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50"/>
  </p:notesMasterIdLst>
  <p:handoutMasterIdLst>
    <p:handoutMasterId r:id="rId51"/>
  </p:handoutMasterIdLst>
  <p:sldIdLst>
    <p:sldId id="256" r:id="rId3"/>
    <p:sldId id="337" r:id="rId4"/>
    <p:sldId id="304" r:id="rId5"/>
    <p:sldId id="305" r:id="rId6"/>
    <p:sldId id="303" r:id="rId7"/>
    <p:sldId id="362" r:id="rId8"/>
    <p:sldId id="365" r:id="rId9"/>
    <p:sldId id="366" r:id="rId10"/>
    <p:sldId id="367" r:id="rId11"/>
    <p:sldId id="347" r:id="rId12"/>
    <p:sldId id="369" r:id="rId13"/>
    <p:sldId id="319" r:id="rId14"/>
    <p:sldId id="320" r:id="rId15"/>
    <p:sldId id="312" r:id="rId16"/>
    <p:sldId id="321" r:id="rId17"/>
    <p:sldId id="370" r:id="rId18"/>
    <p:sldId id="298" r:id="rId19"/>
    <p:sldId id="322" r:id="rId20"/>
    <p:sldId id="262" r:id="rId21"/>
    <p:sldId id="371" r:id="rId22"/>
    <p:sldId id="300" r:id="rId23"/>
    <p:sldId id="382" r:id="rId24"/>
    <p:sldId id="375" r:id="rId25"/>
    <p:sldId id="270" r:id="rId26"/>
    <p:sldId id="329" r:id="rId27"/>
    <p:sldId id="330" r:id="rId28"/>
    <p:sldId id="373" r:id="rId29"/>
    <p:sldId id="374" r:id="rId30"/>
    <p:sldId id="331" r:id="rId31"/>
    <p:sldId id="291" r:id="rId32"/>
    <p:sldId id="376" r:id="rId33"/>
    <p:sldId id="377" r:id="rId34"/>
    <p:sldId id="265" r:id="rId35"/>
    <p:sldId id="266" r:id="rId36"/>
    <p:sldId id="267" r:id="rId37"/>
    <p:sldId id="381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78" r:id="rId47"/>
    <p:sldId id="357" r:id="rId48"/>
    <p:sldId id="379" r:id="rId49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5" d="100"/>
          <a:sy n="75" d="100"/>
        </p:scale>
        <p:origin x="-126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8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94956-3AE9-4C70-A5E2-C0F83316AD7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13497-DA32-492F-9709-B7E8F3001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14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5003A24-D1C4-4A2D-8CF3-1DC27E4C7976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401D31D-9FAF-477B-982B-08F6271B2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14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r>
              <a:rPr lang="fr-FR" dirty="0" err="1" smtClean="0"/>
              <a:t>regression</a:t>
            </a:r>
            <a:r>
              <a:rPr lang="fr-FR" dirty="0" smtClean="0"/>
              <a:t> des anomalies biliaires)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63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r>
              <a:rPr lang="fr-FR" dirty="0" err="1" smtClean="0"/>
              <a:t>regression</a:t>
            </a:r>
            <a:r>
              <a:rPr lang="fr-FR" dirty="0" smtClean="0"/>
              <a:t> des anomalies biliaires)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57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cas de th </a:t>
            </a:r>
            <a:r>
              <a:rPr lang="fr-FR" dirty="0" err="1" smtClean="0"/>
              <a:t>hemitransposition</a:t>
            </a:r>
            <a:r>
              <a:rPr lang="fr-FR" dirty="0" smtClean="0"/>
              <a:t> </a:t>
            </a:r>
            <a:r>
              <a:rPr lang="fr-FR" dirty="0" err="1" smtClean="0"/>
              <a:t>cavo</a:t>
            </a:r>
            <a:r>
              <a:rPr lang="fr-FR" dirty="0" smtClean="0"/>
              <a:t> porte ou </a:t>
            </a:r>
            <a:r>
              <a:rPr lang="fr-FR" dirty="0" err="1" smtClean="0"/>
              <a:t>renoporte</a:t>
            </a:r>
            <a:r>
              <a:rPr lang="fr-FR" dirty="0" smtClean="0"/>
              <a:t>, ceci ne </a:t>
            </a:r>
            <a:r>
              <a:rPr lang="fr-FR" dirty="0" err="1" smtClean="0"/>
              <a:t>decomprime</a:t>
            </a:r>
            <a:r>
              <a:rPr lang="fr-FR" dirty="0" smtClean="0"/>
              <a:t> pas le </a:t>
            </a:r>
            <a:r>
              <a:rPr lang="fr-FR" dirty="0" err="1" smtClean="0"/>
              <a:t>reseau</a:t>
            </a:r>
            <a:r>
              <a:rPr lang="fr-FR" dirty="0" smtClean="0"/>
              <a:t> splanchnique et expose au risque de Vo </a:t>
            </a:r>
            <a:r>
              <a:rPr lang="fr-FR" dirty="0" err="1" smtClean="0"/>
              <a:t>hypersplenisme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7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cas de th </a:t>
            </a:r>
            <a:r>
              <a:rPr lang="fr-FR" dirty="0" err="1" smtClean="0"/>
              <a:t>hemitransposition</a:t>
            </a:r>
            <a:r>
              <a:rPr lang="fr-FR" dirty="0" smtClean="0"/>
              <a:t> </a:t>
            </a:r>
            <a:r>
              <a:rPr lang="fr-FR" dirty="0" err="1" smtClean="0"/>
              <a:t>cavo</a:t>
            </a:r>
            <a:r>
              <a:rPr lang="fr-FR" dirty="0" smtClean="0"/>
              <a:t> porte ou </a:t>
            </a:r>
            <a:r>
              <a:rPr lang="fr-FR" dirty="0" err="1" smtClean="0"/>
              <a:t>renoporte</a:t>
            </a:r>
            <a:r>
              <a:rPr lang="fr-FR" dirty="0" smtClean="0"/>
              <a:t>, ceci ne </a:t>
            </a:r>
            <a:r>
              <a:rPr lang="fr-FR" dirty="0" err="1" smtClean="0"/>
              <a:t>decomprime</a:t>
            </a:r>
            <a:r>
              <a:rPr lang="fr-FR" dirty="0" smtClean="0"/>
              <a:t> pas le </a:t>
            </a:r>
            <a:r>
              <a:rPr lang="fr-FR" dirty="0" err="1" smtClean="0"/>
              <a:t>reseau</a:t>
            </a:r>
            <a:r>
              <a:rPr lang="fr-FR" dirty="0" smtClean="0"/>
              <a:t> splanchnique et expose au risque de Vo </a:t>
            </a:r>
            <a:r>
              <a:rPr lang="fr-FR" dirty="0" err="1" smtClean="0"/>
              <a:t>hypersplenisme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06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/>
              <a:t>Ig</a:t>
            </a:r>
            <a:r>
              <a:rPr lang="fr-FR" sz="1200" dirty="0" smtClean="0"/>
              <a:t> G4 (</a:t>
            </a:r>
            <a:r>
              <a:rPr lang="fr-FR" sz="1200" dirty="0" err="1" smtClean="0"/>
              <a:t>present</a:t>
            </a:r>
            <a:r>
              <a:rPr lang="fr-FR" sz="1200" dirty="0" smtClean="0"/>
              <a:t> </a:t>
            </a:r>
            <a:r>
              <a:rPr lang="fr-FR" sz="1200" dirty="0" err="1" smtClean="0"/>
              <a:t>ds</a:t>
            </a:r>
            <a:r>
              <a:rPr lang="fr-FR" sz="1200" dirty="0" smtClean="0"/>
              <a:t> 9%  à 15%des CSP)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IG E et </a:t>
            </a:r>
            <a:r>
              <a:rPr lang="fr-FR" sz="1200" dirty="0" err="1" smtClean="0"/>
              <a:t>eosinophiles</a:t>
            </a:r>
            <a:r>
              <a:rPr lang="fr-FR" sz="1200" dirty="0" smtClean="0"/>
              <a:t> (20%)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35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/>
              <a:t>Ig</a:t>
            </a:r>
            <a:r>
              <a:rPr lang="fr-FR" sz="1200" dirty="0" smtClean="0"/>
              <a:t> G4 (</a:t>
            </a:r>
            <a:r>
              <a:rPr lang="fr-FR" sz="1200" dirty="0" err="1" smtClean="0"/>
              <a:t>present</a:t>
            </a:r>
            <a:r>
              <a:rPr lang="fr-FR" sz="1200" dirty="0" smtClean="0"/>
              <a:t> </a:t>
            </a:r>
            <a:r>
              <a:rPr lang="fr-FR" sz="1200" dirty="0" err="1" smtClean="0"/>
              <a:t>ds</a:t>
            </a:r>
            <a:r>
              <a:rPr lang="fr-FR" sz="1200" dirty="0" smtClean="0"/>
              <a:t> 9%  à 15%des CSP)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IG E et </a:t>
            </a:r>
            <a:r>
              <a:rPr lang="fr-FR" sz="1200" dirty="0" err="1" smtClean="0"/>
              <a:t>eosinophiles</a:t>
            </a:r>
            <a:r>
              <a:rPr lang="fr-FR" sz="1200" dirty="0" smtClean="0"/>
              <a:t> (20%)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9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Peau peut </a:t>
            </a:r>
            <a:r>
              <a:rPr lang="fr-FR" dirty="0" err="1" smtClean="0"/>
              <a:t>evoquer</a:t>
            </a:r>
            <a:r>
              <a:rPr lang="fr-FR" dirty="0" smtClean="0"/>
              <a:t> dermite </a:t>
            </a:r>
            <a:r>
              <a:rPr lang="fr-FR" dirty="0" err="1" smtClean="0"/>
              <a:t>seborrheique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eczema</a:t>
            </a:r>
            <a:endParaRPr lang="fr-FR" baseline="0" dirty="0" smtClean="0"/>
          </a:p>
          <a:p>
            <a:r>
              <a:rPr lang="fr-FR" baseline="0" dirty="0" smtClean="0"/>
              <a:t>Rechute </a:t>
            </a:r>
            <a:r>
              <a:rPr lang="fr-FR" baseline="0" dirty="0" err="1" smtClean="0"/>
              <a:t>fraquente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regression</a:t>
            </a:r>
            <a:r>
              <a:rPr lang="fr-FR" baseline="0" dirty="0" smtClean="0"/>
              <a:t> spontanée possible (os) , </a:t>
            </a:r>
            <a:r>
              <a:rPr lang="fr-FR" dirty="0" smtClean="0"/>
              <a:t>Pour les autres atteintes  à traiter si conséquences fonctionnelles</a:t>
            </a:r>
          </a:p>
          <a:p>
            <a:r>
              <a:rPr lang="fr-FR" dirty="0" smtClean="0"/>
              <a:t>Transplantation de moelle forme sévère hématologique, la </a:t>
            </a:r>
            <a:r>
              <a:rPr lang="fr-FR" dirty="0" err="1" smtClean="0"/>
              <a:t>reponse</a:t>
            </a:r>
            <a:r>
              <a:rPr lang="fr-FR" dirty="0" smtClean="0"/>
              <a:t> au tt peut </a:t>
            </a:r>
            <a:r>
              <a:rPr lang="fr-FR" dirty="0" err="1" smtClean="0"/>
              <a:t>etre</a:t>
            </a:r>
            <a:r>
              <a:rPr lang="fr-FR" dirty="0" smtClean="0"/>
              <a:t> dissociée avec </a:t>
            </a:r>
            <a:r>
              <a:rPr lang="fr-FR" dirty="0" err="1" smtClean="0"/>
              <a:t>amelioration</a:t>
            </a:r>
            <a:r>
              <a:rPr lang="fr-FR" dirty="0" smtClean="0"/>
              <a:t> de certains organes et d’autres non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60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Mastocyte </a:t>
            </a:r>
            <a:r>
              <a:rPr lang="fr-FR" dirty="0" err="1" smtClean="0"/>
              <a:t>derive</a:t>
            </a:r>
            <a:r>
              <a:rPr lang="fr-FR" dirty="0" smtClean="0"/>
              <a:t> de </a:t>
            </a:r>
            <a:r>
              <a:rPr lang="fr-FR" dirty="0" err="1" smtClean="0"/>
              <a:t>cell</a:t>
            </a:r>
            <a:r>
              <a:rPr lang="fr-FR" dirty="0" smtClean="0"/>
              <a:t> souches pluripotente et migre </a:t>
            </a:r>
            <a:r>
              <a:rPr lang="fr-FR" dirty="0" err="1" smtClean="0"/>
              <a:t>ds</a:t>
            </a:r>
            <a:r>
              <a:rPr lang="fr-FR" dirty="0" smtClean="0"/>
              <a:t> tissu où termine la maturation. Contient des granules d histamine et </a:t>
            </a:r>
            <a:r>
              <a:rPr lang="fr-FR" dirty="0" err="1" smtClean="0"/>
              <a:t>heparine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5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Eosinophile </a:t>
            </a:r>
            <a:r>
              <a:rPr lang="fr-FR" dirty="0" err="1" smtClean="0"/>
              <a:t>relargue</a:t>
            </a:r>
            <a:r>
              <a:rPr lang="fr-FR" dirty="0" smtClean="0"/>
              <a:t> </a:t>
            </a:r>
            <a:r>
              <a:rPr lang="fr-FR" dirty="0" err="1" smtClean="0"/>
              <a:t>tgf</a:t>
            </a:r>
            <a:r>
              <a:rPr lang="fr-FR" dirty="0" smtClean="0"/>
              <a:t> b qui induit la fibrose.</a:t>
            </a:r>
            <a:r>
              <a:rPr lang="fr-FR" baseline="0" dirty="0" smtClean="0"/>
              <a:t> 1 </a:t>
            </a:r>
            <a:r>
              <a:rPr lang="fr-FR" baseline="0" dirty="0" err="1" smtClean="0"/>
              <a:t>cck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decrit</a:t>
            </a:r>
            <a:r>
              <a:rPr lang="fr-FR" baseline="0" dirty="0" smtClean="0"/>
              <a:t>; pas d’aspect </a:t>
            </a:r>
            <a:r>
              <a:rPr lang="fr-FR" baseline="0" dirty="0" err="1" smtClean="0"/>
              <a:t>histo</a:t>
            </a:r>
            <a:r>
              <a:rPr lang="fr-FR" baseline="0" dirty="0" smtClean="0"/>
              <a:t> de fibrose concentrique, </a:t>
            </a:r>
            <a:r>
              <a:rPr lang="fr-FR" baseline="0" dirty="0" err="1" smtClean="0"/>
              <a:t>eosinophile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dans 40% des </a:t>
            </a:r>
            <a:r>
              <a:rPr lang="fr-FR" baseline="0" dirty="0" err="1" smtClean="0"/>
              <a:t>csp</a:t>
            </a:r>
            <a:r>
              <a:rPr lang="fr-FR" baseline="0" dirty="0" smtClean="0"/>
              <a:t> à plus de 7% (japon)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D31D-9FAF-477B-982B-08F6271B251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9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17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3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30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9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03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77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32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19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99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DB8B-E421-4985-9CBF-ABD01F45EC55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466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89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8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66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44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63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2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6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06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73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8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F6224E-FE81-4E04-9191-400D49FC330E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0E71-4C3D-445A-A3A1-BB8FF491D6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6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6636-47E7-4F24-A9BD-2824B99012F8}" type="datetimeFigureOut">
              <a:rPr lang="fr-FR" smtClean="0"/>
              <a:t>15/06/2017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3432-DEC5-4CA5-BC4B-4FD60CF27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76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dvc_YkLPUAhVMExoKHYv0C6sQjRwIBw&amp;url=http://photobucket.com/images/loves%20me%20not%20gif&amp;psig=AFQjCNEAN8foVePFrP2QjTNvz6XGKiCNZg&amp;ust=149717886699185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dvc_YkLPUAhVMExoKHYv0C6sQjRwIBw&amp;url=http://photobucket.com/images/loves%20me%20not%20gif&amp;psig=AFQjCNEAN8foVePFrP2QjTNvz6XGKiCNZg&amp;ust=149717886699185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Cholangite</a:t>
            </a:r>
            <a:r>
              <a:rPr lang="fr-FR" dirty="0" smtClean="0"/>
              <a:t> sclérosante secondaire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Armelle </a:t>
            </a:r>
            <a:r>
              <a:rPr lang="fr-FR" dirty="0" err="1" smtClean="0"/>
              <a:t>Poujol</a:t>
            </a:r>
            <a:r>
              <a:rPr lang="fr-FR" dirty="0" smtClean="0"/>
              <a:t>-Robert</a:t>
            </a:r>
          </a:p>
          <a:p>
            <a:r>
              <a:rPr lang="fr-FR" dirty="0" smtClean="0"/>
              <a:t>Hôpital Saint Antoine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9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</a:t>
            </a:r>
            <a:endParaRPr lang="fr-FR" dirty="0"/>
          </a:p>
        </p:txBody>
      </p:sp>
      <p:pic>
        <p:nvPicPr>
          <p:cNvPr id="9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13" y="2492896"/>
            <a:ext cx="26560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30625" y="1988840"/>
            <a:ext cx="260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OBSTRUCTION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588224" y="536392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ISCHEMIE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65893" y="1988840"/>
            <a:ext cx="20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INFECTION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33845" y="540515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IMMUNOLOGIQUE</a:t>
            </a:r>
            <a:endParaRPr lang="fr-FR" sz="2000" b="1" dirty="0"/>
          </a:p>
        </p:txBody>
      </p:sp>
      <p:pic>
        <p:nvPicPr>
          <p:cNvPr id="9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13" y="2492896"/>
            <a:ext cx="26560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smtClean="0">
                <a:solidFill>
                  <a:schemeClr val="accent2"/>
                </a:solidFill>
              </a:rPr>
              <a:t>infection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845" y="1988840"/>
            <a:ext cx="7886699" cy="4191298"/>
          </a:xfrm>
        </p:spPr>
        <p:txBody>
          <a:bodyPr/>
          <a:lstStyle/>
          <a:p>
            <a:r>
              <a:rPr lang="fr-FR" dirty="0"/>
              <a:t>CMV </a:t>
            </a:r>
            <a:endParaRPr lang="fr-FR" dirty="0" smtClean="0"/>
          </a:p>
          <a:p>
            <a:r>
              <a:rPr lang="fr-FR" dirty="0"/>
              <a:t>kyste hydatique rompu </a:t>
            </a:r>
          </a:p>
          <a:p>
            <a:r>
              <a:rPr lang="fr-FR" dirty="0"/>
              <a:t>HIV (Cryptosporidies, </a:t>
            </a:r>
            <a:r>
              <a:rPr lang="fr-FR" dirty="0" err="1"/>
              <a:t>Microsporidies</a:t>
            </a:r>
            <a:r>
              <a:rPr lang="fr-FR" dirty="0"/>
              <a:t>, </a:t>
            </a:r>
            <a:r>
              <a:rPr lang="fr-FR" dirty="0" err="1"/>
              <a:t>mycobacterium</a:t>
            </a:r>
            <a:r>
              <a:rPr lang="fr-FR" dirty="0"/>
              <a:t> </a:t>
            </a:r>
            <a:r>
              <a:rPr lang="fr-FR" dirty="0" err="1"/>
              <a:t>avium</a:t>
            </a:r>
            <a:r>
              <a:rPr lang="fr-FR" dirty="0"/>
              <a:t>, </a:t>
            </a:r>
            <a:r>
              <a:rPr lang="fr-FR" dirty="0" err="1"/>
              <a:t>cyclospora</a:t>
            </a:r>
            <a:r>
              <a:rPr lang="fr-FR" dirty="0"/>
              <a:t> </a:t>
            </a:r>
            <a:r>
              <a:rPr lang="fr-FR" dirty="0" err="1"/>
              <a:t>cayetanensis</a:t>
            </a:r>
            <a:r>
              <a:rPr lang="fr-FR" dirty="0"/>
              <a:t> 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60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 err="1">
                <a:solidFill>
                  <a:schemeClr val="accent2"/>
                </a:solidFill>
              </a:rPr>
              <a:t>Cholangite</a:t>
            </a:r>
            <a:r>
              <a:rPr lang="fr-FR" sz="2800" dirty="0">
                <a:solidFill>
                  <a:schemeClr val="accent2"/>
                </a:solidFill>
              </a:rPr>
              <a:t> du VIH</a:t>
            </a:r>
          </a:p>
          <a:p>
            <a:endParaRPr lang="fr-FR" dirty="0"/>
          </a:p>
          <a:p>
            <a:r>
              <a:rPr lang="fr-FR" dirty="0"/>
              <a:t>CD4 &lt;100-150, </a:t>
            </a:r>
          </a:p>
          <a:p>
            <a:r>
              <a:rPr lang="fr-FR" dirty="0"/>
              <a:t>Douleurs liées à sténose papillaire </a:t>
            </a:r>
          </a:p>
          <a:p>
            <a:r>
              <a:rPr lang="fr-FR" dirty="0"/>
              <a:t>Atteinte des VBIH de gros calibre et papille 50%</a:t>
            </a:r>
          </a:p>
          <a:p>
            <a:endParaRPr lang="fr-FR" dirty="0"/>
          </a:p>
          <a:p>
            <a:r>
              <a:rPr lang="fr-FR" dirty="0"/>
              <a:t>Aucun traitement n’améliore la survie</a:t>
            </a:r>
          </a:p>
          <a:p>
            <a:r>
              <a:rPr lang="fr-FR" dirty="0" err="1"/>
              <a:t>Sphinctérotomie</a:t>
            </a:r>
            <a:r>
              <a:rPr lang="fr-FR" dirty="0"/>
              <a:t> : diminution des douleurs, pas de </a:t>
            </a:r>
            <a:r>
              <a:rPr lang="fr-FR" dirty="0" err="1"/>
              <a:t>modif</a:t>
            </a:r>
            <a:r>
              <a:rPr lang="fr-FR" dirty="0"/>
              <a:t> des enzymes hépatiques</a:t>
            </a:r>
          </a:p>
          <a:p>
            <a:endParaRPr lang="fr-FR" dirty="0"/>
          </a:p>
          <a:p>
            <a:r>
              <a:rPr lang="fr-FR" dirty="0">
                <a:solidFill>
                  <a:schemeClr val="accent2"/>
                </a:solidFill>
              </a:rPr>
              <a:t>Survie moyenne 7-12 mois </a:t>
            </a:r>
            <a:r>
              <a:rPr lang="fr-FR" dirty="0"/>
              <a:t>(dépend du statut immunitaire)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smtClean="0">
                <a:solidFill>
                  <a:schemeClr val="accent2"/>
                </a:solidFill>
              </a:rPr>
              <a:t>infection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786245" y="5181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smtClean="0">
                <a:solidFill>
                  <a:schemeClr val="accent2"/>
                </a:solidFill>
              </a:rPr>
              <a:t>obstruction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33844" y="1828801"/>
            <a:ext cx="7682571" cy="4480519"/>
          </a:xfrm>
        </p:spPr>
        <p:txBody>
          <a:bodyPr/>
          <a:lstStyle/>
          <a:p>
            <a:r>
              <a:rPr lang="fr-FR" dirty="0"/>
              <a:t>Calcul </a:t>
            </a:r>
            <a:r>
              <a:rPr lang="fr-FR" dirty="0" smtClean="0"/>
              <a:t>(dont </a:t>
            </a:r>
            <a:r>
              <a:rPr lang="fr-FR" dirty="0" err="1" smtClean="0"/>
              <a:t>hépatolithiase</a:t>
            </a:r>
            <a:r>
              <a:rPr lang="fr-FR" dirty="0" smtClean="0"/>
              <a:t> </a:t>
            </a:r>
            <a:r>
              <a:rPr lang="fr-FR" dirty="0"/>
              <a:t>orientale)</a:t>
            </a:r>
          </a:p>
          <a:p>
            <a:r>
              <a:rPr lang="fr-FR" dirty="0" smtClean="0"/>
              <a:t>Tumeur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Anevrysme</a:t>
            </a:r>
            <a:endParaRPr lang="fr-FR" dirty="0"/>
          </a:p>
          <a:p>
            <a:r>
              <a:rPr lang="fr-FR" dirty="0" smtClean="0"/>
              <a:t>Sténose </a:t>
            </a:r>
            <a:r>
              <a:rPr lang="fr-FR" dirty="0"/>
              <a:t>pancréatique</a:t>
            </a:r>
          </a:p>
          <a:p>
            <a:r>
              <a:rPr lang="fr-FR" dirty="0" err="1"/>
              <a:t>Biliopathie</a:t>
            </a:r>
            <a:r>
              <a:rPr lang="fr-FR" dirty="0"/>
              <a:t> </a:t>
            </a:r>
            <a:r>
              <a:rPr lang="fr-FR" dirty="0" smtClean="0"/>
              <a:t>portale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Chirurgie </a:t>
            </a:r>
          </a:p>
          <a:p>
            <a:r>
              <a:rPr lang="fr-FR" dirty="0"/>
              <a:t>T</a:t>
            </a:r>
            <a:r>
              <a:rPr lang="fr-FR" dirty="0" smtClean="0"/>
              <a:t>raumatisme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82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786245" y="5181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biliopathie</a:t>
            </a:r>
            <a:r>
              <a:rPr lang="fr-FR" dirty="0" smtClean="0">
                <a:solidFill>
                  <a:schemeClr val="accent2"/>
                </a:solidFill>
              </a:rPr>
              <a:t> portale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33844" y="1828801"/>
            <a:ext cx="7682571" cy="4480519"/>
          </a:xfrm>
        </p:spPr>
        <p:txBody>
          <a:bodyPr>
            <a:noAutofit/>
          </a:bodyPr>
          <a:lstStyle/>
          <a:p>
            <a:r>
              <a:rPr lang="fr-FR" sz="2000" dirty="0" err="1" smtClean="0"/>
              <a:t>Cavernome</a:t>
            </a:r>
            <a:r>
              <a:rPr lang="fr-FR" sz="2000" dirty="0" smtClean="0"/>
              <a:t> </a:t>
            </a:r>
            <a:r>
              <a:rPr lang="fr-FR" sz="2000" dirty="0"/>
              <a:t>en 6 - 20 j après TP aigue</a:t>
            </a:r>
          </a:p>
          <a:p>
            <a:endParaRPr lang="fr-FR" sz="2000" dirty="0"/>
          </a:p>
          <a:p>
            <a:r>
              <a:rPr lang="fr-FR" sz="2000" dirty="0"/>
              <a:t>Anomalies des VB et vésicule liée à</a:t>
            </a:r>
          </a:p>
          <a:p>
            <a:pPr lvl="1"/>
            <a:r>
              <a:rPr lang="fr-FR" sz="1700" dirty="0"/>
              <a:t>-compression extrinsèque </a:t>
            </a:r>
          </a:p>
          <a:p>
            <a:pPr lvl="1"/>
            <a:r>
              <a:rPr lang="fr-FR" sz="1700" dirty="0"/>
              <a:t>-phénomène d’</a:t>
            </a:r>
            <a:r>
              <a:rPr lang="fr-FR" sz="1700" dirty="0">
                <a:solidFill>
                  <a:schemeClr val="accent2"/>
                </a:solidFill>
              </a:rPr>
              <a:t>ischémie</a:t>
            </a:r>
            <a:r>
              <a:rPr lang="fr-FR" sz="1700" dirty="0"/>
              <a:t> (diminution du flux, compression par </a:t>
            </a:r>
            <a:r>
              <a:rPr lang="fr-FR" sz="1700" dirty="0" err="1"/>
              <a:t>collaterales</a:t>
            </a:r>
            <a:r>
              <a:rPr lang="fr-FR" sz="1700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Plus de 80% d’anomalie biliaire après TP 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Evolution lente, </a:t>
            </a:r>
            <a:r>
              <a:rPr lang="fr-FR" sz="2000" dirty="0" smtClean="0">
                <a:solidFill>
                  <a:schemeClr val="accent2"/>
                </a:solidFill>
              </a:rPr>
              <a:t>révélation </a:t>
            </a:r>
            <a:r>
              <a:rPr lang="fr-FR" sz="2000" dirty="0">
                <a:solidFill>
                  <a:schemeClr val="accent2"/>
                </a:solidFill>
              </a:rPr>
              <a:t>tardive </a:t>
            </a:r>
            <a:r>
              <a:rPr lang="fr-FR" sz="2000" dirty="0"/>
              <a:t>(8-10 ans après TP)</a:t>
            </a:r>
          </a:p>
          <a:p>
            <a:endParaRPr lang="fr-FR" sz="2000" dirty="0"/>
          </a:p>
          <a:p>
            <a:r>
              <a:rPr lang="fr-FR" sz="2000" dirty="0" err="1"/>
              <a:t>Asymtomatique</a:t>
            </a:r>
            <a:r>
              <a:rPr lang="fr-FR" sz="2000" dirty="0"/>
              <a:t> 80%</a:t>
            </a:r>
          </a:p>
          <a:p>
            <a:r>
              <a:rPr lang="fr-FR" sz="2000" dirty="0"/>
              <a:t>20% symptomatiques (si </a:t>
            </a:r>
            <a:r>
              <a:rPr lang="fr-FR" sz="2000" dirty="0" err="1"/>
              <a:t>age</a:t>
            </a:r>
            <a:r>
              <a:rPr lang="fr-FR" sz="2000" dirty="0"/>
              <a:t> élevé, durée de la TP, calculs, dilatation de segments biliaires</a:t>
            </a:r>
            <a:r>
              <a:rPr lang="fr-FR" sz="2000" dirty="0" smtClean="0"/>
              <a:t>)</a:t>
            </a:r>
          </a:p>
          <a:p>
            <a:r>
              <a:rPr lang="fr-FR" sz="2000" dirty="0"/>
              <a:t>Lithiase dans 17</a:t>
            </a:r>
            <a:r>
              <a:rPr lang="fr-FR" sz="2000" dirty="0" smtClean="0"/>
              <a:t>%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059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845" y="116632"/>
            <a:ext cx="7886700" cy="1325562"/>
          </a:xfrm>
          <a:noFill/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Traitement des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biliopathies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portales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9772" y="160537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</a:rPr>
              <a:t>Patient symptomatique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56176" y="1268760"/>
            <a:ext cx="27129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2 axes </a:t>
            </a:r>
          </a:p>
          <a:p>
            <a:r>
              <a:rPr lang="fr-FR" dirty="0" err="1" smtClean="0">
                <a:solidFill>
                  <a:srgbClr val="C00000"/>
                </a:solidFill>
              </a:rPr>
              <a:t>desobstruction</a:t>
            </a:r>
            <a:r>
              <a:rPr lang="fr-FR" dirty="0" smtClean="0">
                <a:solidFill>
                  <a:srgbClr val="C00000"/>
                </a:solidFill>
              </a:rPr>
              <a:t> des VB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Levée de l’HTP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3528" y="60932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Dhiman</a:t>
            </a:r>
            <a:r>
              <a:rPr lang="fr-FR" dirty="0" smtClean="0"/>
              <a:t> J Clin </a:t>
            </a:r>
            <a:r>
              <a:rPr lang="fr-FR" dirty="0" err="1" smtClean="0"/>
              <a:t>Exp</a:t>
            </a:r>
            <a:r>
              <a:rPr lang="fr-FR" dirty="0" smtClean="0"/>
              <a:t> </a:t>
            </a:r>
            <a:r>
              <a:rPr lang="fr-FR" dirty="0" err="1" smtClean="0"/>
              <a:t>Hepatol</a:t>
            </a:r>
            <a:r>
              <a:rPr lang="fr-FR" dirty="0" smtClean="0"/>
              <a:t> 2014,4</a:t>
            </a:r>
          </a:p>
          <a:p>
            <a:r>
              <a:rPr lang="fr-FR" dirty="0" err="1" smtClean="0"/>
              <a:t>Fransceschet</a:t>
            </a:r>
            <a:r>
              <a:rPr lang="fr-FR" dirty="0" smtClean="0"/>
              <a:t> </a:t>
            </a:r>
            <a:r>
              <a:rPr lang="fr-FR" dirty="0" err="1" smtClean="0"/>
              <a:t>WJGastro</a:t>
            </a:r>
            <a:r>
              <a:rPr lang="fr-FR" dirty="0" smtClean="0"/>
              <a:t> 2016 22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5292080" y="1628800"/>
            <a:ext cx="637728" cy="3097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9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9772" y="160537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</a:rPr>
              <a:t>Patient symptomatique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2422629"/>
            <a:ext cx="23042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Calcul</a:t>
            </a:r>
          </a:p>
          <a:p>
            <a:pPr algn="ctr"/>
            <a:r>
              <a:rPr lang="fr-FR" dirty="0" smtClean="0"/>
              <a:t>angiocholite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3429000"/>
            <a:ext cx="22322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Sphincterotomie</a:t>
            </a:r>
            <a:endParaRPr lang="fr-FR" dirty="0" smtClean="0"/>
          </a:p>
          <a:p>
            <a:pPr algn="ctr"/>
            <a:r>
              <a:rPr lang="fr-FR" dirty="0" smtClean="0"/>
              <a:t> et drainage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0" y="2494637"/>
            <a:ext cx="25202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Sténose biliaire sans calcul ou angiocholite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75856" y="3491716"/>
            <a:ext cx="23762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Veine </a:t>
            </a:r>
            <a:r>
              <a:rPr lang="fr-FR" dirty="0" err="1" smtClean="0"/>
              <a:t>shuntable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3491716"/>
            <a:ext cx="26642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Veine non </a:t>
            </a:r>
            <a:r>
              <a:rPr lang="fr-FR" dirty="0" err="1" smtClean="0"/>
              <a:t>shuntable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19872" y="4509120"/>
            <a:ext cx="20265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TIPS ou APC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156176" y="1268760"/>
            <a:ext cx="27129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2 axes </a:t>
            </a:r>
          </a:p>
          <a:p>
            <a:r>
              <a:rPr lang="fr-FR" dirty="0" err="1" smtClean="0">
                <a:solidFill>
                  <a:srgbClr val="C00000"/>
                </a:solidFill>
              </a:rPr>
              <a:t>desobstruction</a:t>
            </a:r>
            <a:r>
              <a:rPr lang="fr-FR" dirty="0" smtClean="0">
                <a:solidFill>
                  <a:srgbClr val="C00000"/>
                </a:solidFill>
              </a:rPr>
              <a:t> des VB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Levée de l’HTP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84168" y="4077072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Prothese</a:t>
            </a:r>
            <a:r>
              <a:rPr lang="fr-FR" dirty="0" smtClean="0"/>
              <a:t> biliaire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27584" y="53639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</a:t>
            </a:r>
            <a:r>
              <a:rPr lang="fr-FR" dirty="0" err="1" smtClean="0"/>
              <a:t>echec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1907704" y="4878452"/>
            <a:ext cx="1224136" cy="63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156176" y="47251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 </a:t>
            </a:r>
            <a:r>
              <a:rPr lang="fr-FR" dirty="0" err="1" smtClean="0"/>
              <a:t>echec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084168" y="5445224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Anastomose </a:t>
            </a:r>
            <a:r>
              <a:rPr lang="fr-FR" dirty="0" err="1" smtClean="0"/>
              <a:t>bilio</a:t>
            </a:r>
            <a:r>
              <a:rPr lang="fr-FR" dirty="0" smtClean="0"/>
              <a:t> digestive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7380312" y="50851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403648" y="4257092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23528" y="60932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Dhiman</a:t>
            </a:r>
            <a:r>
              <a:rPr lang="fr-FR" dirty="0" smtClean="0"/>
              <a:t> J Clin </a:t>
            </a:r>
            <a:r>
              <a:rPr lang="fr-FR" dirty="0" err="1" smtClean="0"/>
              <a:t>Exp</a:t>
            </a:r>
            <a:r>
              <a:rPr lang="fr-FR" dirty="0" smtClean="0"/>
              <a:t> </a:t>
            </a:r>
            <a:r>
              <a:rPr lang="fr-FR" dirty="0" err="1" smtClean="0"/>
              <a:t>Hepatol</a:t>
            </a:r>
            <a:r>
              <a:rPr lang="fr-FR" dirty="0" smtClean="0"/>
              <a:t> 2014,4</a:t>
            </a:r>
          </a:p>
          <a:p>
            <a:r>
              <a:rPr lang="fr-FR" dirty="0" err="1" smtClean="0"/>
              <a:t>Fransceschet</a:t>
            </a:r>
            <a:r>
              <a:rPr lang="fr-FR" dirty="0" smtClean="0"/>
              <a:t> </a:t>
            </a:r>
            <a:r>
              <a:rPr lang="fr-FR" dirty="0" err="1" smtClean="0"/>
              <a:t>WJGastro</a:t>
            </a:r>
            <a:r>
              <a:rPr lang="fr-FR" dirty="0" smtClean="0"/>
              <a:t> 2016 22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220072" y="6309320"/>
            <a:ext cx="36490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TH si cirrhose biliaire secondaire</a:t>
            </a:r>
            <a:endParaRPr lang="fr-FR" dirty="0"/>
          </a:p>
        </p:txBody>
      </p:sp>
      <p:cxnSp>
        <p:nvCxnSpPr>
          <p:cNvPr id="16" name="Connecteur droit avec flèche 15"/>
          <p:cNvCxnSpPr>
            <a:endCxn id="10" idx="0"/>
          </p:cNvCxnSpPr>
          <p:nvPr/>
        </p:nvCxnSpPr>
        <p:spPr>
          <a:xfrm>
            <a:off x="4427984" y="3861048"/>
            <a:ext cx="517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2"/>
          </p:cNvCxnSpPr>
          <p:nvPr/>
        </p:nvCxnSpPr>
        <p:spPr>
          <a:xfrm>
            <a:off x="7488324" y="3861048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4716016" y="3140968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444208" y="3140968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èche droite 2"/>
          <p:cNvSpPr/>
          <p:nvPr/>
        </p:nvSpPr>
        <p:spPr>
          <a:xfrm>
            <a:off x="5292080" y="1628800"/>
            <a:ext cx="637728" cy="3097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633845" y="116632"/>
            <a:ext cx="7886700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Traitement des biliopathies portales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786245" y="5181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biliopathie</a:t>
            </a:r>
            <a:r>
              <a:rPr lang="fr-FR" dirty="0" smtClean="0">
                <a:solidFill>
                  <a:schemeClr val="accent2"/>
                </a:solidFill>
              </a:rPr>
              <a:t> portale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33844" y="1828801"/>
            <a:ext cx="7682571" cy="44805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Évolution :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>
                <a:solidFill>
                  <a:schemeClr val="accent2"/>
                </a:solidFill>
              </a:rPr>
              <a:t>Possibilité de régression </a:t>
            </a:r>
            <a:r>
              <a:rPr lang="fr-FR" sz="2000" dirty="0"/>
              <a:t>des anomalies biliaires si levée de la compression sauf si sténose </a:t>
            </a:r>
            <a:r>
              <a:rPr lang="fr-FR" sz="2000" dirty="0" smtClean="0"/>
              <a:t>ischémique </a:t>
            </a:r>
            <a:r>
              <a:rPr lang="fr-FR" sz="2000" dirty="0"/>
              <a:t>ou si </a:t>
            </a:r>
            <a:r>
              <a:rPr lang="fr-FR" sz="2000" dirty="0" err="1"/>
              <a:t>cavernome</a:t>
            </a:r>
            <a:r>
              <a:rPr lang="fr-FR" sz="2000" dirty="0"/>
              <a:t> « fibreux » 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Pronostic excellent si on reverse les anomalies biliaires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040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</a:t>
            </a:r>
            <a:r>
              <a:rPr lang="fr-FR" dirty="0" smtClean="0"/>
              <a:t>: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Ischémie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vascularisation biliaire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55329"/>
            <a:ext cx="37147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Quand et pourquoi penser à une </a:t>
            </a:r>
            <a:r>
              <a:rPr lang="fr-FR" dirty="0" err="1" smtClean="0"/>
              <a:t>cholangite</a:t>
            </a:r>
            <a:r>
              <a:rPr lang="fr-FR" dirty="0" smtClean="0"/>
              <a:t> sclérosante secondaire?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Comment faire le diagnostic de </a:t>
            </a:r>
            <a:r>
              <a:rPr lang="fr-FR" dirty="0" err="1" smtClean="0"/>
              <a:t>cholangite</a:t>
            </a:r>
            <a:r>
              <a:rPr lang="fr-FR" dirty="0" smtClean="0"/>
              <a:t> sclérosante secondaire?</a:t>
            </a:r>
          </a:p>
          <a:p>
            <a:pPr marL="0" indent="0">
              <a:buNone/>
            </a:pPr>
            <a:r>
              <a:rPr lang="fr-FR" dirty="0" smtClean="0"/>
              <a:t>	-Étiologies : les 4 grands cadres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Arbre diagnostique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5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</a:t>
            </a:r>
            <a:r>
              <a:rPr lang="fr-FR" dirty="0" smtClean="0"/>
              <a:t>: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Ischémie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vascularisation biliaire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55329"/>
            <a:ext cx="3714750" cy="36099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75461" y="1844824"/>
            <a:ext cx="41713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Atteinte artérielle ou du plexus </a:t>
            </a:r>
            <a:r>
              <a:rPr lang="fr-FR" b="1" dirty="0" err="1" smtClean="0">
                <a:solidFill>
                  <a:schemeClr val="accent2"/>
                </a:solidFill>
              </a:rPr>
              <a:t>peribilaire</a:t>
            </a:r>
            <a:endParaRPr lang="fr-FR" b="1" dirty="0" smtClean="0">
              <a:solidFill>
                <a:schemeClr val="accent2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b="1" dirty="0" smtClean="0"/>
              <a:t>Mécanismes </a:t>
            </a:r>
            <a:r>
              <a:rPr lang="fr-FR" dirty="0" smtClean="0"/>
              <a:t>:</a:t>
            </a:r>
          </a:p>
          <a:p>
            <a:pPr algn="ctr"/>
            <a:r>
              <a:rPr lang="fr-FR" dirty="0"/>
              <a:t>T</a:t>
            </a:r>
            <a:r>
              <a:rPr lang="fr-FR" dirty="0" smtClean="0"/>
              <a:t>hrombose</a:t>
            </a:r>
          </a:p>
          <a:p>
            <a:pPr algn="ctr"/>
            <a:r>
              <a:rPr lang="fr-FR" dirty="0" smtClean="0"/>
              <a:t>Compression</a:t>
            </a:r>
          </a:p>
          <a:p>
            <a:pPr algn="ctr"/>
            <a:r>
              <a:rPr lang="fr-FR" dirty="0" err="1" smtClean="0"/>
              <a:t>Arteriopathie</a:t>
            </a:r>
            <a:r>
              <a:rPr lang="fr-FR" dirty="0" smtClean="0"/>
              <a:t>, vascularite</a:t>
            </a:r>
          </a:p>
          <a:p>
            <a:pPr algn="ctr"/>
            <a:r>
              <a:rPr lang="fr-FR" dirty="0" smtClean="0"/>
              <a:t>Vol vasculaire</a:t>
            </a:r>
          </a:p>
        </p:txBody>
      </p:sp>
    </p:spTree>
    <p:extLst>
      <p:ext uri="{BB962C8B-B14F-4D97-AF65-F5344CB8AC3E}">
        <p14:creationId xmlns:p14="http://schemas.microsoft.com/office/powerpoint/2010/main" val="32536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91505"/>
              </p:ext>
            </p:extLst>
          </p:nvPr>
        </p:nvGraphicFramePr>
        <p:xfrm>
          <a:off x="633413" y="1556792"/>
          <a:ext cx="78867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Plexus </a:t>
                      </a:r>
                      <a:r>
                        <a:rPr lang="fr-FR" dirty="0" err="1" smtClean="0"/>
                        <a:t>peri</a:t>
                      </a:r>
                      <a:r>
                        <a:rPr lang="fr-FR" dirty="0" smtClean="0"/>
                        <a:t> biliaire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Macrocirculation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hépatique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Microcirculation</a:t>
                      </a:r>
                    </a:p>
                    <a:p>
                      <a:pPr algn="ctr"/>
                      <a:r>
                        <a:rPr lang="fr-FR" dirty="0" smtClean="0"/>
                        <a:t>hépatique</a:t>
                      </a:r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TH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Floxuridine</a:t>
                      </a:r>
                      <a:r>
                        <a:rPr lang="fr-FR" dirty="0" smtClean="0"/>
                        <a:t> en intra </a:t>
                      </a:r>
                      <a:r>
                        <a:rPr lang="fr-FR" dirty="0" err="1" smtClean="0"/>
                        <a:t>arteriel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chimioembolisation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radiotherapie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VIH (CMV)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Lupus,drepanocytose</a:t>
                      </a:r>
                      <a:r>
                        <a:rPr lang="fr-FR" dirty="0" smtClean="0"/>
                        <a:t>,</a:t>
                      </a:r>
                    </a:p>
                    <a:p>
                      <a:r>
                        <a:rPr lang="fr-FR" dirty="0" err="1" smtClean="0"/>
                        <a:t>Kawasaki,PAN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Sd</a:t>
                      </a:r>
                      <a:r>
                        <a:rPr lang="fr-FR" dirty="0" smtClean="0"/>
                        <a:t> APL, </a:t>
                      </a:r>
                      <a:r>
                        <a:rPr lang="fr-FR" dirty="0" err="1" smtClean="0"/>
                        <a:t>hemoglobinurie</a:t>
                      </a:r>
                      <a:r>
                        <a:rPr lang="fr-FR" dirty="0" smtClean="0"/>
                        <a:t> paroxystique nocturne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Thrombose porte</a:t>
                      </a:r>
                    </a:p>
                    <a:p>
                      <a:r>
                        <a:rPr lang="fr-FR" dirty="0" err="1" smtClean="0"/>
                        <a:t>cavernome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Anévrysme</a:t>
                      </a:r>
                      <a:r>
                        <a:rPr lang="fr-FR" baseline="0" dirty="0" smtClean="0"/>
                        <a:t> de l’artère hépatique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16016" y="63093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d’après Du LE THI </a:t>
            </a:r>
            <a:r>
              <a:rPr lang="fr-FR" sz="1400" dirty="0" err="1" smtClean="0"/>
              <a:t>Gastroenterology</a:t>
            </a:r>
            <a:r>
              <a:rPr lang="fr-FR" sz="1400" dirty="0" smtClean="0"/>
              <a:t> 1995;109</a:t>
            </a:r>
          </a:p>
          <a:p>
            <a:pPr algn="r"/>
            <a:r>
              <a:rPr lang="fr-FR" sz="1400" dirty="0" smtClean="0"/>
              <a:t>DELTENRE J </a:t>
            </a:r>
            <a:r>
              <a:rPr lang="fr-FR" sz="1400" dirty="0" err="1" smtClean="0"/>
              <a:t>Hepatol</a:t>
            </a:r>
            <a:r>
              <a:rPr lang="fr-FR" sz="1400" dirty="0" smtClean="0"/>
              <a:t> 2006</a:t>
            </a:r>
            <a:endParaRPr lang="fr-FR" sz="14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>
            <a:normAutofit/>
          </a:bodyPr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</a:t>
            </a:r>
            <a:r>
              <a:rPr lang="fr-FR" dirty="0" smtClean="0"/>
              <a:t>: </a:t>
            </a:r>
            <a:r>
              <a:rPr lang="fr-FR" dirty="0" smtClean="0">
                <a:solidFill>
                  <a:schemeClr val="accent2"/>
                </a:solidFill>
              </a:rPr>
              <a:t>Ischémie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945927"/>
              </p:ext>
            </p:extLst>
          </p:nvPr>
        </p:nvGraphicFramePr>
        <p:xfrm>
          <a:off x="633413" y="1556792"/>
          <a:ext cx="78867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Plexus </a:t>
                      </a:r>
                      <a:r>
                        <a:rPr lang="fr-FR" dirty="0" err="1" smtClean="0"/>
                        <a:t>peri</a:t>
                      </a:r>
                      <a:r>
                        <a:rPr lang="fr-FR" dirty="0" smtClean="0"/>
                        <a:t> biliaire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Macrocirculation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hépatique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Microcirculation</a:t>
                      </a:r>
                    </a:p>
                    <a:p>
                      <a:pPr algn="ctr"/>
                      <a:r>
                        <a:rPr lang="fr-FR" dirty="0" smtClean="0"/>
                        <a:t>hépatique</a:t>
                      </a:r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TH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Floxuridine</a:t>
                      </a:r>
                      <a:r>
                        <a:rPr lang="fr-FR" dirty="0" smtClean="0"/>
                        <a:t> en intra </a:t>
                      </a:r>
                      <a:r>
                        <a:rPr lang="fr-FR" dirty="0" err="1" smtClean="0"/>
                        <a:t>arteriel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chimioembolisation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radiotherapie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VIH (CMV)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Lupus,drepanocytose</a:t>
                      </a:r>
                      <a:r>
                        <a:rPr lang="fr-FR" dirty="0" smtClean="0"/>
                        <a:t>,</a:t>
                      </a:r>
                    </a:p>
                    <a:p>
                      <a:r>
                        <a:rPr lang="fr-FR" dirty="0" err="1" smtClean="0"/>
                        <a:t>Kawasaki,PAN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Sd</a:t>
                      </a:r>
                      <a:r>
                        <a:rPr lang="fr-FR" dirty="0" smtClean="0"/>
                        <a:t> APL, </a:t>
                      </a:r>
                      <a:r>
                        <a:rPr lang="fr-FR" dirty="0" err="1" smtClean="0"/>
                        <a:t>hemoglobinurie</a:t>
                      </a:r>
                      <a:r>
                        <a:rPr lang="fr-FR" dirty="0" smtClean="0"/>
                        <a:t> paroxystique nocturne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Thrombose porte</a:t>
                      </a:r>
                    </a:p>
                    <a:p>
                      <a:r>
                        <a:rPr lang="fr-FR" dirty="0" err="1" smtClean="0"/>
                        <a:t>cavernome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Anévrysme</a:t>
                      </a:r>
                      <a:r>
                        <a:rPr lang="fr-FR" baseline="0" dirty="0" smtClean="0"/>
                        <a:t> de l’artère hépatique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87630" marR="8763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16016" y="63093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d’après Du LE THI </a:t>
            </a:r>
            <a:r>
              <a:rPr lang="fr-FR" sz="1400" dirty="0" err="1" smtClean="0"/>
              <a:t>Gastroenterology</a:t>
            </a:r>
            <a:r>
              <a:rPr lang="fr-FR" sz="1400" dirty="0" smtClean="0"/>
              <a:t> 1995;109</a:t>
            </a:r>
          </a:p>
          <a:p>
            <a:pPr algn="r"/>
            <a:r>
              <a:rPr lang="fr-FR" sz="1400" dirty="0" smtClean="0"/>
              <a:t>DELTENRE J </a:t>
            </a:r>
            <a:r>
              <a:rPr lang="fr-FR" sz="1400" dirty="0" err="1" smtClean="0"/>
              <a:t>Hepatol</a:t>
            </a:r>
            <a:r>
              <a:rPr lang="fr-FR" sz="1400" dirty="0" smtClean="0"/>
              <a:t> 2006</a:t>
            </a:r>
            <a:endParaRPr lang="fr-FR" sz="14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</p:spPr>
        <p:txBody>
          <a:bodyPr>
            <a:normAutofit/>
          </a:bodyPr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</a:t>
            </a:r>
            <a:r>
              <a:rPr lang="fr-FR" dirty="0" smtClean="0"/>
              <a:t>: </a:t>
            </a:r>
            <a:r>
              <a:rPr lang="fr-FR" dirty="0" smtClean="0">
                <a:solidFill>
                  <a:schemeClr val="accent2"/>
                </a:solidFill>
              </a:rPr>
              <a:t>Ischémie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609329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Cholangite</a:t>
            </a:r>
            <a:r>
              <a:rPr lang="fr-FR" dirty="0">
                <a:solidFill>
                  <a:schemeClr val="accent2"/>
                </a:solidFill>
              </a:rPr>
              <a:t> de réanimation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Rendu </a:t>
            </a:r>
            <a:r>
              <a:rPr lang="fr-FR" dirty="0" err="1" smtClean="0">
                <a:solidFill>
                  <a:schemeClr val="accent2"/>
                </a:solidFill>
              </a:rPr>
              <a:t>osler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413" y="2525713"/>
            <a:ext cx="78867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</a:t>
            </a:r>
            <a:r>
              <a:rPr lang="fr-FR" dirty="0" smtClean="0"/>
              <a:t>: </a:t>
            </a:r>
            <a:r>
              <a:rPr lang="fr-FR" dirty="0" smtClean="0">
                <a:solidFill>
                  <a:schemeClr val="accent2"/>
                </a:solidFill>
              </a:rPr>
              <a:t>Ischémie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Réanimation lourde (</a:t>
            </a:r>
            <a:r>
              <a:rPr lang="fr-FR" dirty="0" err="1" smtClean="0"/>
              <a:t>catecholamines</a:t>
            </a:r>
            <a:r>
              <a:rPr lang="fr-FR" dirty="0" smtClean="0"/>
              <a:t>, ventilation mécanique)</a:t>
            </a:r>
          </a:p>
          <a:p>
            <a:r>
              <a:rPr lang="fr-FR" dirty="0" smtClean="0"/>
              <a:t>Anomalie biologique 9 jours après ventilation, pic de Pal 24j</a:t>
            </a:r>
          </a:p>
          <a:p>
            <a:r>
              <a:rPr lang="fr-FR" dirty="0" smtClean="0"/>
              <a:t>Dg  porté 45j à 89 j après l’hospitalisation en réa</a:t>
            </a:r>
          </a:p>
          <a:p>
            <a:r>
              <a:rPr lang="fr-FR" dirty="0" smtClean="0"/>
              <a:t>CPRE : 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atteinte des VBIH, </a:t>
            </a:r>
            <a:r>
              <a:rPr lang="fr-FR" dirty="0" err="1" smtClean="0">
                <a:solidFill>
                  <a:schemeClr val="accent2"/>
                </a:solidFill>
              </a:rPr>
              <a:t>necrose</a:t>
            </a:r>
            <a:r>
              <a:rPr lang="fr-FR" dirty="0" smtClean="0">
                <a:solidFill>
                  <a:schemeClr val="accent2"/>
                </a:solidFill>
              </a:rPr>
              <a:t> de l’</a:t>
            </a:r>
            <a:r>
              <a:rPr lang="fr-FR" dirty="0" err="1" smtClean="0">
                <a:solidFill>
                  <a:schemeClr val="accent2"/>
                </a:solidFill>
              </a:rPr>
              <a:t>épithelium</a:t>
            </a:r>
            <a:r>
              <a:rPr lang="fr-FR" dirty="0" smtClean="0">
                <a:solidFill>
                  <a:schemeClr val="accent2"/>
                </a:solidFill>
              </a:rPr>
              <a:t> biliaire, </a:t>
            </a:r>
            <a:r>
              <a:rPr lang="fr-FR" dirty="0" err="1" smtClean="0">
                <a:solidFill>
                  <a:schemeClr val="accent2"/>
                </a:solidFill>
              </a:rPr>
              <a:t>casts</a:t>
            </a:r>
            <a:endParaRPr lang="fr-FR" dirty="0">
              <a:solidFill>
                <a:schemeClr val="accent2"/>
              </a:solidFill>
            </a:endParaRP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Pas d’anomalie de la voie biliaire principale ni canal hépatique commun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chemeClr val="accent2"/>
                </a:solidFill>
              </a:rPr>
              <a:t>Evolution vers fibrose extensive voir cirrhose en 12 à 24 mois</a:t>
            </a:r>
          </a:p>
          <a:p>
            <a:endParaRPr lang="fr-FR" dirty="0" smtClean="0"/>
          </a:p>
          <a:p>
            <a:r>
              <a:rPr lang="fr-FR" dirty="0" smtClean="0"/>
              <a:t>Survie sans TH 42 à 55% à 1 an</a:t>
            </a:r>
          </a:p>
          <a:p>
            <a:r>
              <a:rPr lang="fr-FR" dirty="0" smtClean="0"/>
              <a:t>TH survie comparable aux autres causes de TH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608400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Lin Front Med 2014;8      </a:t>
            </a:r>
            <a:r>
              <a:rPr lang="fr-FR" dirty="0" err="1" smtClean="0"/>
              <a:t>Voigtlander</a:t>
            </a:r>
            <a:r>
              <a:rPr lang="fr-FR" dirty="0" smtClean="0"/>
              <a:t> </a:t>
            </a:r>
            <a:r>
              <a:rPr lang="fr-FR" dirty="0" err="1" smtClean="0"/>
              <a:t>Liver</a:t>
            </a:r>
            <a:r>
              <a:rPr lang="fr-FR" dirty="0" smtClean="0"/>
              <a:t> Transplantation 2015;21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86245" y="5181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cholangite</a:t>
            </a:r>
            <a:r>
              <a:rPr lang="fr-FR" dirty="0" smtClean="0">
                <a:solidFill>
                  <a:schemeClr val="accent2"/>
                </a:solidFill>
              </a:rPr>
              <a:t> de réanimation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845" y="2332857"/>
            <a:ext cx="7886700" cy="2536303"/>
          </a:xfrm>
        </p:spPr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Maladie </a:t>
            </a:r>
            <a:r>
              <a:rPr lang="fr-FR" dirty="0">
                <a:solidFill>
                  <a:schemeClr val="accent2"/>
                </a:solidFill>
              </a:rPr>
              <a:t>à </a:t>
            </a:r>
            <a:r>
              <a:rPr lang="fr-FR" dirty="0" smtClean="0">
                <a:solidFill>
                  <a:schemeClr val="accent2"/>
                </a:solidFill>
              </a:rPr>
              <a:t>IGG4 (5% des CS)</a:t>
            </a:r>
            <a:endParaRPr lang="fr-FR" dirty="0">
              <a:solidFill>
                <a:schemeClr val="accent2"/>
              </a:solidFill>
            </a:endParaRPr>
          </a:p>
          <a:p>
            <a:r>
              <a:rPr lang="fr-FR" dirty="0" err="1"/>
              <a:t>Cholangite</a:t>
            </a:r>
            <a:r>
              <a:rPr lang="fr-FR" dirty="0"/>
              <a:t> </a:t>
            </a:r>
            <a:r>
              <a:rPr lang="fr-FR" dirty="0" err="1"/>
              <a:t>neutrophilique</a:t>
            </a:r>
            <a:endParaRPr lang="fr-FR" dirty="0"/>
          </a:p>
          <a:p>
            <a:r>
              <a:rPr lang="fr-FR" dirty="0" err="1"/>
              <a:t>Cholangite</a:t>
            </a:r>
            <a:r>
              <a:rPr lang="fr-FR" dirty="0"/>
              <a:t> à éosinophiles</a:t>
            </a:r>
          </a:p>
          <a:p>
            <a:r>
              <a:rPr lang="fr-FR" dirty="0" err="1"/>
              <a:t>Histiocytose</a:t>
            </a:r>
            <a:endParaRPr lang="fr-FR" dirty="0"/>
          </a:p>
          <a:p>
            <a:r>
              <a:rPr lang="fr-FR" dirty="0" err="1" smtClean="0"/>
              <a:t>Mastocytose</a:t>
            </a:r>
            <a:endParaRPr lang="fr-FR" dirty="0"/>
          </a:p>
          <a:p>
            <a:r>
              <a:rPr lang="fr-FR" dirty="0" err="1"/>
              <a:t>S</a:t>
            </a:r>
            <a:r>
              <a:rPr lang="fr-FR" dirty="0" err="1" smtClean="0"/>
              <a:t>arcoidose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smtClean="0">
                <a:solidFill>
                  <a:schemeClr val="accent2"/>
                </a:solidFill>
              </a:rPr>
              <a:t>immunologique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cholangite</a:t>
            </a:r>
            <a:r>
              <a:rPr lang="fr-FR" dirty="0" smtClean="0">
                <a:solidFill>
                  <a:schemeClr val="accent2"/>
                </a:solidFill>
              </a:rPr>
              <a:t> à IG G4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Homme de 60 </a:t>
            </a:r>
            <a:r>
              <a:rPr lang="fr-FR" sz="1800" dirty="0" smtClean="0"/>
              <a:t>ans</a:t>
            </a:r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800" b="1" dirty="0">
                <a:solidFill>
                  <a:schemeClr val="accent2"/>
                </a:solidFill>
              </a:rPr>
              <a:t>Manifestations </a:t>
            </a:r>
            <a:r>
              <a:rPr lang="fr-FR" sz="1800" b="1" dirty="0" smtClean="0">
                <a:solidFill>
                  <a:schemeClr val="accent2"/>
                </a:solidFill>
              </a:rPr>
              <a:t>associées </a:t>
            </a:r>
            <a:r>
              <a:rPr lang="fr-FR" sz="1800" dirty="0"/>
              <a:t>: </a:t>
            </a:r>
            <a:endParaRPr lang="fr-FR" sz="1800" dirty="0" smtClean="0"/>
          </a:p>
          <a:p>
            <a:pPr lvl="1"/>
            <a:r>
              <a:rPr lang="fr-FR" b="1" dirty="0" smtClean="0">
                <a:solidFill>
                  <a:schemeClr val="accent2"/>
                </a:solidFill>
              </a:rPr>
              <a:t>pancréatite auto immune type 1 (90%)</a:t>
            </a:r>
            <a:r>
              <a:rPr lang="fr-FR" b="1" dirty="0" smtClean="0"/>
              <a:t>,</a:t>
            </a:r>
          </a:p>
          <a:p>
            <a:pPr lvl="1"/>
            <a:r>
              <a:rPr lang="fr-FR" dirty="0" smtClean="0"/>
              <a:t>pseudo tumeur inflammatoire, </a:t>
            </a:r>
          </a:p>
          <a:p>
            <a:pPr lvl="1"/>
            <a:r>
              <a:rPr lang="fr-FR" dirty="0" smtClean="0"/>
              <a:t>reins </a:t>
            </a:r>
            <a:r>
              <a:rPr lang="fr-FR" dirty="0"/>
              <a:t>(NTI), </a:t>
            </a:r>
            <a:r>
              <a:rPr lang="fr-FR" dirty="0" smtClean="0"/>
              <a:t>prostatite, </a:t>
            </a:r>
          </a:p>
          <a:p>
            <a:pPr lvl="1"/>
            <a:r>
              <a:rPr lang="fr-FR" dirty="0" smtClean="0"/>
              <a:t>fibrose retro </a:t>
            </a:r>
            <a:r>
              <a:rPr lang="fr-FR" dirty="0" err="1" smtClean="0"/>
              <a:t>peritonéale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pneumonie, </a:t>
            </a:r>
          </a:p>
          <a:p>
            <a:pPr lvl="1"/>
            <a:r>
              <a:rPr lang="fr-FR" dirty="0" err="1" smtClean="0"/>
              <a:t>thyroidite</a:t>
            </a:r>
            <a:r>
              <a:rPr lang="fr-FR" dirty="0" smtClean="0"/>
              <a:t> de </a:t>
            </a:r>
            <a:r>
              <a:rPr lang="fr-FR" dirty="0" err="1"/>
              <a:t>R</a:t>
            </a:r>
            <a:r>
              <a:rPr lang="fr-FR" dirty="0" err="1" smtClean="0"/>
              <a:t>iedel</a:t>
            </a:r>
            <a:r>
              <a:rPr lang="fr-FR" dirty="0" smtClean="0"/>
              <a:t>, </a:t>
            </a:r>
            <a:r>
              <a:rPr lang="fr-FR" dirty="0" err="1"/>
              <a:t>gl</a:t>
            </a:r>
            <a:r>
              <a:rPr lang="fr-FR" dirty="0"/>
              <a:t> </a:t>
            </a:r>
            <a:r>
              <a:rPr lang="fr-FR" dirty="0" smtClean="0"/>
              <a:t>salivaires, </a:t>
            </a:r>
            <a:r>
              <a:rPr lang="fr-FR" dirty="0" err="1" smtClean="0"/>
              <a:t>hypophysite</a:t>
            </a:r>
            <a:r>
              <a:rPr lang="fr-FR" dirty="0" smtClean="0"/>
              <a:t>, </a:t>
            </a:r>
            <a:r>
              <a:rPr lang="fr-FR" dirty="0" err="1" smtClean="0"/>
              <a:t>gg</a:t>
            </a:r>
            <a:r>
              <a:rPr lang="fr-FR" dirty="0" smtClean="0"/>
              <a:t>, </a:t>
            </a:r>
            <a:r>
              <a:rPr lang="fr-FR" dirty="0" err="1" smtClean="0"/>
              <a:t>anevrysmes</a:t>
            </a:r>
            <a:r>
              <a:rPr lang="fr-FR" dirty="0" smtClean="0"/>
              <a:t>, aortite</a:t>
            </a:r>
          </a:p>
          <a:p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800" dirty="0">
                <a:solidFill>
                  <a:schemeClr val="accent2"/>
                </a:solidFill>
              </a:rPr>
              <a:t>M</a:t>
            </a:r>
            <a:r>
              <a:rPr lang="fr-FR" sz="1800" dirty="0" smtClean="0">
                <a:solidFill>
                  <a:schemeClr val="accent2"/>
                </a:solidFill>
              </a:rPr>
              <a:t>anif </a:t>
            </a:r>
            <a:r>
              <a:rPr lang="fr-FR" sz="1800" dirty="0">
                <a:solidFill>
                  <a:schemeClr val="accent2"/>
                </a:solidFill>
              </a:rPr>
              <a:t>allergiques ou </a:t>
            </a:r>
            <a:r>
              <a:rPr lang="fr-FR" sz="1800" dirty="0" err="1">
                <a:solidFill>
                  <a:schemeClr val="accent2"/>
                </a:solidFill>
              </a:rPr>
              <a:t>atopiques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/>
              <a:t>(asthme, </a:t>
            </a:r>
            <a:r>
              <a:rPr lang="fr-FR" sz="1800" dirty="0" err="1"/>
              <a:t>eczema</a:t>
            </a:r>
            <a:r>
              <a:rPr lang="fr-FR" sz="1800" dirty="0"/>
              <a:t>) 50%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2195736" y="64440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Joshi </a:t>
            </a:r>
            <a:r>
              <a:rPr lang="fr-FR" dirty="0" smtClean="0"/>
              <a:t>Aliment </a:t>
            </a:r>
            <a:r>
              <a:rPr lang="fr-FR" dirty="0" err="1" smtClean="0"/>
              <a:t>Pharmacol</a:t>
            </a:r>
            <a:r>
              <a:rPr lang="fr-FR" dirty="0" smtClean="0"/>
              <a:t> </a:t>
            </a:r>
            <a:r>
              <a:rPr lang="fr-FR" dirty="0" err="1" smtClean="0"/>
              <a:t>Ther</a:t>
            </a:r>
            <a:r>
              <a:rPr lang="fr-FR" dirty="0" smtClean="0"/>
              <a:t> 2014;40:1251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2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cholangite</a:t>
            </a:r>
            <a:r>
              <a:rPr lang="fr-FR" dirty="0" smtClean="0">
                <a:solidFill>
                  <a:schemeClr val="accent2"/>
                </a:solidFill>
              </a:rPr>
              <a:t> à IG G4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Augmentation </a:t>
            </a:r>
            <a:r>
              <a:rPr lang="fr-FR" sz="1800" dirty="0" err="1"/>
              <a:t>ds</a:t>
            </a:r>
            <a:r>
              <a:rPr lang="fr-FR" sz="1800" dirty="0"/>
              <a:t> </a:t>
            </a:r>
            <a:r>
              <a:rPr lang="fr-FR" sz="1800" dirty="0" err="1"/>
              <a:t>Gglobulines</a:t>
            </a:r>
            <a:r>
              <a:rPr lang="fr-FR" sz="1800" dirty="0"/>
              <a:t> 80%, IG E et </a:t>
            </a:r>
            <a:r>
              <a:rPr lang="fr-FR" sz="1800" dirty="0" err="1"/>
              <a:t>eosinophiles</a:t>
            </a:r>
            <a:r>
              <a:rPr lang="fr-FR" sz="1800" dirty="0"/>
              <a:t> (20%)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/>
                </a:solidFill>
              </a:rPr>
              <a:t>Augmentation </a:t>
            </a:r>
            <a:r>
              <a:rPr lang="fr-FR" sz="1800" dirty="0">
                <a:solidFill>
                  <a:schemeClr val="accent2"/>
                </a:solidFill>
              </a:rPr>
              <a:t>des </a:t>
            </a:r>
            <a:r>
              <a:rPr lang="fr-FR" sz="1800" dirty="0" err="1">
                <a:solidFill>
                  <a:schemeClr val="accent2"/>
                </a:solidFill>
              </a:rPr>
              <a:t>Ig</a:t>
            </a:r>
            <a:r>
              <a:rPr lang="fr-FR" sz="1800" dirty="0">
                <a:solidFill>
                  <a:schemeClr val="accent2"/>
                </a:solidFill>
              </a:rPr>
              <a:t> G4 </a:t>
            </a:r>
            <a:r>
              <a:rPr lang="fr-FR" sz="1800" b="1" dirty="0" smtClean="0">
                <a:solidFill>
                  <a:schemeClr val="accent2"/>
                </a:solidFill>
              </a:rPr>
              <a:t>(</a:t>
            </a:r>
            <a:r>
              <a:rPr lang="fr-FR" sz="1800" b="1" dirty="0">
                <a:solidFill>
                  <a:schemeClr val="accent2"/>
                </a:solidFill>
              </a:rPr>
              <a:t>normaux </a:t>
            </a:r>
            <a:r>
              <a:rPr lang="fr-FR" sz="1800" b="1" dirty="0" err="1">
                <a:solidFill>
                  <a:schemeClr val="accent2"/>
                </a:solidFill>
              </a:rPr>
              <a:t>ds</a:t>
            </a:r>
            <a:r>
              <a:rPr lang="fr-FR" sz="1800" b="1" dirty="0">
                <a:solidFill>
                  <a:schemeClr val="accent2"/>
                </a:solidFill>
              </a:rPr>
              <a:t> 40</a:t>
            </a:r>
            <a:r>
              <a:rPr lang="fr-FR" sz="1800" b="1" dirty="0" smtClean="0">
                <a:solidFill>
                  <a:schemeClr val="accent2"/>
                </a:solidFill>
              </a:rPr>
              <a:t>%)</a:t>
            </a:r>
            <a:endParaRPr lang="fr-FR" sz="1800" b="1" dirty="0">
              <a:solidFill>
                <a:schemeClr val="accent2"/>
              </a:solidFill>
            </a:endParaRPr>
          </a:p>
          <a:p>
            <a:pPr marL="342900" lvl="1" indent="0">
              <a:buNone/>
            </a:pPr>
            <a:r>
              <a:rPr lang="fr-FR" dirty="0" smtClean="0"/>
              <a:t>Seuil 1.35 	sensibilité </a:t>
            </a:r>
            <a:r>
              <a:rPr lang="fr-FR" dirty="0"/>
              <a:t>90%, spécificité 90</a:t>
            </a:r>
            <a:r>
              <a:rPr lang="fr-FR" dirty="0" smtClean="0"/>
              <a:t>% </a:t>
            </a:r>
          </a:p>
          <a:p>
            <a:pPr marL="342900" lvl="1" indent="0">
              <a:buNone/>
            </a:pPr>
            <a:r>
              <a:rPr lang="fr-FR" dirty="0"/>
              <a:t>S</a:t>
            </a:r>
            <a:r>
              <a:rPr lang="fr-FR" dirty="0" smtClean="0"/>
              <a:t>euil 2.70 	 	      70%,                     95%</a:t>
            </a:r>
          </a:p>
          <a:p>
            <a:pPr marL="342900" lvl="1" indent="0">
              <a:buNone/>
            </a:pPr>
            <a:endParaRPr lang="fr-FR" dirty="0"/>
          </a:p>
          <a:p>
            <a:pPr lvl="1"/>
            <a:r>
              <a:rPr lang="fr-FR" dirty="0"/>
              <a:t>Plus IG G4 é</a:t>
            </a:r>
            <a:r>
              <a:rPr lang="fr-FR" dirty="0" smtClean="0"/>
              <a:t>levé </a:t>
            </a:r>
            <a:r>
              <a:rPr lang="fr-FR" dirty="0"/>
              <a:t>plus maladie diffuse  </a:t>
            </a:r>
            <a:r>
              <a:rPr lang="fr-FR" dirty="0">
                <a:solidFill>
                  <a:schemeClr val="accent2"/>
                </a:solidFill>
              </a:rPr>
              <a:t>(</a:t>
            </a:r>
            <a:r>
              <a:rPr lang="fr-FR" sz="1840" dirty="0" smtClean="0">
                <a:solidFill>
                  <a:schemeClr val="accent2"/>
                </a:solidFill>
              </a:rPr>
              <a:t>répéter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>
                <a:solidFill>
                  <a:schemeClr val="accent2"/>
                </a:solidFill>
              </a:rPr>
              <a:t>les dosages</a:t>
            </a:r>
            <a:r>
              <a:rPr lang="fr-FR" dirty="0" smtClean="0">
                <a:solidFill>
                  <a:schemeClr val="accent2"/>
                </a:solidFill>
              </a:rPr>
              <a:t>++++)</a:t>
            </a:r>
          </a:p>
          <a:p>
            <a:pPr marL="342900" lvl="1" indent="0">
              <a:buNone/>
            </a:pPr>
            <a:endParaRPr lang="fr-FR" dirty="0"/>
          </a:p>
          <a:p>
            <a:pPr lvl="1"/>
            <a:r>
              <a:rPr lang="fr-FR" dirty="0"/>
              <a:t>Si IGG4&lt;2N ratio IG G4/IG G1&gt;0,24 en faveur d’une maladie à IGG4 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195736" y="64440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Joshi </a:t>
            </a:r>
            <a:r>
              <a:rPr lang="fr-FR" dirty="0" smtClean="0"/>
              <a:t>Aliment </a:t>
            </a:r>
            <a:r>
              <a:rPr lang="fr-FR" dirty="0" err="1" smtClean="0"/>
              <a:t>Pharmacol</a:t>
            </a:r>
            <a:r>
              <a:rPr lang="fr-FR" dirty="0" smtClean="0"/>
              <a:t> </a:t>
            </a:r>
            <a:r>
              <a:rPr lang="fr-FR" dirty="0" err="1" smtClean="0"/>
              <a:t>Ther</a:t>
            </a:r>
            <a:r>
              <a:rPr lang="fr-FR" dirty="0" smtClean="0"/>
              <a:t> 2014;40:1251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8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490" y="1628800"/>
            <a:ext cx="7886700" cy="4351337"/>
          </a:xfrm>
        </p:spPr>
        <p:txBody>
          <a:bodyPr>
            <a:normAutofit/>
          </a:bodyPr>
          <a:lstStyle/>
          <a:p>
            <a:r>
              <a:rPr lang="fr-FR" dirty="0"/>
              <a:t>Biopsies de la papille ou intra </a:t>
            </a:r>
            <a:r>
              <a:rPr lang="fr-FR" dirty="0" err="1"/>
              <a:t>ductale</a:t>
            </a:r>
            <a:r>
              <a:rPr lang="fr-FR" dirty="0"/>
              <a:t> + pour IG G4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(sensibilité </a:t>
            </a:r>
            <a:r>
              <a:rPr lang="fr-FR" sz="1600" dirty="0"/>
              <a:t>52%, </a:t>
            </a:r>
            <a:r>
              <a:rPr lang="fr-FR" sz="1600" dirty="0" smtClean="0"/>
              <a:t>spécificité </a:t>
            </a:r>
            <a:r>
              <a:rPr lang="fr-FR" sz="1600" dirty="0"/>
              <a:t>96</a:t>
            </a:r>
            <a:r>
              <a:rPr lang="fr-FR" sz="1600" dirty="0" smtClean="0"/>
              <a:t>%)</a:t>
            </a:r>
          </a:p>
          <a:p>
            <a:pPr marL="0" indent="0">
              <a:buNone/>
            </a:pPr>
            <a:r>
              <a:rPr lang="fr-FR" dirty="0" smtClean="0"/>
              <a:t>foie </a:t>
            </a:r>
            <a:r>
              <a:rPr lang="fr-FR" dirty="0"/>
              <a:t>moins </a:t>
            </a:r>
            <a:r>
              <a:rPr lang="fr-FR" dirty="0" smtClean="0"/>
              <a:t>spécifique </a:t>
            </a:r>
            <a:r>
              <a:rPr lang="fr-FR" dirty="0"/>
              <a:t>: &gt;10 plasmocytes à IG G4 par champs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Histologie :</a:t>
            </a:r>
          </a:p>
          <a:p>
            <a:pPr marL="0" indent="0">
              <a:buNone/>
            </a:pPr>
            <a:r>
              <a:rPr lang="fr-FR" sz="2200" dirty="0" smtClean="0">
                <a:solidFill>
                  <a:schemeClr val="accent2"/>
                </a:solidFill>
              </a:rPr>
              <a:t>Infiltrat </a:t>
            </a:r>
            <a:r>
              <a:rPr lang="fr-FR" sz="2200" dirty="0" err="1">
                <a:solidFill>
                  <a:schemeClr val="accent2"/>
                </a:solidFill>
              </a:rPr>
              <a:t>lymphoplasmocytaire</a:t>
            </a:r>
            <a:r>
              <a:rPr lang="fr-FR" sz="2200" dirty="0"/>
              <a:t>, </a:t>
            </a:r>
            <a:endParaRPr lang="fr-FR" sz="2200" dirty="0" smtClean="0"/>
          </a:p>
          <a:p>
            <a:pPr marL="0" indent="0">
              <a:buNone/>
            </a:pPr>
            <a:r>
              <a:rPr lang="fr-FR" sz="2200" dirty="0" smtClean="0">
                <a:solidFill>
                  <a:schemeClr val="accent2"/>
                </a:solidFill>
              </a:rPr>
              <a:t>phlébite</a:t>
            </a:r>
            <a:r>
              <a:rPr lang="fr-FR" sz="2200" dirty="0" smtClean="0"/>
              <a:t> </a:t>
            </a:r>
            <a:r>
              <a:rPr lang="fr-FR" sz="2200" dirty="0" err="1"/>
              <a:t>oblitérative</a:t>
            </a:r>
            <a:r>
              <a:rPr lang="fr-FR" sz="2200" dirty="0" smtClean="0"/>
              <a:t>,</a:t>
            </a:r>
          </a:p>
          <a:p>
            <a:pPr marL="0" indent="0">
              <a:buNone/>
            </a:pPr>
            <a:r>
              <a:rPr lang="fr-FR" sz="2200" dirty="0" smtClean="0"/>
              <a:t>inflammation </a:t>
            </a:r>
            <a:r>
              <a:rPr lang="fr-FR" sz="2200" dirty="0" err="1"/>
              <a:t>periveineuse</a:t>
            </a:r>
            <a:r>
              <a:rPr lang="fr-FR" sz="2200" dirty="0"/>
              <a:t>, </a:t>
            </a:r>
            <a:endParaRPr lang="fr-FR" sz="2200" dirty="0" smtClean="0"/>
          </a:p>
          <a:p>
            <a:pPr marL="0" indent="0">
              <a:buNone/>
            </a:pPr>
            <a:r>
              <a:rPr lang="fr-FR" sz="2200" dirty="0" smtClean="0">
                <a:solidFill>
                  <a:schemeClr val="accent2"/>
                </a:solidFill>
              </a:rPr>
              <a:t>fibrose </a:t>
            </a:r>
            <a:r>
              <a:rPr lang="fr-FR" sz="2200" dirty="0" err="1">
                <a:solidFill>
                  <a:schemeClr val="accent2"/>
                </a:solidFill>
              </a:rPr>
              <a:t>storiforme</a:t>
            </a:r>
            <a:r>
              <a:rPr lang="fr-FR" sz="2200" dirty="0"/>
              <a:t>, </a:t>
            </a:r>
            <a:endParaRPr lang="fr-FR" sz="2200" dirty="0" smtClean="0"/>
          </a:p>
          <a:p>
            <a:pPr marL="0" indent="0">
              <a:buNone/>
            </a:pPr>
            <a:r>
              <a:rPr lang="fr-FR" sz="2200" dirty="0" smtClean="0">
                <a:solidFill>
                  <a:schemeClr val="accent2"/>
                </a:solidFill>
              </a:rPr>
              <a:t>plasmocytes </a:t>
            </a:r>
            <a:r>
              <a:rPr lang="fr-FR" sz="2200" dirty="0">
                <a:solidFill>
                  <a:schemeClr val="accent2"/>
                </a:solidFill>
              </a:rPr>
              <a:t>à IGG4</a:t>
            </a:r>
            <a:r>
              <a:rPr lang="fr-FR" sz="2200" dirty="0"/>
              <a:t>, </a:t>
            </a:r>
            <a:endParaRPr lang="fr-FR" sz="22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33845" y="476847"/>
            <a:ext cx="7886700" cy="1325562"/>
          </a:xfrm>
        </p:spPr>
        <p:txBody>
          <a:bodyPr/>
          <a:lstStyle/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cholangite</a:t>
            </a:r>
            <a:r>
              <a:rPr lang="fr-FR" dirty="0" smtClean="0">
                <a:solidFill>
                  <a:schemeClr val="accent2"/>
                </a:solidFill>
              </a:rPr>
              <a:t> à IG G4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6482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IRM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2"/>
                </a:solidFill>
              </a:rPr>
              <a:t>VB</a:t>
            </a:r>
            <a:r>
              <a:rPr lang="fr-FR" sz="2000" dirty="0" smtClean="0"/>
              <a:t> :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atteinte hilaire et du segment 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</a:rPr>
              <a:t>intrapancréatique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 de la VBP</a:t>
            </a:r>
            <a:r>
              <a:rPr lang="fr-FR" sz="2000" dirty="0" smtClean="0"/>
              <a:t>, </a:t>
            </a:r>
            <a:r>
              <a:rPr lang="fr-FR" sz="2000" dirty="0" err="1" smtClean="0"/>
              <a:t>epaississement</a:t>
            </a:r>
            <a:r>
              <a:rPr lang="fr-FR" sz="2000" dirty="0" smtClean="0"/>
              <a:t> pariétal++, sténose circonférentielle, longue et symétrique (cocarde)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2"/>
                </a:solidFill>
              </a:rPr>
              <a:t>Pancréas</a:t>
            </a:r>
            <a:r>
              <a:rPr lang="fr-FR" sz="2000" dirty="0" smtClean="0"/>
              <a:t> : Augmentation du volume du pancréas, Perte de la </a:t>
            </a:r>
            <a:r>
              <a:rPr lang="fr-FR" sz="2000" dirty="0" err="1" smtClean="0"/>
              <a:t>lobulation</a:t>
            </a:r>
            <a:r>
              <a:rPr lang="fr-FR" sz="2000" dirty="0" smtClean="0"/>
              <a:t> (</a:t>
            </a:r>
            <a:r>
              <a:rPr lang="fr-FR" sz="2000" dirty="0" smtClean="0">
                <a:solidFill>
                  <a:schemeClr val="accent2"/>
                </a:solidFill>
              </a:rPr>
              <a:t>saucisse</a:t>
            </a:r>
            <a:r>
              <a:rPr lang="fr-FR" sz="2000" dirty="0" smtClean="0"/>
              <a:t>), Halo </a:t>
            </a:r>
            <a:r>
              <a:rPr lang="fr-FR" sz="2000" dirty="0" err="1" smtClean="0"/>
              <a:t>periphérique</a:t>
            </a:r>
            <a:r>
              <a:rPr lang="fr-FR" sz="2000" dirty="0" smtClean="0"/>
              <a:t>, Sténose </a:t>
            </a:r>
            <a:r>
              <a:rPr lang="fr-FR" sz="2000" dirty="0"/>
              <a:t>é</a:t>
            </a:r>
            <a:r>
              <a:rPr lang="fr-FR" sz="2000" dirty="0" smtClean="0"/>
              <a:t>tagées et suspendues du </a:t>
            </a:r>
            <a:r>
              <a:rPr lang="fr-FR" sz="2000" dirty="0" err="1" smtClean="0"/>
              <a:t>wirsung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2"/>
                </a:solidFill>
              </a:rPr>
              <a:t>Masse</a:t>
            </a:r>
            <a:r>
              <a:rPr lang="fr-FR" sz="2000" dirty="0" smtClean="0"/>
              <a:t> </a:t>
            </a:r>
          </a:p>
          <a:p>
            <a:endParaRPr lang="fr-FR" sz="2000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33845" y="476847"/>
            <a:ext cx="7886700" cy="1325562"/>
          </a:xfrm>
        </p:spPr>
        <p:txBody>
          <a:bodyPr/>
          <a:lstStyle/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cholangite</a:t>
            </a:r>
            <a:r>
              <a:rPr lang="fr-FR" dirty="0" smtClean="0">
                <a:solidFill>
                  <a:schemeClr val="accent2"/>
                </a:solidFill>
              </a:rPr>
              <a:t> à IG G4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821" y="4653136"/>
            <a:ext cx="55337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1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Quand y penser?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 Tout le temps….</a:t>
            </a:r>
          </a:p>
          <a:p>
            <a:pPr marL="0" indent="0">
              <a:buNone/>
            </a:pPr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Revue sur les  </a:t>
            </a:r>
            <a:r>
              <a:rPr lang="fr-FR" dirty="0" err="1" smtClean="0"/>
              <a:t>cholangites</a:t>
            </a:r>
            <a:r>
              <a:rPr lang="fr-FR" dirty="0" smtClean="0"/>
              <a:t> sclérosantes primitives</a:t>
            </a:r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« Diagnostic </a:t>
            </a:r>
            <a:r>
              <a:rPr lang="fr-FR" dirty="0" err="1" smtClean="0"/>
              <a:t>criteria</a:t>
            </a:r>
            <a:r>
              <a:rPr lang="fr-FR" dirty="0" smtClean="0"/>
              <a:t>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increased</a:t>
            </a:r>
            <a:r>
              <a:rPr lang="fr-FR" dirty="0" smtClean="0"/>
              <a:t> </a:t>
            </a:r>
            <a:r>
              <a:rPr lang="fr-FR" dirty="0" err="1" smtClean="0"/>
              <a:t>serum</a:t>
            </a:r>
            <a:r>
              <a:rPr lang="fr-FR" dirty="0" smtClean="0"/>
              <a:t> phosphatase alcaline….</a:t>
            </a:r>
          </a:p>
          <a:p>
            <a:pPr marL="342900" lvl="1" indent="0">
              <a:buNone/>
            </a:pPr>
            <a:r>
              <a:rPr lang="fr-FR" dirty="0" smtClean="0"/>
              <a:t>MRCP or ERCP, </a:t>
            </a:r>
          </a:p>
          <a:p>
            <a:pPr marL="342900" lvl="1" indent="0">
              <a:buNone/>
            </a:pPr>
            <a:r>
              <a:rPr lang="fr-FR" dirty="0" smtClean="0"/>
              <a:t>And </a:t>
            </a:r>
            <a:r>
              <a:rPr lang="fr-FR" b="1" dirty="0" smtClean="0"/>
              <a:t>exclusion of cases of </a:t>
            </a:r>
            <a:r>
              <a:rPr lang="fr-FR" b="1" dirty="0" err="1" smtClean="0"/>
              <a:t>secondary</a:t>
            </a:r>
            <a:r>
              <a:rPr lang="fr-FR" b="1" dirty="0" smtClean="0"/>
              <a:t> </a:t>
            </a:r>
            <a:r>
              <a:rPr lang="fr-FR" b="1" dirty="0" err="1" smtClean="0"/>
              <a:t>sclerosing</a:t>
            </a:r>
            <a:r>
              <a:rPr lang="fr-FR" b="1" dirty="0" smtClean="0"/>
              <a:t> </a:t>
            </a:r>
            <a:r>
              <a:rPr lang="fr-FR" b="1" dirty="0" err="1" smtClean="0"/>
              <a:t>cholangitis</a:t>
            </a:r>
            <a:r>
              <a:rPr lang="fr-FR" dirty="0" smtClean="0"/>
              <a:t>. »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555776" y="6100877"/>
            <a:ext cx="59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Lazaridis</a:t>
            </a:r>
            <a:r>
              <a:rPr lang="fr-FR" dirty="0" smtClean="0"/>
              <a:t>, NEJM, 2016;375;1161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3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28801"/>
            <a:ext cx="8568951" cy="4351337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accent2"/>
                </a:solidFill>
              </a:rPr>
              <a:t>Amélioration spontanée possible</a:t>
            </a:r>
          </a:p>
          <a:p>
            <a:r>
              <a:rPr lang="fr-FR" sz="2000" dirty="0" smtClean="0">
                <a:solidFill>
                  <a:schemeClr val="accent2"/>
                </a:solidFill>
              </a:rPr>
              <a:t>Traitement d’attaque 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smtClean="0"/>
              <a:t>mayo </a:t>
            </a:r>
            <a:r>
              <a:rPr lang="fr-FR" sz="2000" dirty="0" err="1" smtClean="0"/>
              <a:t>clinic</a:t>
            </a:r>
            <a:r>
              <a:rPr lang="fr-FR" sz="2000" dirty="0"/>
              <a:t> </a:t>
            </a:r>
            <a:r>
              <a:rPr lang="fr-FR" sz="2000" dirty="0" smtClean="0"/>
              <a:t>: 40mg/j </a:t>
            </a:r>
            <a:r>
              <a:rPr lang="fr-FR" sz="2000" dirty="0" smtClean="0">
                <a:solidFill>
                  <a:schemeClr val="accent2"/>
                </a:solidFill>
              </a:rPr>
              <a:t>prednisone</a:t>
            </a:r>
            <a:r>
              <a:rPr lang="fr-FR" sz="2000" dirty="0" smtClean="0"/>
              <a:t> 4 semaines puis diminution (11 semaines)</a:t>
            </a:r>
            <a:endParaRPr lang="fr-FR" sz="2000" dirty="0"/>
          </a:p>
          <a:p>
            <a:pPr lvl="1"/>
            <a:r>
              <a:rPr lang="fr-FR" sz="2000" dirty="0" smtClean="0"/>
              <a:t>GB : durée 4 à 6 mois</a:t>
            </a:r>
            <a:endParaRPr lang="fr-FR" sz="2000" dirty="0"/>
          </a:p>
          <a:p>
            <a:pPr lvl="1"/>
            <a:r>
              <a:rPr lang="fr-FR" sz="2000" dirty="0" smtClean="0"/>
              <a:t>Japon:  durée 1 à 3 ans</a:t>
            </a:r>
          </a:p>
          <a:p>
            <a:r>
              <a:rPr lang="fr-FR" sz="2000" dirty="0" err="1" smtClean="0"/>
              <a:t>Remission</a:t>
            </a:r>
            <a:r>
              <a:rPr lang="fr-FR" sz="2000" dirty="0" smtClean="0"/>
              <a:t> 90%  (complète 60%, partielle 40%)</a:t>
            </a:r>
          </a:p>
          <a:p>
            <a:r>
              <a:rPr lang="fr-FR" sz="2000" dirty="0" smtClean="0">
                <a:solidFill>
                  <a:schemeClr val="accent2"/>
                </a:solidFill>
              </a:rPr>
              <a:t>Rechute 50%  </a:t>
            </a:r>
            <a:r>
              <a:rPr lang="fr-FR" sz="2000" dirty="0" smtClean="0"/>
              <a:t>(surtout </a:t>
            </a:r>
            <a:r>
              <a:rPr lang="fr-FR" sz="2000" dirty="0" err="1" smtClean="0"/>
              <a:t>ds</a:t>
            </a:r>
            <a:r>
              <a:rPr lang="fr-FR" sz="2000" dirty="0" smtClean="0"/>
              <a:t> les 6 premiers mois, si IG G4 </a:t>
            </a:r>
            <a:r>
              <a:rPr lang="fr-FR" sz="2000" dirty="0" err="1" smtClean="0"/>
              <a:t>elevée</a:t>
            </a:r>
            <a:r>
              <a:rPr lang="fr-FR" sz="2000" dirty="0" smtClean="0"/>
              <a:t>, si atteinte proximale,  si pas de </a:t>
            </a:r>
            <a:r>
              <a:rPr lang="fr-FR" sz="2000" dirty="0" err="1" smtClean="0"/>
              <a:t>corticoides</a:t>
            </a:r>
            <a:r>
              <a:rPr lang="fr-FR" sz="2000" dirty="0" smtClean="0"/>
              <a:t> d’entretien, si </a:t>
            </a:r>
            <a:r>
              <a:rPr lang="fr-FR" sz="2000" dirty="0" err="1" smtClean="0"/>
              <a:t>cholangite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Rechute </a:t>
            </a:r>
            <a:r>
              <a:rPr lang="fr-FR" sz="2000" dirty="0" err="1" smtClean="0"/>
              <a:t>corticosensible</a:t>
            </a:r>
            <a:r>
              <a:rPr lang="fr-FR" sz="2000" dirty="0" smtClean="0"/>
              <a:t> puis au long cours  : </a:t>
            </a:r>
            <a:r>
              <a:rPr lang="fr-FR" sz="2000" dirty="0" err="1" smtClean="0">
                <a:solidFill>
                  <a:schemeClr val="accent2"/>
                </a:solidFill>
              </a:rPr>
              <a:t>azathioprine</a:t>
            </a:r>
            <a:r>
              <a:rPr lang="fr-FR" sz="2000" dirty="0" smtClean="0">
                <a:solidFill>
                  <a:schemeClr val="accent2"/>
                </a:solidFill>
              </a:rPr>
              <a:t>, </a:t>
            </a:r>
            <a:r>
              <a:rPr lang="fr-FR" sz="2000" dirty="0" err="1" smtClean="0">
                <a:solidFill>
                  <a:schemeClr val="accent2"/>
                </a:solidFill>
              </a:rPr>
              <a:t>mycophenolate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mofetil</a:t>
            </a:r>
            <a:endParaRPr lang="fr-FR" sz="2000" dirty="0">
              <a:solidFill>
                <a:schemeClr val="accent2"/>
              </a:solidFill>
            </a:endParaRPr>
          </a:p>
          <a:p>
            <a:r>
              <a:rPr lang="fr-FR" sz="2000" dirty="0" err="1" smtClean="0">
                <a:solidFill>
                  <a:schemeClr val="accent2"/>
                </a:solidFill>
              </a:rPr>
              <a:t>rituximab</a:t>
            </a:r>
            <a:r>
              <a:rPr lang="fr-FR" sz="2000" dirty="0" smtClean="0"/>
              <a:t> très efficace</a:t>
            </a:r>
            <a:endParaRPr lang="fr-FR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Étiologies des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cholangite</a:t>
            </a:r>
            <a:r>
              <a:rPr lang="fr-FR" dirty="0" smtClean="0">
                <a:solidFill>
                  <a:schemeClr val="accent2"/>
                </a:solidFill>
              </a:rPr>
              <a:t> à IG G4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accent2"/>
                </a:solidFill>
              </a:rPr>
              <a:t>Forme associée </a:t>
            </a:r>
            <a:r>
              <a:rPr lang="fr-FR" sz="2000" dirty="0">
                <a:solidFill>
                  <a:schemeClr val="accent2"/>
                </a:solidFill>
              </a:rPr>
              <a:t>aux pancréatites auto-immunes de type 2 (GEL</a:t>
            </a:r>
            <a:r>
              <a:rPr lang="fr-FR" sz="2000" dirty="0" smtClean="0">
                <a:solidFill>
                  <a:schemeClr val="accent2"/>
                </a:solidFill>
              </a:rPr>
              <a:t>)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000" dirty="0"/>
              <a:t>MICI associée (20 à 30%)</a:t>
            </a:r>
          </a:p>
          <a:p>
            <a:r>
              <a:rPr lang="fr-FR" sz="2000" dirty="0"/>
              <a:t>infiltrat à PNN dans l’</a:t>
            </a:r>
            <a:r>
              <a:rPr lang="fr-FR" sz="2000" dirty="0" err="1"/>
              <a:t>epithelium</a:t>
            </a:r>
            <a:r>
              <a:rPr lang="fr-FR" sz="2000" dirty="0"/>
              <a:t> biliaire avec destruction </a:t>
            </a:r>
            <a:r>
              <a:rPr lang="fr-FR" sz="2000" dirty="0" err="1"/>
              <a:t>canalaire</a:t>
            </a:r>
            <a:r>
              <a:rPr lang="fr-FR" sz="2000" dirty="0"/>
              <a:t> « </a:t>
            </a:r>
            <a:r>
              <a:rPr lang="fr-FR" sz="2000" dirty="0" err="1"/>
              <a:t>granulocytic</a:t>
            </a:r>
            <a:r>
              <a:rPr lang="fr-FR" sz="2000" dirty="0"/>
              <a:t> </a:t>
            </a:r>
            <a:r>
              <a:rPr lang="fr-FR" sz="2000" dirty="0" err="1"/>
              <a:t>epithelial</a:t>
            </a:r>
            <a:r>
              <a:rPr lang="fr-FR" sz="2000" dirty="0"/>
              <a:t> </a:t>
            </a:r>
            <a:r>
              <a:rPr lang="fr-FR" sz="2000" dirty="0" err="1"/>
              <a:t>lesion</a:t>
            </a:r>
            <a:r>
              <a:rPr lang="fr-FR" sz="2000" dirty="0"/>
              <a:t> », </a:t>
            </a:r>
            <a:endParaRPr lang="fr-FR" sz="2000" dirty="0" smtClean="0"/>
          </a:p>
          <a:p>
            <a:r>
              <a:rPr lang="fr-FR" sz="2000" dirty="0" smtClean="0"/>
              <a:t>CPRE </a:t>
            </a:r>
            <a:r>
              <a:rPr lang="fr-FR" sz="2000" dirty="0"/>
              <a:t>: atteinte diffuse VBIH et </a:t>
            </a:r>
            <a:r>
              <a:rPr lang="fr-FR" sz="2000" dirty="0" err="1"/>
              <a:t>stenose</a:t>
            </a:r>
            <a:r>
              <a:rPr lang="fr-FR" sz="2000" dirty="0"/>
              <a:t> </a:t>
            </a:r>
            <a:r>
              <a:rPr lang="fr-FR" sz="2000" dirty="0" smtClean="0"/>
              <a:t>hilaire</a:t>
            </a:r>
          </a:p>
          <a:p>
            <a:r>
              <a:rPr lang="fr-FR" sz="2000" dirty="0" err="1" smtClean="0"/>
              <a:t>Corticosensibilité</a:t>
            </a:r>
            <a:endParaRPr lang="fr-FR" sz="2000" dirty="0" smtClean="0"/>
          </a:p>
          <a:p>
            <a:r>
              <a:rPr lang="fr-FR" sz="2000" dirty="0" smtClean="0"/>
              <a:t>Rechute rare</a:t>
            </a: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: </a:t>
            </a:r>
            <a:r>
              <a:rPr lang="fr-FR" dirty="0" err="1">
                <a:solidFill>
                  <a:schemeClr val="accent2"/>
                </a:solidFill>
              </a:rPr>
              <a:t>cholangite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neutrophilique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35696" y="63720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Zen Am J </a:t>
            </a:r>
            <a:r>
              <a:rPr lang="fr-FR" dirty="0" err="1" smtClean="0"/>
              <a:t>Surg</a:t>
            </a:r>
            <a:r>
              <a:rPr lang="fr-FR" dirty="0" smtClean="0"/>
              <a:t> </a:t>
            </a:r>
            <a:r>
              <a:rPr lang="fr-FR" dirty="0" err="1" smtClean="0"/>
              <a:t>Pathol</a:t>
            </a:r>
            <a:r>
              <a:rPr lang="fr-FR" dirty="0" smtClean="0"/>
              <a:t> 2012;10:1555, Calvo Ann </a:t>
            </a:r>
            <a:r>
              <a:rPr lang="fr-FR" dirty="0" err="1" smtClean="0"/>
              <a:t>Pathol</a:t>
            </a:r>
            <a:r>
              <a:rPr lang="fr-FR" dirty="0" smtClean="0"/>
              <a:t> 2015;35:364</a:t>
            </a:r>
          </a:p>
        </p:txBody>
      </p:sp>
    </p:spTree>
    <p:extLst>
      <p:ext uri="{BB962C8B-B14F-4D97-AF65-F5344CB8AC3E}">
        <p14:creationId xmlns:p14="http://schemas.microsoft.com/office/powerpoint/2010/main" val="42418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accent2"/>
                </a:solidFill>
              </a:rPr>
              <a:t>associée </a:t>
            </a:r>
            <a:r>
              <a:rPr lang="fr-FR" sz="2000" dirty="0">
                <a:solidFill>
                  <a:schemeClr val="accent2"/>
                </a:solidFill>
              </a:rPr>
              <a:t>aux pancréatites auto-immunes de type 2 (GEL</a:t>
            </a:r>
            <a:r>
              <a:rPr lang="fr-FR" sz="2000" dirty="0" smtClean="0">
                <a:solidFill>
                  <a:schemeClr val="accent2"/>
                </a:solidFill>
              </a:rPr>
              <a:t>)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chemeClr val="accent2"/>
                </a:solidFill>
              </a:rPr>
              <a:t>Associée au psoriasis pustuleux </a:t>
            </a:r>
            <a:r>
              <a:rPr lang="fr-FR" sz="2000" dirty="0" smtClean="0">
                <a:solidFill>
                  <a:schemeClr val="accent2"/>
                </a:solidFill>
              </a:rPr>
              <a:t>généralisé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Signes généraux dans 95%</a:t>
            </a:r>
          </a:p>
          <a:p>
            <a:r>
              <a:rPr lang="fr-FR" dirty="0" err="1"/>
              <a:t>Remission</a:t>
            </a:r>
            <a:r>
              <a:rPr lang="fr-FR" dirty="0"/>
              <a:t> biologique et clinique parallèle à atteinte cutanée</a:t>
            </a:r>
          </a:p>
          <a:p>
            <a:r>
              <a:rPr lang="fr-FR" dirty="0"/>
              <a:t>Efficacité des anti </a:t>
            </a:r>
            <a:r>
              <a:rPr lang="fr-FR" dirty="0" smtClean="0"/>
              <a:t>TNF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: </a:t>
            </a:r>
            <a:r>
              <a:rPr lang="fr-FR" dirty="0" err="1">
                <a:solidFill>
                  <a:schemeClr val="accent2"/>
                </a:solidFill>
              </a:rPr>
              <a:t>cholangite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neutrophilique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97673" y="6300028"/>
            <a:ext cx="320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/>
              <a:t>Viguier </a:t>
            </a:r>
            <a:r>
              <a:rPr lang="fr-FR" dirty="0" err="1"/>
              <a:t>Hepatology</a:t>
            </a:r>
            <a:r>
              <a:rPr lang="fr-FR" dirty="0"/>
              <a:t> 2004;40;452</a:t>
            </a:r>
          </a:p>
        </p:txBody>
      </p:sp>
    </p:spTree>
    <p:extLst>
      <p:ext uri="{BB962C8B-B14F-4D97-AF65-F5344CB8AC3E}">
        <p14:creationId xmlns:p14="http://schemas.microsoft.com/office/powerpoint/2010/main" val="11534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 smtClean="0"/>
              <a:t>Enfant (1-3 ans) &gt;adulte (30 ans)</a:t>
            </a:r>
          </a:p>
          <a:p>
            <a:r>
              <a:rPr lang="fr-FR" sz="1800" dirty="0" smtClean="0">
                <a:solidFill>
                  <a:schemeClr val="accent2"/>
                </a:solidFill>
              </a:rPr>
              <a:t>Manifestations </a:t>
            </a:r>
            <a:r>
              <a:rPr lang="fr-FR" sz="1800" dirty="0" smtClean="0"/>
              <a:t>: os (lyse</a:t>
            </a:r>
            <a:r>
              <a:rPr lang="fr-FR" sz="1800" dirty="0"/>
              <a:t>), Peau </a:t>
            </a:r>
            <a:r>
              <a:rPr lang="fr-FR" sz="1800" dirty="0" err="1"/>
              <a:t>lesion</a:t>
            </a:r>
            <a:r>
              <a:rPr lang="fr-FR" sz="1800" dirty="0"/>
              <a:t> </a:t>
            </a:r>
            <a:r>
              <a:rPr lang="fr-FR" sz="1800" dirty="0" err="1"/>
              <a:t>papulo</a:t>
            </a:r>
            <a:r>
              <a:rPr lang="fr-FR" sz="1800" dirty="0"/>
              <a:t> </a:t>
            </a:r>
            <a:r>
              <a:rPr lang="fr-FR" sz="1800" dirty="0" smtClean="0"/>
              <a:t>squameuse, </a:t>
            </a:r>
            <a:r>
              <a:rPr lang="fr-FR" sz="1800" dirty="0"/>
              <a:t>diabète </a:t>
            </a:r>
            <a:r>
              <a:rPr lang="fr-FR" sz="1800" dirty="0" smtClean="0"/>
              <a:t>insipide, cytopénie, atteinte pulmonaire (granulome, cavités kystiques, </a:t>
            </a:r>
            <a:r>
              <a:rPr lang="fr-FR" sz="1800" dirty="0" err="1" smtClean="0"/>
              <a:t>gg</a:t>
            </a:r>
            <a:endParaRPr lang="fr-FR" sz="1800" dirty="0"/>
          </a:p>
          <a:p>
            <a:r>
              <a:rPr lang="fr-FR" sz="1800" dirty="0" smtClean="0"/>
              <a:t>Foie : atteinte </a:t>
            </a:r>
            <a:r>
              <a:rPr lang="fr-FR" sz="1800" dirty="0" smtClean="0">
                <a:solidFill>
                  <a:schemeClr val="accent2"/>
                </a:solidFill>
              </a:rPr>
              <a:t>fréquente</a:t>
            </a:r>
            <a:r>
              <a:rPr lang="fr-FR" sz="1800" dirty="0" smtClean="0"/>
              <a:t> (23 cas sur 85 )</a:t>
            </a:r>
            <a:endParaRPr lang="fr-FR" sz="1800" dirty="0"/>
          </a:p>
          <a:p>
            <a:pPr lvl="1"/>
            <a:r>
              <a:rPr lang="fr-FR" dirty="0" smtClean="0"/>
              <a:t>atteinte aigue : HPM, nodules hépatiques, 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atteinte chronique CSP </a:t>
            </a:r>
            <a:r>
              <a:rPr lang="fr-FR" dirty="0" smtClean="0"/>
              <a:t>(histiocytes peu présent sur biopsie)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 smtClean="0"/>
              <a:t>PBH marquage </a:t>
            </a:r>
            <a:r>
              <a:rPr lang="fr-FR" sz="1800" dirty="0" smtClean="0">
                <a:solidFill>
                  <a:schemeClr val="accent2"/>
                </a:solidFill>
              </a:rPr>
              <a:t>CD1a</a:t>
            </a:r>
            <a:r>
              <a:rPr lang="fr-FR" sz="1800" dirty="0" smtClean="0"/>
              <a:t> positif, granulome</a:t>
            </a:r>
          </a:p>
          <a:p>
            <a:r>
              <a:rPr lang="fr-FR" sz="1800" dirty="0"/>
              <a:t>Tt si atteinte d’un organe à risque (foie, rate, </a:t>
            </a:r>
            <a:r>
              <a:rPr lang="fr-FR" sz="1800" dirty="0" err="1"/>
              <a:t>hemato</a:t>
            </a:r>
            <a:r>
              <a:rPr lang="fr-FR" sz="1800" dirty="0" smtClean="0"/>
              <a:t>) : AINS, </a:t>
            </a:r>
            <a:r>
              <a:rPr lang="fr-FR" sz="1800" b="1" dirty="0" err="1" smtClean="0"/>
              <a:t>steroides</a:t>
            </a:r>
            <a:r>
              <a:rPr lang="fr-FR" sz="1800" b="1" dirty="0" smtClean="0"/>
              <a:t>, vinblastine, 6MP</a:t>
            </a:r>
            <a:r>
              <a:rPr lang="fr-FR" sz="1800" dirty="0" smtClean="0"/>
              <a:t>, MTX, IFN, Anti TNF </a:t>
            </a:r>
            <a:r>
              <a:rPr lang="fr-FR" sz="1800" dirty="0" err="1" smtClean="0"/>
              <a:t>Imatinib</a:t>
            </a:r>
            <a:endParaRPr lang="fr-FR" sz="1800" dirty="0" smtClean="0"/>
          </a:p>
          <a:p>
            <a:r>
              <a:rPr lang="fr-FR" sz="1800" dirty="0" smtClean="0"/>
              <a:t>TH </a:t>
            </a:r>
            <a:r>
              <a:rPr lang="fr-FR" sz="1800" dirty="0" smtClean="0"/>
              <a:t>possible (6 cas),  </a:t>
            </a:r>
            <a:r>
              <a:rPr lang="fr-FR" sz="1800" dirty="0" err="1" smtClean="0"/>
              <a:t>reactivation</a:t>
            </a:r>
            <a:r>
              <a:rPr lang="fr-FR" sz="1800" dirty="0" smtClean="0"/>
              <a:t> possible</a:t>
            </a:r>
          </a:p>
          <a:p>
            <a:r>
              <a:rPr lang="fr-FR" sz="1800" dirty="0" smtClean="0"/>
              <a:t>pronostic moins bon si l’atteinte hépatique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6372036"/>
            <a:ext cx="903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Abdallah Clin </a:t>
            </a:r>
            <a:r>
              <a:rPr lang="fr-FR" dirty="0" err="1"/>
              <a:t>R</a:t>
            </a:r>
            <a:r>
              <a:rPr lang="fr-FR" dirty="0" err="1" smtClean="0"/>
              <a:t>esearch</a:t>
            </a:r>
            <a:r>
              <a:rPr lang="fr-FR" dirty="0" smtClean="0"/>
              <a:t> in </a:t>
            </a:r>
            <a:r>
              <a:rPr lang="fr-FR" dirty="0" err="1" smtClean="0"/>
              <a:t>Hepatol</a:t>
            </a:r>
            <a:r>
              <a:rPr lang="fr-FR" dirty="0" smtClean="0"/>
              <a:t> 2011:35, </a:t>
            </a:r>
            <a:r>
              <a:rPr lang="fr-FR" dirty="0" err="1" smtClean="0"/>
              <a:t>Hatemi</a:t>
            </a:r>
            <a:r>
              <a:rPr lang="fr-FR" dirty="0" smtClean="0"/>
              <a:t> </a:t>
            </a:r>
            <a:r>
              <a:rPr lang="fr-FR" dirty="0" err="1" smtClean="0"/>
              <a:t>Hepatol</a:t>
            </a:r>
            <a:r>
              <a:rPr lang="fr-FR" dirty="0" smtClean="0"/>
              <a:t> </a:t>
            </a:r>
            <a:r>
              <a:rPr lang="fr-FR" dirty="0" err="1" smtClean="0"/>
              <a:t>int</a:t>
            </a:r>
            <a:r>
              <a:rPr lang="fr-FR" dirty="0" smtClean="0"/>
              <a:t> 2010:4, Tang </a:t>
            </a:r>
            <a:r>
              <a:rPr lang="fr-FR" dirty="0" err="1" smtClean="0"/>
              <a:t>Medicine</a:t>
            </a:r>
            <a:r>
              <a:rPr lang="fr-FR" dirty="0" smtClean="0"/>
              <a:t> 2017,96</a:t>
            </a:r>
            <a:endParaRPr lang="fr-FR" dirty="0"/>
          </a:p>
        </p:txBody>
      </p:sp>
      <p:sp>
        <p:nvSpPr>
          <p:cNvPr id="10" name="Titre 4"/>
          <p:cNvSpPr>
            <a:spLocks noGrp="1"/>
          </p:cNvSpPr>
          <p:nvPr>
            <p:ph type="title"/>
          </p:nvPr>
        </p:nvSpPr>
        <p:spPr>
          <a:xfrm>
            <a:off x="653541" y="402644"/>
            <a:ext cx="7886700" cy="1325562"/>
          </a:xfrm>
        </p:spPr>
        <p:txBody>
          <a:bodyPr/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histiocytose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0" cy="3544415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Hepato-splenomegalie</a:t>
            </a:r>
            <a:r>
              <a:rPr lang="fr-FR" dirty="0" smtClean="0"/>
              <a:t> </a:t>
            </a:r>
            <a:r>
              <a:rPr lang="fr-FR" dirty="0" smtClean="0"/>
              <a:t>(40 à 70%), </a:t>
            </a:r>
            <a:r>
              <a:rPr lang="fr-FR" dirty="0" err="1" smtClean="0"/>
              <a:t>gg</a:t>
            </a:r>
            <a:r>
              <a:rPr lang="fr-FR" dirty="0" smtClean="0"/>
              <a:t> , quelques cas de </a:t>
            </a:r>
            <a:r>
              <a:rPr lang="fr-FR" dirty="0" smtClean="0"/>
              <a:t>CSP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chemeClr val="accent2"/>
                </a:solidFill>
              </a:rPr>
              <a:t>Manif associée </a:t>
            </a:r>
            <a:r>
              <a:rPr lang="fr-FR" dirty="0"/>
              <a:t>: flush, prurit intense, urticaire, </a:t>
            </a:r>
            <a:r>
              <a:rPr lang="fr-FR" dirty="0" smtClean="0"/>
              <a:t>hypotension, fractures os (</a:t>
            </a:r>
            <a:r>
              <a:rPr lang="fr-FR" dirty="0" err="1" smtClean="0"/>
              <a:t>osteopenie</a:t>
            </a:r>
            <a:r>
              <a:rPr lang="fr-FR" dirty="0"/>
              <a:t>) troubles digestifs (diarrhée, </a:t>
            </a:r>
            <a:r>
              <a:rPr lang="fr-FR" dirty="0" smtClean="0"/>
              <a:t>ulcère), </a:t>
            </a:r>
            <a:r>
              <a:rPr lang="fr-FR" dirty="0" smtClean="0"/>
              <a:t>Cytopénie</a:t>
            </a:r>
          </a:p>
          <a:p>
            <a:endParaRPr lang="fr-FR" dirty="0" smtClean="0"/>
          </a:p>
          <a:p>
            <a:r>
              <a:rPr lang="fr-FR" dirty="0" smtClean="0"/>
              <a:t>Doser </a:t>
            </a:r>
            <a:r>
              <a:rPr lang="fr-FR" dirty="0" err="1" smtClean="0">
                <a:solidFill>
                  <a:schemeClr val="accent2"/>
                </a:solidFill>
              </a:rPr>
              <a:t>tryptase</a:t>
            </a:r>
            <a:r>
              <a:rPr lang="fr-FR" dirty="0" smtClean="0"/>
              <a:t>, faire </a:t>
            </a:r>
            <a:r>
              <a:rPr lang="fr-FR" dirty="0" smtClean="0"/>
              <a:t>BM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PBH : marquage </a:t>
            </a:r>
            <a:r>
              <a:rPr lang="fr-FR" dirty="0" smtClean="0"/>
              <a:t>CD117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Tt : anti H1 H2, </a:t>
            </a:r>
            <a:r>
              <a:rPr lang="fr-FR" dirty="0" err="1" smtClean="0"/>
              <a:t>corticoides</a:t>
            </a:r>
            <a:r>
              <a:rPr lang="fr-FR" dirty="0" smtClean="0"/>
              <a:t>, IFN, </a:t>
            </a:r>
            <a:r>
              <a:rPr lang="fr-FR" dirty="0" err="1" smtClean="0"/>
              <a:t>Imatinib</a:t>
            </a:r>
            <a:r>
              <a:rPr lang="fr-FR" dirty="0" smtClean="0"/>
              <a:t> (KIT)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0932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Addepally</a:t>
            </a:r>
            <a:r>
              <a:rPr lang="fr-FR" dirty="0" smtClean="0"/>
              <a:t> ACG case report journal 2016, </a:t>
            </a:r>
            <a:r>
              <a:rPr lang="fr-FR" dirty="0" err="1" smtClean="0"/>
              <a:t>Marbello</a:t>
            </a:r>
            <a:r>
              <a:rPr lang="fr-FR" dirty="0" smtClean="0"/>
              <a:t> </a:t>
            </a:r>
            <a:r>
              <a:rPr lang="fr-FR" dirty="0" err="1" smtClean="0"/>
              <a:t>Hematologica</a:t>
            </a:r>
            <a:r>
              <a:rPr lang="fr-FR" dirty="0" smtClean="0"/>
              <a:t> 2004, </a:t>
            </a:r>
          </a:p>
          <a:p>
            <a:pPr algn="r"/>
            <a:r>
              <a:rPr lang="fr-FR" dirty="0" smtClean="0"/>
              <a:t>Baron </a:t>
            </a:r>
            <a:r>
              <a:rPr lang="fr-FR" dirty="0" err="1" smtClean="0"/>
              <a:t>Gastroenterology</a:t>
            </a:r>
            <a:r>
              <a:rPr lang="fr-FR" dirty="0" smtClean="0"/>
              <a:t> 1995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mastocytose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Étiologies des </a:t>
            </a:r>
            <a:r>
              <a:rPr lang="fr-FR" dirty="0" err="1"/>
              <a:t>cholangites</a:t>
            </a:r>
            <a:r>
              <a:rPr lang="fr-FR" dirty="0"/>
              <a:t> sclérosantes secondaires : </a:t>
            </a:r>
            <a:r>
              <a:rPr lang="fr-FR" dirty="0" err="1" smtClean="0">
                <a:solidFill>
                  <a:schemeClr val="accent2"/>
                </a:solidFill>
              </a:rPr>
              <a:t>cholangite</a:t>
            </a:r>
            <a:r>
              <a:rPr lang="fr-FR" dirty="0" smtClean="0">
                <a:solidFill>
                  <a:schemeClr val="accent2"/>
                </a:solidFill>
              </a:rPr>
              <a:t> à éosinophile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Associée à </a:t>
            </a:r>
            <a:r>
              <a:rPr lang="fr-FR" dirty="0" err="1" smtClean="0"/>
              <a:t>gastroenterite</a:t>
            </a:r>
            <a:r>
              <a:rPr lang="fr-FR" dirty="0" smtClean="0"/>
              <a:t> à éosinophiles, à des </a:t>
            </a:r>
            <a:r>
              <a:rPr lang="fr-FR" dirty="0" err="1" smtClean="0"/>
              <a:t>sd</a:t>
            </a:r>
            <a:r>
              <a:rPr lang="fr-FR" dirty="0" smtClean="0"/>
              <a:t> d’</a:t>
            </a:r>
            <a:r>
              <a:rPr lang="fr-FR" dirty="0" err="1" smtClean="0"/>
              <a:t>hyperéosinophilie</a:t>
            </a:r>
            <a:r>
              <a:rPr lang="fr-FR" dirty="0" smtClean="0"/>
              <a:t> idiopathique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atteinte d’autres organes </a:t>
            </a:r>
            <a:r>
              <a:rPr lang="fr-FR" dirty="0" smtClean="0"/>
              <a:t>(pancréas, rein, uretère, cardiaque, pulmonaire, cutanée, </a:t>
            </a:r>
            <a:r>
              <a:rPr lang="fr-FR" dirty="0" err="1" smtClean="0"/>
              <a:t>gg</a:t>
            </a:r>
            <a:r>
              <a:rPr lang="fr-FR" dirty="0" smtClean="0"/>
              <a:t>)</a:t>
            </a:r>
          </a:p>
          <a:p>
            <a:r>
              <a:rPr lang="fr-FR" dirty="0" smtClean="0"/>
              <a:t>Age </a:t>
            </a:r>
            <a:r>
              <a:rPr lang="fr-FR" dirty="0" err="1" smtClean="0"/>
              <a:t>moy</a:t>
            </a:r>
            <a:r>
              <a:rPr lang="fr-FR" dirty="0" smtClean="0"/>
              <a:t> 39 ans </a:t>
            </a:r>
          </a:p>
          <a:p>
            <a:r>
              <a:rPr lang="fr-FR" dirty="0" smtClean="0"/>
              <a:t>Infiltrat portal à </a:t>
            </a:r>
            <a:r>
              <a:rPr lang="fr-FR" dirty="0" err="1" smtClean="0"/>
              <a:t>eosinophiles</a:t>
            </a:r>
            <a:r>
              <a:rPr lang="fr-FR" dirty="0" smtClean="0"/>
              <a:t> voire infiltration </a:t>
            </a:r>
            <a:r>
              <a:rPr lang="fr-FR" dirty="0" err="1" smtClean="0"/>
              <a:t>transmurale</a:t>
            </a:r>
            <a:r>
              <a:rPr lang="fr-FR" dirty="0" smtClean="0"/>
              <a:t> des cx biliaires par des </a:t>
            </a:r>
            <a:r>
              <a:rPr lang="fr-FR" dirty="0" err="1" smtClean="0"/>
              <a:t>eosinophiles</a:t>
            </a:r>
            <a:r>
              <a:rPr lang="fr-FR" dirty="0" smtClean="0"/>
              <a:t> (vu sur pièce en particulier de </a:t>
            </a:r>
            <a:r>
              <a:rPr lang="fr-FR" dirty="0" err="1" smtClean="0"/>
              <a:t>cholecystectomie</a:t>
            </a:r>
            <a:r>
              <a:rPr lang="fr-FR" dirty="0" smtClean="0"/>
              <a:t>)</a:t>
            </a:r>
          </a:p>
          <a:p>
            <a:r>
              <a:rPr lang="fr-FR" dirty="0" err="1" smtClean="0">
                <a:solidFill>
                  <a:schemeClr val="accent2"/>
                </a:solidFill>
              </a:rPr>
              <a:t>hyperEosinophilie</a:t>
            </a:r>
            <a:r>
              <a:rPr lang="fr-FR" dirty="0" smtClean="0"/>
              <a:t>  (50% à 70%)</a:t>
            </a:r>
            <a:endParaRPr lang="fr-FR" dirty="0"/>
          </a:p>
          <a:p>
            <a:r>
              <a:rPr lang="fr-FR" dirty="0" err="1" smtClean="0"/>
              <a:t>Irm</a:t>
            </a:r>
            <a:r>
              <a:rPr lang="fr-FR" dirty="0" smtClean="0"/>
              <a:t> : </a:t>
            </a:r>
            <a:r>
              <a:rPr lang="fr-FR" dirty="0" err="1" smtClean="0"/>
              <a:t>stenose</a:t>
            </a:r>
            <a:r>
              <a:rPr lang="fr-FR" dirty="0" smtClean="0"/>
              <a:t> canal </a:t>
            </a:r>
            <a:r>
              <a:rPr lang="fr-FR" dirty="0" err="1" smtClean="0"/>
              <a:t>hepatique</a:t>
            </a:r>
            <a:r>
              <a:rPr lang="fr-FR" dirty="0" smtClean="0"/>
              <a:t> commun, </a:t>
            </a:r>
            <a:r>
              <a:rPr lang="fr-FR" dirty="0" err="1" smtClean="0">
                <a:solidFill>
                  <a:schemeClr val="accent2"/>
                </a:solidFill>
              </a:rPr>
              <a:t>vesicule</a:t>
            </a:r>
            <a:r>
              <a:rPr lang="fr-FR" dirty="0" smtClean="0">
                <a:solidFill>
                  <a:schemeClr val="accent2"/>
                </a:solidFill>
              </a:rPr>
              <a:t>, cystique</a:t>
            </a:r>
          </a:p>
          <a:p>
            <a:r>
              <a:rPr lang="fr-FR" dirty="0" smtClean="0"/>
              <a:t>Réponse aux </a:t>
            </a:r>
            <a:r>
              <a:rPr lang="fr-FR" dirty="0" err="1" smtClean="0">
                <a:solidFill>
                  <a:schemeClr val="accent2"/>
                </a:solidFill>
              </a:rPr>
              <a:t>corticoides</a:t>
            </a:r>
            <a:r>
              <a:rPr lang="fr-FR" dirty="0" smtClean="0"/>
              <a:t> (clinique, biologique et parfois morphologique)</a:t>
            </a:r>
          </a:p>
          <a:p>
            <a:r>
              <a:rPr lang="fr-FR" dirty="0" smtClean="0"/>
              <a:t>Amélioration spontanée possible</a:t>
            </a:r>
          </a:p>
          <a:p>
            <a:r>
              <a:rPr lang="fr-FR" dirty="0" smtClean="0"/>
              <a:t>Evolution possible vers fibrose et recours à TH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62373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Nashed</a:t>
            </a:r>
            <a:r>
              <a:rPr lang="fr-FR" dirty="0" smtClean="0"/>
              <a:t> HPB </a:t>
            </a:r>
            <a:r>
              <a:rPr lang="fr-FR" dirty="0" err="1" smtClean="0"/>
              <a:t>surgery</a:t>
            </a:r>
            <a:r>
              <a:rPr lang="fr-FR" dirty="0" smtClean="0"/>
              <a:t> 2010, Morgan-Rowe </a:t>
            </a:r>
            <a:r>
              <a:rPr lang="fr-FR" dirty="0" err="1" smtClean="0"/>
              <a:t>Dig</a:t>
            </a:r>
            <a:r>
              <a:rPr lang="fr-FR" dirty="0" smtClean="0"/>
              <a:t> Dis </a:t>
            </a:r>
            <a:r>
              <a:rPr lang="fr-FR" dirty="0" err="1" smtClean="0"/>
              <a:t>Sci</a:t>
            </a:r>
            <a:r>
              <a:rPr lang="fr-FR" dirty="0" smtClean="0"/>
              <a:t> 2011,56;3689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4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Arbre diagnostique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645333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31840" y="6444044"/>
            <a:ext cx="18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08104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obstruction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380312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ischémique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Arbre diagnostique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332656"/>
            <a:ext cx="16561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interrogatoire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692696"/>
            <a:ext cx="25202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immunosuppression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115616" y="645333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131840" y="6444044"/>
            <a:ext cx="18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508104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obstruction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380312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ischémique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1547664" y="1412776"/>
            <a:ext cx="72008" cy="46085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7668344" y="1484784"/>
            <a:ext cx="72008" cy="46085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8820472" y="1484784"/>
            <a:ext cx="0" cy="46085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812632" y="764704"/>
            <a:ext cx="136815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réanimation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364088" y="764704"/>
            <a:ext cx="12961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8612832" y="764704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</a:t>
            </a:r>
            <a:endParaRPr lang="fr-FR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5868144" y="1412776"/>
            <a:ext cx="72008" cy="46085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6084168" y="1484784"/>
            <a:ext cx="1584176" cy="45365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332656"/>
            <a:ext cx="16561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interrogatoire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692696"/>
            <a:ext cx="252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immunosuppression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60232" y="764704"/>
            <a:ext cx="13681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réanimation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76470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60432" y="764704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1412776"/>
            <a:ext cx="12961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77944" y="1412776"/>
            <a:ext cx="245815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d’organes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115616" y="645333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131840" y="6444044"/>
            <a:ext cx="18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508104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obstruction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380312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ischémique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031940" y="2132856"/>
            <a:ext cx="0" cy="40835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499992" y="2132856"/>
            <a:ext cx="3168352" cy="37444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7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fr-FR" dirty="0" smtClean="0"/>
              <a:t>ourquoi y penser?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fr-FR" dirty="0" smtClean="0"/>
              <a:t>« In </a:t>
            </a:r>
            <a:r>
              <a:rPr lang="fr-FR" dirty="0" err="1" smtClean="0"/>
              <a:t>general</a:t>
            </a:r>
            <a:r>
              <a:rPr lang="fr-FR" dirty="0" smtClean="0"/>
              <a:t>, PSC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slowly</a:t>
            </a:r>
            <a:r>
              <a:rPr lang="fr-FR" dirty="0" smtClean="0"/>
              <a:t> progressive …..</a:t>
            </a:r>
          </a:p>
          <a:p>
            <a:pPr marL="342900" lvl="1" indent="0">
              <a:buNone/>
            </a:pPr>
            <a:r>
              <a:rPr lang="fr-FR" dirty="0" smtClean="0"/>
              <a:t>No effective </a:t>
            </a:r>
            <a:r>
              <a:rPr lang="fr-FR" dirty="0" err="1" smtClean="0"/>
              <a:t>medical</a:t>
            </a:r>
            <a:r>
              <a:rPr lang="fr-FR" dirty="0" smtClean="0"/>
              <a:t> </a:t>
            </a:r>
            <a:r>
              <a:rPr lang="fr-FR" dirty="0" err="1" smtClean="0"/>
              <a:t>therapy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 »</a:t>
            </a:r>
          </a:p>
          <a:p>
            <a:pPr lvl="1"/>
            <a:endParaRPr lang="fr-FR" dirty="0" smtClean="0"/>
          </a:p>
          <a:p>
            <a:pPr marL="3429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Pour les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 :</a:t>
            </a:r>
          </a:p>
          <a:p>
            <a:pPr marL="342900" lvl="1" indent="0">
              <a:buNone/>
            </a:pPr>
            <a:r>
              <a:rPr lang="fr-FR" dirty="0"/>
              <a:t>Histoire naturelle </a:t>
            </a:r>
            <a:r>
              <a:rPr lang="fr-FR" dirty="0" smtClean="0"/>
              <a:t>et </a:t>
            </a:r>
            <a:r>
              <a:rPr lang="fr-FR" dirty="0"/>
              <a:t>pronostic varie selon la </a:t>
            </a:r>
            <a:r>
              <a:rPr lang="fr-FR" dirty="0" smtClean="0"/>
              <a:t>cause </a:t>
            </a:r>
          </a:p>
          <a:p>
            <a:pPr lvl="2"/>
            <a:r>
              <a:rPr lang="fr-FR" dirty="0" smtClean="0"/>
              <a:t>Régression spontanée, complète des anomalies biliaires</a:t>
            </a:r>
          </a:p>
          <a:p>
            <a:pPr lvl="2"/>
            <a:r>
              <a:rPr lang="fr-FR" dirty="0" smtClean="0"/>
              <a:t>Evolution très rapidement progressive</a:t>
            </a:r>
          </a:p>
          <a:p>
            <a:pPr marL="685800" lvl="2" indent="0">
              <a:buNone/>
            </a:pPr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Traitement propre à certaines </a:t>
            </a:r>
            <a:r>
              <a:rPr lang="fr-FR" dirty="0" err="1" smtClean="0"/>
              <a:t>cholangites</a:t>
            </a:r>
            <a:r>
              <a:rPr lang="fr-FR" dirty="0" smtClean="0"/>
              <a:t> sclérosantes secondaires</a:t>
            </a:r>
          </a:p>
          <a:p>
            <a:pPr lvl="2"/>
            <a:r>
              <a:rPr lang="fr-FR" dirty="0" smtClean="0"/>
              <a:t>Immunosuppresseurs</a:t>
            </a:r>
          </a:p>
          <a:p>
            <a:pPr lvl="2"/>
            <a:r>
              <a:rPr lang="fr-FR" dirty="0" smtClean="0"/>
              <a:t>Tt interventionnel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55776" y="6100877"/>
            <a:ext cx="59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Lazaridis</a:t>
            </a:r>
            <a:r>
              <a:rPr lang="fr-FR" dirty="0" smtClean="0"/>
              <a:t>, NEJM, 2016;375;1161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5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332656"/>
            <a:ext cx="16561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interrogatoire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692696"/>
            <a:ext cx="252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immunosuppression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60232" y="764704"/>
            <a:ext cx="13681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réanimation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76470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60432" y="764704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1412776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77944" y="1412776"/>
            <a:ext cx="24581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d’organes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2204864"/>
            <a:ext cx="12961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59832" y="2204864"/>
            <a:ext cx="29523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IgG4, </a:t>
            </a:r>
            <a:r>
              <a:rPr lang="fr-FR" dirty="0" err="1" smtClean="0"/>
              <a:t>eosinophile</a:t>
            </a:r>
            <a:r>
              <a:rPr lang="fr-FR" dirty="0" smtClean="0"/>
              <a:t>, </a:t>
            </a:r>
            <a:r>
              <a:rPr lang="fr-FR" dirty="0" smtClean="0"/>
              <a:t>(</a:t>
            </a:r>
            <a:r>
              <a:rPr lang="fr-FR" dirty="0" err="1" smtClean="0"/>
              <a:t>tryptase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547664" y="2204864"/>
            <a:ext cx="10801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HIV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115616" y="645333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131840" y="6444044"/>
            <a:ext cx="18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508104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obstruction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380312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ischémique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763688" y="2780928"/>
            <a:ext cx="0" cy="3384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211960" y="2780928"/>
            <a:ext cx="0" cy="3384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228184" y="2204864"/>
            <a:ext cx="28083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DNA, el </a:t>
            </a:r>
            <a:r>
              <a:rPr lang="fr-FR" dirty="0" err="1" smtClean="0"/>
              <a:t>Hb</a:t>
            </a:r>
            <a:r>
              <a:rPr lang="fr-FR" dirty="0" smtClean="0"/>
              <a:t>, anti PL 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7884368" y="2780928"/>
            <a:ext cx="0" cy="3384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332656"/>
            <a:ext cx="16561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interrogatoire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692696"/>
            <a:ext cx="252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immunosuppression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60232" y="764704"/>
            <a:ext cx="13681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réanimation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76470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60432" y="764704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1412776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77944" y="1412776"/>
            <a:ext cx="24581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d’organes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220486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59832" y="2204864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IgG4, </a:t>
            </a:r>
            <a:r>
              <a:rPr lang="fr-FR" dirty="0" err="1" smtClean="0"/>
              <a:t>eosinophile</a:t>
            </a:r>
            <a:r>
              <a:rPr lang="fr-FR" dirty="0" smtClean="0"/>
              <a:t>, </a:t>
            </a:r>
            <a:r>
              <a:rPr lang="fr-FR" dirty="0" err="1" smtClean="0"/>
              <a:t>tryptase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3068960"/>
            <a:ext cx="134851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echographie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43808" y="3140968"/>
            <a:ext cx="187220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pancréas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60032" y="3140968"/>
            <a:ext cx="18722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Calcul</a:t>
            </a:r>
          </a:p>
          <a:p>
            <a:pPr algn="ctr"/>
            <a:r>
              <a:rPr lang="fr-FR" dirty="0" err="1" smtClean="0"/>
              <a:t>cavernome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48264" y="3140968"/>
            <a:ext cx="187220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artère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547664" y="2204864"/>
            <a:ext cx="10801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HIV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115616" y="645333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131840" y="6444044"/>
            <a:ext cx="18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508104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obstruction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7380312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ischémique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851920" y="3933056"/>
            <a:ext cx="0" cy="2160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012160" y="3933056"/>
            <a:ext cx="0" cy="2160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8028384" y="3933056"/>
            <a:ext cx="0" cy="2160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283968" y="3933056"/>
            <a:ext cx="1440160" cy="2160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228184" y="2204864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DNA, el </a:t>
            </a:r>
            <a:r>
              <a:rPr lang="fr-FR" dirty="0" err="1" smtClean="0"/>
              <a:t>Hb</a:t>
            </a:r>
            <a:r>
              <a:rPr lang="fr-FR" dirty="0" smtClean="0"/>
              <a:t>, anti PL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7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332656"/>
            <a:ext cx="16561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interrogatoire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692696"/>
            <a:ext cx="252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immunosuppression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60232" y="764704"/>
            <a:ext cx="13681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réanimation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76470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60432" y="764704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1412776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77944" y="1412776"/>
            <a:ext cx="24581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d’organes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220486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59832" y="2204864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IgG4, </a:t>
            </a:r>
            <a:r>
              <a:rPr lang="fr-FR" dirty="0" err="1" smtClean="0"/>
              <a:t>eosinophile</a:t>
            </a:r>
            <a:r>
              <a:rPr lang="fr-FR" dirty="0" smtClean="0"/>
              <a:t>, </a:t>
            </a:r>
            <a:r>
              <a:rPr lang="fr-FR" dirty="0" err="1" smtClean="0"/>
              <a:t>tryptase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3068960"/>
            <a:ext cx="1348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echographie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43808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Atteinte pancréas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60032" y="3140968"/>
            <a:ext cx="18722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Calcul</a:t>
            </a:r>
          </a:p>
          <a:p>
            <a:pPr algn="ctr"/>
            <a:r>
              <a:rPr lang="fr-FR" dirty="0" err="1" smtClean="0"/>
              <a:t>cavernome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48264" y="3140968"/>
            <a:ext cx="18722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artère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51520" y="4067780"/>
            <a:ext cx="5645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IRM</a:t>
            </a:r>
            <a:endParaRPr lang="fr-FR" dirty="0"/>
          </a:p>
        </p:txBody>
      </p:sp>
      <p:pic>
        <p:nvPicPr>
          <p:cNvPr id="20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340656"/>
            <a:ext cx="1754493" cy="1608624"/>
          </a:xfrm>
          <a:prstGeom prst="rect">
            <a:avLst/>
          </a:prstGeom>
        </p:spPr>
      </p:pic>
      <p:pic>
        <p:nvPicPr>
          <p:cNvPr id="22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118" y="2661359"/>
            <a:ext cx="1845906" cy="1487721"/>
          </a:xfrm>
          <a:prstGeom prst="rect">
            <a:avLst/>
          </a:prstGeom>
        </p:spPr>
      </p:pic>
      <p:pic>
        <p:nvPicPr>
          <p:cNvPr id="23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630" y="4340656"/>
            <a:ext cx="1893642" cy="1608624"/>
          </a:xfrm>
          <a:prstGeom prst="rect">
            <a:avLst/>
          </a:prstGeom>
        </p:spPr>
      </p:pic>
      <p:pic>
        <p:nvPicPr>
          <p:cNvPr id="24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59" y="4437112"/>
            <a:ext cx="1714637" cy="151216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547664" y="2204864"/>
            <a:ext cx="10801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HIV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1115616" y="645333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131840" y="6444044"/>
            <a:ext cx="18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508104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obstruction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7380312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ischémique</a:t>
            </a:r>
            <a:endParaRPr lang="fr-FR" dirty="0"/>
          </a:p>
        </p:txBody>
      </p:sp>
      <p:pic>
        <p:nvPicPr>
          <p:cNvPr id="26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4340656"/>
            <a:ext cx="1728192" cy="160862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228184" y="2204864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DNA, el </a:t>
            </a:r>
            <a:r>
              <a:rPr lang="fr-FR" dirty="0" err="1" smtClean="0"/>
              <a:t>Hb</a:t>
            </a:r>
            <a:r>
              <a:rPr lang="fr-FR" dirty="0" smtClean="0"/>
              <a:t>, anti PL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2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332656"/>
            <a:ext cx="16561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interrogatoire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692696"/>
            <a:ext cx="252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immunosuppression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60232" y="764704"/>
            <a:ext cx="13681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réanimation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76470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60432" y="764704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1412776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77944" y="1412776"/>
            <a:ext cx="24581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d’organes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220486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59832" y="2204864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IgG4, </a:t>
            </a:r>
            <a:r>
              <a:rPr lang="fr-FR" dirty="0" err="1" smtClean="0"/>
              <a:t>eosinophile</a:t>
            </a:r>
            <a:r>
              <a:rPr lang="fr-FR" dirty="0" smtClean="0"/>
              <a:t>, </a:t>
            </a:r>
            <a:r>
              <a:rPr lang="fr-FR" dirty="0" err="1" smtClean="0"/>
              <a:t>tryptase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3068960"/>
            <a:ext cx="1348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echographie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43808" y="3140968"/>
            <a:ext cx="18722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pancréas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60032" y="3140968"/>
            <a:ext cx="18722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Calcul</a:t>
            </a:r>
          </a:p>
          <a:p>
            <a:pPr algn="ctr"/>
            <a:r>
              <a:rPr lang="fr-FR" dirty="0" err="1" smtClean="0"/>
              <a:t>cavernome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48264" y="3140968"/>
            <a:ext cx="18722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artère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51520" y="4067780"/>
            <a:ext cx="5645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IRM</a:t>
            </a:r>
            <a:endParaRPr lang="fr-FR" dirty="0"/>
          </a:p>
        </p:txBody>
      </p:sp>
      <p:pic>
        <p:nvPicPr>
          <p:cNvPr id="20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340656"/>
            <a:ext cx="1754493" cy="1608624"/>
          </a:xfrm>
          <a:prstGeom prst="rect">
            <a:avLst/>
          </a:prstGeom>
        </p:spPr>
      </p:pic>
      <p:pic>
        <p:nvPicPr>
          <p:cNvPr id="21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340656"/>
            <a:ext cx="1728192" cy="1608624"/>
          </a:xfrm>
          <a:prstGeom prst="rect">
            <a:avLst/>
          </a:prstGeom>
        </p:spPr>
      </p:pic>
      <p:pic>
        <p:nvPicPr>
          <p:cNvPr id="23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630" y="4340656"/>
            <a:ext cx="1893642" cy="1608624"/>
          </a:xfrm>
          <a:prstGeom prst="rect">
            <a:avLst/>
          </a:prstGeom>
        </p:spPr>
      </p:pic>
      <p:pic>
        <p:nvPicPr>
          <p:cNvPr id="24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59" y="4437112"/>
            <a:ext cx="1714637" cy="151216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547664" y="2204864"/>
            <a:ext cx="10801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HIV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79512" y="6093296"/>
            <a:ext cx="136815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histologie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411761" y="6107593"/>
            <a:ext cx="34563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Papille, </a:t>
            </a:r>
            <a:r>
              <a:rPr lang="fr-FR" dirty="0" err="1" smtClean="0"/>
              <a:t>periductale</a:t>
            </a:r>
            <a:r>
              <a:rPr lang="fr-FR" dirty="0" smtClean="0"/>
              <a:t>, foie, autres…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115616" y="645333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131840" y="6444044"/>
            <a:ext cx="18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508104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obstruction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7380312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ischémique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332656"/>
            <a:ext cx="16561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interrogatoire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692696"/>
            <a:ext cx="25202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immunosuppression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60232" y="764704"/>
            <a:ext cx="13681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réanimation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76470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60432" y="764704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1412776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77944" y="1412776"/>
            <a:ext cx="24581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d’organes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2204864"/>
            <a:ext cx="12961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59832" y="2204864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IgG4, </a:t>
            </a:r>
            <a:r>
              <a:rPr lang="fr-FR" dirty="0" err="1" smtClean="0"/>
              <a:t>eosinophile</a:t>
            </a:r>
            <a:r>
              <a:rPr lang="fr-FR" dirty="0" smtClean="0"/>
              <a:t>, </a:t>
            </a:r>
            <a:r>
              <a:rPr lang="fr-FR" dirty="0" err="1" smtClean="0"/>
              <a:t>tryptase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3068960"/>
            <a:ext cx="13485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echographie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43808" y="3140968"/>
            <a:ext cx="18722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pancréas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60032" y="3140968"/>
            <a:ext cx="18722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Calcul</a:t>
            </a:r>
          </a:p>
          <a:p>
            <a:pPr algn="ctr"/>
            <a:r>
              <a:rPr lang="fr-FR" dirty="0" err="1" smtClean="0"/>
              <a:t>cavernome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48264" y="3140968"/>
            <a:ext cx="18722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Atteinte artère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51520" y="4067780"/>
            <a:ext cx="5645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IRM</a:t>
            </a:r>
            <a:endParaRPr lang="fr-FR" dirty="0"/>
          </a:p>
        </p:txBody>
      </p:sp>
      <p:pic>
        <p:nvPicPr>
          <p:cNvPr id="20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340656"/>
            <a:ext cx="1754493" cy="1608624"/>
          </a:xfrm>
          <a:prstGeom prst="rect">
            <a:avLst/>
          </a:prstGeom>
        </p:spPr>
      </p:pic>
      <p:pic>
        <p:nvPicPr>
          <p:cNvPr id="21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340656"/>
            <a:ext cx="1728192" cy="1608624"/>
          </a:xfrm>
          <a:prstGeom prst="rect">
            <a:avLst/>
          </a:prstGeom>
        </p:spPr>
      </p:pic>
      <p:pic>
        <p:nvPicPr>
          <p:cNvPr id="23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630" y="4340656"/>
            <a:ext cx="1893642" cy="1608624"/>
          </a:xfrm>
          <a:prstGeom prst="rect">
            <a:avLst/>
          </a:prstGeom>
        </p:spPr>
      </p:pic>
      <p:pic>
        <p:nvPicPr>
          <p:cNvPr id="24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59" y="4437112"/>
            <a:ext cx="1714637" cy="151216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547664" y="2204864"/>
            <a:ext cx="10801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HIV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79512" y="6093296"/>
            <a:ext cx="136815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histologie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411761" y="6107593"/>
            <a:ext cx="34563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Papille, </a:t>
            </a:r>
            <a:r>
              <a:rPr lang="fr-FR" dirty="0" err="1" smtClean="0"/>
              <a:t>periductale</a:t>
            </a:r>
            <a:r>
              <a:rPr lang="fr-FR" dirty="0" smtClean="0"/>
              <a:t>, foie, autres…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115616" y="6453336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infection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131840" y="6444044"/>
            <a:ext cx="18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immunologique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508104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obstruction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7380312" y="6444044"/>
            <a:ext cx="15841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ischémique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2627784" y="5374957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Immuno</a:t>
            </a:r>
            <a:r>
              <a:rPr lang="fr-FR" dirty="0" smtClean="0"/>
              <a:t>-marquage IG G4</a:t>
            </a:r>
          </a:p>
          <a:p>
            <a:r>
              <a:rPr lang="fr-FR" dirty="0" smtClean="0"/>
              <a:t>CD1a, CD117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228184" y="2204864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DNA, el </a:t>
            </a:r>
            <a:r>
              <a:rPr lang="fr-FR" dirty="0" err="1" smtClean="0"/>
              <a:t>Hb</a:t>
            </a:r>
            <a:r>
              <a:rPr lang="fr-FR" dirty="0" smtClean="0"/>
              <a:t>, anti PL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C</a:t>
            </a:r>
            <a:r>
              <a:rPr lang="fr-FR" b="1" dirty="0" smtClean="0">
                <a:solidFill>
                  <a:schemeClr val="accent2"/>
                </a:solidFill>
              </a:rPr>
              <a:t>onclusion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845" y="1412776"/>
            <a:ext cx="78867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800" dirty="0" smtClean="0"/>
              <a:t>Devant une </a:t>
            </a:r>
            <a:r>
              <a:rPr lang="fr-FR" sz="2800" dirty="0" err="1" smtClean="0">
                <a:solidFill>
                  <a:schemeClr val="accent2"/>
                </a:solidFill>
              </a:rPr>
              <a:t>cholangite</a:t>
            </a:r>
            <a:r>
              <a:rPr lang="fr-FR" sz="2800" dirty="0" smtClean="0">
                <a:solidFill>
                  <a:schemeClr val="accent2"/>
                </a:solidFill>
              </a:rPr>
              <a:t> sclérosante</a:t>
            </a:r>
            <a:r>
              <a:rPr lang="fr-FR" sz="2800" dirty="0" smtClean="0"/>
              <a:t>, </a:t>
            </a:r>
          </a:p>
          <a:p>
            <a:pPr marL="0" indent="0">
              <a:buNone/>
            </a:pPr>
            <a:r>
              <a:rPr lang="fr-FR" sz="2800" dirty="0" smtClean="0"/>
              <a:t>Une </a:t>
            </a:r>
            <a:r>
              <a:rPr lang="fr-FR" sz="2800" dirty="0" smtClean="0">
                <a:solidFill>
                  <a:schemeClr val="accent2"/>
                </a:solidFill>
              </a:rPr>
              <a:t>origine secondaire </a:t>
            </a:r>
            <a:r>
              <a:rPr lang="fr-FR" sz="2800" dirty="0" smtClean="0"/>
              <a:t>doit être recherchée</a:t>
            </a:r>
          </a:p>
          <a:p>
            <a:pPr lvl="1"/>
            <a:r>
              <a:rPr lang="fr-FR" sz="2400" dirty="0" smtClean="0"/>
              <a:t>Histoire naturelle est différente</a:t>
            </a:r>
          </a:p>
          <a:p>
            <a:pPr lvl="1"/>
            <a:r>
              <a:rPr lang="fr-FR" sz="2400" dirty="0" smtClean="0"/>
              <a:t>Traitement spécifique</a:t>
            </a:r>
          </a:p>
          <a:p>
            <a:pPr marL="342900" lvl="1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800" dirty="0" smtClean="0"/>
              <a:t>4 grands cadres 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>
                <a:solidFill>
                  <a:schemeClr val="accent2"/>
                </a:solidFill>
              </a:rPr>
              <a:t>infectieux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	</a:t>
            </a:r>
            <a:r>
              <a:rPr lang="fr-FR" sz="2800" dirty="0" smtClean="0">
                <a:solidFill>
                  <a:schemeClr val="accent2"/>
                </a:solidFill>
              </a:rPr>
              <a:t>obstructif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	</a:t>
            </a:r>
            <a:r>
              <a:rPr lang="fr-FR" sz="2800" dirty="0" smtClean="0">
                <a:solidFill>
                  <a:schemeClr val="accent2"/>
                </a:solidFill>
              </a:rPr>
              <a:t>ischémique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	</a:t>
            </a:r>
            <a:r>
              <a:rPr lang="fr-FR" sz="2800" dirty="0" smtClean="0">
                <a:solidFill>
                  <a:schemeClr val="accent2"/>
                </a:solidFill>
              </a:rPr>
              <a:t>immunologique</a:t>
            </a:r>
            <a:endParaRPr lang="fr-FR" sz="2400" dirty="0">
              <a:solidFill>
                <a:schemeClr val="accent2"/>
              </a:solidFill>
            </a:endParaRPr>
          </a:p>
          <a:p>
            <a:endParaRPr lang="fr-FR" sz="2900" dirty="0"/>
          </a:p>
          <a:p>
            <a:pPr marL="0" indent="0">
              <a:buNone/>
            </a:pPr>
            <a:r>
              <a:rPr lang="fr-FR" sz="2900" dirty="0" smtClean="0"/>
              <a:t>S’aider de </a:t>
            </a:r>
          </a:p>
          <a:p>
            <a:r>
              <a:rPr lang="fr-FR" sz="2900" dirty="0" smtClean="0">
                <a:solidFill>
                  <a:schemeClr val="accent2"/>
                </a:solidFill>
              </a:rPr>
              <a:t>contexte</a:t>
            </a:r>
            <a:r>
              <a:rPr lang="fr-FR" sz="2900" dirty="0" smtClean="0"/>
              <a:t> clinique, l’existence de maladies associées</a:t>
            </a:r>
          </a:p>
          <a:p>
            <a:r>
              <a:rPr lang="fr-FR" sz="2900" dirty="0" smtClean="0"/>
              <a:t>Réinterpréter </a:t>
            </a:r>
            <a:r>
              <a:rPr lang="fr-FR" sz="2900" dirty="0" smtClean="0">
                <a:solidFill>
                  <a:schemeClr val="accent2"/>
                </a:solidFill>
              </a:rPr>
              <a:t>l’imagerie</a:t>
            </a:r>
          </a:p>
          <a:p>
            <a:r>
              <a:rPr lang="fr-FR" sz="2900" dirty="0" smtClean="0">
                <a:solidFill>
                  <a:schemeClr val="accent2"/>
                </a:solidFill>
              </a:rPr>
              <a:t>biopsies</a:t>
            </a:r>
            <a:r>
              <a:rPr lang="fr-FR" sz="2900" dirty="0" smtClean="0"/>
              <a:t> </a:t>
            </a:r>
            <a:r>
              <a:rPr lang="fr-FR" sz="2900" dirty="0"/>
              <a:t> </a:t>
            </a:r>
            <a:r>
              <a:rPr lang="fr-FR" sz="2900" dirty="0" smtClean="0"/>
              <a:t>(</a:t>
            </a:r>
            <a:r>
              <a:rPr lang="fr-FR" sz="2900" dirty="0" err="1" smtClean="0"/>
              <a:t>immunomarquages</a:t>
            </a:r>
            <a:r>
              <a:rPr lang="fr-FR" sz="2900" dirty="0" smtClean="0"/>
              <a:t>)</a:t>
            </a:r>
            <a:endParaRPr lang="fr-FR" sz="29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9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Une </a:t>
            </a:r>
            <a:r>
              <a:rPr lang="fr-FR" sz="2400" dirty="0" err="1" smtClean="0"/>
              <a:t>cholangite</a:t>
            </a:r>
            <a:r>
              <a:rPr lang="fr-FR" sz="2400" dirty="0" smtClean="0"/>
              <a:t> sclérosante secondaire peut ressembler à une </a:t>
            </a:r>
            <a:r>
              <a:rPr lang="fr-FR" sz="2400" dirty="0" err="1" smtClean="0"/>
              <a:t>cholangite</a:t>
            </a:r>
            <a:r>
              <a:rPr lang="fr-FR" sz="2400" dirty="0" smtClean="0"/>
              <a:t> sclérosante primitive</a:t>
            </a:r>
            <a:endParaRPr lang="fr-FR" sz="2400" dirty="0"/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r>
              <a:rPr lang="fr-FR" sz="2400" dirty="0" smtClean="0"/>
              <a:t>Mais </a:t>
            </a:r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r>
              <a:rPr lang="fr-FR" sz="2400" dirty="0" smtClean="0"/>
              <a:t>La réalité est parfois bien différente…..</a:t>
            </a:r>
          </a:p>
          <a:p>
            <a:pPr marL="0" indent="0" algn="ctr">
              <a:buNone/>
            </a:pPr>
            <a:endParaRPr lang="fr-FR" sz="2400" dirty="0"/>
          </a:p>
        </p:txBody>
      </p:sp>
      <p:pic>
        <p:nvPicPr>
          <p:cNvPr id="2050" name="Picture 2" descr="Résultat d’images pour dessin vieil hom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81" y="2276872"/>
            <a:ext cx="22757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2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5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Prévalence des </a:t>
            </a:r>
            <a:r>
              <a:rPr lang="fr-FR" dirty="0" err="1" smtClean="0"/>
              <a:t>cholangites</a:t>
            </a:r>
            <a:r>
              <a:rPr lang="fr-FR" dirty="0" smtClean="0"/>
              <a:t> secondaires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228910"/>
              </p:ext>
            </p:extLst>
          </p:nvPr>
        </p:nvGraphicFramePr>
        <p:xfrm>
          <a:off x="633413" y="1828800"/>
          <a:ext cx="7886700" cy="39764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0315"/>
                <a:gridCol w="3767485"/>
                <a:gridCol w="2628900"/>
              </a:tblGrid>
              <a:tr h="1988232"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USA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/>
                        <a:t>Mayo </a:t>
                      </a:r>
                      <a:r>
                        <a:rPr lang="fr-FR" sz="2000" b="0" dirty="0" err="1" smtClean="0"/>
                        <a:t>clinic</a:t>
                      </a:r>
                      <a:r>
                        <a:rPr lang="fr-FR" sz="2000" b="0" dirty="0" smtClean="0"/>
                        <a:t> </a:t>
                      </a:r>
                    </a:p>
                    <a:p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 </a:t>
                      </a:r>
                    </a:p>
                    <a:p>
                      <a:r>
                        <a:rPr lang="fr-FR" sz="2000" b="0" dirty="0" smtClean="0"/>
                        <a:t>31 cas (1992</a:t>
                      </a:r>
                      <a:r>
                        <a:rPr lang="fr-FR" sz="2000" b="0" baseline="0" dirty="0" smtClean="0"/>
                        <a:t>-</a:t>
                      </a:r>
                      <a:r>
                        <a:rPr lang="fr-FR" sz="2000" b="0" dirty="0" smtClean="0"/>
                        <a:t>2002) hors TH</a:t>
                      </a:r>
                    </a:p>
                    <a:p>
                      <a:r>
                        <a:rPr lang="fr-FR" sz="2000" b="0" dirty="0" smtClean="0"/>
                        <a:t>post chirurgical, </a:t>
                      </a:r>
                    </a:p>
                    <a:p>
                      <a:r>
                        <a:rPr lang="fr-FR" sz="2000" b="0" dirty="0" smtClean="0"/>
                        <a:t>pancréatite chronique, calcul</a:t>
                      </a:r>
                    </a:p>
                    <a:p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/>
                        <a:t>CSP : 29000 cas </a:t>
                      </a:r>
                    </a:p>
                    <a:p>
                      <a:endParaRPr lang="fr-FR" sz="2000" b="0" dirty="0"/>
                    </a:p>
                  </a:txBody>
                  <a:tcPr/>
                </a:tc>
              </a:tr>
              <a:tr h="1988232">
                <a:tc>
                  <a:txBody>
                    <a:bodyPr/>
                    <a:lstStyle/>
                    <a:p>
                      <a:r>
                        <a:rPr lang="fr-FR" sz="2000" b="0" dirty="0" smtClean="0"/>
                        <a:t>France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/>
                        <a:t>CMR</a:t>
                      </a:r>
                    </a:p>
                    <a:p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b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/>
                        <a:t>25 cas (hors TH)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err="1" smtClean="0"/>
                        <a:t>Cholangite</a:t>
                      </a:r>
                      <a:r>
                        <a:rPr lang="fr-FR" sz="2000" b="0" dirty="0" smtClean="0"/>
                        <a:t> à IGG4 +</a:t>
                      </a:r>
                    </a:p>
                    <a:p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/>
                        <a:t>CSP : 500 cas (</a:t>
                      </a:r>
                      <a:r>
                        <a:rPr lang="fr-FR" sz="2000" b="0" baseline="0" dirty="0" smtClean="0"/>
                        <a:t> base</a:t>
                      </a:r>
                      <a:r>
                        <a:rPr lang="fr-FR" sz="2000" b="0" dirty="0" smtClean="0"/>
                        <a:t> CMR)</a:t>
                      </a:r>
                    </a:p>
                    <a:p>
                      <a:endParaRPr lang="fr-FR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131840" y="6165304"/>
            <a:ext cx="538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Gossard</a:t>
            </a:r>
            <a:r>
              <a:rPr lang="fr-FR" dirty="0"/>
              <a:t> Am J Gastro </a:t>
            </a:r>
            <a:r>
              <a:rPr lang="fr-FR" dirty="0" smtClean="0"/>
              <a:t>2005,100</a:t>
            </a:r>
          </a:p>
          <a:p>
            <a:pPr algn="r"/>
            <a:r>
              <a:rPr lang="fr-FR" dirty="0" err="1" smtClean="0"/>
              <a:t>Lazaridis</a:t>
            </a:r>
            <a:r>
              <a:rPr lang="fr-FR" dirty="0" smtClean="0"/>
              <a:t> NEJM 2016;375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1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33845" y="866991"/>
            <a:ext cx="3867150" cy="825699"/>
          </a:xfrm>
        </p:spPr>
        <p:txBody>
          <a:bodyPr>
            <a:normAutofit/>
          </a:bodyPr>
          <a:lstStyle/>
          <a:p>
            <a:pPr algn="ctr"/>
            <a:r>
              <a:rPr lang="fr-FR" sz="2400" dirty="0" err="1" smtClean="0"/>
              <a:t>Cholangite</a:t>
            </a:r>
            <a:r>
              <a:rPr lang="fr-FR" sz="2400" dirty="0" smtClean="0"/>
              <a:t> sclérosante primitive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629150" y="866991"/>
            <a:ext cx="3886201" cy="825698"/>
          </a:xfrm>
        </p:spPr>
        <p:txBody>
          <a:bodyPr>
            <a:normAutofit/>
          </a:bodyPr>
          <a:lstStyle/>
          <a:p>
            <a:pPr algn="ctr"/>
            <a:r>
              <a:rPr lang="fr-FR" sz="2400" dirty="0" err="1" smtClean="0"/>
              <a:t>Cholangite</a:t>
            </a:r>
            <a:r>
              <a:rPr lang="fr-FR" sz="2400" dirty="0" smtClean="0"/>
              <a:t> sclérosante secondaire</a:t>
            </a:r>
            <a:endParaRPr lang="fr-FR" sz="2400" dirty="0"/>
          </a:p>
        </p:txBody>
      </p:sp>
      <p:sp>
        <p:nvSpPr>
          <p:cNvPr id="3" name="Double flèche verticale 2"/>
          <p:cNvSpPr/>
          <p:nvPr/>
        </p:nvSpPr>
        <p:spPr>
          <a:xfrm>
            <a:off x="4500995" y="332656"/>
            <a:ext cx="359037" cy="6192688"/>
          </a:xfrm>
          <a:prstGeom prst="up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Comment faire le diagnostic?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33845" y="866991"/>
            <a:ext cx="3867150" cy="825699"/>
          </a:xfrm>
        </p:spPr>
        <p:txBody>
          <a:bodyPr>
            <a:normAutofit/>
          </a:bodyPr>
          <a:lstStyle/>
          <a:p>
            <a:pPr algn="ctr"/>
            <a:r>
              <a:rPr lang="fr-FR" sz="2400" dirty="0" err="1" smtClean="0"/>
              <a:t>Cholangite</a:t>
            </a:r>
            <a:r>
              <a:rPr lang="fr-FR" sz="2400" dirty="0" smtClean="0"/>
              <a:t> sclérosante primitive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629150" y="866991"/>
            <a:ext cx="3886201" cy="825698"/>
          </a:xfrm>
        </p:spPr>
        <p:txBody>
          <a:bodyPr>
            <a:normAutofit/>
          </a:bodyPr>
          <a:lstStyle/>
          <a:p>
            <a:pPr algn="ctr"/>
            <a:r>
              <a:rPr lang="fr-FR" sz="2400" dirty="0" err="1" smtClean="0"/>
              <a:t>Cholangite</a:t>
            </a:r>
            <a:r>
              <a:rPr lang="fr-FR" sz="2400" dirty="0" smtClean="0"/>
              <a:t> sclérosante secondaire</a:t>
            </a:r>
            <a:endParaRPr lang="fr-FR" sz="2400" dirty="0"/>
          </a:p>
        </p:txBody>
      </p:sp>
      <p:sp>
        <p:nvSpPr>
          <p:cNvPr id="3" name="Double flèche verticale 2"/>
          <p:cNvSpPr/>
          <p:nvPr/>
        </p:nvSpPr>
        <p:spPr>
          <a:xfrm>
            <a:off x="4500995" y="332656"/>
            <a:ext cx="359037" cy="6192688"/>
          </a:xfrm>
          <a:prstGeom prst="up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623" y="2059116"/>
            <a:ext cx="739973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Signes cliniques « hépatiques » douleurs, fièvre, ictère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Comment faire le diagnostic?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33845" y="866991"/>
            <a:ext cx="3867150" cy="825699"/>
          </a:xfrm>
        </p:spPr>
        <p:txBody>
          <a:bodyPr>
            <a:normAutofit/>
          </a:bodyPr>
          <a:lstStyle/>
          <a:p>
            <a:pPr algn="ctr"/>
            <a:r>
              <a:rPr lang="fr-FR" sz="2400" dirty="0" err="1" smtClean="0"/>
              <a:t>Cholangite</a:t>
            </a:r>
            <a:r>
              <a:rPr lang="fr-FR" sz="2400" dirty="0" smtClean="0"/>
              <a:t> sclérosante primitive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629150" y="866991"/>
            <a:ext cx="3886201" cy="825698"/>
          </a:xfrm>
        </p:spPr>
        <p:txBody>
          <a:bodyPr>
            <a:normAutofit/>
          </a:bodyPr>
          <a:lstStyle/>
          <a:p>
            <a:pPr algn="ctr"/>
            <a:r>
              <a:rPr lang="fr-FR" sz="2400" dirty="0" err="1" smtClean="0"/>
              <a:t>Cholangite</a:t>
            </a:r>
            <a:r>
              <a:rPr lang="fr-FR" sz="2400" dirty="0" smtClean="0"/>
              <a:t> sclérosante secondaire</a:t>
            </a:r>
            <a:endParaRPr lang="fr-FR" sz="2400" dirty="0"/>
          </a:p>
        </p:txBody>
      </p:sp>
      <p:sp>
        <p:nvSpPr>
          <p:cNvPr id="3" name="Double flèche verticale 2"/>
          <p:cNvSpPr/>
          <p:nvPr/>
        </p:nvSpPr>
        <p:spPr>
          <a:xfrm>
            <a:off x="4500995" y="332656"/>
            <a:ext cx="359037" cy="6192688"/>
          </a:xfrm>
          <a:prstGeom prst="up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623" y="2059116"/>
            <a:ext cx="739973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Signes cliniques « hépatiques » douleurs, fièvre, ictère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092435" y="2852936"/>
            <a:ext cx="39197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Atteinte colique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70% à 80%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Comment faire le diagnostic?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33845" y="866991"/>
            <a:ext cx="3867150" cy="825699"/>
          </a:xfrm>
        </p:spPr>
        <p:txBody>
          <a:bodyPr>
            <a:normAutofit/>
          </a:bodyPr>
          <a:lstStyle/>
          <a:p>
            <a:pPr algn="ctr"/>
            <a:r>
              <a:rPr lang="fr-FR" sz="2400" dirty="0" err="1" smtClean="0"/>
              <a:t>Cholangite</a:t>
            </a:r>
            <a:r>
              <a:rPr lang="fr-FR" sz="2400" dirty="0" smtClean="0"/>
              <a:t> sclérosante primitive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629150" y="866991"/>
            <a:ext cx="3886201" cy="825698"/>
          </a:xfrm>
        </p:spPr>
        <p:txBody>
          <a:bodyPr>
            <a:normAutofit/>
          </a:bodyPr>
          <a:lstStyle/>
          <a:p>
            <a:pPr algn="ctr"/>
            <a:r>
              <a:rPr lang="fr-FR" sz="2400" dirty="0" err="1" smtClean="0"/>
              <a:t>Cholangite</a:t>
            </a:r>
            <a:r>
              <a:rPr lang="fr-FR" sz="2400" dirty="0" smtClean="0"/>
              <a:t> sclérosante secondaire</a:t>
            </a:r>
            <a:endParaRPr lang="fr-FR" sz="2400" dirty="0"/>
          </a:p>
        </p:txBody>
      </p:sp>
      <p:sp>
        <p:nvSpPr>
          <p:cNvPr id="3" name="Double flèche verticale 2"/>
          <p:cNvSpPr/>
          <p:nvPr/>
        </p:nvSpPr>
        <p:spPr>
          <a:xfrm>
            <a:off x="4500995" y="332656"/>
            <a:ext cx="359037" cy="6192688"/>
          </a:xfrm>
          <a:prstGeom prst="up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623" y="2059116"/>
            <a:ext cx="739973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Signes cliniques « hépatiques » douleurs, fièvre, ictère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092435" y="2852936"/>
            <a:ext cx="39197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Atteinte colique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067944" y="3717032"/>
            <a:ext cx="35283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IG G4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4067944" y="4509120"/>
            <a:ext cx="36724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hypereosinophilie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29156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70% à 80%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37797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10 %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Comment faire le diagnostic?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ème1" id="{AB7AC563-0428-4DB7-87E0-C218C9D494DD}" vid="{A61CA160-456E-4B80-8B85-84E53258FB21}"/>
    </a:ext>
  </a:extLst>
</a:theme>
</file>

<file path=ppt/theme/theme2.xml><?xml version="1.0" encoding="utf-8"?>
<a:theme xmlns:a="http://schemas.openxmlformats.org/drawingml/2006/main" name="Thème Offic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4576</TotalTime>
  <Words>1998</Words>
  <Application>Microsoft Office PowerPoint</Application>
  <PresentationFormat>Affichage à l'écran (4:3)</PresentationFormat>
  <Paragraphs>526</Paragraphs>
  <Slides>47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49" baseType="lpstr">
      <vt:lpstr>Thème1</vt:lpstr>
      <vt:lpstr>Thème Office</vt:lpstr>
      <vt:lpstr>Cholangite sclérosante secondaire</vt:lpstr>
      <vt:lpstr>plan</vt:lpstr>
      <vt:lpstr>Quand y penser?</vt:lpstr>
      <vt:lpstr>Pourquoi y penser?</vt:lpstr>
      <vt:lpstr>Prévalence des cholangites secondaires</vt:lpstr>
      <vt:lpstr>Présentation PowerPoint</vt:lpstr>
      <vt:lpstr>Présentation PowerPoint</vt:lpstr>
      <vt:lpstr>Présentation PowerPoint</vt:lpstr>
      <vt:lpstr>Présentation PowerPoint</vt:lpstr>
      <vt:lpstr>Étiologies des cholangites sclérosantes secondaires</vt:lpstr>
      <vt:lpstr>Étiologies des cholangites sclérosantes secondaires</vt:lpstr>
      <vt:lpstr>Étiologies des cholangites sclérosantes secondaires : infection</vt:lpstr>
      <vt:lpstr>Étiologies des cholangites sclérosantes secondaires : infection</vt:lpstr>
      <vt:lpstr>Présentation PowerPoint</vt:lpstr>
      <vt:lpstr>Présentation PowerPoint</vt:lpstr>
      <vt:lpstr>Traitement des biliopathies portales</vt:lpstr>
      <vt:lpstr>Présentation PowerPoint</vt:lpstr>
      <vt:lpstr>Présentation PowerPoint</vt:lpstr>
      <vt:lpstr>Étiologies des cholangites sclérosantes secondaires : Ischémie</vt:lpstr>
      <vt:lpstr>Étiologies des cholangites sclérosantes secondaires : Ischémie</vt:lpstr>
      <vt:lpstr>Étiologies des cholangites sclérosantes secondaires : Ischémie</vt:lpstr>
      <vt:lpstr>Étiologies des cholangites sclérosantes secondaires : Ischémie</vt:lpstr>
      <vt:lpstr>Étiologies des cholangites sclérosantes secondaires : Ischémie</vt:lpstr>
      <vt:lpstr>Présentation PowerPoint</vt:lpstr>
      <vt:lpstr>Étiologies des cholangites sclérosantes secondaires : immunologique</vt:lpstr>
      <vt:lpstr>Étiologies des cholangites sclérosantes secondaires : cholangite à IG G4</vt:lpstr>
      <vt:lpstr>Étiologies des cholangites sclérosantes secondaires : cholangite à IG G4</vt:lpstr>
      <vt:lpstr>Étiologies des cholangites sclérosantes secondaires : cholangite à IG G4</vt:lpstr>
      <vt:lpstr>Étiologies des cholangites sclérosantes secondaires : cholangite à IG G4</vt:lpstr>
      <vt:lpstr>Étiologies des cholangites sclérosantes secondaires : cholangite à IG G4</vt:lpstr>
      <vt:lpstr>Étiologies des cholangites sclérosantes secondaires : cholangite neutrophilique</vt:lpstr>
      <vt:lpstr>Étiologies des cholangites sclérosantes secondaires : cholangite neutrophilique</vt:lpstr>
      <vt:lpstr>Étiologies des cholangites sclérosantes secondaires : histiocytose</vt:lpstr>
      <vt:lpstr>Étiologies des cholangites sclérosantes secondaires : mastocytose</vt:lpstr>
      <vt:lpstr>Étiologies des cholangites sclérosantes secondaires : cholangite à éosinophile</vt:lpstr>
      <vt:lpstr>Arbre diagnostique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Cholangite sclérosante secondaire</dc:title>
  <dc:creator>POUJOL ROBERT Armelle</dc:creator>
  <cp:lastModifiedBy>POUJOL ROBERT Armelle</cp:lastModifiedBy>
  <cp:revision>214</cp:revision>
  <cp:lastPrinted>2017-06-15T16:17:27Z</cp:lastPrinted>
  <dcterms:created xsi:type="dcterms:W3CDTF">2017-05-19T09:01:40Z</dcterms:created>
  <dcterms:modified xsi:type="dcterms:W3CDTF">2017-06-15T16:27:52Z</dcterms:modified>
</cp:coreProperties>
</file>