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9" r:id="rId1"/>
    <p:sldMasterId id="2147484031" r:id="rId2"/>
    <p:sldMasterId id="2147484043" r:id="rId3"/>
    <p:sldMasterId id="2147484055" r:id="rId4"/>
    <p:sldMasterId id="2147484068" r:id="rId5"/>
    <p:sldMasterId id="2147485188" r:id="rId6"/>
  </p:sldMasterIdLst>
  <p:notesMasterIdLst>
    <p:notesMasterId r:id="rId36"/>
  </p:notesMasterIdLst>
  <p:handoutMasterIdLst>
    <p:handoutMasterId r:id="rId37"/>
  </p:handoutMasterIdLst>
  <p:sldIdLst>
    <p:sldId id="256" r:id="rId7"/>
    <p:sldId id="259" r:id="rId8"/>
    <p:sldId id="262" r:id="rId9"/>
    <p:sldId id="261" r:id="rId10"/>
    <p:sldId id="299" r:id="rId11"/>
    <p:sldId id="265" r:id="rId12"/>
    <p:sldId id="266" r:id="rId13"/>
    <p:sldId id="267" r:id="rId14"/>
    <p:sldId id="268" r:id="rId15"/>
    <p:sldId id="309" r:id="rId16"/>
    <p:sldId id="271" r:id="rId17"/>
    <p:sldId id="286" r:id="rId18"/>
    <p:sldId id="272" r:id="rId19"/>
    <p:sldId id="273" r:id="rId20"/>
    <p:sldId id="301" r:id="rId21"/>
    <p:sldId id="275" r:id="rId22"/>
    <p:sldId id="276" r:id="rId23"/>
    <p:sldId id="310" r:id="rId24"/>
    <p:sldId id="283" r:id="rId25"/>
    <p:sldId id="285" r:id="rId26"/>
    <p:sldId id="282" r:id="rId27"/>
    <p:sldId id="308" r:id="rId28"/>
    <p:sldId id="288" r:id="rId29"/>
    <p:sldId id="292" r:id="rId30"/>
    <p:sldId id="293" r:id="rId31"/>
    <p:sldId id="295" r:id="rId32"/>
    <p:sldId id="296" r:id="rId33"/>
    <p:sldId id="303" r:id="rId34"/>
    <p:sldId id="304" r:id="rId3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686" autoAdjust="0"/>
  </p:normalViewPr>
  <p:slideViewPr>
    <p:cSldViewPr snapToGrid="0" snapToObjects="1">
      <p:cViewPr varScale="1">
        <p:scale>
          <a:sx n="115" d="100"/>
          <a:sy n="115" d="100"/>
        </p:scale>
        <p:origin x="-14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7EF85-2644-2548-9BED-DBF22BCC2CC8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6E3D0-08DF-BD4D-A0C7-13B2756B2A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74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1C92E-A3B7-454B-967D-3625A6DCB08C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B4FCE-6C72-A943-9409-124178CE070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809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4FCE-6C72-A943-9409-124178CE070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570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4FCE-6C72-A943-9409-124178CE070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995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4FCE-6C72-A943-9409-124178CE070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579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4FCE-6C72-A943-9409-124178CE070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861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4FCE-6C72-A943-9409-124178CE070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266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4FCE-6C72-A943-9409-124178CE070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860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4FCE-6C72-A943-9409-124178CE070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111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4FCE-6C72-A943-9409-124178CE070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964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noProof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4FCE-6C72-A943-9409-124178CE070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867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noProof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4FCE-6C72-A943-9409-124178CE0702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867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4FCE-6C72-A943-9409-124178CE0702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095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4FCE-6C72-A943-9409-124178CE070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2175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noProof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4FCE-6C72-A943-9409-124178CE0702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52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4FCE-6C72-A943-9409-124178CE0702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1394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4FCE-6C72-A943-9409-124178CE0702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1394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4FCE-6C72-A943-9409-124178CE0702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4873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4FCE-6C72-A943-9409-124178CE0702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6488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noProof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4FCE-6C72-A943-9409-124178CE0702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6598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4FCE-6C72-A943-9409-124178CE0702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3762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4FCE-6C72-A943-9409-124178CE0702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7753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4FCE-6C72-A943-9409-124178CE0702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705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4FCE-6C72-A943-9409-124178CE0702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716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4FCE-6C72-A943-9409-124178CE070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796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4FCE-6C72-A943-9409-124178CE070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022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4FCE-6C72-A943-9409-124178CE070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831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4FCE-6C72-A943-9409-124178CE070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871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4FCE-6C72-A943-9409-124178CE070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736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4FCE-6C72-A943-9409-124178CE070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182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4FCE-6C72-A943-9409-124178CE070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28D2-CC20-4B4D-A5ED-D21C662A860B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4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28D2-CC20-4B4D-A5ED-D21C662A860B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6B0C-B7F9-7D46-A304-0EF162A85B4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67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28D2-CC20-4B4D-A5ED-D21C662A860B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6B0C-B7F9-7D46-A304-0EF162A85B4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86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44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97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970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38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84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59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87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18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28D2-CC20-4B4D-A5ED-D21C662A860B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6B0C-B7F9-7D46-A304-0EF162A85B4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97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92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67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86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64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18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42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06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36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05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17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28D2-CC20-4B4D-A5ED-D21C662A860B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6B0C-B7F9-7D46-A304-0EF162A85B4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970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12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64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8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46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77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37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11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62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20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28D2-CC20-4B4D-A5ED-D21C662A860B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6B0C-B7F9-7D46-A304-0EF162A85B4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38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099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00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45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71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24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64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44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97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970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38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28D2-CC20-4B4D-A5ED-D21C662A860B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6B0C-B7F9-7D46-A304-0EF162A85B4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84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84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59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87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18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92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67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86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01/06/16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01/06/16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28D2-CC20-4B4D-A5ED-D21C662A860B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28D2-CC20-4B4D-A5ED-D21C662A860B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6B0C-B7F9-7D46-A304-0EF162A85B4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59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01/06/16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659F63ED-02B1-490A-8EAD-E0CB136D5388}" type="datetime1">
              <a:rPr lang="en-US" smtClean="0"/>
              <a:pPr/>
              <a:t>01/06/16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6F771BB6-685D-4518-8FAD-1882B9671546}" type="datetime1">
              <a:rPr lang="en-US" smtClean="0"/>
              <a:pPr/>
              <a:t>01/06/16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01/06/16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01/06/16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06E82007-CDD1-4BCF-B9F4-9D458EFEEFE1}" type="datetime1">
              <a:rPr lang="en-US" smtClean="0"/>
              <a:pPr/>
              <a:t>01/06/16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34A4F265-CA88-4C30-A9AD-02E6A5184734}" type="datetime1">
              <a:rPr lang="en-US" smtClean="0"/>
              <a:pPr/>
              <a:t>01/06/16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28D2-CC20-4B4D-A5ED-D21C662A860B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215328D2-CC20-4B4D-A5ED-D21C662A860B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215328D2-CC20-4B4D-A5ED-D21C662A860B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28D2-CC20-4B4D-A5ED-D21C662A860B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6B0C-B7F9-7D46-A304-0EF162A85B4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87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01/06/16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01/06/16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28D2-CC20-4B4D-A5ED-D21C662A860B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6B0C-B7F9-7D46-A304-0EF162A85B4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18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28D2-CC20-4B4D-A5ED-D21C662A860B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6B0C-B7F9-7D46-A304-0EF162A85B4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92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71.xml"/><Relationship Id="rId16" Type="http://schemas.openxmlformats.org/officeDocument/2006/relationships/theme" Target="../theme/theme6.xml"/><Relationship Id="rId17" Type="http://schemas.openxmlformats.org/officeDocument/2006/relationships/image" Target="../media/image1.jpg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328D2-CC20-4B4D-A5ED-D21C662A860B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16B0C-B7F9-7D46-A304-0EF162A85B4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74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74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62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843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</p:sldLayoutIdLst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F25E4-0FE1-A34C-B895-9ADF4CEF9D70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D3F47-F0F7-094A-B30E-4045F14333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74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15328D2-CC20-4B4D-A5ED-D21C662A860B}" type="datetimeFigureOut">
              <a:rPr lang="fr-FR" smtClean="0"/>
              <a:t>01/06/16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D616B0C-B7F9-7D46-A304-0EF162A85B43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9" r:id="rId1"/>
    <p:sldLayoutId id="2147485190" r:id="rId2"/>
    <p:sldLayoutId id="2147485191" r:id="rId3"/>
    <p:sldLayoutId id="2147485192" r:id="rId4"/>
    <p:sldLayoutId id="2147485193" r:id="rId5"/>
    <p:sldLayoutId id="2147485194" r:id="rId6"/>
    <p:sldLayoutId id="2147485195" r:id="rId7"/>
    <p:sldLayoutId id="2147485196" r:id="rId8"/>
    <p:sldLayoutId id="2147485197" r:id="rId9"/>
    <p:sldLayoutId id="2147485198" r:id="rId10"/>
    <p:sldLayoutId id="2147485199" r:id="rId11"/>
    <p:sldLayoutId id="2147485200" r:id="rId12"/>
    <p:sldLayoutId id="2147485201" r:id="rId13"/>
    <p:sldLayoutId id="2147485202" r:id="rId14"/>
    <p:sldLayoutId id="2147485203" r:id="rId15"/>
  </p:sldLayoutIdLst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microsoft.com/office/2007/relationships/hdphoto" Target="../media/hdphoto2.wdp"/><Relationship Id="rId5" Type="http://schemas.openxmlformats.org/officeDocument/2006/relationships/image" Target="../media/image15.jpeg"/><Relationship Id="rId6" Type="http://schemas.microsoft.com/office/2007/relationships/hdphoto" Target="../media/hdphoto3.wdp"/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microsoft.com/office/2007/relationships/hdphoto" Target="../media/hdphoto4.wdp"/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microsoft.com/office/2007/relationships/hdphoto" Target="../media/hdphoto5.wdp"/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6" Type="http://schemas.microsoft.com/office/2007/relationships/hdphoto" Target="../media/hdphoto6.wdp"/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microsoft.com/office/2007/relationships/hdphoto" Target="../media/hdphoto7.wdp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Risk stratification in PBC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Christophe Corpechot</a:t>
            </a:r>
          </a:p>
          <a:p>
            <a:r>
              <a:rPr lang="en-US" sz="1600" i="1" dirty="0" smtClean="0"/>
              <a:t>Reference Center for Inflammatory Biliary Diseases</a:t>
            </a:r>
            <a:br>
              <a:rPr lang="en-US" sz="1600" i="1" dirty="0" smtClean="0"/>
            </a:br>
            <a:r>
              <a:rPr lang="en-US" sz="1600" i="1" dirty="0" smtClean="0"/>
              <a:t>Saint-Antoine hospital, Paris , France</a:t>
            </a:r>
          </a:p>
        </p:txBody>
      </p:sp>
    </p:spTree>
    <p:extLst>
      <p:ext uri="{BB962C8B-B14F-4D97-AF65-F5344CB8AC3E}">
        <p14:creationId xmlns:p14="http://schemas.microsoft.com/office/powerpoint/2010/main" val="201145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Blood tests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24200" y="2179884"/>
            <a:ext cx="4191200" cy="3686175"/>
          </a:xfrm>
        </p:spPr>
        <p:txBody>
          <a:bodyPr/>
          <a:lstStyle/>
          <a:p>
            <a:pPr>
              <a:buFont typeface="Wingdings 2" charset="2"/>
              <a:buChar char=""/>
            </a:pPr>
            <a:endParaRPr lang="en-US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946702" y="2179884"/>
            <a:ext cx="3566160" cy="36861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charset="2"/>
              <a:buChar char=""/>
            </a:pPr>
            <a:r>
              <a:rPr lang="en-US" dirty="0"/>
              <a:t>Baseline parameters</a:t>
            </a:r>
          </a:p>
          <a:p>
            <a:pPr lvl="1">
              <a:buClr>
                <a:schemeClr val="bg1">
                  <a:lumMod val="85000"/>
                </a:schemeClr>
              </a:buClr>
              <a:buFont typeface="Wingdings 2" charset="2"/>
              <a:buChar char="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Bilirubin &amp; Albumin</a:t>
            </a:r>
          </a:p>
          <a:p>
            <a:pPr lvl="1">
              <a:buClr>
                <a:schemeClr val="bg1">
                  <a:lumMod val="85000"/>
                </a:schemeClr>
              </a:buClr>
              <a:buFont typeface="Wingdings 2" charset="2"/>
              <a:buChar char=""/>
            </a:pPr>
            <a:r>
              <a:rPr lang="en-US" dirty="0">
                <a:solidFill>
                  <a:srgbClr val="D9D9D9"/>
                </a:solidFill>
              </a:rPr>
              <a:t>ELF test</a:t>
            </a:r>
          </a:p>
          <a:p>
            <a:pPr lvl="1">
              <a:buClr>
                <a:schemeClr val="bg1">
                  <a:lumMod val="85000"/>
                </a:schemeClr>
              </a:buClr>
              <a:buFont typeface="Wingdings 2" charset="2"/>
              <a:buChar char=""/>
            </a:pPr>
            <a:r>
              <a:rPr lang="en-US" dirty="0">
                <a:solidFill>
                  <a:srgbClr val="D9D9D9"/>
                </a:solidFill>
              </a:rPr>
              <a:t>AST/platelet ratio</a:t>
            </a:r>
          </a:p>
          <a:p>
            <a:pPr lvl="1">
              <a:buClr>
                <a:schemeClr val="bg1">
                  <a:lumMod val="85000"/>
                </a:schemeClr>
              </a:buClr>
              <a:buFont typeface="Wingdings 2" charset="2"/>
              <a:buChar char="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PBC-specific ANA</a:t>
            </a:r>
            <a:endParaRPr lang="en-US" dirty="0"/>
          </a:p>
          <a:p>
            <a:r>
              <a:rPr lang="en-US" dirty="0"/>
              <a:t>Response to UDCA</a:t>
            </a:r>
          </a:p>
          <a:p>
            <a:pPr lvl="1">
              <a:buClr>
                <a:schemeClr val="bg1">
                  <a:lumMod val="85000"/>
                </a:schemeClr>
              </a:buClr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Definitions</a:t>
            </a:r>
            <a:r>
              <a:rPr lang="en-US" dirty="0"/>
              <a:t> </a:t>
            </a:r>
          </a:p>
          <a:p>
            <a:pPr lvl="1">
              <a:buClr>
                <a:schemeClr val="bg1">
                  <a:lumMod val="85000"/>
                </a:schemeClr>
              </a:buClr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Paris criteria</a:t>
            </a:r>
          </a:p>
          <a:p>
            <a:pPr lvl="1">
              <a:buClr>
                <a:schemeClr val="bg1">
                  <a:lumMod val="85000"/>
                </a:schemeClr>
              </a:buClr>
            </a:pPr>
            <a:r>
              <a:rPr lang="en-US" dirty="0">
                <a:solidFill>
                  <a:srgbClr val="D9D9D9"/>
                </a:solidFill>
              </a:rPr>
              <a:t>Optimized </a:t>
            </a:r>
            <a:r>
              <a:rPr lang="en-US" dirty="0" smtClean="0">
                <a:solidFill>
                  <a:srgbClr val="D9D9D9"/>
                </a:solidFill>
              </a:rPr>
              <a:t>criteria</a:t>
            </a:r>
          </a:p>
          <a:p>
            <a:pPr lvl="1">
              <a:buClr>
                <a:schemeClr val="bg1">
                  <a:lumMod val="85000"/>
                </a:schemeClr>
              </a:buClr>
            </a:pPr>
            <a:r>
              <a:rPr lang="en-US" dirty="0" smtClean="0">
                <a:solidFill>
                  <a:srgbClr val="D9D9D9"/>
                </a:solidFill>
              </a:rPr>
              <a:t>New scores</a:t>
            </a:r>
            <a:endParaRPr lang="en-US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69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Blood tests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24200" y="2179884"/>
            <a:ext cx="4191200" cy="4083755"/>
          </a:xfrm>
        </p:spPr>
        <p:txBody>
          <a:bodyPr>
            <a:normAutofit/>
          </a:bodyPr>
          <a:lstStyle/>
          <a:p>
            <a:pPr>
              <a:buFont typeface="Wingdings 2" charset="2"/>
              <a:buChar char=""/>
            </a:pPr>
            <a:r>
              <a:rPr lang="en-US" b="1" dirty="0" smtClean="0"/>
              <a:t>Simple, efficient risk </a:t>
            </a:r>
            <a:r>
              <a:rPr lang="en-US" b="1" dirty="0" err="1" smtClean="0"/>
              <a:t>stratifiers</a:t>
            </a:r>
            <a:r>
              <a:rPr lang="en-US" b="1" dirty="0" smtClean="0"/>
              <a:t> at baseline</a:t>
            </a:r>
            <a:br>
              <a:rPr lang="en-US" b="1" dirty="0" smtClean="0"/>
            </a:br>
            <a:r>
              <a:rPr lang="en-US" sz="1100" i="1" dirty="0" smtClean="0"/>
              <a:t>(</a:t>
            </a:r>
            <a:r>
              <a:rPr lang="en-US" sz="1100" i="1" dirty="0" err="1" smtClean="0"/>
              <a:t>ter</a:t>
            </a:r>
            <a:r>
              <a:rPr lang="en-US" sz="1100" i="1" dirty="0" smtClean="0"/>
              <a:t> Borg et al. Am J </a:t>
            </a:r>
            <a:r>
              <a:rPr lang="en-US" sz="1100" i="1" dirty="0" err="1" smtClean="0"/>
              <a:t>Gastroenterol</a:t>
            </a:r>
            <a:r>
              <a:rPr lang="en-US" sz="1100" i="1" dirty="0" smtClean="0"/>
              <a:t> 2006)</a:t>
            </a:r>
          </a:p>
          <a:p>
            <a:pPr>
              <a:buFont typeface="Wingdings 2" charset="2"/>
              <a:buChar char=""/>
            </a:pPr>
            <a:endParaRPr lang="en-US" sz="1100" i="1" dirty="0" smtClean="0"/>
          </a:p>
          <a:p>
            <a:pPr>
              <a:buFont typeface="Wingdings 2" charset="2"/>
              <a:buChar char=""/>
            </a:pPr>
            <a:endParaRPr lang="en-US" sz="1100" dirty="0" smtClean="0"/>
          </a:p>
          <a:p>
            <a:pPr>
              <a:buFont typeface="Wingdings 2" charset="2"/>
              <a:buChar char=""/>
            </a:pPr>
            <a:endParaRPr lang="en-US" sz="1100" dirty="0" smtClean="0"/>
          </a:p>
          <a:p>
            <a:pPr marL="0" indent="0">
              <a:buNone/>
            </a:pP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946702" y="2179884"/>
            <a:ext cx="3566160" cy="36861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charset="2"/>
              <a:buChar char=""/>
            </a:pPr>
            <a:r>
              <a:rPr lang="en-US" b="1" dirty="0"/>
              <a:t>Baseline parameters</a:t>
            </a:r>
          </a:p>
          <a:p>
            <a:pPr lvl="1">
              <a:buClr>
                <a:schemeClr val="accent1"/>
              </a:buClr>
              <a:buFont typeface="Wingdings 2" charset="2"/>
              <a:buChar char=""/>
            </a:pPr>
            <a:r>
              <a:rPr lang="en-US" b="1" dirty="0"/>
              <a:t>Bilirubin &amp; Albumin</a:t>
            </a:r>
          </a:p>
          <a:p>
            <a:pPr lvl="1">
              <a:buClr>
                <a:schemeClr val="bg1">
                  <a:lumMod val="85000"/>
                </a:schemeClr>
              </a:buClr>
              <a:buFont typeface="Wingdings 2" charset="2"/>
              <a:buChar char=""/>
            </a:pPr>
            <a:r>
              <a:rPr lang="en-US" dirty="0">
                <a:solidFill>
                  <a:srgbClr val="D9D9D9"/>
                </a:solidFill>
              </a:rPr>
              <a:t>ELF test</a:t>
            </a:r>
          </a:p>
          <a:p>
            <a:pPr lvl="1">
              <a:buClr>
                <a:schemeClr val="bg1">
                  <a:lumMod val="85000"/>
                </a:schemeClr>
              </a:buClr>
              <a:buFont typeface="Wingdings 2" charset="2"/>
              <a:buChar char=""/>
            </a:pPr>
            <a:r>
              <a:rPr lang="en-US" dirty="0">
                <a:solidFill>
                  <a:srgbClr val="D9D9D9"/>
                </a:solidFill>
              </a:rPr>
              <a:t>AST/platelet ratio</a:t>
            </a:r>
          </a:p>
          <a:p>
            <a:pPr lvl="1">
              <a:buClr>
                <a:schemeClr val="bg1">
                  <a:lumMod val="85000"/>
                </a:schemeClr>
              </a:buClr>
              <a:buFont typeface="Wingdings 2" charset="2"/>
              <a:buChar char="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PBC-specific ANA</a:t>
            </a:r>
            <a:endParaRPr lang="en-US" dirty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Response to UDCA</a:t>
            </a:r>
          </a:p>
          <a:p>
            <a:pPr lvl="1">
              <a:buClr>
                <a:schemeClr val="bg1">
                  <a:lumMod val="85000"/>
                </a:schemeClr>
              </a:buClr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Definitions</a:t>
            </a:r>
            <a:r>
              <a:rPr lang="en-US" dirty="0"/>
              <a:t> </a:t>
            </a:r>
          </a:p>
          <a:p>
            <a:pPr lvl="1">
              <a:buClr>
                <a:schemeClr val="bg1">
                  <a:lumMod val="85000"/>
                </a:schemeClr>
              </a:buClr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Paris criteria</a:t>
            </a:r>
          </a:p>
          <a:p>
            <a:pPr lvl="1">
              <a:buClr>
                <a:schemeClr val="bg1">
                  <a:lumMod val="85000"/>
                </a:schemeClr>
              </a:buClr>
            </a:pPr>
            <a:r>
              <a:rPr lang="en-US" dirty="0">
                <a:solidFill>
                  <a:srgbClr val="D9D9D9"/>
                </a:solidFill>
              </a:rPr>
              <a:t>Optimized </a:t>
            </a:r>
            <a:r>
              <a:rPr lang="en-US" dirty="0" smtClean="0">
                <a:solidFill>
                  <a:srgbClr val="D9D9D9"/>
                </a:solidFill>
              </a:rPr>
              <a:t>criteria</a:t>
            </a:r>
          </a:p>
          <a:p>
            <a:pPr lvl="1">
              <a:buClr>
                <a:schemeClr val="bg1">
                  <a:lumMod val="85000"/>
                </a:schemeClr>
              </a:buClr>
            </a:pPr>
            <a:r>
              <a:rPr lang="en-US" dirty="0" smtClean="0">
                <a:solidFill>
                  <a:srgbClr val="D9D9D9"/>
                </a:solidFill>
              </a:rPr>
              <a:t>New scores</a:t>
            </a:r>
            <a:endParaRPr lang="en-US" dirty="0">
              <a:solidFill>
                <a:srgbClr val="D9D9D9"/>
              </a:solidFill>
            </a:endParaRPr>
          </a:p>
        </p:txBody>
      </p:sp>
      <p:grpSp>
        <p:nvGrpSpPr>
          <p:cNvPr id="4" name="Grouper 3"/>
          <p:cNvGrpSpPr>
            <a:grpSpLocks noChangeAspect="1"/>
          </p:cNvGrpSpPr>
          <p:nvPr/>
        </p:nvGrpSpPr>
        <p:grpSpPr>
          <a:xfrm>
            <a:off x="4999231" y="3342949"/>
            <a:ext cx="3811563" cy="1871999"/>
            <a:chOff x="5486783" y="3117155"/>
            <a:chExt cx="3639090" cy="1787291"/>
          </a:xfrm>
        </p:grpSpPr>
        <p:pic>
          <p:nvPicPr>
            <p:cNvPr id="6" name="Image 5" descr="Ter_borg_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783" y="3117155"/>
              <a:ext cx="2200423" cy="1787291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7356545" y="3189904"/>
              <a:ext cx="16473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Normal bilirubin and </a:t>
              </a:r>
              <a:r>
                <a:rPr lang="fr-F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a</a:t>
              </a:r>
              <a:r>
                <a:rPr lang="fr-FR" sz="9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lbumin</a:t>
              </a:r>
              <a:endPara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7356545" y="3733238"/>
              <a:ext cx="167938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Abnormal</a:t>
              </a:r>
              <a:r>
                <a:rPr lang="fr-FR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 bilirubin or </a:t>
              </a:r>
              <a:r>
                <a:rPr lang="fr-F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a</a:t>
              </a:r>
              <a:r>
                <a:rPr lang="fr-FR" sz="9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lbumin</a:t>
              </a:r>
              <a:endPara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356545" y="4258185"/>
              <a:ext cx="176932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Abnormal</a:t>
              </a:r>
              <a:r>
                <a:rPr lang="fr-FR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 bilirubin and </a:t>
              </a:r>
              <a:r>
                <a:rPr lang="fr-F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a</a:t>
              </a:r>
              <a:r>
                <a:rPr lang="fr-FR" sz="9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lbumin</a:t>
              </a:r>
              <a:endPara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814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Blood tests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24200" y="2179884"/>
            <a:ext cx="4191200" cy="4083755"/>
          </a:xfrm>
        </p:spPr>
        <p:txBody>
          <a:bodyPr>
            <a:noAutofit/>
          </a:bodyPr>
          <a:lstStyle/>
          <a:p>
            <a:pPr>
              <a:buFont typeface="Wingdings 2" charset="2"/>
              <a:buChar char=""/>
            </a:pPr>
            <a:r>
              <a:rPr lang="en-US" b="1" dirty="0" smtClean="0"/>
              <a:t>Enhanced Liver Fibrosis </a:t>
            </a:r>
            <a:r>
              <a:rPr lang="en-US" b="1" dirty="0" smtClean="0"/>
              <a:t>(ELF) test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competes with histological stage in predicting outcomes</a:t>
            </a:r>
            <a:br>
              <a:rPr lang="en-US" b="1" dirty="0" smtClean="0"/>
            </a:br>
            <a:r>
              <a:rPr lang="en-US" sz="1100" i="1" dirty="0" smtClean="0"/>
              <a:t>(Mayo et al. Hepatology 2008)</a:t>
            </a:r>
            <a:r>
              <a:rPr lang="en-US" sz="1100" i="1" dirty="0"/>
              <a:t/>
            </a:r>
            <a:br>
              <a:rPr lang="en-US" sz="1100" i="1" dirty="0"/>
            </a:br>
            <a:r>
              <a:rPr lang="en-US" sz="1100" i="1" dirty="0" smtClean="0"/>
              <a:t/>
            </a:r>
            <a:br>
              <a:rPr lang="en-US" sz="1100" i="1" dirty="0" smtClean="0"/>
            </a:b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1100" dirty="0" smtClean="0"/>
          </a:p>
          <a:p>
            <a:pPr>
              <a:buFont typeface="Wingdings 2" charset="2"/>
              <a:buChar char=""/>
            </a:pPr>
            <a:endParaRPr lang="en-US" sz="1100" dirty="0"/>
          </a:p>
          <a:p>
            <a:pPr marL="0" indent="0">
              <a:buNone/>
            </a:pP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946702" y="2179884"/>
            <a:ext cx="3566160" cy="36861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charset="2"/>
              <a:buChar char=""/>
            </a:pPr>
            <a:r>
              <a:rPr lang="en-US" b="1" dirty="0"/>
              <a:t>Baseline parameters</a:t>
            </a:r>
          </a:p>
          <a:p>
            <a:pPr lvl="1">
              <a:buClr>
                <a:schemeClr val="bg1">
                  <a:lumMod val="85000"/>
                </a:schemeClr>
              </a:buClr>
              <a:buFont typeface="Wingdings 2" charset="2"/>
              <a:buChar char=""/>
            </a:pPr>
            <a:r>
              <a:rPr lang="en-US" dirty="0">
                <a:solidFill>
                  <a:srgbClr val="D9D9D9"/>
                </a:solidFill>
              </a:rPr>
              <a:t>Bilirubin &amp; Albumin</a:t>
            </a:r>
          </a:p>
          <a:p>
            <a:pPr lvl="1">
              <a:buClr>
                <a:schemeClr val="accent1"/>
              </a:buClr>
              <a:buFont typeface="Wingdings 2" charset="2"/>
              <a:buChar char=""/>
            </a:pPr>
            <a:r>
              <a:rPr lang="en-US" b="1" dirty="0"/>
              <a:t>ELF test</a:t>
            </a:r>
          </a:p>
          <a:p>
            <a:pPr lvl="1">
              <a:buClr>
                <a:schemeClr val="bg1">
                  <a:lumMod val="85000"/>
                </a:schemeClr>
              </a:buClr>
              <a:buFont typeface="Wingdings 2" charset="2"/>
              <a:buChar char=""/>
            </a:pPr>
            <a:r>
              <a:rPr lang="en-US" dirty="0">
                <a:solidFill>
                  <a:srgbClr val="D9D9D9"/>
                </a:solidFill>
              </a:rPr>
              <a:t>AST/platelet ratio</a:t>
            </a:r>
          </a:p>
          <a:p>
            <a:pPr lvl="1">
              <a:buClr>
                <a:schemeClr val="bg1">
                  <a:lumMod val="85000"/>
                </a:schemeClr>
              </a:buClr>
              <a:buFont typeface="Wingdings 2" charset="2"/>
              <a:buChar char="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PBC-specific ANA</a:t>
            </a:r>
            <a:endParaRPr lang="en-US" dirty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Response to UDCA</a:t>
            </a:r>
          </a:p>
          <a:p>
            <a:pPr lvl="1">
              <a:buClr>
                <a:schemeClr val="bg1">
                  <a:lumMod val="85000"/>
                </a:schemeClr>
              </a:buClr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Definitions</a:t>
            </a:r>
            <a:r>
              <a:rPr lang="en-US" dirty="0"/>
              <a:t> </a:t>
            </a:r>
          </a:p>
          <a:p>
            <a:pPr lvl="1">
              <a:buClr>
                <a:schemeClr val="bg1">
                  <a:lumMod val="85000"/>
                </a:schemeClr>
              </a:buClr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Paris criteria</a:t>
            </a:r>
          </a:p>
          <a:p>
            <a:pPr lvl="1">
              <a:buClr>
                <a:schemeClr val="bg1">
                  <a:lumMod val="85000"/>
                </a:schemeClr>
              </a:buClr>
            </a:pPr>
            <a:r>
              <a:rPr lang="en-US" dirty="0">
                <a:solidFill>
                  <a:srgbClr val="D9D9D9"/>
                </a:solidFill>
              </a:rPr>
              <a:t>Optimized </a:t>
            </a:r>
            <a:r>
              <a:rPr lang="en-US" dirty="0" smtClean="0">
                <a:solidFill>
                  <a:srgbClr val="D9D9D9"/>
                </a:solidFill>
              </a:rPr>
              <a:t>criteria</a:t>
            </a:r>
          </a:p>
          <a:p>
            <a:pPr lvl="1">
              <a:buClr>
                <a:schemeClr val="bg1">
                  <a:lumMod val="85000"/>
                </a:schemeClr>
              </a:buClr>
            </a:pPr>
            <a:r>
              <a:rPr lang="en-US" dirty="0" smtClean="0">
                <a:solidFill>
                  <a:srgbClr val="D9D9D9"/>
                </a:solidFill>
              </a:rPr>
              <a:t>New scores</a:t>
            </a:r>
            <a:endParaRPr lang="en-US" dirty="0">
              <a:solidFill>
                <a:srgbClr val="D9D9D9"/>
              </a:solidFill>
            </a:endParaRPr>
          </a:p>
        </p:txBody>
      </p:sp>
      <p:pic>
        <p:nvPicPr>
          <p:cNvPr id="4" name="Image 3" descr="Mayo_EL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39" y="3582737"/>
            <a:ext cx="2219561" cy="1765839"/>
          </a:xfrm>
          <a:prstGeom prst="rect">
            <a:avLst/>
          </a:prstGeom>
        </p:spPr>
      </p:pic>
      <p:pic>
        <p:nvPicPr>
          <p:cNvPr id="6" name="Image 5" descr="ELF_ROC_cirrhosis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74" y="3582736"/>
            <a:ext cx="2248190" cy="172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6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Blood tests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24200" y="2179884"/>
            <a:ext cx="4191200" cy="3686175"/>
          </a:xfrm>
        </p:spPr>
        <p:txBody>
          <a:bodyPr/>
          <a:lstStyle/>
          <a:p>
            <a:pPr>
              <a:buFont typeface="Wingdings 2" charset="2"/>
              <a:buChar char=""/>
            </a:pPr>
            <a:r>
              <a:rPr lang="en-US" b="1" dirty="0" smtClean="0"/>
              <a:t>Baseline APRI is predictive of death or liver transplantation</a:t>
            </a:r>
            <a:br>
              <a:rPr lang="en-US" b="1" dirty="0" smtClean="0"/>
            </a:br>
            <a:r>
              <a:rPr lang="en-US" sz="1100" i="1" dirty="0" smtClean="0"/>
              <a:t>(</a:t>
            </a:r>
            <a:r>
              <a:rPr lang="en-US" sz="1100" i="1" dirty="0" err="1" smtClean="0"/>
              <a:t>Trivedi</a:t>
            </a:r>
            <a:r>
              <a:rPr lang="en-US" sz="1100" i="1" dirty="0" smtClean="0"/>
              <a:t> et al. J </a:t>
            </a:r>
            <a:r>
              <a:rPr lang="en-US" sz="1100" i="1" dirty="0" err="1" smtClean="0"/>
              <a:t>Hepatol</a:t>
            </a:r>
            <a:r>
              <a:rPr lang="en-US" sz="1100" i="1" dirty="0" smtClean="0"/>
              <a:t> 2014)</a:t>
            </a:r>
            <a:r>
              <a:rPr lang="en-US" sz="1100" b="1" i="1" dirty="0" smtClean="0"/>
              <a:t/>
            </a:r>
            <a:br>
              <a:rPr lang="en-US" sz="1100" b="1" i="1" dirty="0" smtClean="0"/>
            </a:br>
            <a:r>
              <a:rPr lang="en-US" sz="1100" b="1" i="1" dirty="0" smtClean="0"/>
              <a:t/>
            </a:r>
            <a:br>
              <a:rPr lang="en-US" sz="1100" b="1" i="1" dirty="0" smtClean="0"/>
            </a:b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/>
            </a:r>
            <a:br>
              <a:rPr lang="en-US" sz="1100" b="1" dirty="0" smtClean="0"/>
            </a:br>
            <a:endParaRPr lang="en-US" sz="1100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946702" y="2179884"/>
            <a:ext cx="3566160" cy="36861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charset="2"/>
              <a:buChar char=""/>
            </a:pPr>
            <a:r>
              <a:rPr lang="en-US" b="1" dirty="0"/>
              <a:t>Baseline parameters</a:t>
            </a:r>
          </a:p>
          <a:p>
            <a:pPr lvl="1">
              <a:buClr>
                <a:schemeClr val="bg1">
                  <a:lumMod val="85000"/>
                </a:schemeClr>
              </a:buClr>
              <a:buFont typeface="Wingdings 2" charset="2"/>
              <a:buChar char=""/>
            </a:pPr>
            <a:r>
              <a:rPr lang="en-US" dirty="0">
                <a:solidFill>
                  <a:srgbClr val="D9D9D9"/>
                </a:solidFill>
              </a:rPr>
              <a:t>Bilirubin &amp; Albumin</a:t>
            </a:r>
          </a:p>
          <a:p>
            <a:pPr lvl="1">
              <a:buClr>
                <a:schemeClr val="bg1">
                  <a:lumMod val="85000"/>
                </a:schemeClr>
              </a:buClr>
              <a:buFont typeface="Wingdings 2" charset="2"/>
              <a:buChar char="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ELF test</a:t>
            </a:r>
          </a:p>
          <a:p>
            <a:pPr lvl="1">
              <a:buClr>
                <a:schemeClr val="accent1"/>
              </a:buClr>
              <a:buFont typeface="Wingdings 2" charset="2"/>
              <a:buChar char=""/>
            </a:pPr>
            <a:r>
              <a:rPr lang="en-US" b="1" dirty="0"/>
              <a:t>AST/platelet ratio</a:t>
            </a:r>
          </a:p>
          <a:p>
            <a:pPr lvl="1">
              <a:buClr>
                <a:schemeClr val="bg1">
                  <a:lumMod val="85000"/>
                </a:schemeClr>
              </a:buClr>
              <a:buFont typeface="Wingdings 2" charset="2"/>
              <a:buChar char="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PBC-specific ANA</a:t>
            </a:r>
            <a:endParaRPr lang="en-US" dirty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Response to UDCA</a:t>
            </a:r>
          </a:p>
          <a:p>
            <a:pPr lvl="1">
              <a:buClr>
                <a:schemeClr val="bg1">
                  <a:lumMod val="85000"/>
                </a:schemeClr>
              </a:buClr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Definitions</a:t>
            </a:r>
            <a:r>
              <a:rPr lang="en-US" dirty="0"/>
              <a:t> </a:t>
            </a:r>
          </a:p>
          <a:p>
            <a:pPr lvl="1">
              <a:buClr>
                <a:schemeClr val="bg1">
                  <a:lumMod val="85000"/>
                </a:schemeClr>
              </a:buClr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Paris criteria</a:t>
            </a:r>
          </a:p>
          <a:p>
            <a:pPr lvl="1">
              <a:buClr>
                <a:schemeClr val="bg1">
                  <a:lumMod val="85000"/>
                </a:schemeClr>
              </a:buClr>
            </a:pPr>
            <a:r>
              <a:rPr lang="en-US" dirty="0">
                <a:solidFill>
                  <a:srgbClr val="D9D9D9"/>
                </a:solidFill>
              </a:rPr>
              <a:t>Optimized </a:t>
            </a:r>
            <a:r>
              <a:rPr lang="en-US" dirty="0" smtClean="0">
                <a:solidFill>
                  <a:srgbClr val="D9D9D9"/>
                </a:solidFill>
              </a:rPr>
              <a:t>criteria</a:t>
            </a:r>
          </a:p>
          <a:p>
            <a:pPr lvl="1">
              <a:buClr>
                <a:schemeClr val="bg1">
                  <a:lumMod val="85000"/>
                </a:schemeClr>
              </a:buClr>
            </a:pPr>
            <a:r>
              <a:rPr lang="en-US" dirty="0" smtClean="0">
                <a:solidFill>
                  <a:srgbClr val="D9D9D9"/>
                </a:solidFill>
              </a:rPr>
              <a:t>New scores</a:t>
            </a:r>
            <a:endParaRPr lang="en-US" dirty="0">
              <a:solidFill>
                <a:srgbClr val="D9D9D9"/>
              </a:solidFill>
            </a:endParaRPr>
          </a:p>
        </p:txBody>
      </p:sp>
      <p:grpSp>
        <p:nvGrpSpPr>
          <p:cNvPr id="4" name="Grouper 3"/>
          <p:cNvGrpSpPr>
            <a:grpSpLocks noChangeAspect="1"/>
          </p:cNvGrpSpPr>
          <p:nvPr/>
        </p:nvGrpSpPr>
        <p:grpSpPr>
          <a:xfrm>
            <a:off x="5287137" y="3271158"/>
            <a:ext cx="2786929" cy="1943999"/>
            <a:chOff x="5176706" y="3116555"/>
            <a:chExt cx="2683710" cy="1872000"/>
          </a:xfrm>
        </p:grpSpPr>
        <p:pic>
          <p:nvPicPr>
            <p:cNvPr id="6" name="Image 5" descr="Trivedi_APRI_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706" y="3116555"/>
              <a:ext cx="2468034" cy="1872000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7047373" y="3426541"/>
              <a:ext cx="80615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APRI ≤ 0.54</a:t>
              </a:r>
              <a:endPara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7047373" y="4095972"/>
              <a:ext cx="81304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APRI &gt; 0.54</a:t>
              </a:r>
              <a:endPara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2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Blood tests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24200" y="2179884"/>
            <a:ext cx="4191200" cy="3686175"/>
          </a:xfrm>
        </p:spPr>
        <p:txBody>
          <a:bodyPr/>
          <a:lstStyle/>
          <a:p>
            <a:pPr>
              <a:buFont typeface="Wingdings 2" charset="2"/>
              <a:buChar char=""/>
            </a:pPr>
            <a:r>
              <a:rPr lang="en-US" b="1" dirty="0" smtClean="0"/>
              <a:t>Anti-nuclear pore complex (NPC) antibodies may identify high-risk patients for death or LT</a:t>
            </a:r>
            <a:br>
              <a:rPr lang="en-US" b="1" dirty="0" smtClean="0"/>
            </a:br>
            <a:r>
              <a:rPr lang="en-US" sz="1100" i="1" dirty="0" smtClean="0"/>
              <a:t>(</a:t>
            </a:r>
            <a:r>
              <a:rPr lang="en-US" sz="1100" i="1" dirty="0" err="1" smtClean="0"/>
              <a:t>Wesierska-Gadek</a:t>
            </a:r>
            <a:r>
              <a:rPr lang="en-US" sz="1100" i="1" dirty="0" smtClean="0"/>
              <a:t> et al. Hepatology 2006)</a:t>
            </a:r>
            <a:endParaRPr lang="en-US" b="1" i="1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946702" y="2179884"/>
            <a:ext cx="3566160" cy="36861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charset="2"/>
              <a:buChar char=""/>
            </a:pPr>
            <a:r>
              <a:rPr lang="en-US" b="1" dirty="0"/>
              <a:t>Baseline parameters</a:t>
            </a:r>
          </a:p>
          <a:p>
            <a:pPr lvl="1">
              <a:buClr>
                <a:schemeClr val="bg1">
                  <a:lumMod val="85000"/>
                </a:schemeClr>
              </a:buClr>
              <a:buFont typeface="Wingdings 2" charset="2"/>
              <a:buChar char=""/>
            </a:pPr>
            <a:r>
              <a:rPr lang="en-US" dirty="0">
                <a:solidFill>
                  <a:srgbClr val="D9D9D9"/>
                </a:solidFill>
              </a:rPr>
              <a:t>Bilirubin &amp; Albumin</a:t>
            </a:r>
          </a:p>
          <a:p>
            <a:pPr lvl="1">
              <a:buClr>
                <a:schemeClr val="bg1">
                  <a:lumMod val="85000"/>
                </a:schemeClr>
              </a:buClr>
              <a:buFont typeface="Wingdings 2" charset="2"/>
              <a:buChar char="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ELF test</a:t>
            </a:r>
          </a:p>
          <a:p>
            <a:pPr lvl="1">
              <a:buClr>
                <a:schemeClr val="bg1">
                  <a:lumMod val="85000"/>
                </a:schemeClr>
              </a:buClr>
              <a:buFont typeface="Wingdings 2" charset="2"/>
              <a:buChar char="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AST/platelet ratio</a:t>
            </a:r>
          </a:p>
          <a:p>
            <a:pPr lvl="1">
              <a:buClr>
                <a:schemeClr val="accent1"/>
              </a:buClr>
              <a:buFont typeface="Wingdings 2" charset="2"/>
              <a:buChar char=""/>
            </a:pPr>
            <a:r>
              <a:rPr lang="en-US" b="1" dirty="0"/>
              <a:t>PBC-specific ANA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Response to UDCA</a:t>
            </a:r>
          </a:p>
          <a:p>
            <a:pPr lvl="1">
              <a:buClr>
                <a:schemeClr val="bg1">
                  <a:lumMod val="85000"/>
                </a:schemeClr>
              </a:buClr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Definitions</a:t>
            </a:r>
            <a:r>
              <a:rPr lang="en-US" dirty="0"/>
              <a:t> </a:t>
            </a:r>
          </a:p>
          <a:p>
            <a:pPr lvl="1">
              <a:buClr>
                <a:schemeClr val="bg1">
                  <a:lumMod val="85000"/>
                </a:schemeClr>
              </a:buClr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Paris criteria</a:t>
            </a:r>
          </a:p>
          <a:p>
            <a:pPr lvl="1">
              <a:buClr>
                <a:schemeClr val="bg1">
                  <a:lumMod val="85000"/>
                </a:schemeClr>
              </a:buClr>
            </a:pPr>
            <a:r>
              <a:rPr lang="en-US" dirty="0">
                <a:solidFill>
                  <a:srgbClr val="D9D9D9"/>
                </a:solidFill>
              </a:rPr>
              <a:t>Optimized </a:t>
            </a:r>
            <a:r>
              <a:rPr lang="en-US" dirty="0" smtClean="0">
                <a:solidFill>
                  <a:srgbClr val="D9D9D9"/>
                </a:solidFill>
              </a:rPr>
              <a:t>criteria</a:t>
            </a:r>
          </a:p>
          <a:p>
            <a:pPr lvl="1">
              <a:buClr>
                <a:schemeClr val="bg1">
                  <a:lumMod val="85000"/>
                </a:schemeClr>
              </a:buClr>
            </a:pPr>
            <a:r>
              <a:rPr lang="en-US" dirty="0" smtClean="0">
                <a:solidFill>
                  <a:srgbClr val="D9D9D9"/>
                </a:solidFill>
              </a:rPr>
              <a:t>New scores</a:t>
            </a:r>
            <a:endParaRPr lang="en-US" dirty="0">
              <a:solidFill>
                <a:srgbClr val="D9D9D9"/>
              </a:solidFill>
            </a:endParaRPr>
          </a:p>
        </p:txBody>
      </p:sp>
      <p:pic>
        <p:nvPicPr>
          <p:cNvPr id="9" name="Image 8" descr="NPC_antibodi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290" y="3477072"/>
            <a:ext cx="321582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8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 txBox="1">
            <a:spLocks/>
          </p:cNvSpPr>
          <p:nvPr/>
        </p:nvSpPr>
        <p:spPr>
          <a:xfrm>
            <a:off x="4724200" y="2179884"/>
            <a:ext cx="4191200" cy="4083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charset="2"/>
              <a:buChar char=""/>
            </a:pPr>
            <a:r>
              <a:rPr lang="en-US" b="1" dirty="0" smtClean="0"/>
              <a:t>Biochemical response to UDCA is a major predictor of death or LT</a:t>
            </a:r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endParaRPr lang="en-US" sz="1100" b="1" dirty="0"/>
          </a:p>
          <a:p>
            <a:pPr marL="0" indent="0">
              <a:buNone/>
            </a:pPr>
            <a:r>
              <a:rPr lang="en-US" sz="900" b="1" dirty="0" smtClean="0"/>
              <a:t/>
            </a:r>
            <a:br>
              <a:rPr lang="en-US" sz="900" b="1" dirty="0" smtClean="0"/>
            </a:br>
            <a:r>
              <a:rPr lang="en-US" sz="900" b="1" dirty="0" smtClean="0"/>
              <a:t/>
            </a:r>
            <a:br>
              <a:rPr lang="en-US" sz="900" b="1" dirty="0" smtClean="0"/>
            </a:br>
            <a:r>
              <a:rPr lang="en-US" sz="900" b="1" dirty="0" smtClean="0"/>
              <a:t/>
            </a:r>
            <a:br>
              <a:rPr lang="en-US" sz="900" b="1" dirty="0" smtClean="0"/>
            </a:br>
            <a:r>
              <a:rPr lang="en-US" sz="900" b="1" dirty="0" smtClean="0"/>
              <a:t/>
            </a:r>
            <a:br>
              <a:rPr lang="en-US" sz="900" b="1" dirty="0" smtClean="0"/>
            </a:br>
            <a:r>
              <a:rPr lang="en-US" sz="900" b="1" dirty="0" smtClean="0"/>
              <a:t/>
            </a:r>
            <a:br>
              <a:rPr lang="en-US" sz="900" b="1" dirty="0" smtClean="0"/>
            </a:br>
            <a:endParaRPr lang="en-US" sz="900" b="1" dirty="0" smtClean="0"/>
          </a:p>
          <a:p>
            <a:pPr>
              <a:buFont typeface="Wingdings 2" charset="2"/>
              <a:buChar char=""/>
            </a:pPr>
            <a:r>
              <a:rPr lang="en-US" b="1" dirty="0" smtClean="0"/>
              <a:t>Which optimal </a:t>
            </a:r>
            <a:r>
              <a:rPr lang="en-US" b="1" dirty="0" smtClean="0"/>
              <a:t>ALP cutoff ?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100" i="1" dirty="0" smtClean="0"/>
              <a:t>(</a:t>
            </a:r>
            <a:r>
              <a:rPr lang="en-US" sz="1100" i="1" dirty="0" err="1" smtClean="0"/>
              <a:t>Lammers</a:t>
            </a:r>
            <a:r>
              <a:rPr lang="en-US" sz="1100" i="1" dirty="0" smtClean="0"/>
              <a:t> et al. Gastroenterology 2014)</a:t>
            </a:r>
            <a:endParaRPr lang="en-US" b="1" i="1" dirty="0"/>
          </a:p>
          <a:p>
            <a:pPr marL="0" indent="0">
              <a:buNone/>
            </a:pPr>
            <a:endParaRPr lang="en-US" b="1" dirty="0" smtClean="0"/>
          </a:p>
        </p:txBody>
      </p:sp>
      <p:graphicFrame>
        <p:nvGraphicFramePr>
          <p:cNvPr id="10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7639511"/>
              </p:ext>
            </p:extLst>
          </p:nvPr>
        </p:nvGraphicFramePr>
        <p:xfrm>
          <a:off x="4926702" y="2821318"/>
          <a:ext cx="404170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559"/>
                <a:gridCol w="2109304"/>
                <a:gridCol w="950839"/>
              </a:tblGrid>
              <a:tr h="246037"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Definition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Parameters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Time</a:t>
                      </a:r>
                      <a:r>
                        <a:rPr lang="en-US" sz="1200" baseline="0" noProof="0" dirty="0" smtClean="0"/>
                        <a:t> point</a:t>
                      </a:r>
                      <a:endParaRPr lang="en-US" sz="1200" noProof="0" dirty="0"/>
                    </a:p>
                  </a:txBody>
                  <a:tcPr/>
                </a:tc>
              </a:tr>
              <a:tr h="232368">
                <a:tc>
                  <a:txBody>
                    <a:bodyPr/>
                    <a:lstStyle/>
                    <a:p>
                      <a:r>
                        <a:rPr lang="en-US" sz="1100" b="1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Barcelona</a:t>
                      </a:r>
                      <a:endParaRPr lang="en-US" sz="11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∆(ALP</a:t>
                      </a:r>
                      <a:r>
                        <a:rPr lang="en-US" sz="11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 ≥ 40% </a:t>
                      </a:r>
                      <a:r>
                        <a:rPr lang="en-US" sz="110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ou</a:t>
                      </a:r>
                      <a:r>
                        <a:rPr lang="en-US" sz="11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ALP ≤ N</a:t>
                      </a:r>
                      <a:endParaRPr lang="en-US" sz="1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</a:t>
                      </a:r>
                      <a:r>
                        <a:rPr lang="en-US" sz="11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1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mo.</a:t>
                      </a:r>
                      <a:endParaRPr lang="en-US" sz="1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32368">
                <a:tc>
                  <a:txBody>
                    <a:bodyPr/>
                    <a:lstStyle/>
                    <a:p>
                      <a:r>
                        <a:rPr lang="en-US" sz="1100" b="1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Paris-I</a:t>
                      </a:r>
                      <a:endParaRPr lang="en-US" sz="11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ALP ≤ 3N,</a:t>
                      </a:r>
                      <a:r>
                        <a:rPr lang="en-US" sz="11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AST ≤ 2N, BILI ≤ N</a:t>
                      </a:r>
                      <a:endParaRPr lang="en-US" sz="1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</a:t>
                      </a:r>
                      <a:r>
                        <a:rPr lang="en-US" sz="11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1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mo.</a:t>
                      </a:r>
                      <a:endParaRPr lang="en-US" sz="1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32368">
                <a:tc>
                  <a:txBody>
                    <a:bodyPr/>
                    <a:lstStyle/>
                    <a:p>
                      <a:r>
                        <a:rPr lang="en-US" sz="1100" b="1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Toronto</a:t>
                      </a:r>
                      <a:endParaRPr lang="en-US" sz="11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ALP ≤ 1.67N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24 mo.</a:t>
                      </a:r>
                      <a:endParaRPr lang="en-US" sz="1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32368">
                <a:tc>
                  <a:txBody>
                    <a:bodyPr/>
                    <a:lstStyle/>
                    <a:p>
                      <a:r>
                        <a:rPr lang="en-US" sz="1100" b="1" noProof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Rotterdam</a:t>
                      </a:r>
                      <a:endParaRPr lang="en-US" sz="1100" b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BILI ≤ N, ALB ≤ N</a:t>
                      </a:r>
                      <a:endParaRPr lang="en-US" sz="1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</a:t>
                      </a:r>
                      <a:r>
                        <a:rPr lang="en-US" sz="11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1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mo.</a:t>
                      </a:r>
                      <a:endParaRPr lang="en-US" sz="1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32368">
                <a:tc>
                  <a:txBody>
                    <a:bodyPr/>
                    <a:lstStyle/>
                    <a:p>
                      <a:r>
                        <a:rPr lang="en-US" sz="1100" b="1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Paris-II</a:t>
                      </a:r>
                      <a:endParaRPr lang="en-US" sz="11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ALP≤ 1.5N,</a:t>
                      </a:r>
                      <a:r>
                        <a:rPr lang="en-US" sz="11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AST≤ 1.5N, BILI ≤ N</a:t>
                      </a:r>
                      <a:endParaRPr lang="en-US" sz="1100" noProof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 mo.</a:t>
                      </a:r>
                      <a:endParaRPr lang="en-US" sz="1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32368">
                <a:tc>
                  <a:txBody>
                    <a:bodyPr/>
                    <a:lstStyle/>
                    <a:p>
                      <a:r>
                        <a:rPr lang="en-US" sz="1100" b="1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Global </a:t>
                      </a:r>
                      <a:r>
                        <a:rPr lang="en-US" sz="1100" b="1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PBC</a:t>
                      </a:r>
                      <a:endParaRPr lang="en-US" sz="11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ALP ≤ 2N, BILI ≤ N</a:t>
                      </a:r>
                      <a:endParaRPr lang="en-US" sz="1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</a:t>
                      </a:r>
                      <a:r>
                        <a:rPr lang="en-US" sz="11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1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mo.</a:t>
                      </a:r>
                      <a:endParaRPr lang="en-US" sz="1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Blood tests</a:t>
            </a:r>
            <a:endParaRPr lang="en-US" sz="28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946702" y="2179884"/>
            <a:ext cx="3566160" cy="36861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 2" charset="2"/>
              <a:buChar char=""/>
            </a:pPr>
            <a:r>
              <a:rPr lang="en-US" dirty="0">
                <a:solidFill>
                  <a:srgbClr val="D9D9D9"/>
                </a:solidFill>
              </a:rPr>
              <a:t>Baseline parameters</a:t>
            </a:r>
          </a:p>
          <a:p>
            <a:pPr lvl="1">
              <a:buClr>
                <a:schemeClr val="bg1">
                  <a:lumMod val="85000"/>
                </a:schemeClr>
              </a:buClr>
              <a:buFont typeface="Wingdings 2" charset="2"/>
              <a:buChar char=""/>
            </a:pPr>
            <a:r>
              <a:rPr lang="en-US" dirty="0">
                <a:solidFill>
                  <a:srgbClr val="D9D9D9"/>
                </a:solidFill>
              </a:rPr>
              <a:t>Bilirubin &amp; Albumin</a:t>
            </a:r>
          </a:p>
          <a:p>
            <a:pPr lvl="1">
              <a:buClr>
                <a:schemeClr val="bg1">
                  <a:lumMod val="85000"/>
                </a:schemeClr>
              </a:buClr>
              <a:buFont typeface="Wingdings 2" charset="2"/>
              <a:buChar char="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ELF test</a:t>
            </a:r>
          </a:p>
          <a:p>
            <a:pPr lvl="1">
              <a:buClr>
                <a:schemeClr val="bg1">
                  <a:lumMod val="85000"/>
                </a:schemeClr>
              </a:buClr>
              <a:buFont typeface="Wingdings 2" charset="2"/>
              <a:buChar char="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AST/platelet ratio</a:t>
            </a:r>
          </a:p>
          <a:p>
            <a:pPr lvl="1">
              <a:buClr>
                <a:schemeClr val="bg1">
                  <a:lumMod val="85000"/>
                </a:schemeClr>
              </a:buClr>
              <a:buFont typeface="Wingdings 2" charset="2"/>
              <a:buChar char="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PBC-specific ANA</a:t>
            </a:r>
          </a:p>
          <a:p>
            <a:r>
              <a:rPr lang="en-US" b="1" dirty="0"/>
              <a:t>Response to UDCA</a:t>
            </a:r>
          </a:p>
          <a:p>
            <a:pPr lvl="1">
              <a:buClr>
                <a:schemeClr val="accent1"/>
              </a:buClr>
            </a:pPr>
            <a:r>
              <a:rPr lang="en-US" b="1" dirty="0">
                <a:solidFill>
                  <a:srgbClr val="595959"/>
                </a:solidFill>
              </a:rPr>
              <a:t>Definitions</a:t>
            </a:r>
            <a:r>
              <a:rPr lang="en-US" dirty="0"/>
              <a:t> </a:t>
            </a:r>
          </a:p>
          <a:p>
            <a:pPr lvl="1">
              <a:buClr>
                <a:schemeClr val="bg1">
                  <a:lumMod val="85000"/>
                </a:schemeClr>
              </a:buClr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Paris criteria</a:t>
            </a:r>
          </a:p>
          <a:p>
            <a:pPr lvl="1">
              <a:buClr>
                <a:schemeClr val="bg1">
                  <a:lumMod val="85000"/>
                </a:schemeClr>
              </a:buClr>
            </a:pPr>
            <a:r>
              <a:rPr lang="en-US" dirty="0">
                <a:solidFill>
                  <a:srgbClr val="D9D9D9"/>
                </a:solidFill>
              </a:rPr>
              <a:t>Optimized </a:t>
            </a:r>
            <a:r>
              <a:rPr lang="en-US" dirty="0" smtClean="0">
                <a:solidFill>
                  <a:srgbClr val="D9D9D9"/>
                </a:solidFill>
              </a:rPr>
              <a:t>criteria</a:t>
            </a:r>
          </a:p>
          <a:p>
            <a:pPr lvl="1">
              <a:buClr>
                <a:schemeClr val="bg1">
                  <a:lumMod val="85000"/>
                </a:schemeClr>
              </a:buClr>
            </a:pPr>
            <a:r>
              <a:rPr lang="en-US" dirty="0" smtClean="0">
                <a:solidFill>
                  <a:srgbClr val="D9D9D9"/>
                </a:solidFill>
              </a:rPr>
              <a:t>New scores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buClr>
                <a:schemeClr val="bg1">
                  <a:lumMod val="75000"/>
                </a:schemeClr>
              </a:buClr>
            </a:pP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5" name="Grouper 14"/>
          <p:cNvGrpSpPr>
            <a:grpSpLocks noChangeAspect="1"/>
          </p:cNvGrpSpPr>
          <p:nvPr/>
        </p:nvGrpSpPr>
        <p:grpSpPr>
          <a:xfrm>
            <a:off x="5148717" y="5249889"/>
            <a:ext cx="2680245" cy="1403998"/>
            <a:chOff x="5173547" y="5266502"/>
            <a:chExt cx="2659751" cy="1393263"/>
          </a:xfrm>
        </p:grpSpPr>
        <p:grpSp>
          <p:nvGrpSpPr>
            <p:cNvPr id="12" name="Grouper 11"/>
            <p:cNvGrpSpPr/>
            <p:nvPr/>
          </p:nvGrpSpPr>
          <p:grpSpPr>
            <a:xfrm>
              <a:off x="5173547" y="5266502"/>
              <a:ext cx="2037660" cy="1393263"/>
              <a:chOff x="5173547" y="5266502"/>
              <a:chExt cx="2037660" cy="1393263"/>
            </a:xfrm>
          </p:grpSpPr>
          <p:grpSp>
            <p:nvGrpSpPr>
              <p:cNvPr id="6" name="Grouper 5"/>
              <p:cNvGrpSpPr/>
              <p:nvPr/>
            </p:nvGrpSpPr>
            <p:grpSpPr>
              <a:xfrm>
                <a:off x="5173547" y="5288471"/>
                <a:ext cx="2037660" cy="1371294"/>
                <a:chOff x="5173547" y="5288471"/>
                <a:chExt cx="2037660" cy="1371294"/>
              </a:xfrm>
            </p:grpSpPr>
            <p:pic>
              <p:nvPicPr>
                <p:cNvPr id="13" name="Image 12" descr="Lammers_ALP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73547" y="5288471"/>
                  <a:ext cx="2037660" cy="1371294"/>
                </a:xfrm>
                <a:prstGeom prst="rect">
                  <a:avLst/>
                </a:prstGeom>
              </p:spPr>
            </p:pic>
            <p:cxnSp>
              <p:nvCxnSpPr>
                <p:cNvPr id="4" name="Connecteur droit 3"/>
                <p:cNvCxnSpPr/>
                <p:nvPr/>
              </p:nvCxnSpPr>
              <p:spPr>
                <a:xfrm>
                  <a:off x="5521076" y="5854806"/>
                  <a:ext cx="1654131" cy="20235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" name="Connecteur droit 7"/>
              <p:cNvCxnSpPr/>
              <p:nvPr/>
            </p:nvCxnSpPr>
            <p:spPr>
              <a:xfrm>
                <a:off x="5900261" y="5506628"/>
                <a:ext cx="1274946" cy="0"/>
              </a:xfrm>
              <a:prstGeom prst="line">
                <a:avLst/>
              </a:prstGeom>
              <a:ln w="6350" cmpd="sng">
                <a:solidFill>
                  <a:schemeClr val="tx1">
                    <a:lumMod val="75000"/>
                    <a:lumOff val="25000"/>
                  </a:schemeClr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ZoneTexte 10"/>
              <p:cNvSpPr txBox="1"/>
              <p:nvPr/>
            </p:nvSpPr>
            <p:spPr>
              <a:xfrm>
                <a:off x="6259890" y="5266502"/>
                <a:ext cx="57143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 </a:t>
                </a:r>
                <a:r>
                  <a:rPr lang="fr-FR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= NS</a:t>
                </a:r>
                <a:endParaRPr lang="fr-FR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4" name="ZoneTexte 13"/>
            <p:cNvSpPr txBox="1"/>
            <p:nvPr/>
          </p:nvSpPr>
          <p:spPr>
            <a:xfrm flipH="1">
              <a:off x="7237646" y="6366957"/>
              <a:ext cx="59565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xULN</a:t>
              </a:r>
              <a:endPara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8569739" y="579782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917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Blood tests</a:t>
            </a:r>
            <a:endParaRPr lang="en-US" sz="28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946702" y="2179884"/>
            <a:ext cx="3566160" cy="36861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 2" charset="2"/>
              <a:buChar char=""/>
            </a:pPr>
            <a:r>
              <a:rPr lang="en-US" dirty="0">
                <a:solidFill>
                  <a:srgbClr val="D9D9D9"/>
                </a:solidFill>
              </a:rPr>
              <a:t>Baseline parameters</a:t>
            </a:r>
          </a:p>
          <a:p>
            <a:pPr lvl="1">
              <a:buClr>
                <a:schemeClr val="bg1">
                  <a:lumMod val="85000"/>
                </a:schemeClr>
              </a:buClr>
              <a:buFont typeface="Wingdings 2" charset="2"/>
              <a:buChar char=""/>
            </a:pPr>
            <a:r>
              <a:rPr lang="en-US" dirty="0">
                <a:solidFill>
                  <a:srgbClr val="D9D9D9"/>
                </a:solidFill>
              </a:rPr>
              <a:t>Bilirubin &amp; Albumin</a:t>
            </a:r>
          </a:p>
          <a:p>
            <a:pPr lvl="1">
              <a:buClr>
                <a:schemeClr val="bg1">
                  <a:lumMod val="85000"/>
                </a:schemeClr>
              </a:buClr>
              <a:buFont typeface="Wingdings 2" charset="2"/>
              <a:buChar char="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ELF test</a:t>
            </a:r>
          </a:p>
          <a:p>
            <a:pPr lvl="1">
              <a:buClr>
                <a:schemeClr val="bg1">
                  <a:lumMod val="85000"/>
                </a:schemeClr>
              </a:buClr>
              <a:buFont typeface="Wingdings 2" charset="2"/>
              <a:buChar char="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AST/platelet ratio</a:t>
            </a:r>
          </a:p>
          <a:p>
            <a:pPr lvl="1">
              <a:buClr>
                <a:schemeClr val="bg1">
                  <a:lumMod val="85000"/>
                </a:schemeClr>
              </a:buClr>
              <a:buFont typeface="Wingdings 2" charset="2"/>
              <a:buChar char="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PBC-specific ANA</a:t>
            </a:r>
          </a:p>
          <a:p>
            <a:r>
              <a:rPr lang="en-US" b="1" dirty="0"/>
              <a:t>Response to UDCA</a:t>
            </a:r>
          </a:p>
          <a:p>
            <a:pPr lvl="1">
              <a:buClr>
                <a:schemeClr val="bg1">
                  <a:lumMod val="85000"/>
                </a:schemeClr>
              </a:buClr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Definitions</a:t>
            </a:r>
            <a:r>
              <a:rPr lang="en-US" dirty="0"/>
              <a:t> </a:t>
            </a:r>
          </a:p>
          <a:p>
            <a:pPr lvl="1">
              <a:buClr>
                <a:schemeClr val="accent1"/>
              </a:buClr>
            </a:pPr>
            <a:r>
              <a:rPr lang="en-US" b="1" dirty="0"/>
              <a:t>Paris criteria</a:t>
            </a:r>
          </a:p>
          <a:p>
            <a:pPr lvl="1">
              <a:buClr>
                <a:schemeClr val="bg1">
                  <a:lumMod val="85000"/>
                </a:schemeClr>
              </a:buClr>
            </a:pPr>
            <a:r>
              <a:rPr lang="en-US" dirty="0">
                <a:solidFill>
                  <a:srgbClr val="D9D9D9"/>
                </a:solidFill>
              </a:rPr>
              <a:t>Optimized </a:t>
            </a:r>
            <a:r>
              <a:rPr lang="en-US" dirty="0" smtClean="0">
                <a:solidFill>
                  <a:srgbClr val="D9D9D9"/>
                </a:solidFill>
              </a:rPr>
              <a:t>criteria</a:t>
            </a:r>
          </a:p>
          <a:p>
            <a:pPr lvl="1">
              <a:buClr>
                <a:schemeClr val="bg1">
                  <a:lumMod val="85000"/>
                </a:schemeClr>
              </a:buClr>
            </a:pPr>
            <a:r>
              <a:rPr lang="en-US" dirty="0" smtClean="0">
                <a:solidFill>
                  <a:srgbClr val="D9D9D9"/>
                </a:solidFill>
              </a:rPr>
              <a:t>New scores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724200" y="2179884"/>
            <a:ext cx="4191200" cy="3686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charset="2"/>
              <a:buChar char=""/>
            </a:pPr>
            <a:r>
              <a:rPr lang="en-US" b="1" dirty="0" smtClean="0"/>
              <a:t>ALP + AST + Bilirubin</a:t>
            </a:r>
            <a:r>
              <a:rPr lang="en-US" b="1" dirty="0"/>
              <a:t> </a:t>
            </a:r>
            <a:r>
              <a:rPr lang="en-US" b="1" dirty="0" smtClean="0"/>
              <a:t>at 12 months</a:t>
            </a:r>
            <a:br>
              <a:rPr lang="en-US" b="1" dirty="0" smtClean="0"/>
            </a:br>
            <a:r>
              <a:rPr lang="en-US" sz="1100" dirty="0" smtClean="0"/>
              <a:t>(Corpechot et al. Hepatology 2008; J </a:t>
            </a:r>
            <a:r>
              <a:rPr lang="en-US" sz="1100" dirty="0" err="1" smtClean="0"/>
              <a:t>Hepatol</a:t>
            </a:r>
            <a:r>
              <a:rPr lang="en-US" sz="1100" dirty="0" smtClean="0"/>
              <a:t> 2011)</a:t>
            </a:r>
          </a:p>
          <a:p>
            <a:pPr>
              <a:buFont typeface="Wingdings 2" charset="2"/>
              <a:buChar char=""/>
            </a:pPr>
            <a:endParaRPr lang="en-US" sz="1100" b="1" dirty="0"/>
          </a:p>
          <a:p>
            <a:pPr>
              <a:buFont typeface="Wingdings 2" charset="2"/>
              <a:buChar char=""/>
            </a:pPr>
            <a:endParaRPr lang="en-US" sz="1100" b="1" dirty="0" smtClean="0"/>
          </a:p>
          <a:p>
            <a:pPr marL="0" indent="0">
              <a:buNone/>
            </a:pPr>
            <a:r>
              <a:rPr lang="en-US" sz="1100" b="1" dirty="0"/>
              <a:t/>
            </a:r>
            <a:br>
              <a:rPr lang="en-US" sz="1100" b="1" dirty="0"/>
            </a:br>
            <a:r>
              <a:rPr lang="en-US" sz="1100" b="1" dirty="0"/>
              <a:t/>
            </a:r>
            <a:br>
              <a:rPr lang="en-US" sz="1100" b="1" dirty="0"/>
            </a:b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/>
            </a:r>
            <a:br>
              <a:rPr lang="en-US" sz="1100" b="1" dirty="0" smtClean="0"/>
            </a:br>
            <a:endParaRPr lang="en-US" sz="1100" b="1" dirty="0" smtClean="0"/>
          </a:p>
          <a:p>
            <a:pPr>
              <a:buFont typeface="Wingdings 2" charset="2"/>
              <a:buChar char=""/>
            </a:pPr>
            <a:r>
              <a:rPr lang="en-US" b="1" dirty="0" smtClean="0"/>
              <a:t>Extensive validation (&gt;1,000 </a:t>
            </a:r>
            <a:r>
              <a:rPr lang="en-US" b="1" dirty="0" err="1" smtClean="0"/>
              <a:t>pts</a:t>
            </a:r>
            <a:r>
              <a:rPr lang="en-US" b="1" dirty="0" smtClean="0"/>
              <a:t>)</a:t>
            </a:r>
            <a:br>
              <a:rPr lang="en-US" b="1" dirty="0" smtClean="0"/>
            </a:br>
            <a:r>
              <a:rPr lang="en-US" sz="1100" dirty="0" smtClean="0"/>
              <a:t>(Carbone et al. Gastroenterology 2013)</a:t>
            </a:r>
            <a:endParaRPr lang="en-US" b="1" dirty="0" smtClean="0"/>
          </a:p>
        </p:txBody>
      </p:sp>
      <p:grpSp>
        <p:nvGrpSpPr>
          <p:cNvPr id="22" name="Grouper 21"/>
          <p:cNvGrpSpPr/>
          <p:nvPr/>
        </p:nvGrpSpPr>
        <p:grpSpPr>
          <a:xfrm>
            <a:off x="4689730" y="2791957"/>
            <a:ext cx="4362232" cy="1892010"/>
            <a:chOff x="4622296" y="2690815"/>
            <a:chExt cx="4362232" cy="1892010"/>
          </a:xfrm>
        </p:grpSpPr>
        <p:grpSp>
          <p:nvGrpSpPr>
            <p:cNvPr id="18" name="Grouper 17"/>
            <p:cNvGrpSpPr/>
            <p:nvPr/>
          </p:nvGrpSpPr>
          <p:grpSpPr>
            <a:xfrm>
              <a:off x="4622296" y="3025874"/>
              <a:ext cx="2016504" cy="1511999"/>
              <a:chOff x="4622296" y="2677496"/>
              <a:chExt cx="2016504" cy="1511999"/>
            </a:xfrm>
          </p:grpSpPr>
          <p:pic>
            <p:nvPicPr>
              <p:cNvPr id="16" name="Image 15" descr="Corpechot_2008_2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22296" y="2677496"/>
                <a:ext cx="2016504" cy="1511999"/>
              </a:xfrm>
              <a:prstGeom prst="rect">
                <a:avLst/>
              </a:prstGeom>
            </p:spPr>
          </p:pic>
          <p:sp>
            <p:nvSpPr>
              <p:cNvPr id="10" name="ZoneTexte 9"/>
              <p:cNvSpPr txBox="1"/>
              <p:nvPr/>
            </p:nvSpPr>
            <p:spPr>
              <a:xfrm>
                <a:off x="5169749" y="3708546"/>
                <a:ext cx="12401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3 + 2 + 1 (ULN) </a:t>
                </a:r>
                <a:endParaRPr lang="fr-F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9" name="Grouper 18"/>
            <p:cNvGrpSpPr/>
            <p:nvPr/>
          </p:nvGrpSpPr>
          <p:grpSpPr>
            <a:xfrm>
              <a:off x="6785356" y="2998825"/>
              <a:ext cx="2199172" cy="1584000"/>
              <a:chOff x="6785356" y="2650447"/>
              <a:chExt cx="2199172" cy="1584000"/>
            </a:xfrm>
          </p:grpSpPr>
          <p:pic>
            <p:nvPicPr>
              <p:cNvPr id="12" name="Image 11" descr="Corpechot_2011_2.png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25"/>
              <a:stretch/>
            </p:blipFill>
            <p:spPr>
              <a:xfrm>
                <a:off x="6785356" y="2650447"/>
                <a:ext cx="2199172" cy="1584000"/>
              </a:xfrm>
              <a:prstGeom prst="rect">
                <a:avLst/>
              </a:prstGeom>
            </p:spPr>
          </p:pic>
          <p:sp>
            <p:nvSpPr>
              <p:cNvPr id="11" name="ZoneTexte 10"/>
              <p:cNvSpPr txBox="1"/>
              <p:nvPr/>
            </p:nvSpPr>
            <p:spPr>
              <a:xfrm>
                <a:off x="7266418" y="3708546"/>
                <a:ext cx="149865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1.5 + 1.5 </a:t>
                </a:r>
                <a:r>
                  <a:rPr lang="fr-F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+</a:t>
                </a:r>
                <a:r>
                  <a:rPr lang="fr-F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1 (ULN)</a:t>
                </a:r>
                <a:endParaRPr lang="fr-F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0" name="ZoneTexte 19"/>
            <p:cNvSpPr txBox="1"/>
            <p:nvPr/>
          </p:nvSpPr>
          <p:spPr>
            <a:xfrm>
              <a:off x="4947393" y="2690815"/>
              <a:ext cx="17031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All stages (Paris I)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7024801" y="2690815"/>
              <a:ext cx="19510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Early stages (Paris II)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349616"/>
              </p:ext>
            </p:extLst>
          </p:nvPr>
        </p:nvGraphicFramePr>
        <p:xfrm>
          <a:off x="4903270" y="5404431"/>
          <a:ext cx="3986458" cy="1071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344"/>
                <a:gridCol w="1204294"/>
                <a:gridCol w="1328820"/>
              </a:tblGrid>
              <a:tr h="18272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fr-FR" sz="1100" b="1" dirty="0" err="1" smtClean="0"/>
                        <a:t>Criteria</a:t>
                      </a:r>
                      <a:endParaRPr lang="fr-FR" sz="1100" b="1" dirty="0"/>
                    </a:p>
                  </a:txBody>
                  <a:tcPr marL="70506" marR="70506" marT="35253" marB="35253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fr-FR" sz="1100" dirty="0" err="1" smtClean="0"/>
                        <a:t>Logrank</a:t>
                      </a:r>
                      <a:endParaRPr lang="fr-FR" sz="1100" dirty="0"/>
                    </a:p>
                  </a:txBody>
                  <a:tcPr marL="70506" marR="70506" marT="35253" marB="35253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fr-FR" sz="1100" dirty="0" smtClean="0"/>
                        <a:t>P-value</a:t>
                      </a:r>
                      <a:endParaRPr lang="fr-FR" sz="1100" dirty="0"/>
                    </a:p>
                  </a:txBody>
                  <a:tcPr marL="70506" marR="70506" marT="35253" marB="35253"/>
                </a:tc>
              </a:tr>
              <a:tr h="19620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fr-FR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Paris I</a:t>
                      </a:r>
                      <a:endParaRPr lang="fr-F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0506" marR="70506" marT="35253" marB="35253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fr-F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106</a:t>
                      </a:r>
                      <a:endParaRPr lang="fr-F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0506" marR="70506" marT="35253" marB="35253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fr-F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&lt; </a:t>
                      </a:r>
                      <a:r>
                        <a:rPr lang="fr-FR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1E-16</a:t>
                      </a:r>
                      <a:endParaRPr lang="fr-F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0506" marR="70506" marT="35253" marB="35253"/>
                </a:tc>
              </a:tr>
              <a:tr h="19620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fr-FR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Paris II</a:t>
                      </a:r>
                      <a:endParaRPr lang="fr-F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0506" marR="70506" marT="35253" marB="35253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fr-F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46</a:t>
                      </a:r>
                      <a:endParaRPr lang="fr-F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0506" marR="70506" marT="35253" marB="35253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fr-FR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1.4E-11</a:t>
                      </a:r>
                      <a:endParaRPr lang="fr-F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0506" marR="70506" marT="35253" marB="35253"/>
                </a:tc>
              </a:tr>
              <a:tr h="19620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fr-FR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Toronto</a:t>
                      </a:r>
                      <a:endParaRPr lang="fr-F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0506" marR="70506" marT="35253" marB="35253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fr-F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24</a:t>
                      </a:r>
                      <a:endParaRPr lang="fr-F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0506" marR="70506" marT="35253" marB="35253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fr-FR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8.8E-7</a:t>
                      </a:r>
                      <a:endParaRPr lang="fr-F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0506" marR="70506" marT="35253" marB="35253"/>
                </a:tc>
              </a:tr>
              <a:tr h="19620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fr-FR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Barcelona</a:t>
                      </a:r>
                      <a:endParaRPr lang="fr-F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0506" marR="70506" marT="35253" marB="35253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fr-F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</a:t>
                      </a:r>
                      <a:endParaRPr lang="fr-F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0506" marR="70506" marT="35253" marB="35253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fr-FR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6.7E-3</a:t>
                      </a:r>
                      <a:endParaRPr lang="fr-F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0506" marR="70506" marT="35253" marB="3525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1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4717850" y="2141784"/>
            <a:ext cx="4191200" cy="3931355"/>
          </a:xfrm>
        </p:spPr>
        <p:txBody>
          <a:bodyPr>
            <a:noAutofit/>
          </a:bodyPr>
          <a:lstStyle/>
          <a:p>
            <a:pPr>
              <a:buFont typeface="Wingdings 2" charset="2"/>
              <a:buChar char=""/>
            </a:pPr>
            <a:r>
              <a:rPr lang="en-US" b="1" dirty="0" smtClean="0"/>
              <a:t>APRI at 1 year improves Paris I criteria</a:t>
            </a:r>
            <a:r>
              <a:rPr lang="en-US" b="1" dirty="0"/>
              <a:t> </a:t>
            </a:r>
            <a:r>
              <a:rPr lang="en-US" b="1" dirty="0" smtClean="0"/>
              <a:t>prediction</a:t>
            </a:r>
            <a:br>
              <a:rPr lang="en-US" b="1" dirty="0" smtClean="0"/>
            </a:br>
            <a:r>
              <a:rPr lang="en-US" sz="1100" i="1" dirty="0" smtClean="0"/>
              <a:t>(</a:t>
            </a:r>
            <a:r>
              <a:rPr lang="en-US" sz="1100" i="1" dirty="0" err="1" smtClean="0"/>
              <a:t>Trivedi</a:t>
            </a:r>
            <a:r>
              <a:rPr lang="en-US" sz="1100" i="1" dirty="0" smtClean="0"/>
              <a:t> et al. J </a:t>
            </a:r>
            <a:r>
              <a:rPr lang="en-US" sz="1100" i="1" dirty="0" err="1" smtClean="0"/>
              <a:t>Hepatol</a:t>
            </a:r>
            <a:r>
              <a:rPr lang="en-US" sz="1100" i="1" dirty="0" smtClean="0"/>
              <a:t> 2014)</a:t>
            </a:r>
          </a:p>
          <a:p>
            <a:pPr>
              <a:buFont typeface="Wingdings 2" charset="2"/>
              <a:buChar char=""/>
            </a:pPr>
            <a:endParaRPr lang="en-US" sz="1100" b="1" dirty="0"/>
          </a:p>
          <a:p>
            <a:pPr>
              <a:buFont typeface="Wingdings 2" charset="2"/>
              <a:buChar char=""/>
            </a:pPr>
            <a:endParaRPr lang="en-US" sz="1100" b="1" dirty="0" smtClean="0"/>
          </a:p>
          <a:p>
            <a:pPr marL="0" indent="0">
              <a:buNone/>
            </a:pP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/>
            </a:r>
            <a:br>
              <a:rPr lang="en-US" sz="1100" b="1" dirty="0" smtClean="0"/>
            </a:br>
            <a:endParaRPr lang="en-US" sz="1100" b="1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Blood tests</a:t>
            </a:r>
            <a:endParaRPr lang="en-US" sz="28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946702" y="2179884"/>
            <a:ext cx="3566160" cy="36861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 2" charset="2"/>
              <a:buChar char=""/>
            </a:pPr>
            <a:r>
              <a:rPr lang="en-US" dirty="0">
                <a:solidFill>
                  <a:srgbClr val="D9D9D9"/>
                </a:solidFill>
              </a:rPr>
              <a:t>Baseline parameters</a:t>
            </a:r>
          </a:p>
          <a:p>
            <a:pPr lvl="1">
              <a:buClr>
                <a:schemeClr val="bg1">
                  <a:lumMod val="85000"/>
                </a:schemeClr>
              </a:buClr>
              <a:buFont typeface="Wingdings 2" charset="2"/>
              <a:buChar char=""/>
            </a:pPr>
            <a:r>
              <a:rPr lang="en-US" dirty="0">
                <a:solidFill>
                  <a:srgbClr val="D9D9D9"/>
                </a:solidFill>
              </a:rPr>
              <a:t>Bilirubin &amp; Albumin</a:t>
            </a:r>
          </a:p>
          <a:p>
            <a:pPr lvl="1">
              <a:buClr>
                <a:schemeClr val="bg1">
                  <a:lumMod val="85000"/>
                </a:schemeClr>
              </a:buClr>
              <a:buFont typeface="Wingdings 2" charset="2"/>
              <a:buChar char="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ELF test</a:t>
            </a:r>
          </a:p>
          <a:p>
            <a:pPr lvl="1">
              <a:buClr>
                <a:schemeClr val="bg1">
                  <a:lumMod val="85000"/>
                </a:schemeClr>
              </a:buClr>
              <a:buFont typeface="Wingdings 2" charset="2"/>
              <a:buChar char="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AST/platelet ratio</a:t>
            </a:r>
          </a:p>
          <a:p>
            <a:pPr lvl="1">
              <a:buClr>
                <a:schemeClr val="bg1">
                  <a:lumMod val="85000"/>
                </a:schemeClr>
              </a:buClr>
              <a:buFont typeface="Wingdings 2" charset="2"/>
              <a:buChar char="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PBC-specific ANA</a:t>
            </a:r>
          </a:p>
          <a:p>
            <a:r>
              <a:rPr lang="en-US" b="1" dirty="0"/>
              <a:t>Response to UDCA</a:t>
            </a:r>
          </a:p>
          <a:p>
            <a:pPr lvl="1">
              <a:buClr>
                <a:schemeClr val="bg1">
                  <a:lumMod val="85000"/>
                </a:schemeClr>
              </a:buClr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Definitions</a:t>
            </a:r>
            <a:r>
              <a:rPr lang="en-US" dirty="0"/>
              <a:t> </a:t>
            </a:r>
          </a:p>
          <a:p>
            <a:pPr lvl="1">
              <a:buClr>
                <a:schemeClr val="bg1">
                  <a:lumMod val="85000"/>
                </a:schemeClr>
              </a:buClr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Paris criteria</a:t>
            </a:r>
          </a:p>
          <a:p>
            <a:pPr lvl="1">
              <a:buClr>
                <a:schemeClr val="accent1"/>
              </a:buClr>
            </a:pPr>
            <a:r>
              <a:rPr lang="en-US" b="1" dirty="0" smtClean="0"/>
              <a:t>Optimized criteria</a:t>
            </a:r>
          </a:p>
          <a:p>
            <a:pPr lvl="1">
              <a:buClr>
                <a:schemeClr val="bg1">
                  <a:lumMod val="85000"/>
                </a:schemeClr>
              </a:buClr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New scores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724200" y="2179884"/>
            <a:ext cx="4191200" cy="3686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charset="2"/>
              <a:buChar char=""/>
            </a:pPr>
            <a:endParaRPr lang="en-US" b="1" dirty="0" smtClean="0"/>
          </a:p>
        </p:txBody>
      </p:sp>
      <p:sp>
        <p:nvSpPr>
          <p:cNvPr id="17" name="ZoneTexte 16"/>
          <p:cNvSpPr txBox="1"/>
          <p:nvPr/>
        </p:nvSpPr>
        <p:spPr>
          <a:xfrm>
            <a:off x="7361278" y="46525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pSp>
        <p:nvGrpSpPr>
          <p:cNvPr id="39" name="Grouper 38"/>
          <p:cNvGrpSpPr>
            <a:grpSpLocks noChangeAspect="1"/>
          </p:cNvGrpSpPr>
          <p:nvPr/>
        </p:nvGrpSpPr>
        <p:grpSpPr>
          <a:xfrm>
            <a:off x="4817799" y="3098206"/>
            <a:ext cx="4132302" cy="2103269"/>
            <a:chOff x="5108478" y="3055048"/>
            <a:chExt cx="3730689" cy="1898854"/>
          </a:xfrm>
        </p:grpSpPr>
        <p:pic>
          <p:nvPicPr>
            <p:cNvPr id="32" name="Image 31" descr="Trivedi_APRIr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478" y="3189904"/>
              <a:ext cx="2238456" cy="1763998"/>
            </a:xfrm>
            <a:prstGeom prst="rect">
              <a:avLst/>
            </a:prstGeom>
          </p:spPr>
        </p:pic>
        <p:grpSp>
          <p:nvGrpSpPr>
            <p:cNvPr id="38" name="Grouper 37"/>
            <p:cNvGrpSpPr/>
            <p:nvPr/>
          </p:nvGrpSpPr>
          <p:grpSpPr>
            <a:xfrm>
              <a:off x="7301978" y="3055048"/>
              <a:ext cx="1537189" cy="1667395"/>
              <a:chOff x="7301978" y="3055048"/>
              <a:chExt cx="1537189" cy="1667395"/>
            </a:xfrm>
          </p:grpSpPr>
          <p:sp>
            <p:nvSpPr>
              <p:cNvPr id="25" name="ZoneTexte 24"/>
              <p:cNvSpPr txBox="1"/>
              <p:nvPr/>
            </p:nvSpPr>
            <p:spPr>
              <a:xfrm>
                <a:off x="7579796" y="3055048"/>
                <a:ext cx="1046967" cy="333437"/>
              </a:xfrm>
              <a:prstGeom prst="rect">
                <a:avLst/>
              </a:prstGeom>
              <a:noFill/>
              <a:ln>
                <a:solidFill>
                  <a:schemeClr val="tx2">
                    <a:lumMod val="25000"/>
                    <a:lumOff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9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cs typeface="Arial"/>
                  </a:rPr>
                  <a:t>Paris-I </a:t>
                </a:r>
                <a:r>
                  <a:rPr lang="fr-FR" sz="9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cs typeface="Arial"/>
                  </a:rPr>
                  <a:t>responders</a:t>
                </a:r>
                <a:r>
                  <a:rPr lang="fr-FR" sz="9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cs typeface="Arial"/>
                  </a:rPr>
                  <a:t/>
                </a:r>
                <a:br>
                  <a:rPr lang="fr-FR" sz="9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cs typeface="Arial"/>
                  </a:rPr>
                </a:br>
                <a:r>
                  <a:rPr lang="fr-FR" sz="9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cs typeface="Arial"/>
                  </a:rPr>
                  <a:t>+ APRI-r ≤ 0.54</a:t>
                </a:r>
                <a:endParaRPr lang="fr-F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7605188" y="4389006"/>
                <a:ext cx="1220819" cy="333437"/>
              </a:xfrm>
              <a:prstGeom prst="rect">
                <a:avLst/>
              </a:prstGeom>
              <a:noFill/>
              <a:ln>
                <a:solidFill>
                  <a:srgbClr val="CCCCCC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9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cs typeface="Arial"/>
                  </a:rPr>
                  <a:t>Paris-I </a:t>
                </a:r>
                <a:r>
                  <a:rPr lang="fr-FR" sz="9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cs typeface="Arial"/>
                  </a:rPr>
                  <a:t>non </a:t>
                </a:r>
                <a:r>
                  <a:rPr lang="fr-FR" sz="9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cs typeface="Arial"/>
                  </a:rPr>
                  <a:t>responders</a:t>
                </a:r>
                <a:r>
                  <a:rPr lang="fr-FR" sz="9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cs typeface="Arial"/>
                  </a:rPr>
                  <a:t/>
                </a:r>
                <a:br>
                  <a:rPr lang="fr-FR" sz="9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cs typeface="Arial"/>
                  </a:rPr>
                </a:br>
                <a:r>
                  <a:rPr lang="fr-FR" sz="9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cs typeface="Arial"/>
                  </a:rPr>
                  <a:t>+ APRI-r &gt; 0.54</a:t>
                </a:r>
                <a:endParaRPr lang="fr-F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7624097" y="3583528"/>
                <a:ext cx="1215070" cy="583514"/>
              </a:xfrm>
              <a:prstGeom prst="rect">
                <a:avLst/>
              </a:prstGeom>
              <a:noFill/>
              <a:ln>
                <a:solidFill>
                  <a:srgbClr val="CCCCCC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9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cs typeface="Arial"/>
                  </a:rPr>
                  <a:t>Paris-I </a:t>
                </a:r>
                <a:r>
                  <a:rPr lang="fr-FR" sz="9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cs typeface="Arial"/>
                  </a:rPr>
                  <a:t>responders</a:t>
                </a:r>
                <a:r>
                  <a:rPr lang="fr-FR" sz="9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cs typeface="Arial"/>
                  </a:rPr>
                  <a:t/>
                </a:r>
                <a:br>
                  <a:rPr lang="fr-FR" sz="9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cs typeface="Arial"/>
                  </a:rPr>
                </a:br>
                <a:r>
                  <a:rPr lang="fr-FR" sz="9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cs typeface="Arial"/>
                  </a:rPr>
                  <a:t>+ APRI-r &gt; 0.54 or</a:t>
                </a:r>
                <a:br>
                  <a:rPr lang="fr-FR" sz="9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cs typeface="Arial"/>
                  </a:rPr>
                </a:br>
                <a:r>
                  <a:rPr lang="fr-FR" sz="9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cs typeface="Arial"/>
                  </a:rPr>
                  <a:t>Paris I non </a:t>
                </a:r>
                <a:r>
                  <a:rPr lang="fr-FR" sz="9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cs typeface="Arial"/>
                  </a:rPr>
                  <a:t>responders</a:t>
                </a:r>
                <a:r>
                  <a:rPr lang="fr-FR" sz="9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cs typeface="Arial"/>
                  </a:rPr>
                  <a:t/>
                </a:r>
                <a:br>
                  <a:rPr lang="fr-FR" sz="9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cs typeface="Arial"/>
                  </a:rPr>
                </a:br>
                <a:r>
                  <a:rPr lang="fr-FR" sz="9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cs typeface="Arial"/>
                  </a:rPr>
                  <a:t>+ APRI-r ≤ 0.54</a:t>
                </a:r>
                <a:endParaRPr lang="fr-F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4" name="Connecteur droit 13"/>
              <p:cNvCxnSpPr>
                <a:endCxn id="25" idx="1"/>
              </p:cNvCxnSpPr>
              <p:nvPr/>
            </p:nvCxnSpPr>
            <p:spPr>
              <a:xfrm flipV="1">
                <a:off x="7341904" y="3221766"/>
                <a:ext cx="237892" cy="104689"/>
              </a:xfrm>
              <a:prstGeom prst="line">
                <a:avLst/>
              </a:prstGeom>
              <a:ln w="6350" cmpd="sng">
                <a:solidFill>
                  <a:srgbClr val="CCCCC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>
                <a:endCxn id="27" idx="1"/>
              </p:cNvCxnSpPr>
              <p:nvPr/>
            </p:nvCxnSpPr>
            <p:spPr>
              <a:xfrm>
                <a:off x="7301978" y="3565593"/>
                <a:ext cx="322119" cy="309692"/>
              </a:xfrm>
              <a:prstGeom prst="line">
                <a:avLst/>
              </a:prstGeom>
              <a:ln w="6350" cmpd="sng">
                <a:solidFill>
                  <a:srgbClr val="CCCCC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>
                <a:endCxn id="26" idx="1"/>
              </p:cNvCxnSpPr>
              <p:nvPr/>
            </p:nvCxnSpPr>
            <p:spPr>
              <a:xfrm>
                <a:off x="7301978" y="4071903"/>
                <a:ext cx="303210" cy="483822"/>
              </a:xfrm>
              <a:prstGeom prst="line">
                <a:avLst/>
              </a:prstGeom>
              <a:ln w="6350" cmpd="sng">
                <a:solidFill>
                  <a:srgbClr val="CCCCC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Rectangle 2"/>
          <p:cNvSpPr/>
          <p:nvPr/>
        </p:nvSpPr>
        <p:spPr>
          <a:xfrm>
            <a:off x="4949729" y="4569692"/>
            <a:ext cx="286046" cy="149591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24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4717850" y="2141784"/>
            <a:ext cx="4191200" cy="3931355"/>
          </a:xfrm>
        </p:spPr>
        <p:txBody>
          <a:bodyPr>
            <a:noAutofit/>
          </a:bodyPr>
          <a:lstStyle/>
          <a:p>
            <a:pPr>
              <a:buFont typeface="Wingdings 2" charset="2"/>
              <a:buChar char=""/>
            </a:pPr>
            <a:r>
              <a:rPr lang="en-US" b="1" dirty="0" smtClean="0"/>
              <a:t>Globe score</a:t>
            </a:r>
            <a:br>
              <a:rPr lang="en-US" b="1" dirty="0" smtClean="0"/>
            </a:br>
            <a:r>
              <a:rPr lang="en-US" sz="1100" i="1" dirty="0" smtClean="0"/>
              <a:t>(</a:t>
            </a:r>
            <a:r>
              <a:rPr lang="en-US" sz="1100" i="1" dirty="0" err="1" smtClean="0"/>
              <a:t>Lammers</a:t>
            </a:r>
            <a:r>
              <a:rPr lang="en-US" sz="1100" i="1" dirty="0" smtClean="0"/>
              <a:t> et al. Gastroenterology 2015)</a:t>
            </a:r>
          </a:p>
          <a:p>
            <a:pPr marL="349250" lvl="1" indent="0">
              <a:buNone/>
            </a:pPr>
            <a:r>
              <a:rPr lang="en-US" sz="1200" b="1" dirty="0" smtClean="0"/>
              <a:t>Age at baseline, Bilirubin, ALP, Albumin at 12 mo</a:t>
            </a:r>
            <a:r>
              <a:rPr lang="en-US" sz="1200" b="1" dirty="0" smtClean="0"/>
              <a:t>.</a:t>
            </a:r>
          </a:p>
          <a:p>
            <a:pPr marL="349250" lvl="1" indent="0">
              <a:buNone/>
            </a:pPr>
            <a:r>
              <a:rPr lang="en-US" sz="1200" b="1" dirty="0" smtClean="0"/>
              <a:t>Predictive performance: 0.81</a:t>
            </a:r>
            <a:endParaRPr lang="en-US" sz="1200" b="1" dirty="0"/>
          </a:p>
          <a:p>
            <a:pPr>
              <a:buFont typeface="Wingdings 2" charset="2"/>
              <a:buChar char=""/>
            </a:pPr>
            <a:endParaRPr lang="en-US" sz="1100" b="1" dirty="0" smtClean="0"/>
          </a:p>
          <a:p>
            <a:pPr marL="0" indent="0">
              <a:buNone/>
            </a:pP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/>
            </a:r>
            <a:br>
              <a:rPr lang="en-US" sz="1100" b="1" dirty="0" smtClean="0"/>
            </a:br>
            <a:endParaRPr lang="en-US" sz="1100" b="1" dirty="0" smtClean="0"/>
          </a:p>
          <a:p>
            <a:pPr>
              <a:buFont typeface="Wingdings 2" charset="2"/>
              <a:buChar char=""/>
            </a:pPr>
            <a:r>
              <a:rPr lang="en-US" b="1" dirty="0" smtClean="0"/>
              <a:t>UK-PBC score</a:t>
            </a:r>
            <a:br>
              <a:rPr lang="en-US" b="1" dirty="0" smtClean="0"/>
            </a:br>
            <a:r>
              <a:rPr lang="en-US" sz="1100" i="1" dirty="0" smtClean="0"/>
              <a:t>(Carbone </a:t>
            </a:r>
            <a:r>
              <a:rPr lang="en-US" sz="1100" i="1" dirty="0"/>
              <a:t>et al. </a:t>
            </a:r>
            <a:r>
              <a:rPr lang="en-US" sz="1100" i="1" dirty="0" smtClean="0"/>
              <a:t>Hepatology 2015)</a:t>
            </a:r>
            <a:endParaRPr lang="en-US" sz="1100" i="1" dirty="0"/>
          </a:p>
          <a:p>
            <a:pPr marL="349250" lvl="1" indent="0">
              <a:buNone/>
            </a:pPr>
            <a:r>
              <a:rPr lang="en-US" sz="1200" b="1" dirty="0" smtClean="0"/>
              <a:t>Albumin and platelets at baseline, Bilirubin, ALP and Transaminase at 12 mo</a:t>
            </a:r>
            <a:r>
              <a:rPr lang="en-US" sz="1200" b="1" dirty="0" smtClean="0"/>
              <a:t>.</a:t>
            </a:r>
          </a:p>
          <a:p>
            <a:pPr marL="349250" lvl="1" indent="0">
              <a:buNone/>
            </a:pPr>
            <a:r>
              <a:rPr lang="en-US" sz="1200" b="1" dirty="0" smtClean="0"/>
              <a:t>Predictive performance: 0.95</a:t>
            </a:r>
            <a:endParaRPr lang="en-US" sz="1200" b="1" dirty="0" smtClean="0"/>
          </a:p>
          <a:p>
            <a:pPr marL="349250" lvl="1" indent="0">
              <a:buNone/>
            </a:pPr>
            <a:endParaRPr lang="en-US" b="1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Blood tests</a:t>
            </a:r>
            <a:endParaRPr lang="en-US" sz="28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946702" y="2179884"/>
            <a:ext cx="3566160" cy="36861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 2" charset="2"/>
              <a:buChar char=""/>
            </a:pPr>
            <a:r>
              <a:rPr lang="en-US" dirty="0">
                <a:solidFill>
                  <a:srgbClr val="D9D9D9"/>
                </a:solidFill>
              </a:rPr>
              <a:t>Baseline parameters</a:t>
            </a:r>
          </a:p>
          <a:p>
            <a:pPr lvl="1">
              <a:buClr>
                <a:schemeClr val="bg1">
                  <a:lumMod val="85000"/>
                </a:schemeClr>
              </a:buClr>
              <a:buFont typeface="Wingdings 2" charset="2"/>
              <a:buChar char=""/>
            </a:pPr>
            <a:r>
              <a:rPr lang="en-US" dirty="0">
                <a:solidFill>
                  <a:srgbClr val="D9D9D9"/>
                </a:solidFill>
              </a:rPr>
              <a:t>Bilirubin &amp; Albumin</a:t>
            </a:r>
          </a:p>
          <a:p>
            <a:pPr lvl="1">
              <a:buClr>
                <a:schemeClr val="bg1">
                  <a:lumMod val="85000"/>
                </a:schemeClr>
              </a:buClr>
              <a:buFont typeface="Wingdings 2" charset="2"/>
              <a:buChar char="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ELF test</a:t>
            </a:r>
          </a:p>
          <a:p>
            <a:pPr lvl="1">
              <a:buClr>
                <a:schemeClr val="bg1">
                  <a:lumMod val="85000"/>
                </a:schemeClr>
              </a:buClr>
              <a:buFont typeface="Wingdings 2" charset="2"/>
              <a:buChar char="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AST/platelet ratio</a:t>
            </a:r>
          </a:p>
          <a:p>
            <a:pPr lvl="1">
              <a:buClr>
                <a:schemeClr val="bg1">
                  <a:lumMod val="85000"/>
                </a:schemeClr>
              </a:buClr>
              <a:buFont typeface="Wingdings 2" charset="2"/>
              <a:buChar char="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PBC-specific ANA</a:t>
            </a:r>
          </a:p>
          <a:p>
            <a:r>
              <a:rPr lang="en-US" b="1" dirty="0"/>
              <a:t>Response to UDCA</a:t>
            </a:r>
          </a:p>
          <a:p>
            <a:pPr lvl="1">
              <a:buClr>
                <a:schemeClr val="bg1">
                  <a:lumMod val="85000"/>
                </a:schemeClr>
              </a:buClr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Definitions</a:t>
            </a:r>
            <a:r>
              <a:rPr lang="en-US" dirty="0"/>
              <a:t> </a:t>
            </a:r>
          </a:p>
          <a:p>
            <a:pPr lvl="1">
              <a:buClr>
                <a:schemeClr val="bg1">
                  <a:lumMod val="85000"/>
                </a:schemeClr>
              </a:buClr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Paris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criteria</a:t>
            </a:r>
          </a:p>
          <a:p>
            <a:pPr lvl="1">
              <a:buClr>
                <a:schemeClr val="bg1">
                  <a:lumMod val="85000"/>
                </a:schemeClr>
              </a:buClr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Optimized criteria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buClr>
                <a:schemeClr val="accent1"/>
              </a:buClr>
            </a:pPr>
            <a:r>
              <a:rPr lang="en-US" b="1" dirty="0" smtClean="0"/>
              <a:t>New scores</a:t>
            </a:r>
          </a:p>
          <a:p>
            <a:pPr marL="349250" lvl="1" indent="0">
              <a:buClr>
                <a:schemeClr val="bg1">
                  <a:lumMod val="85000"/>
                </a:schemeClr>
              </a:buClr>
              <a:buNone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724200" y="2179884"/>
            <a:ext cx="4191200" cy="3686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charset="2"/>
              <a:buChar char=""/>
            </a:pPr>
            <a:endParaRPr lang="en-US" b="1" dirty="0" smtClean="0"/>
          </a:p>
        </p:txBody>
      </p:sp>
      <p:sp>
        <p:nvSpPr>
          <p:cNvPr id="17" name="ZoneTexte 16"/>
          <p:cNvSpPr txBox="1"/>
          <p:nvPr/>
        </p:nvSpPr>
        <p:spPr>
          <a:xfrm>
            <a:off x="7361278" y="46525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 descr="Lammers_2015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758" y="3288169"/>
            <a:ext cx="3547147" cy="15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0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Transient elastography</a:t>
            </a:r>
            <a:endParaRPr lang="en-US" sz="28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946702" y="2179884"/>
            <a:ext cx="3566160" cy="3686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charset="2"/>
              <a:buChar char=""/>
            </a:pPr>
            <a:r>
              <a:rPr lang="en-US" dirty="0" smtClean="0"/>
              <a:t>Evaluating severity</a:t>
            </a:r>
            <a:endParaRPr lang="en-US" dirty="0">
              <a:solidFill>
                <a:srgbClr val="D9D9D9"/>
              </a:solidFill>
            </a:endParaRPr>
          </a:p>
          <a:p>
            <a:pPr>
              <a:buFont typeface="Wingdings 2" charset="2"/>
              <a:buChar char=""/>
            </a:pPr>
            <a:r>
              <a:rPr lang="en-US" dirty="0" smtClean="0"/>
              <a:t>Predicting outcome</a:t>
            </a:r>
          </a:p>
          <a:p>
            <a:pPr>
              <a:buFont typeface="Wingdings 2" charset="2"/>
              <a:buChar char=""/>
            </a:pPr>
            <a:r>
              <a:rPr lang="en-US" dirty="0" smtClean="0"/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133974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is currently known (background)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PBC </a:t>
            </a:r>
            <a:r>
              <a:rPr lang="en-US" dirty="0"/>
              <a:t>:</a:t>
            </a:r>
            <a:r>
              <a:rPr lang="en-US" dirty="0" smtClean="0"/>
              <a:t> chronic,</a:t>
            </a:r>
            <a:r>
              <a:rPr lang="en-US" dirty="0"/>
              <a:t> </a:t>
            </a:r>
            <a:r>
              <a:rPr lang="en-US" dirty="0" smtClean="0"/>
              <a:t>progressive cholestatic disease</a:t>
            </a:r>
          </a:p>
          <a:p>
            <a:r>
              <a:rPr lang="en-US" dirty="0" smtClean="0"/>
              <a:t>Significant risk of cirrhosis, liver failure, and death</a:t>
            </a:r>
          </a:p>
          <a:p>
            <a:r>
              <a:rPr lang="en-US" dirty="0" smtClean="0"/>
              <a:t>Only one drug approved : UDCA (13-15 mg/kg/d)</a:t>
            </a:r>
          </a:p>
          <a:p>
            <a:r>
              <a:rPr lang="en-US" dirty="0" smtClean="0"/>
              <a:t>Variable response from patient to patient</a:t>
            </a:r>
          </a:p>
          <a:p>
            <a:r>
              <a:rPr lang="en-US" dirty="0" smtClean="0"/>
              <a:t>Still persistent risk of death or liver transplantation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80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 txBox="1">
            <a:spLocks/>
          </p:cNvSpPr>
          <p:nvPr/>
        </p:nvSpPr>
        <p:spPr>
          <a:xfrm>
            <a:off x="4669439" y="2224200"/>
            <a:ext cx="4191200" cy="3931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charset="2"/>
              <a:buChar char=""/>
            </a:pPr>
            <a:r>
              <a:rPr lang="en-US" b="1" dirty="0" smtClean="0"/>
              <a:t>Liver stiffness </a:t>
            </a:r>
            <a:r>
              <a:rPr lang="en-US" b="1" i="1" dirty="0" smtClean="0"/>
              <a:t>vs</a:t>
            </a:r>
            <a:r>
              <a:rPr lang="en-US" b="1" dirty="0" smtClean="0"/>
              <a:t>. fibrosis stage</a:t>
            </a:r>
          </a:p>
          <a:p>
            <a:pPr marL="0" indent="0">
              <a:buNone/>
            </a:pPr>
            <a:r>
              <a:rPr lang="en-US" sz="1100" b="1" dirty="0"/>
              <a:t/>
            </a:r>
            <a:br>
              <a:rPr lang="en-US" sz="1100" b="1" dirty="0"/>
            </a:b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/>
            </a:r>
            <a:br>
              <a:rPr lang="en-US" sz="1100" b="1" dirty="0" smtClean="0"/>
            </a:br>
            <a:endParaRPr lang="en-US" sz="1100" b="1" dirty="0"/>
          </a:p>
          <a:p>
            <a:pPr>
              <a:buFont typeface="Wingdings 2" charset="2"/>
              <a:buChar char=""/>
            </a:pPr>
            <a:r>
              <a:rPr lang="en-US" b="1" dirty="0"/>
              <a:t>T</a:t>
            </a:r>
            <a:r>
              <a:rPr lang="en-US" b="1" dirty="0" smtClean="0"/>
              <a:t>he best fibrosis marker of PBC?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100" i="1" dirty="0" smtClean="0"/>
              <a:t>(</a:t>
            </a:r>
            <a:r>
              <a:rPr lang="en-US" sz="1100" i="1" dirty="0" err="1"/>
              <a:t>Floreani</a:t>
            </a:r>
            <a:r>
              <a:rPr lang="en-US" sz="1100" i="1" dirty="0"/>
              <a:t> et al.  Dig Liver Dis </a:t>
            </a:r>
            <a:r>
              <a:rPr lang="en-US" sz="1100" i="1" dirty="0" smtClean="0"/>
              <a:t>2011; Corpechot et al.</a:t>
            </a:r>
            <a:br>
              <a:rPr lang="en-US" sz="1100" i="1" dirty="0" smtClean="0"/>
            </a:br>
            <a:r>
              <a:rPr lang="en-US" sz="1100" i="1" dirty="0" smtClean="0"/>
              <a:t>Hepatology 2012)</a:t>
            </a:r>
            <a:endParaRPr lang="en-US" sz="1100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Transient elastography</a:t>
            </a:r>
            <a:endParaRPr lang="en-US" sz="28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136885"/>
              </p:ext>
            </p:extLst>
          </p:nvPr>
        </p:nvGraphicFramePr>
        <p:xfrm>
          <a:off x="4738818" y="2667477"/>
          <a:ext cx="417658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907"/>
                <a:gridCol w="886558"/>
                <a:gridCol w="886558"/>
                <a:gridCol w="886558"/>
              </a:tblGrid>
              <a:tr h="319914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Patients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Extensive fibrosis*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Cirrhosis</a:t>
                      </a:r>
                      <a:r>
                        <a:rPr lang="fr-FR" sz="1200" dirty="0" smtClean="0"/>
                        <a:t>*</a:t>
                      </a:r>
                      <a:endParaRPr lang="fr-FR" sz="1200" dirty="0"/>
                    </a:p>
                  </a:txBody>
                  <a:tcPr/>
                </a:tc>
              </a:tr>
              <a:tr h="259486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Gomez et al.</a:t>
                      </a:r>
                      <a:endParaRPr lang="fr-FR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80</a:t>
                      </a:r>
                      <a:endParaRPr lang="fr-FR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0.86</a:t>
                      </a:r>
                      <a:endParaRPr lang="fr-FR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0.96</a:t>
                      </a:r>
                      <a:endParaRPr lang="fr-FR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59486">
                <a:tc>
                  <a:txBody>
                    <a:bodyPr/>
                    <a:lstStyle/>
                    <a:p>
                      <a:r>
                        <a:rPr lang="fr-FR" sz="12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Floreani</a:t>
                      </a:r>
                      <a:r>
                        <a:rPr lang="fr-FR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et al.</a:t>
                      </a:r>
                      <a:endParaRPr lang="fr-FR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120</a:t>
                      </a:r>
                      <a:endParaRPr lang="fr-FR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0.92</a:t>
                      </a:r>
                      <a:endParaRPr lang="fr-FR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0.99</a:t>
                      </a:r>
                      <a:endParaRPr lang="fr-FR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59486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Corpechot et al.</a:t>
                      </a:r>
                      <a:endParaRPr lang="fr-FR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146</a:t>
                      </a:r>
                      <a:endParaRPr lang="fr-FR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0.95</a:t>
                      </a:r>
                      <a:endParaRPr lang="fr-FR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0.99</a:t>
                      </a:r>
                      <a:endParaRPr lang="fr-FR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946702" y="2179884"/>
            <a:ext cx="3566160" cy="3686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charset="2"/>
              <a:buChar char=""/>
            </a:pPr>
            <a:r>
              <a:rPr lang="en-US" b="1" dirty="0" smtClean="0"/>
              <a:t>Evaluating severity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 2" charset="2"/>
              <a:buChar char=""/>
            </a:pPr>
            <a:r>
              <a:rPr lang="en-US" dirty="0" smtClean="0">
                <a:solidFill>
                  <a:srgbClr val="D9D9D9"/>
                </a:solidFill>
              </a:rPr>
              <a:t>Predicting outcome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 2" charset="2"/>
              <a:buChar char=""/>
            </a:pPr>
            <a:r>
              <a:rPr lang="en-US" dirty="0" smtClean="0">
                <a:solidFill>
                  <a:srgbClr val="D9D9D9"/>
                </a:solidFill>
              </a:rPr>
              <a:t>Limitations</a:t>
            </a:r>
          </a:p>
        </p:txBody>
      </p:sp>
      <p:pic>
        <p:nvPicPr>
          <p:cNvPr id="18" name="Image 17" descr="Floreani_2011_full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75" y="4776298"/>
            <a:ext cx="4420262" cy="1511998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4727579" y="3920699"/>
            <a:ext cx="17724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*AUC for the specified stage</a:t>
            </a:r>
            <a:endParaRPr lang="en-US" sz="900" dirty="0"/>
          </a:p>
        </p:txBody>
      </p:sp>
      <p:sp>
        <p:nvSpPr>
          <p:cNvPr id="3" name="ZoneTexte 2"/>
          <p:cNvSpPr txBox="1"/>
          <p:nvPr/>
        </p:nvSpPr>
        <p:spPr>
          <a:xfrm>
            <a:off x="2729015" y="5314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750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Transient elastography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44825" y="2125391"/>
            <a:ext cx="4191200" cy="3686175"/>
          </a:xfrm>
        </p:spPr>
        <p:txBody>
          <a:bodyPr/>
          <a:lstStyle/>
          <a:p>
            <a:pPr>
              <a:buFont typeface="Wingdings 2" charset="2"/>
              <a:buChar char=""/>
            </a:pPr>
            <a:r>
              <a:rPr lang="en-US" b="1" dirty="0" smtClean="0"/>
              <a:t>LSM predicts clinical outcomes</a:t>
            </a:r>
            <a:br>
              <a:rPr lang="en-US" b="1" dirty="0" smtClean="0"/>
            </a:br>
            <a:r>
              <a:rPr lang="en-US" sz="1100" i="1" dirty="0" smtClean="0"/>
              <a:t>(Corpechot et al. Hepatology 2012)</a:t>
            </a:r>
            <a:endParaRPr lang="en-US" sz="1100" i="1" dirty="0"/>
          </a:p>
          <a:p>
            <a:pPr>
              <a:buFont typeface="Wingdings 2" charset="2"/>
              <a:buChar char=""/>
            </a:pPr>
            <a:endParaRPr lang="en-US" sz="1100" b="1" dirty="0" smtClean="0"/>
          </a:p>
          <a:p>
            <a:pPr>
              <a:buFont typeface="Wingdings 2" charset="2"/>
              <a:buChar char=""/>
            </a:pPr>
            <a:endParaRPr lang="en-US" sz="1100" b="1" dirty="0"/>
          </a:p>
          <a:p>
            <a:pPr marL="0" indent="0">
              <a:buNone/>
            </a:pPr>
            <a:r>
              <a:rPr lang="en-US" sz="1100" b="1" dirty="0"/>
              <a:t/>
            </a:r>
            <a:br>
              <a:rPr lang="en-US" sz="1100" b="1" dirty="0"/>
            </a:br>
            <a:endParaRPr lang="en-US" sz="1100" b="1" dirty="0"/>
          </a:p>
          <a:p>
            <a:pPr>
              <a:buFont typeface="Wingdings 2" charset="2"/>
              <a:buChar char=""/>
            </a:pPr>
            <a:r>
              <a:rPr lang="en-US" b="1" dirty="0" smtClean="0"/>
              <a:t>LSM improves the new </a:t>
            </a:r>
            <a:r>
              <a:rPr lang="en-US" b="1" dirty="0" smtClean="0"/>
              <a:t>risk scores</a:t>
            </a:r>
            <a:r>
              <a:rPr lang="en-US" b="1" dirty="0" smtClean="0"/>
              <a:t>’ prediction</a:t>
            </a:r>
            <a:br>
              <a:rPr lang="en-US" b="1" dirty="0" smtClean="0"/>
            </a:br>
            <a:r>
              <a:rPr lang="en-US" sz="1100" i="1" dirty="0"/>
              <a:t>(Corpechot et al. </a:t>
            </a:r>
            <a:r>
              <a:rPr lang="en-US" sz="1100" i="1" dirty="0" smtClean="0"/>
              <a:t>EASL 2016, Barcelona)</a:t>
            </a:r>
            <a:endParaRPr lang="en-US" sz="1100" i="1" dirty="0"/>
          </a:p>
          <a:p>
            <a:pPr>
              <a:buFont typeface="Wingdings 2" charset="2"/>
              <a:buChar char=""/>
            </a:pPr>
            <a:endParaRPr lang="en-US" b="1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946702" y="2179884"/>
            <a:ext cx="3566160" cy="3686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 2" charset="2"/>
              <a:buChar char="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Evaluating severity</a:t>
            </a:r>
          </a:p>
          <a:p>
            <a:pPr>
              <a:buFont typeface="Wingdings 2" charset="2"/>
              <a:buChar char=""/>
            </a:pPr>
            <a:r>
              <a:rPr lang="en-US" b="1" dirty="0" smtClean="0"/>
              <a:t>Predicting outcome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 2" charset="2"/>
              <a:buChar char="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Limitations</a:t>
            </a:r>
          </a:p>
        </p:txBody>
      </p:sp>
      <p:pic>
        <p:nvPicPr>
          <p:cNvPr id="8" name="Image 7" descr="Corpechot_2012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827" y="2743977"/>
            <a:ext cx="1886933" cy="1439998"/>
          </a:xfrm>
          <a:prstGeom prst="rect">
            <a:avLst/>
          </a:prstGeom>
        </p:spPr>
      </p:pic>
      <p:pic>
        <p:nvPicPr>
          <p:cNvPr id="14" name="Image 13" descr="Corpechot_2012_delta_LS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794" y="2743977"/>
            <a:ext cx="2056972" cy="1439998"/>
          </a:xfrm>
          <a:prstGeom prst="rect">
            <a:avLst/>
          </a:prstGeom>
        </p:spPr>
      </p:pic>
      <p:pic>
        <p:nvPicPr>
          <p:cNvPr id="6" name="Image 5" descr="Figure(bis).png"/>
          <p:cNvPicPr>
            <a:picLocks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301" y="5084409"/>
            <a:ext cx="4496457" cy="154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1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Transient elastography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44825" y="2125391"/>
            <a:ext cx="4191200" cy="3686175"/>
          </a:xfrm>
        </p:spPr>
        <p:txBody>
          <a:bodyPr/>
          <a:lstStyle/>
          <a:p>
            <a:pPr>
              <a:buFont typeface="Wingdings 2" charset="2"/>
              <a:buChar char=""/>
            </a:pPr>
            <a:r>
              <a:rPr lang="en-US" b="1" dirty="0"/>
              <a:t>5% failure </a:t>
            </a:r>
            <a:r>
              <a:rPr lang="en-US" b="1" dirty="0" smtClean="0"/>
              <a:t>rate</a:t>
            </a:r>
            <a:endParaRPr lang="en-US" b="1" dirty="0"/>
          </a:p>
          <a:p>
            <a:pPr>
              <a:buFont typeface="Wingdings 2" charset="2"/>
              <a:buChar char=""/>
            </a:pPr>
            <a:r>
              <a:rPr lang="en-US" b="1" dirty="0" smtClean="0"/>
              <a:t>Up to 20</a:t>
            </a:r>
            <a:r>
              <a:rPr lang="en-US" b="1" dirty="0"/>
              <a:t>% of unreliable </a:t>
            </a:r>
            <a:r>
              <a:rPr lang="en-US" b="1" dirty="0" smtClean="0"/>
              <a:t>results (IQR/median &gt; 0.3)</a:t>
            </a:r>
            <a:endParaRPr lang="en-US" b="1" dirty="0"/>
          </a:p>
          <a:p>
            <a:pPr>
              <a:buFont typeface="Wingdings 2" charset="2"/>
              <a:buChar char=""/>
            </a:pPr>
            <a:r>
              <a:rPr lang="en-US" b="1" dirty="0" smtClean="0"/>
              <a:t>Influenced by cholestasis and inflammation</a:t>
            </a:r>
            <a:endParaRPr lang="en-US" b="1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946702" y="2179884"/>
            <a:ext cx="3566160" cy="3686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 2" charset="2"/>
              <a:buChar char="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Evaluating severity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 2" charset="2"/>
              <a:buChar char="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Predicting outcome</a:t>
            </a:r>
          </a:p>
          <a:p>
            <a:pPr>
              <a:buFont typeface="Wingdings 2" charset="2"/>
              <a:buChar char=""/>
            </a:pPr>
            <a:r>
              <a:rPr lang="en-US" b="1" dirty="0" smtClean="0"/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899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Histology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24200" y="2179884"/>
            <a:ext cx="4191200" cy="3686175"/>
          </a:xfrm>
        </p:spPr>
        <p:txBody>
          <a:bodyPr/>
          <a:lstStyle/>
          <a:p>
            <a:pPr>
              <a:buFont typeface="Wingdings 2" charset="2"/>
              <a:buChar char=""/>
            </a:pPr>
            <a:endParaRPr lang="en-US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946702" y="2179884"/>
            <a:ext cx="3566160" cy="3686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charset="2"/>
              <a:buChar char=""/>
            </a:pPr>
            <a:r>
              <a:rPr lang="en-US" dirty="0" smtClean="0"/>
              <a:t>Histological </a:t>
            </a:r>
            <a:r>
              <a:rPr lang="en-US" dirty="0" smtClean="0"/>
              <a:t>(fibrosis) </a:t>
            </a:r>
            <a:r>
              <a:rPr lang="en-US" dirty="0" smtClean="0"/>
              <a:t>stage</a:t>
            </a:r>
          </a:p>
          <a:p>
            <a:pPr>
              <a:buFont typeface="Wingdings 2" charset="2"/>
              <a:buChar char=""/>
            </a:pPr>
            <a:r>
              <a:rPr lang="en-US" dirty="0" smtClean="0"/>
              <a:t>Interface hepatitis</a:t>
            </a:r>
          </a:p>
          <a:p>
            <a:pPr>
              <a:buFont typeface="Wingdings 2" charset="2"/>
              <a:buChar char=""/>
            </a:pPr>
            <a:r>
              <a:rPr lang="en-US" dirty="0" smtClean="0"/>
              <a:t>Ductopenia</a:t>
            </a:r>
          </a:p>
          <a:p>
            <a:pPr>
              <a:buFont typeface="Wingdings 2" charset="2"/>
              <a:buChar char=""/>
            </a:pPr>
            <a:r>
              <a:rPr lang="en-US" dirty="0" smtClean="0"/>
              <a:t>New staging systems</a:t>
            </a:r>
          </a:p>
        </p:txBody>
      </p:sp>
    </p:spTree>
    <p:extLst>
      <p:ext uri="{BB962C8B-B14F-4D97-AF65-F5344CB8AC3E}">
        <p14:creationId xmlns:p14="http://schemas.microsoft.com/office/powerpoint/2010/main" val="313989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Histology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24200" y="2179884"/>
            <a:ext cx="4191200" cy="3686175"/>
          </a:xfrm>
        </p:spPr>
        <p:txBody>
          <a:bodyPr>
            <a:noAutofit/>
          </a:bodyPr>
          <a:lstStyle/>
          <a:p>
            <a:pPr>
              <a:buFont typeface="Wingdings 2" charset="2"/>
              <a:buChar char=""/>
            </a:pPr>
            <a:r>
              <a:rPr lang="en-US" b="1" dirty="0" smtClean="0"/>
              <a:t>Histological stage is a major independent prognostic factor</a:t>
            </a:r>
            <a:br>
              <a:rPr lang="en-US" b="1" dirty="0" smtClean="0"/>
            </a:br>
            <a:r>
              <a:rPr lang="en-US" sz="1100" i="1" dirty="0" smtClean="0"/>
              <a:t>(Corpechot et al. Hepatology 2008)</a:t>
            </a:r>
          </a:p>
          <a:p>
            <a:pPr>
              <a:buFont typeface="Wingdings 2" charset="2"/>
              <a:buChar char=""/>
            </a:pPr>
            <a:endParaRPr lang="en-US" sz="1100" b="1" i="1" dirty="0"/>
          </a:p>
          <a:p>
            <a:pPr marL="0" indent="0">
              <a:buNone/>
            </a:pPr>
            <a:r>
              <a:rPr lang="en-US" sz="1100" b="1" i="1" dirty="0"/>
              <a:t/>
            </a:r>
            <a:br>
              <a:rPr lang="en-US" sz="1100" b="1" i="1" dirty="0"/>
            </a:br>
            <a:endParaRPr lang="en-US" sz="1100" b="1" i="1" dirty="0"/>
          </a:p>
          <a:p>
            <a:pPr>
              <a:buFont typeface="Wingdings 2" charset="2"/>
              <a:buChar char=""/>
            </a:pPr>
            <a:r>
              <a:rPr lang="en-US" b="1" dirty="0" smtClean="0"/>
              <a:t>Histological stage adds to the predictive ability of biochemical response</a:t>
            </a:r>
            <a:br>
              <a:rPr lang="en-US" b="1" dirty="0" smtClean="0"/>
            </a:br>
            <a:r>
              <a:rPr lang="en-US" sz="1100" i="1" dirty="0" smtClean="0"/>
              <a:t>(Carbone et al. EASL meeting 2015,</a:t>
            </a:r>
            <a:r>
              <a:rPr lang="en-US" b="1" i="1" dirty="0" smtClean="0"/>
              <a:t> </a:t>
            </a:r>
            <a:r>
              <a:rPr lang="en-US" sz="1100" i="1" dirty="0"/>
              <a:t>abstract </a:t>
            </a:r>
            <a:r>
              <a:rPr lang="en-US" sz="1100" i="1" dirty="0" smtClean="0"/>
              <a:t>P1198)</a:t>
            </a:r>
            <a:endParaRPr lang="en-US" b="1" dirty="0" smtClean="0"/>
          </a:p>
          <a:p>
            <a:pPr>
              <a:buFont typeface="Wingdings 2" charset="2"/>
              <a:buChar char=""/>
            </a:pPr>
            <a:r>
              <a:rPr lang="en-US" b="1" dirty="0" smtClean="0"/>
              <a:t>Elastography or ELF test are convenient alternative options</a:t>
            </a:r>
            <a:endParaRPr lang="en-US" b="1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946702" y="2179884"/>
            <a:ext cx="3566160" cy="3686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charset="2"/>
              <a:buChar char=""/>
            </a:pPr>
            <a:r>
              <a:rPr lang="en-US" b="1" dirty="0" smtClean="0"/>
              <a:t>Histological (fibrosis) stage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 2" charset="2"/>
              <a:buChar char="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Interface hepatitis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 2" charset="2"/>
              <a:buChar char="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Ductopenia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 2" charset="2"/>
              <a:buChar char="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New staging systems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76298"/>
              </p:ext>
            </p:extLst>
          </p:nvPr>
        </p:nvGraphicFramePr>
        <p:xfrm>
          <a:off x="5094789" y="3079298"/>
          <a:ext cx="3546745" cy="8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753"/>
                <a:gridCol w="937950"/>
                <a:gridCol w="848042"/>
              </a:tblGrid>
              <a:tr h="215760">
                <a:tc>
                  <a:txBody>
                    <a:bodyPr/>
                    <a:lstStyle/>
                    <a:p>
                      <a:endParaRPr lang="en-US" sz="1000" noProof="0" dirty="0"/>
                    </a:p>
                  </a:txBody>
                  <a:tcPr marL="53201" marR="53201" marT="26601" marB="2660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noProof="0" dirty="0" smtClean="0"/>
                        <a:t>HR (95% CI)</a:t>
                      </a:r>
                      <a:endParaRPr lang="en-US" sz="1000" noProof="0" dirty="0"/>
                    </a:p>
                  </a:txBody>
                  <a:tcPr marL="53201" marR="53201" marT="26601" marB="2660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noProof="0" dirty="0" smtClean="0"/>
                        <a:t>P-value</a:t>
                      </a:r>
                      <a:endParaRPr lang="en-US" sz="1000" noProof="0" dirty="0"/>
                    </a:p>
                  </a:txBody>
                  <a:tcPr marL="53201" marR="53201" marT="26601" marB="26601"/>
                </a:tc>
              </a:tr>
              <a:tr h="215760">
                <a:tc>
                  <a:txBody>
                    <a:bodyPr/>
                    <a:lstStyle/>
                    <a:p>
                      <a:r>
                        <a:rPr lang="en-US" sz="1000" b="1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Histological</a:t>
                      </a:r>
                      <a:r>
                        <a:rPr lang="en-US" sz="1000" b="1" baseline="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stage 3-4</a:t>
                      </a:r>
                      <a:endParaRPr lang="en-US" sz="10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53201" marR="53201" marT="26601" marB="2660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noProof="0" dirty="0" smtClean="0"/>
                        <a:t>1.5 (1.0 – 2.2)</a:t>
                      </a:r>
                      <a:endParaRPr lang="en-US" sz="1000" b="0" noProof="0" dirty="0"/>
                    </a:p>
                  </a:txBody>
                  <a:tcPr marL="53201" marR="53201" marT="26601" marB="2660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noProof="0" dirty="0" smtClean="0"/>
                        <a:t>0.04</a:t>
                      </a:r>
                      <a:endParaRPr lang="en-US" sz="1000" b="0" noProof="0" dirty="0"/>
                    </a:p>
                  </a:txBody>
                  <a:tcPr marL="53201" marR="53201" marT="26601" marB="26601"/>
                </a:tc>
              </a:tr>
              <a:tr h="215760">
                <a:tc>
                  <a:txBody>
                    <a:bodyPr/>
                    <a:lstStyle/>
                    <a:p>
                      <a:r>
                        <a:rPr lang="en-US" sz="100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Bilirubin &gt; 1 mg/dl</a:t>
                      </a:r>
                      <a:endParaRPr lang="en-US" sz="10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53201" marR="53201" marT="26601" marB="2660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noProof="0" smtClean="0"/>
                        <a:t>1.7 (1.1 – 2.6)</a:t>
                      </a:r>
                      <a:endParaRPr lang="en-US" sz="1000" noProof="0"/>
                    </a:p>
                  </a:txBody>
                  <a:tcPr marL="53201" marR="53201" marT="26601" marB="2660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noProof="0" dirty="0" smtClean="0"/>
                        <a:t>0.01</a:t>
                      </a:r>
                      <a:endParaRPr lang="en-US" sz="1000" noProof="0" dirty="0"/>
                    </a:p>
                  </a:txBody>
                  <a:tcPr marL="53201" marR="53201" marT="26601" marB="26601"/>
                </a:tc>
              </a:tr>
              <a:tr h="215760">
                <a:tc>
                  <a:txBody>
                    <a:bodyPr/>
                    <a:lstStyle/>
                    <a:p>
                      <a:r>
                        <a:rPr lang="en-US" sz="1000" baseline="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Non response (Paris I)</a:t>
                      </a:r>
                      <a:endParaRPr lang="en-US" sz="10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53201" marR="53201" marT="26601" marB="2660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noProof="0" smtClean="0"/>
                        <a:t>2.3 (1.5 – 3.7)</a:t>
                      </a:r>
                      <a:endParaRPr lang="en-US" sz="1000" noProof="0"/>
                    </a:p>
                  </a:txBody>
                  <a:tcPr marL="53201" marR="53201" marT="26601" marB="2660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noProof="0" dirty="0" smtClean="0"/>
                        <a:t>&lt; 0.001</a:t>
                      </a:r>
                      <a:endParaRPr lang="en-US" sz="1000" noProof="0" dirty="0"/>
                    </a:p>
                  </a:txBody>
                  <a:tcPr marL="53201" marR="53201" marT="26601" marB="26601"/>
                </a:tc>
              </a:tr>
            </a:tbl>
          </a:graphicData>
        </a:graphic>
      </p:graphicFrame>
      <p:pic>
        <p:nvPicPr>
          <p:cNvPr id="9" name="Picture 4" descr="C:\Users\mcarbone\AppData\Local\Microsoft\Windows\Temporary Internet Files\Content.IE5\A5R1YKWH\Cox plot Ludwig mono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1288" y="6061075"/>
            <a:ext cx="890905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08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Histology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24200" y="2179884"/>
            <a:ext cx="4191200" cy="3686175"/>
          </a:xfrm>
        </p:spPr>
        <p:txBody>
          <a:bodyPr>
            <a:noAutofit/>
          </a:bodyPr>
          <a:lstStyle/>
          <a:p>
            <a:pPr>
              <a:buFont typeface="Wingdings 2" charset="2"/>
              <a:buChar char=""/>
            </a:pPr>
            <a:r>
              <a:rPr lang="en-US" b="1" dirty="0" smtClean="0"/>
              <a:t>Interface hepatitis is associated with a more progressive disease</a:t>
            </a:r>
            <a:br>
              <a:rPr lang="en-US" b="1" dirty="0" smtClean="0"/>
            </a:br>
            <a:r>
              <a:rPr lang="en-US" sz="1100" i="1" dirty="0" smtClean="0"/>
              <a:t>(Corpechot et al. </a:t>
            </a:r>
            <a:r>
              <a:rPr lang="en-US" sz="1100" i="1" dirty="0" err="1"/>
              <a:t>G</a:t>
            </a:r>
            <a:r>
              <a:rPr lang="en-US" sz="1100" i="1" dirty="0" err="1" smtClean="0"/>
              <a:t>y</a:t>
            </a:r>
            <a:r>
              <a:rPr lang="en-US" sz="1100" i="1" dirty="0" smtClean="0"/>
              <a:t> 2002 &amp; Hepatology 2008)</a:t>
            </a:r>
          </a:p>
          <a:p>
            <a:pPr>
              <a:buFont typeface="Wingdings 2" charset="2"/>
              <a:buChar char=""/>
            </a:pPr>
            <a:endParaRPr lang="en-US" sz="1100" b="1" dirty="0"/>
          </a:p>
          <a:p>
            <a:pPr>
              <a:buFont typeface="Wingdings 2" charset="2"/>
              <a:buChar char=""/>
            </a:pPr>
            <a:endParaRPr lang="en-US" sz="1100" b="1" dirty="0" smtClean="0"/>
          </a:p>
          <a:p>
            <a:pPr>
              <a:buFont typeface="Wingdings 2" charset="2"/>
              <a:buChar char=""/>
            </a:pPr>
            <a:endParaRPr lang="en-US" sz="1100" b="1" dirty="0"/>
          </a:p>
          <a:p>
            <a:pPr>
              <a:buFont typeface="Wingdings 2" charset="2"/>
              <a:buChar char=""/>
            </a:pPr>
            <a:endParaRPr lang="en-US" sz="1100" b="1" dirty="0" smtClean="0"/>
          </a:p>
          <a:p>
            <a:pPr marL="0" indent="0">
              <a:buNone/>
            </a:pP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/>
            </a:r>
            <a:br>
              <a:rPr lang="en-US" sz="1100" b="1" dirty="0" smtClean="0"/>
            </a:br>
            <a:endParaRPr lang="en-US" sz="1100" b="1" dirty="0" smtClean="0"/>
          </a:p>
          <a:p>
            <a:pPr>
              <a:buFont typeface="Wingdings 2" charset="2"/>
              <a:buChar char=""/>
            </a:pPr>
            <a:r>
              <a:rPr lang="en-US" b="1" dirty="0" smtClean="0"/>
              <a:t>Recent large-scale validation</a:t>
            </a:r>
            <a:r>
              <a:rPr lang="en-US" b="1" dirty="0"/>
              <a:t> </a:t>
            </a:r>
            <a:r>
              <a:rPr lang="en-US" b="1" dirty="0" smtClean="0"/>
              <a:t>from a UK cohort</a:t>
            </a:r>
            <a:br>
              <a:rPr lang="en-US" b="1" dirty="0" smtClean="0"/>
            </a:br>
            <a:r>
              <a:rPr lang="en-US" sz="1100" i="1" dirty="0" smtClean="0"/>
              <a:t>(Carbone et al. EASL meeting 2015, abstract P1198)</a:t>
            </a:r>
            <a:endParaRPr lang="en-US" b="1" i="1" dirty="0" smtClean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946702" y="2179884"/>
            <a:ext cx="3566160" cy="3686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 2" charset="2"/>
              <a:buChar char="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Histological (fibrosis) stage</a:t>
            </a:r>
          </a:p>
          <a:p>
            <a:pPr>
              <a:buFont typeface="Wingdings 2" charset="2"/>
              <a:buChar char=""/>
            </a:pPr>
            <a:r>
              <a:rPr lang="en-US" b="1" dirty="0" smtClean="0"/>
              <a:t>Interface hepatitis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 2" charset="2"/>
              <a:buChar char="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Ductopenia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 2" charset="2"/>
              <a:buChar char="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New staging systems</a:t>
            </a:r>
          </a:p>
        </p:txBody>
      </p:sp>
      <p:grpSp>
        <p:nvGrpSpPr>
          <p:cNvPr id="4" name="Grouper 3"/>
          <p:cNvGrpSpPr/>
          <p:nvPr/>
        </p:nvGrpSpPr>
        <p:grpSpPr>
          <a:xfrm>
            <a:off x="5111501" y="4139345"/>
            <a:ext cx="3462829" cy="1282900"/>
            <a:chOff x="5111501" y="4535653"/>
            <a:chExt cx="3462829" cy="1282900"/>
          </a:xfrm>
        </p:grpSpPr>
        <p:pic>
          <p:nvPicPr>
            <p:cNvPr id="6" name="Image 5" descr="Saint-Antoine_Survie_Piecemeal.p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8502" y="4553667"/>
              <a:ext cx="1745828" cy="1264886"/>
            </a:xfrm>
            <a:prstGeom prst="rect">
              <a:avLst/>
            </a:prstGeom>
          </p:spPr>
        </p:pic>
        <p:pic>
          <p:nvPicPr>
            <p:cNvPr id="9" name="Image 8" descr="Interface hepatitis cirrhosis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1501" y="4535653"/>
              <a:ext cx="1593212" cy="1264886"/>
            </a:xfrm>
            <a:prstGeom prst="rect">
              <a:avLst/>
            </a:prstGeom>
          </p:spPr>
        </p:pic>
      </p:grp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051628"/>
              </p:ext>
            </p:extLst>
          </p:nvPr>
        </p:nvGraphicFramePr>
        <p:xfrm>
          <a:off x="5094789" y="3070381"/>
          <a:ext cx="3546745" cy="8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753"/>
                <a:gridCol w="937950"/>
                <a:gridCol w="848042"/>
              </a:tblGrid>
              <a:tr h="215760">
                <a:tc>
                  <a:txBody>
                    <a:bodyPr/>
                    <a:lstStyle/>
                    <a:p>
                      <a:endParaRPr lang="en-US" sz="1000" noProof="0" dirty="0"/>
                    </a:p>
                  </a:txBody>
                  <a:tcPr marL="53201" marR="53201" marT="26601" marB="2660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noProof="0" dirty="0" smtClean="0"/>
                        <a:t>HR (95% CI)</a:t>
                      </a:r>
                      <a:endParaRPr lang="en-US" sz="1000" noProof="0" dirty="0"/>
                    </a:p>
                  </a:txBody>
                  <a:tcPr marL="53201" marR="53201" marT="26601" marB="2660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noProof="0" dirty="0" smtClean="0"/>
                        <a:t>P-value</a:t>
                      </a:r>
                      <a:endParaRPr lang="en-US" sz="1000" noProof="0" dirty="0"/>
                    </a:p>
                  </a:txBody>
                  <a:tcPr marL="53201" marR="53201" marT="26601" marB="26601"/>
                </a:tc>
              </a:tr>
              <a:tr h="215760">
                <a:tc>
                  <a:txBody>
                    <a:bodyPr/>
                    <a:lstStyle/>
                    <a:p>
                      <a:r>
                        <a:rPr lang="en-US" sz="1000" b="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Histological</a:t>
                      </a:r>
                      <a:r>
                        <a:rPr lang="en-US" sz="1000" b="0" baseline="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stage 3-4</a:t>
                      </a:r>
                      <a:endParaRPr lang="en-US" sz="1000" b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53201" marR="53201" marT="26601" marB="2660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noProof="0" dirty="0" smtClean="0"/>
                        <a:t>1.5 (1.0 – 2.2)</a:t>
                      </a:r>
                      <a:endParaRPr lang="en-US" sz="1000" b="0" noProof="0" dirty="0"/>
                    </a:p>
                  </a:txBody>
                  <a:tcPr marL="53201" marR="53201" marT="26601" marB="2660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noProof="0" dirty="0" smtClean="0"/>
                        <a:t>0.04</a:t>
                      </a:r>
                      <a:endParaRPr lang="en-US" sz="1000" b="0" noProof="0" dirty="0"/>
                    </a:p>
                  </a:txBody>
                  <a:tcPr marL="53201" marR="53201" marT="26601" marB="26601"/>
                </a:tc>
              </a:tr>
              <a:tr h="215760">
                <a:tc>
                  <a:txBody>
                    <a:bodyPr/>
                    <a:lstStyle/>
                    <a:p>
                      <a:r>
                        <a:rPr lang="en-US" sz="1000" b="1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Interface hepatitis</a:t>
                      </a:r>
                      <a:endParaRPr lang="en-US" sz="10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53201" marR="53201" marT="26601" marB="2660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noProof="0" dirty="0" smtClean="0"/>
                        <a:t>1.9 (1.2 – 2.9)</a:t>
                      </a:r>
                      <a:endParaRPr lang="en-US" sz="1000" b="0" noProof="0" dirty="0"/>
                    </a:p>
                  </a:txBody>
                  <a:tcPr marL="53201" marR="53201" marT="26601" marB="2660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noProof="0" dirty="0" smtClean="0"/>
                        <a:t>0.002</a:t>
                      </a:r>
                      <a:endParaRPr lang="en-US" sz="1000" b="0" noProof="0" dirty="0"/>
                    </a:p>
                  </a:txBody>
                  <a:tcPr marL="53201" marR="53201" marT="26601" marB="26601"/>
                </a:tc>
              </a:tr>
              <a:tr h="215760">
                <a:tc>
                  <a:txBody>
                    <a:bodyPr/>
                    <a:lstStyle/>
                    <a:p>
                      <a:r>
                        <a:rPr lang="en-US" sz="1000" baseline="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Non response (Paris I)</a:t>
                      </a:r>
                      <a:endParaRPr lang="en-US" sz="10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53201" marR="53201" marT="26601" marB="2660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noProof="0" dirty="0" smtClean="0"/>
                        <a:t>2.3 (1.5 – 3.7)</a:t>
                      </a:r>
                      <a:endParaRPr lang="en-US" sz="1000" noProof="0" dirty="0"/>
                    </a:p>
                  </a:txBody>
                  <a:tcPr marL="53201" marR="53201" marT="26601" marB="2660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noProof="0" dirty="0" smtClean="0"/>
                        <a:t>&lt; 0.001</a:t>
                      </a:r>
                      <a:endParaRPr lang="en-US" sz="1000" noProof="0" dirty="0"/>
                    </a:p>
                  </a:txBody>
                  <a:tcPr marL="53201" marR="53201" marT="26601" marB="2660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9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Histology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24200" y="2179884"/>
            <a:ext cx="4191200" cy="3686175"/>
          </a:xfrm>
        </p:spPr>
        <p:txBody>
          <a:bodyPr>
            <a:noAutofit/>
          </a:bodyPr>
          <a:lstStyle/>
          <a:p>
            <a:pPr>
              <a:buFont typeface="Wingdings 2" charset="2"/>
              <a:buChar char=""/>
            </a:pPr>
            <a:r>
              <a:rPr lang="en-US" b="1" dirty="0" smtClean="0"/>
              <a:t>Ductopenia is predictive of poor response to UDCA and of histological progression</a:t>
            </a:r>
            <a:br>
              <a:rPr lang="en-US" b="1" dirty="0" smtClean="0"/>
            </a:br>
            <a:r>
              <a:rPr lang="en-US" sz="1100" i="1" dirty="0" smtClean="0"/>
              <a:t>(</a:t>
            </a:r>
            <a:r>
              <a:rPr lang="en-US" sz="1100" i="1" dirty="0" err="1" smtClean="0"/>
              <a:t>Kumagi</a:t>
            </a:r>
            <a:r>
              <a:rPr lang="en-US" sz="1100" i="1" dirty="0" smtClean="0"/>
              <a:t> et al. Am J </a:t>
            </a:r>
            <a:r>
              <a:rPr lang="en-US" sz="1100" i="1" dirty="0" err="1" smtClean="0"/>
              <a:t>Gastroenterol</a:t>
            </a:r>
            <a:r>
              <a:rPr lang="en-US" sz="1100" i="1" dirty="0" smtClean="0"/>
              <a:t> 2010)</a:t>
            </a:r>
          </a:p>
          <a:p>
            <a:pPr>
              <a:buFont typeface="Wingdings 2" charset="2"/>
              <a:buChar char=""/>
            </a:pPr>
            <a:r>
              <a:rPr lang="en-US" b="1" dirty="0" smtClean="0"/>
              <a:t>It may also be predictive of death or liver transplantation</a:t>
            </a:r>
            <a:br>
              <a:rPr lang="en-US" b="1" dirty="0" smtClean="0"/>
            </a:br>
            <a:r>
              <a:rPr lang="en-US" sz="1100" i="1" dirty="0" smtClean="0"/>
              <a:t>(</a:t>
            </a:r>
            <a:r>
              <a:rPr lang="en-US" sz="1100" i="1" dirty="0"/>
              <a:t>P</a:t>
            </a:r>
            <a:r>
              <a:rPr lang="en-US" sz="1100" i="1" dirty="0" smtClean="0"/>
              <a:t>ersonal </a:t>
            </a:r>
            <a:r>
              <a:rPr lang="en-US" sz="1100" i="1" dirty="0" smtClean="0"/>
              <a:t>data, Saint-Antoine hospital)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946702" y="2179884"/>
            <a:ext cx="3566160" cy="3686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 2" charset="2"/>
              <a:buChar char="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Histological (fibrosis) stage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 2" charset="2"/>
              <a:buChar char="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Interface hepatitis</a:t>
            </a:r>
          </a:p>
          <a:p>
            <a:pPr>
              <a:buFont typeface="Wingdings 2" charset="2"/>
              <a:buChar char=""/>
            </a:pPr>
            <a:r>
              <a:rPr lang="en-US" b="1" dirty="0" smtClean="0"/>
              <a:t>Ductopenia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 2" charset="2"/>
              <a:buChar char="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New staging systems</a:t>
            </a:r>
          </a:p>
        </p:txBody>
      </p:sp>
      <p:pic>
        <p:nvPicPr>
          <p:cNvPr id="11" name="Image 10" descr="Survie_Ductopéni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32" y="4400297"/>
            <a:ext cx="2494332" cy="169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2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Histology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24200" y="2179884"/>
            <a:ext cx="4191200" cy="3686175"/>
          </a:xfrm>
        </p:spPr>
        <p:txBody>
          <a:bodyPr>
            <a:noAutofit/>
          </a:bodyPr>
          <a:lstStyle/>
          <a:p>
            <a:pPr>
              <a:buFont typeface="Wingdings 2" charset="2"/>
              <a:buChar char=""/>
            </a:pPr>
            <a:r>
              <a:rPr lang="en-US" b="1" dirty="0" smtClean="0"/>
              <a:t>The Japanese staging system</a:t>
            </a:r>
            <a:br>
              <a:rPr lang="en-US" b="1" dirty="0" smtClean="0"/>
            </a:br>
            <a:r>
              <a:rPr lang="en-US" sz="1100" i="1" dirty="0" smtClean="0"/>
              <a:t>(</a:t>
            </a:r>
            <a:r>
              <a:rPr lang="en-US" sz="1100" i="1" dirty="0" err="1" smtClean="0"/>
              <a:t>Nakanuma</a:t>
            </a:r>
            <a:r>
              <a:rPr lang="en-US" sz="1100" i="1" dirty="0" smtClean="0"/>
              <a:t> et al. </a:t>
            </a:r>
            <a:r>
              <a:rPr lang="en-US" sz="1100" i="1" dirty="0" err="1" smtClean="0"/>
              <a:t>Pathol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Int</a:t>
            </a:r>
            <a:r>
              <a:rPr lang="en-US" sz="1100" i="1" dirty="0" smtClean="0"/>
              <a:t> 2010; </a:t>
            </a:r>
            <a:r>
              <a:rPr lang="en-US" sz="1100" i="1" dirty="0" err="1" smtClean="0"/>
              <a:t>Kakuda</a:t>
            </a:r>
            <a:r>
              <a:rPr lang="en-US" sz="1100" i="1" dirty="0" smtClean="0"/>
              <a:t> et al. Human </a:t>
            </a:r>
            <a:r>
              <a:rPr lang="en-US" sz="1100" i="1" dirty="0" err="1" smtClean="0"/>
              <a:t>Pathol</a:t>
            </a:r>
            <a:r>
              <a:rPr lang="en-US" sz="1100" i="1" dirty="0" smtClean="0"/>
              <a:t> 2013)</a:t>
            </a:r>
          </a:p>
          <a:p>
            <a:pPr>
              <a:buFont typeface="Wingdings 2" charset="2"/>
              <a:buChar char=""/>
            </a:pPr>
            <a:endParaRPr lang="en-US" sz="1100" dirty="0" smtClean="0"/>
          </a:p>
          <a:p>
            <a:pPr>
              <a:buFont typeface="Wingdings 2" charset="2"/>
              <a:buChar char=""/>
            </a:pPr>
            <a:endParaRPr lang="en-US" sz="1100" dirty="0"/>
          </a:p>
          <a:p>
            <a:pPr>
              <a:buFont typeface="Wingdings 2" charset="2"/>
              <a:buChar char=""/>
            </a:pPr>
            <a:endParaRPr lang="en-US" sz="1100" dirty="0" smtClean="0"/>
          </a:p>
          <a:p>
            <a:pPr marL="0" indent="0">
              <a:buNone/>
            </a:pPr>
            <a:endParaRPr lang="en-US" sz="1100" dirty="0" smtClean="0"/>
          </a:p>
          <a:p>
            <a:pPr>
              <a:buFont typeface="Wingdings 2" charset="2"/>
              <a:buChar char=""/>
            </a:pPr>
            <a:r>
              <a:rPr lang="en-US" b="1" dirty="0" smtClean="0"/>
              <a:t>The FBI French score</a:t>
            </a:r>
            <a:br>
              <a:rPr lang="en-US" b="1" dirty="0" smtClean="0"/>
            </a:br>
            <a:r>
              <a:rPr lang="en-US" sz="1100" i="1" dirty="0" smtClean="0"/>
              <a:t>(</a:t>
            </a:r>
            <a:r>
              <a:rPr lang="en-US" sz="1100" i="1" dirty="0" err="1" smtClean="0"/>
              <a:t>Wendum</a:t>
            </a:r>
            <a:r>
              <a:rPr lang="en-US" sz="1100" i="1" dirty="0" smtClean="0"/>
              <a:t> et al. Liver </a:t>
            </a:r>
            <a:r>
              <a:rPr lang="en-US" sz="1100" i="1" dirty="0" err="1" smtClean="0"/>
              <a:t>Int</a:t>
            </a:r>
            <a:r>
              <a:rPr lang="en-US" sz="1100" i="1" dirty="0" smtClean="0"/>
              <a:t> 2015)</a:t>
            </a:r>
            <a:endParaRPr lang="en-US" b="1" i="1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946702" y="2179884"/>
            <a:ext cx="3566160" cy="3686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 2" charset="2"/>
              <a:buChar char="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Histological (fibrosis) stage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 2" charset="2"/>
              <a:buChar char="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Interface hepatitis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 2" charset="2"/>
              <a:buChar char="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Ductopenia</a:t>
            </a:r>
          </a:p>
          <a:p>
            <a:pPr>
              <a:buFont typeface="Wingdings 2" charset="2"/>
              <a:buChar char=""/>
            </a:pPr>
            <a:r>
              <a:rPr lang="en-US" b="1" dirty="0" smtClean="0"/>
              <a:t>New staging systems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782719"/>
              </p:ext>
            </p:extLst>
          </p:nvPr>
        </p:nvGraphicFramePr>
        <p:xfrm>
          <a:off x="4940533" y="2928753"/>
          <a:ext cx="3791856" cy="1630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928"/>
                <a:gridCol w="18959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Staging</a:t>
                      </a:r>
                      <a:r>
                        <a:rPr lang="en-US" sz="1400" baseline="0" noProof="0" dirty="0" smtClean="0"/>
                        <a:t> </a:t>
                      </a:r>
                      <a:br>
                        <a:rPr lang="en-US" sz="1400" baseline="0" noProof="0" dirty="0" smtClean="0"/>
                      </a:br>
                      <a:r>
                        <a:rPr lang="en-US" sz="1400" noProof="0" dirty="0" smtClean="0"/>
                        <a:t>(combined score)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Grading</a:t>
                      </a:r>
                      <a:r>
                        <a:rPr lang="en-US" sz="1400" baseline="0" noProof="0" dirty="0" smtClean="0"/>
                        <a:t/>
                      </a:r>
                      <a:br>
                        <a:rPr lang="en-US" sz="1400" baseline="0" noProof="0" dirty="0" smtClean="0"/>
                      </a:br>
                      <a:r>
                        <a:rPr lang="en-US" sz="1400" noProof="0" dirty="0" smtClean="0"/>
                        <a:t>(separate</a:t>
                      </a:r>
                      <a:r>
                        <a:rPr lang="en-US" sz="1400" baseline="0" noProof="0" dirty="0" smtClean="0"/>
                        <a:t> features</a:t>
                      </a:r>
                      <a:r>
                        <a:rPr lang="en-US" sz="1400" noProof="0" dirty="0" smtClean="0"/>
                        <a:t>)</a:t>
                      </a:r>
                      <a:endParaRPr lang="en-US" sz="14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Fibrosis (0 – 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Cholangitis activity</a:t>
                      </a:r>
                      <a:endParaRPr lang="en-US" sz="1400" noProof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Bile duct loss (0 – 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Hepatitis activity</a:t>
                      </a:r>
                      <a:endParaRPr lang="en-US" sz="14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Cholestasis (0 – 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937732"/>
              </p:ext>
            </p:extLst>
          </p:nvPr>
        </p:nvGraphicFramePr>
        <p:xfrm>
          <a:off x="4918055" y="5335301"/>
          <a:ext cx="3912284" cy="1112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56142"/>
                <a:gridCol w="1956142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</a:t>
                      </a:r>
                      <a:r>
                        <a:rPr lang="fr-FR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ibrosis</a:t>
                      </a:r>
                      <a:endParaRPr lang="fr-FR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 stages (0</a:t>
                      </a:r>
                      <a:r>
                        <a:rPr lang="fr-FR" sz="14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sz="1400" b="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–</a:t>
                      </a:r>
                      <a:r>
                        <a:rPr lang="fr-FR" sz="14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fr-FR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4)</a:t>
                      </a:r>
                      <a:endParaRPr lang="fr-FR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B</a:t>
                      </a:r>
                      <a:r>
                        <a:rPr lang="fr-FR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ile </a:t>
                      </a:r>
                      <a:r>
                        <a:rPr lang="fr-FR" sz="1400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duct</a:t>
                      </a:r>
                      <a:r>
                        <a:rPr lang="fr-FR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ratio</a:t>
                      </a:r>
                      <a:endParaRPr lang="fr-FR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PT </a:t>
                      </a:r>
                      <a:r>
                        <a:rPr lang="fr-FR" sz="1400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with</a:t>
                      </a:r>
                      <a:r>
                        <a:rPr lang="fr-FR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fr-FR" sz="1400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duct</a:t>
                      </a:r>
                      <a:r>
                        <a:rPr lang="fr-FR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/total PT</a:t>
                      </a:r>
                      <a:endParaRPr lang="fr-FR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</a:t>
                      </a:r>
                      <a:r>
                        <a:rPr lang="fr-FR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nterface </a:t>
                      </a:r>
                      <a:r>
                        <a:rPr lang="fr-FR" sz="1400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hepatitis</a:t>
                      </a:r>
                      <a:endParaRPr lang="fr-FR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 grades (0 </a:t>
                      </a:r>
                      <a:r>
                        <a:rPr lang="en-US" sz="1400" noProof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–</a:t>
                      </a:r>
                      <a:r>
                        <a:rPr lang="fr-FR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3)</a:t>
                      </a:r>
                      <a:endParaRPr lang="fr-FR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68346" y="5944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889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summary</a:t>
            </a:r>
            <a:endParaRPr lang="en-US" sz="28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982592"/>
              </p:ext>
            </p:extLst>
          </p:nvPr>
        </p:nvGraphicFramePr>
        <p:xfrm>
          <a:off x="663087" y="2325852"/>
          <a:ext cx="8237884" cy="400498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922024"/>
                <a:gridCol w="5315860"/>
              </a:tblGrid>
              <a:tr h="548695"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Confidence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Predictors</a:t>
                      </a:r>
                      <a:endParaRPr lang="en-US" sz="2000" noProof="0" dirty="0"/>
                    </a:p>
                  </a:txBody>
                  <a:tcPr/>
                </a:tc>
              </a:tr>
              <a:tr h="893478"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rgbClr val="FF6600"/>
                          </a:solidFill>
                        </a:rPr>
                        <a:t>High</a:t>
                      </a:r>
                      <a:r>
                        <a:rPr lang="en-US" sz="1600" b="1" noProof="0" dirty="0" smtClean="0"/>
                        <a:t/>
                      </a:r>
                      <a:br>
                        <a:rPr lang="en-US" sz="1600" b="1" noProof="0" dirty="0" smtClean="0"/>
                      </a:br>
                      <a:r>
                        <a:rPr lang="en-US" sz="1200" b="0" noProof="0" dirty="0" smtClean="0"/>
                        <a:t>(robust, extensively</a:t>
                      </a:r>
                      <a:r>
                        <a:rPr lang="en-US" sz="1200" b="0" baseline="0" noProof="0" dirty="0" smtClean="0"/>
                        <a:t> </a:t>
                      </a:r>
                      <a:r>
                        <a:rPr lang="en-US" sz="1200" b="0" baseline="0" noProof="0" dirty="0" smtClean="0"/>
                        <a:t>validated)</a:t>
                      </a:r>
                      <a:endParaRPr lang="en-US" sz="12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aseline="0" noProof="0" dirty="0" smtClean="0"/>
                        <a:t>Baseline bilirubin and albumin levels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noProof="0" dirty="0" smtClean="0"/>
                        <a:t>Histological stage (or</a:t>
                      </a:r>
                      <a:r>
                        <a:rPr lang="en-US" sz="1600" baseline="0" noProof="0" dirty="0" smtClean="0"/>
                        <a:t> its noninvasive evaluation)</a:t>
                      </a:r>
                      <a:endParaRPr lang="en-US" sz="1600" noProof="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noProof="0" dirty="0" smtClean="0"/>
                        <a:t>Response to UDCA based on ALP and bilirubin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noProof="0" dirty="0" smtClean="0"/>
                        <a:t>New</a:t>
                      </a:r>
                      <a:r>
                        <a:rPr lang="en-US" sz="1600" baseline="0" noProof="0" dirty="0" smtClean="0"/>
                        <a:t> </a:t>
                      </a:r>
                      <a:r>
                        <a:rPr lang="en-US" sz="1600" noProof="0" dirty="0" smtClean="0"/>
                        <a:t>PBC risk scores</a:t>
                      </a:r>
                    </a:p>
                  </a:txBody>
                  <a:tcPr/>
                </a:tc>
              </a:tr>
              <a:tr h="1078849"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chemeClr val="accent1"/>
                          </a:solidFill>
                        </a:rPr>
                        <a:t>Moderate</a:t>
                      </a:r>
                      <a:r>
                        <a:rPr lang="en-US" sz="1600" b="1" noProof="0" dirty="0" smtClean="0"/>
                        <a:t/>
                      </a:r>
                      <a:br>
                        <a:rPr lang="en-US" sz="1600" b="1" noProof="0" dirty="0" smtClean="0"/>
                      </a:br>
                      <a:r>
                        <a:rPr lang="en-US" sz="1200" b="0" noProof="0" dirty="0" smtClean="0"/>
                        <a:t>(p</a:t>
                      </a:r>
                      <a:r>
                        <a:rPr lang="en-US" sz="1200" b="0" baseline="0" noProof="0" dirty="0" smtClean="0"/>
                        <a:t>romising, awaiting large scale validation)</a:t>
                      </a:r>
                      <a:endParaRPr lang="en-US" sz="1200" b="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noProof="0" dirty="0" smtClean="0"/>
                        <a:t>Liver</a:t>
                      </a:r>
                      <a:r>
                        <a:rPr lang="en-US" sz="1600" baseline="0" noProof="0" dirty="0" smtClean="0"/>
                        <a:t> stiffness and its changes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noProof="0" dirty="0" smtClean="0"/>
                        <a:t>AST/platelet</a:t>
                      </a:r>
                      <a:r>
                        <a:rPr lang="en-US" sz="1600" baseline="0" noProof="0" dirty="0" smtClean="0"/>
                        <a:t> ratio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noProof="0" dirty="0" smtClean="0"/>
                        <a:t>ELF test</a:t>
                      </a:r>
                    </a:p>
                  </a:txBody>
                  <a:tcPr/>
                </a:tc>
              </a:tr>
              <a:tr h="1310640"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chemeClr val="accent5"/>
                          </a:solidFill>
                        </a:rPr>
                        <a:t>Insufficient</a:t>
                      </a:r>
                      <a:r>
                        <a:rPr lang="en-US" sz="1600" b="1" noProof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/>
                      </a:r>
                      <a:br>
                        <a:rPr lang="en-US" sz="1600" b="1" noProof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</a:br>
                      <a:r>
                        <a:rPr lang="en-US" sz="1200" b="0" noProof="0" dirty="0" smtClean="0"/>
                        <a:t>(still limited</a:t>
                      </a:r>
                      <a:r>
                        <a:rPr lang="en-US" sz="1200" b="0" baseline="0" noProof="0" dirty="0" smtClean="0"/>
                        <a:t> data or poor expected applicability)</a:t>
                      </a:r>
                      <a:endParaRPr lang="en-US" sz="1200" b="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noProof="0" dirty="0" smtClean="0"/>
                        <a:t>Age category</a:t>
                      </a:r>
                      <a:r>
                        <a:rPr lang="en-US" sz="1600" baseline="0" noProof="0" dirty="0" smtClean="0"/>
                        <a:t> and symptoms</a:t>
                      </a:r>
                    </a:p>
                    <a:p>
                      <a:pPr marL="342900" indent="-342900">
                        <a:buClr>
                          <a:schemeClr val="accent5"/>
                        </a:buClr>
                        <a:buFont typeface="Wingdings" charset="2"/>
                        <a:buChar char="§"/>
                      </a:pPr>
                      <a:r>
                        <a:rPr lang="en-US" sz="1600" baseline="0" noProof="0" dirty="0" smtClean="0"/>
                        <a:t>PBC-specific ANAs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aseline="0" noProof="0" dirty="0" smtClean="0"/>
                        <a:t>Interface hepatitis and bile duct ratio</a:t>
                      </a:r>
                    </a:p>
                    <a:p>
                      <a:pPr marL="342900" indent="-342900">
                        <a:buClr>
                          <a:schemeClr val="accent5"/>
                        </a:buClr>
                        <a:buFont typeface="Wingdings" charset="2"/>
                        <a:buChar char="§"/>
                      </a:pPr>
                      <a:r>
                        <a:rPr lang="en-US" sz="1600" baseline="0" noProof="0" dirty="0" smtClean="0"/>
                        <a:t>New histological scoring systems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9597758" y="387711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946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onclusion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Many prognostic tools are now available and should improve the design of trials</a:t>
            </a:r>
          </a:p>
          <a:p>
            <a:r>
              <a:rPr lang="en-US" dirty="0" smtClean="0"/>
              <a:t>My proposals for new RCTs would be :</a:t>
            </a:r>
          </a:p>
          <a:p>
            <a:pPr lvl="1">
              <a:buClr>
                <a:schemeClr val="accent2"/>
              </a:buClr>
            </a:pPr>
            <a:r>
              <a:rPr lang="en-US" b="1" dirty="0" smtClean="0"/>
              <a:t>For patient selection :</a:t>
            </a:r>
          </a:p>
          <a:p>
            <a:pPr lvl="2"/>
            <a:r>
              <a:rPr lang="en-US" b="1" dirty="0"/>
              <a:t>B</a:t>
            </a:r>
            <a:r>
              <a:rPr lang="en-US" b="1" dirty="0" smtClean="0"/>
              <a:t>iochemical response to UDCA based on ALP and bilirubin</a:t>
            </a:r>
          </a:p>
          <a:p>
            <a:pPr lvl="2"/>
            <a:r>
              <a:rPr lang="en-US" dirty="0" smtClean="0"/>
              <a:t>Alternative options: new PBC risk scores</a:t>
            </a:r>
          </a:p>
          <a:p>
            <a:pPr lvl="1">
              <a:buClr>
                <a:schemeClr val="accent2"/>
              </a:buClr>
            </a:pPr>
            <a:r>
              <a:rPr lang="en-US" b="1" dirty="0" smtClean="0"/>
              <a:t>For risk stratification :</a:t>
            </a:r>
          </a:p>
          <a:p>
            <a:pPr lvl="2"/>
            <a:r>
              <a:rPr lang="en-US" b="1" dirty="0"/>
              <a:t>H</a:t>
            </a:r>
            <a:r>
              <a:rPr lang="en-US" b="1" dirty="0" smtClean="0"/>
              <a:t>istological stage or its noninvasive evaluation (TE ++)</a:t>
            </a:r>
          </a:p>
          <a:p>
            <a:pPr lvl="2"/>
            <a:r>
              <a:rPr lang="en-US" dirty="0" smtClean="0"/>
              <a:t>Alternative options: bilirubin/albumin, new PBC risk scores</a:t>
            </a:r>
          </a:p>
          <a:p>
            <a:r>
              <a:rPr lang="en-US" dirty="0"/>
              <a:t>K</a:t>
            </a:r>
            <a:r>
              <a:rPr lang="en-US" dirty="0" smtClean="0"/>
              <a:t>ey remaining issue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 smtClean="0"/>
              <a:t>what </a:t>
            </a:r>
            <a:r>
              <a:rPr lang="en-US" dirty="0" smtClean="0"/>
              <a:t>optimal endpoint</a:t>
            </a:r>
            <a:r>
              <a:rPr lang="en-US" dirty="0"/>
              <a:t>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125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Long-term prognosis under UDCA</a:t>
            </a:r>
            <a:endParaRPr lang="en-US" sz="2800" dirty="0"/>
          </a:p>
        </p:txBody>
      </p:sp>
      <p:pic>
        <p:nvPicPr>
          <p:cNvPr id="11" name="Image 10" descr="Overall_survival_SA_20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09" y="2783477"/>
            <a:ext cx="4510374" cy="324246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989424" y="3476856"/>
            <a:ext cx="10611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Overall survival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754538" y="3962535"/>
            <a:ext cx="15197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Transplant-free survival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27164" y="3314921"/>
            <a:ext cx="657484" cy="1982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742269" y="3290741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Predicted survival</a:t>
            </a:r>
            <a:b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(Mayo risk score)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448310" y="2890648"/>
            <a:ext cx="1268384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General population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22167" y="6302933"/>
            <a:ext cx="24154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(Corpechot </a:t>
            </a:r>
            <a:r>
              <a: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 al. </a:t>
            </a:r>
            <a:r>
              <a:rPr lang="en-US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Hepatology 2008)</a:t>
            </a:r>
            <a:endParaRPr lang="en-US" sz="1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97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Main issues of clinical trials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</a:t>
            </a:r>
            <a:r>
              <a:rPr lang="en-US" b="1" dirty="0" smtClean="0"/>
              <a:t>mall-sized targeted population</a:t>
            </a:r>
          </a:p>
          <a:p>
            <a:pPr lvl="1">
              <a:buClr>
                <a:schemeClr val="accent2"/>
              </a:buClr>
            </a:pPr>
            <a:r>
              <a:rPr lang="en-US" i="1" dirty="0"/>
              <a:t>I</a:t>
            </a:r>
            <a:r>
              <a:rPr lang="en-US" i="1" dirty="0" smtClean="0"/>
              <a:t>nternational </a:t>
            </a:r>
            <a:r>
              <a:rPr lang="en-US" i="1" dirty="0"/>
              <a:t>multicenter </a:t>
            </a:r>
            <a:r>
              <a:rPr lang="en-US" i="1" dirty="0" smtClean="0"/>
              <a:t>recruitment</a:t>
            </a:r>
            <a:endParaRPr lang="en-US" b="1" i="1" dirty="0" smtClean="0"/>
          </a:p>
          <a:p>
            <a:r>
              <a:rPr lang="en-US" b="1" dirty="0" smtClean="0"/>
              <a:t>Slow disease progression</a:t>
            </a:r>
            <a:endParaRPr lang="en-US" b="1" dirty="0"/>
          </a:p>
          <a:p>
            <a:pPr lvl="1">
              <a:buClr>
                <a:schemeClr val="accent2"/>
              </a:buClr>
            </a:pPr>
            <a:r>
              <a:rPr lang="en-US" i="1" dirty="0" smtClean="0">
                <a:sym typeface="Wingdings"/>
              </a:rPr>
              <a:t>Use of </a:t>
            </a:r>
            <a:r>
              <a:rPr lang="en-US" i="1" dirty="0" smtClean="0"/>
              <a:t>surrogate markers </a:t>
            </a:r>
          </a:p>
          <a:p>
            <a:r>
              <a:rPr lang="en-US" b="1" dirty="0" smtClean="0"/>
              <a:t>Variable disease prognosis</a:t>
            </a:r>
            <a:endParaRPr lang="en-US" b="1" dirty="0"/>
          </a:p>
          <a:p>
            <a:pPr lvl="1">
              <a:buClr>
                <a:schemeClr val="accent2"/>
              </a:buClr>
            </a:pPr>
            <a:r>
              <a:rPr lang="en-US" i="1" dirty="0" smtClean="0">
                <a:sym typeface="Wingdings"/>
              </a:rPr>
              <a:t>Patient selection and r</a:t>
            </a:r>
            <a:r>
              <a:rPr lang="en-US" i="1" dirty="0" smtClean="0"/>
              <a:t>isk stratification</a:t>
            </a:r>
          </a:p>
        </p:txBody>
      </p:sp>
    </p:spTree>
    <p:extLst>
      <p:ext uri="{BB962C8B-B14F-4D97-AF65-F5344CB8AC3E}">
        <p14:creationId xmlns:p14="http://schemas.microsoft.com/office/powerpoint/2010/main" val="286465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Selection/stratification </a:t>
            </a:r>
            <a:r>
              <a:rPr lang="en-US" sz="2800" dirty="0"/>
              <a:t>&amp;</a:t>
            </a:r>
            <a:r>
              <a:rPr lang="en-US" sz="2800" dirty="0" smtClean="0"/>
              <a:t> endpoints</a:t>
            </a:r>
            <a:endParaRPr lang="en-US" sz="28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Selection/stratification</a:t>
            </a:r>
            <a:endParaRPr lang="en-US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661942" cy="3211046"/>
          </a:xfrm>
        </p:spPr>
        <p:txBody>
          <a:bodyPr/>
          <a:lstStyle/>
          <a:p>
            <a:r>
              <a:rPr lang="en-US" dirty="0" smtClean="0"/>
              <a:t>Demographics &amp; symptoms</a:t>
            </a:r>
          </a:p>
          <a:p>
            <a:r>
              <a:rPr lang="en-US" dirty="0" smtClean="0"/>
              <a:t>Blood tests</a:t>
            </a:r>
          </a:p>
          <a:p>
            <a:r>
              <a:rPr lang="en-US" dirty="0" smtClean="0"/>
              <a:t>Imaging techniques</a:t>
            </a:r>
          </a:p>
          <a:p>
            <a:r>
              <a:rPr lang="en-US" dirty="0" smtClean="0"/>
              <a:t>Histology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/>
              <a:t>E</a:t>
            </a:r>
            <a:r>
              <a:rPr lang="en-US" b="1" dirty="0" smtClean="0"/>
              <a:t>ndpoints</a:t>
            </a:r>
            <a:endParaRPr lang="en-US" b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US" dirty="0" smtClean="0"/>
              <a:t>Death or LT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Liver-related complications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Histological </a:t>
            </a:r>
            <a:r>
              <a:rPr lang="en-US" dirty="0" smtClean="0"/>
              <a:t>progression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Fibrosis markers</a:t>
            </a:r>
            <a:endParaRPr lang="en-US" dirty="0" smtClean="0"/>
          </a:p>
          <a:p>
            <a:pPr>
              <a:buClr>
                <a:schemeClr val="accent2"/>
              </a:buClr>
            </a:pPr>
            <a:r>
              <a:rPr lang="en-US" dirty="0" smtClean="0"/>
              <a:t>Biochemical response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Demographics &amp; symptoms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24200" y="2179884"/>
            <a:ext cx="4191200" cy="3686175"/>
          </a:xfrm>
        </p:spPr>
        <p:txBody>
          <a:bodyPr/>
          <a:lstStyle/>
          <a:p>
            <a:pPr>
              <a:buFont typeface="Wingdings 2" charset="2"/>
              <a:buChar char=""/>
            </a:pPr>
            <a:endParaRPr lang="en-US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946702" y="2179884"/>
            <a:ext cx="3566160" cy="3686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charset="2"/>
              <a:buChar char=""/>
            </a:pPr>
            <a:r>
              <a:rPr lang="en-US" dirty="0" smtClean="0"/>
              <a:t>Age</a:t>
            </a:r>
          </a:p>
          <a:p>
            <a:r>
              <a:rPr lang="en-US" dirty="0" smtClean="0"/>
              <a:t>Gender</a:t>
            </a:r>
          </a:p>
          <a:p>
            <a:r>
              <a:rPr lang="en-US" dirty="0" smtClean="0"/>
              <a:t>Symptoms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7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Demographics &amp; symptoms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24200" y="2179884"/>
            <a:ext cx="4191200" cy="3686175"/>
          </a:xfrm>
        </p:spPr>
        <p:txBody>
          <a:bodyPr/>
          <a:lstStyle/>
          <a:p>
            <a:pPr>
              <a:buFont typeface="Wingdings 2" charset="2"/>
              <a:buChar char=""/>
            </a:pPr>
            <a:r>
              <a:rPr lang="en-US" b="1" dirty="0" smtClean="0"/>
              <a:t>The younger, the poorer response to UDCA</a:t>
            </a:r>
            <a:br>
              <a:rPr lang="en-US" b="1" dirty="0" smtClean="0"/>
            </a:br>
            <a:r>
              <a:rPr lang="en-US" sz="1100" i="1" dirty="0" smtClean="0"/>
              <a:t>(Carbone et al. Gastroenterology 2013)</a:t>
            </a:r>
          </a:p>
          <a:p>
            <a:pPr>
              <a:buFont typeface="Wingdings 2" charset="2"/>
              <a:buChar char=""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800" dirty="0" smtClean="0"/>
              <a:t/>
            </a:r>
            <a:br>
              <a:rPr lang="en-US" sz="800" dirty="0" smtClean="0"/>
            </a:br>
            <a:endParaRPr lang="en-US" dirty="0"/>
          </a:p>
          <a:p>
            <a:pPr>
              <a:buFont typeface="Wingdings 2" charset="2"/>
              <a:buChar char=""/>
            </a:pPr>
            <a:r>
              <a:rPr lang="en-US" b="1" dirty="0" smtClean="0"/>
              <a:t>…and the higher mortality ratio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100" i="1" dirty="0" smtClean="0"/>
              <a:t>(Kubota et al. J </a:t>
            </a:r>
            <a:r>
              <a:rPr lang="en-US" sz="1100" i="1" dirty="0" err="1" smtClean="0"/>
              <a:t>Gastroenterol</a:t>
            </a:r>
            <a:r>
              <a:rPr lang="en-US" sz="1100" i="1" dirty="0" smtClean="0"/>
              <a:t> 2009)</a:t>
            </a:r>
            <a:endParaRPr lang="en-US" sz="1600" dirty="0" smtClean="0"/>
          </a:p>
          <a:p>
            <a:pPr>
              <a:buFont typeface="Wingdings 2" charset="2"/>
              <a:buChar char=""/>
            </a:pPr>
            <a:endParaRPr lang="en-US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946702" y="2179884"/>
            <a:ext cx="3566160" cy="3686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charset="2"/>
              <a:buChar char=""/>
            </a:pPr>
            <a:r>
              <a:rPr lang="en-US" b="1" dirty="0" smtClean="0"/>
              <a:t>Age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Gender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Symptoms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54586"/>
              </p:ext>
            </p:extLst>
          </p:nvPr>
        </p:nvGraphicFramePr>
        <p:xfrm>
          <a:off x="4853093" y="5282053"/>
          <a:ext cx="4028310" cy="888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60"/>
                <a:gridCol w="1252125"/>
                <a:gridCol w="1252125"/>
              </a:tblGrid>
              <a:tr h="23987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SMR</a:t>
                      </a:r>
                      <a:endParaRPr lang="fr-FR" sz="1100" dirty="0"/>
                    </a:p>
                  </a:txBody>
                  <a:tcPr marL="71030" marR="71030" marT="35515" marB="35515"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Young (&lt;</a:t>
                      </a:r>
                      <a:r>
                        <a:rPr lang="fr-FR" sz="1100" baseline="0" dirty="0" smtClean="0"/>
                        <a:t> 55 </a:t>
                      </a:r>
                      <a:r>
                        <a:rPr lang="fr-FR" sz="1100" baseline="0" dirty="0" err="1" smtClean="0"/>
                        <a:t>yr</a:t>
                      </a:r>
                      <a:r>
                        <a:rPr lang="fr-FR" sz="1100" baseline="0" dirty="0" smtClean="0"/>
                        <a:t>)</a:t>
                      </a:r>
                      <a:endParaRPr lang="fr-FR" sz="1100" dirty="0"/>
                    </a:p>
                  </a:txBody>
                  <a:tcPr marL="71030" marR="71030" marT="35515" marB="35515"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Old (≥</a:t>
                      </a:r>
                      <a:r>
                        <a:rPr lang="fr-FR" sz="1100" baseline="0" dirty="0" smtClean="0"/>
                        <a:t> 55 </a:t>
                      </a:r>
                      <a:r>
                        <a:rPr lang="fr-FR" sz="1100" baseline="0" dirty="0" err="1" smtClean="0"/>
                        <a:t>yr</a:t>
                      </a:r>
                      <a:r>
                        <a:rPr lang="fr-FR" sz="1100" baseline="0" dirty="0" smtClean="0"/>
                        <a:t>)</a:t>
                      </a:r>
                      <a:endParaRPr lang="fr-FR" sz="1100" dirty="0"/>
                    </a:p>
                  </a:txBody>
                  <a:tcPr marL="71030" marR="71030" marT="35515" marB="35515"/>
                </a:tc>
              </a:tr>
              <a:tr h="239870">
                <a:tc>
                  <a:txBody>
                    <a:bodyPr/>
                    <a:lstStyle/>
                    <a:p>
                      <a:r>
                        <a:rPr lang="fr-FR" sz="11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Overall</a:t>
                      </a:r>
                      <a:r>
                        <a:rPr lang="fr-FR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fr-FR" sz="11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deaths</a:t>
                      </a:r>
                      <a:endParaRPr lang="fr-F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1030" marR="71030" marT="35515" marB="35515"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7.4 (3.0 - 15.2)</a:t>
                      </a:r>
                      <a:endParaRPr lang="fr-FR" sz="1100" dirty="0"/>
                    </a:p>
                  </a:txBody>
                  <a:tcPr marL="71030" marR="71030" marT="35515" marB="35515"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1.1 (0.6 - 1.7)</a:t>
                      </a:r>
                      <a:endParaRPr lang="fr-FR" sz="1100" dirty="0"/>
                    </a:p>
                  </a:txBody>
                  <a:tcPr marL="71030" marR="71030" marT="35515" marB="35515"/>
                </a:tc>
              </a:tr>
              <a:tr h="408710">
                <a:tc>
                  <a:txBody>
                    <a:bodyPr/>
                    <a:lstStyle/>
                    <a:p>
                      <a:r>
                        <a:rPr lang="fr-FR" sz="11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Liver-related</a:t>
                      </a:r>
                      <a:r>
                        <a:rPr lang="fr-FR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fr-FR" sz="11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deaths</a:t>
                      </a:r>
                      <a:endParaRPr lang="fr-F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1030" marR="71030" marT="35515" marB="35515"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218 (71- 509)</a:t>
                      </a:r>
                      <a:endParaRPr lang="fr-FR" sz="1100" dirty="0"/>
                    </a:p>
                  </a:txBody>
                  <a:tcPr marL="71030" marR="71030" marT="35515" marB="35515"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23 (7.3 - 53)</a:t>
                      </a:r>
                      <a:endParaRPr lang="fr-FR" sz="1100" dirty="0"/>
                    </a:p>
                  </a:txBody>
                  <a:tcPr marL="71030" marR="71030" marT="35515" marB="35515"/>
                </a:tc>
              </a:tr>
            </a:tbl>
          </a:graphicData>
        </a:graphic>
      </p:graphicFrame>
      <p:grpSp>
        <p:nvGrpSpPr>
          <p:cNvPr id="6" name="Grouper 5"/>
          <p:cNvGrpSpPr/>
          <p:nvPr/>
        </p:nvGrpSpPr>
        <p:grpSpPr>
          <a:xfrm>
            <a:off x="5361689" y="3090620"/>
            <a:ext cx="2171862" cy="1407040"/>
            <a:chOff x="5361689" y="3090620"/>
            <a:chExt cx="2171862" cy="1407040"/>
          </a:xfrm>
        </p:grpSpPr>
        <p:pic>
          <p:nvPicPr>
            <p:cNvPr id="9" name="Image 8" descr="Carbone_201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8073" y="3090620"/>
              <a:ext cx="1885478" cy="1407040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5361689" y="3152273"/>
              <a:ext cx="323165" cy="99001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fr-FR" sz="900" b="1" dirty="0" smtClean="0">
                  <a:latin typeface="Arial Rounded MT Bold"/>
                  <a:cs typeface="Arial Rounded MT Bold"/>
                </a:rPr>
                <a:t>Non </a:t>
              </a:r>
              <a:r>
                <a:rPr lang="fr-FR" sz="900" b="1" dirty="0" err="1" smtClean="0">
                  <a:latin typeface="Arial Rounded MT Bold"/>
                  <a:cs typeface="Arial Rounded MT Bold"/>
                </a:rPr>
                <a:t>responders</a:t>
              </a:r>
              <a:endParaRPr lang="fr-FR" sz="900" b="1" dirty="0">
                <a:latin typeface="Arial Rounded MT Bold"/>
                <a:cs typeface="Arial Rounded M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998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Demographics &amp; symptoms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24200" y="2179884"/>
            <a:ext cx="4191200" cy="3686175"/>
          </a:xfrm>
        </p:spPr>
        <p:txBody>
          <a:bodyPr/>
          <a:lstStyle/>
          <a:p>
            <a:pPr>
              <a:buFont typeface="Wingdings 2" charset="2"/>
              <a:buChar char=""/>
            </a:pPr>
            <a:r>
              <a:rPr lang="en-US" b="1" dirty="0"/>
              <a:t>A</a:t>
            </a:r>
            <a:r>
              <a:rPr lang="en-US" b="1" dirty="0" smtClean="0"/>
              <a:t>re men less responsive to UDCA?</a:t>
            </a:r>
            <a:br>
              <a:rPr lang="en-US" b="1" dirty="0" smtClean="0"/>
            </a:br>
            <a:r>
              <a:rPr lang="en-US" sz="1100" i="1" dirty="0" smtClean="0"/>
              <a:t>(Carbone et al. Gastroenterology 2013)</a:t>
            </a:r>
          </a:p>
          <a:p>
            <a:pPr>
              <a:buFont typeface="Wingdings 2" charset="2"/>
              <a:buChar char=""/>
            </a:pPr>
            <a:endParaRPr lang="en-US" b="1" i="1" dirty="0"/>
          </a:p>
          <a:p>
            <a:pPr marL="0" indent="0">
              <a:buNone/>
            </a:pPr>
            <a:r>
              <a:rPr lang="en-US" sz="1000" b="1" i="1" dirty="0"/>
              <a:t/>
            </a:r>
            <a:br>
              <a:rPr lang="en-US" sz="1000" b="1" i="1" dirty="0"/>
            </a:br>
            <a:r>
              <a:rPr lang="en-US" sz="1000" b="1" i="1" dirty="0"/>
              <a:t/>
            </a:r>
            <a:br>
              <a:rPr lang="en-US" sz="1000" b="1" i="1" dirty="0"/>
            </a:br>
            <a:endParaRPr lang="en-US" sz="1000" dirty="0" smtClean="0"/>
          </a:p>
          <a:p>
            <a:pPr>
              <a:buFont typeface="Wingdings 2" charset="2"/>
              <a:buChar char=""/>
            </a:pPr>
            <a:r>
              <a:rPr lang="en-US" b="1" dirty="0" smtClean="0"/>
              <a:t>Probably not...</a:t>
            </a:r>
            <a:br>
              <a:rPr lang="en-US" b="1" dirty="0" smtClean="0"/>
            </a:br>
            <a:r>
              <a:rPr lang="en-US" sz="1100" i="1" dirty="0" smtClean="0"/>
              <a:t>(Cheung et al. EASL meeting 2015, abstract P1184)</a:t>
            </a:r>
            <a:endParaRPr lang="en-US" b="1" i="1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946702" y="2179884"/>
            <a:ext cx="3566160" cy="3686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 2" charset="2"/>
              <a:buChar char=""/>
            </a:pPr>
            <a:r>
              <a:rPr lang="en-US" dirty="0" smtClean="0">
                <a:solidFill>
                  <a:srgbClr val="D9D9D9"/>
                </a:solidFill>
              </a:rPr>
              <a:t>Age</a:t>
            </a:r>
          </a:p>
          <a:p>
            <a:r>
              <a:rPr lang="en-US" b="1" dirty="0" smtClean="0"/>
              <a:t>Gender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Symptoms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Image 3" descr="Carbone_2013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25" y="3072467"/>
            <a:ext cx="1690601" cy="130703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361689" y="3196150"/>
            <a:ext cx="323165" cy="75935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9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R</a:t>
            </a:r>
            <a:r>
              <a:rPr lang="fr-FR" sz="9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esponders</a:t>
            </a:r>
            <a:endParaRPr lang="fr-FR" sz="9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307073" y="3486592"/>
            <a:ext cx="6465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Male </a:t>
            </a:r>
            <a:r>
              <a:rPr lang="fr-FR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sex</a:t>
            </a:r>
            <a:endParaRPr lang="fr-FR" sz="9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310061" y="3003940"/>
            <a:ext cx="7811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Female</a:t>
            </a:r>
            <a:r>
              <a:rPr lang="fr-F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lang="fr-FR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sex</a:t>
            </a:r>
            <a:endParaRPr lang="fr-FR" sz="9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55281" y="39846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pSp>
        <p:nvGrpSpPr>
          <p:cNvPr id="17" name="Grouper 16"/>
          <p:cNvGrpSpPr/>
          <p:nvPr/>
        </p:nvGrpSpPr>
        <p:grpSpPr>
          <a:xfrm>
            <a:off x="5521074" y="4980846"/>
            <a:ext cx="3311001" cy="1512000"/>
            <a:chOff x="5521074" y="4980846"/>
            <a:chExt cx="3311001" cy="1512000"/>
          </a:xfrm>
        </p:grpSpPr>
        <p:pic>
          <p:nvPicPr>
            <p:cNvPr id="12" name="Image 11" descr="Cheun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1074" y="4980846"/>
              <a:ext cx="2029878" cy="1512000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7576146" y="5161130"/>
              <a:ext cx="125592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cs typeface="Arial"/>
                </a:rPr>
                <a:t>Females</a:t>
              </a:r>
              <a:r>
                <a:rPr lang="fr-FR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cs typeface="Arial"/>
                </a:rPr>
                <a:t>, </a:t>
              </a:r>
              <a:r>
                <a:rPr lang="fr-FR" sz="9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cs typeface="Arial"/>
                </a:rPr>
                <a:t>early</a:t>
              </a:r>
              <a:r>
                <a:rPr lang="fr-FR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cs typeface="Arial"/>
                </a:rPr>
                <a:t> stage</a:t>
              </a:r>
              <a:endPara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7576146" y="5367058"/>
              <a:ext cx="112123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cs typeface="Arial"/>
                </a:rPr>
                <a:t>Males, </a:t>
              </a:r>
              <a:r>
                <a:rPr lang="fr-FR" sz="9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cs typeface="Arial"/>
                </a:rPr>
                <a:t>early</a:t>
              </a:r>
              <a:r>
                <a:rPr lang="fr-FR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cs typeface="Arial"/>
                </a:rPr>
                <a:t> stage</a:t>
              </a:r>
              <a:endPara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7576146" y="5900830"/>
              <a:ext cx="10571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cs typeface="Arial"/>
                </a:rPr>
                <a:t>Males, </a:t>
              </a:r>
              <a:r>
                <a:rPr lang="fr-FR" sz="9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cs typeface="Arial"/>
                </a:rPr>
                <a:t>late</a:t>
              </a:r>
              <a:r>
                <a:rPr lang="fr-FR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cs typeface="Arial"/>
                </a:rPr>
                <a:t> stage</a:t>
              </a:r>
              <a:endPara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7576146" y="5700835"/>
              <a:ext cx="119185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cs typeface="Arial"/>
                </a:rPr>
                <a:t>Females</a:t>
              </a:r>
              <a:r>
                <a:rPr lang="fr-FR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cs typeface="Arial"/>
                </a:rPr>
                <a:t>, </a:t>
              </a:r>
              <a:r>
                <a:rPr lang="fr-FR" sz="9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cs typeface="Arial"/>
                </a:rPr>
                <a:t>late</a:t>
              </a:r>
              <a:r>
                <a:rPr lang="fr-FR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cs typeface="Arial"/>
                </a:rPr>
                <a:t> stage</a:t>
              </a:r>
              <a:endPara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73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Demographics &amp; symptoms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24200" y="2179884"/>
            <a:ext cx="4191200" cy="3686175"/>
          </a:xfrm>
        </p:spPr>
        <p:txBody>
          <a:bodyPr/>
          <a:lstStyle/>
          <a:p>
            <a:pPr>
              <a:buFont typeface="Wingdings 2" charset="2"/>
              <a:buChar char=""/>
            </a:pPr>
            <a:r>
              <a:rPr lang="en-US" b="1" dirty="0" smtClean="0"/>
              <a:t>Pruritus or fatigue are predictive of poor response and outcomes</a:t>
            </a:r>
            <a:br>
              <a:rPr lang="en-US" b="1" dirty="0" smtClean="0"/>
            </a:br>
            <a:r>
              <a:rPr lang="en-US" sz="1100" i="1" dirty="0" smtClean="0"/>
              <a:t>(</a:t>
            </a:r>
            <a:r>
              <a:rPr lang="en-US" sz="1100" i="1" dirty="0" err="1" smtClean="0"/>
              <a:t>Quarneti</a:t>
            </a:r>
            <a:r>
              <a:rPr lang="en-US" sz="1100" i="1" dirty="0" smtClean="0"/>
              <a:t> et al. Liver </a:t>
            </a:r>
            <a:r>
              <a:rPr lang="en-US" sz="1100" i="1" dirty="0" err="1" smtClean="0"/>
              <a:t>Int</a:t>
            </a:r>
            <a:r>
              <a:rPr lang="en-US" sz="1100" i="1" dirty="0" smtClean="0"/>
              <a:t> 2015)</a:t>
            </a:r>
            <a:endParaRPr lang="en-US" b="1" i="1" dirty="0" smtClean="0"/>
          </a:p>
          <a:p>
            <a:pPr marL="0" indent="0">
              <a:buNone/>
            </a:pPr>
            <a:r>
              <a:rPr lang="en-US" sz="1000" b="1" i="1" dirty="0" smtClean="0"/>
              <a:t/>
            </a:r>
            <a:br>
              <a:rPr lang="en-US" sz="1000" b="1" i="1" dirty="0" smtClean="0"/>
            </a:br>
            <a:r>
              <a:rPr lang="en-US" sz="1000" b="1" i="1" dirty="0" smtClean="0"/>
              <a:t/>
            </a:r>
            <a:br>
              <a:rPr lang="en-US" sz="1000" b="1" i="1" dirty="0" smtClean="0"/>
            </a:br>
            <a:r>
              <a:rPr lang="en-US" sz="1000" b="1" i="1" dirty="0" smtClean="0"/>
              <a:t/>
            </a:r>
            <a:br>
              <a:rPr lang="en-US" sz="1000" b="1" i="1" dirty="0" smtClean="0"/>
            </a:br>
            <a:r>
              <a:rPr lang="en-US" sz="1000" b="1" i="1" dirty="0" smtClean="0"/>
              <a:t/>
            </a:r>
            <a:br>
              <a:rPr lang="en-US" sz="1000" b="1" i="1" dirty="0" smtClean="0"/>
            </a:br>
            <a:endParaRPr lang="en-US" sz="1000" dirty="0" smtClean="0"/>
          </a:p>
          <a:p>
            <a:pPr>
              <a:buFont typeface="Wingdings 2" charset="2"/>
              <a:buChar char=""/>
            </a:pPr>
            <a:r>
              <a:rPr lang="en-US" b="1" dirty="0" smtClean="0"/>
              <a:t>Fatigue by itself may be of prognostic significance</a:t>
            </a:r>
            <a:br>
              <a:rPr lang="en-US" b="1" dirty="0" smtClean="0"/>
            </a:br>
            <a:r>
              <a:rPr lang="en-US" sz="1100" i="1" dirty="0" smtClean="0"/>
              <a:t>(Jones et al. J </a:t>
            </a:r>
            <a:r>
              <a:rPr lang="en-US" sz="1100" i="1" dirty="0" err="1" smtClean="0"/>
              <a:t>Hepatol</a:t>
            </a:r>
            <a:r>
              <a:rPr lang="en-US" sz="1100" i="1" dirty="0" smtClean="0"/>
              <a:t> 2010)</a:t>
            </a:r>
            <a:endParaRPr lang="en-US" b="1" i="1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946702" y="2179884"/>
            <a:ext cx="3566160" cy="3686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 2" charset="2"/>
              <a:buChar char=""/>
            </a:pPr>
            <a:r>
              <a:rPr lang="en-US" dirty="0" smtClean="0">
                <a:solidFill>
                  <a:srgbClr val="D9D9D9"/>
                </a:solidFill>
              </a:rPr>
              <a:t>Age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Gender</a:t>
            </a:r>
          </a:p>
          <a:p>
            <a:r>
              <a:rPr lang="en-US" b="1" dirty="0" smtClean="0"/>
              <a:t>Symptoms</a:t>
            </a:r>
          </a:p>
        </p:txBody>
      </p:sp>
      <p:grpSp>
        <p:nvGrpSpPr>
          <p:cNvPr id="24" name="Grouper 23"/>
          <p:cNvGrpSpPr/>
          <p:nvPr/>
        </p:nvGrpSpPr>
        <p:grpSpPr>
          <a:xfrm>
            <a:off x="4965010" y="5071995"/>
            <a:ext cx="3483678" cy="1515424"/>
            <a:chOff x="5347079" y="5231107"/>
            <a:chExt cx="3144778" cy="1368000"/>
          </a:xfrm>
        </p:grpSpPr>
        <p:pic>
          <p:nvPicPr>
            <p:cNvPr id="19" name="Image 18" descr="Jones_fatigu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0986" y="5231107"/>
              <a:ext cx="1833460" cy="1368000"/>
            </a:xfrm>
            <a:prstGeom prst="rect">
              <a:avLst/>
            </a:prstGeom>
          </p:spPr>
        </p:pic>
        <p:sp>
          <p:nvSpPr>
            <p:cNvPr id="20" name="ZoneTexte 19"/>
            <p:cNvSpPr txBox="1"/>
            <p:nvPr/>
          </p:nvSpPr>
          <p:spPr>
            <a:xfrm>
              <a:off x="5347079" y="5308804"/>
              <a:ext cx="323165" cy="936934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fr-FR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LT-free </a:t>
              </a:r>
              <a:r>
                <a:rPr lang="fr-FR" sz="9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survival</a:t>
              </a:r>
              <a:endPara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7376930" y="6042251"/>
              <a:ext cx="90320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cs typeface="Arial"/>
                </a:rPr>
                <a:t>Fatigued</a:t>
              </a:r>
              <a:r>
                <a:rPr lang="fr-FR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cs typeface="Arial"/>
                </a:rPr>
                <a:t> PBC</a:t>
              </a:r>
              <a:endPara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376930" y="5721475"/>
              <a:ext cx="111492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cs typeface="Arial"/>
                </a:rPr>
                <a:t>Non-</a:t>
              </a:r>
              <a:r>
                <a:rPr lang="fr-FR" sz="9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cs typeface="Arial"/>
                </a:rPr>
                <a:t>fatigued</a:t>
              </a:r>
              <a:r>
                <a:rPr lang="fr-FR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cs typeface="Arial"/>
                </a:rPr>
                <a:t> PBC</a:t>
              </a:r>
              <a:endPara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7376930" y="5459983"/>
              <a:ext cx="90956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cs typeface="Arial"/>
                </a:rPr>
                <a:t>Control </a:t>
              </a:r>
              <a:r>
                <a:rPr lang="fr-FR" sz="9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cs typeface="Arial"/>
                </a:rPr>
                <a:t>cohort</a:t>
              </a:r>
              <a:endPara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752532"/>
              </p:ext>
            </p:extLst>
          </p:nvPr>
        </p:nvGraphicFramePr>
        <p:xfrm>
          <a:off x="4887090" y="3127011"/>
          <a:ext cx="4028312" cy="827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321"/>
                <a:gridCol w="993170"/>
                <a:gridCol w="993170"/>
                <a:gridCol w="628651"/>
              </a:tblGrid>
              <a:tr h="205553"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marL="71030" marR="71030" marT="35515" marB="35515"/>
                </a:tc>
                <a:tc>
                  <a:txBody>
                    <a:bodyPr/>
                    <a:lstStyle/>
                    <a:p>
                      <a:r>
                        <a:rPr lang="en-US" sz="1100" noProof="0" dirty="0" smtClean="0"/>
                        <a:t>With</a:t>
                      </a:r>
                      <a:endParaRPr lang="en-US" sz="1100" noProof="0" dirty="0"/>
                    </a:p>
                  </a:txBody>
                  <a:tcPr marL="71030" marR="71030" marT="35515" marB="35515"/>
                </a:tc>
                <a:tc>
                  <a:txBody>
                    <a:bodyPr/>
                    <a:lstStyle/>
                    <a:p>
                      <a:r>
                        <a:rPr lang="en-US" sz="1100" noProof="0" dirty="0" smtClean="0"/>
                        <a:t>Without</a:t>
                      </a:r>
                      <a:endParaRPr lang="en-US" sz="1100" noProof="0" dirty="0"/>
                    </a:p>
                  </a:txBody>
                  <a:tcPr marL="71030" marR="71030" marT="35515" marB="35515"/>
                </a:tc>
                <a:tc>
                  <a:txBody>
                    <a:bodyPr/>
                    <a:lstStyle/>
                    <a:p>
                      <a:r>
                        <a:rPr lang="en-US" sz="1100" i="1" noProof="0" dirty="0" smtClean="0"/>
                        <a:t>P</a:t>
                      </a:r>
                      <a:endParaRPr lang="en-US" sz="1100" i="1" noProof="0" dirty="0"/>
                    </a:p>
                  </a:txBody>
                  <a:tcPr marL="71030" marR="71030" marT="35515" marB="35515"/>
                </a:tc>
              </a:tr>
              <a:tr h="205553">
                <a:tc>
                  <a:txBody>
                    <a:bodyPr/>
                    <a:lstStyle/>
                    <a:p>
                      <a:r>
                        <a:rPr lang="en-US" sz="1100" b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Response</a:t>
                      </a:r>
                      <a:r>
                        <a:rPr lang="en-US" sz="1100" b="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(Paris I)</a:t>
                      </a:r>
                      <a:endParaRPr lang="en-US" sz="1100" b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1030" marR="71030" marT="35515" marB="35515"/>
                </a:tc>
                <a:tc>
                  <a:txBody>
                    <a:bodyPr/>
                    <a:lstStyle/>
                    <a:p>
                      <a:r>
                        <a:rPr lang="en-US" sz="11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47</a:t>
                      </a:r>
                      <a:r>
                        <a:rPr lang="en-US" sz="11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(63%)</a:t>
                      </a:r>
                      <a:endParaRPr lang="en-US" sz="1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1030" marR="71030" marT="35515" marB="35515"/>
                </a:tc>
                <a:tc>
                  <a:txBody>
                    <a:bodyPr/>
                    <a:lstStyle/>
                    <a:p>
                      <a:r>
                        <a:rPr lang="en-US" sz="11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114 (81%)</a:t>
                      </a:r>
                      <a:endParaRPr lang="en-US" sz="1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1030" marR="71030" marT="35515" marB="35515"/>
                </a:tc>
                <a:tc>
                  <a:txBody>
                    <a:bodyPr/>
                    <a:lstStyle/>
                    <a:p>
                      <a:r>
                        <a:rPr lang="en-US" sz="11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0.005</a:t>
                      </a:r>
                      <a:endParaRPr lang="en-US" sz="1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1030" marR="71030" marT="35515" marB="35515"/>
                </a:tc>
              </a:tr>
              <a:tr h="350237">
                <a:tc>
                  <a:txBody>
                    <a:bodyPr/>
                    <a:lstStyle/>
                    <a:p>
                      <a:r>
                        <a:rPr lang="en-US" sz="1100" b="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Adverse </a:t>
                      </a:r>
                      <a:r>
                        <a:rPr lang="en-US" sz="1100" b="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outcomes</a:t>
                      </a:r>
                      <a:endParaRPr lang="en-US" sz="1100" b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1030" marR="71030" marT="35515" marB="35515"/>
                </a:tc>
                <a:tc>
                  <a:txBody>
                    <a:bodyPr/>
                    <a:lstStyle/>
                    <a:p>
                      <a:r>
                        <a:rPr lang="en-US" sz="11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23</a:t>
                      </a:r>
                      <a:r>
                        <a:rPr lang="en-US" sz="11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1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(31%)</a:t>
                      </a:r>
                      <a:endParaRPr lang="en-US" sz="1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1030" marR="71030" marT="35515" marB="35515"/>
                </a:tc>
                <a:tc>
                  <a:txBody>
                    <a:bodyPr/>
                    <a:lstStyle/>
                    <a:p>
                      <a:r>
                        <a:rPr lang="en-US" sz="11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19 (13%)</a:t>
                      </a:r>
                      <a:endParaRPr lang="en-US" sz="1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1030" marR="71030" marT="35515" marB="35515"/>
                </a:tc>
                <a:tc>
                  <a:txBody>
                    <a:bodyPr/>
                    <a:lstStyle/>
                    <a:p>
                      <a:r>
                        <a:rPr lang="en-US" sz="11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0.004</a:t>
                      </a:r>
                      <a:endParaRPr lang="en-US" sz="1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1030" marR="71030" marT="35515" marB="3551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17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ème4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rnet de croquis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ASL2015bis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rnet de croquis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EASL2015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onception personnalisée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rnet de croquis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Thème4.thmx</Template>
  <TotalTime>12299</TotalTime>
  <Words>1295</Words>
  <Application>Microsoft Macintosh PowerPoint</Application>
  <PresentationFormat>Présentation à l'écran (4:3)</PresentationFormat>
  <Paragraphs>453</Paragraphs>
  <Slides>29</Slides>
  <Notes>29</Notes>
  <HiddenSlides>0</HiddenSlides>
  <MMClips>0</MMClips>
  <ScaleCrop>false</ScaleCrop>
  <HeadingPairs>
    <vt:vector size="4" baseType="variant">
      <vt:variant>
        <vt:lpstr>Thème</vt:lpstr>
      </vt:variant>
      <vt:variant>
        <vt:i4>6</vt:i4>
      </vt:variant>
      <vt:variant>
        <vt:lpstr>Titres des diapositives</vt:lpstr>
      </vt:variant>
      <vt:variant>
        <vt:i4>29</vt:i4>
      </vt:variant>
    </vt:vector>
  </HeadingPairs>
  <TitlesOfParts>
    <vt:vector size="35" baseType="lpstr">
      <vt:lpstr>Thème4</vt:lpstr>
      <vt:lpstr>EASL2015bis</vt:lpstr>
      <vt:lpstr>Thème Office</vt:lpstr>
      <vt:lpstr>EASL2015</vt:lpstr>
      <vt:lpstr>1_Conception personnalisée</vt:lpstr>
      <vt:lpstr>Perception</vt:lpstr>
      <vt:lpstr>Risk stratification in PBC</vt:lpstr>
      <vt:lpstr>What is currently known (background)</vt:lpstr>
      <vt:lpstr>Long-term prognosis under UDCA</vt:lpstr>
      <vt:lpstr>Main issues of clinical trials</vt:lpstr>
      <vt:lpstr>Selection/stratification &amp; endpoints</vt:lpstr>
      <vt:lpstr>Demographics &amp; symptoms</vt:lpstr>
      <vt:lpstr>Demographics &amp; symptoms</vt:lpstr>
      <vt:lpstr>Demographics &amp; symptoms</vt:lpstr>
      <vt:lpstr>Demographics &amp; symptoms</vt:lpstr>
      <vt:lpstr>Blood tests</vt:lpstr>
      <vt:lpstr>Blood tests</vt:lpstr>
      <vt:lpstr>Blood tests</vt:lpstr>
      <vt:lpstr>Blood tests</vt:lpstr>
      <vt:lpstr>Blood tests</vt:lpstr>
      <vt:lpstr>Blood tests</vt:lpstr>
      <vt:lpstr>Blood tests</vt:lpstr>
      <vt:lpstr>Blood tests</vt:lpstr>
      <vt:lpstr>Blood tests</vt:lpstr>
      <vt:lpstr>Transient elastography</vt:lpstr>
      <vt:lpstr>Transient elastography</vt:lpstr>
      <vt:lpstr>Transient elastography</vt:lpstr>
      <vt:lpstr>Transient elastography</vt:lpstr>
      <vt:lpstr>Histology</vt:lpstr>
      <vt:lpstr>Histology</vt:lpstr>
      <vt:lpstr>Histology</vt:lpstr>
      <vt:lpstr>Histology</vt:lpstr>
      <vt:lpstr>Histology</vt:lpstr>
      <vt:lpstr>In summary</vt:lpstr>
      <vt:lpstr>Conclusion</vt:lpstr>
    </vt:vector>
  </TitlesOfParts>
  <Company>Version personnelle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Corpechot</dc:creator>
  <cp:lastModifiedBy>Christophe Corpechot</cp:lastModifiedBy>
  <cp:revision>2582</cp:revision>
  <cp:lastPrinted>2015-04-19T20:30:21Z</cp:lastPrinted>
  <dcterms:created xsi:type="dcterms:W3CDTF">2015-03-28T18:11:52Z</dcterms:created>
  <dcterms:modified xsi:type="dcterms:W3CDTF">2016-06-01T20:30:51Z</dcterms:modified>
</cp:coreProperties>
</file>