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71" r:id="rId3"/>
    <p:sldId id="290" r:id="rId4"/>
    <p:sldId id="262" r:id="rId5"/>
    <p:sldId id="272" r:id="rId6"/>
    <p:sldId id="260" r:id="rId7"/>
    <p:sldId id="299" r:id="rId8"/>
    <p:sldId id="302" r:id="rId9"/>
    <p:sldId id="261" r:id="rId10"/>
    <p:sldId id="270" r:id="rId11"/>
    <p:sldId id="283" r:id="rId12"/>
    <p:sldId id="258" r:id="rId13"/>
    <p:sldId id="257" r:id="rId14"/>
    <p:sldId id="273" r:id="rId15"/>
    <p:sldId id="284" r:id="rId16"/>
    <p:sldId id="274" r:id="rId17"/>
    <p:sldId id="288" r:id="rId18"/>
    <p:sldId id="263" r:id="rId19"/>
    <p:sldId id="275" r:id="rId20"/>
    <p:sldId id="300" r:id="rId21"/>
    <p:sldId id="278" r:id="rId22"/>
    <p:sldId id="268" r:id="rId23"/>
    <p:sldId id="294" r:id="rId24"/>
    <p:sldId id="276" r:id="rId25"/>
    <p:sldId id="277" r:id="rId26"/>
    <p:sldId id="296" r:id="rId27"/>
    <p:sldId id="285" r:id="rId28"/>
    <p:sldId id="289" r:id="rId29"/>
    <p:sldId id="264" r:id="rId30"/>
    <p:sldId id="279" r:id="rId31"/>
    <p:sldId id="292" r:id="rId32"/>
    <p:sldId id="282" r:id="rId33"/>
    <p:sldId id="280" r:id="rId34"/>
    <p:sldId id="281" r:id="rId35"/>
    <p:sldId id="259" r:id="rId36"/>
    <p:sldId id="291" r:id="rId37"/>
    <p:sldId id="286" r:id="rId38"/>
    <p:sldId id="287" r:id="rId39"/>
    <p:sldId id="266" r:id="rId4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10938-6361-CE4B-A3D4-0BCC639C38FD}" type="datetimeFigureOut">
              <a:rPr lang="fr-FR" smtClean="0"/>
              <a:t>21/06/2017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28186-9C8A-4C49-81CF-E59BB6922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79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2E6D-EB5A-487B-9598-58C1B9D0657B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4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A65C6-A96B-4109-988E-F524382A4D7C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63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C5B-425E-41CB-8788-CD658ACE5466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07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13C6-2C5C-4D62-ADEB-35E04B38BB68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54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E816-4734-446C-BFFF-D875FF46945D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2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9988-F390-499A-A250-C2F40B0DBB17}" type="datetime1">
              <a:rPr lang="fr-FR" smtClean="0"/>
              <a:t>21/06/2017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61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9AA4A-0401-4F46-ABE8-A44DA3482FAA}" type="datetime1">
              <a:rPr lang="fr-FR" smtClean="0"/>
              <a:t>21/06/2017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93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EDC2-B5E3-413F-AD37-D3653E4CC620}" type="datetime1">
              <a:rPr lang="fr-FR" smtClean="0"/>
              <a:t>21/06/2017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3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9C66-E946-49F5-8C8A-06F59821597F}" type="datetime1">
              <a:rPr lang="fr-FR" smtClean="0"/>
              <a:t>21/06/2017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54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5AEC-BA46-4472-9D83-C9C289EE21B6}" type="datetime1">
              <a:rPr lang="fr-FR" smtClean="0"/>
              <a:t>21/06/2017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81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3A7D-7270-465E-AF12-17726B5CBC55}" type="datetime1">
              <a:rPr lang="fr-FR" smtClean="0"/>
              <a:t>21/06/2017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15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0941C-77F4-4E8A-A1A5-8D7767CACBFD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0795-9362-0C48-8321-CD82EC4CFE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05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Formes particulières de CSP:</a:t>
            </a:r>
            <a:br>
              <a:rPr lang="fr-FR" dirty="0" smtClean="0"/>
            </a:br>
            <a:r>
              <a:rPr lang="fr-FR" dirty="0" err="1" smtClean="0"/>
              <a:t>cholangiocarcinome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err="1" smtClean="0"/>
              <a:t>overlap</a:t>
            </a:r>
            <a:r>
              <a:rPr lang="fr-FR" dirty="0" smtClean="0"/>
              <a:t> syndrome </a:t>
            </a:r>
            <a:br>
              <a:rPr lang="fr-FR" dirty="0" smtClean="0"/>
            </a:br>
            <a:r>
              <a:rPr lang="fr-FR" dirty="0" smtClean="0"/>
              <a:t>et CSP des petits canaux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>
            <a:noAutofit/>
          </a:bodyPr>
          <a:lstStyle/>
          <a:p>
            <a:r>
              <a:rPr lang="fr-FR" sz="2800" dirty="0" smtClean="0"/>
              <a:t>Sara </a:t>
            </a:r>
            <a:r>
              <a:rPr lang="fr-FR" sz="2800" dirty="0" err="1" smtClean="0"/>
              <a:t>Lemoinne</a:t>
            </a:r>
            <a:endParaRPr lang="fr-FR" sz="2800" dirty="0" smtClean="0"/>
          </a:p>
          <a:p>
            <a:r>
              <a:rPr lang="fr-FR" sz="2800" dirty="0" smtClean="0"/>
              <a:t>Service d’Hépatologie, Hôpital Saint-Antoine, Paris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3016250" y="6096000"/>
            <a:ext cx="3428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Vendredi 16 Juin 2017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87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1" y="1570038"/>
            <a:ext cx="4394588" cy="43893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08836" y="622300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Siiki</a:t>
            </a:r>
            <a:r>
              <a:rPr lang="fr-FR" dirty="0" smtClean="0"/>
              <a:t>, </a:t>
            </a:r>
            <a:r>
              <a:rPr lang="fr-FR" dirty="0" err="1" smtClean="0"/>
              <a:t>Scand</a:t>
            </a:r>
            <a:r>
              <a:rPr lang="fr-FR" dirty="0" smtClean="0"/>
              <a:t> J </a:t>
            </a:r>
            <a:r>
              <a:rPr lang="fr-FR" dirty="0" err="1" smtClean="0"/>
              <a:t>Gastroenterol</a:t>
            </a:r>
            <a:r>
              <a:rPr lang="fr-FR" dirty="0" smtClean="0"/>
              <a:t>, 2014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 : Diagnostic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876818" y="2517169"/>
            <a:ext cx="256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/>
              <a:t>Cholangioscopie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907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91647" y="6223000"/>
            <a:ext cx="219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Heif</a:t>
            </a:r>
            <a:r>
              <a:rPr lang="fr-FR" dirty="0" smtClean="0"/>
              <a:t>, </a:t>
            </a:r>
            <a:r>
              <a:rPr lang="fr-FR" dirty="0" err="1" smtClean="0"/>
              <a:t>Dig</a:t>
            </a:r>
            <a:r>
              <a:rPr lang="fr-FR" dirty="0" smtClean="0"/>
              <a:t> Dis </a:t>
            </a:r>
            <a:r>
              <a:rPr lang="fr-FR" dirty="0" err="1" smtClean="0"/>
              <a:t>Sci</a:t>
            </a:r>
            <a:r>
              <a:rPr lang="fr-FR" dirty="0" smtClean="0"/>
              <a:t>, 2013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 : Diagnostic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390332" y="2397765"/>
            <a:ext cx="2045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smtClean="0"/>
              <a:t>Microscopie </a:t>
            </a:r>
          </a:p>
          <a:p>
            <a:pPr algn="ctr"/>
            <a:r>
              <a:rPr lang="fr-FR" sz="2800" dirty="0" err="1" smtClean="0"/>
              <a:t>confocale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30" y="1413598"/>
            <a:ext cx="6043045" cy="48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EASL/ESGE </a:t>
            </a:r>
            <a:r>
              <a:rPr lang="fr-FR" dirty="0" smtClean="0"/>
              <a:t>: le </a:t>
            </a:r>
            <a:r>
              <a:rPr lang="fr-FR" dirty="0" err="1" smtClean="0"/>
              <a:t>cholangiocarcinome</a:t>
            </a:r>
            <a:r>
              <a:rPr lang="fr-FR" dirty="0" smtClean="0"/>
              <a:t> doit être suspecté si aggravation de la cholestase, perte de poids, élévation du CA19-9, apparition ou aggravation d’une sténose  serrée en particulier si associée à un syndrome de masse</a:t>
            </a:r>
          </a:p>
          <a:p>
            <a:endParaRPr lang="fr-FR" dirty="0" smtClean="0"/>
          </a:p>
          <a:p>
            <a:r>
              <a:rPr lang="fr-FR" dirty="0" smtClean="0"/>
              <a:t>ESGE</a:t>
            </a:r>
            <a:r>
              <a:rPr lang="fr-FR" dirty="0"/>
              <a:t>/EASL </a:t>
            </a:r>
            <a:r>
              <a:rPr lang="fr-FR" dirty="0" smtClean="0"/>
              <a:t>: si un </a:t>
            </a:r>
            <a:r>
              <a:rPr lang="fr-FR" dirty="0" err="1" smtClean="0"/>
              <a:t>cholangiocarcinome</a:t>
            </a:r>
            <a:r>
              <a:rPr lang="fr-FR" dirty="0" smtClean="0"/>
              <a:t> est suspecté chez un patient avec CSP, il est recommandé de réaliser une CPRE avec brossage et biopsies </a:t>
            </a:r>
            <a:r>
              <a:rPr lang="fr-FR" dirty="0" err="1" smtClean="0"/>
              <a:t>endobiliaires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908836" y="6223000"/>
            <a:ext cx="280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Aabakken</a:t>
            </a:r>
            <a:r>
              <a:rPr lang="fr-FR" dirty="0" smtClean="0"/>
              <a:t>, </a:t>
            </a:r>
            <a:r>
              <a:rPr lang="fr-FR" dirty="0" err="1" smtClean="0"/>
              <a:t>Endoscopy</a:t>
            </a:r>
            <a:r>
              <a:rPr lang="fr-FR" dirty="0" smtClean="0"/>
              <a:t>, 2017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 : Diagnostic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92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392" y="2048435"/>
            <a:ext cx="4611951" cy="354376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00315" y="6025713"/>
            <a:ext cx="270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Arbelaiz</a:t>
            </a:r>
            <a:r>
              <a:rPr lang="fr-FR" dirty="0" smtClean="0"/>
              <a:t>, </a:t>
            </a:r>
            <a:r>
              <a:rPr lang="fr-FR" dirty="0" err="1" smtClean="0"/>
              <a:t>Hepatology</a:t>
            </a:r>
            <a:r>
              <a:rPr lang="fr-FR" dirty="0" smtClean="0"/>
              <a:t>, 2017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 : Diagnostic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7" y="2167107"/>
            <a:ext cx="4212265" cy="30412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2128" y="6025713"/>
            <a:ext cx="19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Jendrek</a:t>
            </a:r>
            <a:r>
              <a:rPr lang="fr-FR" dirty="0" smtClean="0"/>
              <a:t>, Gut,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06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: Traitement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Tumeur localisée </a:t>
            </a:r>
            <a:r>
              <a:rPr lang="fr-FR" dirty="0" err="1" smtClean="0"/>
              <a:t>résecable</a:t>
            </a:r>
            <a:r>
              <a:rPr lang="fr-FR" dirty="0" smtClean="0"/>
              <a:t>: hépatectomie</a:t>
            </a:r>
          </a:p>
          <a:p>
            <a:endParaRPr lang="fr-FR" dirty="0"/>
          </a:p>
          <a:p>
            <a:r>
              <a:rPr lang="fr-FR" dirty="0" smtClean="0"/>
              <a:t>Tumeur non </a:t>
            </a:r>
            <a:r>
              <a:rPr lang="fr-FR" dirty="0" err="1" smtClean="0"/>
              <a:t>résécable</a:t>
            </a:r>
            <a:r>
              <a:rPr lang="fr-FR" dirty="0" smtClean="0"/>
              <a:t> ou métastatique: chimiothérapie à visée palliative </a:t>
            </a:r>
          </a:p>
          <a:p>
            <a:pPr marL="0" indent="0">
              <a:buNone/>
            </a:pPr>
            <a:r>
              <a:rPr lang="fr-FR" dirty="0" smtClean="0"/>
              <a:t>1ere ligne: </a:t>
            </a:r>
            <a:r>
              <a:rPr lang="fr-FR" dirty="0" err="1" smtClean="0"/>
              <a:t>Gemcitabine-oxaliplatine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2eme ligne: </a:t>
            </a:r>
            <a:r>
              <a:rPr lang="fr-FR" dirty="0" err="1" smtClean="0"/>
              <a:t>Irinotecan</a:t>
            </a:r>
            <a:r>
              <a:rPr lang="fr-FR" dirty="0" smtClean="0"/>
              <a:t>, 5FU</a:t>
            </a:r>
          </a:p>
        </p:txBody>
      </p:sp>
    </p:spTree>
    <p:extLst>
      <p:ext uri="{BB962C8B-B14F-4D97-AF65-F5344CB8AC3E}">
        <p14:creationId xmlns:p14="http://schemas.microsoft.com/office/powerpoint/2010/main" val="1292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: Traitement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95" y="1439863"/>
            <a:ext cx="3200400" cy="46863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2795" y="6210379"/>
            <a:ext cx="32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 </a:t>
            </a:r>
            <a:r>
              <a:rPr lang="fr-FR" dirty="0" err="1" smtClean="0"/>
              <a:t>Vreed</a:t>
            </a:r>
            <a:r>
              <a:rPr lang="fr-FR" dirty="0" smtClean="0"/>
              <a:t>, </a:t>
            </a:r>
            <a:r>
              <a:rPr lang="fr-FR" dirty="0" err="1" smtClean="0"/>
              <a:t>Liver</a:t>
            </a:r>
            <a:r>
              <a:rPr lang="fr-FR" dirty="0" smtClean="0"/>
              <a:t> Transplant, 2000</a:t>
            </a:r>
            <a:endParaRPr lang="fr-FR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94" y="1889762"/>
            <a:ext cx="4725306" cy="32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439165" y="1861996"/>
            <a:ext cx="803010" cy="58477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600" b="1" dirty="0">
                <a:latin typeface="Arial" charset="0"/>
                <a:cs typeface="Arial" pitchFamily="34" charset="0"/>
              </a:rPr>
              <a:t>143 CSP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505083" y="3374884"/>
            <a:ext cx="1067291" cy="58477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600" b="1" dirty="0">
                <a:latin typeface="Arial" charset="0"/>
                <a:cs typeface="Arial" pitchFamily="34" charset="0"/>
              </a:rPr>
              <a:t>71 non-CSP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047321" y="6174537"/>
            <a:ext cx="396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Darwish</a:t>
            </a:r>
            <a:r>
              <a:rPr lang="fr-FR" dirty="0" smtClean="0"/>
              <a:t> Murad, </a:t>
            </a:r>
            <a:r>
              <a:rPr lang="fr-FR" dirty="0" err="1" smtClean="0"/>
              <a:t>Gastroenterology</a:t>
            </a:r>
            <a:r>
              <a:rPr lang="fr-FR" dirty="0" smtClean="0"/>
              <a:t>,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: Pronostic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500315" y="6025713"/>
            <a:ext cx="26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Bergquist</a:t>
            </a:r>
            <a:r>
              <a:rPr lang="fr-FR" dirty="0" smtClean="0"/>
              <a:t>, J </a:t>
            </a:r>
            <a:r>
              <a:rPr lang="fr-FR" dirty="0" err="1" smtClean="0"/>
              <a:t>Hepatol</a:t>
            </a:r>
            <a:r>
              <a:rPr lang="fr-FR" dirty="0" smtClean="0"/>
              <a:t>, 2002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54" y="1568656"/>
            <a:ext cx="6732646" cy="43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Carcinome vésiculaire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5858" y="167119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 smtClean="0"/>
              <a:t>3% des patients </a:t>
            </a:r>
          </a:p>
          <a:p>
            <a:pPr marL="0" indent="0" algn="ctr">
              <a:buNone/>
            </a:pPr>
            <a:r>
              <a:rPr lang="fr-FR" dirty="0" smtClean="0"/>
              <a:t>atteints de CSP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079547" y="6126162"/>
            <a:ext cx="3607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Said</a:t>
            </a:r>
            <a:r>
              <a:rPr lang="fr-FR" dirty="0" smtClean="0"/>
              <a:t>, J </a:t>
            </a:r>
            <a:r>
              <a:rPr lang="fr-FR" dirty="0" err="1" smtClean="0"/>
              <a:t>Hepatol</a:t>
            </a:r>
            <a:r>
              <a:rPr lang="fr-FR" dirty="0" smtClean="0"/>
              <a:t>, 2008</a:t>
            </a:r>
          </a:p>
          <a:p>
            <a:pPr algn="ctr"/>
            <a:r>
              <a:rPr lang="fr-FR" dirty="0" smtClean="0"/>
              <a:t>Lindor, Am J </a:t>
            </a:r>
            <a:r>
              <a:rPr lang="fr-FR" dirty="0" err="1" smtClean="0"/>
              <a:t>Gastroenterology</a:t>
            </a:r>
            <a:r>
              <a:rPr lang="fr-FR" dirty="0" smtClean="0"/>
              <a:t>, 2015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73015"/>
            <a:ext cx="5816600" cy="260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50452"/>
          <a:stretch/>
        </p:blipFill>
        <p:spPr>
          <a:xfrm>
            <a:off x="1010700" y="1417638"/>
            <a:ext cx="2708586" cy="19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8263"/>
            <a:ext cx="8229600" cy="1143000"/>
          </a:xfrm>
        </p:spPr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 Syndrome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5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 (1)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Homme de 18 ans, prurit et asthénie</a:t>
            </a:r>
          </a:p>
          <a:p>
            <a:r>
              <a:rPr lang="fr-FR" dirty="0"/>
              <a:t>A</a:t>
            </a:r>
            <a:r>
              <a:rPr lang="fr-FR" dirty="0" smtClean="0"/>
              <a:t>nomalies du bilan hépatiques: cytolyse 7 N, PAL 2N, élévation des </a:t>
            </a:r>
            <a:r>
              <a:rPr lang="fr-FR" dirty="0" err="1" smtClean="0"/>
              <a:t>IgG</a:t>
            </a:r>
            <a:r>
              <a:rPr lang="fr-FR" dirty="0" smtClean="0"/>
              <a:t> à 25g/l, anticorps anti-muscle lisse positifs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PBH: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34" y="3743407"/>
            <a:ext cx="3855081" cy="30698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22358" y="4192787"/>
            <a:ext cx="3321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Diagnostic</a:t>
            </a:r>
          </a:p>
          <a:p>
            <a:pPr algn="ctr"/>
            <a:r>
              <a:rPr lang="fr-FR" sz="2400" dirty="0" smtClean="0"/>
              <a:t> d’hépatite auto-immune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688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Forme typique CSP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Cholestase chronique</a:t>
            </a:r>
          </a:p>
          <a:p>
            <a:endParaRPr lang="fr-FR" dirty="0" smtClean="0"/>
          </a:p>
          <a:p>
            <a:r>
              <a:rPr lang="fr-FR" dirty="0" smtClean="0"/>
              <a:t>Anomalies caractéristiques </a:t>
            </a:r>
          </a:p>
          <a:p>
            <a:pPr marL="0" indent="0">
              <a:buNone/>
            </a:pPr>
            <a:r>
              <a:rPr lang="fr-FR" dirty="0" smtClean="0"/>
              <a:t>du </a:t>
            </a:r>
            <a:r>
              <a:rPr lang="fr-FR" dirty="0" err="1" smtClean="0"/>
              <a:t>cholangiogramme</a:t>
            </a:r>
            <a:r>
              <a:rPr lang="fr-FR" dirty="0" smtClean="0"/>
              <a:t> (</a:t>
            </a:r>
            <a:r>
              <a:rPr lang="fr-FR" dirty="0" err="1" smtClean="0"/>
              <a:t>bili</a:t>
            </a:r>
            <a:r>
              <a:rPr lang="fr-FR" dirty="0" smtClean="0"/>
              <a:t>-IRM):</a:t>
            </a:r>
          </a:p>
          <a:p>
            <a:pPr marL="0" indent="0">
              <a:buNone/>
            </a:pPr>
            <a:r>
              <a:rPr lang="fr-FR" dirty="0" smtClean="0"/>
              <a:t>sténoses et dilatations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Absence d’argument pour </a:t>
            </a:r>
          </a:p>
          <a:p>
            <a:pPr marL="0" indent="0">
              <a:buNone/>
            </a:pPr>
            <a:r>
              <a:rPr lang="fr-FR" dirty="0"/>
              <a:t>u</a:t>
            </a:r>
            <a:r>
              <a:rPr lang="fr-FR" dirty="0" smtClean="0"/>
              <a:t>ne </a:t>
            </a:r>
            <a:r>
              <a:rPr lang="fr-FR" dirty="0" err="1" smtClean="0"/>
              <a:t>cholangite</a:t>
            </a:r>
            <a:r>
              <a:rPr lang="fr-FR" dirty="0" smtClean="0"/>
              <a:t> secondaire</a:t>
            </a:r>
          </a:p>
        </p:txBody>
      </p:sp>
      <p:pic>
        <p:nvPicPr>
          <p:cNvPr id="4" name="Espace réservé du contenu 3" descr="angyan dilat VBIH 2010.tiff"/>
          <p:cNvPicPr>
            <a:picLocks noChangeAspect="1"/>
          </p:cNvPicPr>
          <p:nvPr/>
        </p:nvPicPr>
        <p:blipFill>
          <a:blip r:embed="rId2" cstate="print"/>
          <a:srcRect l="11553" r="21105"/>
          <a:stretch>
            <a:fillRect/>
          </a:stretch>
        </p:blipFill>
        <p:spPr>
          <a:xfrm>
            <a:off x="5867490" y="2534094"/>
            <a:ext cx="3050356" cy="30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Introduction d’un traitement par </a:t>
            </a:r>
            <a:r>
              <a:rPr lang="fr-FR" dirty="0" err="1" smtClean="0"/>
              <a:t>corticoides</a:t>
            </a:r>
            <a:r>
              <a:rPr lang="fr-FR" dirty="0" smtClean="0"/>
              <a:t> + </a:t>
            </a:r>
            <a:r>
              <a:rPr lang="fr-FR" dirty="0" err="1" smtClean="0"/>
              <a:t>azathioprine</a:t>
            </a:r>
            <a:r>
              <a:rPr lang="fr-FR" dirty="0" smtClean="0"/>
              <a:t> -&gt; rémission biologique</a:t>
            </a:r>
          </a:p>
          <a:p>
            <a:endParaRPr lang="fr-FR" dirty="0" smtClean="0"/>
          </a:p>
          <a:p>
            <a:r>
              <a:rPr lang="fr-FR" dirty="0" smtClean="0"/>
              <a:t>3 ans après: prurit et cholestase </a:t>
            </a:r>
            <a:r>
              <a:rPr lang="fr-FR" dirty="0" err="1" smtClean="0"/>
              <a:t>anictérique</a:t>
            </a:r>
            <a:r>
              <a:rPr lang="fr-FR" dirty="0" smtClean="0"/>
              <a:t> sans modification des transaminases</a:t>
            </a:r>
          </a:p>
          <a:p>
            <a:endParaRPr lang="fr-FR" dirty="0" smtClean="0"/>
          </a:p>
          <a:p>
            <a:r>
              <a:rPr lang="fr-FR" dirty="0" err="1" smtClean="0"/>
              <a:t>Bili</a:t>
            </a:r>
            <a:r>
              <a:rPr lang="fr-FR" dirty="0" smtClean="0"/>
              <a:t>-IRM: signes caractéristiques de CSP. Diagnostic d’</a:t>
            </a:r>
            <a:r>
              <a:rPr lang="fr-FR" dirty="0" err="1" smtClean="0"/>
              <a:t>Overlap</a:t>
            </a:r>
            <a:r>
              <a:rPr lang="fr-FR" dirty="0" smtClean="0"/>
              <a:t> syndrome</a:t>
            </a:r>
          </a:p>
          <a:p>
            <a:endParaRPr lang="fr-FR" dirty="0" smtClean="0"/>
          </a:p>
          <a:p>
            <a:r>
              <a:rPr lang="fr-FR" dirty="0" smtClean="0"/>
              <a:t>Ajout AUDC: normalisation du bilan hépatique</a:t>
            </a:r>
          </a:p>
        </p:txBody>
      </p:sp>
    </p:spTree>
    <p:extLst>
      <p:ext uri="{BB962C8B-B14F-4D97-AF65-F5344CB8AC3E}">
        <p14:creationId xmlns:p14="http://schemas.microsoft.com/office/powerpoint/2010/main" val="6534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</a:t>
            </a:r>
            <a:r>
              <a:rPr lang="fr-FR" dirty="0" err="1" smtClean="0"/>
              <a:t>Epidemio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fr-FR" altLang="fr-FR" dirty="0" smtClean="0">
                <a:solidFill>
                  <a:srgbClr val="000000"/>
                </a:solidFill>
              </a:rPr>
              <a:t>5-10% des CSP</a:t>
            </a:r>
          </a:p>
          <a:p>
            <a:pPr marL="342900" lvl="1" indent="-342900">
              <a:buFont typeface="Arial"/>
              <a:buChar char="•"/>
            </a:pPr>
            <a:endParaRPr lang="fr-FR" altLang="fr-FR" dirty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fr-FR" altLang="fr-FR" dirty="0" smtClean="0">
                <a:solidFill>
                  <a:srgbClr val="000000"/>
                </a:solidFill>
              </a:rPr>
              <a:t>Fréquent chez l’enfant et l’adulte jeune</a:t>
            </a:r>
          </a:p>
          <a:p>
            <a:pPr marL="342900" lvl="1" indent="-342900">
              <a:buFont typeface="Arial"/>
              <a:buChar char="•"/>
            </a:pPr>
            <a:endParaRPr lang="fr-FR" altLang="fr-FR" dirty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fr-FR" altLang="fr-FR" dirty="0" err="1" smtClean="0">
                <a:solidFill>
                  <a:srgbClr val="000000"/>
                </a:solidFill>
              </a:rPr>
              <a:t>Cholangite</a:t>
            </a:r>
            <a:r>
              <a:rPr lang="fr-FR" altLang="fr-FR" dirty="0" smtClean="0">
                <a:solidFill>
                  <a:srgbClr val="000000"/>
                </a:solidFill>
              </a:rPr>
              <a:t> sclérosante auto-immune (ASC)</a:t>
            </a:r>
            <a:endParaRPr lang="fr-FR" altLang="fr-FR" dirty="0">
              <a:solidFill>
                <a:srgbClr val="000000"/>
              </a:solidFill>
            </a:endParaRPr>
          </a:p>
          <a:p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08836" y="6223000"/>
            <a:ext cx="277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Gregorio, </a:t>
            </a:r>
            <a:r>
              <a:rPr lang="fr-FR" dirty="0" err="1" smtClean="0"/>
              <a:t>Hepatology</a:t>
            </a:r>
            <a:r>
              <a:rPr lang="fr-FR" dirty="0" smtClean="0"/>
              <a:t>, 2001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29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Diagnostic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8055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292934"/>
                </a:solidFill>
                <a:cs typeface="Century Gothic"/>
              </a:rPr>
              <a:t>Présence d'au moins 2 des critères habituels de chacune des 2 maladies :</a:t>
            </a:r>
          </a:p>
          <a:p>
            <a:pPr lvl="1">
              <a:spcBef>
                <a:spcPct val="0"/>
              </a:spcBef>
            </a:pPr>
            <a:r>
              <a:rPr lang="fr-FR" sz="2400" dirty="0">
                <a:solidFill>
                  <a:srgbClr val="292934"/>
                </a:solidFill>
                <a:cs typeface="Century Gothic"/>
              </a:rPr>
              <a:t>HAI</a:t>
            </a:r>
          </a:p>
          <a:p>
            <a:pPr lvl="2">
              <a:spcBef>
                <a:spcPct val="0"/>
              </a:spcBef>
            </a:pPr>
            <a:r>
              <a:rPr lang="fr-FR" dirty="0">
                <a:solidFill>
                  <a:srgbClr val="292934"/>
                </a:solidFill>
                <a:cs typeface="Century Gothic"/>
              </a:rPr>
              <a:t>ALAT &gt; 5 N</a:t>
            </a:r>
          </a:p>
          <a:p>
            <a:pPr lvl="2">
              <a:spcBef>
                <a:spcPct val="0"/>
              </a:spcBef>
            </a:pPr>
            <a:r>
              <a:rPr lang="fr-FR" dirty="0" err="1">
                <a:solidFill>
                  <a:srgbClr val="292934"/>
                </a:solidFill>
                <a:cs typeface="Century Gothic"/>
              </a:rPr>
              <a:t>IgG</a:t>
            </a:r>
            <a:r>
              <a:rPr lang="fr-FR" dirty="0">
                <a:solidFill>
                  <a:srgbClr val="292934"/>
                </a:solidFill>
                <a:cs typeface="Century Gothic"/>
              </a:rPr>
              <a:t> &gt; 2N ou anti-muscle lisse (AML) ≥ 1/40</a:t>
            </a:r>
          </a:p>
          <a:p>
            <a:pPr lvl="2">
              <a:spcBef>
                <a:spcPct val="0"/>
              </a:spcBef>
            </a:pPr>
            <a:r>
              <a:rPr lang="fr-FR" dirty="0">
                <a:solidFill>
                  <a:srgbClr val="292934"/>
                </a:solidFill>
                <a:cs typeface="Century Gothic"/>
              </a:rPr>
              <a:t>Nécrose parcellaire lymphocytaire d'intensité modérée ou sévère (</a:t>
            </a:r>
            <a:r>
              <a:rPr lang="fr-FR" u="sng" dirty="0">
                <a:solidFill>
                  <a:srgbClr val="292934"/>
                </a:solidFill>
                <a:cs typeface="Century Gothic"/>
              </a:rPr>
              <a:t>indispensable</a:t>
            </a:r>
            <a:r>
              <a:rPr lang="fr-FR" dirty="0">
                <a:solidFill>
                  <a:srgbClr val="292934"/>
                </a:solidFill>
                <a:cs typeface="Century Gothic"/>
              </a:rPr>
              <a:t>) 	   </a:t>
            </a:r>
          </a:p>
          <a:p>
            <a:pPr marL="947738" lvl="2" indent="0">
              <a:spcBef>
                <a:spcPct val="0"/>
              </a:spcBef>
              <a:buFont typeface="Arial" charset="0"/>
              <a:buNone/>
            </a:pPr>
            <a:r>
              <a:rPr lang="fr-FR" dirty="0">
                <a:solidFill>
                  <a:srgbClr val="292934"/>
                </a:solidFill>
                <a:cs typeface="Century Gothic"/>
              </a:rPr>
              <a:t>                                                         </a:t>
            </a:r>
            <a:r>
              <a:rPr lang="fr-FR" b="1" dirty="0">
                <a:solidFill>
                  <a:srgbClr val="292934"/>
                </a:solidFill>
                <a:cs typeface="Century Gothic"/>
              </a:rPr>
              <a:t> +</a:t>
            </a:r>
          </a:p>
          <a:p>
            <a:pPr lvl="1">
              <a:spcBef>
                <a:spcPct val="0"/>
              </a:spcBef>
            </a:pPr>
            <a:r>
              <a:rPr lang="fr-FR" sz="2400" dirty="0" smtClean="0">
                <a:solidFill>
                  <a:srgbClr val="292934"/>
                </a:solidFill>
                <a:cs typeface="Century Gothic"/>
              </a:rPr>
              <a:t>CSP</a:t>
            </a:r>
            <a:endParaRPr lang="fr-FR" sz="2400" dirty="0">
              <a:solidFill>
                <a:srgbClr val="292934"/>
              </a:solidFill>
              <a:cs typeface="Century Gothic"/>
            </a:endParaRPr>
          </a:p>
          <a:p>
            <a:pPr lvl="2">
              <a:spcBef>
                <a:spcPct val="0"/>
              </a:spcBef>
            </a:pPr>
            <a:r>
              <a:rPr lang="fr-FR" dirty="0">
                <a:solidFill>
                  <a:srgbClr val="292934"/>
                </a:solidFill>
                <a:cs typeface="Century Gothic"/>
              </a:rPr>
              <a:t>PAL &gt; 2 N ou GGT &gt; 5 N</a:t>
            </a:r>
          </a:p>
          <a:p>
            <a:pPr lvl="2">
              <a:spcBef>
                <a:spcPct val="0"/>
              </a:spcBef>
            </a:pPr>
            <a:r>
              <a:rPr lang="fr-FR" dirty="0" err="1">
                <a:solidFill>
                  <a:srgbClr val="292934"/>
                </a:solidFill>
                <a:cs typeface="Century Gothic"/>
              </a:rPr>
              <a:t>cholangite</a:t>
            </a:r>
            <a:r>
              <a:rPr lang="fr-FR" dirty="0">
                <a:solidFill>
                  <a:srgbClr val="292934"/>
                </a:solidFill>
                <a:cs typeface="Century Gothic"/>
              </a:rPr>
              <a:t> fibreuse et </a:t>
            </a:r>
            <a:r>
              <a:rPr lang="fr-FR" dirty="0" err="1">
                <a:solidFill>
                  <a:srgbClr val="292934"/>
                </a:solidFill>
                <a:cs typeface="Century Gothic"/>
              </a:rPr>
              <a:t>oblitérante</a:t>
            </a:r>
            <a:endParaRPr lang="fr-FR" dirty="0">
              <a:solidFill>
                <a:srgbClr val="292934"/>
              </a:solidFill>
              <a:cs typeface="Century Gothic"/>
            </a:endParaRPr>
          </a:p>
          <a:p>
            <a:pPr lvl="2">
              <a:spcBef>
                <a:spcPct val="0"/>
              </a:spcBef>
            </a:pPr>
            <a:r>
              <a:rPr lang="fr-FR" dirty="0">
                <a:solidFill>
                  <a:srgbClr val="292934"/>
                </a:solidFill>
                <a:cs typeface="Century Gothic"/>
              </a:rPr>
              <a:t>anomalies </a:t>
            </a:r>
            <a:r>
              <a:rPr lang="fr-FR" dirty="0" err="1" smtClean="0">
                <a:solidFill>
                  <a:srgbClr val="292934"/>
                </a:solidFill>
                <a:cs typeface="Century Gothic"/>
              </a:rPr>
              <a:t>cholangiographiques</a:t>
            </a:r>
            <a:endParaRPr lang="fr-FR" dirty="0">
              <a:solidFill>
                <a:srgbClr val="292934"/>
              </a:solidFill>
              <a:cs typeface="Century Gothic"/>
            </a:endParaRPr>
          </a:p>
          <a:p>
            <a:pPr lvl="2">
              <a:spcBef>
                <a:spcPct val="0"/>
              </a:spcBef>
            </a:pPr>
            <a:endParaRPr lang="fr-FR" dirty="0">
              <a:solidFill>
                <a:srgbClr val="292934"/>
              </a:solidFill>
              <a:cs typeface="Century Gothic"/>
            </a:endParaRPr>
          </a:p>
          <a:p>
            <a:pPr marL="914400" lvl="2" indent="0">
              <a:spcBef>
                <a:spcPct val="0"/>
              </a:spcBef>
              <a:buNone/>
            </a:pPr>
            <a:r>
              <a:rPr lang="fr-FR" b="1" dirty="0" smtClean="0"/>
              <a:t>PBH indispensable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3701144" y="6206540"/>
            <a:ext cx="5584371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fr-FR" dirty="0" smtClean="0">
                <a:solidFill>
                  <a:srgbClr val="000000"/>
                </a:solidFill>
              </a:rPr>
              <a:t>EASL </a:t>
            </a:r>
            <a:r>
              <a:rPr lang="en-GB" altLang="fr-FR" dirty="0">
                <a:solidFill>
                  <a:srgbClr val="000000"/>
                </a:solidFill>
              </a:rPr>
              <a:t>Practice Guidelines, </a:t>
            </a:r>
            <a:r>
              <a:rPr lang="en-GB" altLang="fr-FR" dirty="0" err="1">
                <a:solidFill>
                  <a:srgbClr val="000000"/>
                </a:solidFill>
              </a:rPr>
              <a:t>JHepatol</a:t>
            </a:r>
            <a:r>
              <a:rPr lang="en-GB" altLang="fr-FR" dirty="0">
                <a:solidFill>
                  <a:srgbClr val="000000"/>
                </a:solidFill>
              </a:rPr>
              <a:t> </a:t>
            </a:r>
            <a:r>
              <a:rPr lang="en-GB" altLang="fr-FR" dirty="0" smtClean="0">
                <a:solidFill>
                  <a:srgbClr val="000000"/>
                </a:solidFill>
              </a:rPr>
              <a:t>2009</a:t>
            </a:r>
            <a:endParaRPr lang="en-GB" altLang="fr-FR" dirty="0">
              <a:solidFill>
                <a:srgbClr val="000000"/>
              </a:solidFill>
            </a:endParaRP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fr-FR" dirty="0" smtClean="0">
                <a:solidFill>
                  <a:srgbClr val="000000"/>
                </a:solidFill>
              </a:rPr>
              <a:t>AASLD </a:t>
            </a:r>
            <a:r>
              <a:rPr lang="en-GB" altLang="fr-FR" dirty="0">
                <a:solidFill>
                  <a:srgbClr val="000000"/>
                </a:solidFill>
              </a:rPr>
              <a:t>Practice Guidelines, </a:t>
            </a:r>
            <a:r>
              <a:rPr lang="en-GB" altLang="fr-FR" dirty="0" err="1" smtClean="0">
                <a:solidFill>
                  <a:srgbClr val="000000"/>
                </a:solidFill>
              </a:rPr>
              <a:t>Hepatology</a:t>
            </a:r>
            <a:r>
              <a:rPr lang="en-GB" altLang="fr-FR" dirty="0" smtClean="0">
                <a:solidFill>
                  <a:srgbClr val="000000"/>
                </a:solidFill>
              </a:rPr>
              <a:t>, 2010</a:t>
            </a:r>
            <a:endParaRPr lang="fr-FR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146050" y="-171450"/>
            <a:ext cx="8926513" cy="865188"/>
          </a:xfrm>
        </p:spPr>
        <p:txBody>
          <a:bodyPr>
            <a:normAutofit/>
          </a:bodyPr>
          <a:lstStyle/>
          <a:p>
            <a:endParaRPr lang="fr-FR" altLang="fr-FR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1700213"/>
            <a:ext cx="4321175" cy="3314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213" y="1708150"/>
            <a:ext cx="4176712" cy="3314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85038" y="4645025"/>
            <a:ext cx="17668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  <a:latin typeface="+mn-lt"/>
              </a:rPr>
              <a:t>HCV </a:t>
            </a:r>
            <a:r>
              <a:rPr lang="fr-FR" sz="2000" b="1" dirty="0" err="1">
                <a:solidFill>
                  <a:schemeClr val="bg1"/>
                </a:solidFill>
                <a:latin typeface="+mn-lt"/>
              </a:rPr>
              <a:t>cirrhosis</a:t>
            </a:r>
            <a:endParaRPr lang="fr-FR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1775" y="4622800"/>
            <a:ext cx="13747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  <a:latin typeface="+mn-lt"/>
              </a:rPr>
              <a:t>F3-F4 AIH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5056188"/>
            <a:ext cx="5105400" cy="17145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910679" y="6223000"/>
            <a:ext cx="25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Lewin, </a:t>
            </a:r>
            <a:r>
              <a:rPr lang="fr-FR" dirty="0" err="1" smtClean="0"/>
              <a:t>Hepatology</a:t>
            </a:r>
            <a:r>
              <a:rPr lang="fr-FR" dirty="0" smtClean="0"/>
              <a:t>, 2009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93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Traitement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Traitement de l’hépatite auto-immune</a:t>
            </a:r>
          </a:p>
          <a:p>
            <a:r>
              <a:rPr lang="fr-FR" dirty="0" smtClean="0"/>
              <a:t>Traitement de la CSP: AUDC 15-20 mg/kg/j </a:t>
            </a:r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86" y="4689912"/>
            <a:ext cx="7231289" cy="112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1144" y="6206540"/>
            <a:ext cx="5584371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fr-FR" dirty="0" smtClean="0">
                <a:solidFill>
                  <a:srgbClr val="000000"/>
                </a:solidFill>
              </a:rPr>
              <a:t>EASL </a:t>
            </a:r>
            <a:r>
              <a:rPr lang="en-GB" altLang="fr-FR" dirty="0">
                <a:solidFill>
                  <a:srgbClr val="000000"/>
                </a:solidFill>
              </a:rPr>
              <a:t>Practice Guidelines, </a:t>
            </a:r>
            <a:r>
              <a:rPr lang="en-GB" altLang="fr-FR" dirty="0" err="1">
                <a:solidFill>
                  <a:srgbClr val="000000"/>
                </a:solidFill>
              </a:rPr>
              <a:t>JHepatol</a:t>
            </a:r>
            <a:r>
              <a:rPr lang="en-GB" altLang="fr-FR" dirty="0">
                <a:solidFill>
                  <a:srgbClr val="000000"/>
                </a:solidFill>
              </a:rPr>
              <a:t> </a:t>
            </a:r>
            <a:r>
              <a:rPr lang="en-GB" altLang="fr-FR" dirty="0" smtClean="0">
                <a:solidFill>
                  <a:srgbClr val="000000"/>
                </a:solidFill>
              </a:rPr>
              <a:t>2009</a:t>
            </a:r>
            <a:endParaRPr lang="en-GB" altLang="fr-FR" dirty="0">
              <a:solidFill>
                <a:srgbClr val="000000"/>
              </a:solidFill>
            </a:endParaRP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fr-FR" dirty="0" smtClean="0">
                <a:solidFill>
                  <a:srgbClr val="000000"/>
                </a:solidFill>
              </a:rPr>
              <a:t>AASLD </a:t>
            </a:r>
            <a:r>
              <a:rPr lang="en-GB" altLang="fr-FR" dirty="0">
                <a:solidFill>
                  <a:srgbClr val="000000"/>
                </a:solidFill>
              </a:rPr>
              <a:t>Practice Guidelines, </a:t>
            </a:r>
            <a:r>
              <a:rPr lang="en-GB" altLang="fr-FR" dirty="0" err="1" smtClean="0">
                <a:solidFill>
                  <a:srgbClr val="000000"/>
                </a:solidFill>
              </a:rPr>
              <a:t>Hepatology</a:t>
            </a:r>
            <a:r>
              <a:rPr lang="en-GB" altLang="fr-FR" dirty="0" smtClean="0">
                <a:solidFill>
                  <a:srgbClr val="000000"/>
                </a:solidFill>
              </a:rPr>
              <a:t>, 2010</a:t>
            </a:r>
            <a:endParaRPr lang="fr-FR" altLang="fr-FR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2" y="3205112"/>
            <a:ext cx="7245351" cy="114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8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Pronostic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9144000" cy="26323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08836" y="6223000"/>
            <a:ext cx="267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Deneau</a:t>
            </a:r>
            <a:r>
              <a:rPr lang="fr-FR" dirty="0" smtClean="0"/>
              <a:t>, </a:t>
            </a:r>
            <a:r>
              <a:rPr lang="fr-FR" dirty="0" err="1" smtClean="0"/>
              <a:t>Hepatology</a:t>
            </a:r>
            <a:r>
              <a:rPr lang="fr-FR" dirty="0" smtClean="0"/>
              <a:t>,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08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1538" y="1268413"/>
            <a:ext cx="4138612" cy="3990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3917950" cy="3990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107950" y="5280025"/>
            <a:ext cx="49942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+mn-lt"/>
              </a:rPr>
              <a:t>Al</a:t>
            </a:r>
            <a:r>
              <a:rPr lang="fr-FR" sz="1800" dirty="0">
                <a:solidFill>
                  <a:srgbClr val="000000"/>
                </a:solidFill>
                <a:latin typeface="+mn-lt"/>
              </a:rPr>
              <a:t>-</a:t>
            </a:r>
            <a:r>
              <a:rPr lang="fr-FR" sz="1800" dirty="0" err="1" smtClean="0">
                <a:solidFill>
                  <a:srgbClr val="000000"/>
                </a:solidFill>
                <a:latin typeface="+mn-lt"/>
              </a:rPr>
              <a:t>Chalabi</a:t>
            </a:r>
            <a:r>
              <a:rPr lang="fr-FR" sz="18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fr-FR" sz="1800" dirty="0">
                <a:solidFill>
                  <a:srgbClr val="000000"/>
                </a:solidFill>
                <a:latin typeface="+mn-lt"/>
              </a:rPr>
              <a:t>Aliment </a:t>
            </a:r>
            <a:r>
              <a:rPr lang="fr-FR" sz="1800" dirty="0" err="1">
                <a:solidFill>
                  <a:srgbClr val="000000"/>
                </a:solidFill>
                <a:latin typeface="+mn-lt"/>
              </a:rPr>
              <a:t>Pharmacol</a:t>
            </a:r>
            <a:r>
              <a:rPr lang="fr-FR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+mn-lt"/>
              </a:rPr>
              <a:t>Ther</a:t>
            </a:r>
            <a:r>
              <a:rPr lang="fr-FR" sz="1800" dirty="0" smtClean="0">
                <a:solidFill>
                  <a:srgbClr val="000000"/>
                </a:solidFill>
                <a:latin typeface="+mn-lt"/>
              </a:rPr>
              <a:t>, 2008</a:t>
            </a:r>
            <a:endParaRPr lang="fr-FR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34096" y="5259388"/>
            <a:ext cx="35160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 err="1" smtClean="0">
                <a:solidFill>
                  <a:srgbClr val="000000"/>
                </a:solidFill>
              </a:rPr>
              <a:t>Floreani</a:t>
            </a:r>
            <a:r>
              <a:rPr lang="fr-FR" sz="1800" dirty="0" smtClean="0">
                <a:solidFill>
                  <a:srgbClr val="000000"/>
                </a:solidFill>
              </a:rPr>
              <a:t>, </a:t>
            </a:r>
            <a:r>
              <a:rPr lang="fr-FR" sz="1800" dirty="0">
                <a:solidFill>
                  <a:srgbClr val="000000"/>
                </a:solidFill>
              </a:rPr>
              <a:t>AM J </a:t>
            </a:r>
            <a:r>
              <a:rPr lang="fr-FR" sz="1800" dirty="0" err="1" smtClean="0">
                <a:solidFill>
                  <a:srgbClr val="000000"/>
                </a:solidFill>
              </a:rPr>
              <a:t>Gastroenterol</a:t>
            </a:r>
            <a:r>
              <a:rPr lang="fr-FR" dirty="0">
                <a:solidFill>
                  <a:srgbClr val="000000"/>
                </a:solidFill>
              </a:rPr>
              <a:t>,</a:t>
            </a:r>
            <a:r>
              <a:rPr lang="fr-FR" sz="1800" dirty="0" smtClean="0">
                <a:solidFill>
                  <a:srgbClr val="000000"/>
                </a:solidFill>
              </a:rPr>
              <a:t> 2005</a:t>
            </a:r>
            <a:endParaRPr lang="fr-FR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3716338"/>
            <a:ext cx="3095625" cy="914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843213" y="3263900"/>
            <a:ext cx="6572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C00000"/>
                </a:solidFill>
                <a:latin typeface="+mn-lt"/>
              </a:rPr>
              <a:t>n = 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2163" y="2349500"/>
            <a:ext cx="815975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006600"/>
                </a:solidFill>
              </a:rPr>
              <a:t>n = 238</a:t>
            </a:r>
          </a:p>
          <a:p>
            <a:pPr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81900" y="1611313"/>
            <a:ext cx="10556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tx2"/>
                </a:solidFill>
                <a:latin typeface="+mn-lt"/>
              </a:rPr>
              <a:t>n = 7</a:t>
            </a:r>
          </a:p>
          <a:p>
            <a:pPr algn="ctr">
              <a:defRPr/>
            </a:pPr>
            <a:r>
              <a:rPr lang="fr-FR" sz="1400" b="1" dirty="0">
                <a:solidFill>
                  <a:schemeClr val="tx2"/>
                </a:solidFill>
                <a:latin typeface="+mn-lt"/>
              </a:rPr>
              <a:t>UDCA + 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32600" y="3109913"/>
            <a:ext cx="7032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  <a:latin typeface="+mn-lt"/>
              </a:rPr>
              <a:t>n = 34</a:t>
            </a:r>
          </a:p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  <a:latin typeface="+mn-lt"/>
              </a:rPr>
              <a:t>UDCA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Pronostic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0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Pronostic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Non traité: pronostic inférieur à CSP</a:t>
            </a:r>
            <a:endParaRPr lang="fr-FR" dirty="0"/>
          </a:p>
          <a:p>
            <a:r>
              <a:rPr lang="fr-FR" dirty="0" smtClean="0"/>
              <a:t>Traité: meilleur pronostic que CSP seule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/>
          <a:srcRect b="51958"/>
          <a:stretch/>
        </p:blipFill>
        <p:spPr bwMode="auto">
          <a:xfrm>
            <a:off x="725433" y="2998915"/>
            <a:ext cx="6568278" cy="312724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908836" y="6223000"/>
            <a:ext cx="361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Weissmuller, </a:t>
            </a:r>
            <a:r>
              <a:rPr lang="fr-FR" dirty="0" err="1" smtClean="0"/>
              <a:t>Gastroenterology</a:t>
            </a:r>
            <a:r>
              <a:rPr lang="fr-FR" dirty="0" smtClean="0"/>
              <a:t>,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14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: Recommandations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HAI avant 25 ans: faire </a:t>
            </a:r>
            <a:r>
              <a:rPr lang="fr-FR" dirty="0" err="1" smtClean="0"/>
              <a:t>bili</a:t>
            </a:r>
            <a:r>
              <a:rPr lang="fr-FR" dirty="0" smtClean="0"/>
              <a:t>-IRM</a:t>
            </a:r>
          </a:p>
          <a:p>
            <a:endParaRPr lang="fr-FR" dirty="0"/>
          </a:p>
          <a:p>
            <a:r>
              <a:rPr lang="fr-FR" dirty="0" smtClean="0"/>
              <a:t>Après 25 ans, y penser si modification des tests hépatiques d’une HAI ou d’une CSP sous traitement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79547" y="6126162"/>
            <a:ext cx="360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Lindor, Am J </a:t>
            </a:r>
            <a:r>
              <a:rPr lang="fr-FR" dirty="0" err="1" smtClean="0"/>
              <a:t>Gastroenterology</a:t>
            </a:r>
            <a:r>
              <a:rPr lang="fr-FR" dirty="0" smtClean="0"/>
              <a:t>,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61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8263"/>
            <a:ext cx="8229600" cy="1143000"/>
          </a:xfrm>
        </p:spPr>
        <p:txBody>
          <a:bodyPr/>
          <a:lstStyle/>
          <a:p>
            <a:r>
              <a:rPr lang="fr-FR" dirty="0" smtClean="0"/>
              <a:t>CSP des petits canaux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8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Forme typique CSP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Risque de progression vers la cirrhose</a:t>
            </a:r>
          </a:p>
          <a:p>
            <a:r>
              <a:rPr lang="fr-FR" dirty="0" smtClean="0"/>
              <a:t>Risque de </a:t>
            </a:r>
            <a:r>
              <a:rPr lang="fr-FR" dirty="0" err="1" smtClean="0"/>
              <a:t>cholangiocarcinome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6089417" y="6203769"/>
            <a:ext cx="2798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Boonstra</a:t>
            </a:r>
            <a:r>
              <a:rPr lang="fr-FR" dirty="0"/>
              <a:t>, </a:t>
            </a:r>
            <a:r>
              <a:rPr lang="fr-FR" dirty="0" err="1"/>
              <a:t>Hepatology</a:t>
            </a:r>
            <a:r>
              <a:rPr lang="fr-FR" dirty="0"/>
              <a:t>, 2013</a:t>
            </a:r>
          </a:p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" y="3030455"/>
            <a:ext cx="5866665" cy="3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5358384" y="3790505"/>
            <a:ext cx="35295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400" b="0" i="0" dirty="0">
                <a:solidFill>
                  <a:schemeClr val="tx1"/>
                </a:solidFill>
                <a:latin typeface="+mn-lt"/>
              </a:rPr>
              <a:t>Survie médiane: 21,3 ans</a:t>
            </a:r>
          </a:p>
          <a:p>
            <a:pPr eaLnBrk="1" hangingPunct="1"/>
            <a:endParaRPr lang="fr-FR" altLang="fr-FR" sz="24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5616068" y="4639535"/>
            <a:ext cx="2587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folHlink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400" b="0" i="0" dirty="0" err="1" smtClean="0">
                <a:solidFill>
                  <a:schemeClr val="tx1"/>
                </a:solidFill>
                <a:latin typeface="+mn-lt"/>
              </a:rPr>
              <a:t>Ttt</a:t>
            </a:r>
            <a:r>
              <a:rPr lang="fr-FR" altLang="fr-FR" sz="2400" b="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altLang="fr-FR" sz="2400" b="0" i="0" dirty="0">
                <a:solidFill>
                  <a:schemeClr val="tx1"/>
                </a:solidFill>
                <a:latin typeface="+mn-lt"/>
              </a:rPr>
              <a:t>par AUDC: 92%</a:t>
            </a:r>
          </a:p>
        </p:txBody>
      </p:sp>
    </p:spTree>
    <p:extLst>
      <p:ext uri="{BB962C8B-B14F-4D97-AF65-F5344CB8AC3E}">
        <p14:creationId xmlns:p14="http://schemas.microsoft.com/office/powerpoint/2010/main" val="5320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 (1)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Patiente de 30 ans</a:t>
            </a:r>
          </a:p>
          <a:p>
            <a:endParaRPr lang="fr-FR" dirty="0" smtClean="0"/>
          </a:p>
          <a:p>
            <a:r>
              <a:rPr lang="fr-FR" dirty="0" smtClean="0"/>
              <a:t>Maladie de </a:t>
            </a:r>
            <a:r>
              <a:rPr lang="fr-FR" dirty="0" err="1" smtClean="0"/>
              <a:t>Crohn</a:t>
            </a:r>
            <a:r>
              <a:rPr lang="fr-FR" dirty="0" smtClean="0"/>
              <a:t> depuis 8 ans</a:t>
            </a:r>
          </a:p>
          <a:p>
            <a:endParaRPr lang="fr-FR" dirty="0" smtClean="0"/>
          </a:p>
          <a:p>
            <a:r>
              <a:rPr lang="fr-FR" dirty="0" smtClean="0"/>
              <a:t>Cholestase </a:t>
            </a:r>
            <a:r>
              <a:rPr lang="fr-FR" dirty="0" err="1" smtClean="0"/>
              <a:t>anictérique</a:t>
            </a:r>
            <a:r>
              <a:rPr lang="fr-FR" dirty="0" smtClean="0"/>
              <a:t> chronique</a:t>
            </a:r>
          </a:p>
          <a:p>
            <a:endParaRPr lang="fr-FR" dirty="0" smtClean="0"/>
          </a:p>
          <a:p>
            <a:r>
              <a:rPr lang="fr-FR" dirty="0" err="1" smtClean="0"/>
              <a:t>Bili</a:t>
            </a:r>
            <a:r>
              <a:rPr lang="fr-FR" dirty="0" smtClean="0"/>
              <a:t>-IRM : normale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1279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PBH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Diagnostic CSP petits canaux</a:t>
            </a:r>
          </a:p>
          <a:p>
            <a:endParaRPr lang="fr-FR" dirty="0" smtClean="0"/>
          </a:p>
          <a:p>
            <a:r>
              <a:rPr lang="fr-FR" dirty="0" smtClean="0"/>
              <a:t>Ajout AUDC: normalisation du bilan hépatique</a:t>
            </a:r>
          </a:p>
          <a:p>
            <a:endParaRPr lang="fr-FR" dirty="0" smtClean="0"/>
          </a:p>
          <a:p>
            <a:r>
              <a:rPr lang="fr-FR" dirty="0" smtClean="0"/>
              <a:t>10 ans plus tard: bilan hépatique normal, </a:t>
            </a:r>
            <a:r>
              <a:rPr lang="fr-FR" dirty="0" err="1" smtClean="0"/>
              <a:t>élastométrie</a:t>
            </a:r>
            <a:r>
              <a:rPr lang="fr-FR" dirty="0" smtClean="0"/>
              <a:t> à 4 kPa</a:t>
            </a:r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08" y="1572481"/>
            <a:ext cx="2990088" cy="27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29210" y="2623611"/>
            <a:ext cx="3068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cholangite fibreuse </a:t>
            </a:r>
            <a:r>
              <a:rPr lang="fr-FR" dirty="0" err="1"/>
              <a:t>oblitérante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0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petits canaux: </a:t>
            </a:r>
            <a:r>
              <a:rPr lang="fr-FR" dirty="0" err="1" smtClean="0"/>
              <a:t>Epidémio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5 à 10% des CSP</a:t>
            </a:r>
          </a:p>
          <a:p>
            <a:endParaRPr lang="fr-FR" dirty="0" smtClean="0"/>
          </a:p>
          <a:p>
            <a:r>
              <a:rPr lang="fr-FR" dirty="0" smtClean="0"/>
              <a:t>Plus souvent associé à la maladie de </a:t>
            </a:r>
            <a:r>
              <a:rPr lang="fr-FR" dirty="0" err="1" smtClean="0"/>
              <a:t>Crohn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14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petits canaux: Diagnostic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Cholestase </a:t>
            </a:r>
            <a:r>
              <a:rPr lang="fr-FR" dirty="0" err="1" smtClean="0"/>
              <a:t>anictérique</a:t>
            </a:r>
            <a:r>
              <a:rPr lang="fr-FR" dirty="0" smtClean="0"/>
              <a:t> chronique</a:t>
            </a:r>
          </a:p>
          <a:p>
            <a:endParaRPr lang="fr-FR" dirty="0" smtClean="0"/>
          </a:p>
          <a:p>
            <a:r>
              <a:rPr lang="fr-FR" dirty="0" err="1" smtClean="0"/>
              <a:t>Bili</a:t>
            </a:r>
            <a:r>
              <a:rPr lang="fr-FR" dirty="0" smtClean="0"/>
              <a:t>-IRM normale</a:t>
            </a:r>
          </a:p>
          <a:p>
            <a:endParaRPr lang="fr-FR" dirty="0" smtClean="0"/>
          </a:p>
          <a:p>
            <a:r>
              <a:rPr lang="fr-FR" dirty="0" smtClean="0"/>
              <a:t>Histologie retrouvant des signes de CSP: </a:t>
            </a:r>
            <a:r>
              <a:rPr lang="fr-FR" dirty="0" err="1" smtClean="0"/>
              <a:t>cholangite</a:t>
            </a:r>
            <a:r>
              <a:rPr lang="fr-FR" dirty="0" smtClean="0"/>
              <a:t> fibreuse oblitérante, anomalies des canaux biliaires (atrophie des </a:t>
            </a:r>
            <a:r>
              <a:rPr lang="fr-FR" dirty="0" err="1" smtClean="0"/>
              <a:t>cholangiocytes</a:t>
            </a:r>
            <a:r>
              <a:rPr lang="fr-FR" dirty="0" smtClean="0"/>
              <a:t>, canal biliaire irrégulier)</a:t>
            </a:r>
          </a:p>
          <a:p>
            <a:endParaRPr lang="fr-FR" dirty="0"/>
          </a:p>
          <a:p>
            <a:r>
              <a:rPr lang="fr-FR" b="1" dirty="0" smtClean="0"/>
              <a:t>PBH indispensable</a:t>
            </a:r>
          </a:p>
          <a:p>
            <a:endParaRPr lang="fr-FR" dirty="0"/>
          </a:p>
          <a:p>
            <a:r>
              <a:rPr lang="fr-FR" dirty="0" smtClean="0"/>
              <a:t>Diagnostic  parfois redressé après relecture de la </a:t>
            </a:r>
            <a:r>
              <a:rPr lang="fr-FR" dirty="0" err="1" smtClean="0"/>
              <a:t>Bili</a:t>
            </a:r>
            <a:r>
              <a:rPr lang="fr-FR" dirty="0" smtClean="0"/>
              <a:t>-IRM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556000" y="6079138"/>
            <a:ext cx="567944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GB" altLang="fr-FR" dirty="0" smtClean="0">
                <a:solidFill>
                  <a:srgbClr val="000000"/>
                </a:solidFill>
              </a:rPr>
              <a:t>EASL </a:t>
            </a:r>
            <a:r>
              <a:rPr lang="en-GB" altLang="fr-FR" dirty="0">
                <a:solidFill>
                  <a:srgbClr val="000000"/>
                </a:solidFill>
              </a:rPr>
              <a:t>Practice Guidelines, </a:t>
            </a:r>
            <a:r>
              <a:rPr lang="en-GB" altLang="fr-FR" dirty="0" smtClean="0">
                <a:solidFill>
                  <a:srgbClr val="000000"/>
                </a:solidFill>
              </a:rPr>
              <a:t>J </a:t>
            </a:r>
            <a:r>
              <a:rPr lang="en-GB" altLang="fr-FR" dirty="0" err="1">
                <a:solidFill>
                  <a:srgbClr val="000000"/>
                </a:solidFill>
              </a:rPr>
              <a:t>H</a:t>
            </a:r>
            <a:r>
              <a:rPr lang="en-GB" altLang="fr-FR" dirty="0" err="1" smtClean="0">
                <a:solidFill>
                  <a:srgbClr val="000000"/>
                </a:solidFill>
              </a:rPr>
              <a:t>epatol</a:t>
            </a:r>
            <a:r>
              <a:rPr lang="en-GB" altLang="fr-FR" dirty="0" smtClean="0">
                <a:solidFill>
                  <a:srgbClr val="000000"/>
                </a:solidFill>
              </a:rPr>
              <a:t>, 2009</a:t>
            </a:r>
            <a:endParaRPr lang="en-GB" altLang="fr-FR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GB" altLang="fr-FR" dirty="0" smtClean="0">
                <a:solidFill>
                  <a:srgbClr val="000000"/>
                </a:solidFill>
              </a:rPr>
              <a:t>AASLD </a:t>
            </a:r>
            <a:r>
              <a:rPr lang="en-GB" altLang="fr-FR" dirty="0">
                <a:solidFill>
                  <a:srgbClr val="000000"/>
                </a:solidFill>
              </a:rPr>
              <a:t>Practice Guidelines, </a:t>
            </a:r>
            <a:r>
              <a:rPr lang="en-GB" altLang="fr-FR" dirty="0" err="1" smtClean="0">
                <a:solidFill>
                  <a:srgbClr val="000000"/>
                </a:solidFill>
              </a:rPr>
              <a:t>Hepatology</a:t>
            </a:r>
            <a:r>
              <a:rPr lang="en-GB" altLang="fr-FR" dirty="0" smtClean="0">
                <a:solidFill>
                  <a:srgbClr val="000000"/>
                </a:solidFill>
              </a:rPr>
              <a:t>, 2010</a:t>
            </a:r>
            <a:endParaRPr lang="fr-FR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petits canaux: Traitement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Idem traitement CSP typique</a:t>
            </a:r>
          </a:p>
          <a:p>
            <a:endParaRPr lang="fr-FR" dirty="0" smtClean="0"/>
          </a:p>
          <a:p>
            <a:r>
              <a:rPr lang="fr-FR" dirty="0" smtClean="0"/>
              <a:t>AUDC 15-20mg/kg/j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99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petits canaux: Pronostic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9144000" cy="26323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08836" y="6223000"/>
            <a:ext cx="267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Deneau</a:t>
            </a:r>
            <a:r>
              <a:rPr lang="fr-FR" dirty="0" smtClean="0"/>
              <a:t>, </a:t>
            </a:r>
            <a:r>
              <a:rPr lang="fr-FR" dirty="0" err="1" smtClean="0"/>
              <a:t>Hepatology</a:t>
            </a:r>
            <a:r>
              <a:rPr lang="fr-FR" dirty="0" smtClean="0"/>
              <a:t>,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18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petits canaux: Pronostic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/>
          <a:srcRect l="26072" b="51958"/>
          <a:stretch/>
        </p:blipFill>
        <p:spPr bwMode="auto">
          <a:xfrm>
            <a:off x="1143001" y="1417638"/>
            <a:ext cx="6633826" cy="427231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908836" y="6223000"/>
            <a:ext cx="361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Weissmuller, </a:t>
            </a:r>
            <a:r>
              <a:rPr lang="fr-FR" dirty="0" err="1" smtClean="0"/>
              <a:t>Gastroenterology</a:t>
            </a:r>
            <a:r>
              <a:rPr lang="fr-FR" dirty="0" smtClean="0"/>
              <a:t>,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64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petits canaux: Pronostic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Meilleur que CSP typique</a:t>
            </a:r>
          </a:p>
          <a:p>
            <a:r>
              <a:rPr lang="fr-FR" dirty="0" smtClean="0"/>
              <a:t>Survie sans TH : 29 ans versus 21 ans </a:t>
            </a:r>
          </a:p>
          <a:p>
            <a:r>
              <a:rPr lang="fr-FR" dirty="0" smtClean="0"/>
              <a:t>Pas de risque de </a:t>
            </a:r>
            <a:r>
              <a:rPr lang="fr-FR" dirty="0" err="1" smtClean="0"/>
              <a:t>cholangiocarcinome</a:t>
            </a:r>
            <a:endParaRPr lang="fr-FR" dirty="0" smtClean="0"/>
          </a:p>
          <a:p>
            <a:r>
              <a:rPr lang="fr-FR" dirty="0" smtClean="0"/>
              <a:t>Peut évoluer vers atteinte gros canaux (15%)</a:t>
            </a:r>
          </a:p>
          <a:p>
            <a:pPr marL="0" indent="0">
              <a:buNone/>
            </a:pP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</a:t>
            </a:r>
            <a:r>
              <a:rPr lang="fr-FR" dirty="0"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S</a:t>
            </a:r>
            <a:r>
              <a:rPr lang="fr-FR" dirty="0" smtClean="0"/>
              <a:t>urveillance plus espacée?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57800" y="5638800"/>
            <a:ext cx="3657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fr-FR" altLang="fr-FR" sz="1800" dirty="0" err="1">
                <a:solidFill>
                  <a:srgbClr val="000000"/>
                </a:solidFill>
                <a:latin typeface="+mn-lt"/>
              </a:rPr>
              <a:t>Broomé</a:t>
            </a:r>
            <a:r>
              <a:rPr lang="fr-FR" altLang="fr-FR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altLang="fr-FR" sz="18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fr-FR" altLang="fr-FR" sz="1800" dirty="0">
                <a:solidFill>
                  <a:srgbClr val="000000"/>
                </a:solidFill>
                <a:latin typeface="+mn-lt"/>
              </a:rPr>
              <a:t>J. </a:t>
            </a:r>
            <a:r>
              <a:rPr lang="fr-FR" altLang="fr-FR" sz="1800" dirty="0" err="1" smtClean="0">
                <a:solidFill>
                  <a:srgbClr val="000000"/>
                </a:solidFill>
                <a:latin typeface="+mn-lt"/>
              </a:rPr>
              <a:t>Hepatol</a:t>
            </a:r>
            <a:r>
              <a:rPr lang="fr-FR" altLang="fr-FR" sz="18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fr-FR" altLang="fr-FR" sz="1800" dirty="0">
                <a:solidFill>
                  <a:srgbClr val="000000"/>
                </a:solidFill>
                <a:latin typeface="+mn-lt"/>
              </a:rPr>
              <a:t>2002</a:t>
            </a:r>
          </a:p>
          <a:p>
            <a:pPr algn="ctr"/>
            <a:r>
              <a:rPr lang="fr-FR" altLang="fr-FR" sz="1800" dirty="0" err="1" smtClean="0">
                <a:solidFill>
                  <a:srgbClr val="000000"/>
                </a:solidFill>
                <a:latin typeface="+mn-lt"/>
              </a:rPr>
              <a:t>Björnsson</a:t>
            </a:r>
            <a:r>
              <a:rPr lang="fr-FR" altLang="fr-FR" sz="1800" dirty="0" smtClean="0">
                <a:solidFill>
                  <a:srgbClr val="000000"/>
                </a:solidFill>
                <a:latin typeface="+mn-lt"/>
              </a:rPr>
              <a:t>, Gut, </a:t>
            </a:r>
            <a:r>
              <a:rPr lang="fr-FR" altLang="fr-FR" sz="1800" dirty="0">
                <a:solidFill>
                  <a:srgbClr val="000000"/>
                </a:solidFill>
                <a:latin typeface="+mn-lt"/>
              </a:rPr>
              <a:t>2002</a:t>
            </a:r>
          </a:p>
          <a:p>
            <a:pPr algn="ctr"/>
            <a:r>
              <a:rPr lang="fr-FR" altLang="fr-FR" sz="1800" dirty="0" err="1" smtClean="0">
                <a:solidFill>
                  <a:srgbClr val="000000"/>
                </a:solidFill>
                <a:latin typeface="+mn-lt"/>
              </a:rPr>
              <a:t>Angulo</a:t>
            </a:r>
            <a:r>
              <a:rPr lang="fr-FR" altLang="fr-FR" sz="18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fr-FR" altLang="fr-FR" sz="1800" dirty="0" err="1" smtClean="0">
                <a:solidFill>
                  <a:srgbClr val="000000"/>
                </a:solidFill>
                <a:latin typeface="+mn-lt"/>
              </a:rPr>
              <a:t>Hepatology</a:t>
            </a:r>
            <a:r>
              <a:rPr lang="fr-FR" altLang="fr-FR" sz="18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fr-FR" altLang="fr-FR" sz="1800" dirty="0">
                <a:solidFill>
                  <a:srgbClr val="000000"/>
                </a:solidFill>
                <a:latin typeface="+mn-lt"/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3328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: risque </a:t>
            </a:r>
            <a:r>
              <a:rPr lang="fr-FR" dirty="0" err="1" smtClean="0"/>
              <a:t>élévé</a:t>
            </a:r>
            <a:r>
              <a:rPr lang="fr-FR" dirty="0" smtClean="0"/>
              <a:t>, diagnostic difficile, pronostic péjoratif</a:t>
            </a:r>
          </a:p>
          <a:p>
            <a:endParaRPr lang="fr-FR" dirty="0"/>
          </a:p>
          <a:p>
            <a:r>
              <a:rPr lang="fr-FR" dirty="0" err="1" smtClean="0"/>
              <a:t>Overlap</a:t>
            </a:r>
            <a:r>
              <a:rPr lang="fr-FR" dirty="0" smtClean="0"/>
              <a:t>: association CSP et HAI, sujet jeune, biopsie obligatoire, y penser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CSP petits canaux: </a:t>
            </a:r>
            <a:r>
              <a:rPr lang="fr-FR" dirty="0" err="1" smtClean="0"/>
              <a:t>bili</a:t>
            </a:r>
            <a:r>
              <a:rPr lang="fr-FR" dirty="0" smtClean="0"/>
              <a:t>-IRM normale, biopsie obligatoire, bon pronostic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7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9691"/>
            <a:ext cx="8229600" cy="1143000"/>
          </a:xfrm>
        </p:spPr>
        <p:txBody>
          <a:bodyPr/>
          <a:lstStyle/>
          <a:p>
            <a:r>
              <a:rPr lang="fr-FR" dirty="0" smtClean="0"/>
              <a:t>CSP dilatations kystiques</a:t>
            </a:r>
            <a:endParaRPr lang="fr-FR" dirty="0"/>
          </a:p>
        </p:txBody>
      </p:sp>
      <p:pic>
        <p:nvPicPr>
          <p:cNvPr id="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027987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9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8263"/>
            <a:ext cx="8229600" cy="1143000"/>
          </a:xfrm>
        </p:spPr>
        <p:txBody>
          <a:bodyPr/>
          <a:lstStyle/>
          <a:p>
            <a:r>
              <a:rPr lang="fr-FR" dirty="0" err="1" smtClean="0"/>
              <a:t>Cholangiocarcinome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0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Homme de 42 ans, RCH depuis 2003 avec colectomie en 2010 pour adénocarcinome.</a:t>
            </a:r>
          </a:p>
          <a:p>
            <a:endParaRPr lang="fr-FR" dirty="0" smtClean="0"/>
          </a:p>
          <a:p>
            <a:r>
              <a:rPr lang="fr-FR" dirty="0" smtClean="0"/>
              <a:t>2013: Diagnostic de CSP</a:t>
            </a:r>
          </a:p>
          <a:p>
            <a:endParaRPr lang="fr-FR" dirty="0" smtClean="0"/>
          </a:p>
          <a:p>
            <a:r>
              <a:rPr lang="fr-FR" dirty="0" smtClean="0"/>
              <a:t>Mars 2015: découverte fortuite d’une adénopathie hilaire. Biopsie sous écho-endoscopie: absence de cellule tumorale</a:t>
            </a:r>
          </a:p>
          <a:p>
            <a:endParaRPr lang="fr-FR" dirty="0" smtClean="0"/>
          </a:p>
          <a:p>
            <a:r>
              <a:rPr lang="fr-FR" dirty="0" smtClean="0"/>
              <a:t>Novembre 2015: Nouvelle série de biopsies sous écho-endoscopie: adénocarcinome. Imagerie hépatique: apparition d’un syndrome de masse. Diagnostic de </a:t>
            </a:r>
            <a:r>
              <a:rPr lang="fr-FR" dirty="0" err="1" smtClean="0"/>
              <a:t>cholangiocarcinome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Février 2016: Chimiothérapie par </a:t>
            </a:r>
            <a:r>
              <a:rPr lang="fr-FR" dirty="0" err="1" smtClean="0"/>
              <a:t>Gemcitabine-oxaliplatine</a:t>
            </a:r>
            <a:r>
              <a:rPr lang="fr-FR" dirty="0" smtClean="0"/>
              <a:t>. Progression avec carcinose péritonéale</a:t>
            </a:r>
          </a:p>
          <a:p>
            <a:endParaRPr lang="fr-FR" dirty="0" smtClean="0"/>
          </a:p>
          <a:p>
            <a:r>
              <a:rPr lang="fr-FR" dirty="0" smtClean="0"/>
              <a:t>Décembre 2016: Décès</a:t>
            </a:r>
          </a:p>
        </p:txBody>
      </p:sp>
    </p:spTree>
    <p:extLst>
      <p:ext uri="{BB962C8B-B14F-4D97-AF65-F5344CB8AC3E}">
        <p14:creationId xmlns:p14="http://schemas.microsoft.com/office/powerpoint/2010/main" val="19338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Cholangiocarcinome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dirty="0" err="1"/>
              <a:t>E</a:t>
            </a:r>
            <a:r>
              <a:rPr lang="fr-FR" dirty="0" err="1" smtClean="0"/>
              <a:t>pidémio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Risque x400 en cas de CSP</a:t>
            </a:r>
          </a:p>
          <a:p>
            <a:endParaRPr lang="fr-FR" dirty="0" smtClean="0"/>
          </a:p>
          <a:p>
            <a:r>
              <a:rPr lang="fr-FR" dirty="0" smtClean="0"/>
              <a:t>1/3 des cas : diagnostic dans la 1ere année de CSP</a:t>
            </a:r>
          </a:p>
          <a:p>
            <a:endParaRPr lang="fr-FR" dirty="0" smtClean="0"/>
          </a:p>
          <a:p>
            <a:r>
              <a:rPr lang="fr-FR" dirty="0"/>
              <a:t>Facteurs protecteurs: âge jeune (enfant), CSP des petits canaux</a:t>
            </a:r>
          </a:p>
          <a:p>
            <a:endParaRPr lang="fr-FR" dirty="0" smtClean="0"/>
          </a:p>
          <a:p>
            <a:r>
              <a:rPr lang="fr-FR" dirty="0" smtClean="0"/>
              <a:t>Facteurs favorisants: âge élevé au diagnostic, ATCD de dysplasie ou cancer </a:t>
            </a:r>
            <a:r>
              <a:rPr lang="fr-FR" dirty="0" err="1" smtClean="0"/>
              <a:t>colo-rectal</a:t>
            </a:r>
            <a:r>
              <a:rPr lang="fr-FR" dirty="0" smtClean="0"/>
              <a:t>, rupture de varices, tabac, alcool, facteurs génétiques (polymorphisme récepteur G2 NK), longue durée MICI</a:t>
            </a:r>
          </a:p>
        </p:txBody>
      </p:sp>
    </p:spTree>
    <p:extLst>
      <p:ext uri="{BB962C8B-B14F-4D97-AF65-F5344CB8AC3E}">
        <p14:creationId xmlns:p14="http://schemas.microsoft.com/office/powerpoint/2010/main" val="16412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98" y="408725"/>
            <a:ext cx="4564788" cy="54403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7" y="530490"/>
            <a:ext cx="4583319" cy="54403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06577" y="5999377"/>
            <a:ext cx="367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Weissmuller, </a:t>
            </a:r>
            <a:r>
              <a:rPr lang="fr-FR" dirty="0" err="1" smtClean="0"/>
              <a:t>Gastroenterology</a:t>
            </a:r>
            <a:r>
              <a:rPr lang="fr-FR" dirty="0"/>
              <a:t>, </a:t>
            </a:r>
            <a:r>
              <a:rPr lang="fr-FR" dirty="0" smtClean="0"/>
              <a:t>2017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cidence per 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8" r="48257"/>
          <a:stretch/>
        </p:blipFill>
        <p:spPr bwMode="auto">
          <a:xfrm>
            <a:off x="2469247" y="3318631"/>
            <a:ext cx="3948486" cy="321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ncidence per 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7" b="50152"/>
          <a:stretch/>
        </p:blipFill>
        <p:spPr bwMode="auto">
          <a:xfrm>
            <a:off x="2305225" y="201466"/>
            <a:ext cx="4112508" cy="311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8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Cholangiocarcinome</a:t>
            </a:r>
            <a:r>
              <a:rPr lang="fr-FR" dirty="0" smtClean="0"/>
              <a:t> : Diagnostic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Sténose biliaire hilaire avec cholestase ictérique et prurit (mais la plupart des sténoses symptomatiques sont bénignes)</a:t>
            </a:r>
          </a:p>
          <a:p>
            <a:endParaRPr lang="fr-FR" dirty="0" smtClean="0"/>
          </a:p>
          <a:p>
            <a:r>
              <a:rPr lang="fr-FR" dirty="0" smtClean="0"/>
              <a:t>Imageries: TDM, IRM, PET Scan</a:t>
            </a:r>
          </a:p>
          <a:p>
            <a:endParaRPr lang="fr-FR" dirty="0" smtClean="0"/>
          </a:p>
          <a:p>
            <a:r>
              <a:rPr lang="fr-FR" dirty="0" smtClean="0"/>
              <a:t>Examen clef: CPRE avec cytologie obtenue par brossage</a:t>
            </a:r>
          </a:p>
          <a:p>
            <a:pPr marL="0" indent="0">
              <a:buNone/>
            </a:pPr>
            <a:r>
              <a:rPr lang="fr-FR" dirty="0" smtClean="0"/>
              <a:t>Apport des biopsies biliaires</a:t>
            </a:r>
          </a:p>
          <a:p>
            <a:pPr marL="0" indent="0">
              <a:buNone/>
            </a:pPr>
            <a:r>
              <a:rPr lang="fr-FR" dirty="0"/>
              <a:t>Apport du FISH 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284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981</Words>
  <Application>Microsoft Office PowerPoint</Application>
  <PresentationFormat>Affichage à l'écran (4:3)</PresentationFormat>
  <Paragraphs>214</Paragraphs>
  <Slides>39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Formes particulières de CSP: cholangiocarcinome,  overlap syndrome  et CSP des petits canaux</vt:lpstr>
      <vt:lpstr>Forme typique CSP</vt:lpstr>
      <vt:lpstr>Forme typique CSP</vt:lpstr>
      <vt:lpstr>Cholangiocarcinome</vt:lpstr>
      <vt:lpstr>Cas clinique</vt:lpstr>
      <vt:lpstr>Cholangiocarcinome : Epidémio</vt:lpstr>
      <vt:lpstr>Présentation PowerPoint</vt:lpstr>
      <vt:lpstr>Présentation PowerPoint</vt:lpstr>
      <vt:lpstr>Cholangiocarcinome : Diagnostic</vt:lpstr>
      <vt:lpstr>Cholangiocarcinome : Diagnostic</vt:lpstr>
      <vt:lpstr>Cholangiocarcinome : Diagnostic</vt:lpstr>
      <vt:lpstr>Cholangiocarcinome : Diagnostic</vt:lpstr>
      <vt:lpstr>Cholangiocarcinome : Diagnostic</vt:lpstr>
      <vt:lpstr>Cholangiocarcinome: Traitement</vt:lpstr>
      <vt:lpstr>Cholangiocarcinome: Traitement</vt:lpstr>
      <vt:lpstr>Cholangiocarcinome: Pronostic</vt:lpstr>
      <vt:lpstr>Carcinome vésiculaire</vt:lpstr>
      <vt:lpstr>Overlap Syndrome</vt:lpstr>
      <vt:lpstr>Cas clinique (1)</vt:lpstr>
      <vt:lpstr>Cas clinique (2)</vt:lpstr>
      <vt:lpstr>Overlap: Epidemio</vt:lpstr>
      <vt:lpstr>Overlap: Diagnostic</vt:lpstr>
      <vt:lpstr>Présentation PowerPoint</vt:lpstr>
      <vt:lpstr>Overlap: Traitement</vt:lpstr>
      <vt:lpstr>Overlap: Pronostic</vt:lpstr>
      <vt:lpstr>Overlap: Pronostic</vt:lpstr>
      <vt:lpstr>Overlap: Pronostic</vt:lpstr>
      <vt:lpstr>Overlap: Recommandations</vt:lpstr>
      <vt:lpstr>CSP des petits canaux</vt:lpstr>
      <vt:lpstr>Cas clinique (1)</vt:lpstr>
      <vt:lpstr>Cas clinique (2)</vt:lpstr>
      <vt:lpstr>CSP petits canaux: Epidémio</vt:lpstr>
      <vt:lpstr>CSP petits canaux: Diagnostic</vt:lpstr>
      <vt:lpstr>CSP petits canaux: Traitement</vt:lpstr>
      <vt:lpstr>CSP petits canaux: Pronostic</vt:lpstr>
      <vt:lpstr>CSP petits canaux: Pronostic</vt:lpstr>
      <vt:lpstr>CSP petits canaux: Pronostic</vt:lpstr>
      <vt:lpstr>Conclusion</vt:lpstr>
      <vt:lpstr>CSP dilatations kystiques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Formes particulières de CSP: overlap syndrome, cholangiocarcinome et small ducts</dc:title>
  <dc:creator>Sara</dc:creator>
  <cp:lastModifiedBy>PERCHE Astrid</cp:lastModifiedBy>
  <cp:revision>139</cp:revision>
  <dcterms:created xsi:type="dcterms:W3CDTF">2017-06-12T20:08:31Z</dcterms:created>
  <dcterms:modified xsi:type="dcterms:W3CDTF">2017-06-21T06:47:01Z</dcterms:modified>
</cp:coreProperties>
</file>