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jp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70" r:id="rId7"/>
    <p:sldId id="267" r:id="rId8"/>
    <p:sldId id="265" r:id="rId9"/>
    <p:sldId id="266" r:id="rId10"/>
    <p:sldId id="271" r:id="rId11"/>
    <p:sldId id="268" r:id="rId12"/>
    <p:sldId id="269" r:id="rId13"/>
    <p:sldId id="272" r:id="rId14"/>
    <p:sldId id="273" r:id="rId15"/>
    <p:sldId id="277" r:id="rId16"/>
    <p:sldId id="278" r:id="rId17"/>
    <p:sldId id="274" r:id="rId18"/>
    <p:sldId id="279" r:id="rId19"/>
    <p:sldId id="280" r:id="rId20"/>
    <p:sldId id="281" r:id="rId21"/>
    <p:sldId id="275" r:id="rId22"/>
    <p:sldId id="285" r:id="rId23"/>
    <p:sldId id="282" r:id="rId24"/>
    <p:sldId id="283" r:id="rId25"/>
    <p:sldId id="276" r:id="rId26"/>
    <p:sldId id="263" r:id="rId27"/>
    <p:sldId id="286" r:id="rId28"/>
    <p:sldId id="289" r:id="rId29"/>
    <p:sldId id="260" r:id="rId30"/>
    <p:sldId id="290" r:id="rId31"/>
    <p:sldId id="292" r:id="rId32"/>
    <p:sldId id="293" r:id="rId33"/>
    <p:sldId id="294" r:id="rId34"/>
    <p:sldId id="264" r:id="rId35"/>
    <p:sldId id="287" r:id="rId36"/>
    <p:sldId id="288" r:id="rId37"/>
    <p:sldId id="261" r:id="rId38"/>
    <p:sldId id="295" r:id="rId39"/>
    <p:sldId id="296" r:id="rId40"/>
    <p:sldId id="297" r:id="rId4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6"/>
    <p:restoredTop sz="91654" autoAdjust="0"/>
  </p:normalViewPr>
  <p:slideViewPr>
    <p:cSldViewPr snapToGrid="0" snapToObjects="1">
      <p:cViewPr>
        <p:scale>
          <a:sx n="204" d="100"/>
          <a:sy n="204" d="100"/>
        </p:scale>
        <p:origin x="2784" y="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E9A9FDC-CAC6-7C42-A2CE-8FBCC405BCD7}" type="datetimeFigureOut">
              <a:rPr lang="fr-FR" smtClean="0"/>
              <a:t>15/06/2017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3D2FEC7-6B2F-3446-AD48-BD66E7AED95D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9.jpeg"/><Relationship Id="rId5" Type="http://schemas.microsoft.com/office/2007/relationships/hdphoto" Target="../media/hdphoto8.wdp"/><Relationship Id="rId6" Type="http://schemas.openxmlformats.org/officeDocument/2006/relationships/image" Target="../media/image10.jpeg"/><Relationship Id="rId7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12.jpeg"/><Relationship Id="rId5" Type="http://schemas.microsoft.com/office/2007/relationships/hdphoto" Target="../media/hdphoto11.wdp"/><Relationship Id="rId6" Type="http://schemas.openxmlformats.org/officeDocument/2006/relationships/image" Target="../media/image13.jpeg"/><Relationship Id="rId7" Type="http://schemas.microsoft.com/office/2007/relationships/hdphoto" Target="../media/hdphoto12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4" Type="http://schemas.openxmlformats.org/officeDocument/2006/relationships/image" Target="../media/image15.jpeg"/><Relationship Id="rId5" Type="http://schemas.microsoft.com/office/2007/relationships/hdphoto" Target="../media/hdphoto14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5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4" Type="http://schemas.openxmlformats.org/officeDocument/2006/relationships/image" Target="../media/image19.jpeg"/><Relationship Id="rId5" Type="http://schemas.microsoft.com/office/2007/relationships/hdphoto" Target="../media/hdphoto17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4" Type="http://schemas.openxmlformats.org/officeDocument/2006/relationships/image" Target="../media/image21.jpeg"/><Relationship Id="rId5" Type="http://schemas.microsoft.com/office/2007/relationships/hdphoto" Target="../media/hdphoto19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4" Type="http://schemas.openxmlformats.org/officeDocument/2006/relationships/image" Target="../media/image25.jpeg"/><Relationship Id="rId5" Type="http://schemas.microsoft.com/office/2007/relationships/hdphoto" Target="../media/hdphoto22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4" Type="http://schemas.openxmlformats.org/officeDocument/2006/relationships/image" Target="../media/image27.jpeg"/><Relationship Id="rId5" Type="http://schemas.microsoft.com/office/2007/relationships/hdphoto" Target="../media/hdphoto24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microsoft.com/office/2007/relationships/hdphoto" Target="../media/hdphoto27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microsoft.com/office/2007/relationships/hdphoto" Target="../media/hdphoto28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4" Type="http://schemas.openxmlformats.org/officeDocument/2006/relationships/image" Target="../media/image33.jpeg"/><Relationship Id="rId5" Type="http://schemas.microsoft.com/office/2007/relationships/hdphoto" Target="../media/hdphoto30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b="1" dirty="0" smtClean="0"/>
              <a:t>Cholangite sclérosante primitive</a:t>
            </a:r>
            <a:r>
              <a:rPr lang="fr-FR" sz="1000" b="1" dirty="0" smtClean="0"/>
              <a:t/>
            </a:r>
            <a:br>
              <a:rPr lang="fr-FR" sz="1000" b="1" dirty="0" smtClean="0"/>
            </a:br>
            <a:r>
              <a:rPr lang="fr-FR" sz="1000" b="1" dirty="0" smtClean="0"/>
              <a:t> </a:t>
            </a: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2400" b="1" i="1" dirty="0" smtClean="0"/>
              <a:t>marqueurs pronostiques et surveillance</a:t>
            </a:r>
            <a:endParaRPr lang="fr-FR" sz="3200" b="1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728512" cy="1752600"/>
          </a:xfrm>
        </p:spPr>
        <p:txBody>
          <a:bodyPr>
            <a:normAutofit/>
          </a:bodyPr>
          <a:lstStyle/>
          <a:p>
            <a:endParaRPr lang="fr-FR" sz="2000" dirty="0" smtClean="0"/>
          </a:p>
          <a:p>
            <a:r>
              <a:rPr lang="fr-FR" sz="2000" dirty="0" smtClean="0"/>
              <a:t>Christophe CORPECHOT</a:t>
            </a:r>
          </a:p>
          <a:p>
            <a:r>
              <a:rPr lang="fr-FR" sz="1600" i="1" dirty="0" smtClean="0"/>
              <a:t>Centre de référence des maladies inflammatoires des voies biliaires et des hépatites auto-immune (MIVB-HAI)</a:t>
            </a:r>
          </a:p>
          <a:p>
            <a:r>
              <a:rPr lang="fr-FR" sz="1600" i="1" dirty="0" smtClean="0"/>
              <a:t>Hôpital Saint-Antoine, APHP, Paris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9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347907" cy="990600"/>
          </a:xfrm>
        </p:spPr>
        <p:txBody>
          <a:bodyPr>
            <a:normAutofit/>
          </a:bodyPr>
          <a:lstStyle/>
          <a:p>
            <a:r>
              <a:rPr lang="fr-FR" dirty="0"/>
              <a:t>Prédire la progression de la CSP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 smtClean="0"/>
              <a:t>Les outils: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Scores </a:t>
            </a:r>
            <a:r>
              <a:rPr lang="fr-FR" sz="3200" dirty="0" err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clinico</a:t>
            </a: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-biologiques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Histologie</a:t>
            </a:r>
            <a:endParaRPr lang="fr-FR" sz="3200" dirty="0"/>
          </a:p>
          <a:p>
            <a:pPr marL="514350" indent="-514350">
              <a:buFont typeface="+mj-lt"/>
              <a:buAutoNum type="alphaLcPeriod"/>
            </a:pPr>
            <a:r>
              <a:rPr lang="fr-FR" sz="3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Marqueurs non-invasifs de fibrose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Radiologie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Evolution biologique sous AUDC</a:t>
            </a:r>
            <a:endParaRPr lang="fr-FR" sz="3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modèles pronostiques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32190" y="6422983"/>
            <a:ext cx="3193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Karlsen</a:t>
            </a:r>
            <a:r>
              <a:rPr lang="fr-FR" sz="1200" i="1" dirty="0" smtClean="0">
                <a:solidFill>
                  <a:schemeClr val="tx2"/>
                </a:solidFill>
              </a:rPr>
              <a:t> et al. Aliment </a:t>
            </a:r>
            <a:r>
              <a:rPr lang="fr-FR" sz="1200" i="1" dirty="0" err="1" smtClean="0">
                <a:solidFill>
                  <a:schemeClr val="tx2"/>
                </a:solidFill>
              </a:rPr>
              <a:t>Pharmacol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Ther</a:t>
            </a:r>
            <a:r>
              <a:rPr lang="fr-FR" sz="1200" i="1" dirty="0" smtClean="0">
                <a:solidFill>
                  <a:schemeClr val="tx2"/>
                </a:solidFill>
              </a:rPr>
              <a:t> 2014</a:t>
            </a:r>
            <a:endParaRPr lang="fr-FR" sz="1200" i="1" dirty="0">
              <a:solidFill>
                <a:schemeClr val="tx2"/>
              </a:solidFill>
            </a:endParaRPr>
          </a:p>
        </p:txBody>
      </p:sp>
      <p:pic>
        <p:nvPicPr>
          <p:cNvPr id="4" name="Espace réservé du contenu 3" descr="Prognostic_models_PSC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243" b="-30243"/>
          <a:stretch>
            <a:fillRect/>
          </a:stretch>
        </p:blipFill>
        <p:spPr>
          <a:xfrm>
            <a:off x="228600" y="1207157"/>
            <a:ext cx="8686800" cy="5147733"/>
          </a:xfrm>
        </p:spPr>
      </p:pic>
    </p:spTree>
    <p:extLst>
      <p:ext uri="{BB962C8B-B14F-4D97-AF65-F5344CB8AC3E}">
        <p14:creationId xmlns:p14="http://schemas.microsoft.com/office/powerpoint/2010/main" val="11334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CSP: stade histologique et pronostic</a:t>
            </a:r>
            <a:endParaRPr lang="fr-FR" dirty="0"/>
          </a:p>
        </p:txBody>
      </p:sp>
      <p:pic>
        <p:nvPicPr>
          <p:cNvPr id="4" name="Espace réservé du contenu 3" descr="Histological_stages_PS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5" b="-375"/>
          <a:stretch>
            <a:fillRect/>
          </a:stretch>
        </p:blipFill>
        <p:spPr>
          <a:xfrm>
            <a:off x="1024884" y="1807787"/>
            <a:ext cx="7094232" cy="4203989"/>
          </a:xfrm>
        </p:spPr>
      </p:pic>
      <p:sp>
        <p:nvSpPr>
          <p:cNvPr id="5" name="ZoneTexte 4"/>
          <p:cNvSpPr txBox="1"/>
          <p:nvPr/>
        </p:nvSpPr>
        <p:spPr>
          <a:xfrm>
            <a:off x="6130578" y="6422983"/>
            <a:ext cx="2264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De </a:t>
            </a:r>
            <a:r>
              <a:rPr lang="fr-FR" sz="1200" i="1" dirty="0" err="1" smtClean="0">
                <a:solidFill>
                  <a:schemeClr val="tx2"/>
                </a:solidFill>
              </a:rPr>
              <a:t>Vries</a:t>
            </a:r>
            <a:r>
              <a:rPr lang="fr-FR" sz="1200" i="1" dirty="0" smtClean="0">
                <a:solidFill>
                  <a:schemeClr val="tx2"/>
                </a:solidFill>
              </a:rPr>
              <a:t> et al. J </a:t>
            </a:r>
            <a:r>
              <a:rPr lang="fr-FR" sz="1200" i="1" dirty="0" err="1" smtClean="0">
                <a:solidFill>
                  <a:schemeClr val="tx2"/>
                </a:solidFill>
              </a:rPr>
              <a:t>Hepatol</a:t>
            </a:r>
            <a:r>
              <a:rPr lang="fr-FR" sz="1200" i="1" dirty="0" smtClean="0">
                <a:solidFill>
                  <a:schemeClr val="tx2"/>
                </a:solidFill>
              </a:rPr>
              <a:t> 2017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09035" y="6011776"/>
            <a:ext cx="2544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N= 64 patients, suivi médian 9 ans</a:t>
            </a:r>
            <a:endParaRPr lang="fr-FR" sz="1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CSP: stade histologique et pronostic</a:t>
            </a:r>
          </a:p>
        </p:txBody>
      </p:sp>
      <p:pic>
        <p:nvPicPr>
          <p:cNvPr id="4" name="Image 3" descr="Ishak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321"/>
          <a:stretch/>
        </p:blipFill>
        <p:spPr>
          <a:xfrm>
            <a:off x="33423" y="1941929"/>
            <a:ext cx="3183336" cy="1565022"/>
          </a:xfrm>
          <a:prstGeom prst="rect">
            <a:avLst/>
          </a:prstGeom>
        </p:spPr>
      </p:pic>
      <p:pic>
        <p:nvPicPr>
          <p:cNvPr id="6" name="Image 5" descr="Nakanuma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42" y="3160735"/>
            <a:ext cx="3203999" cy="149451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63205" y="147037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Ishak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933134" y="2602023"/>
            <a:ext cx="135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Nakanuma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945131" y="3898871"/>
            <a:ext cx="99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Ludwig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130578" y="6422983"/>
            <a:ext cx="2264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De </a:t>
            </a:r>
            <a:r>
              <a:rPr lang="fr-FR" sz="1200" i="1" dirty="0" err="1" smtClean="0">
                <a:solidFill>
                  <a:schemeClr val="tx2"/>
                </a:solidFill>
              </a:rPr>
              <a:t>Vries</a:t>
            </a:r>
            <a:r>
              <a:rPr lang="fr-FR" sz="1200" i="1" dirty="0" smtClean="0">
                <a:solidFill>
                  <a:schemeClr val="tx2"/>
                </a:solidFill>
              </a:rPr>
              <a:t> et al. J </a:t>
            </a:r>
            <a:r>
              <a:rPr lang="fr-FR" sz="1200" i="1" dirty="0" err="1" smtClean="0">
                <a:solidFill>
                  <a:schemeClr val="tx2"/>
                </a:solidFill>
              </a:rPr>
              <a:t>Hepatol</a:t>
            </a:r>
            <a:r>
              <a:rPr lang="fr-FR" sz="1200" i="1" dirty="0" smtClean="0">
                <a:solidFill>
                  <a:schemeClr val="tx2"/>
                </a:solidFill>
              </a:rPr>
              <a:t> 2017</a:t>
            </a:r>
            <a:endParaRPr lang="fr-FR" sz="1200" i="1" dirty="0">
              <a:solidFill>
                <a:schemeClr val="tx2"/>
              </a:solidFill>
            </a:endParaRPr>
          </a:p>
        </p:txBody>
      </p:sp>
      <p:pic>
        <p:nvPicPr>
          <p:cNvPr id="5" name="Image 4" descr="Ludwig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321"/>
          <a:stretch/>
        </p:blipFill>
        <p:spPr>
          <a:xfrm>
            <a:off x="5912125" y="4355176"/>
            <a:ext cx="3203999" cy="18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3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347907" cy="990600"/>
          </a:xfrm>
        </p:spPr>
        <p:txBody>
          <a:bodyPr>
            <a:normAutofit/>
          </a:bodyPr>
          <a:lstStyle/>
          <a:p>
            <a:r>
              <a:rPr lang="fr-FR" dirty="0"/>
              <a:t>Prédire la progression de la CSP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 smtClean="0"/>
              <a:t>Les outils: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Scores </a:t>
            </a:r>
            <a:r>
              <a:rPr lang="fr-FR" sz="3200" dirty="0" err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clinico</a:t>
            </a: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-biologiques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rgbClr val="C5C5D1"/>
                </a:solidFill>
              </a:rPr>
              <a:t>Histologie</a:t>
            </a:r>
            <a:endParaRPr lang="fr-FR" sz="3200" dirty="0">
              <a:solidFill>
                <a:srgbClr val="C5C5D1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sz="3200" dirty="0"/>
              <a:t>Marqueurs non-invasifs de fibrose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Radiologie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Evolution biologique sous AUDC</a:t>
            </a:r>
            <a:endParaRPr lang="fr-FR" sz="3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u contenu 18" descr="Fibroscan_pentes_PSC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861" r="-18861"/>
          <a:stretch>
            <a:fillRect/>
          </a:stretch>
        </p:blipFill>
        <p:spPr/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Elastométrie impulsionnelle (Fibroscan)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908549" y="6422983"/>
            <a:ext cx="2960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 Corpechot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Gastroenterology</a:t>
            </a:r>
            <a:r>
              <a:rPr lang="fr-FR" sz="1200" i="1" dirty="0" smtClean="0">
                <a:solidFill>
                  <a:schemeClr val="tx2"/>
                </a:solidFill>
              </a:rPr>
              <a:t> 2014</a:t>
            </a:r>
            <a:endParaRPr lang="fr-FR" sz="1200" i="1" dirty="0">
              <a:solidFill>
                <a:schemeClr val="tx2"/>
              </a:solidFill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5050683" y="1399341"/>
            <a:ext cx="3214086" cy="2433611"/>
            <a:chOff x="5050683" y="1533766"/>
            <a:chExt cx="3036550" cy="2299186"/>
          </a:xfrm>
        </p:grpSpPr>
        <p:pic>
          <p:nvPicPr>
            <p:cNvPr id="20" name="Image 19" descr="Fibroscan_survival_baseline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149" y="1652108"/>
              <a:ext cx="2958084" cy="218084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5050683" y="1533766"/>
              <a:ext cx="263770" cy="264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r 24"/>
          <p:cNvGrpSpPr>
            <a:grpSpLocks noChangeAspect="1"/>
          </p:cNvGrpSpPr>
          <p:nvPr/>
        </p:nvGrpSpPr>
        <p:grpSpPr>
          <a:xfrm>
            <a:off x="5071879" y="3850440"/>
            <a:ext cx="3204000" cy="2498494"/>
            <a:chOff x="5062111" y="3899287"/>
            <a:chExt cx="3025122" cy="2359003"/>
          </a:xfrm>
        </p:grpSpPr>
        <p:pic>
          <p:nvPicPr>
            <p:cNvPr id="21" name="Image 20" descr="Fibroascan_survival_over_time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151" y="4031726"/>
              <a:ext cx="2942082" cy="222656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062111" y="3899287"/>
              <a:ext cx="263770" cy="264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58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Liver Fibrosis (ELF) test</a:t>
            </a:r>
            <a:endParaRPr lang="en-US" dirty="0"/>
          </a:p>
        </p:txBody>
      </p:sp>
      <p:pic>
        <p:nvPicPr>
          <p:cNvPr id="11" name="Espace réservé du contenu 10" descr="ELF_PSC_surviva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117" b="-15117"/>
          <a:stretch>
            <a:fillRect/>
          </a:stretch>
        </p:blipFill>
        <p:spPr>
          <a:xfrm>
            <a:off x="457200" y="1758829"/>
            <a:ext cx="3819110" cy="4461873"/>
          </a:xfrm>
        </p:spPr>
      </p:pic>
      <p:pic>
        <p:nvPicPr>
          <p:cNvPr id="12" name="Espace réservé du contenu 11" descr="ELF_PSC_Multivariate_Model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3353" b="-123353"/>
          <a:stretch>
            <a:fillRect/>
          </a:stretch>
        </p:blipFill>
        <p:spPr>
          <a:xfrm>
            <a:off x="4581942" y="1328658"/>
            <a:ext cx="4208670" cy="4916997"/>
          </a:xfrm>
        </p:spPr>
      </p:pic>
      <p:sp>
        <p:nvSpPr>
          <p:cNvPr id="5" name="ZoneTexte 4"/>
          <p:cNvSpPr txBox="1"/>
          <p:nvPr/>
        </p:nvSpPr>
        <p:spPr>
          <a:xfrm>
            <a:off x="6118366" y="6155623"/>
            <a:ext cx="253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Vesterhus</a:t>
            </a:r>
            <a:r>
              <a:rPr lang="fr-FR" sz="1200" i="1" dirty="0" smtClean="0">
                <a:solidFill>
                  <a:schemeClr val="tx2"/>
                </a:solidFill>
              </a:rPr>
              <a:t> et al. Hepatology 2015</a:t>
            </a:r>
          </a:p>
          <a:p>
            <a:pPr algn="r"/>
            <a:r>
              <a:rPr lang="fr-FR" sz="1200" i="1" dirty="0" smtClean="0">
                <a:solidFill>
                  <a:schemeClr val="tx2"/>
                </a:solidFill>
              </a:rPr>
              <a:t>De </a:t>
            </a:r>
            <a:r>
              <a:rPr lang="fr-FR" sz="1200" i="1" dirty="0" err="1" smtClean="0">
                <a:solidFill>
                  <a:schemeClr val="tx2"/>
                </a:solidFill>
              </a:rPr>
              <a:t>Vries</a:t>
            </a:r>
            <a:r>
              <a:rPr lang="fr-FR" sz="1200" i="1" dirty="0" smtClean="0">
                <a:solidFill>
                  <a:schemeClr val="tx2"/>
                </a:solidFill>
              </a:rPr>
              <a:t>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Liver</a:t>
            </a:r>
            <a:r>
              <a:rPr lang="fr-FR" sz="1200" i="1" dirty="0" smtClean="0">
                <a:solidFill>
                  <a:schemeClr val="tx2"/>
                </a:solidFill>
              </a:rPr>
              <a:t> Int 2017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-684372" y="3503700"/>
            <a:ext cx="2062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LT-free survival (%)</a:t>
            </a:r>
            <a:endParaRPr lang="en-US" sz="16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016615" y="4438163"/>
            <a:ext cx="1022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Upper tertile</a:t>
            </a:r>
            <a:endParaRPr lang="en-US" sz="1200"/>
          </a:p>
        </p:txBody>
      </p:sp>
      <p:sp>
        <p:nvSpPr>
          <p:cNvPr id="15" name="ZoneTexte 14"/>
          <p:cNvSpPr txBox="1"/>
          <p:nvPr/>
        </p:nvSpPr>
        <p:spPr>
          <a:xfrm>
            <a:off x="3016615" y="2780334"/>
            <a:ext cx="1022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Lower </a:t>
            </a:r>
            <a:r>
              <a:rPr lang="en-US" sz="1200" dirty="0" err="1" smtClean="0"/>
              <a:t>tertile</a:t>
            </a:r>
            <a:endParaRPr lang="en-US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14632" y="3804604"/>
            <a:ext cx="1057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Middle tertile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8806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347907" cy="990600"/>
          </a:xfrm>
        </p:spPr>
        <p:txBody>
          <a:bodyPr>
            <a:normAutofit/>
          </a:bodyPr>
          <a:lstStyle/>
          <a:p>
            <a:r>
              <a:rPr lang="fr-FR" dirty="0"/>
              <a:t>Prédire la progression de la CSP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 smtClean="0"/>
              <a:t>Les outils: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Scores </a:t>
            </a:r>
            <a:r>
              <a:rPr lang="fr-FR" sz="3200" dirty="0" err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clinico</a:t>
            </a: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-biologiques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rgbClr val="C5C5D1"/>
                </a:solidFill>
              </a:rPr>
              <a:t>Histologie</a:t>
            </a:r>
            <a:endParaRPr lang="fr-FR" sz="3200" dirty="0">
              <a:solidFill>
                <a:srgbClr val="C5C5D1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sz="3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Marqueurs non-invasifs de fibrose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rgbClr val="292934"/>
                </a:solidFill>
              </a:rPr>
              <a:t>Radiologie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Evolution biologique sous AUDC</a:t>
            </a:r>
            <a:endParaRPr lang="fr-FR" sz="3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CPRE et pronostic</a:t>
            </a:r>
            <a:endParaRPr lang="fr-FR" dirty="0"/>
          </a:p>
        </p:txBody>
      </p:sp>
      <p:pic>
        <p:nvPicPr>
          <p:cNvPr id="5" name="Espace réservé du contenu 4" descr="Majoie_PSC_ERCP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266" b="-27266"/>
          <a:stretch>
            <a:fillRect/>
          </a:stretch>
        </p:blipFill>
        <p:spPr>
          <a:xfrm>
            <a:off x="457200" y="1673352"/>
            <a:ext cx="3945514" cy="4609551"/>
          </a:xfrm>
        </p:spPr>
      </p:pic>
      <p:pic>
        <p:nvPicPr>
          <p:cNvPr id="6" name="Espace réservé du contenu 5" descr="Ponsoien_Gut_2002_ERCP_scor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4042" b="-34042"/>
          <a:stretch>
            <a:fillRect/>
          </a:stretch>
        </p:blipFill>
        <p:spPr>
          <a:xfrm>
            <a:off x="4648200" y="1461352"/>
            <a:ext cx="4220060" cy="4930304"/>
          </a:xfrm>
        </p:spPr>
      </p:pic>
      <p:sp>
        <p:nvSpPr>
          <p:cNvPr id="7" name="ZoneTexte 6"/>
          <p:cNvSpPr txBox="1"/>
          <p:nvPr/>
        </p:nvSpPr>
        <p:spPr>
          <a:xfrm>
            <a:off x="6352327" y="6189043"/>
            <a:ext cx="243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Ponsioen</a:t>
            </a:r>
            <a:r>
              <a:rPr lang="fr-FR" sz="1200" i="1" dirty="0" smtClean="0">
                <a:solidFill>
                  <a:schemeClr val="tx2"/>
                </a:solidFill>
              </a:rPr>
              <a:t> et al. Gut 2002</a:t>
            </a:r>
          </a:p>
          <a:p>
            <a:pPr algn="r"/>
            <a:r>
              <a:rPr lang="fr-FR" sz="1200" i="1" dirty="0" err="1" smtClean="0">
                <a:solidFill>
                  <a:schemeClr val="tx2"/>
                </a:solidFill>
              </a:rPr>
              <a:t>Ponsioen</a:t>
            </a:r>
            <a:r>
              <a:rPr lang="fr-FR" sz="1200" i="1" dirty="0" smtClean="0">
                <a:solidFill>
                  <a:schemeClr val="tx2"/>
                </a:solidFill>
              </a:rPr>
              <a:t>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Endoscopy</a:t>
            </a:r>
            <a:r>
              <a:rPr lang="fr-FR" sz="1200" i="1" dirty="0" smtClean="0">
                <a:solidFill>
                  <a:schemeClr val="tx2"/>
                </a:solidFill>
              </a:rPr>
              <a:t> 2010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73969" y="6422983"/>
            <a:ext cx="3020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Majoie</a:t>
            </a:r>
            <a:r>
              <a:rPr lang="fr-FR" sz="1200" i="1" dirty="0" smtClean="0">
                <a:solidFill>
                  <a:schemeClr val="tx2"/>
                </a:solidFill>
              </a:rPr>
              <a:t> et al.</a:t>
            </a:r>
            <a:r>
              <a:rPr lang="fr-FR" sz="1200" i="1" dirty="0">
                <a:solidFill>
                  <a:schemeClr val="tx2"/>
                </a:solidFill>
              </a:rPr>
              <a:t> AJR Am J </a:t>
            </a:r>
            <a:r>
              <a:rPr lang="fr-FR" sz="1200" i="1" dirty="0" err="1" smtClean="0">
                <a:solidFill>
                  <a:schemeClr val="tx2"/>
                </a:solidFill>
              </a:rPr>
              <a:t>Roentgenol</a:t>
            </a:r>
            <a:r>
              <a:rPr lang="fr-FR" sz="1200" i="1" dirty="0">
                <a:solidFill>
                  <a:schemeClr val="tx2"/>
                </a:solidFill>
              </a:rPr>
              <a:t> </a:t>
            </a:r>
            <a:r>
              <a:rPr lang="fr-FR" sz="1200" i="1" dirty="0" smtClean="0">
                <a:solidFill>
                  <a:schemeClr val="tx2"/>
                </a:solidFill>
              </a:rPr>
              <a:t>1991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IRM </a:t>
            </a:r>
            <a:r>
              <a:rPr lang="fr-FR" dirty="0" err="1" smtClean="0"/>
              <a:t>hépato-biliaire</a:t>
            </a:r>
            <a:r>
              <a:rPr lang="fr-FR" dirty="0" smtClean="0"/>
              <a:t> et pronostic</a:t>
            </a:r>
            <a:endParaRPr lang="fr-FR" dirty="0"/>
          </a:p>
        </p:txBody>
      </p:sp>
      <p:pic>
        <p:nvPicPr>
          <p:cNvPr id="5" name="Espace réservé du contenu 4" descr="Ruiz_Multivariate_mode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1617" b="-51617"/>
          <a:stretch>
            <a:fillRect/>
          </a:stretch>
        </p:blipFill>
        <p:spPr>
          <a:xfrm>
            <a:off x="211680" y="1382991"/>
            <a:ext cx="4172710" cy="4874985"/>
          </a:xfrm>
        </p:spPr>
      </p:pic>
      <p:pic>
        <p:nvPicPr>
          <p:cNvPr id="8" name="Espace réservé du contenu 7" descr="MRI_Score_survival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376" b="-30376"/>
          <a:stretch>
            <a:fillRect/>
          </a:stretch>
        </p:blipFill>
        <p:spPr/>
      </p:pic>
      <p:sp>
        <p:nvSpPr>
          <p:cNvPr id="9" name="ZoneTexte 8"/>
          <p:cNvSpPr txBox="1"/>
          <p:nvPr/>
        </p:nvSpPr>
        <p:spPr>
          <a:xfrm>
            <a:off x="7687310" y="3932384"/>
            <a:ext cx="958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Score &gt; 3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7687310" y="2416041"/>
            <a:ext cx="951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Score ≤ 3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728673" y="3126752"/>
            <a:ext cx="938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</a:t>
            </a:r>
            <a:r>
              <a:rPr lang="fr-FR" sz="1400" dirty="0" smtClean="0"/>
              <a:t> = 0.003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583598" y="6422983"/>
            <a:ext cx="3157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Lemoinne</a:t>
            </a:r>
            <a:r>
              <a:rPr lang="fr-FR" sz="1200" i="1" dirty="0" smtClean="0">
                <a:solidFill>
                  <a:schemeClr val="tx2"/>
                </a:solidFill>
              </a:rPr>
              <a:t> et al. J </a:t>
            </a:r>
            <a:r>
              <a:rPr lang="fr-FR" sz="1200" i="1" dirty="0" err="1" smtClean="0">
                <a:solidFill>
                  <a:schemeClr val="tx2"/>
                </a:solidFill>
              </a:rPr>
              <a:t>Hepatol</a:t>
            </a:r>
            <a:r>
              <a:rPr lang="fr-FR" sz="1200" i="1" dirty="0" smtClean="0">
                <a:solidFill>
                  <a:schemeClr val="tx2"/>
                </a:solidFill>
              </a:rPr>
              <a:t> 2015 (62): S794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31557" y="6422983"/>
            <a:ext cx="2156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 Ruiz et al.</a:t>
            </a:r>
            <a:r>
              <a:rPr lang="fr-FR" sz="1200" i="1" dirty="0">
                <a:solidFill>
                  <a:schemeClr val="tx2"/>
                </a:solidFill>
              </a:rPr>
              <a:t> </a:t>
            </a:r>
            <a:r>
              <a:rPr lang="fr-FR" sz="1200" i="1" dirty="0" smtClean="0">
                <a:solidFill>
                  <a:schemeClr val="tx2"/>
                </a:solidFill>
              </a:rPr>
              <a:t>Hepatology 2013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Pronostic général de la CSP</a:t>
            </a:r>
            <a:endParaRPr lang="fr-FR" dirty="0"/>
          </a:p>
        </p:txBody>
      </p:sp>
      <p:pic>
        <p:nvPicPr>
          <p:cNvPr id="4" name="Espace réservé du contenu 3" descr="Boonstra_PSC_survival_2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078" r="-9078"/>
          <a:stretch>
            <a:fillRect/>
          </a:stretch>
        </p:blipFill>
        <p:spPr>
          <a:xfrm>
            <a:off x="1089576" y="1868282"/>
            <a:ext cx="6964849" cy="4127318"/>
          </a:xfrm>
        </p:spPr>
      </p:pic>
      <p:sp>
        <p:nvSpPr>
          <p:cNvPr id="5" name="ZoneTexte 4"/>
          <p:cNvSpPr txBox="1"/>
          <p:nvPr/>
        </p:nvSpPr>
        <p:spPr>
          <a:xfrm>
            <a:off x="6118366" y="6422983"/>
            <a:ext cx="2421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Boonstra</a:t>
            </a:r>
            <a:r>
              <a:rPr lang="fr-FR" sz="1200" i="1" dirty="0" smtClean="0">
                <a:solidFill>
                  <a:schemeClr val="tx2"/>
                </a:solidFill>
              </a:rPr>
              <a:t> et al. Hepatology 2013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taille de la rate et pronostic</a:t>
            </a:r>
            <a:endParaRPr lang="fr-FR" dirty="0"/>
          </a:p>
        </p:txBody>
      </p:sp>
      <p:pic>
        <p:nvPicPr>
          <p:cNvPr id="6" name="Espace réservé du contenu 5" descr="Spleen_PSC_surviva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2003" b="-32003"/>
          <a:stretch>
            <a:fillRect/>
          </a:stretch>
        </p:blipFill>
        <p:spPr/>
      </p:pic>
      <p:pic>
        <p:nvPicPr>
          <p:cNvPr id="8" name="Espace réservé du contenu 7" descr="Spleen_fibroscan_comparaison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3515" b="-153515"/>
          <a:stretch>
            <a:fillRect/>
          </a:stretch>
        </p:blipFill>
        <p:spPr>
          <a:xfrm>
            <a:off x="4648199" y="1487385"/>
            <a:ext cx="4197777" cy="4904271"/>
          </a:xfrm>
        </p:spPr>
      </p:pic>
      <p:sp>
        <p:nvSpPr>
          <p:cNvPr id="9" name="ZoneTexte 8"/>
          <p:cNvSpPr txBox="1"/>
          <p:nvPr/>
        </p:nvSpPr>
        <p:spPr>
          <a:xfrm>
            <a:off x="6442865" y="6391656"/>
            <a:ext cx="2198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Ehlken</a:t>
            </a:r>
            <a:r>
              <a:rPr lang="fr-FR" sz="1200" i="1" dirty="0" smtClean="0">
                <a:solidFill>
                  <a:schemeClr val="tx2"/>
                </a:solidFill>
              </a:rPr>
              <a:t> et al.</a:t>
            </a:r>
            <a:r>
              <a:rPr lang="fr-FR" sz="1200" i="1" dirty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PloS</a:t>
            </a:r>
            <a:r>
              <a:rPr lang="fr-FR" sz="1200" i="1" dirty="0" smtClean="0">
                <a:solidFill>
                  <a:schemeClr val="tx2"/>
                </a:solidFill>
              </a:rPr>
              <a:t> One 2016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347907" cy="990600"/>
          </a:xfrm>
        </p:spPr>
        <p:txBody>
          <a:bodyPr>
            <a:normAutofit/>
          </a:bodyPr>
          <a:lstStyle/>
          <a:p>
            <a:r>
              <a:rPr lang="fr-FR" dirty="0"/>
              <a:t>Prédire la progression de la CSP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 smtClean="0"/>
              <a:t>Les outils: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Scores </a:t>
            </a:r>
            <a:r>
              <a:rPr lang="fr-FR" sz="3200" dirty="0" err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clinico</a:t>
            </a: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-biologiques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rgbClr val="C5C5D1"/>
                </a:solidFill>
              </a:rPr>
              <a:t>Histologie</a:t>
            </a:r>
            <a:endParaRPr lang="fr-FR" sz="3200" dirty="0">
              <a:solidFill>
                <a:srgbClr val="C5C5D1"/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sz="3200" dirty="0">
                <a:solidFill>
                  <a:srgbClr val="C5C5D1"/>
                </a:solidFill>
              </a:rPr>
              <a:t>Marqueurs non-invasifs de fibrose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Radiologie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Evolution biologique sous AUDC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6793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effets de l’arrêt de l’AUDC</a:t>
            </a:r>
            <a:endParaRPr lang="fr-FR" dirty="0"/>
          </a:p>
        </p:txBody>
      </p:sp>
      <p:pic>
        <p:nvPicPr>
          <p:cNvPr id="10" name="Espace réservé du contenu 9" descr="Wunsch_UDCA_discontinu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1039" b="-21039"/>
          <a:stretch>
            <a:fillRect/>
          </a:stretch>
        </p:blipFill>
        <p:spPr>
          <a:xfrm>
            <a:off x="457200" y="2079220"/>
            <a:ext cx="8229600" cy="4876800"/>
          </a:xfrm>
        </p:spPr>
      </p:pic>
      <p:sp>
        <p:nvSpPr>
          <p:cNvPr id="9" name="ZoneTexte 8"/>
          <p:cNvSpPr txBox="1"/>
          <p:nvPr/>
        </p:nvSpPr>
        <p:spPr>
          <a:xfrm>
            <a:off x="6442865" y="6391656"/>
            <a:ext cx="2361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Wunsch</a:t>
            </a:r>
            <a:r>
              <a:rPr lang="fr-FR" sz="1200" i="1" dirty="0" smtClean="0">
                <a:solidFill>
                  <a:schemeClr val="tx2"/>
                </a:solidFill>
              </a:rPr>
              <a:t> et al.</a:t>
            </a:r>
            <a:r>
              <a:rPr lang="fr-FR" sz="1200" i="1" dirty="0">
                <a:solidFill>
                  <a:schemeClr val="tx2"/>
                </a:solidFill>
              </a:rPr>
              <a:t> </a:t>
            </a:r>
            <a:r>
              <a:rPr lang="fr-FR" sz="1200" i="1" dirty="0" smtClean="0">
                <a:solidFill>
                  <a:schemeClr val="tx2"/>
                </a:solidFill>
              </a:rPr>
              <a:t>Hepatology 2014</a:t>
            </a:r>
            <a:endParaRPr lang="fr-FR" sz="1200" i="1" dirty="0">
              <a:solidFill>
                <a:schemeClr val="tx2"/>
              </a:solidFill>
            </a:endParaRPr>
          </a:p>
        </p:txBody>
      </p:sp>
      <p:pic>
        <p:nvPicPr>
          <p:cNvPr id="3" name="Image 2" descr="Tabbibian_UDCA_discontinu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04875"/>
            <a:ext cx="6327648" cy="9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CSP: </a:t>
            </a:r>
            <a:r>
              <a:rPr lang="fr-FR" smtClean="0"/>
              <a:t>rôle pronostique des PAL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729841" y="6391656"/>
            <a:ext cx="3082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 Rupp et al.</a:t>
            </a:r>
            <a:r>
              <a:rPr lang="fr-FR" sz="1200" i="1" dirty="0">
                <a:solidFill>
                  <a:schemeClr val="tx2"/>
                </a:solidFill>
              </a:rPr>
              <a:t> </a:t>
            </a:r>
            <a:r>
              <a:rPr lang="fr-FR" sz="1200" i="1" dirty="0" smtClean="0">
                <a:solidFill>
                  <a:schemeClr val="tx2"/>
                </a:solidFill>
              </a:rPr>
              <a:t>Aliment </a:t>
            </a:r>
            <a:r>
              <a:rPr lang="fr-FR" sz="1200" i="1" dirty="0" err="1" smtClean="0">
                <a:solidFill>
                  <a:schemeClr val="tx2"/>
                </a:solidFill>
              </a:rPr>
              <a:t>Pharmacol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Ther</a:t>
            </a:r>
            <a:r>
              <a:rPr lang="fr-FR" sz="1200" i="1" dirty="0" smtClean="0">
                <a:solidFill>
                  <a:schemeClr val="tx2"/>
                </a:solidFill>
              </a:rPr>
              <a:t> 2014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7654" y="1960622"/>
            <a:ext cx="356513" cy="412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Espace réservé du contenu 15" descr="Al_mamari_ALP_survival_UDC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0254" b="-20254"/>
          <a:stretch>
            <a:fillRect/>
          </a:stretch>
        </p:blipFill>
        <p:spPr>
          <a:xfrm>
            <a:off x="457200" y="1673352"/>
            <a:ext cx="3764346" cy="4397893"/>
          </a:xfrm>
        </p:spPr>
      </p:pic>
      <p:pic>
        <p:nvPicPr>
          <p:cNvPr id="17" name="Espace réservé du contenu 16" descr="Rupp_ALP_multivariate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7829" b="-77829"/>
          <a:stretch>
            <a:fillRect/>
          </a:stretch>
        </p:blipFill>
        <p:spPr>
          <a:xfrm>
            <a:off x="4367284" y="1019733"/>
            <a:ext cx="4502708" cy="5260523"/>
          </a:xfrm>
        </p:spPr>
      </p:pic>
      <p:sp>
        <p:nvSpPr>
          <p:cNvPr id="18" name="ZoneTexte 17"/>
          <p:cNvSpPr txBox="1"/>
          <p:nvPr/>
        </p:nvSpPr>
        <p:spPr>
          <a:xfrm>
            <a:off x="1934851" y="6405556"/>
            <a:ext cx="240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 Al </a:t>
            </a:r>
            <a:r>
              <a:rPr lang="fr-FR" sz="1200" i="1" dirty="0" err="1" smtClean="0">
                <a:solidFill>
                  <a:schemeClr val="tx2"/>
                </a:solidFill>
              </a:rPr>
              <a:t>Mamari</a:t>
            </a:r>
            <a:r>
              <a:rPr lang="fr-FR" sz="1200" i="1" dirty="0" smtClean="0">
                <a:solidFill>
                  <a:schemeClr val="tx2"/>
                </a:solidFill>
              </a:rPr>
              <a:t> et al.</a:t>
            </a:r>
            <a:r>
              <a:rPr lang="fr-FR" sz="1200" i="1" dirty="0">
                <a:solidFill>
                  <a:schemeClr val="tx2"/>
                </a:solidFill>
              </a:rPr>
              <a:t> </a:t>
            </a:r>
            <a:r>
              <a:rPr lang="fr-FR" sz="1200" i="1" dirty="0" smtClean="0">
                <a:solidFill>
                  <a:schemeClr val="tx2"/>
                </a:solidFill>
              </a:rPr>
              <a:t>J </a:t>
            </a:r>
            <a:r>
              <a:rPr lang="fr-FR" sz="1200" i="1" dirty="0" err="1" smtClean="0">
                <a:solidFill>
                  <a:schemeClr val="tx2"/>
                </a:solidFill>
              </a:rPr>
              <a:t>Hepatol</a:t>
            </a:r>
            <a:r>
              <a:rPr lang="fr-FR" sz="1200" i="1" dirty="0" smtClean="0">
                <a:solidFill>
                  <a:schemeClr val="tx2"/>
                </a:solidFill>
              </a:rPr>
              <a:t> 2013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CSP: seuil optimal des PAL à 1 an</a:t>
            </a:r>
            <a:endParaRPr lang="fr-FR" dirty="0"/>
          </a:p>
        </p:txBody>
      </p:sp>
      <p:pic>
        <p:nvPicPr>
          <p:cNvPr id="10" name="Espace réservé du contenu 9" descr="De_vries_ALP_1yr_AUROC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668" b="-9668"/>
          <a:stretch>
            <a:fillRect/>
          </a:stretch>
        </p:blipFill>
        <p:spPr/>
      </p:pic>
      <p:pic>
        <p:nvPicPr>
          <p:cNvPr id="11" name="Espace réservé du contenu 10" descr="De_vries_ALP_1yr_Survival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774" b="-15774"/>
          <a:stretch>
            <a:fillRect/>
          </a:stretch>
        </p:blipFill>
        <p:spPr/>
      </p:pic>
      <p:sp>
        <p:nvSpPr>
          <p:cNvPr id="12" name="ZoneTexte 11"/>
          <p:cNvSpPr txBox="1"/>
          <p:nvPr/>
        </p:nvSpPr>
        <p:spPr>
          <a:xfrm>
            <a:off x="6442865" y="6391656"/>
            <a:ext cx="2204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 De </a:t>
            </a:r>
            <a:r>
              <a:rPr lang="fr-FR" sz="1200" i="1" dirty="0" err="1" smtClean="0">
                <a:solidFill>
                  <a:schemeClr val="tx2"/>
                </a:solidFill>
              </a:rPr>
              <a:t>Vries</a:t>
            </a:r>
            <a:r>
              <a:rPr lang="fr-FR" sz="1200" i="1" dirty="0" smtClean="0">
                <a:solidFill>
                  <a:schemeClr val="tx2"/>
                </a:solidFill>
              </a:rPr>
              <a:t> et al.</a:t>
            </a:r>
            <a:r>
              <a:rPr lang="fr-FR" sz="1200" i="1" dirty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Liver</a:t>
            </a:r>
            <a:r>
              <a:rPr lang="fr-FR" sz="1200" i="1" dirty="0" smtClean="0">
                <a:solidFill>
                  <a:schemeClr val="tx2"/>
                </a:solidFill>
              </a:rPr>
              <a:t> Int 2016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7654" y="1960622"/>
            <a:ext cx="356513" cy="412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6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PSC </a:t>
            </a:r>
            <a:r>
              <a:rPr lang="fr-FR" dirty="0" err="1"/>
              <a:t>S</a:t>
            </a:r>
            <a:r>
              <a:rPr lang="fr-FR" dirty="0" err="1" smtClean="0"/>
              <a:t>tudy</a:t>
            </a:r>
            <a:r>
              <a:rPr lang="fr-FR" dirty="0" smtClean="0"/>
              <a:t> Group Consensus</a:t>
            </a:r>
            <a:endParaRPr lang="fr-FR" dirty="0"/>
          </a:p>
        </p:txBody>
      </p:sp>
      <p:pic>
        <p:nvPicPr>
          <p:cNvPr id="4" name="Espace réservé du contenu 3" descr="Candidate_surrogate_denpoints_PSC_20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794" r="-22794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6442865" y="6391656"/>
            <a:ext cx="2447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Ponsioen</a:t>
            </a:r>
            <a:r>
              <a:rPr lang="fr-FR" sz="1200" i="1" dirty="0" smtClean="0">
                <a:solidFill>
                  <a:schemeClr val="tx2"/>
                </a:solidFill>
              </a:rPr>
              <a:t> et al.</a:t>
            </a:r>
            <a:r>
              <a:rPr lang="fr-FR" sz="1200" i="1" dirty="0">
                <a:solidFill>
                  <a:schemeClr val="tx2"/>
                </a:solidFill>
              </a:rPr>
              <a:t> </a:t>
            </a:r>
            <a:r>
              <a:rPr lang="fr-FR" sz="1200" i="1" dirty="0" smtClean="0">
                <a:solidFill>
                  <a:schemeClr val="tx2"/>
                </a:solidFill>
              </a:rPr>
              <a:t>Hepatology 2016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peut-on prédire et dépister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La dysfonction hépatique?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 smtClean="0"/>
              <a:t>Le </a:t>
            </a:r>
            <a:r>
              <a:rPr lang="fr-FR" sz="3200" dirty="0" err="1" smtClean="0"/>
              <a:t>cholangiocarcinome</a:t>
            </a:r>
            <a:r>
              <a:rPr lang="fr-FR" sz="32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Le cancer </a:t>
            </a:r>
            <a:r>
              <a:rPr lang="fr-FR" sz="3200" dirty="0" err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colo-rectal</a:t>
            </a: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?</a:t>
            </a:r>
            <a:endParaRPr lang="fr-FR" sz="3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CSP: incidence du CCA</a:t>
            </a:r>
            <a:endParaRPr lang="fr-FR" dirty="0"/>
          </a:p>
        </p:txBody>
      </p:sp>
      <p:pic>
        <p:nvPicPr>
          <p:cNvPr id="4" name="Espace réservé du contenu 3" descr="Boonstra_CCA_incidenc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230" r="-21230"/>
          <a:stretch>
            <a:fillRect/>
          </a:stretch>
        </p:blipFill>
        <p:spPr>
          <a:xfrm>
            <a:off x="934663" y="1600200"/>
            <a:ext cx="7274675" cy="4310919"/>
          </a:xfrm>
        </p:spPr>
      </p:pic>
      <p:sp>
        <p:nvSpPr>
          <p:cNvPr id="5" name="ZoneTexte 4"/>
          <p:cNvSpPr txBox="1"/>
          <p:nvPr/>
        </p:nvSpPr>
        <p:spPr>
          <a:xfrm>
            <a:off x="6118366" y="6422983"/>
            <a:ext cx="2421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Boonstra</a:t>
            </a:r>
            <a:r>
              <a:rPr lang="fr-FR" sz="1200" i="1" dirty="0" smtClean="0">
                <a:solidFill>
                  <a:schemeClr val="tx2"/>
                </a:solidFill>
              </a:rPr>
              <a:t> et al. Hepatology 2013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9680" y="1600200"/>
            <a:ext cx="412218" cy="449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119490" y="3030050"/>
            <a:ext cx="39831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Risque x 398 </a:t>
            </a:r>
            <a:r>
              <a:rPr lang="fr-FR" i="1" dirty="0" smtClean="0"/>
              <a:t>vs</a:t>
            </a:r>
            <a:r>
              <a:rPr lang="fr-FR" dirty="0" smtClean="0"/>
              <a:t>. population générale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5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 et CCA: rappels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15% des patients auront un CCA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1</a:t>
            </a:r>
            <a:r>
              <a:rPr lang="fr-FR" sz="3200" baseline="30000" dirty="0" smtClean="0"/>
              <a:t>ère</a:t>
            </a:r>
            <a:r>
              <a:rPr lang="fr-FR" sz="3200" dirty="0" smtClean="0"/>
              <a:t> cause de mortalité sans TH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30% des CCA sont diagnostiqués dans l’année qui suit le diagnostic de CSP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15% des sténoses serrées d’apparition récente sont des CCA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Cancer de la vésicule biliaire: 5%</a:t>
            </a:r>
          </a:p>
          <a:p>
            <a:pPr marL="0" indent="0">
              <a:buNone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96094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CSP: facteurs de risque de CCA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3200" dirty="0" smtClean="0"/>
              <a:t>CSP des gros canaux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3200" dirty="0" smtClean="0"/>
              <a:t>Age au diagnostic plus élevé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3200" dirty="0" smtClean="0"/>
              <a:t>Durée de la MICI plus longue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3200" dirty="0" smtClean="0"/>
              <a:t>Antécédent de CRC/dysplasie sévère</a:t>
            </a:r>
          </a:p>
        </p:txBody>
      </p:sp>
    </p:spTree>
    <p:extLst>
      <p:ext uri="{BB962C8B-B14F-4D97-AF65-F5344CB8AC3E}">
        <p14:creationId xmlns:p14="http://schemas.microsoft.com/office/powerpoint/2010/main" val="8389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peut-on prédire et dépister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 dirty="0" smtClean="0"/>
              <a:t>La dysfonction hépatique?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 smtClean="0"/>
              <a:t>Le </a:t>
            </a:r>
            <a:r>
              <a:rPr lang="fr-FR" sz="3200" dirty="0" err="1" smtClean="0"/>
              <a:t>cholangiocarcinome</a:t>
            </a:r>
            <a:r>
              <a:rPr lang="fr-FR" sz="32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 smtClean="0"/>
              <a:t>Le cancer </a:t>
            </a:r>
            <a:r>
              <a:rPr lang="fr-FR" sz="3200" dirty="0" err="1" smtClean="0"/>
              <a:t>colo-rectal</a:t>
            </a:r>
            <a:r>
              <a:rPr lang="fr-FR" sz="3200" dirty="0" smtClean="0"/>
              <a:t>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6265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peut-on dépister le CCA?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/>
              <a:t>Les </a:t>
            </a:r>
            <a:r>
              <a:rPr lang="fr-FR" sz="3200" b="1" dirty="0" smtClean="0"/>
              <a:t>outils :</a:t>
            </a:r>
            <a:endParaRPr lang="fr-FR" sz="3200" b="1" dirty="0"/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CA 19-9</a:t>
            </a:r>
            <a:endParaRPr lang="fr-FR" sz="3200" dirty="0"/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Imagerie (écho, TDM, IRM)</a:t>
            </a:r>
            <a:endParaRPr lang="fr-FR" sz="3200" dirty="0"/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Brossage, biopsies</a:t>
            </a:r>
          </a:p>
          <a:p>
            <a:pPr marL="0" indent="0">
              <a:buNone/>
            </a:pPr>
            <a:r>
              <a:rPr lang="fr-FR" sz="1400" dirty="0" smtClean="0"/>
              <a:t/>
            </a:r>
            <a:br>
              <a:rPr lang="fr-FR" sz="1400" dirty="0" smtClean="0"/>
            </a:br>
            <a:endParaRPr lang="fr-FR" sz="1400" dirty="0" smtClean="0"/>
          </a:p>
          <a:p>
            <a:pPr marL="0" indent="0">
              <a:buNone/>
            </a:pPr>
            <a:endParaRPr lang="fr-FR" sz="1400" dirty="0"/>
          </a:p>
          <a:p>
            <a:pPr marL="0" indent="0" algn="just">
              <a:buNone/>
            </a:pPr>
            <a:r>
              <a:rPr lang="fr-FR" sz="3200" dirty="0"/>
              <a:t> </a:t>
            </a:r>
            <a:r>
              <a:rPr lang="fr-FR" sz="3200" dirty="0" smtClean="0"/>
              <a:t>       </a:t>
            </a:r>
            <a:r>
              <a:rPr lang="fr-FR" sz="2800" b="1" dirty="0" smtClean="0"/>
              <a:t>Aucune stratégie de dépistage du CCA n’est officiellement recommandée </a:t>
            </a:r>
            <a:r>
              <a:rPr lang="fr-FR" sz="2800" dirty="0" smtClean="0"/>
              <a:t>(excepté échographie annuelle de la vésicule biliaire) </a:t>
            </a:r>
          </a:p>
        </p:txBody>
      </p:sp>
      <p:pic>
        <p:nvPicPr>
          <p:cNvPr id="4" name="Image 3" descr="Warn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2" y="4445771"/>
            <a:ext cx="868998" cy="7677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090" y="4333421"/>
            <a:ext cx="8600875" cy="1904922"/>
          </a:xfrm>
          <a:prstGeom prst="rect">
            <a:avLst/>
          </a:prstGeom>
          <a:noFill/>
          <a:ln>
            <a:solidFill>
              <a:srgbClr val="D253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8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Dépister le CCA: valeur du CA 19-9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/>
              <a:t>Non évalué en prospectif </a:t>
            </a:r>
            <a:r>
              <a:rPr lang="fr-FR" sz="3200" dirty="0" smtClean="0"/>
              <a:t>(patients asymptomatiques)</a:t>
            </a:r>
          </a:p>
          <a:p>
            <a:r>
              <a:rPr lang="fr-FR" sz="3200" dirty="0" smtClean="0"/>
              <a:t>Non sécrété chez Lewis – (5-10% pop.)</a:t>
            </a:r>
            <a:endParaRPr lang="fr-FR" sz="3200" dirty="0"/>
          </a:p>
          <a:p>
            <a:r>
              <a:rPr lang="fr-FR" sz="3200" dirty="0" smtClean="0"/>
              <a:t>Seuil diagnostique &gt; 129 U/</a:t>
            </a:r>
            <a:r>
              <a:rPr lang="fr-FR" sz="3200" dirty="0" err="1" smtClean="0"/>
              <a:t>mL</a:t>
            </a:r>
            <a:r>
              <a:rPr lang="fr-FR" sz="3200" dirty="0" smtClean="0"/>
              <a:t>: </a:t>
            </a:r>
            <a:br>
              <a:rPr lang="fr-FR" sz="3200" dirty="0" smtClean="0"/>
            </a:br>
            <a:r>
              <a:rPr lang="fr-FR" sz="3200" i="1" dirty="0" smtClean="0"/>
              <a:t>Sensibilité 79%, Spécificité 98%</a:t>
            </a:r>
          </a:p>
          <a:p>
            <a:r>
              <a:rPr lang="fr-FR" sz="3200" dirty="0"/>
              <a:t>Faux positifs: angiocholite, cirrhose</a:t>
            </a:r>
          </a:p>
          <a:p>
            <a:r>
              <a:rPr lang="fr-FR" sz="3200" b="1" dirty="0" smtClean="0"/>
              <a:t>La cinétique a plus de valeur que la valeur elle-même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118366" y="6200183"/>
            <a:ext cx="223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tx2"/>
                </a:solidFill>
              </a:rPr>
              <a:t>Levy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Dig</a:t>
            </a:r>
            <a:r>
              <a:rPr lang="fr-FR" sz="1200" i="1" dirty="0" smtClean="0">
                <a:solidFill>
                  <a:schemeClr val="tx2"/>
                </a:solidFill>
              </a:rPr>
              <a:t> Dis </a:t>
            </a:r>
            <a:r>
              <a:rPr lang="fr-FR" sz="1200" i="1" dirty="0" err="1" smtClean="0">
                <a:solidFill>
                  <a:schemeClr val="tx2"/>
                </a:solidFill>
              </a:rPr>
              <a:t>Sci</a:t>
            </a:r>
            <a:r>
              <a:rPr lang="fr-FR" sz="1200" i="1" dirty="0" smtClean="0">
                <a:solidFill>
                  <a:schemeClr val="tx2"/>
                </a:solidFill>
              </a:rPr>
              <a:t> 2005</a:t>
            </a:r>
          </a:p>
          <a:p>
            <a:pPr algn="r"/>
            <a:r>
              <a:rPr lang="fr-FR" sz="1200" i="1" dirty="0" err="1" smtClean="0">
                <a:solidFill>
                  <a:schemeClr val="tx2"/>
                </a:solidFill>
              </a:rPr>
              <a:t>Wannhoff</a:t>
            </a:r>
            <a:r>
              <a:rPr lang="fr-FR" sz="1200" i="1" dirty="0" smtClean="0">
                <a:solidFill>
                  <a:schemeClr val="tx2"/>
                </a:solidFill>
              </a:rPr>
              <a:t> et al. in </a:t>
            </a:r>
            <a:r>
              <a:rPr lang="fr-FR" sz="1200" i="1" dirty="0" err="1" smtClean="0">
                <a:solidFill>
                  <a:schemeClr val="tx2"/>
                </a:solidFill>
              </a:rPr>
              <a:t>preparation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Dépister le CCA: imagerie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La plupart des centres experts </a:t>
            </a:r>
            <a:r>
              <a:rPr lang="fr-FR" sz="3200" b="1" dirty="0" smtClean="0"/>
              <a:t>pratique une </a:t>
            </a:r>
            <a:r>
              <a:rPr lang="fr-FR" sz="3200" b="1" dirty="0"/>
              <a:t>IRM tous les </a:t>
            </a:r>
            <a:r>
              <a:rPr lang="fr-FR" sz="3200" b="1" dirty="0" smtClean="0"/>
              <a:t>ans (IPSCSG)</a:t>
            </a:r>
            <a:endParaRPr lang="fr-FR" sz="3200" b="1" dirty="0"/>
          </a:p>
          <a:p>
            <a:r>
              <a:rPr lang="fr-FR" sz="3200" dirty="0" smtClean="0"/>
              <a:t>Stratégie affichée: </a:t>
            </a:r>
          </a:p>
          <a:p>
            <a:pPr lvl="1"/>
            <a:r>
              <a:rPr lang="fr-FR" sz="2800" dirty="0"/>
              <a:t>D</a:t>
            </a:r>
            <a:r>
              <a:rPr lang="fr-FR" sz="2800" dirty="0" smtClean="0"/>
              <a:t>épister l’apparition de sténoses serrées</a:t>
            </a:r>
          </a:p>
          <a:p>
            <a:pPr lvl="1"/>
            <a:r>
              <a:rPr lang="fr-FR" sz="2800" dirty="0" smtClean="0"/>
              <a:t>Puis CPRE pour brossage/biopsies</a:t>
            </a:r>
            <a:endParaRPr lang="fr-FR" sz="2800" dirty="0"/>
          </a:p>
          <a:p>
            <a:r>
              <a:rPr lang="fr-FR" sz="3200" b="1" dirty="0" smtClean="0"/>
              <a:t>Intérêt de cette stratégie non prouvé</a:t>
            </a:r>
          </a:p>
          <a:p>
            <a:r>
              <a:rPr lang="fr-FR" sz="3200" dirty="0" smtClean="0"/>
              <a:t>Peu (pas) d’études prospectives</a:t>
            </a:r>
          </a:p>
          <a:p>
            <a:endParaRPr lang="fr-FR" sz="32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5371919" y="6422983"/>
            <a:ext cx="3259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Ehlken</a:t>
            </a:r>
            <a:r>
              <a:rPr lang="fr-FR" sz="1200" i="1" dirty="0" smtClean="0">
                <a:solidFill>
                  <a:schemeClr val="tx2"/>
                </a:solidFill>
              </a:rPr>
              <a:t>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Curr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Opin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Gastroenterol</a:t>
            </a:r>
            <a:r>
              <a:rPr lang="fr-FR" sz="1200" i="1" dirty="0" smtClean="0">
                <a:solidFill>
                  <a:schemeClr val="tx2"/>
                </a:solidFill>
              </a:rPr>
              <a:t> 2017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Dépister le CCA: brossage/biopsies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Sténoses « dominantes »</a:t>
            </a:r>
          </a:p>
          <a:p>
            <a:r>
              <a:rPr lang="fr-FR" sz="3200" b="1" dirty="0" smtClean="0"/>
              <a:t>Brossage avec cytologie</a:t>
            </a:r>
            <a:r>
              <a:rPr lang="fr-FR" sz="3200" dirty="0" smtClean="0"/>
              <a:t>:</a:t>
            </a:r>
          </a:p>
          <a:p>
            <a:pPr marL="0" indent="0">
              <a:buNone/>
            </a:pPr>
            <a:r>
              <a:rPr lang="fr-FR" sz="3200" dirty="0"/>
              <a:t> </a:t>
            </a:r>
            <a:r>
              <a:rPr lang="fr-FR" sz="3200" dirty="0" smtClean="0"/>
              <a:t>  </a:t>
            </a:r>
            <a:r>
              <a:rPr lang="fr-FR" sz="3200" i="1" dirty="0" smtClean="0"/>
              <a:t>Sensibilité 52%, spécificité 99%</a:t>
            </a:r>
          </a:p>
          <a:p>
            <a:r>
              <a:rPr lang="fr-FR" sz="3200" b="1" dirty="0" err="1" smtClean="0"/>
              <a:t>Cholangioscopie</a:t>
            </a:r>
            <a:r>
              <a:rPr lang="fr-FR" sz="3200" b="1" dirty="0" smtClean="0"/>
              <a:t> avec biopsies</a:t>
            </a:r>
            <a:r>
              <a:rPr lang="fr-FR" sz="3200" dirty="0" smtClean="0"/>
              <a:t>:</a:t>
            </a:r>
            <a:endParaRPr lang="fr-FR" sz="2800" dirty="0"/>
          </a:p>
          <a:p>
            <a:pPr marL="274320" lvl="1" indent="0">
              <a:buNone/>
            </a:pPr>
            <a:r>
              <a:rPr lang="fr-FR" sz="3200" dirty="0"/>
              <a:t> </a:t>
            </a:r>
            <a:r>
              <a:rPr lang="fr-FR" sz="3200" i="1" dirty="0" smtClean="0"/>
              <a:t>Sensibilité 65%, spécificité 97%</a:t>
            </a:r>
          </a:p>
          <a:p>
            <a:r>
              <a:rPr lang="fr-FR" sz="3200" b="1" dirty="0" smtClean="0"/>
              <a:t>Combinaison cytologie/TEP-scan</a:t>
            </a:r>
            <a:r>
              <a:rPr lang="fr-FR" sz="3200" dirty="0" smtClean="0"/>
              <a:t>:</a:t>
            </a:r>
          </a:p>
          <a:p>
            <a:pPr marL="274320" lvl="1" indent="0">
              <a:buNone/>
            </a:pPr>
            <a:r>
              <a:rPr lang="fr-FR" sz="2800" dirty="0" smtClean="0"/>
              <a:t> </a:t>
            </a:r>
            <a:r>
              <a:rPr lang="fr-FR" sz="3200" i="1" dirty="0" smtClean="0"/>
              <a:t>Sensibilité 100%, spécificité 88%</a:t>
            </a:r>
            <a:endParaRPr lang="fr-FR" sz="32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5371919" y="6133343"/>
            <a:ext cx="298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i="1" dirty="0" err="1" smtClean="0">
                <a:solidFill>
                  <a:schemeClr val="tx2"/>
                </a:solidFill>
              </a:rPr>
              <a:t>Njei</a:t>
            </a:r>
            <a:r>
              <a:rPr lang="fr-FR" sz="1200" i="1" dirty="0" smtClean="0">
                <a:solidFill>
                  <a:schemeClr val="tx2"/>
                </a:solidFill>
              </a:rPr>
              <a:t> et al. Aliment </a:t>
            </a:r>
            <a:r>
              <a:rPr lang="fr-FR" sz="1200" i="1" dirty="0" err="1" smtClean="0">
                <a:solidFill>
                  <a:schemeClr val="tx2"/>
                </a:solidFill>
              </a:rPr>
              <a:t>Pharmacol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Ther</a:t>
            </a:r>
            <a:r>
              <a:rPr lang="fr-FR" sz="1200" i="1" dirty="0" smtClean="0">
                <a:solidFill>
                  <a:schemeClr val="tx2"/>
                </a:solidFill>
              </a:rPr>
              <a:t> 2016</a:t>
            </a:r>
          </a:p>
          <a:p>
            <a:pPr algn="r"/>
            <a:r>
              <a:rPr lang="fr-FR" sz="1200" i="1" dirty="0" err="1" smtClean="0">
                <a:solidFill>
                  <a:schemeClr val="tx2"/>
                </a:solidFill>
              </a:rPr>
              <a:t>Sangfelt</a:t>
            </a:r>
            <a:r>
              <a:rPr lang="fr-FR" sz="1200" i="1" dirty="0" smtClean="0">
                <a:solidFill>
                  <a:schemeClr val="tx2"/>
                </a:solidFill>
              </a:rPr>
              <a:t> et al. J </a:t>
            </a:r>
            <a:r>
              <a:rPr lang="fr-FR" sz="1200" i="1" dirty="0" err="1" smtClean="0">
                <a:solidFill>
                  <a:schemeClr val="tx2"/>
                </a:solidFill>
              </a:rPr>
              <a:t>Hepatol</a:t>
            </a:r>
            <a:r>
              <a:rPr lang="fr-FR" sz="1200" i="1" dirty="0" smtClean="0">
                <a:solidFill>
                  <a:schemeClr val="tx2"/>
                </a:solidFill>
              </a:rPr>
              <a:t> 2014</a:t>
            </a:r>
            <a:endParaRPr lang="fr-FR" sz="1200" i="1" dirty="0">
              <a:solidFill>
                <a:schemeClr val="tx2"/>
              </a:solidFill>
            </a:endParaRPr>
          </a:p>
        </p:txBody>
      </p:sp>
      <p:pic>
        <p:nvPicPr>
          <p:cNvPr id="4" name="Image 3" descr="Brush_cytology_meta_analysi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89" y="1591727"/>
            <a:ext cx="2049962" cy="1918123"/>
          </a:xfrm>
          <a:prstGeom prst="rect">
            <a:avLst/>
          </a:prstGeom>
          <a:ln>
            <a:solidFill>
              <a:srgbClr val="93A299"/>
            </a:solidFill>
          </a:ln>
        </p:spPr>
      </p:pic>
    </p:spTree>
    <p:extLst>
      <p:ext uri="{BB962C8B-B14F-4D97-AF65-F5344CB8AC3E}">
        <p14:creationId xmlns:p14="http://schemas.microsoft.com/office/powerpoint/2010/main" val="32695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peut-on prédire et dépister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 dirty="0" smtClean="0">
                <a:solidFill>
                  <a:srgbClr val="C5C5D1"/>
                </a:solidFill>
              </a:rPr>
              <a:t>La dysfonction hépatique?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Le </a:t>
            </a:r>
            <a:r>
              <a:rPr lang="fr-FR" sz="3200" dirty="0" err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cholangiocarcinome</a:t>
            </a: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 smtClean="0"/>
              <a:t>Le cancer </a:t>
            </a:r>
            <a:r>
              <a:rPr lang="fr-FR" sz="3200" dirty="0" err="1" smtClean="0"/>
              <a:t>colo-rectal</a:t>
            </a:r>
            <a:r>
              <a:rPr lang="fr-FR" sz="3200" dirty="0" smtClean="0"/>
              <a:t>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3237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CSP: incidence du CCR</a:t>
            </a:r>
            <a:endParaRPr lang="fr-FR" dirty="0"/>
          </a:p>
        </p:txBody>
      </p:sp>
      <p:pic>
        <p:nvPicPr>
          <p:cNvPr id="4" name="Espace réservé du contenu 3" descr="Boonstra_CCA_incidenc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230" r="-21230"/>
          <a:stretch>
            <a:fillRect/>
          </a:stretch>
        </p:blipFill>
        <p:spPr>
          <a:xfrm>
            <a:off x="934663" y="1600200"/>
            <a:ext cx="7274675" cy="4310919"/>
          </a:xfrm>
        </p:spPr>
      </p:pic>
      <p:sp>
        <p:nvSpPr>
          <p:cNvPr id="5" name="ZoneTexte 4"/>
          <p:cNvSpPr txBox="1"/>
          <p:nvPr/>
        </p:nvSpPr>
        <p:spPr>
          <a:xfrm>
            <a:off x="6118366" y="6422983"/>
            <a:ext cx="2421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Boonstra</a:t>
            </a:r>
            <a:r>
              <a:rPr lang="fr-FR" sz="1200" i="1" dirty="0" smtClean="0">
                <a:solidFill>
                  <a:schemeClr val="tx2"/>
                </a:solidFill>
              </a:rPr>
              <a:t> et al. Hepatology 2013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9680" y="1600200"/>
            <a:ext cx="412218" cy="449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119490" y="3030050"/>
            <a:ext cx="372638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Risque x 5 </a:t>
            </a:r>
            <a:r>
              <a:rPr lang="fr-FR" i="1" dirty="0" smtClean="0"/>
              <a:t>vs</a:t>
            </a:r>
            <a:r>
              <a:rPr lang="fr-FR" dirty="0" smtClean="0"/>
              <a:t>. population générale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41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 et CCR: rôle de la surveillance</a:t>
            </a:r>
            <a:endParaRPr lang="fr-FR" dirty="0"/>
          </a:p>
        </p:txBody>
      </p:sp>
      <p:pic>
        <p:nvPicPr>
          <p:cNvPr id="5" name="Espace réservé du contenu 4" descr="Boonstra_CRC_IBD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7429" b="-17429"/>
          <a:stretch>
            <a:fillRect/>
          </a:stretch>
        </p:blipFill>
        <p:spPr>
          <a:xfrm>
            <a:off x="457200" y="1250032"/>
            <a:ext cx="4038600" cy="4718304"/>
          </a:xfrm>
          <a:ln>
            <a:noFill/>
          </a:ln>
        </p:spPr>
      </p:pic>
      <p:pic>
        <p:nvPicPr>
          <p:cNvPr id="6" name="Espace réservé du contenu 5" descr="Boonstra_CRC_surveillance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1053" b="-21053"/>
          <a:stretch>
            <a:fillRect/>
          </a:stretch>
        </p:blipFill>
        <p:spPr>
          <a:xfrm>
            <a:off x="4648200" y="1885012"/>
            <a:ext cx="4038600" cy="4718304"/>
          </a:xfr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6244" y="1793520"/>
            <a:ext cx="334231" cy="278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118366" y="6422983"/>
            <a:ext cx="2421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Boonstra</a:t>
            </a:r>
            <a:r>
              <a:rPr lang="fr-FR" sz="1200" i="1" dirty="0" smtClean="0">
                <a:solidFill>
                  <a:schemeClr val="tx2"/>
                </a:solidFill>
              </a:rPr>
              <a:t> et al. Hepatology 2013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1888" y="2072018"/>
            <a:ext cx="1184523" cy="438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074924" y="3662377"/>
            <a:ext cx="817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PSC-IBD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233057" y="4579281"/>
            <a:ext cx="441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IBD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1258938" y="2818389"/>
            <a:ext cx="294293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R</a:t>
            </a:r>
            <a:r>
              <a:rPr lang="fr-FR" dirty="0" smtClean="0"/>
              <a:t>isque x 10 vs. RCH seule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32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prédire le cancer </a:t>
            </a:r>
            <a:r>
              <a:rPr lang="fr-FR" dirty="0" err="1" smtClean="0"/>
              <a:t>colo-rectal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3200" dirty="0" smtClean="0"/>
              <a:t>Le surrisque n’est pas démontré pour la maladie de </a:t>
            </a:r>
            <a:r>
              <a:rPr lang="fr-FR" sz="3200" dirty="0" err="1" smtClean="0"/>
              <a:t>Crohn</a:t>
            </a:r>
            <a:endParaRPr lang="fr-FR" sz="3200" dirty="0" smtClean="0"/>
          </a:p>
          <a:p>
            <a:pPr marL="514350" indent="-514350">
              <a:buFont typeface="+mj-lt"/>
              <a:buAutoNum type="alphaUcPeriod"/>
            </a:pPr>
            <a:r>
              <a:rPr lang="fr-FR" sz="3200" dirty="0" smtClean="0"/>
              <a:t>La surveillance annuelle est plus efficace que la surveillance biannuelle 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3200" dirty="0" smtClean="0"/>
              <a:t>L’AUDC n’aggrave pas le risque de </a:t>
            </a:r>
            <a:r>
              <a:rPr lang="fr-FR" sz="3200" dirty="0" smtClean="0"/>
              <a:t>CCR</a:t>
            </a:r>
            <a:endParaRPr lang="fr-FR" sz="3200" dirty="0" smtClean="0"/>
          </a:p>
          <a:p>
            <a:pPr marL="514350" indent="-514350">
              <a:buFont typeface="+mj-lt"/>
              <a:buAutoNum type="alphaUcPeriod"/>
            </a:pPr>
            <a:r>
              <a:rPr lang="fr-FR" sz="3200" dirty="0" smtClean="0"/>
              <a:t>Le risque augmente après TH (x10)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527893" y="5721163"/>
            <a:ext cx="3370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i="1" dirty="0" smtClean="0">
                <a:solidFill>
                  <a:schemeClr val="tx2"/>
                </a:solidFill>
              </a:rPr>
              <a:t>Zheng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Eur</a:t>
            </a:r>
            <a:r>
              <a:rPr lang="fr-FR" sz="1200" i="1" dirty="0" smtClean="0">
                <a:solidFill>
                  <a:schemeClr val="tx2"/>
                </a:solidFill>
              </a:rPr>
              <a:t> J </a:t>
            </a:r>
            <a:r>
              <a:rPr lang="fr-FR" sz="1200" i="1" dirty="0" err="1" smtClean="0">
                <a:solidFill>
                  <a:schemeClr val="tx2"/>
                </a:solidFill>
              </a:rPr>
              <a:t>Gastroenterol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Hepatol</a:t>
            </a:r>
            <a:r>
              <a:rPr lang="fr-FR" sz="1200" i="1" dirty="0" smtClean="0">
                <a:solidFill>
                  <a:schemeClr val="tx2"/>
                </a:solidFill>
              </a:rPr>
              <a:t> 2016</a:t>
            </a:r>
          </a:p>
          <a:p>
            <a:pPr algn="r"/>
            <a:r>
              <a:rPr lang="fr-FR" sz="1200" i="1" dirty="0" err="1" smtClean="0">
                <a:solidFill>
                  <a:schemeClr val="tx2"/>
                </a:solidFill>
              </a:rPr>
              <a:t>Negron</a:t>
            </a:r>
            <a:r>
              <a:rPr lang="fr-FR" sz="1200" i="1" dirty="0" smtClean="0">
                <a:solidFill>
                  <a:schemeClr val="tx2"/>
                </a:solidFill>
              </a:rPr>
              <a:t>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Inflamm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Bowel</a:t>
            </a:r>
            <a:r>
              <a:rPr lang="fr-FR" sz="1200" i="1" dirty="0" smtClean="0">
                <a:solidFill>
                  <a:schemeClr val="tx2"/>
                </a:solidFill>
              </a:rPr>
              <a:t> Dis 2014</a:t>
            </a:r>
          </a:p>
          <a:p>
            <a:pPr algn="r"/>
            <a:r>
              <a:rPr lang="fr-FR" sz="1200" i="1" dirty="0" smtClean="0">
                <a:solidFill>
                  <a:schemeClr val="tx2"/>
                </a:solidFill>
              </a:rPr>
              <a:t>Hansen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Dig</a:t>
            </a:r>
            <a:r>
              <a:rPr lang="fr-FR" sz="1200" i="1" dirty="0" smtClean="0">
                <a:solidFill>
                  <a:schemeClr val="tx2"/>
                </a:solidFill>
              </a:rPr>
              <a:t> Dis </a:t>
            </a:r>
            <a:r>
              <a:rPr lang="fr-FR" sz="1200" i="1" dirty="0" err="1" smtClean="0">
                <a:solidFill>
                  <a:schemeClr val="tx2"/>
                </a:solidFill>
              </a:rPr>
              <a:t>Sci</a:t>
            </a:r>
            <a:r>
              <a:rPr lang="fr-FR" sz="1200" i="1" dirty="0" smtClean="0">
                <a:solidFill>
                  <a:schemeClr val="tx2"/>
                </a:solidFill>
              </a:rPr>
              <a:t> 2013</a:t>
            </a:r>
          </a:p>
          <a:p>
            <a:pPr algn="r"/>
            <a:r>
              <a:rPr lang="fr-FR" sz="1200" i="1" dirty="0" smtClean="0">
                <a:solidFill>
                  <a:schemeClr val="tx2"/>
                </a:solidFill>
              </a:rPr>
              <a:t>Singh et al. </a:t>
            </a:r>
            <a:r>
              <a:rPr lang="fr-FR" sz="1200" i="1" dirty="0" err="1" smtClean="0">
                <a:solidFill>
                  <a:schemeClr val="tx2"/>
                </a:solidFill>
              </a:rPr>
              <a:t>Liver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Transpl</a:t>
            </a:r>
            <a:r>
              <a:rPr lang="fr-FR" sz="1200" i="1" dirty="0" smtClean="0">
                <a:solidFill>
                  <a:schemeClr val="tx2"/>
                </a:solidFill>
              </a:rPr>
              <a:t> 2013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CSP et pronostic: en résumé (1)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fr-FR" sz="3200" dirty="0"/>
              <a:t>S</a:t>
            </a:r>
            <a:r>
              <a:rPr lang="fr-FR" sz="3200" dirty="0" smtClean="0"/>
              <a:t>urvie médiane sans TH: environ 20 ans</a:t>
            </a:r>
          </a:p>
          <a:p>
            <a:pPr>
              <a:buFont typeface="Arial"/>
              <a:buChar char="•"/>
            </a:pPr>
            <a:r>
              <a:rPr lang="fr-FR" sz="3200" dirty="0" smtClean="0"/>
              <a:t>Insuffisance hépatique &gt; CCA &gt; </a:t>
            </a:r>
            <a:r>
              <a:rPr lang="fr-FR" sz="3200" dirty="0" smtClean="0"/>
              <a:t>CCR</a:t>
            </a:r>
            <a:endParaRPr lang="fr-FR" sz="3200" dirty="0" smtClean="0"/>
          </a:p>
          <a:p>
            <a:pPr>
              <a:buFont typeface="Arial"/>
              <a:buChar char="•"/>
            </a:pPr>
            <a:r>
              <a:rPr lang="fr-FR" sz="3200" dirty="0" smtClean="0"/>
              <a:t>Absence de marqueur pronostique fiable</a:t>
            </a:r>
          </a:p>
          <a:p>
            <a:pPr>
              <a:buFont typeface="Arial"/>
              <a:buChar char="•"/>
            </a:pPr>
            <a:r>
              <a:rPr lang="fr-FR" sz="3200" dirty="0" smtClean="0"/>
              <a:t>Consensus: PAL, </a:t>
            </a:r>
            <a:r>
              <a:rPr lang="fr-FR" sz="3200" dirty="0" err="1" smtClean="0"/>
              <a:t>Fibroscan</a:t>
            </a:r>
            <a:r>
              <a:rPr lang="fr-FR" sz="3200" dirty="0" smtClean="0"/>
              <a:t>, PBH</a:t>
            </a:r>
          </a:p>
          <a:p>
            <a:pPr>
              <a:buFont typeface="Arial"/>
              <a:buChar char="•"/>
            </a:pPr>
            <a:r>
              <a:rPr lang="fr-FR" sz="3200" dirty="0" smtClean="0"/>
              <a:t>Incidence CCA: 0,5% par an &gt; 1</a:t>
            </a:r>
            <a:r>
              <a:rPr lang="fr-FR" sz="3200" baseline="30000" dirty="0" smtClean="0"/>
              <a:t>ère</a:t>
            </a:r>
            <a:r>
              <a:rPr lang="fr-FR" sz="3200" dirty="0" smtClean="0"/>
              <a:t> année</a:t>
            </a:r>
          </a:p>
          <a:p>
            <a:pPr>
              <a:buFont typeface="Arial"/>
              <a:buChar char="•"/>
            </a:pPr>
            <a:r>
              <a:rPr lang="fr-FR" sz="3200" dirty="0" smtClean="0"/>
              <a:t>Pas de stratégie de dépistage validée</a:t>
            </a:r>
          </a:p>
          <a:p>
            <a:pPr>
              <a:buFont typeface="Arial"/>
              <a:buChar char="•"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739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CSP et pronostic: en résumé (2)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fr-FR" sz="3200" dirty="0" smtClean="0"/>
              <a:t>IRM + CA 19-9 annuels ?</a:t>
            </a:r>
            <a:endParaRPr lang="fr-FR" sz="3200" dirty="0"/>
          </a:p>
          <a:p>
            <a:pPr>
              <a:buFont typeface="Arial"/>
              <a:buChar char="•"/>
            </a:pPr>
            <a:r>
              <a:rPr lang="fr-FR" sz="3200" dirty="0" smtClean="0"/>
              <a:t>Imagerie </a:t>
            </a:r>
            <a:r>
              <a:rPr lang="fr-FR" sz="3200" dirty="0"/>
              <a:t>vésiculaire annuelle</a:t>
            </a:r>
          </a:p>
          <a:p>
            <a:pPr>
              <a:buFont typeface="Arial"/>
              <a:buChar char="•"/>
            </a:pPr>
            <a:r>
              <a:rPr lang="fr-FR" sz="3200" dirty="0"/>
              <a:t>S</a:t>
            </a:r>
            <a:r>
              <a:rPr lang="fr-FR" sz="3200" dirty="0" smtClean="0"/>
              <a:t>ténose symptomatique: brossage</a:t>
            </a:r>
            <a:r>
              <a:rPr lang="fr-FR" sz="3200" dirty="0"/>
              <a:t>/</a:t>
            </a:r>
            <a:r>
              <a:rPr lang="fr-FR" sz="3200" dirty="0" smtClean="0"/>
              <a:t>biopsie </a:t>
            </a:r>
          </a:p>
          <a:p>
            <a:pPr>
              <a:buFont typeface="Arial"/>
              <a:buChar char="•"/>
            </a:pPr>
            <a:r>
              <a:rPr lang="fr-FR" sz="3200" dirty="0" smtClean="0"/>
              <a:t>Sensibilité du brossage pour CCA: 50%</a:t>
            </a:r>
          </a:p>
          <a:p>
            <a:pPr>
              <a:buFont typeface="Arial"/>
              <a:buChar char="•"/>
            </a:pPr>
            <a:r>
              <a:rPr lang="fr-FR" sz="3200" dirty="0" smtClean="0"/>
              <a:t>En cas de RCH: risque de CCR x 10</a:t>
            </a:r>
          </a:p>
          <a:p>
            <a:pPr>
              <a:buFont typeface="Arial"/>
              <a:buChar char="•"/>
            </a:pPr>
            <a:r>
              <a:rPr lang="fr-FR" sz="3200" dirty="0" smtClean="0"/>
              <a:t>MICI: coloscopie + biopsies / 1 à 2 ans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6130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peut-on prédire et dépister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 dirty="0" smtClean="0"/>
              <a:t>La dysfonction hépatique?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Le </a:t>
            </a:r>
            <a:r>
              <a:rPr lang="fr-FR" sz="3200" dirty="0" err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cholangiocarcinome</a:t>
            </a: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Le cancer </a:t>
            </a:r>
            <a:r>
              <a:rPr lang="fr-FR" sz="3200" dirty="0" err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colo-rectal</a:t>
            </a: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?</a:t>
            </a:r>
            <a:endParaRPr lang="fr-FR" sz="3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Schéma de surveillance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Biologie dont PAL et bilirubine / 6 mois</a:t>
            </a:r>
          </a:p>
          <a:p>
            <a:r>
              <a:rPr lang="fr-FR" sz="3200" dirty="0" smtClean="0"/>
              <a:t>CA 19-9, </a:t>
            </a:r>
            <a:r>
              <a:rPr lang="fr-FR" sz="3200" dirty="0" err="1" smtClean="0"/>
              <a:t>Fibroscan</a:t>
            </a:r>
            <a:r>
              <a:rPr lang="fr-FR" sz="3200" dirty="0" smtClean="0"/>
              <a:t>, IRM / 12 mois</a:t>
            </a:r>
          </a:p>
          <a:p>
            <a:r>
              <a:rPr lang="fr-FR" sz="3200" dirty="0" smtClean="0"/>
              <a:t>Cirrhose: échographie / 6 mois</a:t>
            </a:r>
          </a:p>
          <a:p>
            <a:r>
              <a:rPr lang="fr-FR" sz="3200" dirty="0" smtClean="0"/>
              <a:t>Apparition sténose symptomatique: CPRE + brossage/biopsie</a:t>
            </a:r>
          </a:p>
          <a:p>
            <a:r>
              <a:rPr lang="fr-FR" sz="3200" dirty="0" smtClean="0"/>
              <a:t>MICI: coloscopie + biopsies / 12 à 24 mois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4521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347907" cy="990600"/>
          </a:xfrm>
        </p:spPr>
        <p:txBody>
          <a:bodyPr>
            <a:normAutofit/>
          </a:bodyPr>
          <a:lstStyle/>
          <a:p>
            <a:r>
              <a:rPr lang="fr-FR" dirty="0"/>
              <a:t>P</a:t>
            </a:r>
            <a:r>
              <a:rPr lang="fr-FR" dirty="0" smtClean="0"/>
              <a:t>rédire la progression de la CSP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 smtClean="0"/>
              <a:t>Les outils: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Scores </a:t>
            </a:r>
            <a:r>
              <a:rPr lang="fr-FR" sz="3200" dirty="0" err="1" smtClean="0"/>
              <a:t>clinico</a:t>
            </a:r>
            <a:r>
              <a:rPr lang="fr-FR" sz="3200" dirty="0" smtClean="0"/>
              <a:t>-biologiques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Histologie</a:t>
            </a:r>
            <a:endParaRPr lang="fr-FR" sz="3200" dirty="0"/>
          </a:p>
          <a:p>
            <a:pPr marL="514350" indent="-514350">
              <a:buFont typeface="+mj-lt"/>
              <a:buAutoNum type="alphaLcPeriod"/>
            </a:pPr>
            <a:r>
              <a:rPr lang="fr-FR" sz="3200" dirty="0"/>
              <a:t>Marqueurs non-invasifs de fibrose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Radiologie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Evolution biologique sous AUDC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3985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533400"/>
            <a:ext cx="8347907" cy="990600"/>
          </a:xfrm>
        </p:spPr>
        <p:txBody>
          <a:bodyPr>
            <a:normAutofit/>
          </a:bodyPr>
          <a:lstStyle/>
          <a:p>
            <a:r>
              <a:rPr lang="fr-FR" dirty="0"/>
              <a:t>Prédire la progression de la CSP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 smtClean="0"/>
              <a:t>Les outils: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/>
              <a:t>Scores </a:t>
            </a:r>
            <a:r>
              <a:rPr lang="fr-FR" sz="3200" dirty="0" err="1" smtClean="0"/>
              <a:t>clinico</a:t>
            </a:r>
            <a:r>
              <a:rPr lang="fr-FR" sz="3200" dirty="0" smtClean="0"/>
              <a:t>-biologiques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Histologie</a:t>
            </a:r>
            <a:endParaRPr lang="fr-FR" sz="3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  <a:p>
            <a:pPr marL="514350" indent="-514350">
              <a:buFont typeface="+mj-lt"/>
              <a:buAutoNum type="alphaLcPeriod"/>
            </a:pPr>
            <a:r>
              <a:rPr lang="fr-FR" sz="3200" dirty="0">
                <a:solidFill>
                  <a:schemeClr val="tx1">
                    <a:lumMod val="25000"/>
                    <a:lumOff val="75000"/>
                  </a:schemeClr>
                </a:solidFill>
              </a:rPr>
              <a:t>Marqueurs non-invasifs de fibrose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Radiologie</a:t>
            </a:r>
          </a:p>
          <a:p>
            <a:pPr marL="514350" indent="-514350">
              <a:buFont typeface="+mj-lt"/>
              <a:buAutoNum type="alphaLcPeriod"/>
            </a:pPr>
            <a:r>
              <a:rPr lang="fr-FR" sz="3200" dirty="0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t>Evolution biologique sous AUDC</a:t>
            </a:r>
            <a:endParaRPr lang="fr-FR" sz="32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CSP: modèles pronostiques</a:t>
            </a:r>
            <a:endParaRPr lang="fr-FR" dirty="0"/>
          </a:p>
        </p:txBody>
      </p:sp>
      <p:pic>
        <p:nvPicPr>
          <p:cNvPr id="6" name="Espace réservé du contenu 5" descr="Prognostic_models_PS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0243" b="-30243"/>
          <a:stretch>
            <a:fillRect/>
          </a:stretch>
        </p:blipFill>
        <p:spPr>
          <a:xfrm>
            <a:off x="457200" y="1380402"/>
            <a:ext cx="8229600" cy="4876800"/>
          </a:xfrm>
        </p:spPr>
      </p:pic>
      <p:sp>
        <p:nvSpPr>
          <p:cNvPr id="7" name="ZoneTexte 6"/>
          <p:cNvSpPr txBox="1"/>
          <p:nvPr/>
        </p:nvSpPr>
        <p:spPr>
          <a:xfrm>
            <a:off x="5532190" y="6422983"/>
            <a:ext cx="3193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chemeClr val="tx2"/>
                </a:solidFill>
              </a:rPr>
              <a:t>Karlsen</a:t>
            </a:r>
            <a:r>
              <a:rPr lang="fr-FR" sz="1200" i="1" dirty="0" smtClean="0">
                <a:solidFill>
                  <a:schemeClr val="tx2"/>
                </a:solidFill>
              </a:rPr>
              <a:t> et al. Aliment </a:t>
            </a:r>
            <a:r>
              <a:rPr lang="fr-FR" sz="1200" i="1" dirty="0" err="1" smtClean="0">
                <a:solidFill>
                  <a:schemeClr val="tx2"/>
                </a:solidFill>
              </a:rPr>
              <a:t>Pharmacol</a:t>
            </a:r>
            <a:r>
              <a:rPr lang="fr-FR" sz="1200" i="1" dirty="0" smtClean="0">
                <a:solidFill>
                  <a:schemeClr val="tx2"/>
                </a:solidFill>
              </a:rPr>
              <a:t> </a:t>
            </a:r>
            <a:r>
              <a:rPr lang="fr-FR" sz="1200" i="1" dirty="0" err="1" smtClean="0">
                <a:solidFill>
                  <a:schemeClr val="tx2"/>
                </a:solidFill>
              </a:rPr>
              <a:t>Ther</a:t>
            </a:r>
            <a:r>
              <a:rPr lang="fr-FR" sz="1200" i="1" dirty="0" smtClean="0">
                <a:solidFill>
                  <a:schemeClr val="tx2"/>
                </a:solidFill>
              </a:rPr>
              <a:t> 2014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Mayo PSC </a:t>
            </a:r>
            <a:r>
              <a:rPr lang="fr-FR" dirty="0" err="1" smtClean="0"/>
              <a:t>Risk</a:t>
            </a:r>
            <a:r>
              <a:rPr lang="fr-FR" dirty="0" smtClean="0"/>
              <a:t> </a:t>
            </a:r>
            <a:r>
              <a:rPr lang="fr-FR" dirty="0"/>
              <a:t>S</a:t>
            </a:r>
            <a:r>
              <a:rPr lang="fr-FR" dirty="0" smtClean="0"/>
              <a:t>core</a:t>
            </a:r>
            <a:endParaRPr lang="fr-FR" dirty="0"/>
          </a:p>
        </p:txBody>
      </p:sp>
      <p:pic>
        <p:nvPicPr>
          <p:cNvPr id="7" name="Espace réservé du contenu 6" descr="Mayo_Risk_sco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9654" b="-29654"/>
          <a:stretch>
            <a:fillRect/>
          </a:stretch>
        </p:blipFill>
        <p:spPr>
          <a:xfrm>
            <a:off x="457200" y="1465879"/>
            <a:ext cx="8229600" cy="4876800"/>
          </a:xfrm>
        </p:spPr>
      </p:pic>
      <p:sp>
        <p:nvSpPr>
          <p:cNvPr id="9" name="ZoneTexte 8"/>
          <p:cNvSpPr txBox="1"/>
          <p:nvPr/>
        </p:nvSpPr>
        <p:spPr>
          <a:xfrm>
            <a:off x="6118366" y="6422983"/>
            <a:ext cx="2335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Kim et al. Mayo Clin Proc 2000</a:t>
            </a:r>
            <a:endParaRPr lang="fr-FR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Mayo </a:t>
            </a:r>
            <a:r>
              <a:rPr lang="fr-FR" dirty="0" smtClean="0"/>
              <a:t>PSC </a:t>
            </a:r>
            <a:r>
              <a:rPr lang="fr-FR" dirty="0" err="1" smtClean="0"/>
              <a:t>Risk</a:t>
            </a:r>
            <a:r>
              <a:rPr lang="fr-FR" dirty="0" smtClean="0"/>
              <a:t> Groups</a:t>
            </a:r>
            <a:endParaRPr lang="fr-FR" dirty="0"/>
          </a:p>
        </p:txBody>
      </p:sp>
      <p:pic>
        <p:nvPicPr>
          <p:cNvPr id="4" name="Espace réservé du contenu 3" descr="Myo_risk_Kim_Hepatologgy_19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36" r="-2836"/>
          <a:stretch>
            <a:fillRect/>
          </a:stretch>
        </p:blipFill>
        <p:spPr>
          <a:xfrm>
            <a:off x="1130788" y="1917686"/>
            <a:ext cx="6882425" cy="4078474"/>
          </a:xfrm>
        </p:spPr>
      </p:pic>
      <p:sp>
        <p:nvSpPr>
          <p:cNvPr id="5" name="ZoneTexte 4"/>
          <p:cNvSpPr txBox="1"/>
          <p:nvPr/>
        </p:nvSpPr>
        <p:spPr>
          <a:xfrm>
            <a:off x="6118366" y="6422983"/>
            <a:ext cx="2070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2"/>
                </a:solidFill>
              </a:rPr>
              <a:t>Kim et al. Hepatology 1999</a:t>
            </a:r>
            <a:endParaRPr lang="fr-FR" sz="1200" i="1" dirty="0">
              <a:solidFill>
                <a:schemeClr val="tx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04776" y="2002603"/>
            <a:ext cx="884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(MRS ≤ 0)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39209" y="4609413"/>
            <a:ext cx="890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(MRS &gt; 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04412" y="3357548"/>
            <a:ext cx="1188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(0 &lt; MRS 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≤</a:t>
            </a:r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fr-F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Clarté.thmx</Template>
  <TotalTime>929</TotalTime>
  <Words>1015</Words>
  <Application>Microsoft Macintosh PowerPoint</Application>
  <PresentationFormat>Présentation à l'écran (4:3)</PresentationFormat>
  <Paragraphs>199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2" baseType="lpstr">
      <vt:lpstr>Arial</vt:lpstr>
      <vt:lpstr>Clarté</vt:lpstr>
      <vt:lpstr>Cholangite sclérosante primitive   marqueurs pronostiques et surveillance</vt:lpstr>
      <vt:lpstr>Pronostic général de la CSP</vt:lpstr>
      <vt:lpstr>CSP: peut-on prédire et dépister</vt:lpstr>
      <vt:lpstr>CSP: peut-on prédire et dépister</vt:lpstr>
      <vt:lpstr>Prédire la progression de la CSP</vt:lpstr>
      <vt:lpstr>Prédire la progression de la CSP</vt:lpstr>
      <vt:lpstr>CSP: modèles pronostiques</vt:lpstr>
      <vt:lpstr>Mayo PSC Risk Score</vt:lpstr>
      <vt:lpstr>Mayo PSC Risk Groups</vt:lpstr>
      <vt:lpstr>Prédire la progression de la CSP</vt:lpstr>
      <vt:lpstr>CSP: modèles pronostiques</vt:lpstr>
      <vt:lpstr>CSP: stade histologique et pronostic</vt:lpstr>
      <vt:lpstr>CSP: stade histologique et pronostic</vt:lpstr>
      <vt:lpstr>Prédire la progression de la CSP</vt:lpstr>
      <vt:lpstr>Elastométrie impulsionnelle (Fibroscan)</vt:lpstr>
      <vt:lpstr>Enhanced Liver Fibrosis (ELF) test</vt:lpstr>
      <vt:lpstr>Prédire la progression de la CSP</vt:lpstr>
      <vt:lpstr>CSP: CPRE et pronostic</vt:lpstr>
      <vt:lpstr>CSP: IRM hépato-biliaire et pronostic</vt:lpstr>
      <vt:lpstr>CSP: taille de la rate et pronostic</vt:lpstr>
      <vt:lpstr>Prédire la progression de la CSP</vt:lpstr>
      <vt:lpstr>CSP: effets de l’arrêt de l’AUDC</vt:lpstr>
      <vt:lpstr>CSP: rôle pronostique des PAL</vt:lpstr>
      <vt:lpstr>CSP: seuil optimal des PAL à 1 an</vt:lpstr>
      <vt:lpstr>PSC Study Group Consensus</vt:lpstr>
      <vt:lpstr>CSP: peut-on prédire et dépister</vt:lpstr>
      <vt:lpstr>CSP: incidence du CCA</vt:lpstr>
      <vt:lpstr>CSP et CCA: rappels</vt:lpstr>
      <vt:lpstr>CSP: facteurs de risque de CCA</vt:lpstr>
      <vt:lpstr>CSP: peut-on dépister le CCA?</vt:lpstr>
      <vt:lpstr>Dépister le CCA: valeur du CA 19-9</vt:lpstr>
      <vt:lpstr>Dépister le CCA: imagerie</vt:lpstr>
      <vt:lpstr>Dépister le CCA: brossage/biopsies</vt:lpstr>
      <vt:lpstr>CSP: peut-on prédire et dépister</vt:lpstr>
      <vt:lpstr>CSP: incidence du CCR</vt:lpstr>
      <vt:lpstr>CSP et CCR: rôle de la surveillance</vt:lpstr>
      <vt:lpstr>CSP: prédire le cancer colo-rectal</vt:lpstr>
      <vt:lpstr>CSP et pronostic: en résumé (1)</vt:lpstr>
      <vt:lpstr>CSP et pronostic: en résumé (2)</vt:lpstr>
      <vt:lpstr>Schéma de surveillance</vt:lpstr>
    </vt:vector>
  </TitlesOfParts>
  <Company>Version personnelle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Cholangite sclérosante primitive   marqueurs pronostiques et surveillance</dc:title>
  <dc:creator>Christophe Corpechot</dc:creator>
  <cp:lastModifiedBy>Utilisateur de Microsoft Office</cp:lastModifiedBy>
  <cp:revision>433</cp:revision>
  <dcterms:created xsi:type="dcterms:W3CDTF">2017-06-05T08:26:02Z</dcterms:created>
  <dcterms:modified xsi:type="dcterms:W3CDTF">2017-06-15T21:13:09Z</dcterms:modified>
</cp:coreProperties>
</file>