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3" r:id="rId4"/>
    <p:sldId id="258" r:id="rId5"/>
    <p:sldId id="259" r:id="rId6"/>
    <p:sldId id="260" r:id="rId7"/>
    <p:sldId id="262" r:id="rId8"/>
    <p:sldId id="269" r:id="rId9"/>
    <p:sldId id="264" r:id="rId10"/>
    <p:sldId id="265" r:id="rId11"/>
    <p:sldId id="271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803BF-EEF1-4D4E-89BF-A592F7FC603D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B578E-0E73-4D4C-ABFA-D9A43EEB42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56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B578E-0E73-4D4C-ABFA-D9A43EEB42A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11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B578E-0E73-4D4C-ABFA-D9A43EEB42A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75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B578E-0E73-4D4C-ABFA-D9A43EEB42A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25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B578E-0E73-4D4C-ABFA-D9A43EEB42A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98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B578E-0E73-4D4C-ABFA-D9A43EEB42A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2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B578E-0E73-4D4C-ABFA-D9A43EEB42A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75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B578E-0E73-4D4C-ABFA-D9A43EEB42A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350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B578E-0E73-4D4C-ABFA-D9A43EEB42A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93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9664-8B6D-41D7-9E81-8F286097BC5A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2239-E007-4481-A0E0-C37E01A09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9664-8B6D-41D7-9E81-8F286097BC5A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2239-E007-4481-A0E0-C37E01A09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9664-8B6D-41D7-9E81-8F286097BC5A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2239-E007-4481-A0E0-C37E01A09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9664-8B6D-41D7-9E81-8F286097BC5A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2239-E007-4481-A0E0-C37E01A09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9664-8B6D-41D7-9E81-8F286097BC5A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2239-E007-4481-A0E0-C37E01A09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9664-8B6D-41D7-9E81-8F286097BC5A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2239-E007-4481-A0E0-C37E01A09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9664-8B6D-41D7-9E81-8F286097BC5A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2239-E007-4481-A0E0-C37E01A09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9664-8B6D-41D7-9E81-8F286097BC5A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2239-E007-4481-A0E0-C37E01A09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9664-8B6D-41D7-9E81-8F286097BC5A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2239-E007-4481-A0E0-C37E01A09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9664-8B6D-41D7-9E81-8F286097BC5A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2239-E007-4481-A0E0-C37E01A09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9664-8B6D-41D7-9E81-8F286097BC5A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2239-E007-4481-A0E0-C37E01A09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C9664-8B6D-41D7-9E81-8F286097BC5A}" type="datetimeFigureOut">
              <a:rPr lang="fr-FR" smtClean="0"/>
              <a:pPr/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2239-E007-4481-A0E0-C37E01A092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ncbi.nlm.nih.gov/pubmed/2860305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2606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Sélection des publications marquantes de 2017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1772816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Maladies inflammatoires des voies biliaires et hépatites auto-immunes</a:t>
            </a:r>
            <a:endParaRPr lang="fr-FR" sz="3600" b="1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704856" cy="1752600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fr-FR" sz="2800" dirty="0" smtClean="0">
                <a:solidFill>
                  <a:schemeClr val="tx1"/>
                </a:solidFill>
              </a:rPr>
              <a:t> Efficacité et tolérance du </a:t>
            </a:r>
            <a:r>
              <a:rPr lang="fr-FR" sz="2800" dirty="0" err="1" smtClean="0">
                <a:solidFill>
                  <a:schemeClr val="tx1"/>
                </a:solidFill>
              </a:rPr>
              <a:t>Mycophénolate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Mofétil</a:t>
            </a:r>
            <a:r>
              <a:rPr lang="fr-FR" sz="2800" dirty="0" smtClean="0">
                <a:solidFill>
                  <a:schemeClr val="tx1"/>
                </a:solidFill>
              </a:rPr>
              <a:t> et du </a:t>
            </a:r>
            <a:r>
              <a:rPr lang="fr-FR" sz="2800" dirty="0" err="1" smtClean="0">
                <a:solidFill>
                  <a:schemeClr val="tx1"/>
                </a:solidFill>
              </a:rPr>
              <a:t>Tacrolimus</a:t>
            </a:r>
            <a:r>
              <a:rPr lang="fr-FR" sz="2800" dirty="0" smtClean="0">
                <a:solidFill>
                  <a:schemeClr val="tx1"/>
                </a:solidFill>
              </a:rPr>
              <a:t> en traitement de seconde ligne de HAI.</a:t>
            </a:r>
          </a:p>
          <a:p>
            <a:pPr marL="514350" indent="-514350" algn="l">
              <a:buFont typeface="+mj-lt"/>
              <a:buAutoNum type="arabicParenR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arenR"/>
            </a:pPr>
            <a:r>
              <a:rPr lang="fr-FR" sz="2800" dirty="0" smtClean="0">
                <a:solidFill>
                  <a:schemeClr val="tx1"/>
                </a:solidFill>
              </a:rPr>
              <a:t>Efficacité et tolérance du </a:t>
            </a:r>
            <a:r>
              <a:rPr lang="fr-FR" sz="2800" dirty="0" err="1" smtClean="0">
                <a:solidFill>
                  <a:schemeClr val="tx1"/>
                </a:solidFill>
              </a:rPr>
              <a:t>NorAUDC</a:t>
            </a:r>
            <a:r>
              <a:rPr lang="fr-FR" sz="2800" dirty="0" smtClean="0">
                <a:solidFill>
                  <a:schemeClr val="tx1"/>
                </a:solidFill>
              </a:rPr>
              <a:t> dans CSP.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Design et recrutement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732325" cy="25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4527411" cy="371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Caractéristiques des patients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0" y="1417639"/>
            <a:ext cx="9007946" cy="44971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560" y="5805264"/>
            <a:ext cx="7131682" cy="92333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113  AUDC  : 58 répondeurs  AUDC et 55 non répondeurs AUDC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Réponse à AUDC: normalisation partielle  PAL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Arrêt AUDC au moins 8 semaines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72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03232" cy="850106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Résultats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45632"/>
            <a:ext cx="5604105" cy="352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24" y="4365104"/>
            <a:ext cx="9144000" cy="2135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Tolérance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2" y="2372519"/>
            <a:ext cx="55149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07704" y="4005064"/>
            <a:ext cx="5328592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907703" y="4869160"/>
            <a:ext cx="5328592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Discussion / Conclusions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Étude positive sur 3 mois</a:t>
            </a:r>
          </a:p>
          <a:p>
            <a:r>
              <a:rPr lang="fr-FR" sz="2400" dirty="0" smtClean="0"/>
              <a:t>Réduction significative des PAL , posologie 1500 mg/j retenue pour étude phase III</a:t>
            </a:r>
          </a:p>
          <a:p>
            <a:r>
              <a:rPr lang="fr-FR" sz="2400" dirty="0" smtClean="0"/>
              <a:t>Réponse au </a:t>
            </a:r>
            <a:r>
              <a:rPr lang="fr-FR" sz="2400" dirty="0" err="1" smtClean="0"/>
              <a:t>norAUDC</a:t>
            </a:r>
            <a:r>
              <a:rPr lang="fr-FR" sz="2400" dirty="0" smtClean="0"/>
              <a:t> est indépendante de l’exposition antérieure ou non à AUDC et de la réponse.</a:t>
            </a:r>
          </a:p>
          <a:p>
            <a:r>
              <a:rPr lang="fr-FR" sz="2400" dirty="0" smtClean="0"/>
              <a:t>Patients très sélectionnés ( non ictérique, pas de cirrhose décompensée…)</a:t>
            </a:r>
          </a:p>
          <a:p>
            <a:r>
              <a:rPr lang="fr-FR" sz="2400" dirty="0" smtClean="0"/>
              <a:t>Nécessité phase III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339752" y="6308725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Editorial Olivier </a:t>
            </a:r>
            <a:r>
              <a:rPr lang="fr-FR" sz="1400" dirty="0" err="1" smtClean="0"/>
              <a:t>Chazouillères</a:t>
            </a:r>
            <a:r>
              <a:rPr lang="fr-FR" sz="1400" dirty="0" smtClean="0"/>
              <a:t>. Journal of  </a:t>
            </a:r>
            <a:r>
              <a:rPr lang="fr-FR" sz="1400" dirty="0" err="1" smtClean="0"/>
              <a:t>Hepatology</a:t>
            </a:r>
            <a:r>
              <a:rPr lang="fr-FR" sz="1400" dirty="0" smtClean="0"/>
              <a:t>  2017 vol.67  446-447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0" y="188640"/>
            <a:ext cx="7488833" cy="195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5292080" y="3573016"/>
            <a:ext cx="344847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Étude rétrospective internationale, 19 centres Européens , Nord Américains et Chinois.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9398" y="212497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 tooltip="Clinical gastroenterology and hepatology : the official clinical practice journal of the American Gastroenterological Association."/>
              </a:rPr>
              <a:t>Clin </a:t>
            </a:r>
            <a:r>
              <a:rPr lang="fr-FR" dirty="0" err="1" smtClean="0">
                <a:hlinkClick r:id="rId4" tooltip="Clinical gastroenterology and hepatology : the official clinical practice journal of the American Gastroenterological Association."/>
              </a:rPr>
              <a:t>Gastroenterol</a:t>
            </a:r>
            <a:r>
              <a:rPr lang="fr-FR" dirty="0" smtClean="0">
                <a:hlinkClick r:id="rId4" tooltip="Clinical gastroenterology and hepatology : the official clinical practice journal of the American Gastroenterological Association."/>
              </a:rPr>
              <a:t> </a:t>
            </a:r>
            <a:r>
              <a:rPr lang="fr-FR" dirty="0" err="1" smtClean="0">
                <a:hlinkClick r:id="rId4" tooltip="Clinical gastroenterology and hepatology : the official clinical practice journal of the American Gastroenterological Association."/>
              </a:rPr>
              <a:t>Hepatol</a:t>
            </a:r>
            <a:r>
              <a:rPr lang="fr-FR" dirty="0" smtClean="0">
                <a:hlinkClick r:id="rId4" tooltip="Clinical gastroenterology and hepatology : the official clinical practice journal of the American Gastroenterological Association."/>
              </a:rPr>
              <a:t>.</a:t>
            </a:r>
            <a:r>
              <a:rPr lang="fr-FR" dirty="0" smtClean="0"/>
              <a:t> 2017 Jun 8. </a:t>
            </a:r>
            <a:r>
              <a:rPr lang="fr-FR" dirty="0" err="1" smtClean="0"/>
              <a:t>pii</a:t>
            </a:r>
            <a:r>
              <a:rPr lang="fr-FR" dirty="0" smtClean="0"/>
              <a:t>: S1542-3565(17)30685-7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1" y="2636913"/>
            <a:ext cx="3812122" cy="4054364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015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05475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I</a:t>
            </a:r>
            <a:r>
              <a:rPr lang="fr-FR" dirty="0" smtClean="0"/>
              <a:t>nitialement </a:t>
            </a:r>
            <a:r>
              <a:rPr lang="fr-FR" dirty="0" smtClean="0"/>
              <a:t>traités par </a:t>
            </a:r>
            <a:r>
              <a:rPr lang="fr-FR" dirty="0" err="1" smtClean="0"/>
              <a:t>Prednisolone</a:t>
            </a:r>
            <a:r>
              <a:rPr lang="fr-FR" dirty="0" smtClean="0"/>
              <a:t> à la dose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20-60 mg/j +/- AZA 50-150 mg/j (</a:t>
            </a:r>
            <a:r>
              <a:rPr lang="fr-FR" dirty="0" smtClean="0"/>
              <a:t>SOC). Sauf 8 </a:t>
            </a:r>
            <a:r>
              <a:rPr lang="fr-FR" dirty="0" err="1" smtClean="0"/>
              <a:t>Budésonide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Groupe 1= 108 ( 53.7%): </a:t>
            </a:r>
            <a:r>
              <a:rPr lang="fr-FR" dirty="0" smtClean="0"/>
              <a:t>réponse complète au traitement de référence  mais  effets secondaires ou intolérance.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Groupe 2= 93 ( 46.3%)</a:t>
            </a:r>
            <a:r>
              <a:rPr lang="fr-FR" dirty="0" smtClean="0"/>
              <a:t>: pas de réponse au SOC.</a:t>
            </a:r>
          </a:p>
          <a:p>
            <a:endParaRPr lang="fr-FR" dirty="0" smtClean="0"/>
          </a:p>
          <a:p>
            <a:r>
              <a:rPr lang="fr-FR" b="1" dirty="0" smtClean="0"/>
              <a:t>Réponse complète (RC) biochimique </a:t>
            </a:r>
            <a:r>
              <a:rPr lang="fr-FR" dirty="0" smtClean="0"/>
              <a:t>définie par normalisation des transaminases et du taux </a:t>
            </a:r>
            <a:r>
              <a:rPr lang="fr-FR" dirty="0" err="1" smtClean="0"/>
              <a:t>IgG</a:t>
            </a:r>
            <a:r>
              <a:rPr lang="fr-FR" dirty="0" smtClean="0"/>
              <a:t> dans les  6 mois après initiation du traitement.</a:t>
            </a:r>
          </a:p>
          <a:p>
            <a:endParaRPr lang="fr-FR" dirty="0" smtClean="0"/>
          </a:p>
          <a:p>
            <a:r>
              <a:rPr lang="fr-FR" b="1" dirty="0" smtClean="0"/>
              <a:t>Posologies : </a:t>
            </a:r>
            <a:r>
              <a:rPr lang="fr-FR" dirty="0" smtClean="0"/>
              <a:t>MMF: 0.5 à 2 g/j</a:t>
            </a:r>
          </a:p>
          <a:p>
            <a:pPr marL="0" indent="0">
              <a:buNone/>
            </a:pPr>
            <a:r>
              <a:rPr lang="fr-FR" dirty="0" smtClean="0"/>
              <a:t>                           </a:t>
            </a:r>
            <a:r>
              <a:rPr lang="fr-FR" dirty="0" err="1" smtClean="0"/>
              <a:t>Tacrolimus</a:t>
            </a:r>
            <a:r>
              <a:rPr lang="fr-FR" dirty="0" smtClean="0"/>
              <a:t> : 1 à 8  mg/j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Caractéristiques des patients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691" y="1600200"/>
            <a:ext cx="79906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Efficacité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508518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/>
              <a:t>Groupe 1: </a:t>
            </a:r>
            <a:r>
              <a:rPr lang="fr-FR" dirty="0" smtClean="0"/>
              <a:t>réponse complète au traitement de référence mais  effets secondaires ou intolérance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Groupe 2</a:t>
            </a:r>
            <a:r>
              <a:rPr lang="fr-FR" dirty="0" smtClean="0"/>
              <a:t>: pas de réponse au traitement de référence</a:t>
            </a:r>
          </a:p>
          <a:p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6473204" cy="35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59632" y="3789040"/>
            <a:ext cx="61206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Efficacité 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9"/>
            <a:ext cx="5112568" cy="404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331640" y="56612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Obtention RC chez7 NR MMF </a:t>
            </a:r>
            <a:r>
              <a:rPr lang="fr-FR" dirty="0" err="1" smtClean="0"/>
              <a:t>switchés</a:t>
            </a:r>
            <a:r>
              <a:rPr lang="fr-FR" dirty="0" smtClean="0"/>
              <a:t> pour </a:t>
            </a:r>
            <a:r>
              <a:rPr lang="fr-FR" dirty="0" err="1" smtClean="0"/>
              <a:t>Tacro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6/8 RC lorsque </a:t>
            </a:r>
            <a:r>
              <a:rPr lang="fr-FR" dirty="0" err="1" smtClean="0"/>
              <a:t>asso</a:t>
            </a:r>
            <a:r>
              <a:rPr lang="fr-FR" dirty="0" smtClean="0"/>
              <a:t> MMF + </a:t>
            </a:r>
            <a:r>
              <a:rPr lang="fr-FR" dirty="0" err="1" smtClean="0"/>
              <a:t>Tacro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202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Tolérance, évolution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286" y="2132856"/>
            <a:ext cx="3629613" cy="355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14370" y="1165574"/>
            <a:ext cx="4265632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Suivi médian 62 mois (6-190 mois)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Effets secondaires </a:t>
            </a:r>
            <a:r>
              <a:rPr lang="fr-FR" dirty="0" smtClean="0"/>
              <a:t>ayant conduit à l’arrêt: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8.3% MMF: leucopénie, GE, céphalées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12.5% </a:t>
            </a:r>
            <a:r>
              <a:rPr lang="fr-FR" dirty="0" err="1" smtClean="0"/>
              <a:t>Tacrolimus</a:t>
            </a:r>
            <a:r>
              <a:rPr lang="fr-FR" dirty="0" smtClean="0"/>
              <a:t>: neurologiques, HTA, œdème généralisé, I rénale</a:t>
            </a:r>
          </a:p>
          <a:p>
            <a:pPr marL="285750" indent="-285750"/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Evaluation histologique: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32 PBH avant seconde ligne / 24 après médiane de 38 mois de rémission biochimique.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Progression chez 2/10 MMF et 3/14 </a:t>
            </a:r>
            <a:r>
              <a:rPr lang="fr-FR" dirty="0" err="1" smtClean="0"/>
              <a:t>Tacro</a:t>
            </a:r>
            <a:r>
              <a:rPr lang="fr-FR" dirty="0" smtClean="0"/>
              <a:t>. (20% et 21,4%)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8/32 F4, dont 4 stables ou amélioration et 4 aggravations fonction hépatique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Discussions / Conclusions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Différentes options de seconde ligne ont été rapportées sous forme de petites séries.</a:t>
            </a:r>
          </a:p>
          <a:p>
            <a:endParaRPr lang="fr-FR" sz="2400" dirty="0" smtClean="0"/>
          </a:p>
          <a:p>
            <a:r>
              <a:rPr lang="fr-FR" sz="2400" dirty="0" smtClean="0"/>
              <a:t>Large étude de cohorte, de vraie vie</a:t>
            </a:r>
          </a:p>
          <a:p>
            <a:endParaRPr lang="fr-FR" sz="2400" dirty="0" smtClean="0"/>
          </a:p>
          <a:p>
            <a:r>
              <a:rPr lang="fr-FR" sz="2400" dirty="0" smtClean="0"/>
              <a:t>Suggère une </a:t>
            </a:r>
            <a:r>
              <a:rPr lang="fr-FR" sz="2400" dirty="0"/>
              <a:t>e</a:t>
            </a:r>
            <a:r>
              <a:rPr lang="fr-FR" sz="2400" dirty="0" smtClean="0"/>
              <a:t>fficacité supérieure du </a:t>
            </a:r>
            <a:r>
              <a:rPr lang="fr-FR" sz="2400" dirty="0" err="1" smtClean="0"/>
              <a:t>Tacrolimus</a:t>
            </a:r>
            <a:r>
              <a:rPr lang="fr-FR" sz="2400" dirty="0" smtClean="0"/>
              <a:t> en cas d’échec du SOC</a:t>
            </a:r>
          </a:p>
          <a:p>
            <a:endParaRPr lang="fr-FR" sz="2400" dirty="0" smtClean="0"/>
          </a:p>
          <a:p>
            <a:r>
              <a:rPr lang="fr-FR" sz="2400" dirty="0" smtClean="0"/>
              <a:t>Effets secondaires:  1 seul syndrome </a:t>
            </a:r>
            <a:r>
              <a:rPr lang="fr-FR" sz="2400" dirty="0" err="1" smtClean="0"/>
              <a:t>lymphoprolifératif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dirty="0" smtClean="0"/>
              <a:t>A noter que 21% traités par MMF ou </a:t>
            </a:r>
            <a:r>
              <a:rPr lang="fr-FR" sz="2400" dirty="0" err="1" smtClean="0"/>
              <a:t>Tacro</a:t>
            </a:r>
            <a:r>
              <a:rPr lang="fr-FR" sz="2400" dirty="0" smtClean="0"/>
              <a:t> ont une progression de la fibrose malgré réponse biochimique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6632"/>
            <a:ext cx="66579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9512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556792"/>
            <a:ext cx="3888432" cy="29680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r="38201"/>
          <a:stretch>
            <a:fillRect/>
          </a:stretch>
        </p:blipFill>
        <p:spPr bwMode="auto">
          <a:xfrm>
            <a:off x="611560" y="2415084"/>
            <a:ext cx="4464496" cy="42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51520" y="177281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Etude multicentrique, prospective, randomisée versus placebo évaluant l’efficacité et tolérance du </a:t>
            </a:r>
            <a:r>
              <a:rPr lang="fr-FR" dirty="0" err="1" smtClean="0"/>
              <a:t>norAUDC</a:t>
            </a:r>
            <a:r>
              <a:rPr lang="fr-FR" dirty="0" smtClean="0"/>
              <a:t>, dans CSP.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92080" y="2924944"/>
            <a:ext cx="3528392" cy="147732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Homologue  C23 AUDC, 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dirty="0" smtClean="0"/>
              <a:t>réabsorbé par </a:t>
            </a:r>
            <a:r>
              <a:rPr lang="fr-FR" dirty="0" err="1" smtClean="0"/>
              <a:t>cholangiocytes</a:t>
            </a:r>
            <a:r>
              <a:rPr lang="fr-FR" smtClean="0"/>
              <a:t> </a:t>
            </a:r>
            <a:endParaRPr lang="fr-FR" smtClean="0"/>
          </a:p>
          <a:p>
            <a:r>
              <a:rPr lang="fr-FR" smtClean="0"/>
              <a:t>( </a:t>
            </a:r>
            <a:r>
              <a:rPr lang="fr-FR" dirty="0"/>
              <a:t>s</a:t>
            </a:r>
            <a:r>
              <a:rPr lang="fr-FR" dirty="0" smtClean="0"/>
              <a:t>hunt </a:t>
            </a:r>
            <a:r>
              <a:rPr lang="fr-FR" dirty="0" smtClean="0"/>
              <a:t>cholé- </a:t>
            </a:r>
            <a:r>
              <a:rPr lang="fr-FR" dirty="0" smtClean="0"/>
              <a:t>hépatique) et </a:t>
            </a:r>
            <a:r>
              <a:rPr lang="fr-FR" dirty="0" err="1" smtClean="0"/>
              <a:t>hypercholérèse</a:t>
            </a:r>
            <a:r>
              <a:rPr lang="fr-FR" dirty="0" smtClean="0"/>
              <a:t> ,  stimule alcalinisation biliaire 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92080" y="4797152"/>
            <a:ext cx="3528392" cy="923330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Effets anti inflammatoire, anti-</a:t>
            </a:r>
            <a:r>
              <a:rPr lang="fr-FR" dirty="0" err="1" smtClean="0"/>
              <a:t>fibrosant</a:t>
            </a:r>
            <a:r>
              <a:rPr lang="fr-FR" dirty="0" smtClean="0"/>
              <a:t> démontrés chez souris knockout Mdr2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503</Words>
  <Application>Microsoft Office PowerPoint</Application>
  <PresentationFormat>Affichage à l'écran (4:3)</PresentationFormat>
  <Paragraphs>78</Paragraphs>
  <Slides>14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Caractéristiques des patients</vt:lpstr>
      <vt:lpstr>Efficacité </vt:lpstr>
      <vt:lpstr>Efficacité </vt:lpstr>
      <vt:lpstr>Tolérance, évolution</vt:lpstr>
      <vt:lpstr>Discussions / Conclusions</vt:lpstr>
      <vt:lpstr>Présentation PowerPoint</vt:lpstr>
      <vt:lpstr>Design et recrutement</vt:lpstr>
      <vt:lpstr>Caractéristiques des patients</vt:lpstr>
      <vt:lpstr>Résultats</vt:lpstr>
      <vt:lpstr>Tolérance</vt:lpstr>
      <vt:lpstr>Discussion / Conclusions</vt:lpstr>
    </vt:vector>
  </TitlesOfParts>
  <Company>CHRU BREST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tannef</dc:creator>
  <cp:lastModifiedBy>florence</cp:lastModifiedBy>
  <cp:revision>58</cp:revision>
  <dcterms:created xsi:type="dcterms:W3CDTF">2017-11-06T15:51:09Z</dcterms:created>
  <dcterms:modified xsi:type="dcterms:W3CDTF">2017-11-15T15:57:21Z</dcterms:modified>
</cp:coreProperties>
</file>