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 id="2147483699" r:id="rId9"/>
    <p:sldMasterId id="2147483706" r:id="rId10"/>
    <p:sldMasterId id="2147483713" r:id="rId11"/>
    <p:sldMasterId id="2147483720" r:id="rId12"/>
  </p:sldMasterIdLst>
  <p:notesMasterIdLst>
    <p:notesMasterId r:id="rId46"/>
  </p:notesMasterIdLst>
  <p:sldIdLst>
    <p:sldId id="261" r:id="rId13"/>
    <p:sldId id="380" r:id="rId14"/>
    <p:sldId id="379" r:id="rId15"/>
    <p:sldId id="396" r:id="rId16"/>
    <p:sldId id="394" r:id="rId17"/>
    <p:sldId id="257" r:id="rId18"/>
    <p:sldId id="258" r:id="rId19"/>
    <p:sldId id="259" r:id="rId20"/>
    <p:sldId id="260" r:id="rId21"/>
    <p:sldId id="395" r:id="rId22"/>
    <p:sldId id="398" r:id="rId23"/>
    <p:sldId id="399" r:id="rId24"/>
    <p:sldId id="400" r:id="rId25"/>
    <p:sldId id="401" r:id="rId26"/>
    <p:sldId id="397" r:id="rId27"/>
    <p:sldId id="402" r:id="rId28"/>
    <p:sldId id="403" r:id="rId29"/>
    <p:sldId id="404" r:id="rId30"/>
    <p:sldId id="262" r:id="rId31"/>
    <p:sldId id="405" r:id="rId32"/>
    <p:sldId id="406" r:id="rId33"/>
    <p:sldId id="407" r:id="rId34"/>
    <p:sldId id="318" r:id="rId35"/>
    <p:sldId id="408" r:id="rId36"/>
    <p:sldId id="409" r:id="rId37"/>
    <p:sldId id="412" r:id="rId38"/>
    <p:sldId id="413" r:id="rId39"/>
    <p:sldId id="414" r:id="rId40"/>
    <p:sldId id="415" r:id="rId41"/>
    <p:sldId id="416" r:id="rId42"/>
    <p:sldId id="417" r:id="rId43"/>
    <p:sldId id="418" r:id="rId44"/>
    <p:sldId id="419"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1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1"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Jamil Bacha" initials="JB" lastIdx="2" clrIdx="7">
    <p:extLst>
      <p:ext uri="{19B8F6BF-5375-455C-9EA6-DF929625EA0E}">
        <p15:presenceInfo xmlns:p15="http://schemas.microsoft.com/office/powerpoint/2012/main" userId="S-1-5-21-2416720587-102252390-449953431-4705"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User" initials="L" lastIdx="1" clrIdx="8"/>
  <p:cmAuthor id="3" name="Simon Lott" initials="SL" lastIdx="23" clrIdx="2">
    <p:extLst>
      <p:ext uri="{19B8F6BF-5375-455C-9EA6-DF929625EA0E}">
        <p15:presenceInfo xmlns:p15="http://schemas.microsoft.com/office/powerpoint/2012/main" userId="Simon Lott" providerId="None"/>
      </p:ext>
    </p:extLst>
  </p:cmAuthor>
  <p:cmAuthor id="10" name="Emma Di Rollo" initials="EDR" lastIdx="3" clrIdx="9">
    <p:extLst>
      <p:ext uri="{19B8F6BF-5375-455C-9EA6-DF929625EA0E}">
        <p15:presenceInfo xmlns:p15="http://schemas.microsoft.com/office/powerpoint/2012/main" userId="S::emmadirollo@connect2cme.com::fbc5ed96-857b-4684-9375-2bbf85930af6" providerId="AD"/>
      </p:ext>
    </p:extLst>
  </p:cmAuthor>
  <p:cmAuthor id="4" name="Writer" initials="Wr" lastIdx="6" clrIdx="3">
    <p:extLst>
      <p:ext uri="{19B8F6BF-5375-455C-9EA6-DF929625EA0E}">
        <p15:presenceInfo xmlns:p15="http://schemas.microsoft.com/office/powerpoint/2012/main" userId="Writer" providerId="None"/>
      </p:ext>
    </p:extLst>
  </p:cmAuthor>
  <p:cmAuthor id="11" name="Chris Watson" initials="CW [2]" lastIdx="54" clrIdx="10">
    <p:extLst>
      <p:ext uri="{19B8F6BF-5375-455C-9EA6-DF929625EA0E}">
        <p15:presenceInfo xmlns:p15="http://schemas.microsoft.com/office/powerpoint/2012/main" userId="S::chrisw@obsidianhg.com::c7a5c81e-27f4-4121-a1f5-8539a13aa031" providerId="AD"/>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7"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BEC"/>
    <a:srgbClr val="D9D4D6"/>
    <a:srgbClr val="004A86"/>
    <a:srgbClr val="FEFCFC"/>
    <a:srgbClr val="EB5F17"/>
    <a:srgbClr val="0A9390"/>
    <a:srgbClr val="DC204E"/>
    <a:srgbClr val="F8BE3D"/>
    <a:srgbClr val="D8E9B1"/>
    <a:srgbClr val="9DC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00BAF-4581-8825-9F27-AD15E1FB8C71}" v="2" dt="2020-08-19T16:27:14.50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1" autoAdjust="0"/>
    <p:restoredTop sz="94343" autoAdjust="0"/>
  </p:normalViewPr>
  <p:slideViewPr>
    <p:cSldViewPr snapToGrid="0">
      <p:cViewPr varScale="1">
        <p:scale>
          <a:sx n="73" d="100"/>
          <a:sy n="73" d="100"/>
        </p:scale>
        <p:origin x="606" y="72"/>
      </p:cViewPr>
      <p:guideLst>
        <p:guide orient="horz" pos="843"/>
        <p:guide pos="267"/>
        <p:guide pos="7412"/>
        <p:guide pos="381"/>
        <p:guide pos="7219"/>
        <p:guide orient="horz" pos="3987"/>
        <p:guide orient="horz" pos="957"/>
        <p:guide orient="horz" pos="12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229"/>
    </p:cViewPr>
  </p:sorterViewPr>
  <p:notesViewPr>
    <p:cSldViewPr snapToGrid="0">
      <p:cViewPr varScale="1">
        <p:scale>
          <a:sx n="62" d="100"/>
          <a:sy n="62" d="100"/>
        </p:scale>
        <p:origin x="3154" y="3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31/08/2020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‹N°›</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olar.google.com.ar/scholar?q=Enterobacteriaceae+producing+extended+spectrum+beta+lactamase&amp;hl=es&amp;as_sdt=0&amp;as_vis=1&amp;oi=scholar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holar.google.com.ar/scholar?q=methicillin+resistant+staphylococcus+aureus&amp;hl=es&amp;as_sdt=0&amp;as_vis=1&amp;oi=scholar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holar.google.com.ar/scholar?q=Enterobacteriaceae+producing+extended+spectrum+beta+lactamase&amp;hl=es&amp;as_sdt=0&amp;as_vis=1&amp;oi=scholar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holar.google.com.ar/scholar?q=methicillin+resistant+staphylococcus+aureus&amp;hl=es&amp;as_sdt=0&amp;as_vis=1&amp;oi=scholar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215206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10</a:t>
            </a:fld>
            <a:endParaRPr lang="en-GB" dirty="0"/>
          </a:p>
        </p:txBody>
      </p:sp>
    </p:spTree>
    <p:extLst>
      <p:ext uri="{BB962C8B-B14F-4D97-AF65-F5344CB8AC3E}">
        <p14:creationId xmlns:p14="http://schemas.microsoft.com/office/powerpoint/2010/main" val="182758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AVB, </a:t>
            </a:r>
            <a:r>
              <a:rPr lang="en-GB" sz="1000" i="1" kern="1200" dirty="0">
                <a:solidFill>
                  <a:schemeClr val="tx1"/>
                </a:solidFill>
                <a:effectLst/>
                <a:latin typeface="Arial" panose="020B0604020202020204" pitchFamily="34" charset="0"/>
                <a:ea typeface="+mn-ea"/>
                <a:cs typeface="Arial" panose="020B0604020202020204" pitchFamily="34" charset="0"/>
              </a:rPr>
              <a:t>acute variceal bleeding; HCC, hepatocellular carcinoma; HE, hepatic encephalopathy; HR, hazard ratio; LT, liver transplantation; </a:t>
            </a:r>
            <a:r>
              <a:rPr lang="en-GB" sz="1000" i="1" dirty="0"/>
              <a:t>MELD, Model for End-stage Liver Disease; TIPS, </a:t>
            </a:r>
            <a:r>
              <a:rPr lang="en-GB" sz="1000" i="1" kern="1200" dirty="0">
                <a:solidFill>
                  <a:schemeClr val="tx1"/>
                </a:solidFill>
                <a:effectLst/>
                <a:latin typeface="Arial" panose="020B0604020202020204" pitchFamily="34" charset="0"/>
                <a:ea typeface="+mn-ea"/>
                <a:cs typeface="Arial" panose="020B0604020202020204" pitchFamily="34" charset="0"/>
              </a:rPr>
              <a:t>transjugular intrahepatic portosystemic shunt </a:t>
            </a:r>
            <a:endParaRPr lang="en-GB"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AS103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Early-TIPS should be performed in high-risk cirrhotic patients despite the presence of hepatic encephalopathy at admission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Marika Rudler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Virginia Hernandez-Gea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Bogdan Procopet</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Alvaro Giraldez-Gallego</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Lucio Amitrano</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Candid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Luis Ibañez</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Gilberto Silva-Junior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Javier Martinez</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Joan Genesca</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 Bureau</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Trebicka Jonel</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Elba Llop</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Wim Laleman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María Palazon</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Castellote Alonso</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Susana G. Rodrigues</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Lise Lotte Gluud</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Carlos Noronha Ferreira</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Nuria Cañete</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Prof. Dr. Arnulf Ferlitsch</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Luis Mundi</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Henning Grønbæk</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Hernandez-Guerra</a:t>
            </a:r>
            <a:r>
              <a:rPr lang="en-US" sz="1000" kern="1200" baseline="30000" dirty="0">
                <a:solidFill>
                  <a:schemeClr val="tx1"/>
                </a:solidFill>
                <a:effectLst/>
                <a:latin typeface="Arial" panose="020B0604020202020204" pitchFamily="34" charset="0"/>
                <a:ea typeface="+mn-ea"/>
                <a:cs typeface="Arial" panose="020B0604020202020204" pitchFamily="34" charset="0"/>
              </a:rPr>
              <a:t>22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Romanno Sassatelli</a:t>
            </a:r>
            <a:r>
              <a:rPr lang="en-US" sz="1000" kern="1200" baseline="30000" dirty="0">
                <a:solidFill>
                  <a:schemeClr val="tx1"/>
                </a:solidFill>
                <a:effectLst/>
                <a:latin typeface="Arial" panose="020B0604020202020204" pitchFamily="34" charset="0"/>
                <a:ea typeface="+mn-ea"/>
                <a:cs typeface="Arial" panose="020B0604020202020204" pitchFamily="34" charset="0"/>
              </a:rPr>
              <a:t>23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Alessandra Dell´Era</a:t>
            </a:r>
            <a:r>
              <a:rPr lang="en-US" sz="1000" kern="1200" baseline="30000" dirty="0">
                <a:solidFill>
                  <a:schemeClr val="tx1"/>
                </a:solidFill>
                <a:effectLst/>
                <a:latin typeface="Arial" panose="020B0604020202020204" pitchFamily="34" charset="0"/>
                <a:ea typeface="+mn-ea"/>
                <a:cs typeface="Arial" panose="020B0604020202020204" pitchFamily="34" charset="0"/>
              </a:rPr>
              <a:t>24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G Abraldes</a:t>
            </a:r>
            <a:r>
              <a:rPr lang="en-US" sz="1000" kern="1200" baseline="30000" dirty="0">
                <a:solidFill>
                  <a:schemeClr val="tx1"/>
                </a:solidFill>
                <a:effectLst/>
                <a:latin typeface="Arial" panose="020B0604020202020204" pitchFamily="34" charset="0"/>
                <a:ea typeface="+mn-ea"/>
                <a:cs typeface="Arial" panose="020B0604020202020204" pitchFamily="34" charset="0"/>
              </a:rPr>
              <a:t>25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Rafael Barcelo</a:t>
            </a:r>
            <a:r>
              <a:rPr lang="en-US" sz="1000" kern="1200" baseline="30000" dirty="0">
                <a:solidFill>
                  <a:schemeClr val="tx1"/>
                </a:solidFill>
                <a:effectLst/>
                <a:latin typeface="Arial" panose="020B0604020202020204" pitchFamily="34" charset="0"/>
                <a:ea typeface="+mn-ea"/>
                <a:cs typeface="Arial" panose="020B0604020202020204" pitchFamily="34" charset="0"/>
              </a:rPr>
              <a:t>26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Senzolo</a:t>
            </a:r>
            <a:r>
              <a:rPr lang="en-US" sz="1000" kern="1200" baseline="30000" dirty="0">
                <a:solidFill>
                  <a:schemeClr val="tx1"/>
                </a:solidFill>
                <a:effectLst/>
                <a:latin typeface="Arial" panose="020B0604020202020204" pitchFamily="34" charset="0"/>
                <a:ea typeface="+mn-ea"/>
                <a:cs typeface="Arial" panose="020B0604020202020204" pitchFamily="34" charset="0"/>
              </a:rPr>
              <a:t>27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Romero Gomez</a:t>
            </a:r>
            <a:r>
              <a:rPr lang="en-US" sz="1000" kern="1200" baseline="30000" dirty="0">
                <a:solidFill>
                  <a:schemeClr val="tx1"/>
                </a:solidFill>
                <a:effectLst/>
                <a:latin typeface="Arial" panose="020B0604020202020204" pitchFamily="34" charset="0"/>
                <a:ea typeface="+mn-ea"/>
                <a:cs typeface="Arial" panose="020B0604020202020204" pitchFamily="34" charset="0"/>
              </a:rPr>
              <a:t>28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kern="1200" baseline="30000" dirty="0">
                <a:solidFill>
                  <a:schemeClr val="tx1"/>
                </a:solidFill>
                <a:effectLst/>
                <a:latin typeface="Arial" panose="020B0604020202020204" pitchFamily="34" charset="0"/>
                <a:ea typeface="+mn-ea"/>
                <a:cs typeface="Arial" panose="020B0604020202020204" pitchFamily="34" charset="0"/>
              </a:rPr>
              <a:t>29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Helena Masnou</a:t>
            </a:r>
            <a:r>
              <a:rPr lang="en-US" sz="1000" kern="1200" baseline="30000" dirty="0">
                <a:solidFill>
                  <a:schemeClr val="tx1"/>
                </a:solidFill>
                <a:effectLst/>
                <a:latin typeface="Arial" panose="020B0604020202020204" pitchFamily="34" charset="0"/>
                <a:ea typeface="+mn-ea"/>
                <a:cs typeface="Arial" panose="020B0604020202020204" pitchFamily="34" charset="0"/>
              </a:rPr>
              <a:t>30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Massimo Primignani</a:t>
            </a:r>
            <a:r>
              <a:rPr lang="en-US" sz="1000" kern="1200" baseline="30000" dirty="0">
                <a:solidFill>
                  <a:schemeClr val="tx1"/>
                </a:solidFill>
                <a:effectLst/>
                <a:latin typeface="Arial" panose="020B0604020202020204" pitchFamily="34" charset="0"/>
                <a:ea typeface="+mn-ea"/>
                <a:cs typeface="Arial" panose="020B0604020202020204" pitchFamily="34" charset="0"/>
              </a:rPr>
              <a:t>31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Aleksander Krag</a:t>
            </a:r>
            <a:r>
              <a:rPr lang="en-US" sz="1000" kern="1200" baseline="30000" dirty="0">
                <a:solidFill>
                  <a:schemeClr val="tx1"/>
                </a:solidFill>
                <a:effectLst/>
                <a:latin typeface="Arial" panose="020B0604020202020204" pitchFamily="34" charset="0"/>
                <a:ea typeface="+mn-ea"/>
                <a:cs typeface="Arial" panose="020B0604020202020204" pitchFamily="34" charset="0"/>
              </a:rPr>
              <a:t>32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Ferran Torres</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Frederik Nevens</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Luis Calleja Panero</a:t>
            </a:r>
            <a:r>
              <a:rPr lang="en-US" sz="1000" kern="1200" baseline="30000" dirty="0">
                <a:solidFill>
                  <a:schemeClr val="tx1"/>
                </a:solidFill>
                <a:effectLst/>
                <a:latin typeface="Arial" panose="020B0604020202020204" pitchFamily="34" charset="0"/>
                <a:ea typeface="+mn-ea"/>
                <a:cs typeface="Arial" panose="020B0604020202020204" pitchFamily="34" charset="0"/>
              </a:rPr>
              <a:t>35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Georgina Casanovas</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Christian Jansen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Agustin Albillos</a:t>
            </a:r>
            <a:r>
              <a:rPr lang="en-US" sz="1000" kern="1200" baseline="30000" dirty="0">
                <a:solidFill>
                  <a:schemeClr val="tx1"/>
                </a:solidFill>
                <a:effectLst/>
                <a:latin typeface="Arial" panose="020B0604020202020204" pitchFamily="34" charset="0"/>
                <a:ea typeface="+mn-ea"/>
                <a:cs typeface="Arial" panose="020B0604020202020204" pitchFamily="34" charset="0"/>
              </a:rPr>
              <a:t>36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Guardascione Maria</a:t>
            </a:r>
            <a:r>
              <a:rPr lang="en-US" sz="1000" kern="1200" baseline="30000" dirty="0">
                <a:solidFill>
                  <a:schemeClr val="tx1"/>
                </a:solidFill>
                <a:effectLst/>
                <a:latin typeface="Arial" panose="020B0604020202020204" pitchFamily="34" charset="0"/>
                <a:ea typeface="+mn-ea"/>
                <a:cs typeface="Arial" panose="020B0604020202020204" pitchFamily="34" charset="0"/>
              </a:rPr>
              <a:t>37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Edilmar Alvarado</a:t>
            </a:r>
            <a:r>
              <a:rPr lang="en-US" sz="1000" kern="1200" baseline="30000" dirty="0">
                <a:solidFill>
                  <a:schemeClr val="tx1"/>
                </a:solidFill>
                <a:effectLst/>
                <a:latin typeface="Arial" panose="020B0604020202020204" pitchFamily="34" charset="0"/>
                <a:ea typeface="+mn-ea"/>
                <a:cs typeface="Arial" panose="020B0604020202020204" pitchFamily="34" charset="0"/>
              </a:rPr>
              <a:t>38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Meritxell Casas</a:t>
            </a:r>
            <a:r>
              <a:rPr lang="en-US" sz="1000" kern="1200" baseline="30000" dirty="0">
                <a:solidFill>
                  <a:schemeClr val="tx1"/>
                </a:solidFill>
                <a:effectLst/>
                <a:latin typeface="Arial" panose="020B0604020202020204" pitchFamily="34" charset="0"/>
                <a:ea typeface="+mn-ea"/>
                <a:cs typeface="Arial" panose="020B0604020202020204" pitchFamily="34" charset="0"/>
              </a:rPr>
              <a:t>39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Marie-Angèle Robic</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María-Vega Catalina</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Irene Conejo Sosa</a:t>
            </a:r>
            <a:r>
              <a:rPr lang="en-US" sz="1000" kern="1200" baseline="30000" dirty="0">
                <a:solidFill>
                  <a:schemeClr val="tx1"/>
                </a:solidFill>
                <a:effectLst/>
                <a:latin typeface="Arial" panose="020B0604020202020204" pitchFamily="34" charset="0"/>
                <a:ea typeface="+mn-ea"/>
                <a:cs typeface="Arial" panose="020B0604020202020204" pitchFamily="34" charset="0"/>
              </a:rPr>
              <a:t>40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Mallet Maxime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Tripon Simona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Jaime Bosch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Carlos Garcia Pagan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Dominique Thabut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Groupe hospitalier Pitié-Salpêtrière-Charles Foix, Hepatology, PARIS,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Barcelona, Barcelona hepatic hemodynamic laboratory,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Regional Institute of Gastroenterology and Hepatology “Octavian Fodor”, Hepatology, Cluj, Romania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Virgen del Rocio, Digestive diseases, Seville,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Ospedale A Cardarelli, Hepatology,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Hospital de la Santa Creu i Sant Pau and CIBERehd, Digestive diseases,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Gregorio Marañón, Hepatology,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Vall d’Hebron, Hepatology,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Hôpital de Purpan, Hepatology, Toulouse,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Internal medicine,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Universidad Autònoma de Madrid, Hepatology,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University of Leuven, Hepatology,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Alicante, Hepatology, Allicante,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de Bellvitge,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Centro Hospitalar São João, Porto,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Hvidovre, Copenhague,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Hospital de Santa Maria, Lisbone,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Hospital del Mar,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San Cecilio, Granada,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Aarhus University Hospital, Aarhus,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the Canary Islands, TEnerife,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Arcispedale Santa Maria Nuova-IRCCS,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and Biomedical Sciences,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University of Alberta, Liver unit, Edmonton,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Biomédiques August Pi i Sunyer,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Padua, Padua,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de Valme, Seville,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29</a:t>
            </a:r>
            <a:r>
              <a:rPr lang="en-US" sz="1000" i="1" kern="1200" dirty="0">
                <a:solidFill>
                  <a:schemeClr val="tx1"/>
                </a:solidFill>
                <a:effectLst/>
                <a:latin typeface="Arial" panose="020B0604020202020204" pitchFamily="34" charset="0"/>
                <a:ea typeface="+mn-ea"/>
                <a:cs typeface="Arial" panose="020B0604020202020204" pitchFamily="34" charset="0"/>
              </a:rPr>
              <a:t>Martin Luther University Halle-Wittenberg, Halle,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30</a:t>
            </a:r>
            <a:r>
              <a:rPr lang="en-US" sz="1000" i="1" kern="1200" dirty="0">
                <a:solidFill>
                  <a:schemeClr val="tx1"/>
                </a:solidFill>
                <a:effectLst/>
                <a:latin typeface="Arial" panose="020B0604020202020204" pitchFamily="34" charset="0"/>
                <a:ea typeface="+mn-ea"/>
                <a:cs typeface="Arial" panose="020B0604020202020204" pitchFamily="34" charset="0"/>
              </a:rPr>
              <a:t>Universitat Autònoma Barcelona,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31</a:t>
            </a:r>
            <a:r>
              <a:rPr lang="en-US" sz="1000" i="1" kern="1200" dirty="0">
                <a:solidFill>
                  <a:schemeClr val="tx1"/>
                </a:solidFill>
                <a:effectLst/>
                <a:latin typeface="Arial" panose="020B0604020202020204" pitchFamily="34" charset="0"/>
                <a:ea typeface="+mn-ea"/>
                <a:cs typeface="Arial" panose="020B0604020202020204" pitchFamily="34" charset="0"/>
              </a:rPr>
              <a:t>University of Milan,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32</a:t>
            </a:r>
            <a:r>
              <a:rPr lang="en-US" sz="1000" i="1" kern="1200" dirty="0">
                <a:solidFill>
                  <a:schemeClr val="tx1"/>
                </a:solidFill>
                <a:effectLst/>
                <a:latin typeface="Arial" panose="020B0604020202020204" pitchFamily="34" charset="0"/>
                <a:ea typeface="+mn-ea"/>
                <a:cs typeface="Arial" panose="020B0604020202020204" pitchFamily="34" charset="0"/>
              </a:rPr>
              <a:t>Odense University Hospital, Odense,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33</a:t>
            </a:r>
            <a:r>
              <a:rPr lang="en-US" sz="1000" i="1" kern="1200" dirty="0">
                <a:solidFill>
                  <a:schemeClr val="tx1"/>
                </a:solidFill>
                <a:effectLst/>
                <a:latin typeface="Arial" panose="020B0604020202020204" pitchFamily="34" charset="0"/>
                <a:ea typeface="+mn-ea"/>
                <a:cs typeface="Arial" panose="020B0604020202020204" pitchFamily="34" charset="0"/>
              </a:rPr>
              <a:t>Hospital Clinic Barcelona,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34</a:t>
            </a:r>
            <a:r>
              <a:rPr lang="en-US" sz="1000" i="1" kern="1200" dirty="0">
                <a:solidFill>
                  <a:schemeClr val="tx1"/>
                </a:solidFill>
                <a:effectLst/>
                <a:latin typeface="Arial" panose="020B0604020202020204" pitchFamily="34" charset="0"/>
                <a:ea typeface="+mn-ea"/>
                <a:cs typeface="Arial" panose="020B0604020202020204" pitchFamily="34" charset="0"/>
              </a:rPr>
              <a:t>University of Leuven,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35</a:t>
            </a:r>
            <a:r>
              <a:rPr lang="en-US" sz="1000" i="1" kern="1200" dirty="0">
                <a:solidFill>
                  <a:schemeClr val="tx1"/>
                </a:solidFill>
                <a:effectLst/>
                <a:latin typeface="Arial" panose="020B0604020202020204" pitchFamily="34" charset="0"/>
                <a:ea typeface="+mn-ea"/>
                <a:cs typeface="Arial" panose="020B0604020202020204" pitchFamily="34" charset="0"/>
              </a:rPr>
              <a:t>Universidad Autònoma de Madrid,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36</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Ramón y Cajal,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37</a:t>
            </a:r>
            <a:r>
              <a:rPr lang="en-US" sz="1000" i="1" kern="1200" dirty="0">
                <a:solidFill>
                  <a:schemeClr val="tx1"/>
                </a:solidFill>
                <a:effectLst/>
                <a:latin typeface="Arial" panose="020B0604020202020204" pitchFamily="34" charset="0"/>
                <a:ea typeface="+mn-ea"/>
                <a:cs typeface="Arial" panose="020B0604020202020204" pitchFamily="34" charset="0"/>
              </a:rPr>
              <a:t>Ospedale A Cardarelli,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38</a:t>
            </a:r>
            <a:r>
              <a:rPr lang="en-US" sz="1000" i="1" kern="1200" dirty="0">
                <a:solidFill>
                  <a:schemeClr val="tx1"/>
                </a:solidFill>
                <a:effectLst/>
                <a:latin typeface="Arial" panose="020B0604020202020204" pitchFamily="34" charset="0"/>
                <a:ea typeface="+mn-ea"/>
                <a:cs typeface="Arial" panose="020B0604020202020204" pitchFamily="34" charset="0"/>
              </a:rPr>
              <a:t>Hospital de la Santa Creu i Sant Pau and CIBERehd,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39</a:t>
            </a:r>
            <a:r>
              <a:rPr lang="en-US" sz="1000" i="1" kern="1200" dirty="0">
                <a:solidFill>
                  <a:schemeClr val="tx1"/>
                </a:solidFill>
                <a:effectLst/>
                <a:latin typeface="Arial" panose="020B0604020202020204" pitchFamily="34" charset="0"/>
                <a:ea typeface="+mn-ea"/>
                <a:cs typeface="Arial" panose="020B0604020202020204" pitchFamily="34" charset="0"/>
              </a:rPr>
              <a:t>Universitat Autónoma de Barcelona, Sabadell,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40</a:t>
            </a:r>
            <a:r>
              <a:rPr lang="en-US" sz="1000" i="1" kern="1200" dirty="0">
                <a:solidFill>
                  <a:schemeClr val="tx1"/>
                </a:solidFill>
                <a:effectLst/>
                <a:latin typeface="Arial" panose="020B0604020202020204" pitchFamily="34" charset="0"/>
                <a:ea typeface="+mn-ea"/>
                <a:cs typeface="Arial" panose="020B0604020202020204" pitchFamily="34" charset="0"/>
              </a:rPr>
              <a:t>Universitat Autònoma de Barcelona and CIBERehd,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marika.rudler@aphp.fr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kern="1200" dirty="0">
                <a:solidFill>
                  <a:schemeClr val="tx1"/>
                </a:solidFill>
                <a:effectLst/>
                <a:latin typeface="Arial" panose="020B0604020202020204" pitchFamily="34" charset="0"/>
                <a:ea typeface="+mn-ea"/>
                <a:cs typeface="Arial" panose="020B0604020202020204" pitchFamily="34" charset="0"/>
              </a:rPr>
              <a:t>Baveno VI recommendations state that early transjugular intrahepatic portosystemic shunt (TIPS) must be considered in high-risk cirrhotic patients (pts) with acute variceal bleeding (AVB), i.e pts with child-Pugh B cirrhosis and active bleeding or with Child-Pugh C10-13. Despite this, recent real-life studies point out that less than 10% of pts eligible for early-TIPS effectively undergo TIPS, mainly because of the fear of hepatic encephalopathy (HE) development after TIPS, especially in pts presenting HE at admission. The aims of this study were: (1) to assess the prevalence of HE at admission in pts with AVB; (2) to evaluate the outcome of pts presenting HE at admission after early-TIPS placement; (3) to determine if HE at admission was an independent factor of death and further development of HE.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Multicenter, international, real-life observational study including 2138 pts from 34 centers between April 2013 and April 2015. Pts were managed according to current guidelines. Placement of TIPS in high-risk pts was based on individual centre policy. Exclusion criteria were: age&gt;75, pregnancy, hepatocellular carcinoma outside the Milan criteria, a creatinine level&gt;265μmol/L, a Child–Pugh score&gt;13, active sepsis, heart failure and total portal-vein thrombosis; pts were followed up to 1 year, death, or liver transplantation.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GB" sz="1000" kern="1200" dirty="0">
                <a:solidFill>
                  <a:schemeClr val="tx1"/>
                </a:solidFill>
                <a:effectLst/>
                <a:latin typeface="Arial" panose="020B0604020202020204" pitchFamily="34" charset="0"/>
                <a:ea typeface="+mn-ea"/>
                <a:cs typeface="Arial" panose="020B0604020202020204" pitchFamily="34" charset="0"/>
              </a:rPr>
              <a:t>1521 pts met inclusion criteria and were analysed (age 56±11 yrs, male gender 75%, Child-Pugh A/B/C=49/29/22%, MELD score 21±7). Among them, 671 were considered at high-risk, 66 received early-TIPS and 605 endoscopic +drug treatment. At admission, HE was significantly more frequent in high-risk than in low-risk pts (38.1% vs 10.6%, p=0.008). In high-risk pts with HE at admission, early-TIPS placement was associated with a significantly better survival than endoscopic + drug treatment (HR 0.453 [0.218-0.940], p=0.03), even in the subgroup of Child-Pugh C pts (HR 0.419 [0.203-0.868], p=0.02). In pts without HE at admission, the occurrence of HE during follow-up was not different between pts who underwent early-TIPS vs endoscopic + drug treatment (16.7% vs 17.6%, p=0.86). Recurrent HE was less frequent in pts with HE at admission treated with early-TIPS than in those receiving endoscopic + drug treatment (16.7 vs 27.3%, p=0.04). In multivariate analysis, age, the presence of shock, a MELD score&gt;15, endoscopic + drug treatment and HE at admission were independent factors predicting death in high-risk pts.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HE at admission is independently associated with poor survival in high-risk pts with AVB. In the subgroup of high-risk pts with HE at admission, early-TIPS significantly improved survival, recovery of HE and decreased the occurrence of new HE episodes after AVB. There is no rationale for the fear of early TIPS in pts with AVB and HE at admission.</a:t>
            </a:r>
            <a:r>
              <a:rPr lang="en-GB" sz="1000" b="1" kern="1200" dirty="0">
                <a:solidFill>
                  <a:schemeClr val="tx1"/>
                </a:solidFill>
                <a:effectLst/>
                <a:latin typeface="Arial" panose="020B0604020202020204" pitchFamily="34" charset="0"/>
                <a:ea typeface="+mn-ea"/>
                <a:cs typeface="Arial" panose="020B0604020202020204" pitchFamily="34" charset="0"/>
              </a:rPr>
              <a:t/>
            </a:r>
            <a:br>
              <a:rPr lang="en-GB" sz="1000" b="1" kern="1200" dirty="0">
                <a:solidFill>
                  <a:schemeClr val="tx1"/>
                </a:solidFill>
                <a:effectLst/>
                <a:latin typeface="Arial" panose="020B0604020202020204" pitchFamily="34" charset="0"/>
                <a:ea typeface="+mn-ea"/>
                <a:cs typeface="Arial" panose="020B0604020202020204" pitchFamily="34" charset="0"/>
              </a:rPr>
            </a:br>
            <a:r>
              <a:rPr lang="en-GB" sz="10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AVB, </a:t>
            </a:r>
            <a:r>
              <a:rPr lang="en-GB" sz="1000" i="1" kern="1200" dirty="0">
                <a:solidFill>
                  <a:schemeClr val="tx1"/>
                </a:solidFill>
                <a:effectLst/>
                <a:latin typeface="Arial" panose="020B0604020202020204" pitchFamily="34" charset="0"/>
                <a:ea typeface="+mn-ea"/>
                <a:cs typeface="Arial" panose="020B0604020202020204" pitchFamily="34" charset="0"/>
              </a:rPr>
              <a:t>acute variceal bleeding; HE, hepatic encephalopathy; HR, hazard ratio; </a:t>
            </a:r>
            <a:r>
              <a:rPr lang="en-GB" sz="1000" i="1" dirty="0"/>
              <a:t>MELD, Model for End-stage Liver Disease; TIPS, </a:t>
            </a:r>
            <a:r>
              <a:rPr lang="en-GB" sz="1000" i="1" kern="1200" dirty="0">
                <a:solidFill>
                  <a:schemeClr val="tx1"/>
                </a:solidFill>
                <a:effectLst/>
                <a:latin typeface="Arial" panose="020B0604020202020204" pitchFamily="34" charset="0"/>
                <a:ea typeface="+mn-ea"/>
                <a:cs typeface="Arial" panose="020B0604020202020204" pitchFamily="34" charset="0"/>
              </a:rPr>
              <a:t>transjugular intrahepatic portosystemic shunt </a:t>
            </a:r>
            <a:endParaRPr lang="en-GB"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AS103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Early-TIPS should be performed in high-risk cirrhotic patients despite the presence of hepatic encephalopathy at admission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Marika Rudler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Virginia Hernandez-Gea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Bogdan Procopet</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Alvaro Giraldez-Gallego</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Lucio Amitrano</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Candid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Luis Ibañez</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Gilberto Silva-Junior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Javier Martinez</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Joan Genesca</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 Bureau</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Trebicka Jonel</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Elba Llop</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Wim Laleman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María Palazon</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Castellote Alonso</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Susana G. Rodrigues</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Lise Lotte Gluud</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Carlos Noronha Ferreira</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Nuria Cañete</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Prof. Dr. Arnulf Ferlitsch</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Luis Mundi</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Henning Grønbæk</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Hernandez-Guerra</a:t>
            </a:r>
            <a:r>
              <a:rPr lang="en-US" sz="1000" kern="1200" baseline="30000" dirty="0">
                <a:solidFill>
                  <a:schemeClr val="tx1"/>
                </a:solidFill>
                <a:effectLst/>
                <a:latin typeface="Arial" panose="020B0604020202020204" pitchFamily="34" charset="0"/>
                <a:ea typeface="+mn-ea"/>
                <a:cs typeface="Arial" panose="020B0604020202020204" pitchFamily="34" charset="0"/>
              </a:rPr>
              <a:t>22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Romanno Sassatelli</a:t>
            </a:r>
            <a:r>
              <a:rPr lang="en-US" sz="1000" kern="1200" baseline="30000" dirty="0">
                <a:solidFill>
                  <a:schemeClr val="tx1"/>
                </a:solidFill>
                <a:effectLst/>
                <a:latin typeface="Arial" panose="020B0604020202020204" pitchFamily="34" charset="0"/>
                <a:ea typeface="+mn-ea"/>
                <a:cs typeface="Arial" panose="020B0604020202020204" pitchFamily="34" charset="0"/>
              </a:rPr>
              <a:t>23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Alessandra Dell´Era</a:t>
            </a:r>
            <a:r>
              <a:rPr lang="en-US" sz="1000" kern="1200" baseline="30000" dirty="0">
                <a:solidFill>
                  <a:schemeClr val="tx1"/>
                </a:solidFill>
                <a:effectLst/>
                <a:latin typeface="Arial" panose="020B0604020202020204" pitchFamily="34" charset="0"/>
                <a:ea typeface="+mn-ea"/>
                <a:cs typeface="Arial" panose="020B0604020202020204" pitchFamily="34" charset="0"/>
              </a:rPr>
              <a:t>24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G Abraldes</a:t>
            </a:r>
            <a:r>
              <a:rPr lang="en-US" sz="1000" kern="1200" baseline="30000" dirty="0">
                <a:solidFill>
                  <a:schemeClr val="tx1"/>
                </a:solidFill>
                <a:effectLst/>
                <a:latin typeface="Arial" panose="020B0604020202020204" pitchFamily="34" charset="0"/>
                <a:ea typeface="+mn-ea"/>
                <a:cs typeface="Arial" panose="020B0604020202020204" pitchFamily="34" charset="0"/>
              </a:rPr>
              <a:t>25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Rafael Barcelo</a:t>
            </a:r>
            <a:r>
              <a:rPr lang="en-US" sz="1000" kern="1200" baseline="30000" dirty="0">
                <a:solidFill>
                  <a:schemeClr val="tx1"/>
                </a:solidFill>
                <a:effectLst/>
                <a:latin typeface="Arial" panose="020B0604020202020204" pitchFamily="34" charset="0"/>
                <a:ea typeface="+mn-ea"/>
                <a:cs typeface="Arial" panose="020B0604020202020204" pitchFamily="34" charset="0"/>
              </a:rPr>
              <a:t>26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Senzolo</a:t>
            </a:r>
            <a:r>
              <a:rPr lang="en-US" sz="1000" kern="1200" baseline="30000" dirty="0">
                <a:solidFill>
                  <a:schemeClr val="tx1"/>
                </a:solidFill>
                <a:effectLst/>
                <a:latin typeface="Arial" panose="020B0604020202020204" pitchFamily="34" charset="0"/>
                <a:ea typeface="+mn-ea"/>
                <a:cs typeface="Arial" panose="020B0604020202020204" pitchFamily="34" charset="0"/>
              </a:rPr>
              <a:t>27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Romero Gomez</a:t>
            </a:r>
            <a:r>
              <a:rPr lang="en-US" sz="1000" kern="1200" baseline="30000" dirty="0">
                <a:solidFill>
                  <a:schemeClr val="tx1"/>
                </a:solidFill>
                <a:effectLst/>
                <a:latin typeface="Arial" panose="020B0604020202020204" pitchFamily="34" charset="0"/>
                <a:ea typeface="+mn-ea"/>
                <a:cs typeface="Arial" panose="020B0604020202020204" pitchFamily="34" charset="0"/>
              </a:rPr>
              <a:t>28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kern="1200" baseline="30000" dirty="0">
                <a:solidFill>
                  <a:schemeClr val="tx1"/>
                </a:solidFill>
                <a:effectLst/>
                <a:latin typeface="Arial" panose="020B0604020202020204" pitchFamily="34" charset="0"/>
                <a:ea typeface="+mn-ea"/>
                <a:cs typeface="Arial" panose="020B0604020202020204" pitchFamily="34" charset="0"/>
              </a:rPr>
              <a:t>29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Helena Masnou</a:t>
            </a:r>
            <a:r>
              <a:rPr lang="en-US" sz="1000" kern="1200" baseline="30000" dirty="0">
                <a:solidFill>
                  <a:schemeClr val="tx1"/>
                </a:solidFill>
                <a:effectLst/>
                <a:latin typeface="Arial" panose="020B0604020202020204" pitchFamily="34" charset="0"/>
                <a:ea typeface="+mn-ea"/>
                <a:cs typeface="Arial" panose="020B0604020202020204" pitchFamily="34" charset="0"/>
              </a:rPr>
              <a:t>30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Massimo Primignani</a:t>
            </a:r>
            <a:r>
              <a:rPr lang="en-US" sz="1000" kern="1200" baseline="30000" dirty="0">
                <a:solidFill>
                  <a:schemeClr val="tx1"/>
                </a:solidFill>
                <a:effectLst/>
                <a:latin typeface="Arial" panose="020B0604020202020204" pitchFamily="34" charset="0"/>
                <a:ea typeface="+mn-ea"/>
                <a:cs typeface="Arial" panose="020B0604020202020204" pitchFamily="34" charset="0"/>
              </a:rPr>
              <a:t>31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Aleksander Krag</a:t>
            </a:r>
            <a:r>
              <a:rPr lang="en-US" sz="1000" kern="1200" baseline="30000" dirty="0">
                <a:solidFill>
                  <a:schemeClr val="tx1"/>
                </a:solidFill>
                <a:effectLst/>
                <a:latin typeface="Arial" panose="020B0604020202020204" pitchFamily="34" charset="0"/>
                <a:ea typeface="+mn-ea"/>
                <a:cs typeface="Arial" panose="020B0604020202020204" pitchFamily="34" charset="0"/>
              </a:rPr>
              <a:t>32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Ferran Torres</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Frederik Nevens</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Luis Calleja Panero</a:t>
            </a:r>
            <a:r>
              <a:rPr lang="en-US" sz="1000" kern="1200" baseline="30000" dirty="0">
                <a:solidFill>
                  <a:schemeClr val="tx1"/>
                </a:solidFill>
                <a:effectLst/>
                <a:latin typeface="Arial" panose="020B0604020202020204" pitchFamily="34" charset="0"/>
                <a:ea typeface="+mn-ea"/>
                <a:cs typeface="Arial" panose="020B0604020202020204" pitchFamily="34" charset="0"/>
              </a:rPr>
              <a:t>35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Georgina Casanovas</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Christian Jansen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Agustin Albillos</a:t>
            </a:r>
            <a:r>
              <a:rPr lang="en-US" sz="1000" kern="1200" baseline="30000" dirty="0">
                <a:solidFill>
                  <a:schemeClr val="tx1"/>
                </a:solidFill>
                <a:effectLst/>
                <a:latin typeface="Arial" panose="020B0604020202020204" pitchFamily="34" charset="0"/>
                <a:ea typeface="+mn-ea"/>
                <a:cs typeface="Arial" panose="020B0604020202020204" pitchFamily="34" charset="0"/>
              </a:rPr>
              <a:t>36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Guardascione Maria</a:t>
            </a:r>
            <a:r>
              <a:rPr lang="en-US" sz="1000" kern="1200" baseline="30000" dirty="0">
                <a:solidFill>
                  <a:schemeClr val="tx1"/>
                </a:solidFill>
                <a:effectLst/>
                <a:latin typeface="Arial" panose="020B0604020202020204" pitchFamily="34" charset="0"/>
                <a:ea typeface="+mn-ea"/>
                <a:cs typeface="Arial" panose="020B0604020202020204" pitchFamily="34" charset="0"/>
              </a:rPr>
              <a:t>37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Edilmar Alvarado</a:t>
            </a:r>
            <a:r>
              <a:rPr lang="en-US" sz="1000" kern="1200" baseline="30000" dirty="0">
                <a:solidFill>
                  <a:schemeClr val="tx1"/>
                </a:solidFill>
                <a:effectLst/>
                <a:latin typeface="Arial" panose="020B0604020202020204" pitchFamily="34" charset="0"/>
                <a:ea typeface="+mn-ea"/>
                <a:cs typeface="Arial" panose="020B0604020202020204" pitchFamily="34" charset="0"/>
              </a:rPr>
              <a:t>38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Meritxell Casas</a:t>
            </a:r>
            <a:r>
              <a:rPr lang="en-US" sz="1000" kern="1200" baseline="30000" dirty="0">
                <a:solidFill>
                  <a:schemeClr val="tx1"/>
                </a:solidFill>
                <a:effectLst/>
                <a:latin typeface="Arial" panose="020B0604020202020204" pitchFamily="34" charset="0"/>
                <a:ea typeface="+mn-ea"/>
                <a:cs typeface="Arial" panose="020B0604020202020204" pitchFamily="34" charset="0"/>
              </a:rPr>
              <a:t>39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Marie-Angèle Robic</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María-Vega Catalina</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Irene Conejo Sosa</a:t>
            </a:r>
            <a:r>
              <a:rPr lang="en-US" sz="1000" kern="1200" baseline="30000" dirty="0">
                <a:solidFill>
                  <a:schemeClr val="tx1"/>
                </a:solidFill>
                <a:effectLst/>
                <a:latin typeface="Arial" panose="020B0604020202020204" pitchFamily="34" charset="0"/>
                <a:ea typeface="+mn-ea"/>
                <a:cs typeface="Arial" panose="020B0604020202020204" pitchFamily="34" charset="0"/>
              </a:rPr>
              <a:t>40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Mallet Maxime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Tripon Simona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Jaime Bosch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Carlos Garcia Pagan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Dominique Thabut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Groupe hospitalier Pitié-Salpêtrière-Charles Foix, Hepatology, PARIS,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Barcelona, Barcelona hepatic hemodynamic laboratory,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Regional Institute of Gastroenterology and Hepatology “Octavian Fodor”, Hepatology, Cluj, Romania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Virgen del Rocio, Digestive diseases, Seville,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Ospedale A Cardarelli, Hepatology,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Hospital de la Santa Creu i Sant Pau and CIBERehd, Digestive diseases,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Gregorio Marañón, Hepatology,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Vall d’Hebron, Hepatology,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Hôpital de Purpan, Hepatology, Toulouse,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Internal medicine,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Universidad Autònoma de Madrid, Hepatology,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University of Leuven, Hepatology,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Alicante, Hepatology, Allicante,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de Bellvitge,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Centro Hospitalar São João, Porto,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Hvidovre, Copenhague,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Hospital de Santa Maria, Lisbone,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Hospital del Mar,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San Cecilio, Granada,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Aarhus University Hospital, Aarhus,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the Canary Islands, TEnerife,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Arcispedale Santa Maria Nuova-IRCCS,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and Biomedical Sciences,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University of Alberta, Liver unit, Edmonton,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Biomédiques August Pi i Sunyer,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Padua, Padua,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de Valme, Seville,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29</a:t>
            </a:r>
            <a:r>
              <a:rPr lang="en-US" sz="1000" i="1" kern="1200" dirty="0">
                <a:solidFill>
                  <a:schemeClr val="tx1"/>
                </a:solidFill>
                <a:effectLst/>
                <a:latin typeface="Arial" panose="020B0604020202020204" pitchFamily="34" charset="0"/>
                <a:ea typeface="+mn-ea"/>
                <a:cs typeface="Arial" panose="020B0604020202020204" pitchFamily="34" charset="0"/>
              </a:rPr>
              <a:t>Martin Luther University Halle-Wittenberg, Halle,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30</a:t>
            </a:r>
            <a:r>
              <a:rPr lang="en-US" sz="1000" i="1" kern="1200" dirty="0">
                <a:solidFill>
                  <a:schemeClr val="tx1"/>
                </a:solidFill>
                <a:effectLst/>
                <a:latin typeface="Arial" panose="020B0604020202020204" pitchFamily="34" charset="0"/>
                <a:ea typeface="+mn-ea"/>
                <a:cs typeface="Arial" panose="020B0604020202020204" pitchFamily="34" charset="0"/>
              </a:rPr>
              <a:t>Universitat Autònoma Barcelona,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31</a:t>
            </a:r>
            <a:r>
              <a:rPr lang="en-US" sz="1000" i="1" kern="1200" dirty="0">
                <a:solidFill>
                  <a:schemeClr val="tx1"/>
                </a:solidFill>
                <a:effectLst/>
                <a:latin typeface="Arial" panose="020B0604020202020204" pitchFamily="34" charset="0"/>
                <a:ea typeface="+mn-ea"/>
                <a:cs typeface="Arial" panose="020B0604020202020204" pitchFamily="34" charset="0"/>
              </a:rPr>
              <a:t>University of Milan,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32</a:t>
            </a:r>
            <a:r>
              <a:rPr lang="en-US" sz="1000" i="1" kern="1200" dirty="0">
                <a:solidFill>
                  <a:schemeClr val="tx1"/>
                </a:solidFill>
                <a:effectLst/>
                <a:latin typeface="Arial" panose="020B0604020202020204" pitchFamily="34" charset="0"/>
                <a:ea typeface="+mn-ea"/>
                <a:cs typeface="Arial" panose="020B0604020202020204" pitchFamily="34" charset="0"/>
              </a:rPr>
              <a:t>Odense University Hospital, Odense,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33</a:t>
            </a:r>
            <a:r>
              <a:rPr lang="en-US" sz="1000" i="1" kern="1200" dirty="0">
                <a:solidFill>
                  <a:schemeClr val="tx1"/>
                </a:solidFill>
                <a:effectLst/>
                <a:latin typeface="Arial" panose="020B0604020202020204" pitchFamily="34" charset="0"/>
                <a:ea typeface="+mn-ea"/>
                <a:cs typeface="Arial" panose="020B0604020202020204" pitchFamily="34" charset="0"/>
              </a:rPr>
              <a:t>Hospital Clinic Barcelona,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34</a:t>
            </a:r>
            <a:r>
              <a:rPr lang="en-US" sz="1000" i="1" kern="1200" dirty="0">
                <a:solidFill>
                  <a:schemeClr val="tx1"/>
                </a:solidFill>
                <a:effectLst/>
                <a:latin typeface="Arial" panose="020B0604020202020204" pitchFamily="34" charset="0"/>
                <a:ea typeface="+mn-ea"/>
                <a:cs typeface="Arial" panose="020B0604020202020204" pitchFamily="34" charset="0"/>
              </a:rPr>
              <a:t>University of Leuven,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35</a:t>
            </a:r>
            <a:r>
              <a:rPr lang="en-US" sz="1000" i="1" kern="1200" dirty="0">
                <a:solidFill>
                  <a:schemeClr val="tx1"/>
                </a:solidFill>
                <a:effectLst/>
                <a:latin typeface="Arial" panose="020B0604020202020204" pitchFamily="34" charset="0"/>
                <a:ea typeface="+mn-ea"/>
                <a:cs typeface="Arial" panose="020B0604020202020204" pitchFamily="34" charset="0"/>
              </a:rPr>
              <a:t>Universidad Autònoma de Madrid,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36</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Ramón y Cajal,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37</a:t>
            </a:r>
            <a:r>
              <a:rPr lang="en-US" sz="1000" i="1" kern="1200" dirty="0">
                <a:solidFill>
                  <a:schemeClr val="tx1"/>
                </a:solidFill>
                <a:effectLst/>
                <a:latin typeface="Arial" panose="020B0604020202020204" pitchFamily="34" charset="0"/>
                <a:ea typeface="+mn-ea"/>
                <a:cs typeface="Arial" panose="020B0604020202020204" pitchFamily="34" charset="0"/>
              </a:rPr>
              <a:t>Ospedale A Cardarelli,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38</a:t>
            </a:r>
            <a:r>
              <a:rPr lang="en-US" sz="1000" i="1" kern="1200" dirty="0">
                <a:solidFill>
                  <a:schemeClr val="tx1"/>
                </a:solidFill>
                <a:effectLst/>
                <a:latin typeface="Arial" panose="020B0604020202020204" pitchFamily="34" charset="0"/>
                <a:ea typeface="+mn-ea"/>
                <a:cs typeface="Arial" panose="020B0604020202020204" pitchFamily="34" charset="0"/>
              </a:rPr>
              <a:t>Hospital de la Santa Creu i Sant Pau and CIBERehd,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39</a:t>
            </a:r>
            <a:r>
              <a:rPr lang="en-US" sz="1000" i="1" kern="1200" dirty="0">
                <a:solidFill>
                  <a:schemeClr val="tx1"/>
                </a:solidFill>
                <a:effectLst/>
                <a:latin typeface="Arial" panose="020B0604020202020204" pitchFamily="34" charset="0"/>
                <a:ea typeface="+mn-ea"/>
                <a:cs typeface="Arial" panose="020B0604020202020204" pitchFamily="34" charset="0"/>
              </a:rPr>
              <a:t>Universitat Autónoma de Barcelona, Sabadell,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40</a:t>
            </a:r>
            <a:r>
              <a:rPr lang="en-US" sz="1000" i="1" kern="1200" dirty="0">
                <a:solidFill>
                  <a:schemeClr val="tx1"/>
                </a:solidFill>
                <a:effectLst/>
                <a:latin typeface="Arial" panose="020B0604020202020204" pitchFamily="34" charset="0"/>
                <a:ea typeface="+mn-ea"/>
                <a:cs typeface="Arial" panose="020B0604020202020204" pitchFamily="34" charset="0"/>
              </a:rPr>
              <a:t>Universitat Autònoma de Barcelona and CIBERehd,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marika.rudler@aphp.fr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kern="1200" dirty="0">
                <a:solidFill>
                  <a:schemeClr val="tx1"/>
                </a:solidFill>
                <a:effectLst/>
                <a:latin typeface="Arial" panose="020B0604020202020204" pitchFamily="34" charset="0"/>
                <a:ea typeface="+mn-ea"/>
                <a:cs typeface="Arial" panose="020B0604020202020204" pitchFamily="34" charset="0"/>
              </a:rPr>
              <a:t>Baveno VI recommendations state that early transjugular intrahepatic portosystemic shunt (TIPS) must be considered in high-risk cirrhotic patients (pts) with acute variceal bleeding (AVB), i.e pts with child-Pugh B cirrhosis and active bleeding or with Child-Pugh C10-13. Despite this, recent real-life studies point out that less than 10% of pts eligible for early-TIPS effectively undergo TIPS, mainly because of the fear of hepatic encephalopathy (HE) development after TIPS, especially in pts presenting HE at admission. The aims of this study were: (1) to assess the prevalence of HE at admission in pts with AVB; (2) to evaluate the outcome of pts presenting HE at admission after early-TIPS placement; (3) to determine if HE at admission was an independent factor of death and further development of HE.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Multicenter, international, real-life observational study including 2138 pts from 34 centers between April 2013 and April 2015. Pts were managed according to current guidelines. Placement of TIPS in high-risk pts was based on individual centre policy. Exclusion criteria were: age&gt;75, pregnancy, hepatocellular carcinoma outside the Milan criteria, a creatinine level&gt;265μmol/L, a Child–Pugh score&gt;13, active sepsis, heart failure and total portal-vein thrombosis; pts were followed up to 1 year, death, or liver transplantation.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GB" sz="1000" kern="1200" dirty="0">
                <a:solidFill>
                  <a:schemeClr val="tx1"/>
                </a:solidFill>
                <a:effectLst/>
                <a:latin typeface="Arial" panose="020B0604020202020204" pitchFamily="34" charset="0"/>
                <a:ea typeface="+mn-ea"/>
                <a:cs typeface="Arial" panose="020B0604020202020204" pitchFamily="34" charset="0"/>
              </a:rPr>
              <a:t>1521 pts met inclusion criteria and were analysed (age 56±11 yrs, male gender 75%, Child-Pugh A/B/C=49/29/22%, MELD score 21±7). Among them, 671 were considered at high-risk, 66 received early-TIPS and 605 endoscopic +drug treatment. At admission, HE was significantly more frequent in high-risk than in low-risk pts (38.1% vs 10.6%, p=0.008). In high-risk pts with HE at admission, early-TIPS placement was associated with a significantly better survival than endoscopic + drug treatment (HR 0.453 [0.218-0.940], p=0.03), even in the subgroup of Child-Pugh C pts (HR 0.419 [0.203-0.868], p=0.02). In pts without HE at admission, the occurrence of HE during follow-up was not different between pts who underwent early-TIPS vs endoscopic + drug treatment (16.7% vs 17.6%, p=0.86). Recurrent HE was less frequent in pts with HE at admission treated with early-TIPS than in those receiving endoscopic + drug treatment (16.7 vs 27.3%, p=0.04). In multivariate analysis, age, the presence of shock, a MELD score&gt;15, endoscopic + drug treatment and HE at admission were independent factors predicting death in high-risk pts.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HE at admission is independently associated with poor survival in high-risk pts with AVB. In the subgroup of high-risk pts with HE at admission, early-TIPS significantly improved survival, recovery of HE and decreased the occurrence of new HE episodes after AVB. There is no rationale for the fear of early TIPS in pts with AVB and HE at admission.</a:t>
            </a:r>
            <a:r>
              <a:rPr lang="en-GB" sz="1000" b="1" kern="1200" dirty="0">
                <a:solidFill>
                  <a:schemeClr val="tx1"/>
                </a:solidFill>
                <a:effectLst/>
                <a:latin typeface="Arial" panose="020B0604020202020204" pitchFamily="34" charset="0"/>
                <a:ea typeface="+mn-ea"/>
                <a:cs typeface="Arial" panose="020B0604020202020204" pitchFamily="34" charset="0"/>
              </a:rPr>
              <a:t/>
            </a:r>
            <a:br>
              <a:rPr lang="en-GB" sz="1000" b="1" kern="1200" dirty="0">
                <a:solidFill>
                  <a:schemeClr val="tx1"/>
                </a:solidFill>
                <a:effectLst/>
                <a:latin typeface="Arial" panose="020B0604020202020204" pitchFamily="34" charset="0"/>
                <a:ea typeface="+mn-ea"/>
                <a:cs typeface="Arial" panose="020B0604020202020204" pitchFamily="34" charset="0"/>
              </a:rPr>
            </a:br>
            <a:r>
              <a:rPr lang="en-GB" sz="1000" kern="1200" dirty="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EBL, endoscopic band ligation; FFP, fresh frozen plasma; INR, </a:t>
            </a:r>
            <a:r>
              <a:rPr lang="en-GB" sz="1000" b="0" i="1" kern="1200" dirty="0">
                <a:solidFill>
                  <a:schemeClr val="tx1"/>
                </a:solidFill>
                <a:effectLst/>
                <a:latin typeface="Arial" panose="020B0604020202020204" pitchFamily="34" charset="0"/>
                <a:ea typeface="+mn-ea"/>
                <a:cs typeface="Arial" panose="020B0604020202020204" pitchFamily="34" charset="0"/>
              </a:rPr>
              <a:t>International Normalised Ratio</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multicenter analysis of the role of prophylactic transfusion of blood products in patients with cirrhosis and esophageal varices undergoing endoscopic band ligation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Annabel Blasi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Salvador Machlab</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Raquel Risco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Joao Pedro Costa-Freixas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Geovanny Hernández Cely</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Diana Horta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 Bofill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pablo ruiz-ramirez</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Joaquim Profitos</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Marti Sanahuja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Alejandro Fernandez Simon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Mercedes Vergara Gómez</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Jordi Sánchez-Delgado</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Andres Cardenas</a:t>
            </a:r>
            <a:r>
              <a:rPr lang="en-US" sz="1000" kern="1200" baseline="30000" dirty="0">
                <a:solidFill>
                  <a:schemeClr val="tx1"/>
                </a:solidFill>
                <a:effectLst/>
                <a:latin typeface="Arial" panose="020B0604020202020204" pitchFamily="34" charset="0"/>
                <a:ea typeface="+mn-ea"/>
                <a:cs typeface="Arial" panose="020B0604020202020204" pitchFamily="34" charset="0"/>
              </a:rPr>
              <a:t>5 8</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Hospital Clinic, Anestesia,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 Corporació Sanitària Universitària Parc Taulí. Institut d’ Investigació i Innovació Parc Taulí I3PT, Gastroenterology Department,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Fundacion Cardioinfantil , GI/Liver Unit, Colombia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Mutua de Terrassa, Gastroenterology Department,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Institut de Malalties Digestives i Metaboliques, Hospital Clinic, GI/Liver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Consorci Sanitari de Terrassa, Gastroenterology Department,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Ciber de Enfermedades Hepáticas y Digestivas (CIBEREHD),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Biomèdiques August Pi-Sunyer (IDIBAPS) and Ciber de Enfermedades Hepáticas y Digestivas (CIBEREHD),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ablasi@clinic.cat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Prophylactic administration of platelets and fresh frozen plasma (FFP) is commonly recommended in patients with cirrhosis with low platelets and/or prolonged INR without scientific evidence to support this practice. In this analysis we evaluated the use of prophylactic administration of blood products in outpatients with cirrhosis undergoing endoscopic band ligation (EBL).</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This is a multicenter retrospective analysis of consecutive EBL procedures in patients with cirrhosis at 4 hospitals in Spain (Hospital Clinic, Barcelona Hospital Universitari Mutua de Terrassa,   Consorci Sanitari de Terrassa   and   Corporació Sanitària Parc Taulí) from 01/2010-01/2017. FFP and/or platelet transfusion were administered at the discretion of the physician if INR was &gt;1.5 and/or platelet count &lt;50x10</a:t>
            </a:r>
            <a:r>
              <a:rPr lang="en-GB" sz="1000" kern="1200" baseline="30000" dirty="0">
                <a:solidFill>
                  <a:schemeClr val="tx1"/>
                </a:solidFill>
                <a:effectLst/>
                <a:latin typeface="Arial" panose="020B0604020202020204" pitchFamily="34" charset="0"/>
                <a:ea typeface="+mn-ea"/>
                <a:cs typeface="Arial" panose="020B0604020202020204" pitchFamily="34" charset="0"/>
              </a:rPr>
              <a:t>9</a:t>
            </a:r>
            <a:r>
              <a:rPr lang="en-GB" sz="1000" kern="1200" dirty="0">
                <a:solidFill>
                  <a:schemeClr val="tx1"/>
                </a:solidFill>
                <a:effectLst/>
                <a:latin typeface="Arial" panose="020B0604020202020204" pitchFamily="34" charset="0"/>
                <a:ea typeface="+mn-ea"/>
                <a:cs typeface="Arial" panose="020B0604020202020204" pitchFamily="34" charset="0"/>
              </a:rPr>
              <a:t>/L. Patient demographics, endoscopic findings, bleeding events after EBL, and the use of prophylactic FPP or platelets were recorded.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536 patients underwent 1472 EBL procedures: (72% male), the main etiology was HCV and alcohol (72%), median MELD 11, Child A/B/C (59/33/8%). EBL procedures were performed for primary (51%) or secondary (49%) prophylaxis. Median procedure per patient was 2 (1-4).  The prophylactic transfusion protocol was followed in 12.5% and 32.4% of procedures with high INR and/or low platelets respectively. FPP and/or platelets were administered in 37 patients (6.9%). Post EBL-bleeding occurred in 26 patients out of 1472 procedures (1.7%). Bleeding was due to post-EBL ulcers in 21 patients and due to band dislodgment in 5. In six patients, bleeding occurred within 24 hrs and in the remaining it occurred within 2 weeks after EBL. In those that bled, 7 met criteria for transfusion (2 for FFP and 5 for platelets); of these only 1 received FPP and 3 platelet transfusion; the remaining 19 patients did not meet criteria for transfusion. There was no association between INR or platelet count and bleeding events. Patients that bled had higher Child and MELD scores compared to those that did not bleed (p=0.03 and p=0.02, respectively).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incidence of post EBL bleeding is &lt;2% and is associated with advanced liver disease. There was no relationship between post-EBL bleeding and the baseline INR/platelet count before the procedure. In addition, the majority of outpatients with post-EBL bleeding did not meet criteria for the standard prophylactic transfusion policy.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EBL, endoscopic band ligation; FFP, fresh frozen plasma; HCV, hepatitis C virus; INR, </a:t>
            </a:r>
            <a:r>
              <a:rPr lang="en-GB" sz="1000" b="0" i="1" kern="1200" dirty="0">
                <a:solidFill>
                  <a:schemeClr val="tx1"/>
                </a:solidFill>
                <a:effectLst/>
                <a:latin typeface="Arial" panose="020B0604020202020204" pitchFamily="34" charset="0"/>
                <a:ea typeface="+mn-ea"/>
                <a:cs typeface="Arial" panose="020B0604020202020204" pitchFamily="34" charset="0"/>
              </a:rPr>
              <a:t>International Normalised Ratio; MELD, Model for End-stage Liver Disease</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multicenter analysis of the role of prophylactic transfusion of blood products in patients with cirrhosis and esophageal varices undergoing endoscopic band ligation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Annabel Blasi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Salvador Machlab</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Raquel Risco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Joao Pedro Costa-Freixas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Geovanny Hernández Cely</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Diana Horta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 Bofill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pablo ruiz-ramirez</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Joaquim Profitos</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Marti Sanahuja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Alejandro Fernandez Simon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Mercedes Vergara Gómez</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Jordi Sánchez-Delgado</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Andres Cardenas</a:t>
            </a:r>
            <a:r>
              <a:rPr lang="en-US" sz="1000" kern="1200" baseline="30000" dirty="0">
                <a:solidFill>
                  <a:schemeClr val="tx1"/>
                </a:solidFill>
                <a:effectLst/>
                <a:latin typeface="Arial" panose="020B0604020202020204" pitchFamily="34" charset="0"/>
                <a:ea typeface="+mn-ea"/>
                <a:cs typeface="Arial" panose="020B0604020202020204" pitchFamily="34" charset="0"/>
              </a:rPr>
              <a:t>5 8</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Hospital Clinic, Anestesia,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 Corporació Sanitària Universitària Parc Taulí. Institut d’ Investigació i Innovació Parc Taulí I3PT, Gastroenterology Department,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Fundacion Cardioinfantil , GI/Liver Unit, Colombia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Mutua de Terrassa, Gastroenterology Department,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Institut de Malalties Digestives i Metaboliques, Hospital Clinic, GI/Liver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Consorci Sanitari de Terrassa, Gastroenterology Department,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Ciber de Enfermedades Hepáticas y Digestivas (CIBEREHD),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Biomèdiques August Pi-Sunyer (IDIBAPS) and Ciber de Enfermedades Hepáticas y Digestivas (CIBEREHD),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ablasi@clinic.cat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Prophylactic administration of platelets and fresh frozen plasma (FFP) is commonly recommended in patients with cirrhosis with low platelets and/or prolonged INR without scientific evidence to support this practice. In this analysis we evaluated the use of prophylactic administration of blood products in outpatients with cirrhosis undergoing endoscopic band ligation (EBL).</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This is a multicenter retrospective analysis of consecutive EBL procedures in patients with cirrhosis at 4 hospitals in Spain (Hospital Clinic, Barcelona Hospital Universitari Mutua de Terrassa,   Consorci Sanitari de Terrassa   and   Corporació Sanitària Parc Taulí) from 01/2010-01/2017. FFP and/or platelet transfusion were administered at the discretion of the physician if INR was &gt;1.5 and/or platelet count &lt;50x10</a:t>
            </a:r>
            <a:r>
              <a:rPr lang="en-GB" sz="1000" kern="1200" baseline="30000" dirty="0">
                <a:solidFill>
                  <a:schemeClr val="tx1"/>
                </a:solidFill>
                <a:effectLst/>
                <a:latin typeface="Arial" panose="020B0604020202020204" pitchFamily="34" charset="0"/>
                <a:ea typeface="+mn-ea"/>
                <a:cs typeface="Arial" panose="020B0604020202020204" pitchFamily="34" charset="0"/>
              </a:rPr>
              <a:t>9</a:t>
            </a:r>
            <a:r>
              <a:rPr lang="en-GB" sz="1000" kern="1200" dirty="0">
                <a:solidFill>
                  <a:schemeClr val="tx1"/>
                </a:solidFill>
                <a:effectLst/>
                <a:latin typeface="Arial" panose="020B0604020202020204" pitchFamily="34" charset="0"/>
                <a:ea typeface="+mn-ea"/>
                <a:cs typeface="Arial" panose="020B0604020202020204" pitchFamily="34" charset="0"/>
              </a:rPr>
              <a:t>/L. Patient demographics, endoscopic findings, bleeding events after EBL, and the use of prophylactic FPP or platelets were recorded.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536 patients underwent 1472 EBL procedures: (72% male), the main etiology was HCV and alcohol (72%), median MELD 11, Child A/B/C (59/33/8%). EBL procedures were performed for primary (51%) or secondary (49%) prophylaxis. Median procedure per patient was 2 (1-4).  The prophylactic transfusion protocol was followed in 12.5% and 32.4% of procedures with high INR and/or low platelets respectively. FPP and/or platelets were administered in 37 patients (6.9%). Post EBL-bleeding occurred in 26 patients out of 1472 procedures (1.7%). Bleeding was due to post-EBL ulcers in 21 patients and due to band dislodgment in 5. In six patients, bleeding occurred within 24 hrs and in the remaining it occurred within 2 weeks after EBL. In those that bled, 7 met criteria for transfusion (2 for FFP and 5 for platelets); of these only 1 received FPP and 3 platelet transfusion; the remaining 19 patients did not meet criteria for transfusion. There was no association between INR or platelet count and bleeding events. Patients that bled had higher Child and MELD scores compared to those that did not bleed (p=0.03 and p=0.02, respectively).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incidence of post EBL bleeding is &lt;2% and is associated with advanced liver disease. There was no relationship between post-EBL bleeding and the baseline INR/platelet count before the procedure. In addition, the majority of outpatients with post-EBL bleeding did not meet criteria for the standard prophylactic transfusion policy.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457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6124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HAS, human albumin solution; LVP, large volume paracentesis; R, randomised; SBP, spontaneous bacterial peritonitis</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ATTIRE: Albumin To prevenT Infection in chronic liveR failurE: an interventional randomised controlled trial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Louise China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Simon Skene</a:t>
            </a:r>
            <a:r>
              <a:rPr lang="en-US" sz="1000" b="0" kern="1200" baseline="30000" dirty="0">
                <a:solidFill>
                  <a:schemeClr val="tx1"/>
                </a:solidFill>
                <a:effectLst/>
                <a:latin typeface="Arial" panose="020B0604020202020204" pitchFamily="34" charset="0"/>
                <a:ea typeface="+mn-ea"/>
                <a:cs typeface="Arial" panose="020B0604020202020204" pitchFamily="34" charset="0"/>
              </a:rPr>
              <a:t>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Nicholas Freemantle</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Kate Bennett</a:t>
            </a:r>
            <a:r>
              <a:rPr lang="en-US" sz="1000" b="0" kern="1200" baseline="30000" dirty="0">
                <a:solidFill>
                  <a:schemeClr val="tx1"/>
                </a:solidFill>
                <a:effectLst/>
                <a:latin typeface="Arial" panose="020B0604020202020204" pitchFamily="34" charset="0"/>
                <a:ea typeface="+mn-ea"/>
                <a:cs typeface="Arial" panose="020B0604020202020204" pitchFamily="34" charset="0"/>
              </a:rPr>
              <a:t>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Ekaterina Bordea</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Natalia Becares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Portal</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Yiannis Kallis</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Gavin Wright</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Derek Gilroy</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Ewan Forrest</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Alastair O'brien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London, Division of Medicine,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Surrey,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UCL Institute of Clinical Trials and Methodology,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Bristol Royal Infirmary,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QMUL , Barts Liver Centre, London,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Basildon University Hospital,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Glasgow Royal Infirmary,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louise.china@ucl.ac.uk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Acutely decompensated cirrhosis patients are highly prone to infection</a:t>
            </a:r>
            <a:r>
              <a:rPr lang="en-GB" sz="1000" kern="1200" dirty="0">
                <a:solidFill>
                  <a:schemeClr val="tx1"/>
                </a:solidFill>
                <a:effectLst/>
                <a:latin typeface="Arial" panose="020B0604020202020204" pitchFamily="34" charset="0"/>
                <a:ea typeface="+mn-ea"/>
                <a:cs typeface="Arial" panose="020B0604020202020204" pitchFamily="34" charset="0"/>
              </a:rPr>
              <a:t>. Multiple </a:t>
            </a:r>
            <a:r>
              <a:rPr lang="en-US" sz="1000" kern="1200" dirty="0">
                <a:solidFill>
                  <a:schemeClr val="tx1"/>
                </a:solidFill>
                <a:effectLst/>
                <a:latin typeface="Arial" panose="020B0604020202020204" pitchFamily="34" charset="0"/>
                <a:ea typeface="+mn-ea"/>
                <a:cs typeface="Arial" panose="020B0604020202020204" pitchFamily="34" charset="0"/>
              </a:rPr>
              <a:t>experimental studies support an anti-inflammatory role for Albumin in addition to its oncotic properties. Evidence supports the use of weight-based infusions of 20% Human Albumin Solution (HAS) for Spontaneous Bacterial Peritonitis and Hepato-renal syndrome, but albumin is also widely used for other indications where there is an absence of trial data. Recent albumin trials in outpatients with ascites support the notion that regimens that aim to normalise serum albumin concentrations might improve mortality. The ATTIRE trial aimed to determine if targeting a serum albumin level ≥35g/L in decompensated cirrhosis inpatients using repeated daily HAS infusions reduced incidence of infection, renal dysfunction and mortality compared to standard care.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ATTIRE was a multicentre, open label trial in hospitalised decompensated cirrhosis patients with serum albumin &lt;30g/L at enrollment at 35 UK sites (January 2016-June 2019). Treatment commenced within 3 days of admission with patients randomised to targeted 20% HAS for up to 14 days (or discharge) or standard care. The composite primary endpoint was new infection, renal dysfunction or mortality from </a:t>
            </a:r>
            <a:r>
              <a:rPr lang="en-GB" sz="1000" kern="1200" dirty="0">
                <a:solidFill>
                  <a:schemeClr val="tx1"/>
                </a:solidFill>
                <a:effectLst/>
                <a:latin typeface="Arial" panose="020B0604020202020204" pitchFamily="34" charset="0"/>
                <a:ea typeface="+mn-ea"/>
                <a:cs typeface="Arial" panose="020B0604020202020204" pitchFamily="34" charset="0"/>
              </a:rPr>
              <a:t>day 3-15 of treatment</a:t>
            </a:r>
            <a:r>
              <a:rPr lang="en-US" sz="1000" kern="1200" dirty="0">
                <a:solidFill>
                  <a:schemeClr val="tx1"/>
                </a:solidFill>
                <a:effectLst/>
                <a:latin typeface="Arial" panose="020B0604020202020204" pitchFamily="34" charset="0"/>
                <a:ea typeface="+mn-ea"/>
                <a:cs typeface="Arial" panose="020B0604020202020204" pitchFamily="34" charset="0"/>
              </a:rPr>
              <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828 patients were recruited with no baseline differences between groups with respect to median(IQR):  creatinine </a:t>
            </a:r>
            <a:r>
              <a:rPr lang="en-GB" sz="1000" kern="1200" dirty="0">
                <a:solidFill>
                  <a:schemeClr val="tx1"/>
                </a:solidFill>
                <a:effectLst/>
                <a:latin typeface="Arial" panose="020B0604020202020204" pitchFamily="34" charset="0"/>
                <a:ea typeface="+mn-ea"/>
                <a:cs typeface="Arial" panose="020B0604020202020204" pitchFamily="34" charset="0"/>
              </a:rPr>
              <a:t>68(54-90) μmol/L, </a:t>
            </a:r>
            <a:r>
              <a:rPr lang="en-US" sz="1000" kern="1200" dirty="0">
                <a:solidFill>
                  <a:schemeClr val="tx1"/>
                </a:solidFill>
                <a:effectLst/>
                <a:latin typeface="Arial" panose="020B0604020202020204" pitchFamily="34" charset="0"/>
                <a:ea typeface="+mn-ea"/>
                <a:cs typeface="Arial" panose="020B0604020202020204" pitchFamily="34" charset="0"/>
              </a:rPr>
              <a:t>bilirubin </a:t>
            </a:r>
            <a:r>
              <a:rPr lang="en-GB" sz="1000" kern="1200" dirty="0">
                <a:solidFill>
                  <a:schemeClr val="tx1"/>
                </a:solidFill>
                <a:effectLst/>
                <a:latin typeface="Arial" panose="020B0604020202020204" pitchFamily="34" charset="0"/>
                <a:ea typeface="+mn-ea"/>
                <a:cs typeface="Arial" panose="020B0604020202020204" pitchFamily="34" charset="0"/>
              </a:rPr>
              <a:t>94(46-171) μmol/L, </a:t>
            </a:r>
            <a:r>
              <a:rPr lang="en-US" sz="1000" kern="1200" dirty="0">
                <a:solidFill>
                  <a:schemeClr val="tx1"/>
                </a:solidFill>
                <a:effectLst/>
                <a:latin typeface="Arial" panose="020B0604020202020204" pitchFamily="34" charset="0"/>
                <a:ea typeface="+mn-ea"/>
                <a:cs typeface="Arial" panose="020B0604020202020204" pitchFamily="34" charset="0"/>
              </a:rPr>
              <a:t>INR </a:t>
            </a:r>
            <a:r>
              <a:rPr lang="en-GB" sz="1000" kern="1200" dirty="0">
                <a:solidFill>
                  <a:schemeClr val="tx1"/>
                </a:solidFill>
                <a:effectLst/>
                <a:latin typeface="Arial" panose="020B0604020202020204" pitchFamily="34" charset="0"/>
                <a:ea typeface="+mn-ea"/>
                <a:cs typeface="Arial" panose="020B0604020202020204" pitchFamily="34" charset="0"/>
              </a:rPr>
              <a:t>2(1-2) </a:t>
            </a:r>
            <a:r>
              <a:rPr lang="en-US" sz="1000" kern="1200" dirty="0">
                <a:solidFill>
                  <a:schemeClr val="tx1"/>
                </a:solidFill>
                <a:effectLst/>
                <a:latin typeface="Arial" panose="020B0604020202020204" pitchFamily="34" charset="0"/>
                <a:ea typeface="+mn-ea"/>
                <a:cs typeface="Arial" panose="020B0604020202020204" pitchFamily="34" charset="0"/>
              </a:rPr>
              <a:t>and albumin </a:t>
            </a:r>
            <a:r>
              <a:rPr lang="en-GB" sz="1000" kern="1200" dirty="0">
                <a:solidFill>
                  <a:schemeClr val="tx1"/>
                </a:solidFill>
                <a:effectLst/>
                <a:latin typeface="Arial" panose="020B0604020202020204" pitchFamily="34" charset="0"/>
                <a:ea typeface="+mn-ea"/>
                <a:cs typeface="Arial" panose="020B0604020202020204" pitchFamily="34" charset="0"/>
              </a:rPr>
              <a:t>23(4) g/L. </a:t>
            </a:r>
            <a:r>
              <a:rPr lang="en-US" sz="1000" kern="1200" dirty="0">
                <a:solidFill>
                  <a:schemeClr val="tx1"/>
                </a:solidFill>
                <a:effectLst/>
                <a:latin typeface="Arial" panose="020B0604020202020204" pitchFamily="34" charset="0"/>
                <a:ea typeface="+mn-ea"/>
                <a:cs typeface="Arial" panose="020B0604020202020204" pitchFamily="34" charset="0"/>
              </a:rPr>
              <a:t>70% were male, 79% reported alcohol misuse, 28% had infection and 53% were prescribed antibiotics. The median(IQR) volume of HAS infused to patients in the treatment versus standard care arm was </a:t>
            </a:r>
            <a:r>
              <a:rPr lang="en-GB" sz="1000" kern="1200" dirty="0">
                <a:solidFill>
                  <a:schemeClr val="tx1"/>
                </a:solidFill>
                <a:effectLst/>
                <a:latin typeface="Arial" panose="020B0604020202020204" pitchFamily="34" charset="0"/>
                <a:ea typeface="+mn-ea"/>
                <a:cs typeface="Arial" panose="020B0604020202020204" pitchFamily="34" charset="0"/>
              </a:rPr>
              <a:t>1000(700-1500) ml vs 100(0-600) ml (p&lt;.0001).</a:t>
            </a:r>
            <a:r>
              <a:rPr lang="en-US" sz="1000" kern="1200" dirty="0">
                <a:solidFill>
                  <a:schemeClr val="tx1"/>
                </a:solidFill>
                <a:effectLst/>
                <a:latin typeface="Arial" panose="020B0604020202020204" pitchFamily="34" charset="0"/>
                <a:ea typeface="+mn-ea"/>
                <a:cs typeface="Arial" panose="020B0604020202020204" pitchFamily="34" charset="0"/>
              </a:rPr>
              <a:t> There was no difference in composite primary endpoint between targeted albumin (n=125/414; </a:t>
            </a:r>
            <a:r>
              <a:rPr lang="en-GB" sz="1000" kern="1200" dirty="0">
                <a:solidFill>
                  <a:schemeClr val="tx1"/>
                </a:solidFill>
                <a:effectLst/>
                <a:latin typeface="Arial" panose="020B0604020202020204" pitchFamily="34" charset="0"/>
                <a:ea typeface="+mn-ea"/>
                <a:cs typeface="Arial" panose="020B0604020202020204" pitchFamily="34" charset="0"/>
              </a:rPr>
              <a:t>30.2%)</a:t>
            </a:r>
            <a:r>
              <a:rPr lang="en-US" sz="1000" kern="1200" dirty="0">
                <a:solidFill>
                  <a:schemeClr val="tx1"/>
                </a:solidFill>
                <a:effectLst/>
                <a:latin typeface="Arial" panose="020B0604020202020204" pitchFamily="34" charset="0"/>
                <a:ea typeface="+mn-ea"/>
                <a:cs typeface="Arial" panose="020B0604020202020204" pitchFamily="34" charset="0"/>
              </a:rPr>
              <a:t> and standard care (n=128/414, </a:t>
            </a:r>
            <a:r>
              <a:rPr lang="en-GB" sz="1000" kern="1200" dirty="0">
                <a:solidFill>
                  <a:schemeClr val="tx1"/>
                </a:solidFill>
                <a:effectLst/>
                <a:latin typeface="Arial" panose="020B0604020202020204" pitchFamily="34" charset="0"/>
                <a:ea typeface="+mn-ea"/>
                <a:cs typeface="Arial" panose="020B0604020202020204" pitchFamily="34" charset="0"/>
              </a:rPr>
              <a:t>30.9%</a:t>
            </a:r>
            <a:r>
              <a:rPr lang="en-US" sz="1000" kern="1200" dirty="0">
                <a:solidFill>
                  <a:schemeClr val="tx1"/>
                </a:solidFill>
                <a:effectLst/>
                <a:latin typeface="Arial" panose="020B0604020202020204" pitchFamily="34" charset="0"/>
                <a:ea typeface="+mn-ea"/>
                <a:cs typeface="Arial" panose="020B0604020202020204" pitchFamily="34" charset="0"/>
              </a:rPr>
              <a:t>, OR 0.968 (95%CI 0.716-1.307, p=0.830). There was no difference when the endpoint window was extended to day 1, in individual components, length of stay or mortality at 3/6 months. There was no treatment effect in subgroup analyses that included baseline organ dysfunction, infection, MELD score, albumin level or reason for admission</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 mean increase in cost associated with intervention was £573.26 (95%CI -1,247.54-101.01). There were more serious adverse events in the HAS arm (95 vs 74).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The ATTIRE trial does not support targeted HAS over current UK standard care for hospitalised decompensated cirrhosis patients.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CI, confidence interval; HAS, human albumin solution; INR, international normalised ratio; IQR, interquartile range; MELD, Model for End-stage Liver Disease; OR, odds ratio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ATTIRE: Albumin To prevenT Infection in chronic liveR failurE: an interventional randomised controlled trial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Louise China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Simon Skene</a:t>
            </a:r>
            <a:r>
              <a:rPr lang="en-US" sz="1000" b="0" kern="1200" baseline="30000" dirty="0">
                <a:solidFill>
                  <a:schemeClr val="tx1"/>
                </a:solidFill>
                <a:effectLst/>
                <a:latin typeface="Arial" panose="020B0604020202020204" pitchFamily="34" charset="0"/>
                <a:ea typeface="+mn-ea"/>
                <a:cs typeface="Arial" panose="020B0604020202020204" pitchFamily="34" charset="0"/>
              </a:rPr>
              <a:t>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Nicholas Freemantle</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Kate Bennett</a:t>
            </a:r>
            <a:r>
              <a:rPr lang="en-US" sz="1000" b="0" kern="1200" baseline="30000" dirty="0">
                <a:solidFill>
                  <a:schemeClr val="tx1"/>
                </a:solidFill>
                <a:effectLst/>
                <a:latin typeface="Arial" panose="020B0604020202020204" pitchFamily="34" charset="0"/>
                <a:ea typeface="+mn-ea"/>
                <a:cs typeface="Arial" panose="020B0604020202020204" pitchFamily="34" charset="0"/>
              </a:rPr>
              <a:t>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Ekaterina Bordea</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Natalia Becares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Portal</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Yiannis Kallis</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Gavin Wright</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Derek Gilroy</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Ewan Forrest</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Alastair O'brien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London, Division of Medicine,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Surrey,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UCL Institute of Clinical Trials and Methodology,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Bristol Royal Infirmary,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QMUL , Barts Liver Centre, London,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Basildon University Hospital,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Glasgow Royal Infirmary,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louise.china@ucl.ac.uk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Acutely decompensated cirrhosis patients are highly prone to infection</a:t>
            </a:r>
            <a:r>
              <a:rPr lang="en-GB" sz="1000" kern="1200" dirty="0">
                <a:solidFill>
                  <a:schemeClr val="tx1"/>
                </a:solidFill>
                <a:effectLst/>
                <a:latin typeface="Arial" panose="020B0604020202020204" pitchFamily="34" charset="0"/>
                <a:ea typeface="+mn-ea"/>
                <a:cs typeface="Arial" panose="020B0604020202020204" pitchFamily="34" charset="0"/>
              </a:rPr>
              <a:t>. Multiple </a:t>
            </a:r>
            <a:r>
              <a:rPr lang="en-US" sz="1000" kern="1200" dirty="0">
                <a:solidFill>
                  <a:schemeClr val="tx1"/>
                </a:solidFill>
                <a:effectLst/>
                <a:latin typeface="Arial" panose="020B0604020202020204" pitchFamily="34" charset="0"/>
                <a:ea typeface="+mn-ea"/>
                <a:cs typeface="Arial" panose="020B0604020202020204" pitchFamily="34" charset="0"/>
              </a:rPr>
              <a:t>experimental studies support an anti-inflammatory role for Albumin in addition to its oncotic properties. Evidence supports the use of weight-based infusions of 20% Human Albumin Solution (HAS) for Spontaneous Bacterial Peritonitis and Hepato-renal syndrome, but albumin is also widely used for other indications where there is an absence of trial data. Recent albumin trials in outpatients with ascites support the notion that regimens that aim to normalise serum albumin concentrations might improve mortality. The ATTIRE trial aimed to determine if targeting a serum albumin level ≥35g/L in decompensated cirrhosis inpatients using repeated daily HAS infusions reduced incidence of infection, renal dysfunction and mortality compared to standard care.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ATTIRE was a multicentre, open label trial in hospitalised decompensated cirrhosis patients with serum albumin &lt;30g/L at enrollment at 35 UK sites (January 2016-June 2019). Treatment commenced within 3 days of admission with patients randomised to targeted 20% HAS for up to 14 days (or discharge) or standard care. The composite primary endpoint was new infection, renal dysfunction or mortality from </a:t>
            </a:r>
            <a:r>
              <a:rPr lang="en-GB" sz="1000" kern="1200" dirty="0">
                <a:solidFill>
                  <a:schemeClr val="tx1"/>
                </a:solidFill>
                <a:effectLst/>
                <a:latin typeface="Arial" panose="020B0604020202020204" pitchFamily="34" charset="0"/>
                <a:ea typeface="+mn-ea"/>
                <a:cs typeface="Arial" panose="020B0604020202020204" pitchFamily="34" charset="0"/>
              </a:rPr>
              <a:t>day 3-15 of treatment</a:t>
            </a:r>
            <a:r>
              <a:rPr lang="en-US" sz="1000" kern="1200" dirty="0">
                <a:solidFill>
                  <a:schemeClr val="tx1"/>
                </a:solidFill>
                <a:effectLst/>
                <a:latin typeface="Arial" panose="020B0604020202020204" pitchFamily="34" charset="0"/>
                <a:ea typeface="+mn-ea"/>
                <a:cs typeface="Arial" panose="020B0604020202020204" pitchFamily="34" charset="0"/>
              </a:rPr>
              <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828 patients were recruited with no baseline differences between groups with respect to median(IQR):  creatinine </a:t>
            </a:r>
            <a:r>
              <a:rPr lang="en-GB" sz="1000" kern="1200" dirty="0">
                <a:solidFill>
                  <a:schemeClr val="tx1"/>
                </a:solidFill>
                <a:effectLst/>
                <a:latin typeface="Arial" panose="020B0604020202020204" pitchFamily="34" charset="0"/>
                <a:ea typeface="+mn-ea"/>
                <a:cs typeface="Arial" panose="020B0604020202020204" pitchFamily="34" charset="0"/>
              </a:rPr>
              <a:t>68(54-90) μmol/L, </a:t>
            </a:r>
            <a:r>
              <a:rPr lang="en-US" sz="1000" kern="1200" dirty="0">
                <a:solidFill>
                  <a:schemeClr val="tx1"/>
                </a:solidFill>
                <a:effectLst/>
                <a:latin typeface="Arial" panose="020B0604020202020204" pitchFamily="34" charset="0"/>
                <a:ea typeface="+mn-ea"/>
                <a:cs typeface="Arial" panose="020B0604020202020204" pitchFamily="34" charset="0"/>
              </a:rPr>
              <a:t>bilirubin </a:t>
            </a:r>
            <a:r>
              <a:rPr lang="en-GB" sz="1000" kern="1200" dirty="0">
                <a:solidFill>
                  <a:schemeClr val="tx1"/>
                </a:solidFill>
                <a:effectLst/>
                <a:latin typeface="Arial" panose="020B0604020202020204" pitchFamily="34" charset="0"/>
                <a:ea typeface="+mn-ea"/>
                <a:cs typeface="Arial" panose="020B0604020202020204" pitchFamily="34" charset="0"/>
              </a:rPr>
              <a:t>94(46-171) μmol/L, </a:t>
            </a:r>
            <a:r>
              <a:rPr lang="en-US" sz="1000" kern="1200" dirty="0">
                <a:solidFill>
                  <a:schemeClr val="tx1"/>
                </a:solidFill>
                <a:effectLst/>
                <a:latin typeface="Arial" panose="020B0604020202020204" pitchFamily="34" charset="0"/>
                <a:ea typeface="+mn-ea"/>
                <a:cs typeface="Arial" panose="020B0604020202020204" pitchFamily="34" charset="0"/>
              </a:rPr>
              <a:t>INR </a:t>
            </a:r>
            <a:r>
              <a:rPr lang="en-GB" sz="1000" kern="1200" dirty="0">
                <a:solidFill>
                  <a:schemeClr val="tx1"/>
                </a:solidFill>
                <a:effectLst/>
                <a:latin typeface="Arial" panose="020B0604020202020204" pitchFamily="34" charset="0"/>
                <a:ea typeface="+mn-ea"/>
                <a:cs typeface="Arial" panose="020B0604020202020204" pitchFamily="34" charset="0"/>
              </a:rPr>
              <a:t>2(1-2) </a:t>
            </a:r>
            <a:r>
              <a:rPr lang="en-US" sz="1000" kern="1200" dirty="0">
                <a:solidFill>
                  <a:schemeClr val="tx1"/>
                </a:solidFill>
                <a:effectLst/>
                <a:latin typeface="Arial" panose="020B0604020202020204" pitchFamily="34" charset="0"/>
                <a:ea typeface="+mn-ea"/>
                <a:cs typeface="Arial" panose="020B0604020202020204" pitchFamily="34" charset="0"/>
              </a:rPr>
              <a:t>and albumin </a:t>
            </a:r>
            <a:r>
              <a:rPr lang="en-GB" sz="1000" kern="1200" dirty="0">
                <a:solidFill>
                  <a:schemeClr val="tx1"/>
                </a:solidFill>
                <a:effectLst/>
                <a:latin typeface="Arial" panose="020B0604020202020204" pitchFamily="34" charset="0"/>
                <a:ea typeface="+mn-ea"/>
                <a:cs typeface="Arial" panose="020B0604020202020204" pitchFamily="34" charset="0"/>
              </a:rPr>
              <a:t>23(4) g/L. </a:t>
            </a:r>
            <a:r>
              <a:rPr lang="en-US" sz="1000" kern="1200" dirty="0">
                <a:solidFill>
                  <a:schemeClr val="tx1"/>
                </a:solidFill>
                <a:effectLst/>
                <a:latin typeface="Arial" panose="020B0604020202020204" pitchFamily="34" charset="0"/>
                <a:ea typeface="+mn-ea"/>
                <a:cs typeface="Arial" panose="020B0604020202020204" pitchFamily="34" charset="0"/>
              </a:rPr>
              <a:t>70% were male, 79% reported alcohol misuse, 28% had infection and 53% were prescribed antibiotics. The median(IQR) volume of HAS infused to patients in the treatment versus standard care arm was </a:t>
            </a:r>
            <a:r>
              <a:rPr lang="en-GB" sz="1000" kern="1200" dirty="0">
                <a:solidFill>
                  <a:schemeClr val="tx1"/>
                </a:solidFill>
                <a:effectLst/>
                <a:latin typeface="Arial" panose="020B0604020202020204" pitchFamily="34" charset="0"/>
                <a:ea typeface="+mn-ea"/>
                <a:cs typeface="Arial" panose="020B0604020202020204" pitchFamily="34" charset="0"/>
              </a:rPr>
              <a:t>1000(700-1500) ml vs 100(0-600) ml (p&lt;.0001).</a:t>
            </a:r>
            <a:r>
              <a:rPr lang="en-US" sz="1000" kern="1200" dirty="0">
                <a:solidFill>
                  <a:schemeClr val="tx1"/>
                </a:solidFill>
                <a:effectLst/>
                <a:latin typeface="Arial" panose="020B0604020202020204" pitchFamily="34" charset="0"/>
                <a:ea typeface="+mn-ea"/>
                <a:cs typeface="Arial" panose="020B0604020202020204" pitchFamily="34" charset="0"/>
              </a:rPr>
              <a:t> There was no difference in composite primary endpoint between targeted albumin (n=125/414; </a:t>
            </a:r>
            <a:r>
              <a:rPr lang="en-GB" sz="1000" kern="1200" dirty="0">
                <a:solidFill>
                  <a:schemeClr val="tx1"/>
                </a:solidFill>
                <a:effectLst/>
                <a:latin typeface="Arial" panose="020B0604020202020204" pitchFamily="34" charset="0"/>
                <a:ea typeface="+mn-ea"/>
                <a:cs typeface="Arial" panose="020B0604020202020204" pitchFamily="34" charset="0"/>
              </a:rPr>
              <a:t>30.2%)</a:t>
            </a:r>
            <a:r>
              <a:rPr lang="en-US" sz="1000" kern="1200" dirty="0">
                <a:solidFill>
                  <a:schemeClr val="tx1"/>
                </a:solidFill>
                <a:effectLst/>
                <a:latin typeface="Arial" panose="020B0604020202020204" pitchFamily="34" charset="0"/>
                <a:ea typeface="+mn-ea"/>
                <a:cs typeface="Arial" panose="020B0604020202020204" pitchFamily="34" charset="0"/>
              </a:rPr>
              <a:t> and standard care (n=128/414, </a:t>
            </a:r>
            <a:r>
              <a:rPr lang="en-GB" sz="1000" kern="1200" dirty="0">
                <a:solidFill>
                  <a:schemeClr val="tx1"/>
                </a:solidFill>
                <a:effectLst/>
                <a:latin typeface="Arial" panose="020B0604020202020204" pitchFamily="34" charset="0"/>
                <a:ea typeface="+mn-ea"/>
                <a:cs typeface="Arial" panose="020B0604020202020204" pitchFamily="34" charset="0"/>
              </a:rPr>
              <a:t>30.9%</a:t>
            </a:r>
            <a:r>
              <a:rPr lang="en-US" sz="1000" kern="1200" dirty="0">
                <a:solidFill>
                  <a:schemeClr val="tx1"/>
                </a:solidFill>
                <a:effectLst/>
                <a:latin typeface="Arial" panose="020B0604020202020204" pitchFamily="34" charset="0"/>
                <a:ea typeface="+mn-ea"/>
                <a:cs typeface="Arial" panose="020B0604020202020204" pitchFamily="34" charset="0"/>
              </a:rPr>
              <a:t>, OR 0.968 (95%CI 0.716-1.307, p=0.830). There was no difference when the endpoint window was extended to day 1, in individual components, length of stay or mortality at 3/6 months. There was no treatment effect in subgroup analyses that included baseline organ dysfunction, infection, MELD score, albumin level or reason for admission</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 mean increase in cost associated with intervention was £573.26 (95%CI -1,247.54-101.01). There were more serious adverse events in the HAS arm (95 vs 74).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The ATTIRE trial does not support targeted HAS over current UK standard care for hospitalised decompensated cirrhosis patients.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000" i="1" dirty="0"/>
              <a:t>Abbreviations: FMT, faecal microbiota transplantation; LPS, lipopolysaccharide; TLR, Toll-like receptor; NLRP, </a:t>
            </a:r>
            <a:r>
              <a:rPr lang="en-US" sz="1000" b="0" i="1" kern="1200" dirty="0">
                <a:solidFill>
                  <a:schemeClr val="tx1"/>
                </a:solidFill>
                <a:effectLst/>
                <a:latin typeface="Arial" panose="020B0604020202020204" pitchFamily="34" charset="0"/>
                <a:ea typeface="+mn-ea"/>
                <a:cs typeface="Arial" panose="020B0604020202020204" pitchFamily="34" charset="0"/>
              </a:rPr>
              <a:t>Nucleotide-binding oligomerization domain, Leucine rich Repeat and Pyrin domain containing; NOD, </a:t>
            </a:r>
            <a:r>
              <a:rPr lang="en-GB" sz="1000" b="0" i="1" kern="1200" dirty="0">
                <a:solidFill>
                  <a:schemeClr val="tx1"/>
                </a:solidFill>
                <a:effectLst/>
                <a:latin typeface="Arial" panose="020B0604020202020204" pitchFamily="34" charset="0"/>
                <a:ea typeface="+mn-ea"/>
                <a:cs typeface="Arial" panose="020B0604020202020204" pitchFamily="34" charset="0"/>
              </a:rPr>
              <a:t>nucleotide-binding oligomerization domain-like receptors; qPCR, quantitative polymerase chain reaction</a:t>
            </a:r>
            <a:endParaRPr lang="en-US" sz="1000" b="0" i="1" dirty="0"/>
          </a:p>
          <a:p>
            <a:pPr marL="0" marR="0" lvl="0" indent="0" algn="l" defTabSz="914400" rtl="0" eaLnBrk="1" fontAlgn="auto" latinLnBrk="0" hangingPunct="1">
              <a:lnSpc>
                <a:spcPct val="100000"/>
              </a:lnSpc>
              <a:spcBef>
                <a:spcPts val="0"/>
              </a:spcBef>
              <a:spcAft>
                <a:spcPts val="0"/>
              </a:spcAft>
              <a:buClrTx/>
              <a:buSzTx/>
              <a:buNone/>
              <a:tabLst/>
              <a:defRPr/>
            </a:pPr>
            <a:endParaRPr lang="en-US" sz="1000" i="1" dirty="0"/>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LBP08</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Faecal microbiota transplantation reduces pathogenic burden and is anti-inflammatory in patients with advanced cirrhosis</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u="sng" kern="1200" dirty="0">
                <a:solidFill>
                  <a:schemeClr val="tx1"/>
                </a:solidFill>
                <a:effectLst/>
                <a:latin typeface="Arial" panose="020B0604020202020204" pitchFamily="34" charset="0"/>
                <a:ea typeface="+mn-ea"/>
                <a:cs typeface="Arial" panose="020B0604020202020204" pitchFamily="34" charset="0"/>
              </a:rPr>
              <a:t>Lindsey Edwards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Charlotte Woodhouse</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Victoria Kronsten</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Ane Zamalloa</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Thomas Tranah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Vishal Patel</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Alberto Sanchez-Fueyo</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Simon Goldenberg</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0" kern="1200" dirty="0">
                <a:solidFill>
                  <a:schemeClr val="tx1"/>
                </a:solidFill>
                <a:effectLst/>
                <a:latin typeface="Arial" panose="020B0604020202020204" pitchFamily="34" charset="0"/>
                <a:ea typeface="+mn-ea"/>
                <a:cs typeface="Arial" panose="020B0604020202020204" pitchFamily="34" charset="0"/>
              </a:rPr>
              <a:t>, Debbie L. Shawcross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1"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1" kern="1200" dirty="0">
                <a:solidFill>
                  <a:schemeClr val="tx1"/>
                </a:solidFill>
                <a:effectLst/>
                <a:latin typeface="Arial" panose="020B0604020202020204" pitchFamily="34" charset="0"/>
                <a:ea typeface="+mn-ea"/>
                <a:cs typeface="Arial" panose="020B0604020202020204" pitchFamily="34" charset="0"/>
              </a:rPr>
              <a:t>King's College London, Institute of Liver Studies, Inflammation Biology,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1" kern="1200" dirty="0">
                <a:solidFill>
                  <a:schemeClr val="tx1"/>
                </a:solidFill>
                <a:effectLst/>
                <a:latin typeface="Arial" panose="020B0604020202020204" pitchFamily="34" charset="0"/>
                <a:ea typeface="+mn-ea"/>
                <a:cs typeface="Arial" panose="020B0604020202020204" pitchFamily="34" charset="0"/>
              </a:rPr>
              <a:t>Guy's &amp; St Thomas' NHS Foundation Trust, Center for Clinical Infection and Diagnostic Research, Infectious Diseases,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Email:</a:t>
            </a:r>
            <a:r>
              <a:rPr lang="en-GB" sz="1000" b="0" i="1"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lindsey.edwards@kcl.ac.uk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b="0" i="0" kern="1200" dirty="0">
                <a:solidFill>
                  <a:schemeClr val="tx1"/>
                </a:solidFill>
                <a:effectLst/>
                <a:latin typeface="Arial" panose="020B0604020202020204" pitchFamily="34" charset="0"/>
                <a:ea typeface="+mn-ea"/>
                <a:cs typeface="Arial" panose="020B0604020202020204" pitchFamily="34" charset="0"/>
              </a:rPr>
              <a:t> Patients with advanced cirrhosis have enteric dysbiosis with small bowel bacterial overgrowth and translocation of bacteria and their products across the gut epithelial barrier. This culminates in systemic inflammation and endotoxaemia, inducing innate immune dysfunction, which predisposes to infection, and multi-organ dysfunction. We hypothesised that modifying the gut microbiota with Faecal Microbiota Transplantation (FMT) may reduce the progression of chronic liver failure.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Method:</a:t>
            </a:r>
            <a:r>
              <a:rPr lang="en-GB" sz="1000" b="0" i="0" kern="1200" dirty="0">
                <a:solidFill>
                  <a:schemeClr val="tx1"/>
                </a:solidFill>
                <a:effectLst/>
                <a:latin typeface="Arial" panose="020B0604020202020204" pitchFamily="34" charset="0"/>
                <a:ea typeface="+mn-ea"/>
                <a:cs typeface="Arial" panose="020B0604020202020204" pitchFamily="34" charset="0"/>
              </a:rPr>
              <a:t> The prospective, randomised, single-blinded, feasibility trial evaluating FMT (n=15) against placebo (n=6) [PROFIT Trial NCT02862249] was completed in late 2019. Patients were evaluated then administered FMT/placebo into the jejunum within 7 days of baseline. To assess the stability of transplanted gut microbiome and its efficacy in modulating the patient’s own microbiome, disease and inflammatory status: urine, blood, saliva and stool were collected at days 0, 7, 30 and 90 post-FMT administration. To compare the composition of the faecal and oral microbiota with the donor microbiome, DNA was extracted from matched stool and saliva samples for metagenomic analyses and for qPCR of selected enteropathogens. Serum samples were analysed for immune function assays e.g. Tru-culture to assess the cytokine production after whole blood stimulation with stimulants such as LPS, heat-killed </a:t>
            </a:r>
            <a:r>
              <a:rPr lang="en-GB" sz="1000" b="0" i="1" kern="1200" dirty="0">
                <a:solidFill>
                  <a:schemeClr val="tx1"/>
                </a:solidFill>
                <a:effectLst/>
                <a:latin typeface="Arial" panose="020B0604020202020204" pitchFamily="34" charset="0"/>
                <a:ea typeface="+mn-ea"/>
                <a:cs typeface="Arial" panose="020B0604020202020204" pitchFamily="34" charset="0"/>
              </a:rPr>
              <a:t>E. coli</a:t>
            </a:r>
            <a:r>
              <a:rPr lang="en-GB" sz="1000" b="0" i="0" kern="1200" dirty="0">
                <a:solidFill>
                  <a:schemeClr val="tx1"/>
                </a:solidFill>
                <a:effectLst/>
                <a:latin typeface="Arial" panose="020B0604020202020204" pitchFamily="34" charset="0"/>
                <a:ea typeface="+mn-ea"/>
                <a:cs typeface="Arial" panose="020B0604020202020204" pitchFamily="34" charset="0"/>
              </a:rPr>
              <a:t> in comparison to null samples.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Results:</a:t>
            </a:r>
            <a:r>
              <a:rPr lang="en-GB" sz="1000" b="0" i="0" kern="1200" dirty="0">
                <a:solidFill>
                  <a:schemeClr val="tx1"/>
                </a:solidFill>
                <a:effectLst/>
                <a:latin typeface="Arial" panose="020B0604020202020204" pitchFamily="34" charset="0"/>
                <a:ea typeface="+mn-ea"/>
                <a:cs typeface="Arial" panose="020B0604020202020204" pitchFamily="34" charset="0"/>
              </a:rPr>
              <a:t> FMT was associated with a reduction by day-90 in stool </a:t>
            </a:r>
            <a:r>
              <a:rPr lang="en-GB" sz="1000" b="0" i="1" kern="1200" dirty="0">
                <a:solidFill>
                  <a:schemeClr val="tx1"/>
                </a:solidFill>
                <a:effectLst/>
                <a:latin typeface="Arial" panose="020B0604020202020204" pitchFamily="34" charset="0"/>
                <a:ea typeface="+mn-ea"/>
                <a:cs typeface="Arial" panose="020B0604020202020204" pitchFamily="34" charset="0"/>
              </a:rPr>
              <a:t>Enterococcus faecalis</a:t>
            </a:r>
            <a:r>
              <a:rPr lang="en-GB" sz="1000" b="0" i="0" kern="1200" dirty="0">
                <a:solidFill>
                  <a:schemeClr val="tx1"/>
                </a:solidFill>
                <a:effectLst/>
                <a:latin typeface="Arial" panose="020B0604020202020204" pitchFamily="34" charset="0"/>
                <a:ea typeface="+mn-ea"/>
                <a:cs typeface="Arial" panose="020B0604020202020204" pitchFamily="34" charset="0"/>
              </a:rPr>
              <a:t> (p=0.000006, Figure 1) and enteropathogenic (EPEC) </a:t>
            </a:r>
            <a:r>
              <a:rPr lang="en-GB" sz="1000" b="0" i="1" kern="1200" dirty="0">
                <a:solidFill>
                  <a:schemeClr val="tx1"/>
                </a:solidFill>
                <a:effectLst/>
                <a:latin typeface="Arial" panose="020B0604020202020204" pitchFamily="34" charset="0"/>
                <a:ea typeface="+mn-ea"/>
                <a:cs typeface="Arial" panose="020B0604020202020204" pitchFamily="34" charset="0"/>
              </a:rPr>
              <a:t>Escherichia coli</a:t>
            </a:r>
            <a:r>
              <a:rPr lang="en-GB" sz="1000" b="0" i="0" kern="1200" dirty="0">
                <a:solidFill>
                  <a:schemeClr val="tx1"/>
                </a:solidFill>
                <a:effectLst/>
                <a:latin typeface="Arial" panose="020B0604020202020204" pitchFamily="34" charset="0"/>
                <a:ea typeface="+mn-ea"/>
                <a:cs typeface="Arial" panose="020B0604020202020204" pitchFamily="34" charset="0"/>
              </a:rPr>
              <a:t> (p=0.0033), but not in the placebo group. EPEC causes barrier damage and </a:t>
            </a:r>
            <a:r>
              <a:rPr lang="en-GB" sz="1000" b="0" i="1" kern="1200" dirty="0">
                <a:solidFill>
                  <a:schemeClr val="tx1"/>
                </a:solidFill>
                <a:effectLst/>
                <a:latin typeface="Arial" panose="020B0604020202020204" pitchFamily="34" charset="0"/>
                <a:ea typeface="+mn-ea"/>
                <a:cs typeface="Arial" panose="020B0604020202020204" pitchFamily="34" charset="0"/>
              </a:rPr>
              <a:t>E. faecalis</a:t>
            </a:r>
            <a:r>
              <a:rPr lang="en-GB" sz="1000" b="0" i="0" kern="1200" dirty="0">
                <a:solidFill>
                  <a:schemeClr val="tx1"/>
                </a:solidFill>
                <a:effectLst/>
                <a:latin typeface="Arial" panose="020B0604020202020204" pitchFamily="34" charset="0"/>
                <a:ea typeface="+mn-ea"/>
                <a:cs typeface="Arial" panose="020B0604020202020204" pitchFamily="34" charset="0"/>
              </a:rPr>
              <a:t> hydrolyses arginine to produce ammonia and produces a pore-forming toxin cytolysin that causes barrier damage. FMT eradicates cytolysin and reduces systemic inflammation with an increase in the production of the anti-inflammatory cytokines IL-10 and IP-10 at day-7 (p=0.004 and p=0.0002, respectively). TNFα is enhanced in the FMT group at day 7 (p=0.0025) and maintained up to day 90. The antibacterial properties of TNFα may account for the loss of pathogenic bacterial species.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Conclusion:</a:t>
            </a:r>
            <a:r>
              <a:rPr lang="en-GB" sz="1000" b="0" i="0" kern="1200" dirty="0">
                <a:solidFill>
                  <a:schemeClr val="tx1"/>
                </a:solidFill>
                <a:effectLst/>
                <a:latin typeface="Arial" panose="020B0604020202020204" pitchFamily="34" charset="0"/>
                <a:ea typeface="+mn-ea"/>
                <a:cs typeface="Arial" panose="020B0604020202020204" pitchFamily="34" charset="0"/>
              </a:rPr>
              <a:t> FMT reduces the pathogenic bacterial burden, removing enteric pathogens known to cause epithelial gut barrier disruption and modifies the systemic inflammatory profile in patients with cirrhosis. It may be possible to alter the microbiota to promote barrier repair and to restore immune tolerance in cirrhosis.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8745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000" i="1" dirty="0"/>
              <a:t>Abbreviations: EPEC, enteropathogenic </a:t>
            </a:r>
            <a:r>
              <a:rPr lang="en-GB" sz="1000" i="0" dirty="0"/>
              <a:t>E. coli</a:t>
            </a:r>
            <a:r>
              <a:rPr lang="en-GB" sz="1000" i="1" dirty="0"/>
              <a:t>; FMT, faecal microbiota transplantation; IL, interleukin; IP, interferon gamma inducible protein; TNF</a:t>
            </a:r>
            <a:r>
              <a:rPr lang="el-GR" sz="1000" i="1" dirty="0">
                <a:latin typeface="Arial" panose="020B0604020202020204" pitchFamily="34" charset="0"/>
                <a:cs typeface="Arial" panose="020B0604020202020204" pitchFamily="34" charset="0"/>
              </a:rPr>
              <a:t>α</a:t>
            </a:r>
            <a:r>
              <a:rPr lang="en-GB" sz="1000" i="1" dirty="0">
                <a:latin typeface="Arial" panose="020B0604020202020204" pitchFamily="34" charset="0"/>
                <a:cs typeface="Arial" panose="020B0604020202020204" pitchFamily="34" charset="0"/>
              </a:rPr>
              <a:t>, tumour necrosis factor alpha</a:t>
            </a:r>
            <a:endParaRPr lang="en-US" sz="1000" i="1" dirty="0"/>
          </a:p>
          <a:p>
            <a:pPr marL="0" marR="0" lvl="0" indent="0" algn="l" defTabSz="914400" rtl="0" eaLnBrk="1" fontAlgn="auto" latinLnBrk="0" hangingPunct="1">
              <a:lnSpc>
                <a:spcPct val="100000"/>
              </a:lnSpc>
              <a:spcBef>
                <a:spcPts val="0"/>
              </a:spcBef>
              <a:spcAft>
                <a:spcPts val="0"/>
              </a:spcAft>
              <a:buClrTx/>
              <a:buSzTx/>
              <a:buNone/>
              <a:tabLst/>
              <a:defRPr/>
            </a:pPr>
            <a:endParaRPr lang="en-US" sz="1000" i="1" dirty="0"/>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LBP08</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Faecal microbiota transplantation reduces pathogenic burden and is anti-inflammatory in patients with advanced cirrhosis</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u="sng" kern="1200" dirty="0">
                <a:solidFill>
                  <a:schemeClr val="tx1"/>
                </a:solidFill>
                <a:effectLst/>
                <a:latin typeface="Arial" panose="020B0604020202020204" pitchFamily="34" charset="0"/>
                <a:ea typeface="+mn-ea"/>
                <a:cs typeface="Arial" panose="020B0604020202020204" pitchFamily="34" charset="0"/>
              </a:rPr>
              <a:t>Lindsey Edwards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Charlotte Woodhouse</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Victoria Kronsten</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Ane Zamalloa</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Thomas Tranah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Vishal Patel</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Alberto Sanchez-Fueyo</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Simon Goldenberg</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0" kern="1200" dirty="0">
                <a:solidFill>
                  <a:schemeClr val="tx1"/>
                </a:solidFill>
                <a:effectLst/>
                <a:latin typeface="Arial" panose="020B0604020202020204" pitchFamily="34" charset="0"/>
                <a:ea typeface="+mn-ea"/>
                <a:cs typeface="Arial" panose="020B0604020202020204" pitchFamily="34" charset="0"/>
              </a:rPr>
              <a:t>, Debbie L. Shawcross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1"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1" kern="1200" dirty="0">
                <a:solidFill>
                  <a:schemeClr val="tx1"/>
                </a:solidFill>
                <a:effectLst/>
                <a:latin typeface="Arial" panose="020B0604020202020204" pitchFamily="34" charset="0"/>
                <a:ea typeface="+mn-ea"/>
                <a:cs typeface="Arial" panose="020B0604020202020204" pitchFamily="34" charset="0"/>
              </a:rPr>
              <a:t>King's College London, Institute of Liver Studies, Inflammation Biology,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1" kern="1200" dirty="0">
                <a:solidFill>
                  <a:schemeClr val="tx1"/>
                </a:solidFill>
                <a:effectLst/>
                <a:latin typeface="Arial" panose="020B0604020202020204" pitchFamily="34" charset="0"/>
                <a:ea typeface="+mn-ea"/>
                <a:cs typeface="Arial" panose="020B0604020202020204" pitchFamily="34" charset="0"/>
              </a:rPr>
              <a:t>Guy's &amp; St Thomas' NHS Foundation Trust, Center for Clinical Infection and Diagnostic Research, Infectious Diseases,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Email:</a:t>
            </a:r>
            <a:r>
              <a:rPr lang="en-GB" sz="1000" b="0" i="1"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lindsey.edwards@kcl.ac.uk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b="0" i="0" kern="1200" dirty="0">
                <a:solidFill>
                  <a:schemeClr val="tx1"/>
                </a:solidFill>
                <a:effectLst/>
                <a:latin typeface="Arial" panose="020B0604020202020204" pitchFamily="34" charset="0"/>
                <a:ea typeface="+mn-ea"/>
                <a:cs typeface="Arial" panose="020B0604020202020204" pitchFamily="34" charset="0"/>
              </a:rPr>
              <a:t> Patients with advanced cirrhosis have enteric dysbiosis with small bowel bacterial overgrowth and translocation of bacteria and their products across the gut epithelial barrier. This culminates in systemic inflammation and endotoxaemia, inducing innate immune dysfunction, which predisposes to infection, and multi-organ dysfunction. We hypothesised that modifying the gut microbiota with Faecal Microbiota Transplantation (FMT) may reduce the progression of chronic liver failure.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Method:</a:t>
            </a:r>
            <a:r>
              <a:rPr lang="en-GB" sz="1000" b="0" i="0" kern="1200" dirty="0">
                <a:solidFill>
                  <a:schemeClr val="tx1"/>
                </a:solidFill>
                <a:effectLst/>
                <a:latin typeface="Arial" panose="020B0604020202020204" pitchFamily="34" charset="0"/>
                <a:ea typeface="+mn-ea"/>
                <a:cs typeface="Arial" panose="020B0604020202020204" pitchFamily="34" charset="0"/>
              </a:rPr>
              <a:t> The prospective, randomised, single-blinded, feasibility trial evaluating FMT (n=15) against placebo (n=6) [PROFIT Trial NCT02862249] was completed in late 2019. Patients were evaluated then administered FMT/placebo into the jejunum within 7 days of baseline. To assess the stability of transplanted gut microbiome and its efficacy in modulating the patient’s own microbiome, disease and inflammatory status: urine, blood, saliva and stool were collected at days 0, 7, 30 and 90 post-FMT administration. To compare the composition of the faecal and oral microbiota with the donor microbiome, DNA was extracted from matched stool and saliva samples for metagenomic analyses and for qPCR of selected enteropathogens. Serum samples were analysed for immune function assays e.g. Tru-culture to assess the cytokine production after whole blood stimulation with stimulants such as LPS, heat-killed </a:t>
            </a:r>
            <a:r>
              <a:rPr lang="en-GB" sz="1000" b="0" i="1" kern="1200" dirty="0">
                <a:solidFill>
                  <a:schemeClr val="tx1"/>
                </a:solidFill>
                <a:effectLst/>
                <a:latin typeface="Arial" panose="020B0604020202020204" pitchFamily="34" charset="0"/>
                <a:ea typeface="+mn-ea"/>
                <a:cs typeface="Arial" panose="020B0604020202020204" pitchFamily="34" charset="0"/>
              </a:rPr>
              <a:t>E. coli</a:t>
            </a:r>
            <a:r>
              <a:rPr lang="en-GB" sz="1000" b="0" i="0" kern="1200" dirty="0">
                <a:solidFill>
                  <a:schemeClr val="tx1"/>
                </a:solidFill>
                <a:effectLst/>
                <a:latin typeface="Arial" panose="020B0604020202020204" pitchFamily="34" charset="0"/>
                <a:ea typeface="+mn-ea"/>
                <a:cs typeface="Arial" panose="020B0604020202020204" pitchFamily="34" charset="0"/>
              </a:rPr>
              <a:t> in comparison to null samples.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Results:</a:t>
            </a:r>
            <a:r>
              <a:rPr lang="en-GB" sz="1000" b="0" i="0" kern="1200" dirty="0">
                <a:solidFill>
                  <a:schemeClr val="tx1"/>
                </a:solidFill>
                <a:effectLst/>
                <a:latin typeface="Arial" panose="020B0604020202020204" pitchFamily="34" charset="0"/>
                <a:ea typeface="+mn-ea"/>
                <a:cs typeface="Arial" panose="020B0604020202020204" pitchFamily="34" charset="0"/>
              </a:rPr>
              <a:t> FMT was associated with a reduction by day-90 in stool </a:t>
            </a:r>
            <a:r>
              <a:rPr lang="en-GB" sz="1000" b="0" i="1" kern="1200" dirty="0">
                <a:solidFill>
                  <a:schemeClr val="tx1"/>
                </a:solidFill>
                <a:effectLst/>
                <a:latin typeface="Arial" panose="020B0604020202020204" pitchFamily="34" charset="0"/>
                <a:ea typeface="+mn-ea"/>
                <a:cs typeface="Arial" panose="020B0604020202020204" pitchFamily="34" charset="0"/>
              </a:rPr>
              <a:t>Enterococcus faecalis</a:t>
            </a:r>
            <a:r>
              <a:rPr lang="en-GB" sz="1000" b="0" i="0" kern="1200" dirty="0">
                <a:solidFill>
                  <a:schemeClr val="tx1"/>
                </a:solidFill>
                <a:effectLst/>
                <a:latin typeface="Arial" panose="020B0604020202020204" pitchFamily="34" charset="0"/>
                <a:ea typeface="+mn-ea"/>
                <a:cs typeface="Arial" panose="020B0604020202020204" pitchFamily="34" charset="0"/>
              </a:rPr>
              <a:t> (p=0.000006, Figure 1) and enteropathogenic (EPEC) </a:t>
            </a:r>
            <a:r>
              <a:rPr lang="en-GB" sz="1000" b="0" i="1" kern="1200" dirty="0">
                <a:solidFill>
                  <a:schemeClr val="tx1"/>
                </a:solidFill>
                <a:effectLst/>
                <a:latin typeface="Arial" panose="020B0604020202020204" pitchFamily="34" charset="0"/>
                <a:ea typeface="+mn-ea"/>
                <a:cs typeface="Arial" panose="020B0604020202020204" pitchFamily="34" charset="0"/>
              </a:rPr>
              <a:t>Escherichia coli</a:t>
            </a:r>
            <a:r>
              <a:rPr lang="en-GB" sz="1000" b="0" i="0" kern="1200" dirty="0">
                <a:solidFill>
                  <a:schemeClr val="tx1"/>
                </a:solidFill>
                <a:effectLst/>
                <a:latin typeface="Arial" panose="020B0604020202020204" pitchFamily="34" charset="0"/>
                <a:ea typeface="+mn-ea"/>
                <a:cs typeface="Arial" panose="020B0604020202020204" pitchFamily="34" charset="0"/>
              </a:rPr>
              <a:t> (p=0.0033), but not in the placebo group. EPEC causes barrier damage and </a:t>
            </a:r>
            <a:r>
              <a:rPr lang="en-GB" sz="1000" b="0" i="1" kern="1200" dirty="0">
                <a:solidFill>
                  <a:schemeClr val="tx1"/>
                </a:solidFill>
                <a:effectLst/>
                <a:latin typeface="Arial" panose="020B0604020202020204" pitchFamily="34" charset="0"/>
                <a:ea typeface="+mn-ea"/>
                <a:cs typeface="Arial" panose="020B0604020202020204" pitchFamily="34" charset="0"/>
              </a:rPr>
              <a:t>E. faecalis</a:t>
            </a:r>
            <a:r>
              <a:rPr lang="en-GB" sz="1000" b="0" i="0" kern="1200" dirty="0">
                <a:solidFill>
                  <a:schemeClr val="tx1"/>
                </a:solidFill>
                <a:effectLst/>
                <a:latin typeface="Arial" panose="020B0604020202020204" pitchFamily="34" charset="0"/>
                <a:ea typeface="+mn-ea"/>
                <a:cs typeface="Arial" panose="020B0604020202020204" pitchFamily="34" charset="0"/>
              </a:rPr>
              <a:t> hydrolyses arginine to produce ammonia and produces a pore-forming toxin cytolysin that causes barrier damage. FMT eradicates cytolysin and reduces systemic inflammation with an increase in the production of the anti-inflammatory cytokines IL-10 and IP-10 at day-7 (p=0.004 and p=0.0002, respectively). TNFα is enhanced in the FMT group at day 7 (p=0.0025) and maintained up to day 90. The antibacterial properties of TNFα may account for the loss of pathogenic bacterial species.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Conclusion:</a:t>
            </a:r>
            <a:r>
              <a:rPr lang="en-GB" sz="1000" b="0" i="0" kern="1200" dirty="0">
                <a:solidFill>
                  <a:schemeClr val="tx1"/>
                </a:solidFill>
                <a:effectLst/>
                <a:latin typeface="Arial" panose="020B0604020202020204" pitchFamily="34" charset="0"/>
                <a:ea typeface="+mn-ea"/>
                <a:cs typeface="Arial" panose="020B0604020202020204" pitchFamily="34" charset="0"/>
              </a:rPr>
              <a:t> FMT reduces the pathogenic bacterial burden, removing enteric pathogens known to cause epithelial gut barrier disruption and modifies the systemic inflammatory profile in patients with cirrhosis. It may be possible to alter the microbiota to promote barrier repair and to restore immune tolerance in cirrhosis.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613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72981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FMT, faecal microbiota transplantation; MELD, Model for End-stage Liver Disease; MHRA, </a:t>
            </a:r>
            <a:r>
              <a:rPr lang="en-US" sz="1000" i="1" dirty="0"/>
              <a:t>Medicines and Healthcare products Regulatory Agency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kern="1200" dirty="0">
                <a:solidFill>
                  <a:schemeClr val="tx1"/>
                </a:solidFill>
                <a:effectLst/>
                <a:latin typeface="Arial" panose="020B0604020202020204" pitchFamily="34" charset="0"/>
                <a:ea typeface="+mn-ea"/>
                <a:cs typeface="Arial" panose="020B0604020202020204" pitchFamily="34" charset="0"/>
              </a:rPr>
              <a:t>LBP29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kern="1200" dirty="0">
                <a:solidFill>
                  <a:schemeClr val="tx1"/>
                </a:solidFill>
                <a:effectLst/>
                <a:latin typeface="Arial" panose="020B0604020202020204" pitchFamily="34" charset="0"/>
                <a:ea typeface="+mn-ea"/>
                <a:cs typeface="Arial" panose="020B0604020202020204" pitchFamily="34" charset="0"/>
              </a:rPr>
              <a:t>Results of the PROFIT trial, a PROspective randomised placebo-controlled feasibility trial of Faecal mIcrobiota Transplantation in advanced cirrhosis</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0" i="0" u="sng" kern="1200" dirty="0">
                <a:solidFill>
                  <a:schemeClr val="tx1"/>
                </a:solidFill>
                <a:effectLst/>
                <a:latin typeface="Arial" panose="020B0604020202020204" pitchFamily="34" charset="0"/>
                <a:ea typeface="+mn-ea"/>
                <a:cs typeface="Arial" panose="020B0604020202020204" pitchFamily="34" charset="0"/>
              </a:rPr>
              <a:t>Charlotte  Woodhouse</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Lindsey Edwards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Benjamin H. Mullish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0" kern="1200" dirty="0">
                <a:solidFill>
                  <a:schemeClr val="tx1"/>
                </a:solidFill>
                <a:effectLst/>
                <a:latin typeface="Arial" panose="020B0604020202020204" pitchFamily="34" charset="0"/>
                <a:ea typeface="+mn-ea"/>
                <a:cs typeface="Arial" panose="020B0604020202020204" pitchFamily="34" charset="0"/>
              </a:rPr>
              <a:t>, Victoria Kronsten</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Thomas Tranah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Ane Zamalloa</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Clare Flach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000" b="0" i="0" kern="1200" dirty="0">
                <a:solidFill>
                  <a:schemeClr val="tx1"/>
                </a:solidFill>
                <a:effectLst/>
                <a:latin typeface="Arial" panose="020B0604020202020204" pitchFamily="34" charset="0"/>
                <a:ea typeface="+mn-ea"/>
                <a:cs typeface="Arial" panose="020B0604020202020204" pitchFamily="34" charset="0"/>
              </a:rPr>
              <a:t>, Abdel Douiri</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000" b="0" i="0" kern="1200" dirty="0">
                <a:solidFill>
                  <a:schemeClr val="tx1"/>
                </a:solidFill>
                <a:effectLst/>
                <a:latin typeface="Arial" panose="020B0604020202020204" pitchFamily="34" charset="0"/>
                <a:ea typeface="+mn-ea"/>
                <a:cs typeface="Arial" panose="020B0604020202020204" pitchFamily="34" charset="0"/>
              </a:rPr>
              <a:t>, Julian Marchesi</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0" kern="1200" dirty="0">
                <a:solidFill>
                  <a:schemeClr val="tx1"/>
                </a:solidFill>
                <a:effectLst/>
                <a:latin typeface="Arial" panose="020B0604020202020204" pitchFamily="34" charset="0"/>
                <a:ea typeface="+mn-ea"/>
                <a:cs typeface="Arial" panose="020B0604020202020204" pitchFamily="34" charset="0"/>
              </a:rPr>
              <a:t>, Vishal Patel</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Simon Goldenberg</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000" b="0" i="0" kern="1200" dirty="0">
                <a:solidFill>
                  <a:schemeClr val="tx1"/>
                </a:solidFill>
                <a:effectLst/>
                <a:latin typeface="Arial" panose="020B0604020202020204" pitchFamily="34" charset="0"/>
                <a:ea typeface="+mn-ea"/>
                <a:cs typeface="Arial" panose="020B0604020202020204" pitchFamily="34" charset="0"/>
              </a:rPr>
              <a:t>, Debbie L. Shawcross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1"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1" kern="1200" dirty="0">
                <a:solidFill>
                  <a:schemeClr val="tx1"/>
                </a:solidFill>
                <a:effectLst/>
                <a:latin typeface="Arial" panose="020B0604020202020204" pitchFamily="34" charset="0"/>
                <a:ea typeface="+mn-ea"/>
                <a:cs typeface="Arial" panose="020B0604020202020204" pitchFamily="34" charset="0"/>
              </a:rPr>
              <a:t>King's College Hospital, Institute of Liver Studies,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1" kern="1200" dirty="0">
                <a:solidFill>
                  <a:schemeClr val="tx1"/>
                </a:solidFill>
                <a:effectLst/>
                <a:latin typeface="Arial" panose="020B0604020202020204" pitchFamily="34" charset="0"/>
                <a:ea typeface="+mn-ea"/>
                <a:cs typeface="Arial" panose="020B0604020202020204" pitchFamily="34" charset="0"/>
              </a:rPr>
              <a:t>Division of Digestive Diseases, Department of Metabolism, Digestion and Reproduction, Faculty of Medicine, Imperial College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3</a:t>
            </a:r>
            <a:r>
              <a:rPr lang="en-GB" sz="1000" b="0" i="1" kern="1200" dirty="0">
                <a:solidFill>
                  <a:schemeClr val="tx1"/>
                </a:solidFill>
                <a:effectLst/>
                <a:latin typeface="Arial" panose="020B0604020202020204" pitchFamily="34" charset="0"/>
                <a:ea typeface="+mn-ea"/>
                <a:cs typeface="Arial" panose="020B0604020202020204" pitchFamily="34" charset="0"/>
              </a:rPr>
              <a:t>King's College London, School of Population Health &amp; Environmental Sciences, Faculty of Life Sciences &amp; Medicine,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4</a:t>
            </a:r>
            <a:r>
              <a:rPr lang="en-GB" sz="1000" b="0" i="1" kern="1200" dirty="0">
                <a:solidFill>
                  <a:schemeClr val="tx1"/>
                </a:solidFill>
                <a:effectLst/>
                <a:latin typeface="Arial" panose="020B0604020202020204" pitchFamily="34" charset="0"/>
                <a:ea typeface="+mn-ea"/>
                <a:cs typeface="Arial" panose="020B0604020202020204" pitchFamily="34" charset="0"/>
              </a:rPr>
              <a:t>Centre for Clinical Infection and Diagnostics Research, , Department of Infectious Diseases, Guy's &amp; St Thomas' NHS Foundation Trust ,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Email:</a:t>
            </a:r>
            <a:r>
              <a:rPr lang="en-GB" sz="1000" b="0" i="1"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charlotteawoodhouse@gmail.com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b="0" i="0" kern="1200" dirty="0">
                <a:solidFill>
                  <a:schemeClr val="tx1"/>
                </a:solidFill>
                <a:effectLst/>
                <a:latin typeface="Arial" panose="020B0604020202020204" pitchFamily="34" charset="0"/>
                <a:ea typeface="+mn-ea"/>
                <a:cs typeface="Arial" panose="020B0604020202020204" pitchFamily="34" charset="0"/>
              </a:rPr>
              <a:t>Patients with cirrhosis exhibit dysbiotic gut microbiota, with an over-representation of pathobionts such as </a:t>
            </a:r>
            <a:r>
              <a:rPr lang="en-GB" sz="1000" b="0" i="1" kern="1200" dirty="0">
                <a:solidFill>
                  <a:schemeClr val="tx1"/>
                </a:solidFill>
                <a:effectLst/>
                <a:latin typeface="Arial" panose="020B0604020202020204" pitchFamily="34" charset="0"/>
                <a:ea typeface="+mn-ea"/>
                <a:cs typeface="Arial" panose="020B0604020202020204" pitchFamily="34" charset="0"/>
              </a:rPr>
              <a:t>Enterobacteriaceae</a:t>
            </a:r>
            <a:r>
              <a:rPr lang="en-GB" sz="1000" b="0" i="0" kern="1200" dirty="0">
                <a:solidFill>
                  <a:schemeClr val="tx1"/>
                </a:solidFill>
                <a:effectLst/>
                <a:latin typeface="Arial" panose="020B0604020202020204" pitchFamily="34" charset="0"/>
                <a:ea typeface="+mn-ea"/>
                <a:cs typeface="Arial" panose="020B0604020202020204" pitchFamily="34" charset="0"/>
              </a:rPr>
              <a:t> e.g. </a:t>
            </a:r>
            <a:r>
              <a:rPr lang="en-GB" sz="1000" b="0" i="1" kern="1200" dirty="0">
                <a:solidFill>
                  <a:schemeClr val="tx1"/>
                </a:solidFill>
                <a:effectLst/>
                <a:latin typeface="Arial" panose="020B0604020202020204" pitchFamily="34" charset="0"/>
                <a:ea typeface="+mn-ea"/>
                <a:cs typeface="Arial" panose="020B0604020202020204" pitchFamily="34" charset="0"/>
              </a:rPr>
              <a:t>E.</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dirty="0">
                <a:solidFill>
                  <a:schemeClr val="tx1"/>
                </a:solidFill>
                <a:effectLst/>
                <a:latin typeface="Arial" panose="020B0604020202020204" pitchFamily="34" charset="0"/>
                <a:ea typeface="+mn-ea"/>
                <a:cs typeface="Arial" panose="020B0604020202020204" pitchFamily="34" charset="0"/>
              </a:rPr>
              <a:t>coli</a:t>
            </a:r>
            <a:r>
              <a:rPr lang="en-GB" sz="1000" b="0" i="0" kern="1200" dirty="0">
                <a:solidFill>
                  <a:schemeClr val="tx1"/>
                </a:solidFill>
                <a:effectLst/>
                <a:latin typeface="Arial" panose="020B0604020202020204" pitchFamily="34" charset="0"/>
                <a:ea typeface="+mn-ea"/>
                <a:cs typeface="Arial" panose="020B0604020202020204" pitchFamily="34" charset="0"/>
              </a:rPr>
              <a:t>. Dysbiosis worsens with increasing severity of disease and correlates with endotoxaemia. Patients with cirrhosis are predisposed to small intestinal bacterial overgrowth and disrupted gut permeability, allowing translocation of bacteria directly into the circulation, driving systemic inflammation and disease progression. Faecal microbiota transplantation (FMT) is extremely effective in the treatment of recurrent </a:t>
            </a:r>
            <a:r>
              <a:rPr lang="en-GB" sz="1000" b="0" i="1" kern="1200" dirty="0">
                <a:solidFill>
                  <a:schemeClr val="tx1"/>
                </a:solidFill>
                <a:effectLst/>
                <a:latin typeface="Arial" panose="020B0604020202020204" pitchFamily="34" charset="0"/>
                <a:ea typeface="+mn-ea"/>
                <a:cs typeface="Arial" panose="020B0604020202020204" pitchFamily="34" charset="0"/>
              </a:rPr>
              <a:t>C. difficile</a:t>
            </a:r>
            <a:r>
              <a:rPr lang="en-GB" sz="1000" b="0" i="0" kern="1200" dirty="0">
                <a:solidFill>
                  <a:schemeClr val="tx1"/>
                </a:solidFill>
                <a:effectLst/>
                <a:latin typeface="Arial" panose="020B0604020202020204" pitchFamily="34" charset="0"/>
                <a:ea typeface="+mn-ea"/>
                <a:cs typeface="Arial" panose="020B0604020202020204" pitchFamily="34" charset="0"/>
              </a:rPr>
              <a:t> infection, with cure rates &gt;90%. As such, interest in FMT to treat conditions linked to gut dysbiosis has grown exponentially. This is the first FMT trial undertaken in patients with advanced cirrhosis in Europe [NCT02862249].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Method: </a:t>
            </a:r>
            <a:r>
              <a:rPr lang="en-GB" sz="1000" b="0" i="0" kern="1200" dirty="0">
                <a:solidFill>
                  <a:schemeClr val="tx1"/>
                </a:solidFill>
                <a:effectLst/>
                <a:latin typeface="Arial" panose="020B0604020202020204" pitchFamily="34" charset="0"/>
                <a:ea typeface="+mn-ea"/>
                <a:cs typeface="Arial" panose="020B0604020202020204" pitchFamily="34" charset="0"/>
              </a:rPr>
              <a:t>32 patients with confirmed cirrhosis (MELD score of 10-16) consented to participate. 23 were randomised to FMT or placebo (3:1) with 21 treated (free from antibiotics for at least 14-days). After screening, patients were randomised to FMT or placebo (0.9% saline and 12.5% glycerol, without faecal material). Single donor FMT (200ml) was prepared from six donors in a MHRA-licensed facility and administered </a:t>
            </a:r>
            <a:r>
              <a:rPr lang="en-GB" sz="1000" b="0" i="1" kern="1200" dirty="0">
                <a:solidFill>
                  <a:schemeClr val="tx1"/>
                </a:solidFill>
                <a:effectLst/>
                <a:latin typeface="Arial" panose="020B0604020202020204" pitchFamily="34" charset="0"/>
                <a:ea typeface="+mn-ea"/>
                <a:cs typeface="Arial" panose="020B0604020202020204" pitchFamily="34" charset="0"/>
              </a:rPr>
              <a:t>via</a:t>
            </a:r>
            <a:r>
              <a:rPr lang="en-GB" sz="1000" b="0" i="0" kern="1200" dirty="0">
                <a:solidFill>
                  <a:schemeClr val="tx1"/>
                </a:solidFill>
                <a:effectLst/>
                <a:latin typeface="Arial" panose="020B0604020202020204" pitchFamily="34" charset="0"/>
                <a:ea typeface="+mn-ea"/>
                <a:cs typeface="Arial" panose="020B0604020202020204" pitchFamily="34" charset="0"/>
              </a:rPr>
              <a:t> a nasojejunal tube inserted at gastroscopy (after bowel preparation withMoviprep®). Donors were rigorously screened for pathogens and samples stored for analysis in case of transmissible infection.  Patients were reviewed at day 7, 30 and 90 and samples of blood, stool, urine and saliva were obtained for plasma/stool ammonia, metagenomic and metabolomic analyses.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Results: </a:t>
            </a:r>
            <a:r>
              <a:rPr lang="en-GB" sz="1000" b="0" i="0" kern="1200" dirty="0">
                <a:solidFill>
                  <a:schemeClr val="tx1"/>
                </a:solidFill>
                <a:effectLst/>
                <a:latin typeface="Arial" panose="020B0604020202020204" pitchFamily="34" charset="0"/>
                <a:ea typeface="+mn-ea"/>
                <a:cs typeface="Arial" panose="020B0604020202020204" pitchFamily="34" charset="0"/>
              </a:rPr>
              <a:t>15 patients received FMT and 6 placebo. 76.2% of patients were male; mean age 57.8 years. The majority (52%) had alcohol-related cirrhosis (abstinent for &gt;6-weeks). There were 10 serious adverse events (SAEs) during the follow-up period, 9 in the FMT group.  None were treatment-related. There was a significant reduction in plasma ammonia between baseline and day 30 (p=0.0007) and day 7 and day 30 (p=0.0448), with a trend to an increase in ammonia in the placebo group. Stool ammonia levels increased in the placebo group, but not the FMT group. There were no statistically significant differences in MELD, leucocyte count and CRP.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Conclusion: </a:t>
            </a:r>
            <a:r>
              <a:rPr lang="en-GB" sz="1000" b="0" i="0" kern="1200" dirty="0">
                <a:solidFill>
                  <a:schemeClr val="tx1"/>
                </a:solidFill>
                <a:effectLst/>
                <a:latin typeface="Arial" panose="020B0604020202020204" pitchFamily="34" charset="0"/>
                <a:ea typeface="+mn-ea"/>
                <a:cs typeface="Arial" panose="020B0604020202020204" pitchFamily="34" charset="0"/>
              </a:rPr>
              <a:t>FMT is safe and feasible in patients with advanced stable cirrhosis. FMT treated patients showed a striking reduction in plasma ammonia. This supports the recently published US pilot study of FMT in patients with hepatic encephalopathy.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4849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CRP, C-reactive protein; FMT, faecal microbiota transplantation; MELD, Model for End-stage Liver Disease; SAE, serious adverse event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kern="1200" dirty="0">
                <a:solidFill>
                  <a:schemeClr val="tx1"/>
                </a:solidFill>
                <a:effectLst/>
                <a:latin typeface="Arial" panose="020B0604020202020204" pitchFamily="34" charset="0"/>
                <a:ea typeface="+mn-ea"/>
                <a:cs typeface="Arial" panose="020B0604020202020204" pitchFamily="34" charset="0"/>
              </a:rPr>
              <a:t>LBP29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kern="1200" dirty="0">
                <a:solidFill>
                  <a:schemeClr val="tx1"/>
                </a:solidFill>
                <a:effectLst/>
                <a:latin typeface="Arial" panose="020B0604020202020204" pitchFamily="34" charset="0"/>
                <a:ea typeface="+mn-ea"/>
                <a:cs typeface="Arial" panose="020B0604020202020204" pitchFamily="34" charset="0"/>
              </a:rPr>
              <a:t>Results of the PROFIT trial, a PROspective randomised placebo-controlled feasibility trial of Faecal mIcrobiota Transplantation in advanced cirrhosis</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0" i="0" u="sng" kern="1200" dirty="0">
                <a:solidFill>
                  <a:schemeClr val="tx1"/>
                </a:solidFill>
                <a:effectLst/>
                <a:latin typeface="Arial" panose="020B0604020202020204" pitchFamily="34" charset="0"/>
                <a:ea typeface="+mn-ea"/>
                <a:cs typeface="Arial" panose="020B0604020202020204" pitchFamily="34" charset="0"/>
              </a:rPr>
              <a:t>Charlotte  Woodhouse</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Lindsey Edwards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Benjamin H. Mullish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0" kern="1200" dirty="0">
                <a:solidFill>
                  <a:schemeClr val="tx1"/>
                </a:solidFill>
                <a:effectLst/>
                <a:latin typeface="Arial" panose="020B0604020202020204" pitchFamily="34" charset="0"/>
                <a:ea typeface="+mn-ea"/>
                <a:cs typeface="Arial" panose="020B0604020202020204" pitchFamily="34" charset="0"/>
              </a:rPr>
              <a:t>, Victoria Kronsten</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Thomas Tranah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Ane Zamalloa</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Clare Flach</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000" b="0" i="0" kern="1200" dirty="0">
                <a:solidFill>
                  <a:schemeClr val="tx1"/>
                </a:solidFill>
                <a:effectLst/>
                <a:latin typeface="Arial" panose="020B0604020202020204" pitchFamily="34" charset="0"/>
                <a:ea typeface="+mn-ea"/>
                <a:cs typeface="Arial" panose="020B0604020202020204" pitchFamily="34" charset="0"/>
              </a:rPr>
              <a:t>, Abdel Douiri</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3</a:t>
            </a:r>
            <a:r>
              <a:rPr lang="en-GB" sz="1000" b="0" i="0" kern="1200" dirty="0">
                <a:solidFill>
                  <a:schemeClr val="tx1"/>
                </a:solidFill>
                <a:effectLst/>
                <a:latin typeface="Arial" panose="020B0604020202020204" pitchFamily="34" charset="0"/>
                <a:ea typeface="+mn-ea"/>
                <a:cs typeface="Arial" panose="020B0604020202020204" pitchFamily="34" charset="0"/>
              </a:rPr>
              <a:t>, Julian Marchesi</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0" kern="1200" dirty="0">
                <a:solidFill>
                  <a:schemeClr val="tx1"/>
                </a:solidFill>
                <a:effectLst/>
                <a:latin typeface="Arial" panose="020B0604020202020204" pitchFamily="34" charset="0"/>
                <a:ea typeface="+mn-ea"/>
                <a:cs typeface="Arial" panose="020B0604020202020204" pitchFamily="34" charset="0"/>
              </a:rPr>
              <a:t>, Vishal Patel</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Simon Goldenberg</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4</a:t>
            </a:r>
            <a:r>
              <a:rPr lang="en-GB" sz="1000" b="0" i="0" kern="1200" dirty="0">
                <a:solidFill>
                  <a:schemeClr val="tx1"/>
                </a:solidFill>
                <a:effectLst/>
                <a:latin typeface="Arial" panose="020B0604020202020204" pitchFamily="34" charset="0"/>
                <a:ea typeface="+mn-ea"/>
                <a:cs typeface="Arial" panose="020B0604020202020204" pitchFamily="34" charset="0"/>
              </a:rPr>
              <a:t>, Debbie L. Shawcross</a:t>
            </a:r>
            <a:r>
              <a:rPr lang="en-GB" sz="1000" b="0" i="0"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1" kern="1200" baseline="30000" dirty="0">
                <a:solidFill>
                  <a:schemeClr val="tx1"/>
                </a:solidFill>
                <a:effectLst/>
                <a:latin typeface="Arial" panose="020B0604020202020204" pitchFamily="34" charset="0"/>
                <a:ea typeface="+mn-ea"/>
                <a:cs typeface="Arial" panose="020B0604020202020204" pitchFamily="34" charset="0"/>
              </a:rPr>
              <a:t>1</a:t>
            </a:r>
            <a:r>
              <a:rPr lang="en-GB" sz="1000" b="0" i="1" kern="1200" dirty="0">
                <a:solidFill>
                  <a:schemeClr val="tx1"/>
                </a:solidFill>
                <a:effectLst/>
                <a:latin typeface="Arial" panose="020B0604020202020204" pitchFamily="34" charset="0"/>
                <a:ea typeface="+mn-ea"/>
                <a:cs typeface="Arial" panose="020B0604020202020204" pitchFamily="34" charset="0"/>
              </a:rPr>
              <a:t>King's College Hospital, Institute of Liver Studies,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2</a:t>
            </a:r>
            <a:r>
              <a:rPr lang="en-GB" sz="1000" b="0" i="1" kern="1200" dirty="0">
                <a:solidFill>
                  <a:schemeClr val="tx1"/>
                </a:solidFill>
                <a:effectLst/>
                <a:latin typeface="Arial" panose="020B0604020202020204" pitchFamily="34" charset="0"/>
                <a:ea typeface="+mn-ea"/>
                <a:cs typeface="Arial" panose="020B0604020202020204" pitchFamily="34" charset="0"/>
              </a:rPr>
              <a:t>Division of Digestive Diseases, Department of Metabolism, Digestion and Reproduction, Faculty of Medicine, Imperial College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3</a:t>
            </a:r>
            <a:r>
              <a:rPr lang="en-GB" sz="1000" b="0" i="1" kern="1200" dirty="0">
                <a:solidFill>
                  <a:schemeClr val="tx1"/>
                </a:solidFill>
                <a:effectLst/>
                <a:latin typeface="Arial" panose="020B0604020202020204" pitchFamily="34" charset="0"/>
                <a:ea typeface="+mn-ea"/>
                <a:cs typeface="Arial" panose="020B0604020202020204" pitchFamily="34" charset="0"/>
              </a:rPr>
              <a:t>King's College London, School of Population Health &amp; Environmental Sciences, Faculty of Life Sciences &amp; Medicine,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baseline="30000" dirty="0">
                <a:solidFill>
                  <a:schemeClr val="tx1"/>
                </a:solidFill>
                <a:effectLst/>
                <a:latin typeface="Arial" panose="020B0604020202020204" pitchFamily="34" charset="0"/>
                <a:ea typeface="+mn-ea"/>
                <a:cs typeface="Arial" panose="020B0604020202020204" pitchFamily="34" charset="0"/>
              </a:rPr>
              <a:t>4</a:t>
            </a:r>
            <a:r>
              <a:rPr lang="en-GB" sz="1000" b="0" i="1" kern="1200" dirty="0">
                <a:solidFill>
                  <a:schemeClr val="tx1"/>
                </a:solidFill>
                <a:effectLst/>
                <a:latin typeface="Arial" panose="020B0604020202020204" pitchFamily="34" charset="0"/>
                <a:ea typeface="+mn-ea"/>
                <a:cs typeface="Arial" panose="020B0604020202020204" pitchFamily="34" charset="0"/>
              </a:rPr>
              <a:t>Centre for Clinical Infection and Diagnostics Research, , Department of Infectious Diseases, Guy's &amp; St Thomas' NHS Foundation Trust , London, United Kingdom</a:t>
            </a: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Email:</a:t>
            </a:r>
            <a:r>
              <a:rPr lang="en-GB" sz="1000" b="0" i="1"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charlotteawoodhouse@gmail.com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b="0" i="0" kern="1200" dirty="0">
                <a:solidFill>
                  <a:schemeClr val="tx1"/>
                </a:solidFill>
                <a:effectLst/>
                <a:latin typeface="Arial" panose="020B0604020202020204" pitchFamily="34" charset="0"/>
                <a:ea typeface="+mn-ea"/>
                <a:cs typeface="Arial" panose="020B0604020202020204" pitchFamily="34" charset="0"/>
              </a:rPr>
              <a:t>Patients with cirrhosis exhibit dysbiotic gut microbiota, with an over-representation of pathobionts such as </a:t>
            </a:r>
            <a:r>
              <a:rPr lang="en-GB" sz="1000" b="0" i="1" kern="1200" dirty="0">
                <a:solidFill>
                  <a:schemeClr val="tx1"/>
                </a:solidFill>
                <a:effectLst/>
                <a:latin typeface="Arial" panose="020B0604020202020204" pitchFamily="34" charset="0"/>
                <a:ea typeface="+mn-ea"/>
                <a:cs typeface="Arial" panose="020B0604020202020204" pitchFamily="34" charset="0"/>
              </a:rPr>
              <a:t>Enterobacteriaceae</a:t>
            </a:r>
            <a:r>
              <a:rPr lang="en-GB" sz="1000" b="0" i="0" kern="1200" dirty="0">
                <a:solidFill>
                  <a:schemeClr val="tx1"/>
                </a:solidFill>
                <a:effectLst/>
                <a:latin typeface="Arial" panose="020B0604020202020204" pitchFamily="34" charset="0"/>
                <a:ea typeface="+mn-ea"/>
                <a:cs typeface="Arial" panose="020B0604020202020204" pitchFamily="34" charset="0"/>
              </a:rPr>
              <a:t> e.g. </a:t>
            </a:r>
            <a:r>
              <a:rPr lang="en-GB" sz="1000" b="0" i="1" kern="1200" dirty="0">
                <a:solidFill>
                  <a:schemeClr val="tx1"/>
                </a:solidFill>
                <a:effectLst/>
                <a:latin typeface="Arial" panose="020B0604020202020204" pitchFamily="34" charset="0"/>
                <a:ea typeface="+mn-ea"/>
                <a:cs typeface="Arial" panose="020B0604020202020204" pitchFamily="34" charset="0"/>
              </a:rPr>
              <a:t>E.</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b="0" i="1" kern="1200" dirty="0">
                <a:solidFill>
                  <a:schemeClr val="tx1"/>
                </a:solidFill>
                <a:effectLst/>
                <a:latin typeface="Arial" panose="020B0604020202020204" pitchFamily="34" charset="0"/>
                <a:ea typeface="+mn-ea"/>
                <a:cs typeface="Arial" panose="020B0604020202020204" pitchFamily="34" charset="0"/>
              </a:rPr>
              <a:t>coli</a:t>
            </a:r>
            <a:r>
              <a:rPr lang="en-GB" sz="1000" b="0" i="0" kern="1200" dirty="0">
                <a:solidFill>
                  <a:schemeClr val="tx1"/>
                </a:solidFill>
                <a:effectLst/>
                <a:latin typeface="Arial" panose="020B0604020202020204" pitchFamily="34" charset="0"/>
                <a:ea typeface="+mn-ea"/>
                <a:cs typeface="Arial" panose="020B0604020202020204" pitchFamily="34" charset="0"/>
              </a:rPr>
              <a:t>. Dysbiosis worsens with increasing severity of disease and correlates with endotoxaemia. Patients with cirrhosis are predisposed to small intestinal bacterial overgrowth and disrupted gut permeability, allowing translocation of bacteria directly into the circulation, driving systemic inflammation and disease progression. Faecal microbiota transplantation (FMT) is extremely effective in the treatment of recurrent </a:t>
            </a:r>
            <a:r>
              <a:rPr lang="en-GB" sz="1000" b="0" i="1" kern="1200" dirty="0">
                <a:solidFill>
                  <a:schemeClr val="tx1"/>
                </a:solidFill>
                <a:effectLst/>
                <a:latin typeface="Arial" panose="020B0604020202020204" pitchFamily="34" charset="0"/>
                <a:ea typeface="+mn-ea"/>
                <a:cs typeface="Arial" panose="020B0604020202020204" pitchFamily="34" charset="0"/>
              </a:rPr>
              <a:t>C. difficile</a:t>
            </a:r>
            <a:r>
              <a:rPr lang="en-GB" sz="1000" b="0" i="0" kern="1200" dirty="0">
                <a:solidFill>
                  <a:schemeClr val="tx1"/>
                </a:solidFill>
                <a:effectLst/>
                <a:latin typeface="Arial" panose="020B0604020202020204" pitchFamily="34" charset="0"/>
                <a:ea typeface="+mn-ea"/>
                <a:cs typeface="Arial" panose="020B0604020202020204" pitchFamily="34" charset="0"/>
              </a:rPr>
              <a:t> infection, with cure rates &gt;90%. As such, interest in FMT to treat conditions linked to gut dysbiosis has grown exponentially. This is the first FMT trial undertaken in patients with advanced cirrhosis in Europe [NCT02862249].  </a:t>
            </a:r>
          </a:p>
          <a:p>
            <a:pPr marL="0" indent="0" rtl="0" fontAlgn="base">
              <a:buNone/>
            </a:pPr>
            <a:r>
              <a:rPr lang="en-GB"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Method: </a:t>
            </a:r>
            <a:r>
              <a:rPr lang="en-GB" sz="1000" b="0" i="0" kern="1200" dirty="0">
                <a:solidFill>
                  <a:schemeClr val="tx1"/>
                </a:solidFill>
                <a:effectLst/>
                <a:latin typeface="Arial" panose="020B0604020202020204" pitchFamily="34" charset="0"/>
                <a:ea typeface="+mn-ea"/>
                <a:cs typeface="Arial" panose="020B0604020202020204" pitchFamily="34" charset="0"/>
              </a:rPr>
              <a:t>32 patients with confirmed cirrhosis (MELD score of 10-16) consented to participate. 23 were randomised to FMT or placebo (3:1) with 21 treated (free from antibiotics for at least 14-days). After screening, patients were randomised to FMT or placebo (0.9% saline and 12.5% glycerol, without faecal material). Single donor FMT (200ml) was prepared from six donors in a MHRA-licensed facility and administered </a:t>
            </a:r>
            <a:r>
              <a:rPr lang="en-GB" sz="1000" b="0" i="1" kern="1200" dirty="0">
                <a:solidFill>
                  <a:schemeClr val="tx1"/>
                </a:solidFill>
                <a:effectLst/>
                <a:latin typeface="Arial" panose="020B0604020202020204" pitchFamily="34" charset="0"/>
                <a:ea typeface="+mn-ea"/>
                <a:cs typeface="Arial" panose="020B0604020202020204" pitchFamily="34" charset="0"/>
              </a:rPr>
              <a:t>via</a:t>
            </a:r>
            <a:r>
              <a:rPr lang="en-GB" sz="1000" b="0" i="0" kern="1200" dirty="0">
                <a:solidFill>
                  <a:schemeClr val="tx1"/>
                </a:solidFill>
                <a:effectLst/>
                <a:latin typeface="Arial" panose="020B0604020202020204" pitchFamily="34" charset="0"/>
                <a:ea typeface="+mn-ea"/>
                <a:cs typeface="Arial" panose="020B0604020202020204" pitchFamily="34" charset="0"/>
              </a:rPr>
              <a:t> a nasojejunal tube inserted at gastroscopy (after bowel preparation withMoviprep®). Donors were rigorously screened for pathogens and samples stored for analysis in case of transmissible infection.  Patients were reviewed at day 7, 30 and 90 and samples of blood, stool, urine and saliva were obtained for plasma/stool ammonia, metagenomic and metabolomic analyses.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Results: </a:t>
            </a:r>
            <a:r>
              <a:rPr lang="en-GB" sz="1000" b="0" i="0" kern="1200" dirty="0">
                <a:solidFill>
                  <a:schemeClr val="tx1"/>
                </a:solidFill>
                <a:effectLst/>
                <a:latin typeface="Arial" panose="020B0604020202020204" pitchFamily="34" charset="0"/>
                <a:ea typeface="+mn-ea"/>
                <a:cs typeface="Arial" panose="020B0604020202020204" pitchFamily="34" charset="0"/>
              </a:rPr>
              <a:t>15 patients received FMT and 6 placebo. 76.2% of patients were male; mean age 57.8 years. The majority (52%) had alcohol-related cirrhosis (abstinent for &gt;6-weeks). There were 10 serious adverse events (SAEs) during the follow-up period, 9 in the FMT group.  None were treatment-related. There was a significant reduction in plasma ammonia between baseline and day 30 (p=0.0007) and day 7 and day 30 (p=0.0448), with a trend to an increase in ammonia in the placebo group. Stool ammonia levels increased in the placebo group, but not the FMT group. There were no statistically significant differences in MELD, leucocyte count and CRP.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Conclusion: </a:t>
            </a:r>
            <a:r>
              <a:rPr lang="en-GB" sz="1000" b="0" i="0" kern="1200" dirty="0">
                <a:solidFill>
                  <a:schemeClr val="tx1"/>
                </a:solidFill>
                <a:effectLst/>
                <a:latin typeface="Arial" panose="020B0604020202020204" pitchFamily="34" charset="0"/>
                <a:ea typeface="+mn-ea"/>
                <a:cs typeface="Arial" panose="020B0604020202020204" pitchFamily="34" charset="0"/>
              </a:rPr>
              <a:t>FMT is safe and feasible in patients with advanced stable cirrhosis. FMT treated patients showed a striking reduction in plasma ammonia. This supports the recently published US pilot study of FMT in patients with hepatic encephalopathy.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1472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aHR, adjusted hazard ratio; AVB, acute variceal bleeding; CI, confidence interval; CLIF-C ADs, Chronic Liver Failure Consortium acute decompensation score; SC, standard care; TIPS, transjugular intrahepatic portosystemic shunt </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SAT132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Risk stratification and the effects of early TIPS among patients with Child-Pugh B cirrhosis and acute variceal bleeding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Yong Lv</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Zhengyu Wang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Kai 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Wei Bai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Chuangye He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Xulong Yuan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Tainlei Yu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Jing Niu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Luo Zuo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Zhiping Yan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Xuan Zhu</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Jianbo Zhao</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Hui Xue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Zaibo Jiang</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Yuzheng Zhuge</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Chunqing Zhang</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Junhui Sun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Pengxu Ding</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Weixin Ren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Yingchun Li</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Kewei Zhang</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Wengang Guo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Qiuhe Wang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Bohan Luo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Xiaomei 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 Han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Ying Zhu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Zhanxin Yin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Daiming Fan</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Guohong Han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Xijing Hospital of Digestive Diseases, Fourth Military Medical University, Department of Liver Diseases and Digestive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The First Affiliated Hospital of Nanchang University,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Nanfang Hospital, The Southern Medical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First Affiliated Hospital of Xi'an Jiaotong University,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The Third Affiliated Hospital, Sun Yat-sen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Affiliated Drum Tower Hospital of Nanjing University Medical School,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Shandong Provincial Hospital affiliated to Shandong University,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First Affiliated Hospital, School of Medicine, Division of Hepatobiliary and Pancreatic Surgery, Department of Surgery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First Affiliated Hospital of Zhengzhou University, Department of Vascular and Endovascular Surgery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The First Affiliated Hospital of Xinjiang Medical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The Second Affiliated Hospital of Kunming Medical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Henan Provincial People's Hospital, Interventional Therapy Center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Xijing Hospital of Digestive Diseases, Fourth Military Medical University, State Key Laboratory of Cancer Biology, Xi’an, China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hangh@fmmu.edu.cn</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Whether early transjugular intrahepatic portosystemic shunt (TIPS) should be used in patients with Child-Pugh B cirrhosis and acute variceal bleeding (AVB) remains an open issue. This study aimed to test the hypothesis that risk stratiﬁcation using CLIF Consortium Acute Decompensation score (CLIF-C ADs) may be useful to identify a subgroup at high risk of mortality who have the greatest benefit from early TIPS in patients with Child-Pugh B cirrhosis and AVB. This study also aimed to assess the prognostic value of active bleeding and whether it modifies the effect of early TIPS.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analysed the pooled individual data from two published studies of 885 patients with Child-Pugh B cirrhosis and AVB who received early TIPS (early TIPS group, n=196) or standard treatment (medial group, n=689) between 2010 and 2017 in China. We compared the performance (discrimination and calibration) of CLIF-C ADs with active bleeding and other prognostic models. The Fine and Gray competing risk regression model was used to compare the outcomes between groups that were stratified based on CLIF-C ADs or active bleeding after adjusting for liver disease severity and other potential confounders.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Early TIPS group had lower mortality than medial group (13.8%% vs 19.4% at 1 year, adjust sHR: 0.64, 95%CI 0.43 to 0.97). When applied to patients receiving standard treatment, the CLIF-C ADs showed satisfactory calibration (Hosmer-Lemeshow test, p=0.268). The C-index of CLIF-C ADs for 6-week and 1-year death (0.708, and 0.707) were significantly better than those corresponding to active bleeding at endoscopy (0.645 [p &lt;0.001] and 0.570 [p &lt;0.001]) and other prognostic models (</a:t>
            </a:r>
            <a:r>
              <a:rPr lang="en-GB" sz="1000" b="1" kern="1200" dirty="0">
                <a:solidFill>
                  <a:schemeClr val="tx1"/>
                </a:solidFill>
                <a:effectLst/>
                <a:latin typeface="Arial" panose="020B0604020202020204" pitchFamily="34" charset="0"/>
                <a:ea typeface="+mn-ea"/>
                <a:cs typeface="Arial" panose="020B0604020202020204" pitchFamily="34" charset="0"/>
              </a:rPr>
              <a:t>Figure A)</a:t>
            </a:r>
            <a:r>
              <a:rPr lang="en-GB" sz="1000" kern="1200" dirty="0">
                <a:solidFill>
                  <a:schemeClr val="tx1"/>
                </a:solidFill>
                <a:effectLst/>
                <a:latin typeface="Arial" panose="020B0604020202020204" pitchFamily="34" charset="0"/>
                <a:ea typeface="+mn-ea"/>
                <a:cs typeface="Arial" panose="020B0604020202020204" pitchFamily="34" charset="0"/>
              </a:rPr>
              <a:t>. With X-tile software to identify the optimal cutoff value, patients in medical group were categorized as low-risk (CLIF-C ADs &lt;48, n = 401), intermediate-risk (CLIF-C ADs 48-56, n = 213) and high-risk (CLIF-C ADs &gt;56, n = 75), with a 5.5%, 17.4% and 30.7% risk of 6-week death and a 10.5%, 25.8% and 49.3% risk of 1-year death, respectively (</a:t>
            </a:r>
            <a:r>
              <a:rPr lang="en-GB" sz="1000" b="1" kern="1200" dirty="0">
                <a:solidFill>
                  <a:schemeClr val="tx1"/>
                </a:solidFill>
                <a:effectLst/>
                <a:latin typeface="Arial" panose="020B0604020202020204" pitchFamily="34" charset="0"/>
                <a:ea typeface="+mn-ea"/>
                <a:cs typeface="Arial" panose="020B0604020202020204" pitchFamily="34" charset="0"/>
              </a:rPr>
              <a:t>Figure B</a:t>
            </a:r>
            <a:r>
              <a:rPr lang="en-GB" sz="1000" kern="1200" dirty="0">
                <a:solidFill>
                  <a:schemeClr val="tx1"/>
                </a:solidFill>
                <a:effectLst/>
                <a:latin typeface="Arial" panose="020B0604020202020204" pitchFamily="34" charset="0"/>
                <a:ea typeface="+mn-ea"/>
                <a:cs typeface="Arial" panose="020B0604020202020204" pitchFamily="34" charset="0"/>
              </a:rPr>
              <a:t>). The absolute mortality reductions with early TIPS were more pronounced in high-risk categories (</a:t>
            </a:r>
            <a:r>
              <a:rPr lang="en-GB" sz="1000" b="1" kern="1200" dirty="0">
                <a:solidFill>
                  <a:schemeClr val="tx1"/>
                </a:solidFill>
                <a:effectLst/>
                <a:latin typeface="Arial" panose="020B0604020202020204" pitchFamily="34" charset="0"/>
                <a:ea typeface="+mn-ea"/>
                <a:cs typeface="Arial" panose="020B0604020202020204" pitchFamily="34" charset="0"/>
              </a:rPr>
              <a:t>Figure C</a:t>
            </a:r>
            <a:r>
              <a:rPr lang="en-GB" sz="1000" kern="1200" dirty="0">
                <a:solidFill>
                  <a:schemeClr val="tx1"/>
                </a:solidFill>
                <a:effectLst/>
                <a:latin typeface="Arial" panose="020B0604020202020204" pitchFamily="34" charset="0"/>
                <a:ea typeface="+mn-ea"/>
                <a:cs typeface="Arial" panose="020B0604020202020204" pitchFamily="34" charset="0"/>
              </a:rPr>
              <a:t>). Furthermore, after adjusting for liver disease severity and other potential confounders, a survival benefit was observed in intermediate-risk and high-risk but not in low-risk patients (</a:t>
            </a:r>
            <a:r>
              <a:rPr lang="en-GB" sz="1000" b="1" kern="1200" dirty="0">
                <a:solidFill>
                  <a:schemeClr val="tx1"/>
                </a:solidFill>
                <a:effectLst/>
                <a:latin typeface="Arial" panose="020B0604020202020204" pitchFamily="34" charset="0"/>
                <a:ea typeface="+mn-ea"/>
                <a:cs typeface="Arial" panose="020B0604020202020204" pitchFamily="34" charset="0"/>
              </a:rPr>
              <a:t>Figure C</a:t>
            </a:r>
            <a:r>
              <a:rPr lang="en-GB" sz="1000" kern="1200" dirty="0">
                <a:solidFill>
                  <a:schemeClr val="tx1"/>
                </a:solidFill>
                <a:effectLst/>
                <a:latin typeface="Arial" panose="020B0604020202020204" pitchFamily="34" charset="0"/>
                <a:ea typeface="+mn-ea"/>
                <a:cs typeface="Arial" panose="020B0604020202020204" pitchFamily="34" charset="0"/>
              </a:rPr>
              <a:t>). Active bleeding at endoscopy was associated with increased risk of death (sHR 1.84, 95%CI: 1.28 to 2.55; p&lt;0.001) in medical group. A survival benefit associated with early TIPS was observed in those with active bleeding but not those without active bleeding.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patients with Child-Pugh B cirrhosis and AVB, risk stratiﬁcation using the CLIF-C AD score identiﬁes an intermediate-risk and high-risk subset that derive greatest beneﬁt from early TIPS. Active bleeding at endoscopy had prognostic value and could modify the effect of early TIPS.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AVB, acute variceal bleeding; CI, confidence interval; CLIF-C ADs, Chronic Liver Failure Consortium acute decompensation score; SC, standard care; TIPS, transjugular intrahepatic portosystemic shunt </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SAT132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Risk stratification and the effects of early TIPS among patients with Child-Pugh B cirrhosis and acute variceal bleeding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Yong Lv</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Zhengyu Wang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Kai 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Wei Bai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Chuangye He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Xulong Yuan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Tainlei Yu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Jing Niu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Luo Zuo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Zhiping Yan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Xuan Zhu</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Jianbo Zhao</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Hui Xue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Zaibo Jiang</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Yuzheng Zhuge</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Chunqing Zhang</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Junhui Sun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Pengxu Ding</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Weixin Ren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Yingchun Li</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Kewei Zhang</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Wengang Guo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Qiuhe Wang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Bohan Luo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Xiaomei 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 Han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Ying Zhu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Zhanxin Yin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Daiming Fan</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Guohong Han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Xijing Hospital of Digestive Diseases, Fourth Military Medical University, Department of Liver Diseases and Digestive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The First Affiliated Hospital of Nanchang University,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Nanfang Hospital, The Southern Medical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First Affiliated Hospital of Xi'an Jiaotong University,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The Third Affiliated Hospital, Sun Yat-sen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Affiliated Drum Tower Hospital of Nanjing University Medical School,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Shandong Provincial Hospital affiliated to Shandong University, Department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First Affiliated Hospital, School of Medicine, Division of Hepatobiliary and Pancreatic Surgery, Department of Surgery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First Affiliated Hospital of Zhengzhou University, Department of Vascular and Endovascular Surgery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The First Affiliated Hospital of Xinjiang Medical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The Second Affiliated Hospital of Kunming Medical University, Department of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Henan Provincial People's Hospital, Interventional Therapy Center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Xijing Hospital of Digestive Diseases, Fourth Military Medical University, State Key Laboratory of Cancer Biology, Xi’an, China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hangh@fmmu.edu.cn</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Whether early transjugular intrahepatic portosystemic shunt (TIPS) should be used in patients with Child-Pugh B cirrhosis and acute variceal bleeding (AVB) remains an open issue. This study aimed to test the hypothesis that risk stratiﬁcation using CLIF Consortium Acute Decompensation score (CLIF-C ADs) may be useful to identify a subgroup at high risk of mortality who have the greatest benefit from early TIPS in patients with Child-Pugh B cirrhosis and AVB. This study also aimed to assess the prognostic value of active bleeding and whether it modifies the effect of early TIPS.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analysed the pooled individual data from two published studies of 885 patients with Child-Pugh B cirrhosis and AVB who received early TIPS (early TIPS group, n=196) or standard treatment (medial group, n=689) between 2010 and 2017 in China. We compared the performance (discrimination and calibration) of CLIF-C ADs with active bleeding and other prognostic models. The Fine and Gray competing risk regression model was used to compare the outcomes between groups that were stratified based on CLIF-C ADs or active bleeding after adjusting for liver disease severity and other potential confounders.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Early TIPS group had lower mortality than medial group (13.8%% vs 19.4% at 1 year, adjust sHR: 0.64, 95%CI 0.43 to 0.97). When applied to patients receiving standard treatment, the CLIF-C ADs showed satisfactory calibration (Hosmer-Lemeshow test, p=0.268). The C-index of CLIF-C ADs for 6-week and 1-year death (0.708, and 0.707) were significantly better than those corresponding to active bleeding at endoscopy (0.645 [p &lt;0.001] and 0.570 [p &lt;0.001]) and other prognostic models (</a:t>
            </a:r>
            <a:r>
              <a:rPr lang="en-GB" sz="1000" b="1" kern="1200" dirty="0">
                <a:solidFill>
                  <a:schemeClr val="tx1"/>
                </a:solidFill>
                <a:effectLst/>
                <a:latin typeface="Arial" panose="020B0604020202020204" pitchFamily="34" charset="0"/>
                <a:ea typeface="+mn-ea"/>
                <a:cs typeface="Arial" panose="020B0604020202020204" pitchFamily="34" charset="0"/>
              </a:rPr>
              <a:t>Figure A)</a:t>
            </a:r>
            <a:r>
              <a:rPr lang="en-GB" sz="1000" kern="1200" dirty="0">
                <a:solidFill>
                  <a:schemeClr val="tx1"/>
                </a:solidFill>
                <a:effectLst/>
                <a:latin typeface="Arial" panose="020B0604020202020204" pitchFamily="34" charset="0"/>
                <a:ea typeface="+mn-ea"/>
                <a:cs typeface="Arial" panose="020B0604020202020204" pitchFamily="34" charset="0"/>
              </a:rPr>
              <a:t>. With X-tile software to identify the optimal cutoff value, patients in medical group were categorized as low-risk (CLIF-C ADs &lt;48, n = 401), intermediate-risk (CLIF-C ADs 48-56, n = 213) and high-risk (CLIF-C ADs &gt;56, n = 75), with a 5.5%, 17.4% and 30.7% risk of 6-week death and a 10.5%, 25.8% and 49.3% risk of 1-year death, respectively (</a:t>
            </a:r>
            <a:r>
              <a:rPr lang="en-GB" sz="1000" b="1" kern="1200" dirty="0">
                <a:solidFill>
                  <a:schemeClr val="tx1"/>
                </a:solidFill>
                <a:effectLst/>
                <a:latin typeface="Arial" panose="020B0604020202020204" pitchFamily="34" charset="0"/>
                <a:ea typeface="+mn-ea"/>
                <a:cs typeface="Arial" panose="020B0604020202020204" pitchFamily="34" charset="0"/>
              </a:rPr>
              <a:t>Figure B</a:t>
            </a:r>
            <a:r>
              <a:rPr lang="en-GB" sz="1000" kern="1200" dirty="0">
                <a:solidFill>
                  <a:schemeClr val="tx1"/>
                </a:solidFill>
                <a:effectLst/>
                <a:latin typeface="Arial" panose="020B0604020202020204" pitchFamily="34" charset="0"/>
                <a:ea typeface="+mn-ea"/>
                <a:cs typeface="Arial" panose="020B0604020202020204" pitchFamily="34" charset="0"/>
              </a:rPr>
              <a:t>). The absolute mortality reductions with early TIPS were more pronounced in high-risk categories (</a:t>
            </a:r>
            <a:r>
              <a:rPr lang="en-GB" sz="1000" b="1" kern="1200" dirty="0">
                <a:solidFill>
                  <a:schemeClr val="tx1"/>
                </a:solidFill>
                <a:effectLst/>
                <a:latin typeface="Arial" panose="020B0604020202020204" pitchFamily="34" charset="0"/>
                <a:ea typeface="+mn-ea"/>
                <a:cs typeface="Arial" panose="020B0604020202020204" pitchFamily="34" charset="0"/>
              </a:rPr>
              <a:t>Figure C</a:t>
            </a:r>
            <a:r>
              <a:rPr lang="en-GB" sz="1000" kern="1200" dirty="0">
                <a:solidFill>
                  <a:schemeClr val="tx1"/>
                </a:solidFill>
                <a:effectLst/>
                <a:latin typeface="Arial" panose="020B0604020202020204" pitchFamily="34" charset="0"/>
                <a:ea typeface="+mn-ea"/>
                <a:cs typeface="Arial" panose="020B0604020202020204" pitchFamily="34" charset="0"/>
              </a:rPr>
              <a:t>). Furthermore, after adjusting for liver disease severity and other potential confounders, a survival benefit was observed in intermediate-risk and high-risk but not in low-risk patients (</a:t>
            </a:r>
            <a:r>
              <a:rPr lang="en-GB" sz="1000" b="1" kern="1200" dirty="0">
                <a:solidFill>
                  <a:schemeClr val="tx1"/>
                </a:solidFill>
                <a:effectLst/>
                <a:latin typeface="Arial" panose="020B0604020202020204" pitchFamily="34" charset="0"/>
                <a:ea typeface="+mn-ea"/>
                <a:cs typeface="Arial" panose="020B0604020202020204" pitchFamily="34" charset="0"/>
              </a:rPr>
              <a:t>Figure C</a:t>
            </a:r>
            <a:r>
              <a:rPr lang="en-GB" sz="1000" kern="1200" dirty="0">
                <a:solidFill>
                  <a:schemeClr val="tx1"/>
                </a:solidFill>
                <a:effectLst/>
                <a:latin typeface="Arial" panose="020B0604020202020204" pitchFamily="34" charset="0"/>
                <a:ea typeface="+mn-ea"/>
                <a:cs typeface="Arial" panose="020B0604020202020204" pitchFamily="34" charset="0"/>
              </a:rPr>
              <a:t>). Active bleeding at endoscopy was associated with increased risk of death (sHR 1.84, 95%CI: 1.28 to 2.55; p&lt;0.001) in medical group. A survival benefit associated with early TIPS was observed in those with active bleeding but not those without active bleeding.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patients with Child-Pugh B cirrhosis and AVB, risk stratiﬁcation using the CLIF-C AD score identiﬁes an intermediate-risk and high-risk subset that derive greatest beneﬁt from early TIPS. Active bleeding at endoscopy had prognostic value and could modify the effect of early TIPS.</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4255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AB, active bleeding; AVB, </a:t>
            </a:r>
            <a:r>
              <a:rPr lang="en-US" sz="1000" i="1" kern="1200" dirty="0">
                <a:solidFill>
                  <a:schemeClr val="tx1"/>
                </a:solidFill>
                <a:effectLst/>
                <a:latin typeface="Arial" panose="020B0604020202020204" pitchFamily="34" charset="0"/>
                <a:ea typeface="+mn-ea"/>
                <a:cs typeface="Arial" panose="020B0604020202020204" pitchFamily="34" charset="0"/>
              </a:rPr>
              <a:t>acute variceal bleeding; CP, Child-Pugh; HVPG, hepatic venous pressure gradient; </a:t>
            </a:r>
            <a:r>
              <a:rPr lang="en-US" sz="1000" i="1" dirty="0"/>
              <a:t>p-TIPS, </a:t>
            </a:r>
            <a:r>
              <a:rPr lang="en-US" sz="1000" i="1" kern="1200" dirty="0">
                <a:solidFill>
                  <a:schemeClr val="tx1"/>
                </a:solidFill>
                <a:effectLst/>
                <a:latin typeface="Arial" panose="020B0604020202020204" pitchFamily="34" charset="0"/>
                <a:ea typeface="+mn-ea"/>
                <a:cs typeface="Arial" panose="020B0604020202020204" pitchFamily="34" charset="0"/>
              </a:rPr>
              <a:t>pre-emptive transjugular intrahepatic porto-systemic shunt; RCT, randomized controlled trial</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SAT146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Pre-emptive (early) transjugular intrahepatic porto-systemic shunt in the treatment of high-risk acute variceal bleeding. An individual patient data meta-analysis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Juan Carlos Garcia Pagan</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Oana Nicoara-Farcau</a:t>
            </a:r>
            <a:r>
              <a:rPr lang="en-US" sz="1000" kern="1200" baseline="30000" dirty="0">
                <a:solidFill>
                  <a:schemeClr val="tx1"/>
                </a:solidFill>
                <a:effectLst/>
                <a:latin typeface="Arial" panose="020B0604020202020204" pitchFamily="34" charset="0"/>
                <a:ea typeface="+mn-ea"/>
                <a:cs typeface="Arial" panose="020B0604020202020204" pitchFamily="34" charset="0"/>
              </a:rPr>
              <a:t>4 5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Debora Angrisani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Alberto Monescillo</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Guohong Han</a:t>
            </a:r>
            <a:r>
              <a:rPr lang="en-US" sz="1000" kern="1200" baseline="30000" dirty="0">
                <a:solidFill>
                  <a:schemeClr val="tx1"/>
                </a:solidFill>
                <a:effectLst/>
                <a:latin typeface="Arial" panose="020B0604020202020204" pitchFamily="34" charset="0"/>
                <a:ea typeface="+mn-ea"/>
                <a:cs typeface="Arial" panose="020B0604020202020204" pitchFamily="34" charset="0"/>
              </a:rPr>
              <a:t>7 8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Ferran Torres</a:t>
            </a:r>
            <a:r>
              <a:rPr lang="en-US" sz="1000" kern="1200" baseline="30000" dirty="0">
                <a:solidFill>
                  <a:schemeClr val="tx1"/>
                </a:solidFill>
                <a:effectLst/>
                <a:latin typeface="Arial" panose="020B0604020202020204" pitchFamily="34" charset="0"/>
                <a:ea typeface="+mn-ea"/>
                <a:cs typeface="Arial" panose="020B0604020202020204" pitchFamily="34" charset="0"/>
              </a:rPr>
              <a:t>2 9 10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Jaime Bosch</a:t>
            </a:r>
            <a:r>
              <a:rPr lang="en-US" sz="1000" kern="1200" baseline="30000" dirty="0">
                <a:solidFill>
                  <a:schemeClr val="tx1"/>
                </a:solidFill>
                <a:effectLst/>
                <a:latin typeface="Arial" panose="020B0604020202020204" pitchFamily="34" charset="0"/>
                <a:ea typeface="+mn-ea"/>
                <a:cs typeface="Arial" panose="020B0604020202020204" pitchFamily="34" charset="0"/>
              </a:rPr>
              <a:t>1 2 11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Georgina Casanovas</a:t>
            </a:r>
            <a:r>
              <a:rPr lang="en-US" sz="1000" kern="1200" baseline="30000" dirty="0">
                <a:solidFill>
                  <a:schemeClr val="tx1"/>
                </a:solidFill>
                <a:effectLst/>
                <a:latin typeface="Arial" panose="020B0604020202020204" pitchFamily="34" charset="0"/>
                <a:ea typeface="+mn-ea"/>
                <a:cs typeface="Arial" panose="020B0604020202020204" pitchFamily="34" charset="0"/>
              </a:rPr>
              <a:t>2 9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Yong Lv</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Daiming Fan</a:t>
            </a:r>
            <a:r>
              <a:rPr lang="en-US" sz="1000" kern="1200" baseline="30000" dirty="0">
                <a:solidFill>
                  <a:schemeClr val="tx1"/>
                </a:solidFill>
                <a:effectLst/>
                <a:latin typeface="Arial" panose="020B0604020202020204" pitchFamily="34" charset="0"/>
                <a:ea typeface="+mn-ea"/>
                <a:cs typeface="Arial" panose="020B0604020202020204" pitchFamily="34" charset="0"/>
              </a:rPr>
              <a:t>7 13 14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 Bureau</a:t>
            </a:r>
            <a:r>
              <a:rPr lang="en-US" sz="1000" kern="1200" baseline="30000" dirty="0">
                <a:solidFill>
                  <a:schemeClr val="tx1"/>
                </a:solidFill>
                <a:effectLst/>
                <a:latin typeface="Arial" panose="020B0604020202020204" pitchFamily="34" charset="0"/>
                <a:ea typeface="+mn-ea"/>
                <a:cs typeface="Arial" panose="020B0604020202020204" pitchFamily="34" charset="0"/>
              </a:rPr>
              <a:t>15 16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Frederik Nevens</a:t>
            </a:r>
            <a:r>
              <a:rPr lang="en-US" sz="1000" kern="1200" baseline="30000" dirty="0">
                <a:solidFill>
                  <a:schemeClr val="tx1"/>
                </a:solidFill>
                <a:effectLst/>
                <a:latin typeface="Arial" panose="020B0604020202020204" pitchFamily="34" charset="0"/>
                <a:ea typeface="+mn-ea"/>
                <a:cs typeface="Arial" panose="020B0604020202020204" pitchFamily="34" charset="0"/>
              </a:rPr>
              <a:t>17 18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Karel Caca</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Angelo Luca</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Bogdan Procopet</a:t>
            </a:r>
            <a:r>
              <a:rPr lang="en-US" sz="1000" kern="1200" baseline="30000" dirty="0">
                <a:solidFill>
                  <a:schemeClr val="tx1"/>
                </a:solidFill>
                <a:effectLst/>
                <a:latin typeface="Arial" panose="020B0604020202020204" pitchFamily="34" charset="0"/>
                <a:ea typeface="+mn-ea"/>
                <a:cs typeface="Arial" panose="020B0604020202020204" pitchFamily="34" charset="0"/>
              </a:rPr>
              <a:t>4 5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Alvaro Giraldez-Gallego</a:t>
            </a:r>
            <a:r>
              <a:rPr lang="en-US" sz="1000" kern="1200" baseline="30000" dirty="0">
                <a:solidFill>
                  <a:schemeClr val="tx1"/>
                </a:solidFill>
                <a:effectLst/>
                <a:latin typeface="Arial" panose="020B0604020202020204" pitchFamily="34" charset="0"/>
                <a:ea typeface="+mn-ea"/>
                <a:cs typeface="Arial" panose="020B0604020202020204" pitchFamily="34" charset="0"/>
              </a:rPr>
              <a:t>22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Lucio Amitrano</a:t>
            </a:r>
            <a:r>
              <a:rPr lang="en-US" sz="1000" kern="1200" baseline="30000" dirty="0">
                <a:solidFill>
                  <a:schemeClr val="tx1"/>
                </a:solidFill>
                <a:effectLst/>
                <a:latin typeface="Arial" panose="020B0604020202020204" pitchFamily="34" charset="0"/>
                <a:ea typeface="+mn-ea"/>
                <a:cs typeface="Arial" panose="020B0604020202020204" pitchFamily="34" charset="0"/>
              </a:rPr>
              <a:t>23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Candid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24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Dominique Thabut</a:t>
            </a:r>
            <a:r>
              <a:rPr lang="en-US" sz="1000" kern="1200" baseline="30000" dirty="0">
                <a:solidFill>
                  <a:schemeClr val="tx1"/>
                </a:solidFill>
                <a:effectLst/>
                <a:latin typeface="Arial" panose="020B0604020202020204" pitchFamily="34" charset="0"/>
                <a:ea typeface="+mn-ea"/>
                <a:cs typeface="Arial" panose="020B0604020202020204" pitchFamily="34" charset="0"/>
              </a:rPr>
              <a:t>25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Luis Ibañez</a:t>
            </a:r>
            <a:r>
              <a:rPr lang="en-US" sz="1000" kern="1200" baseline="30000" dirty="0">
                <a:solidFill>
                  <a:schemeClr val="tx1"/>
                </a:solidFill>
                <a:effectLst/>
                <a:latin typeface="Arial" panose="020B0604020202020204" pitchFamily="34" charset="0"/>
                <a:ea typeface="+mn-ea"/>
                <a:cs typeface="Arial" panose="020B0604020202020204" pitchFamily="34" charset="0"/>
              </a:rPr>
              <a:t>26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Jonel Trebika</a:t>
            </a:r>
            <a:r>
              <a:rPr lang="en-US" sz="1000" kern="1200" baseline="30000" dirty="0">
                <a:solidFill>
                  <a:schemeClr val="tx1"/>
                </a:solidFill>
                <a:effectLst/>
                <a:latin typeface="Arial" panose="020B0604020202020204" pitchFamily="34" charset="0"/>
                <a:ea typeface="+mn-ea"/>
                <a:cs typeface="Arial" panose="020B0604020202020204" pitchFamily="34" charset="0"/>
              </a:rPr>
              <a:t>27 28 29 30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Joan Genesca</a:t>
            </a:r>
            <a:r>
              <a:rPr lang="en-US" sz="1000" kern="1200" baseline="30000" dirty="0">
                <a:solidFill>
                  <a:schemeClr val="tx1"/>
                </a:solidFill>
                <a:effectLst/>
                <a:latin typeface="Arial" panose="020B0604020202020204" pitchFamily="34" charset="0"/>
                <a:ea typeface="+mn-ea"/>
                <a:cs typeface="Arial" panose="020B0604020202020204" pitchFamily="34" charset="0"/>
              </a:rPr>
              <a:t>31 32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María Palazon</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Castellote Alonso</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Susana G. Rodrigues</a:t>
            </a:r>
            <a:r>
              <a:rPr lang="en-US" sz="1000" kern="1200" baseline="30000" dirty="0">
                <a:solidFill>
                  <a:schemeClr val="tx1"/>
                </a:solidFill>
                <a:effectLst/>
                <a:latin typeface="Arial" panose="020B0604020202020204" pitchFamily="34" charset="0"/>
                <a:ea typeface="+mn-ea"/>
                <a:cs typeface="Arial" panose="020B0604020202020204" pitchFamily="34" charset="0"/>
              </a:rPr>
              <a:t>35 36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Lise Lotte Gluud</a:t>
            </a:r>
            <a:r>
              <a:rPr lang="en-US" sz="1000" kern="1200" baseline="30000" dirty="0">
                <a:solidFill>
                  <a:schemeClr val="tx1"/>
                </a:solidFill>
                <a:effectLst/>
                <a:latin typeface="Arial" panose="020B0604020202020204" pitchFamily="34" charset="0"/>
                <a:ea typeface="+mn-ea"/>
                <a:cs typeface="Arial" panose="020B0604020202020204" pitchFamily="34" charset="0"/>
              </a:rPr>
              <a:t>37 38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Prof. Dr. Arnulf Ferlitsch</a:t>
            </a:r>
            <a:r>
              <a:rPr lang="en-US" sz="1000" kern="1200" baseline="30000" dirty="0">
                <a:solidFill>
                  <a:schemeClr val="tx1"/>
                </a:solidFill>
                <a:effectLst/>
                <a:latin typeface="Arial" panose="020B0604020202020204" pitchFamily="34" charset="0"/>
                <a:ea typeface="+mn-ea"/>
                <a:cs typeface="Arial" panose="020B0604020202020204" pitchFamily="34" charset="0"/>
              </a:rPr>
              <a:t>39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Carlos Alberto Costa Noronha Ferreira</a:t>
            </a:r>
            <a:r>
              <a:rPr lang="en-US" sz="1000" kern="1200" baseline="30000" dirty="0">
                <a:solidFill>
                  <a:schemeClr val="tx1"/>
                </a:solidFill>
                <a:effectLst/>
                <a:latin typeface="Arial" panose="020B0604020202020204" pitchFamily="34" charset="0"/>
                <a:ea typeface="+mn-ea"/>
                <a:cs typeface="Arial" panose="020B0604020202020204" pitchFamily="34" charset="0"/>
              </a:rPr>
              <a:t>40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Luis Mundi</a:t>
            </a:r>
            <a:r>
              <a:rPr lang="en-US" sz="1000" kern="1200" baseline="30000" dirty="0">
                <a:solidFill>
                  <a:schemeClr val="tx1"/>
                </a:solidFill>
                <a:effectLst/>
                <a:latin typeface="Arial" panose="020B0604020202020204" pitchFamily="34" charset="0"/>
                <a:ea typeface="+mn-ea"/>
                <a:cs typeface="Arial" panose="020B0604020202020204" pitchFamily="34" charset="0"/>
              </a:rPr>
              <a:t>41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Henning Grønbæk</a:t>
            </a:r>
            <a:r>
              <a:rPr lang="en-US" sz="1000" kern="1200" baseline="30000" dirty="0">
                <a:solidFill>
                  <a:schemeClr val="tx1"/>
                </a:solidFill>
                <a:effectLst/>
                <a:latin typeface="Arial" panose="020B0604020202020204" pitchFamily="34" charset="0"/>
                <a:ea typeface="+mn-ea"/>
                <a:cs typeface="Arial" panose="020B0604020202020204" pitchFamily="34" charset="0"/>
              </a:rPr>
              <a:t>42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Romano Sassatelli</a:t>
            </a:r>
            <a:r>
              <a:rPr lang="en-US" sz="1000" kern="1200" baseline="30000" dirty="0">
                <a:solidFill>
                  <a:schemeClr val="tx1"/>
                </a:solidFill>
                <a:effectLst/>
                <a:latin typeface="Arial" panose="020B0604020202020204" pitchFamily="34" charset="0"/>
                <a:ea typeface="+mn-ea"/>
                <a:cs typeface="Arial" panose="020B0604020202020204" pitchFamily="34" charset="0"/>
              </a:rPr>
              <a:t>43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Alessandra Dell´Era</a:t>
            </a:r>
            <a:r>
              <a:rPr lang="en-US" sz="1000" kern="1200" baseline="30000" dirty="0">
                <a:solidFill>
                  <a:schemeClr val="tx1"/>
                </a:solidFill>
                <a:effectLst/>
                <a:latin typeface="Arial" panose="020B0604020202020204" pitchFamily="34" charset="0"/>
                <a:ea typeface="+mn-ea"/>
                <a:cs typeface="Arial" panose="020B0604020202020204" pitchFamily="34" charset="0"/>
              </a:rPr>
              <a:t>44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Senzolo</a:t>
            </a:r>
            <a:r>
              <a:rPr lang="en-US" sz="1000" kern="1200" baseline="30000" dirty="0">
                <a:solidFill>
                  <a:schemeClr val="tx1"/>
                </a:solidFill>
                <a:effectLst/>
                <a:latin typeface="Arial" panose="020B0604020202020204" pitchFamily="34" charset="0"/>
                <a:ea typeface="+mn-ea"/>
                <a:cs typeface="Arial" panose="020B0604020202020204" pitchFamily="34" charset="0"/>
              </a:rPr>
              <a:t>45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Romero Gomez</a:t>
            </a:r>
            <a:r>
              <a:rPr lang="en-US" sz="1000" kern="1200" baseline="30000" dirty="0">
                <a:solidFill>
                  <a:schemeClr val="tx1"/>
                </a:solidFill>
                <a:effectLst/>
                <a:latin typeface="Arial" panose="020B0604020202020204" pitchFamily="34" charset="0"/>
                <a:ea typeface="+mn-ea"/>
                <a:cs typeface="Arial" panose="020B0604020202020204" pitchFamily="34" charset="0"/>
              </a:rPr>
              <a:t>46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Hernández Guerra</a:t>
            </a:r>
            <a:r>
              <a:rPr lang="en-US" sz="1000" kern="1200" baseline="30000" dirty="0">
                <a:solidFill>
                  <a:schemeClr val="tx1"/>
                </a:solidFill>
                <a:effectLst/>
                <a:latin typeface="Arial" panose="020B0604020202020204" pitchFamily="34" charset="0"/>
                <a:ea typeface="+mn-ea"/>
                <a:cs typeface="Arial" panose="020B0604020202020204" pitchFamily="34" charset="0"/>
              </a:rPr>
              <a:t>47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Meritxell Casas</a:t>
            </a:r>
            <a:r>
              <a:rPr lang="en-US" sz="1000" kern="1200" baseline="30000" dirty="0">
                <a:solidFill>
                  <a:schemeClr val="tx1"/>
                </a:solidFill>
                <a:effectLst/>
                <a:latin typeface="Arial" panose="020B0604020202020204" pitchFamily="34" charset="0"/>
                <a:ea typeface="+mn-ea"/>
                <a:cs typeface="Arial" panose="020B0604020202020204" pitchFamily="34" charset="0"/>
              </a:rPr>
              <a:t>48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Massimo Primignani</a:t>
            </a:r>
            <a:r>
              <a:rPr lang="en-US" sz="1000" kern="1200" baseline="30000" dirty="0">
                <a:solidFill>
                  <a:schemeClr val="tx1"/>
                </a:solidFill>
                <a:effectLst/>
                <a:latin typeface="Arial" panose="020B0604020202020204" pitchFamily="34" charset="0"/>
                <a:ea typeface="+mn-ea"/>
                <a:cs typeface="Arial" panose="020B0604020202020204" pitchFamily="34" charset="0"/>
              </a:rPr>
              <a:t>49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Aleksander Krag</a:t>
            </a:r>
            <a:r>
              <a:rPr lang="en-US" sz="1000" kern="1200" baseline="30000" dirty="0">
                <a:solidFill>
                  <a:schemeClr val="tx1"/>
                </a:solidFill>
                <a:effectLst/>
                <a:latin typeface="Arial" panose="020B0604020202020204" pitchFamily="34" charset="0"/>
                <a:ea typeface="+mn-ea"/>
                <a:cs typeface="Arial" panose="020B0604020202020204" pitchFamily="34" charset="0"/>
              </a:rPr>
              <a:t>28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Luis Calleja Panero</a:t>
            </a:r>
            <a:r>
              <a:rPr lang="en-US" sz="1000" kern="1200" baseline="30000" dirty="0">
                <a:solidFill>
                  <a:schemeClr val="tx1"/>
                </a:solidFill>
                <a:effectLst/>
                <a:latin typeface="Arial" panose="020B0604020202020204" pitchFamily="34" charset="0"/>
                <a:ea typeface="+mn-ea"/>
                <a:cs typeface="Arial" panose="020B0604020202020204" pitchFamily="34" charset="0"/>
              </a:rPr>
              <a:t>50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Nuria Cañete</a:t>
            </a:r>
            <a:r>
              <a:rPr lang="en-US" sz="1000" kern="1200" baseline="30000" dirty="0">
                <a:solidFill>
                  <a:schemeClr val="tx1"/>
                </a:solidFill>
                <a:effectLst/>
                <a:latin typeface="Arial" panose="020B0604020202020204" pitchFamily="34" charset="0"/>
                <a:ea typeface="+mn-ea"/>
                <a:cs typeface="Arial" panose="020B0604020202020204" pitchFamily="34" charset="0"/>
              </a:rPr>
              <a:t>51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Helena Masnou</a:t>
            </a:r>
            <a:r>
              <a:rPr lang="en-US" sz="1000" kern="1200" baseline="30000" dirty="0">
                <a:solidFill>
                  <a:schemeClr val="tx1"/>
                </a:solidFill>
                <a:effectLst/>
                <a:latin typeface="Arial" panose="020B0604020202020204" pitchFamily="34" charset="0"/>
                <a:ea typeface="+mn-ea"/>
                <a:cs typeface="Arial" panose="020B0604020202020204" pitchFamily="34" charset="0"/>
              </a:rPr>
              <a:t>52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Joachim Mössner</a:t>
            </a:r>
            <a:r>
              <a:rPr lang="en-US" sz="1000" kern="1200" baseline="30000" dirty="0">
                <a:solidFill>
                  <a:schemeClr val="tx1"/>
                </a:solidFill>
                <a:effectLst/>
                <a:latin typeface="Arial" panose="020B0604020202020204" pitchFamily="34" charset="0"/>
                <a:ea typeface="+mn-ea"/>
                <a:cs typeface="Arial" panose="020B0604020202020204" pitchFamily="34" charset="0"/>
              </a:rPr>
              <a:t>53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Virginia Hernandez-Gea</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 Hospital Clinic, Hepatic Hemodynamic Laboratory, Liver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Biomédiques August Pi i Sunyer,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Centro de Investigación Biomédica Red de Enfermedades Hepáticas y Digestivas,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Regional Institute of Gastroenterology and Hepatology “Octavian Fodor”, Hemodynamic Laboratory, Hepatology Department, Cluj-Napoca, Romania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“Iuliu Hatieganu” University of Medicine and Pharmacy, Cluj-Napoca, Romania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Insular de Gran Canaria, Digestive Disease Department, Las Palmas,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Xijing Hospital of Digestive Diseases ,Fourth Military Medical University , Department of Liver Diseases and Digestive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Hospital Clinic, Medical Statistics Core Facility,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Universitat Autònoma de Barcelona, Biostatistics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Clinic for Visceral Surgery and Medicine, Hepatology, Bern, Swaziland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Xijing Hospital of Digestive Diseases, Department of Liver Diseases and Digestive Interventional Radiology,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Xijing Hospital of Digestive Diseases, State Key Laboratory of Cancer Biology,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Fourth Military Medical University,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Centre Hospitalier Universitaire Purpan, Service d’Hépatogastro-entérologie, Toulouse,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Université 3 Paul Sabatier, Toulouse,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Gasthuisberg, Department of Hepatology,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Katholieke Universiteit ,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Klinikum Ludwigsburg, Medizinische Klinik I, Ludwigsburg,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Istituto Mediterraneo per i Trapianti e Terapie ad Alta Specializzazione (ISMETT), Palermo,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Martin Luther Universität Halle-Wittenberg Klinik, Halle,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Virgen del Rocío, Digestive Diseases Department, Seville,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Ospedale A Cardarelli, Gastroenterology Unit,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Hospital de la Santa Creu i Sant Pau and CIBERehd, Servei de Patologia Digestiva,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Groupement Hospitalier Pitié-Salpêtrière- Charles Foix, Paris,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Gregorio Marañón, liSGM, CIBERehd, Servicio de Medicina de Aparato Digestivo Gregorio Marañón,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Medical Department I,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Odense University Hospital, Department of Gastroenterology and Hepatology, Odense,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29</a:t>
            </a:r>
            <a:r>
              <a:rPr lang="en-US" sz="1000" i="1" kern="1200" dirty="0">
                <a:solidFill>
                  <a:schemeClr val="tx1"/>
                </a:solidFill>
                <a:effectLst/>
                <a:latin typeface="Arial" panose="020B0604020202020204" pitchFamily="34" charset="0"/>
                <a:ea typeface="+mn-ea"/>
                <a:cs typeface="Arial" panose="020B0604020202020204" pitchFamily="34" charset="0"/>
              </a:rPr>
              <a:t>Institute for Bioengineering of Catalonia,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30</a:t>
            </a:r>
            <a:r>
              <a:rPr lang="en-US" sz="1000" i="1" kern="1200" dirty="0">
                <a:solidFill>
                  <a:schemeClr val="tx1"/>
                </a:solidFill>
                <a:effectLst/>
                <a:latin typeface="Arial" panose="020B0604020202020204" pitchFamily="34" charset="0"/>
                <a:ea typeface="+mn-ea"/>
                <a:cs typeface="Arial" panose="020B0604020202020204" pitchFamily="34" charset="0"/>
              </a:rPr>
              <a:t>European Foundation for the Study of Chronic Liver Failure (EF-Clif),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31</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Vall d’Hebron, Department of Gastroenterology,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32</a:t>
            </a:r>
            <a:r>
              <a:rPr lang="en-US" sz="1000" i="1" kern="1200" dirty="0">
                <a:solidFill>
                  <a:schemeClr val="tx1"/>
                </a:solidFill>
                <a:effectLst/>
                <a:latin typeface="Arial" panose="020B0604020202020204" pitchFamily="34" charset="0"/>
                <a:ea typeface="+mn-ea"/>
                <a:cs typeface="Arial" panose="020B0604020202020204" pitchFamily="34" charset="0"/>
              </a:rPr>
              <a:t>Vall d’Hebron Institute of Research (VHIR), Universitat Autònoma de Barcelona and CIBERehd,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33</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de Alicante, Alicante,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de Bellvitge, Gastroenterology Department, Hepatology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35</a:t>
            </a:r>
            <a:r>
              <a:rPr lang="en-US" sz="1000" i="1" kern="1200" dirty="0">
                <a:solidFill>
                  <a:schemeClr val="tx1"/>
                </a:solidFill>
                <a:effectLst/>
                <a:latin typeface="Arial" panose="020B0604020202020204" pitchFamily="34" charset="0"/>
                <a:ea typeface="+mn-ea"/>
                <a:cs typeface="Arial" panose="020B0604020202020204" pitchFamily="34" charset="0"/>
              </a:rPr>
              <a:t>Centro Hospitalar São João, Gastroenterology and Hepatology Department, Porto,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36</a:t>
            </a:r>
            <a:r>
              <a:rPr lang="en-US" sz="1000" i="1" kern="1200" dirty="0">
                <a:solidFill>
                  <a:schemeClr val="tx1"/>
                </a:solidFill>
                <a:effectLst/>
                <a:latin typeface="Arial" panose="020B0604020202020204" pitchFamily="34" charset="0"/>
                <a:ea typeface="+mn-ea"/>
                <a:cs typeface="Arial" panose="020B0604020202020204" pitchFamily="34" charset="0"/>
              </a:rPr>
              <a:t>Inselspital, Bern University, Swiss Liver Center, Bern, Swaziland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Hvidovre, Gastrounit, Medical Division, Copenhagen,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38</a:t>
            </a:r>
            <a:r>
              <a:rPr lang="en-US" sz="1000" i="1" kern="1200" dirty="0">
                <a:solidFill>
                  <a:schemeClr val="tx1"/>
                </a:solidFill>
                <a:effectLst/>
                <a:latin typeface="Arial" panose="020B0604020202020204" pitchFamily="34" charset="0"/>
                <a:ea typeface="+mn-ea"/>
                <a:cs typeface="Arial" panose="020B0604020202020204" pitchFamily="34" charset="0"/>
              </a:rPr>
              <a:t>Faculty of Health and Medical Sciences, Copenhagen,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39</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Department of Internal Medicine III, Division of Gastroenterology and Hepatology,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40</a:t>
            </a:r>
            <a:r>
              <a:rPr lang="en-US" sz="1000" i="1" kern="1200" dirty="0">
                <a:solidFill>
                  <a:schemeClr val="tx1"/>
                </a:solidFill>
                <a:effectLst/>
                <a:latin typeface="Arial" panose="020B0604020202020204" pitchFamily="34" charset="0"/>
                <a:ea typeface="+mn-ea"/>
                <a:cs typeface="Arial" panose="020B0604020202020204" pitchFamily="34" charset="0"/>
              </a:rPr>
              <a:t>Hospital de Santa Maria - Centro Hospitalar Lisboa Norte, Serviço de Gastrenterologia e Hepatologia, Lisbon,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San Cecilio, Department of Gastroenterology, Granada,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42</a:t>
            </a:r>
            <a:r>
              <a:rPr lang="en-US" sz="1000" i="1" kern="1200" dirty="0">
                <a:solidFill>
                  <a:schemeClr val="tx1"/>
                </a:solidFill>
                <a:effectLst/>
                <a:latin typeface="Arial" panose="020B0604020202020204" pitchFamily="34" charset="0"/>
                <a:ea typeface="+mn-ea"/>
                <a:cs typeface="Arial" panose="020B0604020202020204" pitchFamily="34" charset="0"/>
              </a:rPr>
              <a:t>Aarhus University Hospital, Department of Hepatology and Gastroenterology, Aarhus,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43</a:t>
            </a:r>
            <a:r>
              <a:rPr lang="en-US" sz="1000" i="1" kern="1200" dirty="0">
                <a:solidFill>
                  <a:schemeClr val="tx1"/>
                </a:solidFill>
                <a:effectLst/>
                <a:latin typeface="Arial" panose="020B0604020202020204" pitchFamily="34" charset="0"/>
                <a:ea typeface="+mn-ea"/>
                <a:cs typeface="Arial" panose="020B0604020202020204" pitchFamily="34" charset="0"/>
              </a:rPr>
              <a:t>Arcispedale Santa Maria Nuova-IRCCS, Unit of Gastroenterology and Digestive Endoscopy, Reggio Emilia,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44</a:t>
            </a:r>
            <a:r>
              <a:rPr lang="en-US" sz="1000" i="1" kern="1200" dirty="0">
                <a:solidFill>
                  <a:schemeClr val="tx1"/>
                </a:solidFill>
                <a:effectLst/>
                <a:latin typeface="Arial" panose="020B0604020202020204" pitchFamily="34" charset="0"/>
                <a:ea typeface="+mn-ea"/>
                <a:cs typeface="Arial" panose="020B0604020202020204" pitchFamily="34" charset="0"/>
              </a:rPr>
              <a:t>University of the Studies of Milan, Gastroenterology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45</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Padua, Multivisceral Transplant Unit, Gastroenterology, Department of Surgery, Oncology and Gastroenterology, Padova,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46</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de Valme, CIBERehd, Unidad de Hepatología, Sevilla,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the Canary Islands, Gastroenterology Department, La Laguna,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48</a:t>
            </a:r>
            <a:r>
              <a:rPr lang="en-US" sz="1000" i="1" kern="1200" dirty="0">
                <a:solidFill>
                  <a:schemeClr val="tx1"/>
                </a:solidFill>
                <a:effectLst/>
                <a:latin typeface="Arial" panose="020B0604020202020204" pitchFamily="34" charset="0"/>
                <a:ea typeface="+mn-ea"/>
                <a:cs typeface="Arial" panose="020B0604020202020204" pitchFamily="34" charset="0"/>
              </a:rPr>
              <a:t>Hospital de Sabadell, Hepatology Unit, Digestive Disease Department , Sabadel,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49</a:t>
            </a:r>
            <a:r>
              <a:rPr lang="en-US" sz="1000" i="1" kern="1200" dirty="0">
                <a:solidFill>
                  <a:schemeClr val="tx1"/>
                </a:solidFill>
                <a:effectLst/>
                <a:latin typeface="Arial" panose="020B0604020202020204" pitchFamily="34" charset="0"/>
                <a:ea typeface="+mn-ea"/>
                <a:cs typeface="Arial" panose="020B0604020202020204" pitchFamily="34" charset="0"/>
              </a:rPr>
              <a:t>CRC "A. M. e A. Migliavacca" Center for Liver Disease, Fondazione IRCCS Ca' Granda Ospedale Maggiore Policlinico, Division of Gastroenterology and Hepatology,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50</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Puerta de Hierro de Majadahonda, Universidad Autònoma de Madrid, CIBERehd, Liver Unit,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51</a:t>
            </a:r>
            <a:r>
              <a:rPr lang="en-US" sz="1000" i="1" kern="1200" dirty="0">
                <a:solidFill>
                  <a:schemeClr val="tx1"/>
                </a:solidFill>
                <a:effectLst/>
                <a:latin typeface="Arial" panose="020B0604020202020204" pitchFamily="34" charset="0"/>
                <a:ea typeface="+mn-ea"/>
                <a:cs typeface="Arial" panose="020B0604020202020204" pitchFamily="34" charset="0"/>
              </a:rPr>
              <a:t>Hospital del Mar, Universitat Autònoma de Barcelona, IMIM (Hospital del Mar Medical Research Institute), Liver Section, Gastroenterology Department,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52</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Germans Trias i Pujol, Universitat Autònoma Barcelona, Badalona,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53</a:t>
            </a:r>
            <a:r>
              <a:rPr lang="en-US" sz="1000" i="1" kern="1200" dirty="0">
                <a:solidFill>
                  <a:schemeClr val="tx1"/>
                </a:solidFill>
                <a:effectLst/>
                <a:latin typeface="Arial" panose="020B0604020202020204" pitchFamily="34" charset="0"/>
                <a:ea typeface="+mn-ea"/>
                <a:cs typeface="Arial" panose="020B0604020202020204" pitchFamily="34" charset="0"/>
              </a:rPr>
              <a:t>Medizinische Klinik und Poliklinik für Gastroenterologie, Hepatologie, Universitätsklinikum Leipzig AöR,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jcgarcia@clinic.cat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Pre - emptive transjugular intrahepatic porto - systemic shunt (p - TIPS) within 72h from acute variceal bleeding (AVB) reduced failure to control bleeding and rebleeding and showed better control of ascites without increasing hepatic encephalopathy in comparison to the use of endoscopic treatment plus drug therapy (E + P), in high-risk cirrhotic patients (defined as those with an HVPG ≥ 20 mmHg or with Child Pugh C less than 14 points (CP - C) or Child Pugh  B with active bleeding during diagnostic endoscopy (CP - B + AB) despite vasoactive drug use). However, the survival benefit, although also consistently seen in CP - C patients, is less clear in CP - B + AB patients.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We aimed to investigate individual patient data from previous studies in order to re - evaluate the efficacy of p -TIPS versus standard - of - care, in terms of survival and post - treatment outcome in CP - C and CP - B + AB.</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The meta-analysis includes data from five previous studies: two randomized clinical trials and three observational studies. The analysis considers events that occurred in the first year after the index AVB, defined according to Baveno V Consensus. Adjusted models for risk evaluation were built using propensity score for baseline covariates. Multivariate Cox regression models were used to assess the predictive factors for survival.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1230 patients were included among whom 255 underwent p - TIPS and 975 E + P. Compared to E + P, p - TIPS reduced mortality in overall population (HR= 0.44; CI 95% [ 0.31- 0.61], p&lt;0.000).  This effect was powerfully demonstrated in CP-C patients (HR = 0.34; CI 95% [0.24 - 0.54], p &lt; 0.000) and a strong trend was also observed in the overall CP - B + AB population (HR = 0.58; CI 95% [0.33 - 1.01], p = 0.056). In the CP - B + AB patients not receiving p - TIPS (n = 449), there was a significantly higher mortality in those patients with CP - B + AB &gt; 7 (n = 286) vs CP - B + AB = 7 (n = 163) (p &lt; 0.000). In the  subgroup of CP - B + AB &gt; 7 points, p - TIPS significantly improved survival (HR = 0.39; CI 95 % [0.23 - 0.54], p &lt; 0.000). p - TIPS also significantly decreased failure to control bleeding and rebleeding (HR = 0.34; CI 95% [0.25 - 0.45], p &lt; 0.000) and “de novo” or worsening of previous ascites (HR = 0.23 CI 95% [0.18 - 0.41], p &lt; 0.000). These effects were observed in both CP - C and in CP - B + AB patients. Compared with E + P, p - TIPS did not increase significantly the development of hepatic encephalopathy (HR = 1.15 CI 95%  [0.89 - 1.50], p = 0.286). At multivariate analysis, adjusted by bilirubin, Child-Pugh class or MELD Score confirms that p - TIPS was an independent predictor of survival (p &lt; 0.000).</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the setting of cirrhosis and AVB, in patients with CP - C &lt; 14 points and in CP - B + AB &gt; 7 points, p - TIPS strongly improves survival and reduces rebleeding, failure to control bleeding and ascites without increasing the risk of hepatic encephalopathy and thus it represents the treatment  of choice.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AVB, </a:t>
            </a:r>
            <a:r>
              <a:rPr lang="en-US" sz="1000" i="1" kern="1200" dirty="0">
                <a:solidFill>
                  <a:schemeClr val="tx1"/>
                </a:solidFill>
                <a:effectLst/>
                <a:latin typeface="Arial" panose="020B0604020202020204" pitchFamily="34" charset="0"/>
                <a:ea typeface="+mn-ea"/>
                <a:cs typeface="Arial" panose="020B0604020202020204" pitchFamily="34" charset="0"/>
              </a:rPr>
              <a:t>acute variceal bleeding; CI, confidence interval; CP, Child-Pugh; HR, hazard ratio; HVPG, hepatic venous pressure gradient; MELD, Model for End-stage Liver Disease; </a:t>
            </a:r>
            <a:r>
              <a:rPr lang="en-US" sz="1000" i="1" dirty="0"/>
              <a:t>p-TIPS, </a:t>
            </a:r>
            <a:r>
              <a:rPr lang="en-US" sz="1000" i="1" kern="1200" dirty="0">
                <a:solidFill>
                  <a:schemeClr val="tx1"/>
                </a:solidFill>
                <a:effectLst/>
                <a:latin typeface="Arial" panose="020B0604020202020204" pitchFamily="34" charset="0"/>
                <a:ea typeface="+mn-ea"/>
                <a:cs typeface="Arial" panose="020B0604020202020204" pitchFamily="34" charset="0"/>
              </a:rPr>
              <a:t>transjugular intrahepatic porto-systemic shunt </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SAT146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Pre-emptive (early) transjugular intrahepatic porto-systemic shunt in the treatment of high-risk acute variceal bleeding. An individual patient data meta-analysis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Juan Carlos Garcia Pagan</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Oana Nicoara-Farcau</a:t>
            </a:r>
            <a:r>
              <a:rPr lang="en-US" sz="1000" kern="1200" baseline="30000" dirty="0">
                <a:solidFill>
                  <a:schemeClr val="tx1"/>
                </a:solidFill>
                <a:effectLst/>
                <a:latin typeface="Arial" panose="020B0604020202020204" pitchFamily="34" charset="0"/>
                <a:ea typeface="+mn-ea"/>
                <a:cs typeface="Arial" panose="020B0604020202020204" pitchFamily="34" charset="0"/>
              </a:rPr>
              <a:t>4 5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Debora Angrisani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Alberto Monescillo</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Guohong Han</a:t>
            </a:r>
            <a:r>
              <a:rPr lang="en-US" sz="1000" kern="1200" baseline="30000" dirty="0">
                <a:solidFill>
                  <a:schemeClr val="tx1"/>
                </a:solidFill>
                <a:effectLst/>
                <a:latin typeface="Arial" panose="020B0604020202020204" pitchFamily="34" charset="0"/>
                <a:ea typeface="+mn-ea"/>
                <a:cs typeface="Arial" panose="020B0604020202020204" pitchFamily="34" charset="0"/>
              </a:rPr>
              <a:t>7 8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Ferran Torres</a:t>
            </a:r>
            <a:r>
              <a:rPr lang="en-US" sz="1000" kern="1200" baseline="30000" dirty="0">
                <a:solidFill>
                  <a:schemeClr val="tx1"/>
                </a:solidFill>
                <a:effectLst/>
                <a:latin typeface="Arial" panose="020B0604020202020204" pitchFamily="34" charset="0"/>
                <a:ea typeface="+mn-ea"/>
                <a:cs typeface="Arial" panose="020B0604020202020204" pitchFamily="34" charset="0"/>
              </a:rPr>
              <a:t>2 9 10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Jaime Bosch</a:t>
            </a:r>
            <a:r>
              <a:rPr lang="en-US" sz="1000" kern="1200" baseline="30000" dirty="0">
                <a:solidFill>
                  <a:schemeClr val="tx1"/>
                </a:solidFill>
                <a:effectLst/>
                <a:latin typeface="Arial" panose="020B0604020202020204" pitchFamily="34" charset="0"/>
                <a:ea typeface="+mn-ea"/>
                <a:cs typeface="Arial" panose="020B0604020202020204" pitchFamily="34" charset="0"/>
              </a:rPr>
              <a:t>1 2 11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Georgina Casanovas</a:t>
            </a:r>
            <a:r>
              <a:rPr lang="en-US" sz="1000" kern="1200" baseline="30000" dirty="0">
                <a:solidFill>
                  <a:schemeClr val="tx1"/>
                </a:solidFill>
                <a:effectLst/>
                <a:latin typeface="Arial" panose="020B0604020202020204" pitchFamily="34" charset="0"/>
                <a:ea typeface="+mn-ea"/>
                <a:cs typeface="Arial" panose="020B0604020202020204" pitchFamily="34" charset="0"/>
              </a:rPr>
              <a:t>2 9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Yong Lv</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Daiming Fan</a:t>
            </a:r>
            <a:r>
              <a:rPr lang="en-US" sz="1000" kern="1200" baseline="30000" dirty="0">
                <a:solidFill>
                  <a:schemeClr val="tx1"/>
                </a:solidFill>
                <a:effectLst/>
                <a:latin typeface="Arial" panose="020B0604020202020204" pitchFamily="34" charset="0"/>
                <a:ea typeface="+mn-ea"/>
                <a:cs typeface="Arial" panose="020B0604020202020204" pitchFamily="34" charset="0"/>
              </a:rPr>
              <a:t>7 13 14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 Bureau</a:t>
            </a:r>
            <a:r>
              <a:rPr lang="en-US" sz="1000" kern="1200" baseline="30000" dirty="0">
                <a:solidFill>
                  <a:schemeClr val="tx1"/>
                </a:solidFill>
                <a:effectLst/>
                <a:latin typeface="Arial" panose="020B0604020202020204" pitchFamily="34" charset="0"/>
                <a:ea typeface="+mn-ea"/>
                <a:cs typeface="Arial" panose="020B0604020202020204" pitchFamily="34" charset="0"/>
              </a:rPr>
              <a:t>15 16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Frederik Nevens</a:t>
            </a:r>
            <a:r>
              <a:rPr lang="en-US" sz="1000" kern="1200" baseline="30000" dirty="0">
                <a:solidFill>
                  <a:schemeClr val="tx1"/>
                </a:solidFill>
                <a:effectLst/>
                <a:latin typeface="Arial" panose="020B0604020202020204" pitchFamily="34" charset="0"/>
                <a:ea typeface="+mn-ea"/>
                <a:cs typeface="Arial" panose="020B0604020202020204" pitchFamily="34" charset="0"/>
              </a:rPr>
              <a:t>17 18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Karel Caca</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Angelo Luca</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Bogdan Procopet</a:t>
            </a:r>
            <a:r>
              <a:rPr lang="en-US" sz="1000" kern="1200" baseline="30000" dirty="0">
                <a:solidFill>
                  <a:schemeClr val="tx1"/>
                </a:solidFill>
                <a:effectLst/>
                <a:latin typeface="Arial" panose="020B0604020202020204" pitchFamily="34" charset="0"/>
                <a:ea typeface="+mn-ea"/>
                <a:cs typeface="Arial" panose="020B0604020202020204" pitchFamily="34" charset="0"/>
              </a:rPr>
              <a:t>4 5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Alvaro Giraldez-Gallego</a:t>
            </a:r>
            <a:r>
              <a:rPr lang="en-US" sz="1000" kern="1200" baseline="30000" dirty="0">
                <a:solidFill>
                  <a:schemeClr val="tx1"/>
                </a:solidFill>
                <a:effectLst/>
                <a:latin typeface="Arial" panose="020B0604020202020204" pitchFamily="34" charset="0"/>
                <a:ea typeface="+mn-ea"/>
                <a:cs typeface="Arial" panose="020B0604020202020204" pitchFamily="34" charset="0"/>
              </a:rPr>
              <a:t>22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Lucio Amitrano</a:t>
            </a:r>
            <a:r>
              <a:rPr lang="en-US" sz="1000" kern="1200" baseline="30000" dirty="0">
                <a:solidFill>
                  <a:schemeClr val="tx1"/>
                </a:solidFill>
                <a:effectLst/>
                <a:latin typeface="Arial" panose="020B0604020202020204" pitchFamily="34" charset="0"/>
                <a:ea typeface="+mn-ea"/>
                <a:cs typeface="Arial" panose="020B0604020202020204" pitchFamily="34" charset="0"/>
              </a:rPr>
              <a:t>23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Candid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24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Dominique Thabut</a:t>
            </a:r>
            <a:r>
              <a:rPr lang="en-US" sz="1000" kern="1200" baseline="30000" dirty="0">
                <a:solidFill>
                  <a:schemeClr val="tx1"/>
                </a:solidFill>
                <a:effectLst/>
                <a:latin typeface="Arial" panose="020B0604020202020204" pitchFamily="34" charset="0"/>
                <a:ea typeface="+mn-ea"/>
                <a:cs typeface="Arial" panose="020B0604020202020204" pitchFamily="34" charset="0"/>
              </a:rPr>
              <a:t>25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Luis Ibañez</a:t>
            </a:r>
            <a:r>
              <a:rPr lang="en-US" sz="1000" kern="1200" baseline="30000" dirty="0">
                <a:solidFill>
                  <a:schemeClr val="tx1"/>
                </a:solidFill>
                <a:effectLst/>
                <a:latin typeface="Arial" panose="020B0604020202020204" pitchFamily="34" charset="0"/>
                <a:ea typeface="+mn-ea"/>
                <a:cs typeface="Arial" panose="020B0604020202020204" pitchFamily="34" charset="0"/>
              </a:rPr>
              <a:t>26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Jonel Trebika</a:t>
            </a:r>
            <a:r>
              <a:rPr lang="en-US" sz="1000" kern="1200" baseline="30000" dirty="0">
                <a:solidFill>
                  <a:schemeClr val="tx1"/>
                </a:solidFill>
                <a:effectLst/>
                <a:latin typeface="Arial" panose="020B0604020202020204" pitchFamily="34" charset="0"/>
                <a:ea typeface="+mn-ea"/>
                <a:cs typeface="Arial" panose="020B0604020202020204" pitchFamily="34" charset="0"/>
              </a:rPr>
              <a:t>27 28 29 30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Joan Genesca</a:t>
            </a:r>
            <a:r>
              <a:rPr lang="en-US" sz="1000" kern="1200" baseline="30000" dirty="0">
                <a:solidFill>
                  <a:schemeClr val="tx1"/>
                </a:solidFill>
                <a:effectLst/>
                <a:latin typeface="Arial" panose="020B0604020202020204" pitchFamily="34" charset="0"/>
                <a:ea typeface="+mn-ea"/>
                <a:cs typeface="Arial" panose="020B0604020202020204" pitchFamily="34" charset="0"/>
              </a:rPr>
              <a:t>31 32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María Palazon</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Castellote Alonso</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Susana G. Rodrigues</a:t>
            </a:r>
            <a:r>
              <a:rPr lang="en-US" sz="1000" kern="1200" baseline="30000" dirty="0">
                <a:solidFill>
                  <a:schemeClr val="tx1"/>
                </a:solidFill>
                <a:effectLst/>
                <a:latin typeface="Arial" panose="020B0604020202020204" pitchFamily="34" charset="0"/>
                <a:ea typeface="+mn-ea"/>
                <a:cs typeface="Arial" panose="020B0604020202020204" pitchFamily="34" charset="0"/>
              </a:rPr>
              <a:t>35 36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Lise Lotte Gluud</a:t>
            </a:r>
            <a:r>
              <a:rPr lang="en-US" sz="1000" kern="1200" baseline="30000" dirty="0">
                <a:solidFill>
                  <a:schemeClr val="tx1"/>
                </a:solidFill>
                <a:effectLst/>
                <a:latin typeface="Arial" panose="020B0604020202020204" pitchFamily="34" charset="0"/>
                <a:ea typeface="+mn-ea"/>
                <a:cs typeface="Arial" panose="020B0604020202020204" pitchFamily="34" charset="0"/>
              </a:rPr>
              <a:t>37 38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Prof. Dr. Arnulf Ferlitsch</a:t>
            </a:r>
            <a:r>
              <a:rPr lang="en-US" sz="1000" kern="1200" baseline="30000" dirty="0">
                <a:solidFill>
                  <a:schemeClr val="tx1"/>
                </a:solidFill>
                <a:effectLst/>
                <a:latin typeface="Arial" panose="020B0604020202020204" pitchFamily="34" charset="0"/>
                <a:ea typeface="+mn-ea"/>
                <a:cs typeface="Arial" panose="020B0604020202020204" pitchFamily="34" charset="0"/>
              </a:rPr>
              <a:t>39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Carlos Alberto Costa Noronha Ferreira</a:t>
            </a:r>
            <a:r>
              <a:rPr lang="en-US" sz="1000" kern="1200" baseline="30000" dirty="0">
                <a:solidFill>
                  <a:schemeClr val="tx1"/>
                </a:solidFill>
                <a:effectLst/>
                <a:latin typeface="Arial" panose="020B0604020202020204" pitchFamily="34" charset="0"/>
                <a:ea typeface="+mn-ea"/>
                <a:cs typeface="Arial" panose="020B0604020202020204" pitchFamily="34" charset="0"/>
              </a:rPr>
              <a:t>40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Luis Mundi</a:t>
            </a:r>
            <a:r>
              <a:rPr lang="en-US" sz="1000" kern="1200" baseline="30000" dirty="0">
                <a:solidFill>
                  <a:schemeClr val="tx1"/>
                </a:solidFill>
                <a:effectLst/>
                <a:latin typeface="Arial" panose="020B0604020202020204" pitchFamily="34" charset="0"/>
                <a:ea typeface="+mn-ea"/>
                <a:cs typeface="Arial" panose="020B0604020202020204" pitchFamily="34" charset="0"/>
              </a:rPr>
              <a:t>41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Henning Grønbæk</a:t>
            </a:r>
            <a:r>
              <a:rPr lang="en-US" sz="1000" kern="1200" baseline="30000" dirty="0">
                <a:solidFill>
                  <a:schemeClr val="tx1"/>
                </a:solidFill>
                <a:effectLst/>
                <a:latin typeface="Arial" panose="020B0604020202020204" pitchFamily="34" charset="0"/>
                <a:ea typeface="+mn-ea"/>
                <a:cs typeface="Arial" panose="020B0604020202020204" pitchFamily="34" charset="0"/>
              </a:rPr>
              <a:t>42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Romano Sassatelli</a:t>
            </a:r>
            <a:r>
              <a:rPr lang="en-US" sz="1000" kern="1200" baseline="30000" dirty="0">
                <a:solidFill>
                  <a:schemeClr val="tx1"/>
                </a:solidFill>
                <a:effectLst/>
                <a:latin typeface="Arial" panose="020B0604020202020204" pitchFamily="34" charset="0"/>
                <a:ea typeface="+mn-ea"/>
                <a:cs typeface="Arial" panose="020B0604020202020204" pitchFamily="34" charset="0"/>
              </a:rPr>
              <a:t>43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Alessandra Dell´Era</a:t>
            </a:r>
            <a:r>
              <a:rPr lang="en-US" sz="1000" kern="1200" baseline="30000" dirty="0">
                <a:solidFill>
                  <a:schemeClr val="tx1"/>
                </a:solidFill>
                <a:effectLst/>
                <a:latin typeface="Arial" panose="020B0604020202020204" pitchFamily="34" charset="0"/>
                <a:ea typeface="+mn-ea"/>
                <a:cs typeface="Arial" panose="020B0604020202020204" pitchFamily="34" charset="0"/>
              </a:rPr>
              <a:t>44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Senzolo</a:t>
            </a:r>
            <a:r>
              <a:rPr lang="en-US" sz="1000" kern="1200" baseline="30000" dirty="0">
                <a:solidFill>
                  <a:schemeClr val="tx1"/>
                </a:solidFill>
                <a:effectLst/>
                <a:latin typeface="Arial" panose="020B0604020202020204" pitchFamily="34" charset="0"/>
                <a:ea typeface="+mn-ea"/>
                <a:cs typeface="Arial" panose="020B0604020202020204" pitchFamily="34" charset="0"/>
              </a:rPr>
              <a:t>45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Romero Gomez</a:t>
            </a:r>
            <a:r>
              <a:rPr lang="en-US" sz="1000" kern="1200" baseline="30000" dirty="0">
                <a:solidFill>
                  <a:schemeClr val="tx1"/>
                </a:solidFill>
                <a:effectLst/>
                <a:latin typeface="Arial" panose="020B0604020202020204" pitchFamily="34" charset="0"/>
                <a:ea typeface="+mn-ea"/>
                <a:cs typeface="Arial" panose="020B0604020202020204" pitchFamily="34" charset="0"/>
              </a:rPr>
              <a:t>46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Hernández Guerra</a:t>
            </a:r>
            <a:r>
              <a:rPr lang="en-US" sz="1000" kern="1200" baseline="30000" dirty="0">
                <a:solidFill>
                  <a:schemeClr val="tx1"/>
                </a:solidFill>
                <a:effectLst/>
                <a:latin typeface="Arial" panose="020B0604020202020204" pitchFamily="34" charset="0"/>
                <a:ea typeface="+mn-ea"/>
                <a:cs typeface="Arial" panose="020B0604020202020204" pitchFamily="34" charset="0"/>
              </a:rPr>
              <a:t>47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Meritxell Casas</a:t>
            </a:r>
            <a:r>
              <a:rPr lang="en-US" sz="1000" kern="1200" baseline="30000" dirty="0">
                <a:solidFill>
                  <a:schemeClr val="tx1"/>
                </a:solidFill>
                <a:effectLst/>
                <a:latin typeface="Arial" panose="020B0604020202020204" pitchFamily="34" charset="0"/>
                <a:ea typeface="+mn-ea"/>
                <a:cs typeface="Arial" panose="020B0604020202020204" pitchFamily="34" charset="0"/>
              </a:rPr>
              <a:t>48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Massimo Primignani</a:t>
            </a:r>
            <a:r>
              <a:rPr lang="en-US" sz="1000" kern="1200" baseline="30000" dirty="0">
                <a:solidFill>
                  <a:schemeClr val="tx1"/>
                </a:solidFill>
                <a:effectLst/>
                <a:latin typeface="Arial" panose="020B0604020202020204" pitchFamily="34" charset="0"/>
                <a:ea typeface="+mn-ea"/>
                <a:cs typeface="Arial" panose="020B0604020202020204" pitchFamily="34" charset="0"/>
              </a:rPr>
              <a:t>49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Aleksander Krag</a:t>
            </a:r>
            <a:r>
              <a:rPr lang="en-US" sz="1000" kern="1200" baseline="30000" dirty="0">
                <a:solidFill>
                  <a:schemeClr val="tx1"/>
                </a:solidFill>
                <a:effectLst/>
                <a:latin typeface="Arial" panose="020B0604020202020204" pitchFamily="34" charset="0"/>
                <a:ea typeface="+mn-ea"/>
                <a:cs typeface="Arial" panose="020B0604020202020204" pitchFamily="34" charset="0"/>
              </a:rPr>
              <a:t>28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Luis Calleja Panero</a:t>
            </a:r>
            <a:r>
              <a:rPr lang="en-US" sz="1000" kern="1200" baseline="30000" dirty="0">
                <a:solidFill>
                  <a:schemeClr val="tx1"/>
                </a:solidFill>
                <a:effectLst/>
                <a:latin typeface="Arial" panose="020B0604020202020204" pitchFamily="34" charset="0"/>
                <a:ea typeface="+mn-ea"/>
                <a:cs typeface="Arial" panose="020B0604020202020204" pitchFamily="34" charset="0"/>
              </a:rPr>
              <a:t>50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Nuria Cañete</a:t>
            </a:r>
            <a:r>
              <a:rPr lang="en-US" sz="1000" kern="1200" baseline="30000" dirty="0">
                <a:solidFill>
                  <a:schemeClr val="tx1"/>
                </a:solidFill>
                <a:effectLst/>
                <a:latin typeface="Arial" panose="020B0604020202020204" pitchFamily="34" charset="0"/>
                <a:ea typeface="+mn-ea"/>
                <a:cs typeface="Arial" panose="020B0604020202020204" pitchFamily="34" charset="0"/>
              </a:rPr>
              <a:t>51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Helena Masnou</a:t>
            </a:r>
            <a:r>
              <a:rPr lang="en-US" sz="1000" kern="1200" baseline="30000" dirty="0">
                <a:solidFill>
                  <a:schemeClr val="tx1"/>
                </a:solidFill>
                <a:effectLst/>
                <a:latin typeface="Arial" panose="020B0604020202020204" pitchFamily="34" charset="0"/>
                <a:ea typeface="+mn-ea"/>
                <a:cs typeface="Arial" panose="020B0604020202020204" pitchFamily="34" charset="0"/>
              </a:rPr>
              <a:t>52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Joachim Mössner</a:t>
            </a:r>
            <a:r>
              <a:rPr lang="en-US" sz="1000" kern="1200" baseline="30000" dirty="0">
                <a:solidFill>
                  <a:schemeClr val="tx1"/>
                </a:solidFill>
                <a:effectLst/>
                <a:latin typeface="Arial" panose="020B0604020202020204" pitchFamily="34" charset="0"/>
                <a:ea typeface="+mn-ea"/>
                <a:cs typeface="Arial" panose="020B0604020202020204" pitchFamily="34" charset="0"/>
              </a:rPr>
              <a:t>53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Virginia Hernandez-Gea</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 Hospital Clinic, Hepatic Hemodynamic Laboratory, Liver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Biomédiques August Pi i Sunyer,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Centro de Investigación Biomédica Red de Enfermedades Hepáticas y Digestivas,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Regional Institute of Gastroenterology and Hepatology “Octavian Fodor”, Hemodynamic Laboratory, Hepatology Department, Cluj-Napoca, Romania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“Iuliu Hatieganu” University of Medicine and Pharmacy, Cluj-Napoca, Romania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Insular de Gran Canaria, Digestive Disease Department, Las Palmas,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Xijing Hospital of Digestive Diseases ,Fourth Military Medical University , Department of Liver Diseases and Digestive Interventional Radiology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Hospital Clinic, Medical Statistics Core Facility,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Universitat Autònoma de Barcelona, Biostatistics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Clinic for Visceral Surgery and Medicine, Hepatology, Bern, Swaziland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Xijing Hospital of Digestive Diseases, Department of Liver Diseases and Digestive Interventional Radiology,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Xijing Hospital of Digestive Diseases, State Key Laboratory of Cancer Biology,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Fourth Military Medical University, Xi'an,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Centre Hospitalier Universitaire Purpan, Service d’Hépatogastro-entérologie, Toulouse,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Université 3 Paul Sabatier, Toulouse,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Gasthuisberg, Department of Hepatology,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Katholieke Universiteit ,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Klinikum Ludwigsburg, Medizinische Klinik I, Ludwigsburg,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Istituto Mediterraneo per i Trapianti e Terapie ad Alta Specializzazione (ISMETT), Palermo,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Martin Luther Universität Halle-Wittenberg Klinik, Halle,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Virgen del Rocío, Digestive Diseases Department, Seville,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Ospedale A Cardarelli, Gastroenterology Unit,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Hospital de la Santa Creu i Sant Pau and CIBERehd, Servei de Patologia Digestiva,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Groupement Hospitalier Pitié-Salpêtrière- Charles Foix, Paris,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Gregorio Marañón, liSGM, CIBERehd, Servicio de Medicina de Aparato Digestivo Gregorio Marañón,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Medical Department I,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Odense University Hospital, Department of Gastroenterology and Hepatology, Odense,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29</a:t>
            </a:r>
            <a:r>
              <a:rPr lang="en-US" sz="1000" i="1" kern="1200" dirty="0">
                <a:solidFill>
                  <a:schemeClr val="tx1"/>
                </a:solidFill>
                <a:effectLst/>
                <a:latin typeface="Arial" panose="020B0604020202020204" pitchFamily="34" charset="0"/>
                <a:ea typeface="+mn-ea"/>
                <a:cs typeface="Arial" panose="020B0604020202020204" pitchFamily="34" charset="0"/>
              </a:rPr>
              <a:t>Institute for Bioengineering of Catalonia,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30</a:t>
            </a:r>
            <a:r>
              <a:rPr lang="en-US" sz="1000" i="1" kern="1200" dirty="0">
                <a:solidFill>
                  <a:schemeClr val="tx1"/>
                </a:solidFill>
                <a:effectLst/>
                <a:latin typeface="Arial" panose="020B0604020202020204" pitchFamily="34" charset="0"/>
                <a:ea typeface="+mn-ea"/>
                <a:cs typeface="Arial" panose="020B0604020202020204" pitchFamily="34" charset="0"/>
              </a:rPr>
              <a:t>European Foundation for the Study of Chronic Liver Failure (EF-Clif),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31</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Vall d’Hebron, Department of Gastroenterology,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32</a:t>
            </a:r>
            <a:r>
              <a:rPr lang="en-US" sz="1000" i="1" kern="1200" dirty="0">
                <a:solidFill>
                  <a:schemeClr val="tx1"/>
                </a:solidFill>
                <a:effectLst/>
                <a:latin typeface="Arial" panose="020B0604020202020204" pitchFamily="34" charset="0"/>
                <a:ea typeface="+mn-ea"/>
                <a:cs typeface="Arial" panose="020B0604020202020204" pitchFamily="34" charset="0"/>
              </a:rPr>
              <a:t>Vall d’Hebron Institute of Research (VHIR), Universitat Autònoma de Barcelona and CIBERehd,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33</a:t>
            </a:r>
            <a:r>
              <a:rPr lang="en-US" sz="1000" i="1" kern="1200" dirty="0">
                <a:solidFill>
                  <a:schemeClr val="tx1"/>
                </a:solidFill>
                <a:effectLst/>
                <a:latin typeface="Arial" panose="020B0604020202020204" pitchFamily="34" charset="0"/>
                <a:ea typeface="+mn-ea"/>
                <a:cs typeface="Arial" panose="020B0604020202020204" pitchFamily="34" charset="0"/>
              </a:rPr>
              <a:t>Hospital General Universitario de Alicante, Alicante,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de Bellvitge, Gastroenterology Department, Hepatology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35</a:t>
            </a:r>
            <a:r>
              <a:rPr lang="en-US" sz="1000" i="1" kern="1200" dirty="0">
                <a:solidFill>
                  <a:schemeClr val="tx1"/>
                </a:solidFill>
                <a:effectLst/>
                <a:latin typeface="Arial" panose="020B0604020202020204" pitchFamily="34" charset="0"/>
                <a:ea typeface="+mn-ea"/>
                <a:cs typeface="Arial" panose="020B0604020202020204" pitchFamily="34" charset="0"/>
              </a:rPr>
              <a:t>Centro Hospitalar São João, Gastroenterology and Hepatology Department, Porto,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36</a:t>
            </a:r>
            <a:r>
              <a:rPr lang="en-US" sz="1000" i="1" kern="1200" dirty="0">
                <a:solidFill>
                  <a:schemeClr val="tx1"/>
                </a:solidFill>
                <a:effectLst/>
                <a:latin typeface="Arial" panose="020B0604020202020204" pitchFamily="34" charset="0"/>
                <a:ea typeface="+mn-ea"/>
                <a:cs typeface="Arial" panose="020B0604020202020204" pitchFamily="34" charset="0"/>
              </a:rPr>
              <a:t>Inselspital, Bern University, Swiss Liver Center, Bern, Swaziland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Hvidovre, Gastrounit, Medical Division, Copenhagen,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38</a:t>
            </a:r>
            <a:r>
              <a:rPr lang="en-US" sz="1000" i="1" kern="1200" dirty="0">
                <a:solidFill>
                  <a:schemeClr val="tx1"/>
                </a:solidFill>
                <a:effectLst/>
                <a:latin typeface="Arial" panose="020B0604020202020204" pitchFamily="34" charset="0"/>
                <a:ea typeface="+mn-ea"/>
                <a:cs typeface="Arial" panose="020B0604020202020204" pitchFamily="34" charset="0"/>
              </a:rPr>
              <a:t>Faculty of Health and Medical Sciences, Copenhagen,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39</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Department of Internal Medicine III, Division of Gastroenterology and Hepatology,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40</a:t>
            </a:r>
            <a:r>
              <a:rPr lang="en-US" sz="1000" i="1" kern="1200" dirty="0">
                <a:solidFill>
                  <a:schemeClr val="tx1"/>
                </a:solidFill>
                <a:effectLst/>
                <a:latin typeface="Arial" panose="020B0604020202020204" pitchFamily="34" charset="0"/>
                <a:ea typeface="+mn-ea"/>
                <a:cs typeface="Arial" panose="020B0604020202020204" pitchFamily="34" charset="0"/>
              </a:rPr>
              <a:t>Hospital de Santa Maria - Centro Hospitalar Lisboa Norte, Serviço de Gastrenterologia e Hepatologia, Lisbon,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San Cecilio, Department of Gastroenterology, Granada,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42</a:t>
            </a:r>
            <a:r>
              <a:rPr lang="en-US" sz="1000" i="1" kern="1200" dirty="0">
                <a:solidFill>
                  <a:schemeClr val="tx1"/>
                </a:solidFill>
                <a:effectLst/>
                <a:latin typeface="Arial" panose="020B0604020202020204" pitchFamily="34" charset="0"/>
                <a:ea typeface="+mn-ea"/>
                <a:cs typeface="Arial" panose="020B0604020202020204" pitchFamily="34" charset="0"/>
              </a:rPr>
              <a:t>Aarhus University Hospital, Department of Hepatology and Gastroenterology, Aarhus,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43</a:t>
            </a:r>
            <a:r>
              <a:rPr lang="en-US" sz="1000" i="1" kern="1200" dirty="0">
                <a:solidFill>
                  <a:schemeClr val="tx1"/>
                </a:solidFill>
                <a:effectLst/>
                <a:latin typeface="Arial" panose="020B0604020202020204" pitchFamily="34" charset="0"/>
                <a:ea typeface="+mn-ea"/>
                <a:cs typeface="Arial" panose="020B0604020202020204" pitchFamily="34" charset="0"/>
              </a:rPr>
              <a:t>Arcispedale Santa Maria Nuova-IRCCS, Unit of Gastroenterology and Digestive Endoscopy, Reggio Emilia,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44</a:t>
            </a:r>
            <a:r>
              <a:rPr lang="en-US" sz="1000" i="1" kern="1200" dirty="0">
                <a:solidFill>
                  <a:schemeClr val="tx1"/>
                </a:solidFill>
                <a:effectLst/>
                <a:latin typeface="Arial" panose="020B0604020202020204" pitchFamily="34" charset="0"/>
                <a:ea typeface="+mn-ea"/>
                <a:cs typeface="Arial" panose="020B0604020202020204" pitchFamily="34" charset="0"/>
              </a:rPr>
              <a:t>University of the Studies of Milan, Gastroenterology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45</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Padua, Multivisceral Transplant Unit, Gastroenterology, Department of Surgery, Oncology and Gastroenterology, Padova,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46</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de Valme, CIBERehd, Unidad de Hepatología, Sevilla,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the Canary Islands, Gastroenterology Department, La Laguna,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48</a:t>
            </a:r>
            <a:r>
              <a:rPr lang="en-US" sz="1000" i="1" kern="1200" dirty="0">
                <a:solidFill>
                  <a:schemeClr val="tx1"/>
                </a:solidFill>
                <a:effectLst/>
                <a:latin typeface="Arial" panose="020B0604020202020204" pitchFamily="34" charset="0"/>
                <a:ea typeface="+mn-ea"/>
                <a:cs typeface="Arial" panose="020B0604020202020204" pitchFamily="34" charset="0"/>
              </a:rPr>
              <a:t>Hospital de Sabadell, Hepatology Unit, Digestive Disease Department , Sabadel,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49</a:t>
            </a:r>
            <a:r>
              <a:rPr lang="en-US" sz="1000" i="1" kern="1200" dirty="0">
                <a:solidFill>
                  <a:schemeClr val="tx1"/>
                </a:solidFill>
                <a:effectLst/>
                <a:latin typeface="Arial" panose="020B0604020202020204" pitchFamily="34" charset="0"/>
                <a:ea typeface="+mn-ea"/>
                <a:cs typeface="Arial" panose="020B0604020202020204" pitchFamily="34" charset="0"/>
              </a:rPr>
              <a:t>CRC "A. M. e A. Migliavacca" Center for Liver Disease, Fondazione IRCCS Ca' Granda Ospedale Maggiore Policlinico, Division of Gastroenterology and Hepatology,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50</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Puerta de Hierro de Majadahonda, Universidad Autònoma de Madrid, CIBERehd, Liver Unit,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51</a:t>
            </a:r>
            <a:r>
              <a:rPr lang="en-US" sz="1000" i="1" kern="1200" dirty="0">
                <a:solidFill>
                  <a:schemeClr val="tx1"/>
                </a:solidFill>
                <a:effectLst/>
                <a:latin typeface="Arial" panose="020B0604020202020204" pitchFamily="34" charset="0"/>
                <a:ea typeface="+mn-ea"/>
                <a:cs typeface="Arial" panose="020B0604020202020204" pitchFamily="34" charset="0"/>
              </a:rPr>
              <a:t>Hospital del Mar, Universitat Autònoma de Barcelona, IMIM (Hospital del Mar Medical Research Institute), Liver Section, Gastroenterology Department,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52</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 Germans Trias i Pujol, Universitat Autònoma Barcelona, Badalona,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53</a:t>
            </a:r>
            <a:r>
              <a:rPr lang="en-US" sz="1000" i="1" kern="1200" dirty="0">
                <a:solidFill>
                  <a:schemeClr val="tx1"/>
                </a:solidFill>
                <a:effectLst/>
                <a:latin typeface="Arial" panose="020B0604020202020204" pitchFamily="34" charset="0"/>
                <a:ea typeface="+mn-ea"/>
                <a:cs typeface="Arial" panose="020B0604020202020204" pitchFamily="34" charset="0"/>
              </a:rPr>
              <a:t>Medizinische Klinik und Poliklinik für Gastroenterologie, Hepatologie, Universitätsklinikum Leipzig AöR,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jcgarcia@clinic.cat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Pre - emptive transjugular intrahepatic porto - systemic shunt (p - TIPS) within 72h from acute variceal bleeding (AVB) reduced failure to control bleeding and rebleeding and showed better control of ascites without increasing hepatic encephalopathy in comparison to the use of endoscopic treatment plus drug therapy (E + P), in high-risk cirrhotic patients (defined as those with an HVPG ≥ 20 mmHg or with Child Pugh C less than 14 points (CP - C) or Child Pugh  B with active bleeding during diagnostic endoscopy (CP - B + AB) despite vasoactive drug use). However, the survival benefit, although also consistently seen in CP - C patients, is less clear in CP - B + AB patients.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We aimed to investigate individual patient data from previous studies in order to re - evaluate the efficacy of p -TIPS versus standard - of - care, in terms of survival and post - treatment outcome in CP - C and CP - B + AB.</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The meta-analysis includes data from five previous studies: two randomized clinical trials and three observational studies. The analysis considers events that occurred in the first year after the index AVB, defined according to Baveno V Consensus. Adjusted models for risk evaluation were built using propensity score for baseline covariates. Multivariate Cox regression models were used to assess the predictive factors for survival.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1230 patients were included among whom 255 underwent p - TIPS and 975 E + P. Compared to E + P, p - TIPS reduced mortality in overall population (HR= 0.44; CI 95% [ 0.31- 0.61], p&lt;0.000).  This effect was powerfully demonstrated in CP-C patients (HR = 0.34; CI 95% [0.24 - 0.54], p &lt; 0.000) and a strong trend was also observed in the overall CP - B + AB population (HR = 0.58; CI 95% [0.33 - 1.01], p = 0.056). In the CP - B + AB patients not receiving p - TIPS (n = 449), there was a significantly higher mortality in those patients with CP - B + AB &gt; 7 (n = 286) vs CP - B + AB = 7 (n = 163) (p &lt; 0.000). In the  subgroup of CP - B + AB &gt; 7 points, p - TIPS significantly improved survival (HR = 0.39; CI 95 % [0.23 - 0.54], p &lt; 0.000). p - TIPS also significantly decreased failure to control bleeding and rebleeding (HR = 0.34; CI 95% [0.25 - 0.45], p &lt; 0.000) and “de novo” or worsening of previous ascites (HR = 0.23 CI 95% [0.18 - 0.41], p &lt; 0.000). These effects were observed in both CP - C and in CP - B + AB patients. Compared with E + P, p - TIPS did not increase significantly the development of hepatic encephalopathy (HR = 1.15 CI 95%  [0.89 - 1.50], p = 0.286). At multivariate analysis, adjusted by bilirubin, Child-Pugh class or MELD Score confirms that p - TIPS was an independent predictor of survival (p &lt; 0.000).</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the setting of cirrhosis and AVB, in patients with CP - C &lt; 14 points and in CP - B + AB &gt; 7 points, p - TIPS strongly improves survival and reduces rebleeding, failure to control bleeding and ascites without increasing the risk of hepatic encephalopathy and thus it represents the treatment  of choice.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CI, confidence interval; IRR, </a:t>
            </a:r>
            <a:r>
              <a:rPr lang="en-CA" sz="1000" i="1" kern="1200" dirty="0">
                <a:solidFill>
                  <a:schemeClr val="tx1"/>
                </a:solidFill>
                <a:effectLst/>
                <a:latin typeface="Arial" panose="020B0604020202020204" pitchFamily="34" charset="0"/>
                <a:ea typeface="+mn-ea"/>
                <a:cs typeface="Arial" panose="020B0604020202020204" pitchFamily="34" charset="0"/>
              </a:rPr>
              <a:t>incidence rate ratios; </a:t>
            </a:r>
            <a:r>
              <a:rPr lang="en-GB" sz="1000" i="1" dirty="0"/>
              <a:t>MDRO, </a:t>
            </a:r>
            <a:r>
              <a:rPr lang="en-US" sz="1000" i="1" kern="1200" dirty="0">
                <a:solidFill>
                  <a:schemeClr val="tx1"/>
                </a:solidFill>
                <a:effectLst/>
                <a:latin typeface="Arial" panose="020B0604020202020204" pitchFamily="34" charset="0"/>
                <a:ea typeface="+mn-ea"/>
                <a:cs typeface="Arial" panose="020B0604020202020204" pitchFamily="34" charset="0"/>
              </a:rPr>
              <a:t>multidrug-resistant organisms; RCT, randomized controlled trial; SBP, spontaneous bacterial peritonitis </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SAT177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Reduced efficacy of norfloxacin prophylaxis to prevent spontaneous bacterial peritonitis over time: a systematic review and meta-analysis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Marcus Mücke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Victoria Therese Mücke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Christiana Graf</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Katharina Maria Schwarzkopf</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Philip Ferstl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Javier Fernandez</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Stefan Zeuzem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Jonel Trebicka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Christian Lange</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Eva Herrmann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Frankfurt, Frankfurt am Main,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Hospital Clinic Barcelona,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Essen, Essen,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marcus.m.muecke@gmail.com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Due to an increasing prevalence of multidrug-resistant organisms (MDRO) in patients with liver cirrhosis, the efficacy of antibiotic prophylaxis to prevent spontaneous bacterial peritonitis (SBP) has been debated. Aim of this study was to assess changes in effectiveness of SBP prophylaxis over time.</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CA" sz="1000" kern="1200" dirty="0">
                <a:solidFill>
                  <a:schemeClr val="tx1"/>
                </a:solidFill>
                <a:effectLst/>
                <a:latin typeface="Arial" panose="020B0604020202020204" pitchFamily="34" charset="0"/>
                <a:ea typeface="+mn-ea"/>
                <a:cs typeface="Arial" panose="020B0604020202020204" pitchFamily="34" charset="0"/>
              </a:rPr>
              <a:t>We searched PubMed, Embase and the Cochrane Central Register of Controlled Trials from database inception to May 2019 to identify randomized controlled trials of patients with liver cirrhosis that assessed SBP occurrence/recurrence during antibiotic prophylaxis with the common antibiotic agents. Network meta-analysis was performed pooling data with regard to incidence rate ratios (IRRs) of SBP, death or extra-peritoneal infections.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CA" sz="1000" kern="1200" dirty="0">
                <a:solidFill>
                  <a:schemeClr val="tx1"/>
                </a:solidFill>
                <a:effectLst/>
                <a:latin typeface="Arial" panose="020B0604020202020204" pitchFamily="34" charset="0"/>
                <a:ea typeface="+mn-ea"/>
                <a:cs typeface="Arial" panose="020B0604020202020204" pitchFamily="34" charset="0"/>
              </a:rPr>
              <a:t>Overall, 1626 patients in 12 RCTs were included. </a:t>
            </a:r>
            <a:r>
              <a:rPr lang="en-GB" sz="1000" kern="1200" dirty="0">
                <a:solidFill>
                  <a:schemeClr val="tx1"/>
                </a:solidFill>
                <a:effectLst/>
                <a:latin typeface="Arial" panose="020B0604020202020204" pitchFamily="34" charset="0"/>
                <a:ea typeface="+mn-ea"/>
                <a:cs typeface="Arial" panose="020B0604020202020204" pitchFamily="34" charset="0"/>
              </a:rPr>
              <a:t>During primary prophylaxis, incidence rate of SBP and death in the norfloxacin treated patients was 0.117 and 0.438 per patient year, respectively, and IRRs of placebo vs. norfloxacin were significantly higher (IRR 5.35, 95% CI 1.99-14.38, p=0.0009 for SBP and IRR 2.04, 95% CI 1.20-3.44, p=0.008 for death). However, we observed a noticeably reduced efficacy of norfloxacin to prevent SBP over time (p=0.019). The reduction of efficacy was even more pronounced when analysing IRR of SBP for all </a:t>
            </a:r>
            <a:r>
              <a:rPr lang="en-US" sz="1000" kern="1200" dirty="0">
                <a:solidFill>
                  <a:schemeClr val="tx1"/>
                </a:solidFill>
                <a:effectLst/>
                <a:latin typeface="Arial" panose="020B0604020202020204" pitchFamily="34" charset="0"/>
                <a:ea typeface="+mn-ea"/>
                <a:cs typeface="Arial" panose="020B0604020202020204" pitchFamily="34" charset="0"/>
              </a:rPr>
              <a:t>quinolones (class-effect, p=0.017). In secondary prophylaxis, the applied </a:t>
            </a:r>
            <a:r>
              <a:rPr lang="en-GB" sz="1000" kern="1200" dirty="0">
                <a:solidFill>
                  <a:schemeClr val="tx1"/>
                </a:solidFill>
                <a:effectLst/>
                <a:latin typeface="Arial" panose="020B0604020202020204" pitchFamily="34" charset="0"/>
                <a:ea typeface="+mn-ea"/>
                <a:cs typeface="Arial" panose="020B0604020202020204" pitchFamily="34" charset="0"/>
              </a:rPr>
              <a:t>models showed trends, yet no overall significant differences between treatment designs due to the limited number of available studies.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observed a noticeably reduced efficacy of norfloxacin/quinolone for primary prophylaxis over time. Further studies to understand this phenomenon, e.g. the impact of colonization/infection with MDROs on prophylaxis, are urgently needed.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Figure:</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b="1" kern="1200" dirty="0">
                <a:solidFill>
                  <a:schemeClr val="tx1"/>
                </a:solidFill>
                <a:effectLst/>
                <a:latin typeface="Arial" panose="020B0604020202020204" pitchFamily="34" charset="0"/>
                <a:ea typeface="+mn-ea"/>
                <a:cs typeface="Arial" panose="020B0604020202020204" pitchFamily="34" charset="0"/>
              </a:rPr>
              <a:t>Meta-Regression plot of incidence rate ratios (IRRs) for spontaneous bacterial peritonitis. </a:t>
            </a:r>
            <a:r>
              <a:rPr lang="en-GB" sz="1000" kern="1200" dirty="0">
                <a:solidFill>
                  <a:schemeClr val="tx1"/>
                </a:solidFill>
                <a:effectLst/>
                <a:latin typeface="Arial" panose="020B0604020202020204" pitchFamily="34" charset="0"/>
                <a:ea typeface="+mn-ea"/>
                <a:cs typeface="Arial" panose="020B0604020202020204" pitchFamily="34" charset="0"/>
              </a:rPr>
              <a:t>Panel A shows the results for norfloxacin, Panel B for fluoroquinolones in general. Red lines show the trend in decreasing IRRs for placebo vs. norfloxacin from direct and indirect comparisons and the blue line show the missing trend in other active treatments vs. norfloxacin from direct and indirect comparisons in a network meta regression model.</a:t>
            </a:r>
          </a:p>
          <a:p>
            <a:pPr marL="0" indent="0">
              <a:buNone/>
            </a:pPr>
            <a:endParaRPr lang="en-GB" sz="1000" dirty="0"/>
          </a:p>
          <a:p>
            <a:pPr marL="0" indent="0">
              <a:buNone/>
            </a:pPr>
            <a:r>
              <a:rPr lang="en-GB" sz="1000" kern="1200" dirty="0">
                <a:solidFill>
                  <a:schemeClr val="tx1"/>
                </a:solidFill>
                <a:effectLst/>
                <a:latin typeface="Arial" panose="020B0604020202020204" pitchFamily="34" charset="0"/>
                <a:ea typeface="+mn-ea"/>
                <a:cs typeface="Arial" panose="020B0604020202020204" pitchFamily="34" charset="0"/>
              </a:rPr>
              <a:t>  </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Notes Placeholder 6">
            <a:extLst>
              <a:ext uri="{FF2B5EF4-FFF2-40B4-BE49-F238E27FC236}">
                <a16:creationId xmlns:a16="http://schemas.microsoft.com/office/drawing/2014/main" id="{25818A75-65C2-4A9A-9769-46D3EEB9F019}"/>
              </a:ext>
            </a:extLst>
          </p:cNvPr>
          <p:cNvSpPr>
            <a:spLocks noGrp="1"/>
          </p:cNvSpPr>
          <p:nvPr>
            <p:ph type="body" sz="quarter" idx="3"/>
          </p:nvPr>
        </p:nvSpPr>
        <p:spPr/>
        <p:txBody>
          <a:bodyPr/>
          <a:lstStyle/>
          <a:p>
            <a:pPr marL="0" lvl="0" indent="0">
              <a:buNone/>
              <a:defRPr/>
            </a:pPr>
            <a:r>
              <a:rPr lang="en-GB" sz="1000" i="1" dirty="0"/>
              <a:t>Abbreviations: IRR, </a:t>
            </a:r>
            <a:r>
              <a:rPr lang="en-CA" sz="1000" i="1" dirty="0"/>
              <a:t>incidence rate ratios; </a:t>
            </a:r>
            <a:r>
              <a:rPr lang="en-GB" sz="1000" i="1" dirty="0"/>
              <a:t>MDRO, </a:t>
            </a:r>
            <a:r>
              <a:rPr lang="en-US" sz="1000" i="1" dirty="0"/>
              <a:t>multidrug-resistant organisms; SBP, spontaneous bacterial peritonitis </a:t>
            </a:r>
          </a:p>
          <a:p>
            <a:pPr marL="0" lvl="0" indent="0">
              <a:buNone/>
              <a:defRPr/>
            </a:pPr>
            <a:endParaRPr lang="en-US" sz="1000" i="1" dirty="0"/>
          </a:p>
          <a:p>
            <a:pPr marL="0" indent="0">
              <a:buNone/>
            </a:pPr>
            <a:r>
              <a:rPr lang="en-US" sz="1000" b="1" dirty="0"/>
              <a:t>SAT177</a:t>
            </a:r>
            <a:endParaRPr lang="en-GB" sz="1000" dirty="0"/>
          </a:p>
          <a:p>
            <a:pPr marL="0" indent="0">
              <a:buNone/>
            </a:pPr>
            <a:r>
              <a:rPr lang="en-US" sz="1000" b="1" dirty="0"/>
              <a:t>Reduced efficacy of norfloxacin prophylaxis to prevent spontaneous bacterial peritonitis over time: a systematic review and meta-analysis</a:t>
            </a:r>
            <a:endParaRPr lang="en-GB" sz="1000" dirty="0"/>
          </a:p>
          <a:p>
            <a:pPr marL="0" indent="0">
              <a:buNone/>
            </a:pPr>
            <a:r>
              <a:rPr lang="en-US" sz="1000" u="sng" dirty="0"/>
              <a:t>Marcus Mücke</a:t>
            </a:r>
            <a:r>
              <a:rPr lang="en-US" sz="1000" baseline="30000" dirty="0"/>
              <a:t>1</a:t>
            </a:r>
            <a:r>
              <a:rPr lang="de-DE" sz="1000" dirty="0"/>
              <a:t>, </a:t>
            </a:r>
            <a:r>
              <a:rPr lang="en-US" sz="1000" dirty="0"/>
              <a:t>Victoria Therese Mücke</a:t>
            </a:r>
            <a:r>
              <a:rPr lang="en-US" sz="1000" baseline="30000" dirty="0"/>
              <a:t>1</a:t>
            </a:r>
            <a:r>
              <a:rPr lang="de-DE" sz="1000" dirty="0"/>
              <a:t>, </a:t>
            </a:r>
            <a:r>
              <a:rPr lang="en-US" sz="1000" dirty="0"/>
              <a:t>Christiana Graf</a:t>
            </a:r>
            <a:r>
              <a:rPr lang="en-US" sz="1000" baseline="30000" dirty="0"/>
              <a:t>1</a:t>
            </a:r>
            <a:r>
              <a:rPr lang="de-DE" sz="1000" dirty="0"/>
              <a:t>, </a:t>
            </a:r>
            <a:r>
              <a:rPr lang="en-US" sz="1000" dirty="0"/>
              <a:t>Katharina Maria Schwarzkopf</a:t>
            </a:r>
            <a:r>
              <a:rPr lang="en-US" sz="1000" baseline="30000" dirty="0"/>
              <a:t>1</a:t>
            </a:r>
            <a:r>
              <a:rPr lang="de-DE" sz="1000" dirty="0"/>
              <a:t>, </a:t>
            </a:r>
            <a:r>
              <a:rPr lang="en-US" sz="1000" dirty="0"/>
              <a:t>Philip Ferstl</a:t>
            </a:r>
            <a:r>
              <a:rPr lang="en-US" sz="1000" baseline="30000" dirty="0"/>
              <a:t>1</a:t>
            </a:r>
            <a:r>
              <a:rPr lang="de-DE" sz="1000" dirty="0"/>
              <a:t>, </a:t>
            </a:r>
            <a:r>
              <a:rPr lang="en-US" sz="1000" dirty="0"/>
              <a:t>Javier Fernandez</a:t>
            </a:r>
            <a:r>
              <a:rPr lang="en-US" sz="1000" baseline="30000" dirty="0"/>
              <a:t>2</a:t>
            </a:r>
            <a:r>
              <a:rPr lang="de-DE" sz="1000" dirty="0"/>
              <a:t>, </a:t>
            </a:r>
            <a:r>
              <a:rPr lang="en-US" sz="1000" dirty="0"/>
              <a:t>Stefan Zeuzem</a:t>
            </a:r>
            <a:r>
              <a:rPr lang="en-US" sz="1000" baseline="30000" dirty="0"/>
              <a:t>1</a:t>
            </a:r>
            <a:r>
              <a:rPr lang="de-DE" sz="1000" dirty="0"/>
              <a:t>, </a:t>
            </a:r>
            <a:r>
              <a:rPr lang="en-US" sz="1000" dirty="0"/>
              <a:t>Jonel Trebicka</a:t>
            </a:r>
            <a:r>
              <a:rPr lang="en-US" sz="1000" baseline="30000" dirty="0"/>
              <a:t>1</a:t>
            </a:r>
            <a:r>
              <a:rPr lang="de-DE" sz="1000" dirty="0"/>
              <a:t>, </a:t>
            </a:r>
            <a:r>
              <a:rPr lang="en-US" sz="1000" dirty="0"/>
              <a:t>Christian Lange</a:t>
            </a:r>
            <a:r>
              <a:rPr lang="en-US" sz="1000" baseline="30000" dirty="0"/>
              <a:t>3</a:t>
            </a:r>
            <a:r>
              <a:rPr lang="de-DE" sz="1000" dirty="0"/>
              <a:t>, </a:t>
            </a:r>
            <a:r>
              <a:rPr lang="en-US" sz="1000" dirty="0"/>
              <a:t>Eva Herrmann</a:t>
            </a:r>
            <a:r>
              <a:rPr lang="en-US" sz="1000" baseline="30000" dirty="0"/>
              <a:t>1</a:t>
            </a:r>
            <a:endParaRPr lang="en-GB" sz="1000" dirty="0"/>
          </a:p>
          <a:p>
            <a:pPr marL="0" indent="0">
              <a:buNone/>
            </a:pPr>
            <a:r>
              <a:rPr lang="en-US" sz="1000" i="1" baseline="30000" dirty="0"/>
              <a:t>1</a:t>
            </a:r>
            <a:r>
              <a:rPr lang="en-US" sz="1000" i="1" dirty="0"/>
              <a:t>University Hospital Frankfurt, Frankfurt am Main, Germany</a:t>
            </a:r>
            <a:r>
              <a:rPr lang="de-DE" sz="1000" dirty="0"/>
              <a:t>, </a:t>
            </a:r>
            <a:r>
              <a:rPr lang="en-US" sz="1000" i="1" baseline="30000" dirty="0"/>
              <a:t>2</a:t>
            </a:r>
            <a:r>
              <a:rPr lang="en-US" sz="1000" i="1" dirty="0"/>
              <a:t>Hospital Clinic Barcelona, Barcelona, Spain</a:t>
            </a:r>
            <a:r>
              <a:rPr lang="de-DE" sz="1000" dirty="0"/>
              <a:t>, </a:t>
            </a:r>
            <a:r>
              <a:rPr lang="en-US" sz="1000" i="1" baseline="30000" dirty="0"/>
              <a:t>3</a:t>
            </a:r>
            <a:r>
              <a:rPr lang="en-US" sz="1000" i="1" dirty="0"/>
              <a:t>University Hospital Essen, Essen, Germany</a:t>
            </a:r>
            <a:endParaRPr lang="en-GB" sz="1000" dirty="0"/>
          </a:p>
          <a:p>
            <a:pPr marL="0" indent="0">
              <a:buNone/>
            </a:pPr>
            <a:r>
              <a:rPr lang="en-US" sz="1000" dirty="0"/>
              <a:t>Email:</a:t>
            </a:r>
            <a:r>
              <a:rPr lang="en-US" sz="1000" i="1" dirty="0"/>
              <a:t> </a:t>
            </a:r>
            <a:r>
              <a:rPr lang="en-US" sz="1000" dirty="0"/>
              <a:t>marcus.m.muecke@gmail.com</a:t>
            </a:r>
            <a:endParaRPr lang="en-GB" sz="1000" dirty="0"/>
          </a:p>
          <a:p>
            <a:pPr marL="0" indent="0">
              <a:buNone/>
            </a:pPr>
            <a:r>
              <a:rPr lang="en-US" sz="1000" b="1" dirty="0"/>
              <a:t> </a:t>
            </a:r>
            <a:endParaRPr lang="en-GB" sz="1000" dirty="0"/>
          </a:p>
          <a:p>
            <a:pPr marL="0" indent="0">
              <a:buNone/>
            </a:pPr>
            <a:r>
              <a:rPr lang="en-US" sz="1000" b="1" dirty="0"/>
              <a:t>Background and aims:</a:t>
            </a:r>
            <a:r>
              <a:rPr lang="en-US" sz="1000" dirty="0"/>
              <a:t> Due to an increasing prevalence of multidrug-resistant organisms (MDRO) in patients with liver cirrhosis, the efficacy of antibiotic prophylaxis to prevent spontaneous bacterial peritonitis (SBP) has been debated. Aim of this study was to assess changes in effectiveness of SBP prophylaxis over time.</a:t>
            </a:r>
            <a:endParaRPr lang="en-GB" sz="1000" dirty="0"/>
          </a:p>
          <a:p>
            <a:endParaRPr lang="en-US" sz="1000" b="1" dirty="0"/>
          </a:p>
          <a:p>
            <a:pPr marL="0" indent="0">
              <a:buNone/>
            </a:pPr>
            <a:r>
              <a:rPr lang="en-US" sz="1000" b="1" dirty="0"/>
              <a:t>Method:</a:t>
            </a:r>
            <a:r>
              <a:rPr lang="en-US" sz="1000" dirty="0"/>
              <a:t> </a:t>
            </a:r>
            <a:r>
              <a:rPr lang="en-CA" sz="1000" dirty="0"/>
              <a:t>We searched PubMed, Embase and the Cochrane Central Register of Controlled Trials from database inception to May 2019 to identify randomized controlled trials of patients with liver cirrhosis that assessed SBP occurrence/recurrence during antibiotic prophylaxis with the common antibiotic agents. Network meta-analysis was performed pooling data with regard to incidence rate ratios (IRRs) of SBP, death or extra-peritoneal infections. </a:t>
            </a:r>
            <a:endParaRPr lang="en-GB" sz="1000" dirty="0"/>
          </a:p>
          <a:p>
            <a:endParaRPr lang="en-US" sz="1000" b="1" dirty="0"/>
          </a:p>
          <a:p>
            <a:pPr marL="0" indent="0">
              <a:buNone/>
            </a:pPr>
            <a:r>
              <a:rPr lang="en-US" sz="1000" b="1" dirty="0"/>
              <a:t>Results:</a:t>
            </a:r>
            <a:r>
              <a:rPr lang="en-US" sz="1000" dirty="0"/>
              <a:t> </a:t>
            </a:r>
            <a:r>
              <a:rPr lang="en-CA" sz="1000" dirty="0"/>
              <a:t>Overall, 1626 patients in 12 RCTs were included. </a:t>
            </a:r>
            <a:r>
              <a:rPr lang="en-GB" sz="1000" dirty="0"/>
              <a:t>During primary prophylaxis, incidence rate of SBP and death in the norfloxacin treated patients was 0.117 and 0.438 per patient year, respectively, and IRRs of placebo vs. norfloxacin were significantly higher (IRR 5.35, 95% CI 1.99-14.38, p=0.0009 for SBP and IRR 2.04, 95% CI 1.20-3.44, p=0.008 for death). However, we observed a noticeably reduced efficacy of norfloxacin to prevent SBP over time (p=0.019). The reduction of efficacy was even more pronounced when analysing IRR of SBP for all </a:t>
            </a:r>
            <a:r>
              <a:rPr lang="en-US" sz="1000" dirty="0"/>
              <a:t>quinolones (class-effect, p=0.017). In secondary prophylaxis, the applied </a:t>
            </a:r>
            <a:r>
              <a:rPr lang="en-GB" sz="1000" dirty="0"/>
              <a:t>models showed trends, yet no overall significant differences between treatment designs due to the limited number of available studies. </a:t>
            </a:r>
          </a:p>
          <a:p>
            <a:endParaRPr lang="en-GB" sz="1000" dirty="0"/>
          </a:p>
          <a:p>
            <a:pPr marL="0" indent="0">
              <a:buNone/>
            </a:pPr>
            <a:r>
              <a:rPr lang="en-US" sz="1000" b="1" dirty="0"/>
              <a:t>Conclusion:</a:t>
            </a:r>
            <a:r>
              <a:rPr lang="en-US" sz="1000" dirty="0"/>
              <a:t> </a:t>
            </a:r>
            <a:r>
              <a:rPr lang="en-GB" sz="1000" dirty="0"/>
              <a:t>We observed a noticeably reduced efficacy of norfloxacin/quinolone for primary prophylaxis over time. Further studies to understand this phenomenon, e.g. the impact of colonization/infection with MDROs on prophylaxis, are urgently needed.</a:t>
            </a:r>
          </a:p>
          <a:p>
            <a:pPr marL="0" indent="0">
              <a:buNone/>
            </a:pPr>
            <a:endParaRPr lang="en-US" sz="1000" b="1" dirty="0"/>
          </a:p>
          <a:p>
            <a:pPr marL="0" indent="0">
              <a:buNone/>
            </a:pPr>
            <a:r>
              <a:rPr lang="en-US" sz="1000" b="1" dirty="0"/>
              <a:t>Figure:</a:t>
            </a:r>
            <a:r>
              <a:rPr lang="en-US" sz="1000" dirty="0"/>
              <a:t> </a:t>
            </a:r>
            <a:r>
              <a:rPr lang="en-GB" sz="1000" b="1" dirty="0"/>
              <a:t>Meta-Regression plot of incidence rate ratios (IRRs) for spontaneous bacterial peritonitis. </a:t>
            </a:r>
            <a:r>
              <a:rPr lang="en-GB" sz="1000" dirty="0"/>
              <a:t>Panel A shows the results for norfloxacin, Panel B for fluoroquinolones in general. Red lines show the trend in decreasing IRRs for placebo vs. norfloxacin from direct and indirect comparisons and the blue line show the missing trend in other active treatments vs. norfloxacin from direct and indirect comparisons in a network meta regression model.</a:t>
            </a:r>
          </a:p>
          <a:p>
            <a:pPr marL="0" indent="0">
              <a:buNone/>
            </a:pPr>
            <a:endParaRPr lang="en-GB" sz="1000" dirty="0"/>
          </a:p>
        </p:txBody>
      </p:sp>
    </p:spTree>
    <p:extLst>
      <p:ext uri="{BB962C8B-B14F-4D97-AF65-F5344CB8AC3E}">
        <p14:creationId xmlns:p14="http://schemas.microsoft.com/office/powerpoint/2010/main" val="394828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1000" i="1" dirty="0">
                <a:latin typeface="Arial"/>
                <a:cs typeface="Arial"/>
              </a:rPr>
              <a:t>Abbreviations: Ag, antigen; BL, baseline; CRP, C-reactive protein; CTP, Child−Turcotte−Pugh; HVPG, hepatic venous pressure gradient; IL-6, interleukin 6; NSBBs, non-selective beta-blockers; PCT, procalcitonin; VWF, van Willebrand factor; WBC, white blood cell count</a:t>
            </a:r>
            <a:endParaRPr lang="en-US" sz="1000" i="1"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SAT181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Impact of beta blocker therapy on systemic inflammation stratified by hepatic venous pressure gradient response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a:cs typeface="Arial"/>
              </a:rPr>
              <a:t>Mathias Jachs</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Lukas Hartl</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Dunja Schaufler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Christopher Desbalmes</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Ernst Eigenbauer</a:t>
            </a:r>
            <a:r>
              <a:rPr lang="en-US" sz="1000" kern="1200" baseline="30000" dirty="0">
                <a:solidFill>
                  <a:schemeClr val="tx1"/>
                </a:solidFill>
                <a:effectLst/>
                <a:latin typeface="Arial"/>
                <a:cs typeface="Arial"/>
              </a:rPr>
              <a:t>3</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Thomas Szekeres</a:t>
            </a:r>
            <a:r>
              <a:rPr lang="en-US" sz="1000" kern="1200" baseline="30000" dirty="0">
                <a:solidFill>
                  <a:schemeClr val="tx1"/>
                </a:solidFill>
                <a:effectLst/>
                <a:latin typeface="Arial"/>
                <a:cs typeface="Arial"/>
              </a:rPr>
              <a:t>4</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Rodrig Marculescu</a:t>
            </a:r>
            <a:r>
              <a:rPr lang="en-US" sz="1000" kern="1200" baseline="30000" dirty="0">
                <a:solidFill>
                  <a:schemeClr val="tx1"/>
                </a:solidFill>
                <a:effectLst/>
                <a:latin typeface="Arial"/>
                <a:cs typeface="Arial"/>
              </a:rPr>
              <a:t>4</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Rafael Paternostro</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Benedikt Simbrunner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Philipp Schwabl</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Theresa Bucsics</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David JM Bauer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Michael Trauner</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Mattias Mandorfer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Thomas Reiberger</a:t>
            </a:r>
            <a:r>
              <a:rPr lang="en-US" sz="1000" kern="1200" baseline="30000" dirty="0">
                <a:solidFill>
                  <a:schemeClr val="tx1"/>
                </a:solidFill>
                <a:effectLst/>
                <a:latin typeface="Arial"/>
                <a:cs typeface="Arial"/>
              </a:rPr>
              <a:t>1 2</a:t>
            </a:r>
            <a:endParaRPr lang="en-GB" sz="1000" kern="1200" dirty="0">
              <a:solidFill>
                <a:schemeClr val="tx1"/>
              </a:solidFill>
              <a:effectLst/>
              <a:latin typeface="Arial"/>
              <a:cs typeface="Arial"/>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Division of Gastroenterology and Hepatology, Department of Internal Medicine III,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Hepatic Hemodynamic Lab,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IT-Systems and Communications,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Department of Laboratory Medicine, Vienna, Austria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thomas.reiberger@meduniwien.ac.at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Non-selective beta-blockers (NSBB) decrease portal pressure, i.e. hepatic venous pressure gradient (HVPG) in patients with clinically significant portal hypertension. Interestingly, NSBB may also exert anti-inflammatory activity.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assessed markers of systemic inflammation (WBC, CRP, IL-6, PCT) and endothelial dysfunction (VWF) at sequential HVPG measurements, i.e. without NSBB at baseline (BL) and with NSBB at follow-up (FU). The impact of NSBB on these biomarkers was assessed by paired analyses stratified by Child-Turcotte-Pugh stage (CTP), type of NSBB, and HVPG-response (≥20% relative decrease/decrease to &lt;12mmHg).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Results:</a:t>
            </a:r>
            <a:r>
              <a:rPr lang="en-US" sz="1000" kern="1200" dirty="0">
                <a:solidFill>
                  <a:schemeClr val="tx1"/>
                </a:solidFill>
                <a:effectLst/>
                <a:latin typeface="Arial"/>
                <a:cs typeface="Arial"/>
              </a:rPr>
              <a:t> </a:t>
            </a:r>
            <a:r>
              <a:rPr lang="en-US" sz="1000" dirty="0">
                <a:latin typeface="Arial"/>
                <a:cs typeface="Arial"/>
              </a:rPr>
              <a:t>307</a:t>
            </a:r>
            <a:r>
              <a:rPr lang="en-US" sz="1000" kern="1200" dirty="0">
                <a:solidFill>
                  <a:schemeClr val="tx1"/>
                </a:solidFill>
                <a:effectLst/>
                <a:latin typeface="Arial"/>
                <a:cs typeface="Arial"/>
              </a:rPr>
              <a:t> patients were included: median age: </a:t>
            </a:r>
            <a:r>
              <a:rPr lang="en-US" sz="1000" dirty="0">
                <a:latin typeface="Arial"/>
                <a:cs typeface="Arial"/>
              </a:rPr>
              <a:t>55</a:t>
            </a:r>
            <a:r>
              <a:rPr lang="en-US" sz="1000" kern="1200" dirty="0">
                <a:solidFill>
                  <a:schemeClr val="tx1"/>
                </a:solidFill>
                <a:effectLst/>
                <a:latin typeface="Arial"/>
                <a:cs typeface="Arial"/>
              </a:rPr>
              <a:t> years; CTP-A = </a:t>
            </a:r>
            <a:r>
              <a:rPr lang="en-US" sz="1000" dirty="0">
                <a:latin typeface="Arial"/>
                <a:cs typeface="Arial"/>
              </a:rPr>
              <a:t>77</a:t>
            </a:r>
            <a:r>
              <a:rPr lang="en-US" sz="1000" kern="1200" dirty="0">
                <a:solidFill>
                  <a:schemeClr val="tx1"/>
                </a:solidFill>
                <a:effectLst/>
                <a:latin typeface="Arial"/>
                <a:cs typeface="Arial"/>
              </a:rPr>
              <a:t> (</a:t>
            </a:r>
            <a:r>
              <a:rPr lang="en-US" sz="1000" dirty="0">
                <a:latin typeface="Arial"/>
                <a:cs typeface="Arial"/>
              </a:rPr>
              <a:t>25.1</a:t>
            </a:r>
            <a:r>
              <a:rPr lang="en-US" sz="1000" kern="1200" dirty="0">
                <a:solidFill>
                  <a:schemeClr val="tx1"/>
                </a:solidFill>
                <a:effectLst/>
                <a:latin typeface="Arial"/>
                <a:cs typeface="Arial"/>
              </a:rPr>
              <a:t>%), B = </a:t>
            </a:r>
            <a:r>
              <a:rPr lang="en-US" sz="1000" dirty="0">
                <a:latin typeface="Arial"/>
                <a:cs typeface="Arial"/>
              </a:rPr>
              <a:t>161</a:t>
            </a:r>
            <a:r>
              <a:rPr lang="en-US" sz="1000" kern="1200" dirty="0">
                <a:solidFill>
                  <a:schemeClr val="tx1"/>
                </a:solidFill>
                <a:effectLst/>
                <a:latin typeface="Arial"/>
                <a:cs typeface="Arial"/>
              </a:rPr>
              <a:t> (52.4%), C = </a:t>
            </a:r>
            <a:r>
              <a:rPr lang="en-US" sz="1000" dirty="0">
                <a:latin typeface="Arial"/>
                <a:cs typeface="Arial"/>
              </a:rPr>
              <a:t>69</a:t>
            </a:r>
            <a:r>
              <a:rPr lang="en-US" sz="1000" kern="1200" dirty="0">
                <a:solidFill>
                  <a:schemeClr val="tx1"/>
                </a:solidFill>
                <a:effectLst/>
                <a:latin typeface="Arial"/>
                <a:cs typeface="Arial"/>
              </a:rPr>
              <a:t> (</a:t>
            </a:r>
            <a:r>
              <a:rPr lang="en-US" sz="1000" dirty="0">
                <a:latin typeface="Arial"/>
                <a:cs typeface="Arial"/>
              </a:rPr>
              <a:t>22.5</a:t>
            </a:r>
            <a:r>
              <a:rPr lang="en-US" sz="1000" kern="1200" dirty="0">
                <a:solidFill>
                  <a:schemeClr val="tx1"/>
                </a:solidFill>
                <a:effectLst/>
                <a:latin typeface="Arial"/>
                <a:cs typeface="Arial"/>
              </a:rPr>
              <a:t>%). Carvedilol and propranolol were used in </a:t>
            </a:r>
            <a:r>
              <a:rPr lang="en-US" sz="1000" dirty="0">
                <a:latin typeface="Arial"/>
                <a:cs typeface="Arial"/>
              </a:rPr>
              <a:t>192 </a:t>
            </a:r>
            <a:r>
              <a:rPr lang="en-US" sz="1000" kern="1200" dirty="0">
                <a:solidFill>
                  <a:schemeClr val="tx1"/>
                </a:solidFill>
                <a:effectLst/>
                <a:latin typeface="Arial"/>
                <a:cs typeface="Arial"/>
              </a:rPr>
              <a:t>(</a:t>
            </a:r>
            <a:r>
              <a:rPr lang="en-US" sz="1000" dirty="0">
                <a:latin typeface="Arial"/>
                <a:cs typeface="Arial"/>
              </a:rPr>
              <a:t>62.5</a:t>
            </a:r>
            <a:r>
              <a:rPr lang="en-US" sz="1000" kern="1200" dirty="0">
                <a:solidFill>
                  <a:schemeClr val="tx1"/>
                </a:solidFill>
                <a:effectLst/>
                <a:latin typeface="Arial"/>
                <a:cs typeface="Arial"/>
              </a:rPr>
              <a:t>%) and </a:t>
            </a:r>
            <a:r>
              <a:rPr lang="en-US" sz="1000" dirty="0">
                <a:latin typeface="Arial"/>
                <a:cs typeface="Arial"/>
              </a:rPr>
              <a:t>115</a:t>
            </a:r>
            <a:r>
              <a:rPr lang="en-US" sz="1000" kern="1200" dirty="0">
                <a:solidFill>
                  <a:schemeClr val="tx1"/>
                </a:solidFill>
                <a:effectLst/>
                <a:latin typeface="Arial"/>
                <a:cs typeface="Arial"/>
              </a:rPr>
              <a:t> (</a:t>
            </a:r>
            <a:r>
              <a:rPr lang="en-US" sz="1000" dirty="0">
                <a:latin typeface="Arial"/>
                <a:cs typeface="Arial"/>
              </a:rPr>
              <a:t>37.5</a:t>
            </a:r>
            <a:r>
              <a:rPr lang="en-US" sz="1000" kern="1200" dirty="0">
                <a:solidFill>
                  <a:schemeClr val="tx1"/>
                </a:solidFill>
                <a:effectLst/>
                <a:latin typeface="Arial"/>
                <a:cs typeface="Arial"/>
              </a:rPr>
              <a:t>%) patients, respectively. HVPG-response was achieved in </a:t>
            </a:r>
            <a:r>
              <a:rPr lang="en-US" sz="1000" dirty="0">
                <a:latin typeface="Arial"/>
                <a:cs typeface="Arial"/>
              </a:rPr>
              <a:t>107</a:t>
            </a:r>
            <a:r>
              <a:rPr lang="en-US" sz="1000" kern="1200" dirty="0">
                <a:solidFill>
                  <a:schemeClr val="tx1"/>
                </a:solidFill>
                <a:effectLst/>
                <a:latin typeface="Arial"/>
                <a:cs typeface="Arial"/>
              </a:rPr>
              <a:t> patients (</a:t>
            </a:r>
            <a:r>
              <a:rPr lang="en-US" sz="1000" dirty="0">
                <a:latin typeface="Arial"/>
                <a:cs typeface="Arial"/>
              </a:rPr>
              <a:t>34.9</a:t>
            </a:r>
            <a:r>
              <a:rPr lang="en-US" sz="1000" kern="1200" dirty="0">
                <a:solidFill>
                  <a:schemeClr val="tx1"/>
                </a:solidFill>
                <a:effectLst/>
                <a:latin typeface="Arial"/>
                <a:cs typeface="Arial"/>
              </a:rPr>
              <a:t>%).</a:t>
            </a:r>
            <a:r>
              <a:rPr lang="en-GB" sz="1000" kern="1200" dirty="0">
                <a:solidFill>
                  <a:schemeClr val="tx1"/>
                </a:solidFill>
                <a:effectLst/>
                <a:latin typeface="Arial"/>
                <a:cs typeface="Arial"/>
              </a:rPr>
              <a:t> </a:t>
            </a:r>
            <a:r>
              <a:rPr lang="en-US" sz="1000" kern="1200" dirty="0">
                <a:solidFill>
                  <a:schemeClr val="tx1"/>
                </a:solidFill>
                <a:effectLst/>
                <a:latin typeface="Arial"/>
                <a:cs typeface="Arial"/>
              </a:rPr>
              <a:t>NSBB therapy was associated with a significant decrease of WBC (median: </a:t>
            </a:r>
            <a:r>
              <a:rPr lang="en-US" sz="1000" dirty="0">
                <a:latin typeface="Arial"/>
                <a:cs typeface="Arial"/>
              </a:rPr>
              <a:t>-2%;</a:t>
            </a:r>
            <a:r>
              <a:rPr lang="en-US" sz="1000" kern="1200" dirty="0">
                <a:solidFill>
                  <a:schemeClr val="tx1"/>
                </a:solidFill>
                <a:effectLst/>
                <a:latin typeface="Arial"/>
                <a:cs typeface="Arial"/>
              </a:rPr>
              <a:t> median </a:t>
            </a:r>
            <a:r>
              <a:rPr lang="en-US" sz="1000" dirty="0">
                <a:latin typeface="Arial"/>
                <a:cs typeface="Arial"/>
              </a:rPr>
              <a:t>4.78</a:t>
            </a:r>
            <a:r>
              <a:rPr lang="en-US" sz="1000" kern="1200" dirty="0">
                <a:solidFill>
                  <a:schemeClr val="tx1"/>
                </a:solidFill>
                <a:effectLst/>
                <a:latin typeface="Arial"/>
                <a:cs typeface="Arial"/>
              </a:rPr>
              <a:t> [IQR 3.12] to </a:t>
            </a:r>
            <a:r>
              <a:rPr lang="en-US" sz="1000" dirty="0">
                <a:latin typeface="Arial"/>
                <a:cs typeface="Arial"/>
              </a:rPr>
              <a:t>4.65</a:t>
            </a:r>
            <a:r>
              <a:rPr lang="en-US" sz="1000" kern="1200" dirty="0">
                <a:solidFill>
                  <a:schemeClr val="tx1"/>
                </a:solidFill>
                <a:effectLst/>
                <a:latin typeface="Arial"/>
                <a:cs typeface="Arial"/>
              </a:rPr>
              <a:t> [</a:t>
            </a:r>
            <a:r>
              <a:rPr lang="en-US" sz="1000" dirty="0">
                <a:latin typeface="Arial"/>
                <a:cs typeface="Arial"/>
              </a:rPr>
              <a:t>2.95</a:t>
            </a:r>
            <a:r>
              <a:rPr lang="en-US" sz="1000" kern="1200" dirty="0">
                <a:solidFill>
                  <a:schemeClr val="tx1"/>
                </a:solidFill>
                <a:effectLst/>
                <a:latin typeface="Arial"/>
                <a:cs typeface="Arial"/>
              </a:rPr>
              <a:t>] G/L; p = </a:t>
            </a:r>
            <a:r>
              <a:rPr lang="en-US" sz="1000" dirty="0">
                <a:latin typeface="Arial"/>
                <a:cs typeface="Arial"/>
              </a:rPr>
              <a:t>0.011</a:t>
            </a:r>
            <a:r>
              <a:rPr lang="en-US" sz="1000" kern="1200" dirty="0">
                <a:solidFill>
                  <a:schemeClr val="tx1"/>
                </a:solidFill>
                <a:effectLst/>
                <a:latin typeface="Arial"/>
                <a:cs typeface="Arial"/>
              </a:rPr>
              <a:t>), and of CRP levels (-</a:t>
            </a:r>
            <a:r>
              <a:rPr lang="en-US" sz="1000" dirty="0">
                <a:latin typeface="Arial"/>
                <a:cs typeface="Arial"/>
              </a:rPr>
              <a:t>14</a:t>
            </a:r>
            <a:r>
              <a:rPr lang="en-US" sz="1000" kern="1200" dirty="0">
                <a:solidFill>
                  <a:schemeClr val="tx1"/>
                </a:solidFill>
                <a:effectLst/>
                <a:latin typeface="Arial"/>
                <a:cs typeface="Arial"/>
              </a:rPr>
              <a:t>%; </a:t>
            </a:r>
            <a:r>
              <a:rPr lang="en-US" sz="1000" dirty="0">
                <a:latin typeface="Arial"/>
                <a:cs typeface="Arial"/>
              </a:rPr>
              <a:t>0.48</a:t>
            </a:r>
            <a:r>
              <a:rPr lang="en-US" sz="1000" kern="1200" dirty="0">
                <a:solidFill>
                  <a:schemeClr val="tx1"/>
                </a:solidFill>
                <a:effectLst/>
                <a:latin typeface="Arial"/>
                <a:cs typeface="Arial"/>
              </a:rPr>
              <a:t> [</a:t>
            </a:r>
            <a:r>
              <a:rPr lang="en-US" sz="1000" dirty="0">
                <a:latin typeface="Arial"/>
                <a:cs typeface="Arial"/>
              </a:rPr>
              <a:t>0.99]</a:t>
            </a:r>
            <a:r>
              <a:rPr lang="en-US" sz="1000" kern="1200" dirty="0">
                <a:solidFill>
                  <a:schemeClr val="tx1"/>
                </a:solidFill>
                <a:effectLst/>
                <a:latin typeface="Arial"/>
                <a:cs typeface="Arial"/>
              </a:rPr>
              <a:t> to </a:t>
            </a:r>
            <a:r>
              <a:rPr lang="en-US" sz="1000" dirty="0">
                <a:latin typeface="Arial"/>
                <a:cs typeface="Arial"/>
              </a:rPr>
              <a:t>0.35</a:t>
            </a:r>
            <a:r>
              <a:rPr lang="en-US" sz="1000" kern="1200" dirty="0">
                <a:solidFill>
                  <a:schemeClr val="tx1"/>
                </a:solidFill>
                <a:effectLst/>
                <a:latin typeface="Arial"/>
                <a:cs typeface="Arial"/>
              </a:rPr>
              <a:t> [</a:t>
            </a:r>
            <a:r>
              <a:rPr lang="en-US" sz="1000" dirty="0">
                <a:latin typeface="Arial"/>
                <a:cs typeface="Arial"/>
              </a:rPr>
              <a:t>0.72</a:t>
            </a:r>
            <a:r>
              <a:rPr lang="en-US" sz="1000" kern="1200" dirty="0">
                <a:solidFill>
                  <a:schemeClr val="tx1"/>
                </a:solidFill>
                <a:effectLst/>
                <a:latin typeface="Arial"/>
                <a:cs typeface="Arial"/>
              </a:rPr>
              <a:t>] mg/dL; p</a:t>
            </a:r>
            <a:r>
              <a:rPr lang="en-GB" sz="1000" kern="1200" dirty="0">
                <a:solidFill>
                  <a:schemeClr val="tx1"/>
                </a:solidFill>
                <a:effectLst/>
                <a:latin typeface="Arial"/>
                <a:cs typeface="Arial"/>
              </a:rPr>
              <a:t> </a:t>
            </a:r>
            <a:r>
              <a:rPr lang="en-US" sz="1000" kern="1200" dirty="0">
                <a:solidFill>
                  <a:schemeClr val="tx1"/>
                </a:solidFill>
                <a:effectLst/>
                <a:latin typeface="Arial"/>
                <a:cs typeface="Arial"/>
              </a:rPr>
              <a:t>&lt; 0.001), while no significant effects were seen on IL-6 (</a:t>
            </a:r>
            <a:r>
              <a:rPr lang="en-US" sz="1000" dirty="0">
                <a:latin typeface="Arial"/>
                <a:cs typeface="Arial"/>
              </a:rPr>
              <a:t>10.83</a:t>
            </a:r>
            <a:r>
              <a:rPr lang="en-US" sz="1000" kern="1200" dirty="0">
                <a:solidFill>
                  <a:schemeClr val="tx1"/>
                </a:solidFill>
                <a:effectLst/>
                <a:latin typeface="Arial"/>
                <a:cs typeface="Arial"/>
              </a:rPr>
              <a:t> [</a:t>
            </a:r>
            <a:r>
              <a:rPr lang="en-US" sz="1000" dirty="0">
                <a:latin typeface="Arial"/>
                <a:cs typeface="Arial"/>
              </a:rPr>
              <a:t>17.16</a:t>
            </a:r>
            <a:r>
              <a:rPr lang="en-US" sz="1000" kern="1200" dirty="0">
                <a:solidFill>
                  <a:schemeClr val="tx1"/>
                </a:solidFill>
                <a:effectLst/>
                <a:latin typeface="Arial"/>
                <a:cs typeface="Arial"/>
              </a:rPr>
              <a:t>] to </a:t>
            </a:r>
            <a:r>
              <a:rPr lang="en-US" sz="1000" dirty="0">
                <a:latin typeface="Arial"/>
                <a:cs typeface="Arial"/>
              </a:rPr>
              <a:t>12.27</a:t>
            </a:r>
            <a:r>
              <a:rPr lang="en-US" sz="1000" kern="1200" dirty="0">
                <a:solidFill>
                  <a:schemeClr val="tx1"/>
                </a:solidFill>
                <a:effectLst/>
                <a:latin typeface="Arial"/>
                <a:cs typeface="Arial"/>
              </a:rPr>
              <a:t> [</a:t>
            </a:r>
            <a:r>
              <a:rPr lang="en-US" sz="1000" dirty="0">
                <a:latin typeface="Arial"/>
                <a:cs typeface="Arial"/>
              </a:rPr>
              <a:t>15.06</a:t>
            </a:r>
            <a:r>
              <a:rPr lang="en-US" sz="1000" kern="1200" dirty="0">
                <a:solidFill>
                  <a:schemeClr val="tx1"/>
                </a:solidFill>
                <a:effectLst/>
                <a:latin typeface="Arial"/>
                <a:cs typeface="Arial"/>
              </a:rPr>
              <a:t>] pg/mL; p = </a:t>
            </a:r>
            <a:r>
              <a:rPr lang="en-US" sz="1000" dirty="0">
                <a:latin typeface="Arial"/>
                <a:cs typeface="Arial"/>
              </a:rPr>
              <a:t>0.578</a:t>
            </a:r>
            <a:r>
              <a:rPr lang="en-US" sz="1000" kern="1200" dirty="0">
                <a:solidFill>
                  <a:schemeClr val="tx1"/>
                </a:solidFill>
                <a:effectLst/>
                <a:latin typeface="Arial"/>
                <a:cs typeface="Arial"/>
              </a:rPr>
              <a:t>) and PCT (</a:t>
            </a:r>
            <a:r>
              <a:rPr lang="en-US" sz="1000" dirty="0">
                <a:latin typeface="Arial"/>
                <a:cs typeface="Arial"/>
              </a:rPr>
              <a:t>0.13</a:t>
            </a:r>
            <a:r>
              <a:rPr lang="en-US" sz="1000" kern="1200" dirty="0">
                <a:solidFill>
                  <a:schemeClr val="tx1"/>
                </a:solidFill>
                <a:effectLst/>
                <a:latin typeface="Arial"/>
                <a:cs typeface="Arial"/>
              </a:rPr>
              <a:t> [0.14] to </a:t>
            </a:r>
            <a:r>
              <a:rPr lang="en-US" sz="1000" dirty="0">
                <a:latin typeface="Arial"/>
                <a:cs typeface="Arial"/>
              </a:rPr>
              <a:t>0.11</a:t>
            </a:r>
            <a:r>
              <a:rPr lang="en-US" sz="1000" kern="1200" dirty="0">
                <a:solidFill>
                  <a:schemeClr val="tx1"/>
                </a:solidFill>
                <a:effectLst/>
                <a:latin typeface="Arial"/>
                <a:cs typeface="Arial"/>
              </a:rPr>
              <a:t> [0.10] ng/mL; p = </a:t>
            </a:r>
            <a:r>
              <a:rPr lang="en-US" sz="1000" dirty="0">
                <a:latin typeface="Arial"/>
                <a:cs typeface="Arial"/>
              </a:rPr>
              <a:t>0.292).</a:t>
            </a:r>
            <a:r>
              <a:rPr lang="en-US" sz="1000" kern="1200" dirty="0">
                <a:solidFill>
                  <a:schemeClr val="tx1"/>
                </a:solidFill>
                <a:effectLst/>
                <a:latin typeface="Arial"/>
                <a:cs typeface="Arial"/>
              </a:rPr>
              <a:t> Moreover, VWF significantly decreased under NSBB therapy from </a:t>
            </a:r>
            <a:r>
              <a:rPr lang="en-US" sz="1000" dirty="0">
                <a:latin typeface="Arial"/>
                <a:cs typeface="Arial"/>
              </a:rPr>
              <a:t>346</a:t>
            </a:r>
            <a:r>
              <a:rPr lang="en-US" sz="1000" kern="1200" dirty="0">
                <a:solidFill>
                  <a:schemeClr val="tx1"/>
                </a:solidFill>
                <a:effectLst/>
                <a:latin typeface="Arial"/>
                <a:cs typeface="Arial"/>
              </a:rPr>
              <a:t> (163) to </a:t>
            </a:r>
            <a:r>
              <a:rPr lang="en-US" sz="1000" dirty="0">
                <a:latin typeface="Arial"/>
                <a:cs typeface="Arial"/>
              </a:rPr>
              <a:t>310</a:t>
            </a:r>
            <a:r>
              <a:rPr lang="en-US" sz="1000" kern="1200" dirty="0">
                <a:solidFill>
                  <a:schemeClr val="tx1"/>
                </a:solidFill>
                <a:effectLst/>
                <a:latin typeface="Arial"/>
                <a:cs typeface="Arial"/>
              </a:rPr>
              <a:t> (157)% (p &lt; 0.001).</a:t>
            </a:r>
            <a:endParaRPr lang="en-GB" sz="1000" kern="1200" dirty="0">
              <a:solidFill>
                <a:schemeClr val="tx1"/>
              </a:solidFill>
              <a:effectLst/>
              <a:latin typeface="Arial"/>
              <a:cs typeface="Arial"/>
            </a:endParaRP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a:cs typeface="Arial"/>
              </a:rPr>
              <a:t>CTP-C patients showed most pronounced reductions in WBC (-</a:t>
            </a:r>
            <a:r>
              <a:rPr lang="en-US" sz="1000" dirty="0">
                <a:latin typeface="Arial"/>
                <a:cs typeface="Arial"/>
              </a:rPr>
              <a:t>16</a:t>
            </a:r>
            <a:r>
              <a:rPr lang="en-US" sz="1000" kern="1200" dirty="0">
                <a:solidFill>
                  <a:schemeClr val="tx1"/>
                </a:solidFill>
                <a:effectLst/>
                <a:latin typeface="Arial"/>
                <a:cs typeface="Arial"/>
              </a:rPr>
              <a:t>%; </a:t>
            </a:r>
            <a:r>
              <a:rPr lang="en-US" sz="1000" dirty="0">
                <a:latin typeface="Arial"/>
                <a:cs typeface="Arial"/>
              </a:rPr>
              <a:t>6.00 </a:t>
            </a:r>
            <a:r>
              <a:rPr lang="en-US" sz="1000" kern="1200" dirty="0">
                <a:solidFill>
                  <a:schemeClr val="tx1"/>
                </a:solidFill>
                <a:effectLst/>
                <a:latin typeface="Arial"/>
                <a:cs typeface="Arial"/>
              </a:rPr>
              <a:t>[</a:t>
            </a:r>
            <a:r>
              <a:rPr lang="en-US" sz="1000" dirty="0">
                <a:latin typeface="Arial"/>
                <a:cs typeface="Arial"/>
              </a:rPr>
              <a:t>4.10</a:t>
            </a:r>
            <a:r>
              <a:rPr lang="en-US" sz="1000" kern="1200" dirty="0">
                <a:solidFill>
                  <a:schemeClr val="tx1"/>
                </a:solidFill>
                <a:effectLst/>
                <a:latin typeface="Arial"/>
                <a:cs typeface="Arial"/>
              </a:rPr>
              <a:t>] to </a:t>
            </a:r>
            <a:r>
              <a:rPr lang="en-US" sz="1000" dirty="0">
                <a:latin typeface="Arial"/>
                <a:cs typeface="Arial"/>
              </a:rPr>
              <a:t>5.57</a:t>
            </a:r>
            <a:r>
              <a:rPr lang="en-US" sz="1000" kern="1200" dirty="0">
                <a:solidFill>
                  <a:schemeClr val="tx1"/>
                </a:solidFill>
                <a:effectLst/>
                <a:latin typeface="Arial"/>
                <a:cs typeface="Arial"/>
              </a:rPr>
              <a:t> [</a:t>
            </a:r>
            <a:r>
              <a:rPr lang="en-US" sz="1000" dirty="0">
                <a:latin typeface="Arial"/>
                <a:cs typeface="Arial"/>
              </a:rPr>
              <a:t>2.62</a:t>
            </a:r>
            <a:r>
              <a:rPr lang="en-US" sz="1000" kern="1200" dirty="0">
                <a:solidFill>
                  <a:schemeClr val="tx1"/>
                </a:solidFill>
                <a:effectLst/>
                <a:latin typeface="Arial"/>
                <a:cs typeface="Arial"/>
              </a:rPr>
              <a:t>] G/L; p </a:t>
            </a:r>
            <a:r>
              <a:rPr lang="en-US" sz="1000" dirty="0">
                <a:latin typeface="Arial"/>
                <a:cs typeface="Arial"/>
              </a:rPr>
              <a:t>&lt;</a:t>
            </a:r>
            <a:r>
              <a:rPr lang="en-US" sz="1000" kern="1200" dirty="0">
                <a:solidFill>
                  <a:schemeClr val="tx1"/>
                </a:solidFill>
                <a:effectLst/>
                <a:latin typeface="Arial"/>
                <a:cs typeface="Arial"/>
              </a:rPr>
              <a:t> 0.001), CRP (-</a:t>
            </a:r>
            <a:r>
              <a:rPr lang="en-US" sz="1000" dirty="0">
                <a:latin typeface="Arial"/>
                <a:cs typeface="Arial"/>
              </a:rPr>
              <a:t>26</a:t>
            </a:r>
            <a:r>
              <a:rPr lang="en-US" sz="1000" kern="1200" dirty="0">
                <a:solidFill>
                  <a:schemeClr val="tx1"/>
                </a:solidFill>
                <a:effectLst/>
                <a:latin typeface="Arial"/>
                <a:cs typeface="Arial"/>
              </a:rPr>
              <a:t>%; </a:t>
            </a:r>
            <a:r>
              <a:rPr lang="en-US" sz="1000" dirty="0">
                <a:latin typeface="Arial"/>
                <a:cs typeface="Arial"/>
              </a:rPr>
              <a:t>1.31</a:t>
            </a:r>
            <a:r>
              <a:rPr lang="en-US" sz="1000" kern="1200" dirty="0">
                <a:solidFill>
                  <a:schemeClr val="tx1"/>
                </a:solidFill>
                <a:effectLst/>
                <a:latin typeface="Arial"/>
                <a:cs typeface="Arial"/>
              </a:rPr>
              <a:t> [</a:t>
            </a:r>
            <a:r>
              <a:rPr lang="en-US" sz="1000" dirty="0">
                <a:latin typeface="Arial"/>
                <a:cs typeface="Arial"/>
              </a:rPr>
              <a:t>1.70</a:t>
            </a:r>
            <a:r>
              <a:rPr lang="en-US" sz="1000" kern="1200" dirty="0">
                <a:solidFill>
                  <a:schemeClr val="tx1"/>
                </a:solidFill>
                <a:effectLst/>
                <a:latin typeface="Arial"/>
                <a:cs typeface="Arial"/>
              </a:rPr>
              <a:t>] to </a:t>
            </a:r>
            <a:r>
              <a:rPr lang="en-US" sz="1000" dirty="0">
                <a:latin typeface="Arial"/>
                <a:cs typeface="Arial"/>
              </a:rPr>
              <a:t>0.85</a:t>
            </a:r>
            <a:r>
              <a:rPr lang="en-US" sz="1000" kern="1200" dirty="0">
                <a:solidFill>
                  <a:schemeClr val="tx1"/>
                </a:solidFill>
                <a:effectLst/>
                <a:latin typeface="Arial"/>
                <a:cs typeface="Arial"/>
              </a:rPr>
              <a:t> [</a:t>
            </a:r>
            <a:r>
              <a:rPr lang="en-US" sz="1000" dirty="0">
                <a:latin typeface="Arial"/>
                <a:cs typeface="Arial"/>
              </a:rPr>
              <a:t>1.34</a:t>
            </a:r>
            <a:r>
              <a:rPr lang="en-US" sz="1000" kern="1200" dirty="0">
                <a:solidFill>
                  <a:schemeClr val="tx1"/>
                </a:solidFill>
                <a:effectLst/>
                <a:latin typeface="Arial"/>
                <a:cs typeface="Arial"/>
              </a:rPr>
              <a:t>] mg/L; p = 0.003), and PCT levels (-</a:t>
            </a:r>
            <a:r>
              <a:rPr lang="en-US" sz="1000" dirty="0">
                <a:latin typeface="Arial"/>
                <a:cs typeface="Arial"/>
              </a:rPr>
              <a:t>25</a:t>
            </a:r>
            <a:r>
              <a:rPr lang="en-US" sz="1000" kern="1200" dirty="0">
                <a:solidFill>
                  <a:schemeClr val="tx1"/>
                </a:solidFill>
                <a:effectLst/>
                <a:latin typeface="Arial"/>
                <a:cs typeface="Arial"/>
              </a:rPr>
              <a:t>%; 0.20 [</a:t>
            </a:r>
            <a:r>
              <a:rPr lang="en-US" sz="1000" dirty="0">
                <a:latin typeface="Arial"/>
                <a:cs typeface="Arial"/>
              </a:rPr>
              <a:t>0.07</a:t>
            </a:r>
            <a:r>
              <a:rPr lang="en-US" sz="1000" kern="1200" dirty="0">
                <a:solidFill>
                  <a:schemeClr val="tx1"/>
                </a:solidFill>
                <a:effectLst/>
                <a:latin typeface="Arial"/>
                <a:cs typeface="Arial"/>
              </a:rPr>
              <a:t>] to 0.15 [</a:t>
            </a:r>
            <a:r>
              <a:rPr lang="en-US" sz="1000" dirty="0">
                <a:latin typeface="Arial"/>
                <a:cs typeface="Arial"/>
              </a:rPr>
              <a:t>0.08</a:t>
            </a:r>
            <a:r>
              <a:rPr lang="en-US" sz="1000" kern="1200" dirty="0">
                <a:solidFill>
                  <a:schemeClr val="tx1"/>
                </a:solidFill>
                <a:effectLst/>
                <a:latin typeface="Arial"/>
                <a:cs typeface="Arial"/>
              </a:rPr>
              <a:t>] ng/mL; p = </a:t>
            </a:r>
            <a:r>
              <a:rPr lang="en-US" sz="1000" dirty="0">
                <a:latin typeface="Arial"/>
                <a:cs typeface="Arial"/>
              </a:rPr>
              <a:t>0.008</a:t>
            </a:r>
            <a:r>
              <a:rPr lang="en-US" sz="1000" kern="1200" dirty="0">
                <a:solidFill>
                  <a:schemeClr val="tx1"/>
                </a:solidFill>
                <a:effectLst/>
                <a:latin typeface="Arial"/>
                <a:cs typeface="Arial"/>
              </a:rPr>
              <a:t>).</a:t>
            </a: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Achieving an HVPG-response was associated with more significant decreases of WBC (-7%; 5.01 [3.12] to 4.67 [3.13] G/L vs. ±0%; 4.53 [2.96] to 4.60 [2.77] G/L; p = 0.008) but similar decreases of CRP (-17%; 0.48 [1.33] to 0.35 [0.82] mg/dL vs. -13%; 0.49 [0.82] to 0.35 [0.58] mg/dL; p=0.574) as compared to HVPG non-responders. Interestingly, changes in HVPG did not correlate with changes in WBC (⍴=0.097; p=0.088). In contrast to propranolol, carvedilol led to pronounced decreases in WBC (-5%; 4.81 [2.96] to 4.42 [3.13] G/L vs. +3%; 4.75 [3.31] to 4.90 [2.68] G/L; p = 0.006), however, decreases of CRP were found with both treatments (-17%; 0.42 [0.85] to 0.32 [0.67] mg/dL vs. -6%; 0.62 [1.17] to 0.54 [1.00] mg/dL; p = 0.383).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Importantly, an NSBB-induced decrease of WBC by ≥15% was also associated with amelioration of systemic IL-6 (-25%; mean 23.97 ± 26.17 to 16.21 ± 14.11 pg/mL; p = 0.064) and PCT(-20%; 0.17 [0.14] to 0.12 [0.12] ng/mL; p = 0.017) levels.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NSBB therapy exerts systemic anti-inflammatory activity as suggested by decreases in WBC and CRP levels. This effect seems most pronounced in CTP-C, HVPG-responders and with carvedilol treatment. Moreover, NSBB treatment may ameliorate endothelial dysfunction.</a:t>
            </a:r>
            <a:r>
              <a:rPr lang="en-US" sz="1000" dirty="0"/>
              <a:t> The impact of NSBB-related amelioration of systemic inflammation on clinical outcomes should be investigated further.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1000" i="1" dirty="0">
                <a:latin typeface="Arial"/>
                <a:cs typeface="Arial"/>
              </a:rPr>
              <a:t>Abbreviations: CRP, C-reactive protein; CTP, Child−Turcotte−Pugh; IL-6, interleukin 6; NSBBs, non-selective beta-blockers; PCT, procalcitonin; WBC, white blood cell count</a:t>
            </a:r>
            <a:endParaRPr lang="en-US" sz="1000" i="1"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SAT181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Impact of beta blocker therapy on systemic inflammation stratified by hepatic venous pressure gradient response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a:cs typeface="Arial"/>
              </a:rPr>
              <a:t>Mathias Jachs</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Lukas Hartl</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Dunja Schaufler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Christopher Desbalmes</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Ernst Eigenbauer</a:t>
            </a:r>
            <a:r>
              <a:rPr lang="en-US" sz="1000" kern="1200" baseline="30000" dirty="0">
                <a:solidFill>
                  <a:schemeClr val="tx1"/>
                </a:solidFill>
                <a:effectLst/>
                <a:latin typeface="Arial"/>
                <a:cs typeface="Arial"/>
              </a:rPr>
              <a:t>3</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Thomas Szekeres</a:t>
            </a:r>
            <a:r>
              <a:rPr lang="en-US" sz="1000" kern="1200" baseline="30000" dirty="0">
                <a:solidFill>
                  <a:schemeClr val="tx1"/>
                </a:solidFill>
                <a:effectLst/>
                <a:latin typeface="Arial"/>
                <a:cs typeface="Arial"/>
              </a:rPr>
              <a:t>4</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Rodrig Marculescu</a:t>
            </a:r>
            <a:r>
              <a:rPr lang="en-US" sz="1000" kern="1200" baseline="30000" dirty="0">
                <a:solidFill>
                  <a:schemeClr val="tx1"/>
                </a:solidFill>
                <a:effectLst/>
                <a:latin typeface="Arial"/>
                <a:cs typeface="Arial"/>
              </a:rPr>
              <a:t>4</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Rafael Paternostro</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Benedikt Simbrunner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Philipp Schwabl</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Theresa Bucsics</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David JM Bauer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Michael Trauner</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Mattias Mandorfer</a:t>
            </a:r>
            <a:r>
              <a:rPr lang="en-US" sz="1000" kern="1200" baseline="30000" dirty="0">
                <a:solidFill>
                  <a:schemeClr val="tx1"/>
                </a:solidFill>
                <a:effectLst/>
                <a:latin typeface="Arial"/>
                <a:cs typeface="Arial"/>
              </a:rPr>
              <a:t>1 2</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Thomas Reiberger</a:t>
            </a:r>
            <a:r>
              <a:rPr lang="en-US" sz="1000" kern="1200" baseline="30000" dirty="0">
                <a:solidFill>
                  <a:schemeClr val="tx1"/>
                </a:solidFill>
                <a:effectLst/>
                <a:latin typeface="Arial"/>
                <a:cs typeface="Arial"/>
              </a:rPr>
              <a:t>1 2</a:t>
            </a:r>
            <a:endParaRPr lang="en-GB" sz="1000" kern="1200" dirty="0">
              <a:solidFill>
                <a:schemeClr val="tx1"/>
              </a:solidFill>
              <a:effectLst/>
              <a:latin typeface="Arial"/>
              <a:cs typeface="Arial"/>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Division of Gastroenterology and Hepatology, Department of Internal Medicine III,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Hepatic Hemodynamic Lab,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IT-Systems and Communications,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Department of Laboratory Medicine, Vienna, Austria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thomas.reiberger@meduniwien.ac.at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Non-selective beta-blockers (NSBB) decrease portal pressure, i.e. hepatic venous pressure gradient (HVPG) in patients with clinically significant portal hypertension. Interestingly, NSBB may also exert anti-inflammatory activity.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assessed markers of systemic inflammation (WBC, CRP, IL-6, PCT) and endothelial dysfunction (VWF) at sequential HVPG measurements, i.e. without NSBB at baseline (BL) and with NSBB at follow-up (FU). The impact of NSBB on these biomarkers was assessed by paired analyses stratified by Child-Turcotte-Pugh stage (CTP), type of NSBB, and HVPG-response (≥20% relative decrease/decrease to &lt;12mmHg).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Results:</a:t>
            </a:r>
            <a:r>
              <a:rPr lang="en-US" sz="1000" kern="1200" dirty="0">
                <a:solidFill>
                  <a:schemeClr val="tx1"/>
                </a:solidFill>
                <a:effectLst/>
                <a:latin typeface="Arial"/>
                <a:cs typeface="Arial"/>
              </a:rPr>
              <a:t> </a:t>
            </a:r>
            <a:r>
              <a:rPr lang="en-US" sz="1000" dirty="0">
                <a:latin typeface="Arial"/>
                <a:cs typeface="Arial"/>
              </a:rPr>
              <a:t>307</a:t>
            </a:r>
            <a:r>
              <a:rPr lang="en-US" sz="1000" kern="1200" dirty="0">
                <a:solidFill>
                  <a:schemeClr val="tx1"/>
                </a:solidFill>
                <a:effectLst/>
                <a:latin typeface="Arial"/>
                <a:cs typeface="Arial"/>
              </a:rPr>
              <a:t> patients were included: median age: </a:t>
            </a:r>
            <a:r>
              <a:rPr lang="en-US" sz="1000" dirty="0">
                <a:latin typeface="Arial"/>
                <a:cs typeface="Arial"/>
              </a:rPr>
              <a:t>55</a:t>
            </a:r>
            <a:r>
              <a:rPr lang="en-US" sz="1000" kern="1200" dirty="0">
                <a:solidFill>
                  <a:schemeClr val="tx1"/>
                </a:solidFill>
                <a:effectLst/>
                <a:latin typeface="Arial"/>
                <a:cs typeface="Arial"/>
              </a:rPr>
              <a:t> years; CTP-A = </a:t>
            </a:r>
            <a:r>
              <a:rPr lang="en-US" sz="1000" dirty="0">
                <a:latin typeface="Arial"/>
                <a:cs typeface="Arial"/>
              </a:rPr>
              <a:t>77</a:t>
            </a:r>
            <a:r>
              <a:rPr lang="en-US" sz="1000" kern="1200" dirty="0">
                <a:solidFill>
                  <a:schemeClr val="tx1"/>
                </a:solidFill>
                <a:effectLst/>
                <a:latin typeface="Arial"/>
                <a:cs typeface="Arial"/>
              </a:rPr>
              <a:t> (</a:t>
            </a:r>
            <a:r>
              <a:rPr lang="en-US" sz="1000" dirty="0">
                <a:latin typeface="Arial"/>
                <a:cs typeface="Arial"/>
              </a:rPr>
              <a:t>25.1</a:t>
            </a:r>
            <a:r>
              <a:rPr lang="en-US" sz="1000" kern="1200" dirty="0">
                <a:solidFill>
                  <a:schemeClr val="tx1"/>
                </a:solidFill>
                <a:effectLst/>
                <a:latin typeface="Arial"/>
                <a:cs typeface="Arial"/>
              </a:rPr>
              <a:t>%), B = </a:t>
            </a:r>
            <a:r>
              <a:rPr lang="en-US" sz="1000" dirty="0">
                <a:latin typeface="Arial"/>
                <a:cs typeface="Arial"/>
              </a:rPr>
              <a:t>161</a:t>
            </a:r>
            <a:r>
              <a:rPr lang="en-US" sz="1000" kern="1200" dirty="0">
                <a:solidFill>
                  <a:schemeClr val="tx1"/>
                </a:solidFill>
                <a:effectLst/>
                <a:latin typeface="Arial"/>
                <a:cs typeface="Arial"/>
              </a:rPr>
              <a:t> (52.4%), C = </a:t>
            </a:r>
            <a:r>
              <a:rPr lang="en-US" sz="1000" dirty="0">
                <a:latin typeface="Arial"/>
                <a:cs typeface="Arial"/>
              </a:rPr>
              <a:t>69</a:t>
            </a:r>
            <a:r>
              <a:rPr lang="en-US" sz="1000" kern="1200" dirty="0">
                <a:solidFill>
                  <a:schemeClr val="tx1"/>
                </a:solidFill>
                <a:effectLst/>
                <a:latin typeface="Arial"/>
                <a:cs typeface="Arial"/>
              </a:rPr>
              <a:t> (</a:t>
            </a:r>
            <a:r>
              <a:rPr lang="en-US" sz="1000" dirty="0">
                <a:latin typeface="Arial"/>
                <a:cs typeface="Arial"/>
              </a:rPr>
              <a:t>22.5</a:t>
            </a:r>
            <a:r>
              <a:rPr lang="en-US" sz="1000" kern="1200" dirty="0">
                <a:solidFill>
                  <a:schemeClr val="tx1"/>
                </a:solidFill>
                <a:effectLst/>
                <a:latin typeface="Arial"/>
                <a:cs typeface="Arial"/>
              </a:rPr>
              <a:t>%). Carvedilol and propranolol were used in </a:t>
            </a:r>
            <a:r>
              <a:rPr lang="en-US" sz="1000" dirty="0">
                <a:latin typeface="Arial"/>
                <a:cs typeface="Arial"/>
              </a:rPr>
              <a:t>192 </a:t>
            </a:r>
            <a:r>
              <a:rPr lang="en-US" sz="1000" kern="1200" dirty="0">
                <a:solidFill>
                  <a:schemeClr val="tx1"/>
                </a:solidFill>
                <a:effectLst/>
                <a:latin typeface="Arial"/>
                <a:cs typeface="Arial"/>
              </a:rPr>
              <a:t>(</a:t>
            </a:r>
            <a:r>
              <a:rPr lang="en-US" sz="1000" dirty="0">
                <a:latin typeface="Arial"/>
                <a:cs typeface="Arial"/>
              </a:rPr>
              <a:t>62.5</a:t>
            </a:r>
            <a:r>
              <a:rPr lang="en-US" sz="1000" kern="1200" dirty="0">
                <a:solidFill>
                  <a:schemeClr val="tx1"/>
                </a:solidFill>
                <a:effectLst/>
                <a:latin typeface="Arial"/>
                <a:cs typeface="Arial"/>
              </a:rPr>
              <a:t>%) and </a:t>
            </a:r>
            <a:r>
              <a:rPr lang="en-US" sz="1000" dirty="0">
                <a:latin typeface="Arial"/>
                <a:cs typeface="Arial"/>
              </a:rPr>
              <a:t>115</a:t>
            </a:r>
            <a:r>
              <a:rPr lang="en-US" sz="1000" kern="1200" dirty="0">
                <a:solidFill>
                  <a:schemeClr val="tx1"/>
                </a:solidFill>
                <a:effectLst/>
                <a:latin typeface="Arial"/>
                <a:cs typeface="Arial"/>
              </a:rPr>
              <a:t> (</a:t>
            </a:r>
            <a:r>
              <a:rPr lang="en-US" sz="1000" dirty="0">
                <a:latin typeface="Arial"/>
                <a:cs typeface="Arial"/>
              </a:rPr>
              <a:t>37.5</a:t>
            </a:r>
            <a:r>
              <a:rPr lang="en-US" sz="1000" kern="1200" dirty="0">
                <a:solidFill>
                  <a:schemeClr val="tx1"/>
                </a:solidFill>
                <a:effectLst/>
                <a:latin typeface="Arial"/>
                <a:cs typeface="Arial"/>
              </a:rPr>
              <a:t>%) patients, respectively. HVPG-response was achieved in </a:t>
            </a:r>
            <a:r>
              <a:rPr lang="en-US" sz="1000" dirty="0">
                <a:latin typeface="Arial"/>
                <a:cs typeface="Arial"/>
              </a:rPr>
              <a:t>107</a:t>
            </a:r>
            <a:r>
              <a:rPr lang="en-US" sz="1000" kern="1200" dirty="0">
                <a:solidFill>
                  <a:schemeClr val="tx1"/>
                </a:solidFill>
                <a:effectLst/>
                <a:latin typeface="Arial"/>
                <a:cs typeface="Arial"/>
              </a:rPr>
              <a:t> patients (</a:t>
            </a:r>
            <a:r>
              <a:rPr lang="en-US" sz="1000" dirty="0">
                <a:latin typeface="Arial"/>
                <a:cs typeface="Arial"/>
              </a:rPr>
              <a:t>34.9</a:t>
            </a:r>
            <a:r>
              <a:rPr lang="en-US" sz="1000" kern="1200" dirty="0">
                <a:solidFill>
                  <a:schemeClr val="tx1"/>
                </a:solidFill>
                <a:effectLst/>
                <a:latin typeface="Arial"/>
                <a:cs typeface="Arial"/>
              </a:rPr>
              <a:t>%).</a:t>
            </a:r>
            <a:r>
              <a:rPr lang="en-GB" sz="1000" kern="1200" dirty="0">
                <a:solidFill>
                  <a:schemeClr val="tx1"/>
                </a:solidFill>
                <a:effectLst/>
                <a:latin typeface="Arial"/>
                <a:cs typeface="Arial"/>
              </a:rPr>
              <a:t> </a:t>
            </a:r>
            <a:r>
              <a:rPr lang="en-US" sz="1000" kern="1200" dirty="0">
                <a:solidFill>
                  <a:schemeClr val="tx1"/>
                </a:solidFill>
                <a:effectLst/>
                <a:latin typeface="Arial"/>
                <a:cs typeface="Arial"/>
              </a:rPr>
              <a:t>NSBB therapy was associated with a significant decrease of WBC (median: </a:t>
            </a:r>
            <a:r>
              <a:rPr lang="en-US" sz="1000" dirty="0">
                <a:latin typeface="Arial"/>
                <a:cs typeface="Arial"/>
              </a:rPr>
              <a:t>-2%;</a:t>
            </a:r>
            <a:r>
              <a:rPr lang="en-US" sz="1000" kern="1200" dirty="0">
                <a:solidFill>
                  <a:schemeClr val="tx1"/>
                </a:solidFill>
                <a:effectLst/>
                <a:latin typeface="Arial"/>
                <a:cs typeface="Arial"/>
              </a:rPr>
              <a:t> median </a:t>
            </a:r>
            <a:r>
              <a:rPr lang="en-US" sz="1000" dirty="0">
                <a:latin typeface="Arial"/>
                <a:cs typeface="Arial"/>
              </a:rPr>
              <a:t>4.78</a:t>
            </a:r>
            <a:r>
              <a:rPr lang="en-US" sz="1000" kern="1200" dirty="0">
                <a:solidFill>
                  <a:schemeClr val="tx1"/>
                </a:solidFill>
                <a:effectLst/>
                <a:latin typeface="Arial"/>
                <a:cs typeface="Arial"/>
              </a:rPr>
              <a:t> [IQR 3.12] to </a:t>
            </a:r>
            <a:r>
              <a:rPr lang="en-US" sz="1000" dirty="0">
                <a:latin typeface="Arial"/>
                <a:cs typeface="Arial"/>
              </a:rPr>
              <a:t>4.65</a:t>
            </a:r>
            <a:r>
              <a:rPr lang="en-US" sz="1000" kern="1200" dirty="0">
                <a:solidFill>
                  <a:schemeClr val="tx1"/>
                </a:solidFill>
                <a:effectLst/>
                <a:latin typeface="Arial"/>
                <a:cs typeface="Arial"/>
              </a:rPr>
              <a:t> [</a:t>
            </a:r>
            <a:r>
              <a:rPr lang="en-US" sz="1000" dirty="0">
                <a:latin typeface="Arial"/>
                <a:cs typeface="Arial"/>
              </a:rPr>
              <a:t>2.95</a:t>
            </a:r>
            <a:r>
              <a:rPr lang="en-US" sz="1000" kern="1200" dirty="0">
                <a:solidFill>
                  <a:schemeClr val="tx1"/>
                </a:solidFill>
                <a:effectLst/>
                <a:latin typeface="Arial"/>
                <a:cs typeface="Arial"/>
              </a:rPr>
              <a:t>] G/L; p = </a:t>
            </a:r>
            <a:r>
              <a:rPr lang="en-US" sz="1000" dirty="0">
                <a:latin typeface="Arial"/>
                <a:cs typeface="Arial"/>
              </a:rPr>
              <a:t>0.011</a:t>
            </a:r>
            <a:r>
              <a:rPr lang="en-US" sz="1000" kern="1200" dirty="0">
                <a:solidFill>
                  <a:schemeClr val="tx1"/>
                </a:solidFill>
                <a:effectLst/>
                <a:latin typeface="Arial"/>
                <a:cs typeface="Arial"/>
              </a:rPr>
              <a:t>), and of CRP levels (-</a:t>
            </a:r>
            <a:r>
              <a:rPr lang="en-US" sz="1000" dirty="0">
                <a:latin typeface="Arial"/>
                <a:cs typeface="Arial"/>
              </a:rPr>
              <a:t>14</a:t>
            </a:r>
            <a:r>
              <a:rPr lang="en-US" sz="1000" kern="1200" dirty="0">
                <a:solidFill>
                  <a:schemeClr val="tx1"/>
                </a:solidFill>
                <a:effectLst/>
                <a:latin typeface="Arial"/>
                <a:cs typeface="Arial"/>
              </a:rPr>
              <a:t>%; </a:t>
            </a:r>
            <a:r>
              <a:rPr lang="en-US" sz="1000" dirty="0">
                <a:latin typeface="Arial"/>
                <a:cs typeface="Arial"/>
              </a:rPr>
              <a:t>0.48</a:t>
            </a:r>
            <a:r>
              <a:rPr lang="en-US" sz="1000" kern="1200" dirty="0">
                <a:solidFill>
                  <a:schemeClr val="tx1"/>
                </a:solidFill>
                <a:effectLst/>
                <a:latin typeface="Arial"/>
                <a:cs typeface="Arial"/>
              </a:rPr>
              <a:t> [</a:t>
            </a:r>
            <a:r>
              <a:rPr lang="en-US" sz="1000" dirty="0">
                <a:latin typeface="Arial"/>
                <a:cs typeface="Arial"/>
              </a:rPr>
              <a:t>0.99]</a:t>
            </a:r>
            <a:r>
              <a:rPr lang="en-US" sz="1000" kern="1200" dirty="0">
                <a:solidFill>
                  <a:schemeClr val="tx1"/>
                </a:solidFill>
                <a:effectLst/>
                <a:latin typeface="Arial"/>
                <a:cs typeface="Arial"/>
              </a:rPr>
              <a:t> to </a:t>
            </a:r>
            <a:r>
              <a:rPr lang="en-US" sz="1000" dirty="0">
                <a:latin typeface="Arial"/>
                <a:cs typeface="Arial"/>
              </a:rPr>
              <a:t>0.35</a:t>
            </a:r>
            <a:r>
              <a:rPr lang="en-US" sz="1000" kern="1200" dirty="0">
                <a:solidFill>
                  <a:schemeClr val="tx1"/>
                </a:solidFill>
                <a:effectLst/>
                <a:latin typeface="Arial"/>
                <a:cs typeface="Arial"/>
              </a:rPr>
              <a:t> [</a:t>
            </a:r>
            <a:r>
              <a:rPr lang="en-US" sz="1000" dirty="0">
                <a:latin typeface="Arial"/>
                <a:cs typeface="Arial"/>
              </a:rPr>
              <a:t>0.72</a:t>
            </a:r>
            <a:r>
              <a:rPr lang="en-US" sz="1000" kern="1200" dirty="0">
                <a:solidFill>
                  <a:schemeClr val="tx1"/>
                </a:solidFill>
                <a:effectLst/>
                <a:latin typeface="Arial"/>
                <a:cs typeface="Arial"/>
              </a:rPr>
              <a:t>] mg/dL; p</a:t>
            </a:r>
            <a:r>
              <a:rPr lang="en-GB" sz="1000" kern="1200" dirty="0">
                <a:solidFill>
                  <a:schemeClr val="tx1"/>
                </a:solidFill>
                <a:effectLst/>
                <a:latin typeface="Arial"/>
                <a:cs typeface="Arial"/>
              </a:rPr>
              <a:t> </a:t>
            </a:r>
            <a:r>
              <a:rPr lang="en-US" sz="1000" kern="1200" dirty="0">
                <a:solidFill>
                  <a:schemeClr val="tx1"/>
                </a:solidFill>
                <a:effectLst/>
                <a:latin typeface="Arial"/>
                <a:cs typeface="Arial"/>
              </a:rPr>
              <a:t>&lt; 0.001), while no significant effects were seen on IL-6 (</a:t>
            </a:r>
            <a:r>
              <a:rPr lang="en-US" sz="1000" dirty="0">
                <a:latin typeface="Arial"/>
                <a:cs typeface="Arial"/>
              </a:rPr>
              <a:t>10.83</a:t>
            </a:r>
            <a:r>
              <a:rPr lang="en-US" sz="1000" kern="1200" dirty="0">
                <a:solidFill>
                  <a:schemeClr val="tx1"/>
                </a:solidFill>
                <a:effectLst/>
                <a:latin typeface="Arial"/>
                <a:cs typeface="Arial"/>
              </a:rPr>
              <a:t> [</a:t>
            </a:r>
            <a:r>
              <a:rPr lang="en-US" sz="1000" dirty="0">
                <a:latin typeface="Arial"/>
                <a:cs typeface="Arial"/>
              </a:rPr>
              <a:t>17.16</a:t>
            </a:r>
            <a:r>
              <a:rPr lang="en-US" sz="1000" kern="1200" dirty="0">
                <a:solidFill>
                  <a:schemeClr val="tx1"/>
                </a:solidFill>
                <a:effectLst/>
                <a:latin typeface="Arial"/>
                <a:cs typeface="Arial"/>
              </a:rPr>
              <a:t>] to </a:t>
            </a:r>
            <a:r>
              <a:rPr lang="en-US" sz="1000" dirty="0">
                <a:latin typeface="Arial"/>
                <a:cs typeface="Arial"/>
              </a:rPr>
              <a:t>12.27</a:t>
            </a:r>
            <a:r>
              <a:rPr lang="en-US" sz="1000" kern="1200" dirty="0">
                <a:solidFill>
                  <a:schemeClr val="tx1"/>
                </a:solidFill>
                <a:effectLst/>
                <a:latin typeface="Arial"/>
                <a:cs typeface="Arial"/>
              </a:rPr>
              <a:t> [</a:t>
            </a:r>
            <a:r>
              <a:rPr lang="en-US" sz="1000" dirty="0">
                <a:latin typeface="Arial"/>
                <a:cs typeface="Arial"/>
              </a:rPr>
              <a:t>15.06</a:t>
            </a:r>
            <a:r>
              <a:rPr lang="en-US" sz="1000" kern="1200" dirty="0">
                <a:solidFill>
                  <a:schemeClr val="tx1"/>
                </a:solidFill>
                <a:effectLst/>
                <a:latin typeface="Arial"/>
                <a:cs typeface="Arial"/>
              </a:rPr>
              <a:t>] pg/mL; p = </a:t>
            </a:r>
            <a:r>
              <a:rPr lang="en-US" sz="1000" dirty="0">
                <a:latin typeface="Arial"/>
                <a:cs typeface="Arial"/>
              </a:rPr>
              <a:t>0.578</a:t>
            </a:r>
            <a:r>
              <a:rPr lang="en-US" sz="1000" kern="1200" dirty="0">
                <a:solidFill>
                  <a:schemeClr val="tx1"/>
                </a:solidFill>
                <a:effectLst/>
                <a:latin typeface="Arial"/>
                <a:cs typeface="Arial"/>
              </a:rPr>
              <a:t>) and PCT (</a:t>
            </a:r>
            <a:r>
              <a:rPr lang="en-US" sz="1000" dirty="0">
                <a:latin typeface="Arial"/>
                <a:cs typeface="Arial"/>
              </a:rPr>
              <a:t>0.13</a:t>
            </a:r>
            <a:r>
              <a:rPr lang="en-US" sz="1000" kern="1200" dirty="0">
                <a:solidFill>
                  <a:schemeClr val="tx1"/>
                </a:solidFill>
                <a:effectLst/>
                <a:latin typeface="Arial"/>
                <a:cs typeface="Arial"/>
              </a:rPr>
              <a:t> [0.14] to </a:t>
            </a:r>
            <a:r>
              <a:rPr lang="en-US" sz="1000" dirty="0">
                <a:latin typeface="Arial"/>
                <a:cs typeface="Arial"/>
              </a:rPr>
              <a:t>0.11</a:t>
            </a:r>
            <a:r>
              <a:rPr lang="en-US" sz="1000" kern="1200" dirty="0">
                <a:solidFill>
                  <a:schemeClr val="tx1"/>
                </a:solidFill>
                <a:effectLst/>
                <a:latin typeface="Arial"/>
                <a:cs typeface="Arial"/>
              </a:rPr>
              <a:t> [0.10] ng/mL; p = </a:t>
            </a:r>
            <a:r>
              <a:rPr lang="en-US" sz="1000" dirty="0">
                <a:latin typeface="Arial"/>
                <a:cs typeface="Arial"/>
              </a:rPr>
              <a:t>0.292).</a:t>
            </a:r>
            <a:r>
              <a:rPr lang="en-US" sz="1000" kern="1200" dirty="0">
                <a:solidFill>
                  <a:schemeClr val="tx1"/>
                </a:solidFill>
                <a:effectLst/>
                <a:latin typeface="Arial"/>
                <a:cs typeface="Arial"/>
              </a:rPr>
              <a:t> Moreover, VWF significantly decreased under NSBB therapy from </a:t>
            </a:r>
            <a:r>
              <a:rPr lang="en-US" sz="1000" dirty="0">
                <a:latin typeface="Arial"/>
                <a:cs typeface="Arial"/>
              </a:rPr>
              <a:t>346</a:t>
            </a:r>
            <a:r>
              <a:rPr lang="en-US" sz="1000" kern="1200" dirty="0">
                <a:solidFill>
                  <a:schemeClr val="tx1"/>
                </a:solidFill>
                <a:effectLst/>
                <a:latin typeface="Arial"/>
                <a:cs typeface="Arial"/>
              </a:rPr>
              <a:t> (163) to </a:t>
            </a:r>
            <a:r>
              <a:rPr lang="en-US" sz="1000" dirty="0">
                <a:latin typeface="Arial"/>
                <a:cs typeface="Arial"/>
              </a:rPr>
              <a:t>310</a:t>
            </a:r>
            <a:r>
              <a:rPr lang="en-US" sz="1000" kern="1200" dirty="0">
                <a:solidFill>
                  <a:schemeClr val="tx1"/>
                </a:solidFill>
                <a:effectLst/>
                <a:latin typeface="Arial"/>
                <a:cs typeface="Arial"/>
              </a:rPr>
              <a:t> (157)% (p &lt; 0.001).</a:t>
            </a:r>
            <a:endParaRPr lang="en-GB" sz="1000" kern="1200" dirty="0">
              <a:solidFill>
                <a:schemeClr val="tx1"/>
              </a:solidFill>
              <a:effectLst/>
              <a:latin typeface="Arial"/>
              <a:cs typeface="Arial"/>
            </a:endParaRP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a:cs typeface="Arial"/>
              </a:rPr>
              <a:t>CTP-C patients showed most pronounced reductions in WBC (-</a:t>
            </a:r>
            <a:r>
              <a:rPr lang="en-US" sz="1000" dirty="0">
                <a:latin typeface="Arial"/>
                <a:cs typeface="Arial"/>
              </a:rPr>
              <a:t>16</a:t>
            </a:r>
            <a:r>
              <a:rPr lang="en-US" sz="1000" kern="1200" dirty="0">
                <a:solidFill>
                  <a:schemeClr val="tx1"/>
                </a:solidFill>
                <a:effectLst/>
                <a:latin typeface="Arial"/>
                <a:cs typeface="Arial"/>
              </a:rPr>
              <a:t>%; </a:t>
            </a:r>
            <a:r>
              <a:rPr lang="en-US" sz="1000" dirty="0">
                <a:latin typeface="Arial"/>
                <a:cs typeface="Arial"/>
              </a:rPr>
              <a:t>6.00 </a:t>
            </a:r>
            <a:r>
              <a:rPr lang="en-US" sz="1000" kern="1200" dirty="0">
                <a:solidFill>
                  <a:schemeClr val="tx1"/>
                </a:solidFill>
                <a:effectLst/>
                <a:latin typeface="Arial"/>
                <a:cs typeface="Arial"/>
              </a:rPr>
              <a:t>[</a:t>
            </a:r>
            <a:r>
              <a:rPr lang="en-US" sz="1000" dirty="0">
                <a:latin typeface="Arial"/>
                <a:cs typeface="Arial"/>
              </a:rPr>
              <a:t>4.10</a:t>
            </a:r>
            <a:r>
              <a:rPr lang="en-US" sz="1000" kern="1200" dirty="0">
                <a:solidFill>
                  <a:schemeClr val="tx1"/>
                </a:solidFill>
                <a:effectLst/>
                <a:latin typeface="Arial"/>
                <a:cs typeface="Arial"/>
              </a:rPr>
              <a:t>] to </a:t>
            </a:r>
            <a:r>
              <a:rPr lang="en-US" sz="1000" dirty="0">
                <a:latin typeface="Arial"/>
                <a:cs typeface="Arial"/>
              </a:rPr>
              <a:t>5.57</a:t>
            </a:r>
            <a:r>
              <a:rPr lang="en-US" sz="1000" kern="1200" dirty="0">
                <a:solidFill>
                  <a:schemeClr val="tx1"/>
                </a:solidFill>
                <a:effectLst/>
                <a:latin typeface="Arial"/>
                <a:cs typeface="Arial"/>
              </a:rPr>
              <a:t> [</a:t>
            </a:r>
            <a:r>
              <a:rPr lang="en-US" sz="1000" dirty="0">
                <a:latin typeface="Arial"/>
                <a:cs typeface="Arial"/>
              </a:rPr>
              <a:t>2.62</a:t>
            </a:r>
            <a:r>
              <a:rPr lang="en-US" sz="1000" kern="1200" dirty="0">
                <a:solidFill>
                  <a:schemeClr val="tx1"/>
                </a:solidFill>
                <a:effectLst/>
                <a:latin typeface="Arial"/>
                <a:cs typeface="Arial"/>
              </a:rPr>
              <a:t>] G/L; p </a:t>
            </a:r>
            <a:r>
              <a:rPr lang="en-US" sz="1000" dirty="0">
                <a:latin typeface="Arial"/>
                <a:cs typeface="Arial"/>
              </a:rPr>
              <a:t>&lt;</a:t>
            </a:r>
            <a:r>
              <a:rPr lang="en-US" sz="1000" kern="1200" dirty="0">
                <a:solidFill>
                  <a:schemeClr val="tx1"/>
                </a:solidFill>
                <a:effectLst/>
                <a:latin typeface="Arial"/>
                <a:cs typeface="Arial"/>
              </a:rPr>
              <a:t> 0.001), CRP (-</a:t>
            </a:r>
            <a:r>
              <a:rPr lang="en-US" sz="1000" dirty="0">
                <a:latin typeface="Arial"/>
                <a:cs typeface="Arial"/>
              </a:rPr>
              <a:t>26</a:t>
            </a:r>
            <a:r>
              <a:rPr lang="en-US" sz="1000" kern="1200" dirty="0">
                <a:solidFill>
                  <a:schemeClr val="tx1"/>
                </a:solidFill>
                <a:effectLst/>
                <a:latin typeface="Arial"/>
                <a:cs typeface="Arial"/>
              </a:rPr>
              <a:t>%; </a:t>
            </a:r>
            <a:r>
              <a:rPr lang="en-US" sz="1000" dirty="0">
                <a:latin typeface="Arial"/>
                <a:cs typeface="Arial"/>
              </a:rPr>
              <a:t>1.31</a:t>
            </a:r>
            <a:r>
              <a:rPr lang="en-US" sz="1000" kern="1200" dirty="0">
                <a:solidFill>
                  <a:schemeClr val="tx1"/>
                </a:solidFill>
                <a:effectLst/>
                <a:latin typeface="Arial"/>
                <a:cs typeface="Arial"/>
              </a:rPr>
              <a:t> [</a:t>
            </a:r>
            <a:r>
              <a:rPr lang="en-US" sz="1000" dirty="0">
                <a:latin typeface="Arial"/>
                <a:cs typeface="Arial"/>
              </a:rPr>
              <a:t>1.70</a:t>
            </a:r>
            <a:r>
              <a:rPr lang="en-US" sz="1000" kern="1200" dirty="0">
                <a:solidFill>
                  <a:schemeClr val="tx1"/>
                </a:solidFill>
                <a:effectLst/>
                <a:latin typeface="Arial"/>
                <a:cs typeface="Arial"/>
              </a:rPr>
              <a:t>] to </a:t>
            </a:r>
            <a:r>
              <a:rPr lang="en-US" sz="1000" dirty="0">
                <a:latin typeface="Arial"/>
                <a:cs typeface="Arial"/>
              </a:rPr>
              <a:t>0.85</a:t>
            </a:r>
            <a:r>
              <a:rPr lang="en-US" sz="1000" kern="1200" dirty="0">
                <a:solidFill>
                  <a:schemeClr val="tx1"/>
                </a:solidFill>
                <a:effectLst/>
                <a:latin typeface="Arial"/>
                <a:cs typeface="Arial"/>
              </a:rPr>
              <a:t> [</a:t>
            </a:r>
            <a:r>
              <a:rPr lang="en-US" sz="1000" dirty="0">
                <a:latin typeface="Arial"/>
                <a:cs typeface="Arial"/>
              </a:rPr>
              <a:t>1.34</a:t>
            </a:r>
            <a:r>
              <a:rPr lang="en-US" sz="1000" kern="1200" dirty="0">
                <a:solidFill>
                  <a:schemeClr val="tx1"/>
                </a:solidFill>
                <a:effectLst/>
                <a:latin typeface="Arial"/>
                <a:cs typeface="Arial"/>
              </a:rPr>
              <a:t>] mg/L; p = 0.003), and PCT levels (-</a:t>
            </a:r>
            <a:r>
              <a:rPr lang="en-US" sz="1000" dirty="0">
                <a:latin typeface="Arial"/>
                <a:cs typeface="Arial"/>
              </a:rPr>
              <a:t>25</a:t>
            </a:r>
            <a:r>
              <a:rPr lang="en-US" sz="1000" kern="1200" dirty="0">
                <a:solidFill>
                  <a:schemeClr val="tx1"/>
                </a:solidFill>
                <a:effectLst/>
                <a:latin typeface="Arial"/>
                <a:cs typeface="Arial"/>
              </a:rPr>
              <a:t>%; 0.20 [</a:t>
            </a:r>
            <a:r>
              <a:rPr lang="en-US" sz="1000" dirty="0">
                <a:latin typeface="Arial"/>
                <a:cs typeface="Arial"/>
              </a:rPr>
              <a:t>0.07</a:t>
            </a:r>
            <a:r>
              <a:rPr lang="en-US" sz="1000" kern="1200" dirty="0">
                <a:solidFill>
                  <a:schemeClr val="tx1"/>
                </a:solidFill>
                <a:effectLst/>
                <a:latin typeface="Arial"/>
                <a:cs typeface="Arial"/>
              </a:rPr>
              <a:t>] to 0.15 [</a:t>
            </a:r>
            <a:r>
              <a:rPr lang="en-US" sz="1000" dirty="0">
                <a:latin typeface="Arial"/>
                <a:cs typeface="Arial"/>
              </a:rPr>
              <a:t>0.08</a:t>
            </a:r>
            <a:r>
              <a:rPr lang="en-US" sz="1000" kern="1200" dirty="0">
                <a:solidFill>
                  <a:schemeClr val="tx1"/>
                </a:solidFill>
                <a:effectLst/>
                <a:latin typeface="Arial"/>
                <a:cs typeface="Arial"/>
              </a:rPr>
              <a:t>] ng/mL; p = </a:t>
            </a:r>
            <a:r>
              <a:rPr lang="en-US" sz="1000" dirty="0">
                <a:latin typeface="Arial"/>
                <a:cs typeface="Arial"/>
              </a:rPr>
              <a:t>0.008</a:t>
            </a:r>
            <a:r>
              <a:rPr lang="en-US" sz="1000" kern="1200" dirty="0">
                <a:solidFill>
                  <a:schemeClr val="tx1"/>
                </a:solidFill>
                <a:effectLst/>
                <a:latin typeface="Arial"/>
                <a:cs typeface="Arial"/>
              </a:rPr>
              <a:t>).</a:t>
            </a: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Achieving an HVPG-response was associated with more significant decreases of WBC (-7%; 5.01 [3.12] to 4.67 [3.13] G/L vs. ±0%; 4.53 [2.96] to 4.60 [2.77] G/L; p = 0.008) but similar decreases of CRP (-17%; 0.48 [1.33] to 0.35 [0.82] mg/dL vs. -13%; 0.49 [0.82] to 0.35 [0.58] mg/dL; p=0.574) as compared to HVPG non-responders. Interestingly, changes in HVPG did not correlate with changes in WBC (⍴=0.097; p=0.088). In contrast to propranolol, carvedilol led to pronounced decreases in WBC (-5%; 4.81 [2.96] to 4.42 [3.13] G/L vs. +3%; 4.75 [3.31] to 4.90 [2.68] G/L; p = 0.006), however, decreases of CRP were found with both treatments (-17%; 0.42 [0.85] to 0.32 [0.67] mg/dL vs. -6%; 0.62 [1.17] to 0.54 [1.00] mg/dL; p = 0.383).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Importantly, an NSBB-induced decrease of WBC by ≥15% was also associated with amelioration of systemic IL-6 (-25%; mean 23.97 ± 26.17 to 16.21 ± 14.11 pg/mL; p = 0.064) and PCT(-20%; 0.17 [0.14] to 0.12 [0.12] ng/mL; p = 0.017) levels.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NSBB therapy exerts systemic anti-inflammatory activity as suggested by decreases in WBC and CRP levels. This effect seems most pronounced in CTP-C, HVPG-responders and with carvedilol treatment. Moreover, NSBB treatment may ameliorate endothelial dysfunction.</a:t>
            </a:r>
            <a:r>
              <a:rPr lang="en-US" sz="1000" dirty="0"/>
              <a:t> The impact of NSBB-related amelioration of systemic inflammation on clinical outcomes should be investigated further.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425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423612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EASL, European Association for the Study of the Liver; LSPS, liver-stiffness to platelet score; PH, portal hypertension</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SAT182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Protective effects of statin therapy in liver cirrhosis are limited by the common SLCO1B1 variant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Melissa Merkel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Liebe Roman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Christina Schneider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Robin Greinert</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Cristina Ripoll</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Frank Lammert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Matthias Reichert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Saarland University Hospital, Department of Medicine II,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Halle (Saale), Department of Medicine I, Halle (Saale),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melissa-merkel@outlook.com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Complications of liver cirrhosis and portal hypertension (PH) might be reduced by statin therapy. We aimed to assess whether this effect is reflected in the liver-stiffness to platelet score (LSPS), an important non-invasive marker of PH. The common loss-of-function variant p.A174V in the transporter SLCO1B1 mediating the hepatic uptake of statins, results in decreased transporter function. The specific aim of this study was to assess the impact of statin therapy and to control confounders by propensity score matching (PSM) in a cohort of patients with cirrhosis, stratified for the genotypes of the </a:t>
            </a:r>
            <a:r>
              <a:rPr lang="en-US" sz="1000" i="1" kern="1200" dirty="0">
                <a:solidFill>
                  <a:schemeClr val="tx1"/>
                </a:solidFill>
                <a:effectLst/>
                <a:latin typeface="Arial" panose="020B0604020202020204" pitchFamily="34" charset="0"/>
                <a:ea typeface="+mn-ea"/>
                <a:cs typeface="Arial" panose="020B0604020202020204" pitchFamily="34" charset="0"/>
              </a:rPr>
              <a:t>SLCO1B1</a:t>
            </a:r>
            <a:r>
              <a:rPr lang="en-US" sz="1000" kern="1200" dirty="0">
                <a:solidFill>
                  <a:schemeClr val="tx1"/>
                </a:solidFill>
                <a:effectLst/>
                <a:latin typeface="Arial" panose="020B0604020202020204" pitchFamily="34" charset="0"/>
                <a:ea typeface="+mn-ea"/>
                <a:cs typeface="Arial" panose="020B0604020202020204" pitchFamily="34" charset="0"/>
              </a:rPr>
              <a:t> variant.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In total, we identified 1,088 patients with liver cirrhosis in two German academic medical centers in Homburg and Halle. After exclusion and PSM, we included 154 patients on statins and 154 matched controls who never used statins. Complications of liver cirrhosis were retrospectively assessed applying EASL consensus criteria. The patients were genotyped for the common variant of </a:t>
            </a:r>
            <a:r>
              <a:rPr lang="en-US" sz="1000" i="1" kern="1200" dirty="0">
                <a:solidFill>
                  <a:schemeClr val="tx1"/>
                </a:solidFill>
                <a:effectLst/>
                <a:latin typeface="Arial" panose="020B0604020202020204" pitchFamily="34" charset="0"/>
                <a:ea typeface="+mn-ea"/>
                <a:cs typeface="Arial" panose="020B0604020202020204" pitchFamily="34" charset="0"/>
              </a:rPr>
              <a:t>SLCO1B1 </a:t>
            </a:r>
            <a:r>
              <a:rPr lang="en-US" sz="1000" kern="1200" dirty="0">
                <a:solidFill>
                  <a:schemeClr val="tx1"/>
                </a:solidFill>
                <a:effectLst/>
                <a:latin typeface="Arial" panose="020B0604020202020204" pitchFamily="34" charset="0"/>
                <a:ea typeface="+mn-ea"/>
                <a:cs typeface="Arial" panose="020B0604020202020204" pitchFamily="34" charset="0"/>
              </a:rPr>
              <a:t>p.A174V (</a:t>
            </a:r>
            <a:r>
              <a:rPr lang="en-GB" sz="1000" kern="1200" dirty="0">
                <a:solidFill>
                  <a:schemeClr val="tx1"/>
                </a:solidFill>
                <a:effectLst/>
                <a:latin typeface="Arial" panose="020B0604020202020204" pitchFamily="34" charset="0"/>
                <a:ea typeface="+mn-ea"/>
                <a:cs typeface="Arial" panose="020B0604020202020204" pitchFamily="34" charset="0"/>
              </a:rPr>
              <a:t>rs4149056) </a:t>
            </a:r>
            <a:r>
              <a:rPr lang="en-US" sz="1000" kern="1200" dirty="0">
                <a:solidFill>
                  <a:schemeClr val="tx1"/>
                </a:solidFill>
                <a:effectLst/>
                <a:latin typeface="Arial" panose="020B0604020202020204" pitchFamily="34" charset="0"/>
                <a:ea typeface="+mn-ea"/>
                <a:cs typeface="Arial" panose="020B0604020202020204" pitchFamily="34" charset="0"/>
              </a:rPr>
              <a:t>using allelic discrimination assays.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After </a:t>
            </a:r>
            <a:r>
              <a:rPr lang="en-GB" sz="1000" kern="1200" dirty="0">
                <a:solidFill>
                  <a:schemeClr val="tx1"/>
                </a:solidFill>
                <a:effectLst/>
                <a:latin typeface="Arial" panose="020B0604020202020204" pitchFamily="34" charset="0"/>
                <a:ea typeface="+mn-ea"/>
                <a:cs typeface="Arial" panose="020B0604020202020204" pitchFamily="34" charset="0"/>
              </a:rPr>
              <a:t>PSM, standard deviation of all matching-parameters was reduced and the distribution of characteristics was equalized; genotype distribution was consistent with Hardy-Weinberg equilibrium. </a:t>
            </a:r>
            <a:r>
              <a:rPr lang="en-US" sz="1000" kern="1200" dirty="0">
                <a:solidFill>
                  <a:schemeClr val="tx1"/>
                </a:solidFill>
                <a:effectLst/>
                <a:latin typeface="Arial" panose="020B0604020202020204" pitchFamily="34" charset="0"/>
                <a:ea typeface="+mn-ea"/>
                <a:cs typeface="Arial" panose="020B0604020202020204" pitchFamily="34" charset="0"/>
              </a:rPr>
              <a:t>Concerning signs of PH, patients on statins presented less frequently with varices (OR 0.39; 95% CI 0.23-0.66; p&lt;0.001) and lower LSPS (4.8 ± 11.5 vs. 5.6 ± 6.4; p=0.021). Decompensation events were significantly reduced in patients on statins (OR 0.54; 95% CI 0.32-0.90; p=0.018). Ascites (OR 0.61; 95% CI 0.38-0.97; p=0.038) and variceal bleeding (VB) (OR 0.35; 95% CI 0.15-0.83; p=0.017) occurred less, whereas hepatorenal syndrome (HRS), jaundice and hepatic encephalopathy (HE) were distributed equally among the groups. Patients carrying at least one risk allele presented significantly more often varices </a:t>
            </a:r>
            <a:r>
              <a:rPr lang="en-GB" sz="1000" kern="1200" dirty="0">
                <a:solidFill>
                  <a:schemeClr val="tx1"/>
                </a:solidFill>
                <a:effectLst/>
                <a:latin typeface="Arial" panose="020B0604020202020204" pitchFamily="34" charset="0"/>
                <a:ea typeface="+mn-ea"/>
                <a:cs typeface="Arial" panose="020B0604020202020204" pitchFamily="34" charset="0"/>
              </a:rPr>
              <a:t>(OR 2.68; 95% CI </a:t>
            </a:r>
            <a:r>
              <a:rPr lang="en-US" sz="1000" kern="1200" dirty="0">
                <a:solidFill>
                  <a:schemeClr val="tx1"/>
                </a:solidFill>
                <a:effectLst/>
                <a:latin typeface="Arial" panose="020B0604020202020204" pitchFamily="34" charset="0"/>
                <a:ea typeface="+mn-ea"/>
                <a:cs typeface="Arial" panose="020B0604020202020204" pitchFamily="34" charset="0"/>
              </a:rPr>
              <a:t>1.24-5.81</a:t>
            </a:r>
            <a:r>
              <a:rPr lang="en-GB" sz="1000" kern="1200" dirty="0">
                <a:solidFill>
                  <a:schemeClr val="tx1"/>
                </a:solidFill>
                <a:effectLst/>
                <a:latin typeface="Arial" panose="020B0604020202020204" pitchFamily="34" charset="0"/>
                <a:ea typeface="+mn-ea"/>
                <a:cs typeface="Arial" panose="020B0604020202020204" pitchFamily="34" charset="0"/>
              </a:rPr>
              <a:t>; p=0.011) </a:t>
            </a:r>
            <a:r>
              <a:rPr lang="en-US" sz="1000" kern="1200" dirty="0">
                <a:solidFill>
                  <a:schemeClr val="tx1"/>
                </a:solidFill>
                <a:effectLst/>
                <a:latin typeface="Arial" panose="020B0604020202020204" pitchFamily="34" charset="0"/>
                <a:ea typeface="+mn-ea"/>
                <a:cs typeface="Arial" panose="020B0604020202020204" pitchFamily="34" charset="0"/>
              </a:rPr>
              <a:t>and HRS </a:t>
            </a:r>
            <a:r>
              <a:rPr lang="en-GB" sz="1000" kern="1200" dirty="0">
                <a:solidFill>
                  <a:schemeClr val="tx1"/>
                </a:solidFill>
                <a:effectLst/>
                <a:latin typeface="Arial" panose="020B0604020202020204" pitchFamily="34" charset="0"/>
                <a:ea typeface="+mn-ea"/>
                <a:cs typeface="Arial" panose="020B0604020202020204" pitchFamily="34" charset="0"/>
              </a:rPr>
              <a:t>(OR 11.07; 95% CI </a:t>
            </a:r>
            <a:r>
              <a:rPr lang="en-US" sz="1000" kern="1200" dirty="0">
                <a:solidFill>
                  <a:schemeClr val="tx1"/>
                </a:solidFill>
                <a:effectLst/>
                <a:latin typeface="Arial" panose="020B0604020202020204" pitchFamily="34" charset="0"/>
                <a:ea typeface="+mn-ea"/>
                <a:cs typeface="Arial" panose="020B0604020202020204" pitchFamily="34" charset="0"/>
              </a:rPr>
              <a:t>1.11-110, p=0.011). In addition, bacterial infections </a:t>
            </a:r>
            <a:r>
              <a:rPr lang="en-GB" sz="1000" kern="1200" dirty="0">
                <a:solidFill>
                  <a:schemeClr val="tx1"/>
                </a:solidFill>
                <a:effectLst/>
                <a:latin typeface="Arial" panose="020B0604020202020204" pitchFamily="34" charset="0"/>
                <a:ea typeface="+mn-ea"/>
                <a:cs typeface="Arial" panose="020B0604020202020204" pitchFamily="34" charset="0"/>
              </a:rPr>
              <a:t>(OR 2.5, 95% CI 1.14-5.47; p=0.02)</a:t>
            </a:r>
            <a:r>
              <a:rPr lang="en-US" sz="1000" kern="1200" dirty="0">
                <a:solidFill>
                  <a:schemeClr val="tx1"/>
                </a:solidFill>
                <a:effectLst/>
                <a:latin typeface="Arial" panose="020B0604020202020204" pitchFamily="34" charset="0"/>
                <a:ea typeface="+mn-ea"/>
                <a:cs typeface="Arial" panose="020B0604020202020204" pitchFamily="34" charset="0"/>
              </a:rPr>
              <a:t>, in particular spontaneous bacterial peritonitis </a:t>
            </a:r>
            <a:r>
              <a:rPr lang="en-GB" sz="1000" kern="1200" dirty="0">
                <a:solidFill>
                  <a:schemeClr val="tx1"/>
                </a:solidFill>
                <a:effectLst/>
                <a:latin typeface="Arial" panose="020B0604020202020204" pitchFamily="34" charset="0"/>
                <a:ea typeface="+mn-ea"/>
                <a:cs typeface="Arial" panose="020B0604020202020204" pitchFamily="34" charset="0"/>
              </a:rPr>
              <a:t>(OR 3.47; 95% CI 1.16-10.38; p=0.02), were more frequent</a:t>
            </a:r>
            <a:r>
              <a:rPr lang="en-US" sz="1000" kern="1200" dirty="0">
                <a:solidFill>
                  <a:schemeClr val="tx1"/>
                </a:solidFill>
                <a:effectLst/>
                <a:latin typeface="Arial" panose="020B0604020202020204" pitchFamily="34" charset="0"/>
                <a:ea typeface="+mn-ea"/>
                <a:cs typeface="Arial" panose="020B0604020202020204" pitchFamily="34" charset="0"/>
              </a:rPr>
              <a:t> in these patients.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this PSM cohort, complications and signs of PH were markedly reduced in patients with liver cirrhosis treated with statins, as reflected by LSPS. This effect was diminished by the common mutation of the statin transporter </a:t>
            </a:r>
            <a:r>
              <a:rPr lang="en-US" sz="1000" i="1" kern="1200" dirty="0">
                <a:solidFill>
                  <a:schemeClr val="tx1"/>
                </a:solidFill>
                <a:effectLst/>
                <a:latin typeface="Arial" panose="020B0604020202020204" pitchFamily="34" charset="0"/>
                <a:ea typeface="+mn-ea"/>
                <a:cs typeface="Arial" panose="020B0604020202020204" pitchFamily="34" charset="0"/>
              </a:rPr>
              <a:t>SLCO1B1</a:t>
            </a:r>
            <a:r>
              <a:rPr lang="en-US" sz="1000" kern="1200" dirty="0">
                <a:solidFill>
                  <a:schemeClr val="tx1"/>
                </a:solidFill>
                <a:effectLst/>
                <a:latin typeface="Arial" panose="020B0604020202020204" pitchFamily="34" charset="0"/>
                <a:ea typeface="+mn-ea"/>
                <a:cs typeface="Arial" panose="020B0604020202020204" pitchFamily="34" charset="0"/>
              </a:rPr>
              <a:t>. Further prospective studies in independent cohorts are warranted to confirm these genotype-restricted observations.</a:t>
            </a:r>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CI, confidence interval; FIB-4, Fibrosis-4; HE, hepatic encephalopathy; HRS, hepatorenal syndrome; LSPS, liver-stiffness to platelet score; OR, odds ratio; PH, portal hypertension; SD, standard deviation; TE, transient elastography</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SAT182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Protective effects of statin therapy in liver cirrhosis are limited by the common SLCO1B1 variant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Melissa Merkel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Liebe Roman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Christina Schneider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Robin Greinert</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Cristina Ripoll</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Frank Lammert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Matthias Reichert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Saarland University Hospital, Department of Medicine II,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Halle (Saale), Department of Medicine I, Halle (Saale),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melissa-merkel@outlook.com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Complications of liver cirrhosis and portal hypertension (PH) might be reduced by statin therapy. We aimed to assess whether this effect is reflected in the liver-stiffness to platelet score (LSPS), an important non-invasive marker of PH. The common loss-of-function variant p.A174V in the transporter SLCO1B1 mediating the hepatic uptake of statins, results in decreased transporter function. The specific aim of this study was to assess the impact of statin therapy and to control confounders by propensity score matching (PSM) in a cohort of patients with cirrhosis, stratified for the genotypes of the </a:t>
            </a:r>
            <a:r>
              <a:rPr lang="en-US" sz="1000" i="1" kern="1200" dirty="0">
                <a:solidFill>
                  <a:schemeClr val="tx1"/>
                </a:solidFill>
                <a:effectLst/>
                <a:latin typeface="Arial" panose="020B0604020202020204" pitchFamily="34" charset="0"/>
                <a:ea typeface="+mn-ea"/>
                <a:cs typeface="Arial" panose="020B0604020202020204" pitchFamily="34" charset="0"/>
              </a:rPr>
              <a:t>SLCO1B1</a:t>
            </a:r>
            <a:r>
              <a:rPr lang="en-US" sz="1000" kern="1200" dirty="0">
                <a:solidFill>
                  <a:schemeClr val="tx1"/>
                </a:solidFill>
                <a:effectLst/>
                <a:latin typeface="Arial" panose="020B0604020202020204" pitchFamily="34" charset="0"/>
                <a:ea typeface="+mn-ea"/>
                <a:cs typeface="Arial" panose="020B0604020202020204" pitchFamily="34" charset="0"/>
              </a:rPr>
              <a:t> variant.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In total, we identified 1,088 patients with liver cirrhosis in two German academic medical centers in Homburg and Halle. After exclusion and PSM, we included 154 patients on statins and 154 matched controls who never used statins. Complications of liver cirrhosis were retrospectively assessed applying EASL consensus criteria. The patients were genotyped for the common variant of </a:t>
            </a:r>
            <a:r>
              <a:rPr lang="en-US" sz="1000" i="1" kern="1200" dirty="0">
                <a:solidFill>
                  <a:schemeClr val="tx1"/>
                </a:solidFill>
                <a:effectLst/>
                <a:latin typeface="Arial" panose="020B0604020202020204" pitchFamily="34" charset="0"/>
                <a:ea typeface="+mn-ea"/>
                <a:cs typeface="Arial" panose="020B0604020202020204" pitchFamily="34" charset="0"/>
              </a:rPr>
              <a:t>SLCO1B1 </a:t>
            </a:r>
            <a:r>
              <a:rPr lang="en-US" sz="1000" kern="1200" dirty="0">
                <a:solidFill>
                  <a:schemeClr val="tx1"/>
                </a:solidFill>
                <a:effectLst/>
                <a:latin typeface="Arial" panose="020B0604020202020204" pitchFamily="34" charset="0"/>
                <a:ea typeface="+mn-ea"/>
                <a:cs typeface="Arial" panose="020B0604020202020204" pitchFamily="34" charset="0"/>
              </a:rPr>
              <a:t>p.A174V (</a:t>
            </a:r>
            <a:r>
              <a:rPr lang="en-GB" sz="1000" kern="1200" dirty="0">
                <a:solidFill>
                  <a:schemeClr val="tx1"/>
                </a:solidFill>
                <a:effectLst/>
                <a:latin typeface="Arial" panose="020B0604020202020204" pitchFamily="34" charset="0"/>
                <a:ea typeface="+mn-ea"/>
                <a:cs typeface="Arial" panose="020B0604020202020204" pitchFamily="34" charset="0"/>
              </a:rPr>
              <a:t>rs4149056) </a:t>
            </a:r>
            <a:r>
              <a:rPr lang="en-US" sz="1000" kern="1200" dirty="0">
                <a:solidFill>
                  <a:schemeClr val="tx1"/>
                </a:solidFill>
                <a:effectLst/>
                <a:latin typeface="Arial" panose="020B0604020202020204" pitchFamily="34" charset="0"/>
                <a:ea typeface="+mn-ea"/>
                <a:cs typeface="Arial" panose="020B0604020202020204" pitchFamily="34" charset="0"/>
              </a:rPr>
              <a:t>using allelic discrimination assays.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After </a:t>
            </a:r>
            <a:r>
              <a:rPr lang="en-GB" sz="1000" kern="1200" dirty="0">
                <a:solidFill>
                  <a:schemeClr val="tx1"/>
                </a:solidFill>
                <a:effectLst/>
                <a:latin typeface="Arial" panose="020B0604020202020204" pitchFamily="34" charset="0"/>
                <a:ea typeface="+mn-ea"/>
                <a:cs typeface="Arial" panose="020B0604020202020204" pitchFamily="34" charset="0"/>
              </a:rPr>
              <a:t>PSM, standard deviation of all matching-parameters was reduced and the distribution of characteristics was equalized; genotype distribution was consistent with Hardy-Weinberg equilibrium. </a:t>
            </a:r>
            <a:r>
              <a:rPr lang="en-US" sz="1000" kern="1200" dirty="0">
                <a:solidFill>
                  <a:schemeClr val="tx1"/>
                </a:solidFill>
                <a:effectLst/>
                <a:latin typeface="Arial" panose="020B0604020202020204" pitchFamily="34" charset="0"/>
                <a:ea typeface="+mn-ea"/>
                <a:cs typeface="Arial" panose="020B0604020202020204" pitchFamily="34" charset="0"/>
              </a:rPr>
              <a:t>Concerning signs of PH, patients on statins presented less frequently with varices (OR 0.39; 95% CI 0.23-0.66; p&lt;0.001) and lower LSPS (4.8 ± 11.5 vs. 5.6 ± 6.4; p=0.021). Decompensation events were significantly reduced in patients on statins (OR 0.54; 95% CI 0.32-0.90; p=0.018). Ascites (OR 0.61; 95% CI 0.38-0.97; p=0.038) and variceal bleeding (VB) (OR 0.35; 95% CI 0.15-0.83; p=0.017) occurred less, whereas hepatorenal syndrome (HRS), jaundice and hepatic encephalopathy (HE) were distributed equally among the groups. Patients carrying at least one risk allele presented significantly more often varices </a:t>
            </a:r>
            <a:r>
              <a:rPr lang="en-GB" sz="1000" kern="1200" dirty="0">
                <a:solidFill>
                  <a:schemeClr val="tx1"/>
                </a:solidFill>
                <a:effectLst/>
                <a:latin typeface="Arial" panose="020B0604020202020204" pitchFamily="34" charset="0"/>
                <a:ea typeface="+mn-ea"/>
                <a:cs typeface="Arial" panose="020B0604020202020204" pitchFamily="34" charset="0"/>
              </a:rPr>
              <a:t>(OR 2.68; 95% CI </a:t>
            </a:r>
            <a:r>
              <a:rPr lang="en-US" sz="1000" kern="1200" dirty="0">
                <a:solidFill>
                  <a:schemeClr val="tx1"/>
                </a:solidFill>
                <a:effectLst/>
                <a:latin typeface="Arial" panose="020B0604020202020204" pitchFamily="34" charset="0"/>
                <a:ea typeface="+mn-ea"/>
                <a:cs typeface="Arial" panose="020B0604020202020204" pitchFamily="34" charset="0"/>
              </a:rPr>
              <a:t>1.24-5.81</a:t>
            </a:r>
            <a:r>
              <a:rPr lang="en-GB" sz="1000" kern="1200" dirty="0">
                <a:solidFill>
                  <a:schemeClr val="tx1"/>
                </a:solidFill>
                <a:effectLst/>
                <a:latin typeface="Arial" panose="020B0604020202020204" pitchFamily="34" charset="0"/>
                <a:ea typeface="+mn-ea"/>
                <a:cs typeface="Arial" panose="020B0604020202020204" pitchFamily="34" charset="0"/>
              </a:rPr>
              <a:t>; p=0.011) </a:t>
            </a:r>
            <a:r>
              <a:rPr lang="en-US" sz="1000" kern="1200" dirty="0">
                <a:solidFill>
                  <a:schemeClr val="tx1"/>
                </a:solidFill>
                <a:effectLst/>
                <a:latin typeface="Arial" panose="020B0604020202020204" pitchFamily="34" charset="0"/>
                <a:ea typeface="+mn-ea"/>
                <a:cs typeface="Arial" panose="020B0604020202020204" pitchFamily="34" charset="0"/>
              </a:rPr>
              <a:t>and HRS </a:t>
            </a:r>
            <a:r>
              <a:rPr lang="en-GB" sz="1000" kern="1200" dirty="0">
                <a:solidFill>
                  <a:schemeClr val="tx1"/>
                </a:solidFill>
                <a:effectLst/>
                <a:latin typeface="Arial" panose="020B0604020202020204" pitchFamily="34" charset="0"/>
                <a:ea typeface="+mn-ea"/>
                <a:cs typeface="Arial" panose="020B0604020202020204" pitchFamily="34" charset="0"/>
              </a:rPr>
              <a:t>(OR 11.07; 95% CI </a:t>
            </a:r>
            <a:r>
              <a:rPr lang="en-US" sz="1000" kern="1200" dirty="0">
                <a:solidFill>
                  <a:schemeClr val="tx1"/>
                </a:solidFill>
                <a:effectLst/>
                <a:latin typeface="Arial" panose="020B0604020202020204" pitchFamily="34" charset="0"/>
                <a:ea typeface="+mn-ea"/>
                <a:cs typeface="Arial" panose="020B0604020202020204" pitchFamily="34" charset="0"/>
              </a:rPr>
              <a:t>1.11-110, p=0.011). In addition, bacterial infections </a:t>
            </a:r>
            <a:r>
              <a:rPr lang="en-GB" sz="1000" kern="1200" dirty="0">
                <a:solidFill>
                  <a:schemeClr val="tx1"/>
                </a:solidFill>
                <a:effectLst/>
                <a:latin typeface="Arial" panose="020B0604020202020204" pitchFamily="34" charset="0"/>
                <a:ea typeface="+mn-ea"/>
                <a:cs typeface="Arial" panose="020B0604020202020204" pitchFamily="34" charset="0"/>
              </a:rPr>
              <a:t>(OR 2.5, 95% CI 1.14-5.47; p=0.02)</a:t>
            </a:r>
            <a:r>
              <a:rPr lang="en-US" sz="1000" kern="1200" dirty="0">
                <a:solidFill>
                  <a:schemeClr val="tx1"/>
                </a:solidFill>
                <a:effectLst/>
                <a:latin typeface="Arial" panose="020B0604020202020204" pitchFamily="34" charset="0"/>
                <a:ea typeface="+mn-ea"/>
                <a:cs typeface="Arial" panose="020B0604020202020204" pitchFamily="34" charset="0"/>
              </a:rPr>
              <a:t>, in particular spontaneous bacterial peritonitis </a:t>
            </a:r>
            <a:r>
              <a:rPr lang="en-GB" sz="1000" kern="1200" dirty="0">
                <a:solidFill>
                  <a:schemeClr val="tx1"/>
                </a:solidFill>
                <a:effectLst/>
                <a:latin typeface="Arial" panose="020B0604020202020204" pitchFamily="34" charset="0"/>
                <a:ea typeface="+mn-ea"/>
                <a:cs typeface="Arial" panose="020B0604020202020204" pitchFamily="34" charset="0"/>
              </a:rPr>
              <a:t>(OR 3.47; 95% CI 1.16-10.38; p=0.02), were more frequent</a:t>
            </a:r>
            <a:r>
              <a:rPr lang="en-US" sz="1000" kern="1200" dirty="0">
                <a:solidFill>
                  <a:schemeClr val="tx1"/>
                </a:solidFill>
                <a:effectLst/>
                <a:latin typeface="Arial" panose="020B0604020202020204" pitchFamily="34" charset="0"/>
                <a:ea typeface="+mn-ea"/>
                <a:cs typeface="Arial" panose="020B0604020202020204" pitchFamily="34" charset="0"/>
              </a:rPr>
              <a:t> in these patients.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this PSM cohort, complications and signs of PH were markedly reduced in patients with liver cirrhosis treated with statins, as reflected by LSPS. This effect was diminished by the common mutation of the statin transporter </a:t>
            </a:r>
            <a:r>
              <a:rPr lang="en-US" sz="1000" i="1" kern="1200" dirty="0">
                <a:solidFill>
                  <a:schemeClr val="tx1"/>
                </a:solidFill>
                <a:effectLst/>
                <a:latin typeface="Arial" panose="020B0604020202020204" pitchFamily="34" charset="0"/>
                <a:ea typeface="+mn-ea"/>
                <a:cs typeface="Arial" panose="020B0604020202020204" pitchFamily="34" charset="0"/>
              </a:rPr>
              <a:t>SLCO1B1</a:t>
            </a:r>
            <a:r>
              <a:rPr lang="en-US" sz="1000" kern="1200" dirty="0">
                <a:solidFill>
                  <a:schemeClr val="tx1"/>
                </a:solidFill>
                <a:effectLst/>
                <a:latin typeface="Arial" panose="020B0604020202020204" pitchFamily="34" charset="0"/>
                <a:ea typeface="+mn-ea"/>
                <a:cs typeface="Arial" panose="020B0604020202020204" pitchFamily="34" charset="0"/>
              </a:rPr>
              <a:t>. Further prospective studies in independent cohorts are warranted to confirm these genotype-restricted observations.</a:t>
            </a:r>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490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i="1" dirty="0"/>
              <a:t>Abbreviations: ACLF, acute-on-chronic liver failure; SCV, scleral colour value; TSB, total serum bilirubin</a:t>
            </a:r>
          </a:p>
          <a:p>
            <a:pPr marL="0" indent="0">
              <a:buNone/>
            </a:pPr>
            <a:endParaRPr lang="en-GB" sz="1000" b="1"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SAT205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novel, smartphone-based scleral image capture technique accurately determines serum bilirubin level and can be used for home-based monitoring of patients discharged from hospital, after an episode of acute decompensation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Rahul Kumar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Miranda Nixon</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Eman Ibrahim Alabsawy</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Ahmed Adel Amin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Felix Outlaw</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 leung</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Raj Mookerjee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Changi General Hospital , Gastroenterology and Hepatology, Singapore ,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Institute of Liver and Digestive Health, University College of London, London,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of London , Medical Physics and biomedical Engineering, London,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rahul.kumar@singhealth.com.sg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b="1"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 Acute decompensation (AD) of cirrhosis, including progression to acute‐on‐chronic liver failure (ACLF) is characterized by high 28‐day mortality and hospital re-admission. Current non-invasive tools to predict new decompensation are limited, and costs of frequent outpatient visits are prohibitive.  Given the importance of bilirubin levels in determining outcome, this study explores whether simple smart-phone based scleral image capture can accurately predict total serum bilirubin (TSB) levels, thereby serving as a home-based clinical monitoring tool.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Consecutive patients admitted to </a:t>
            </a:r>
            <a:r>
              <a:rPr lang="en-US" sz="1000" kern="1200" dirty="0">
                <a:solidFill>
                  <a:schemeClr val="tx1"/>
                </a:solidFill>
                <a:effectLst/>
                <a:latin typeface="Arial" panose="020B0604020202020204" pitchFamily="34" charset="0"/>
                <a:ea typeface="+mn-ea"/>
                <a:cs typeface="Arial" panose="020B0604020202020204" pitchFamily="34" charset="0"/>
              </a:rPr>
              <a:t>Royal Free London with AD or ACLF over a year till August 2019 were screened based on predefined inclusion and exclusion criteria for an ongoing biomarker study, approved by institutional research ethics; 39 patients consented to participate. The scleral images were captured </a:t>
            </a:r>
            <a:r>
              <a:rPr lang="en-GB" sz="1000" kern="1200" dirty="0">
                <a:solidFill>
                  <a:schemeClr val="tx1"/>
                </a:solidFill>
                <a:effectLst/>
                <a:latin typeface="Arial" panose="020B0604020202020204" pitchFamily="34" charset="0"/>
                <a:ea typeface="+mn-ea"/>
                <a:cs typeface="Arial" panose="020B0604020202020204" pitchFamily="34" charset="0"/>
              </a:rPr>
              <a:t>using the rear-facing camera of a dedicated Samsung</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baseline="300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S8</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phone. Images were then processed in MATLAB</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(Mathworks</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r2018a), resulting in a numeric scleral colour value (SCV).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The mean patient age was </a:t>
            </a:r>
            <a:r>
              <a:rPr lang="en-GB" sz="1000" kern="1200" dirty="0">
                <a:solidFill>
                  <a:schemeClr val="tx1"/>
                </a:solidFill>
                <a:effectLst/>
                <a:latin typeface="Arial" panose="020B0604020202020204" pitchFamily="34" charset="0"/>
                <a:ea typeface="+mn-ea"/>
                <a:cs typeface="Arial" panose="020B0604020202020204" pitchFamily="34" charset="0"/>
              </a:rPr>
              <a:t>46.97</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8.6 years; 92% male. The mean creatinine and TSB were 96.3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58.0 mmol/dl and 277.5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150.9 mmol/dl, respectively. The most common cirrhosis aetiologies were alcohol (82%), NASH (12%) and viral hepatitis (2.5%), whilst a common cause of decompensation was alcoholic hepatitis in 41%. Around 92% patients had detectable ascites (U/S or clinical), and 48% patient had some grade of hepatic encephalopathy. The median MELD, MELD-Na and UKELD scores were 24.9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4.7, 27.2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4.7 and 47.1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4.1, respectively. Figure 1,</a:t>
            </a:r>
            <a:r>
              <a:rPr lang="en-GB" sz="1000" i="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represents the scatter plot between TSB and SCV. The mean SCV was 0.849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0.04. The Pearson correlation coefficient was 0.87; 2-tailed significance of p&lt;0.001. This significant correlation between TSB and SCV was independent of aetiology of liver cirrhosis (alcohol vs. non-alcoholic p&lt;0.001), liver disease severity (Child B: p=0.002; Child C: p&lt;0.001) and precipitant of decompensation (alcoholic hepatitis vs other precipitant (p&lt;0.001).</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This novel smart phone based technique of scleral image capture can accurately predict serum bilirubin levels in patients with acute cirrhosis decompensation. Our results suggest this technology has the potential for home based TSB measurement for patients at risk of decompensation and need for early intervention.</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i="1" dirty="0"/>
              <a:t>Abbreviations: CLD, chronic liver disease; MELD(-Na), Model for End-stage Liver Disease (-Sodium); NASH, non-alcoholic steatohepatitis; SCV, scleral colour value; SD, standard deviation; TSB, total serum bilirubin; UKELD, </a:t>
            </a:r>
            <a:r>
              <a:rPr lang="en-US" sz="1000" i="1" dirty="0"/>
              <a:t>United Kingdom Model for End-Stage Liver Disease</a:t>
            </a:r>
            <a:endParaRPr lang="en-GB" sz="1000" i="1" dirty="0"/>
          </a:p>
          <a:p>
            <a:pPr marL="0" indent="0">
              <a:buNone/>
            </a:pPr>
            <a:endParaRPr lang="en-GB" sz="1000" b="1"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SAT205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novel, smartphone-based scleral image capture technique accurately determines serum bilirubin level and can be used for home-based monitoring of patients discharged from hospital, after an episode of acute decompensation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Rahul Kumar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Miranda Nixon</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Eman Ibrahim Alabsawy</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Ahmed Adel Amin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Felix Outlaw</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 leung</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Raj Mookerjee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Changi General Hospital , Gastroenterology and Hepatology, Singapore ,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Institute of Liver and Digestive Health, University College of London, London,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of London , Medical Physics and biomedical Engineering, London,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rahul.kumar@singhealth.com.sg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b="1"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 Acute decompensation (AD) of cirrhosis, including progression to acute‐on‐chronic liver failure (ACLF) is characterized by high 28‐day mortality and hospital re-admission. Current non-invasive tools to predict new decompensation are limited, and costs of frequent outpatient visits are prohibitive.  Given the importance of bilirubin levels in determining outcome, this study explores whether simple smart-phone based scleral image capture can accurately predict total serum bilirubin (TSB) levels, thereby serving as a home-based clinical monitoring tool.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Consecutive patients admitted to </a:t>
            </a:r>
            <a:r>
              <a:rPr lang="en-US" sz="1000" kern="1200" dirty="0">
                <a:solidFill>
                  <a:schemeClr val="tx1"/>
                </a:solidFill>
                <a:effectLst/>
                <a:latin typeface="Arial" panose="020B0604020202020204" pitchFamily="34" charset="0"/>
                <a:ea typeface="+mn-ea"/>
                <a:cs typeface="Arial" panose="020B0604020202020204" pitchFamily="34" charset="0"/>
              </a:rPr>
              <a:t>Royal Free London with AD or ACLF over a year till August 2019 were screened based on predefined inclusion and exclusion criteria for an ongoing biomarker study, approved by institutional research ethics; 39 patients consented to participate. The scleral images were captured </a:t>
            </a:r>
            <a:r>
              <a:rPr lang="en-GB" sz="1000" kern="1200" dirty="0">
                <a:solidFill>
                  <a:schemeClr val="tx1"/>
                </a:solidFill>
                <a:effectLst/>
                <a:latin typeface="Arial" panose="020B0604020202020204" pitchFamily="34" charset="0"/>
                <a:ea typeface="+mn-ea"/>
                <a:cs typeface="Arial" panose="020B0604020202020204" pitchFamily="34" charset="0"/>
              </a:rPr>
              <a:t>using the rear-facing camera of a dedicated Samsung</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baseline="300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S8</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phone. Images were then processed in MATLAB</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(Mathworks</a:t>
            </a:r>
            <a:r>
              <a:rPr lang="en-GB" sz="1000" kern="1200" baseline="300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r2018a), resulting in a numeric scleral colour value (SCV).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The mean patient age was </a:t>
            </a:r>
            <a:r>
              <a:rPr lang="en-GB" sz="1000" kern="1200" dirty="0">
                <a:solidFill>
                  <a:schemeClr val="tx1"/>
                </a:solidFill>
                <a:effectLst/>
                <a:latin typeface="Arial" panose="020B0604020202020204" pitchFamily="34" charset="0"/>
                <a:ea typeface="+mn-ea"/>
                <a:cs typeface="Arial" panose="020B0604020202020204" pitchFamily="34" charset="0"/>
              </a:rPr>
              <a:t>46.97</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8.6 years; 92% male. The mean creatinine and TSB were 96.3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58.0 mmol/dl and 277.5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150.9 mmol/dl, respectively. The most common cirrhosis aetiologies were alcohol (82%), NASH (12%) and viral hepatitis (2.5%), whilst a common cause of decompensation was alcoholic hepatitis in 41%. Around 92% patients had detectable ascites (U/S or clinical), and 48% patient had some grade of hepatic encephalopathy. The median MELD, MELD-Na and UKELD scores were 24.9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4.7, 27.2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4.7 and 47.1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4.1, respectively. Figure 1,</a:t>
            </a:r>
            <a:r>
              <a:rPr lang="en-GB" sz="1000" i="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represents the scatter plot between TSB and SCV. The mean SCV was 0.849 </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0.04. The Pearson correlation coefficient was 0.87; 2-tailed significance of p&lt;0.001. This significant correlation between TSB and SCV was independent of aetiology of liver cirrhosis (alcohol vs. non-alcoholic p&lt;0.001), liver disease severity (Child B: p=0.002; Child C: p&lt;0.001) and precipitant of decompensation (alcoholic hepatitis vs other precipitant (p&lt;0.001).</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SG" sz="1000" kern="1200" dirty="0">
                <a:solidFill>
                  <a:schemeClr val="tx1"/>
                </a:solidFill>
                <a:effectLst/>
                <a:latin typeface="Arial" panose="020B0604020202020204" pitchFamily="34" charset="0"/>
                <a:ea typeface="+mn-ea"/>
                <a:cs typeface="Arial" panose="020B0604020202020204" pitchFamily="34" charset="0"/>
              </a:rPr>
              <a:t>This novel smart phone based technique of scleral image capture can accurately predict serum bilirubin levels in patients with acute cirrhosis decompensation. Our results suggest this technology has the potential for home based TSB measurement for patients at risk of decompensation and need for early intervention.</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49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242150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44892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GB" sz="1000" i="1" dirty="0"/>
              <a:t>Abbreviations: MDRO, multi-drug resistant organisms; MELD, Model for End-stage Liver Disease; PS, propensity score;</a:t>
            </a:r>
          </a:p>
          <a:p>
            <a:pPr marL="0" lvl="0" indent="0">
              <a:buNone/>
              <a:defRPr/>
            </a:pPr>
            <a:endParaRPr lang="en-GB"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AS045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Prophylaxis with norfloxacin is not associated with multi-drug resistant bacterial infections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Sebastián Marciano</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Nelly Gutierrez Acevedo</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Sabrina Barbero</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LORENA DEL CARMEN NOTARI</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Marina Agozino</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Luis Fernandez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Margarita Anders</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Nadia Grigera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Florencia Antinucci</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ORLANDO OROZNO GANEM</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DOLORES MURGA</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Perez</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Ana Palazzo</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Liria Martinez Rejtman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Ivonne Giselle Duarte</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Julio Vorobioff</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Victoria Trevizan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Sofía Bulaty</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Fernando Bessone</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DANIEL BOSIA</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Silvia Mabel Borzi</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Teodoro E. Stieben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Adriano Masola</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SEBASTIAN EDUARDO FERRETTI</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Diego Arufe</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Ezequiel Demirdjian</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Pia Raffa</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Cintia Elizabet Vazquez</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Pablo Ruiz</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Emanuel Martínez</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Leandro Alfredo Heffner</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 Odzak</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Melisa Dirchwolf</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ASTRID SMUD</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Diego Giunta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Mendizabal</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Carla Bellizzi</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Ana Martinez</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Jesica Tomatis</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Andres Bruno</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Agñel Ramos</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Josefina Pages</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Silvina Tevez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Guillermo R Fernandez</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Adrian Gadano</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Liver Unit,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Department of Research,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Liver Unit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Hospital Churruca Visca,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Sanatorio Güemes,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Hospital Aleman,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Hospital A.C. Padilla,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Hospital T J Schestakow,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Hospital 4 de Junio,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Hospital Centenario,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Hospital Rossi, La Plata,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Hospital San Martín, Paraná,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Sanatorio Parque, Rosario,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Sanatorio Sagrado Corazon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Regional Hospital of Rio Gallegos, Río Gallegos,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Sanatorio Boratti, Posadas,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Hospital Argerich,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Hospital Privado de Rosario , Rosario,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Infectious Diseases Section, ABH,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Austral, Pilar Centro,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Hospital Fernández, Argentina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nelly.gutierrez@hospitalitaliano.org.ar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The role of norfloxacin in the development of bacterial infections by multi-drug resistant organisms (MDRO) is controversial.  We evaluated the effect of prophylaxis with norfloxacin in the development of MDRO infections in patients with cirrhosis.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Methods: </a:t>
            </a:r>
            <a:r>
              <a:rPr lang="en-US" sz="1000" kern="1200" dirty="0">
                <a:solidFill>
                  <a:schemeClr val="tx1"/>
                </a:solidFill>
                <a:effectLst/>
                <a:latin typeface="Arial" panose="020B0604020202020204" pitchFamily="34" charset="0"/>
                <a:ea typeface="+mn-ea"/>
                <a:cs typeface="Arial" panose="020B0604020202020204" pitchFamily="34" charset="0"/>
              </a:rPr>
              <a:t>Multicenter prospective cohort study (clinicatrials.gov NCT03919032) of cirrhotic patients with bacterial infections throughout Argentina.  The outcome variable was infection caused by MDRO (culture-negative infections were classified as non-MDRO). The main exposure of interest was norfloxacin prophylaxis at the time of the bacterial infection (patients with other prophylaxis were excluded). We evaluated the effect of norfloxacin on MDRO using a weighted logistic regression model for the inverse of the probability of treatment. We used stabilized weights generated through a logistic regression model considering age, gender, cirrhosis etiology, MELD, medications (beta-blockers, proton pump inhibitors, immunosupressors and rifaximin); recent invasive procedures, therapeutic antibiotic use and hospitalizations; history of ascites, bacterial infections and infection/colonization by MDRO; diabetes; and whether patients were treated in a transplant center or not.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kern="1200" dirty="0">
                <a:solidFill>
                  <a:schemeClr val="tx1"/>
                </a:solidFill>
                <a:effectLst/>
                <a:latin typeface="Arial" panose="020B0604020202020204" pitchFamily="34" charset="0"/>
                <a:ea typeface="+mn-ea"/>
                <a:cs typeface="Arial" panose="020B0604020202020204" pitchFamily="34" charset="0"/>
              </a:rPr>
              <a:t>A total of 383 patients from 20 centers were included, 46 (12%) were on prophylaxis with norfloxacin. The most frequent infections were SBP (29%) and urinary tract infection (24%). MDRO were isolated in 85 (22%) patients:  11 (24%) with norfloxacin prophylaxis and 74 (22%) without norfloxacin prophylaxis (p=0.765).  The most frequent MDRO were e</a:t>
            </a:r>
            <a:r>
              <a:rPr lang="en-US" sz="1000" u="none"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xmlns="" val="tx"/>
                    </a:ext>
                  </a:extLst>
                </a:hlinkClick>
              </a:rPr>
              <a:t>nterobacteriaceae </a:t>
            </a:r>
            <a:r>
              <a:rPr lang="en-US" sz="1000" kern="1200" dirty="0">
                <a:solidFill>
                  <a:schemeClr val="tx1"/>
                </a:solidFill>
                <a:effectLst/>
                <a:latin typeface="Arial" panose="020B0604020202020204" pitchFamily="34" charset="0"/>
                <a:ea typeface="+mn-ea"/>
                <a:cs typeface="Arial" panose="020B0604020202020204" pitchFamily="34" charset="0"/>
              </a:rPr>
              <a:t>(63%) and  </a:t>
            </a:r>
            <a:r>
              <a:rPr lang="en-US" sz="1000" u="sng" kern="1200" dirty="0">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xmlns="" val="tx"/>
                    </a:ext>
                  </a:extLst>
                </a:hlinkClick>
              </a:rPr>
              <a:t>methicillin-resistant staphylococcus aureus</a:t>
            </a:r>
            <a:r>
              <a:rPr lang="en-US" sz="1000" kern="1200" dirty="0">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(15%). Patients with norfloxacin had higher MELD and were more likely to have received rifaximin and proton pump inhibitors and to have a history of invasive procedures than patients without norfloxacin (Table). No association was found between norfloxacin use and infection by MDRO in the weighted analyses considering the variables detailed in methods (OR</a:t>
            </a:r>
            <a:r>
              <a:rPr lang="en-US" sz="1000" kern="1200" baseline="-25000" dirty="0">
                <a:solidFill>
                  <a:schemeClr val="tx1"/>
                </a:solidFill>
                <a:effectLst/>
                <a:latin typeface="Arial" panose="020B0604020202020204" pitchFamily="34" charset="0"/>
                <a:ea typeface="+mn-ea"/>
                <a:cs typeface="Arial" panose="020B0604020202020204" pitchFamily="34" charset="0"/>
              </a:rPr>
              <a:t>IPW</a:t>
            </a:r>
            <a:r>
              <a:rPr lang="en-US" sz="1000" kern="1200" dirty="0">
                <a:solidFill>
                  <a:schemeClr val="tx1"/>
                </a:solidFill>
                <a:effectLst/>
                <a:latin typeface="Arial" panose="020B0604020202020204" pitchFamily="34" charset="0"/>
                <a:ea typeface="+mn-ea"/>
                <a:cs typeface="Arial" panose="020B0604020202020204" pitchFamily="34" charset="0"/>
              </a:rPr>
              <a:t> 2.84, 95% CI, 0.66 to 12.32; p = 0.162).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kern="1200" dirty="0">
                <a:solidFill>
                  <a:schemeClr val="tx1"/>
                </a:solidFill>
                <a:effectLst/>
                <a:latin typeface="Arial" panose="020B0604020202020204" pitchFamily="34" charset="0"/>
                <a:ea typeface="+mn-ea"/>
                <a:cs typeface="Arial" panose="020B0604020202020204" pitchFamily="34" charset="0"/>
              </a:rPr>
              <a:t>The results of our study, which applies methods that strengthen causal inference, reinforces that prophylaxis with norfloxacin is not associated with infections by MDRO.</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r>
            <a:br>
              <a:rPr lang="en-US" sz="1000" b="1" kern="1200" dirty="0">
                <a:solidFill>
                  <a:schemeClr val="tx1"/>
                </a:solidFill>
                <a:effectLst/>
                <a:latin typeface="Arial" panose="020B0604020202020204" pitchFamily="34" charset="0"/>
                <a:ea typeface="+mn-ea"/>
                <a:cs typeface="Arial" panose="020B0604020202020204" pitchFamily="34" charset="0"/>
              </a:rPr>
            </a:br>
            <a:r>
              <a:rPr lang="en-GB" sz="10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GB" sz="1000" i="1" dirty="0"/>
              <a:t>Abbreviations: CI, confidence interval; HCA, healthcare associated; IQR, interquartile range; MDRO, multi-drug resistant organisms; MELD, model for end-stage liver disease; OR</a:t>
            </a:r>
            <a:r>
              <a:rPr lang="en-GB" sz="1000" i="1" baseline="-25000" dirty="0"/>
              <a:t>IPW</a:t>
            </a:r>
            <a:r>
              <a:rPr lang="en-GB" sz="1000" i="1" dirty="0"/>
              <a:t>, odds ratio, inverse probability weights; SBP, spontaneous bacterial peritonitis</a:t>
            </a:r>
          </a:p>
          <a:p>
            <a:pPr marL="0" lvl="0" indent="0">
              <a:buNone/>
              <a:defRPr/>
            </a:pPr>
            <a:endParaRPr lang="en-GB" sz="1000" i="1"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AS045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Prophylaxis with norfloxacin is not associated with multi-drug resistant bacterial infections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Sebastián Marciano</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Nelly Gutierrez Acevedo</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Sabrina Barbero</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LORENA DEL CARMEN NOTARI</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Marina Agozino</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Luis Fernandez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Margarita Anders</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Nadia Grigera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Florencia Antinucci</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ORLANDO OROZNO GANEM</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DOLORES MURGA</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Perez</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Ana Palazzo</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Liria Martinez Rejtman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Ivonne Giselle Duarte</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Julio Vorobioff</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Victoria Trevizan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Sofía Bulaty</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Fernando Bessone</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DANIEL BOSIA</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Silvia Mabel Borzi</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Teodoro E. Stieben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Adriano Masola</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SEBASTIAN EDUARDO FERRETTI</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Diego Arufe</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Ezequiel Demirdjian</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Pia Raffa</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Cintia Elizabet Vazquez</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Pablo Ruiz</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José Emanuel Martínez</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Leandro Alfredo Heffner</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 Odzak</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Melisa Dirchwolf</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ASTRID SMUD</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Diego Giunta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Manuel Mendizabal</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Carla Bellizzi</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Ana Martinez</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Jesica Tomatis</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Andres Bruno</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Agñel Ramos</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Josefina Pages</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Silvina Tevez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Guillermo R Fernandez</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Adrian Gadano</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dirty="0"/>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Liver Unit,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Department of Research,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Liver Unit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Hospital Churruca Visca,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Sanatorio Güemes,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Hospital Aleman,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Hospital A.C. Padilla,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Hospital T J Schestakow,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Hospital 4 de Junio,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Hospital Centenario,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Hospital Rossi, La Plata,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Hospital San Martín, Paraná,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Sanatorio Parque, Rosario,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Sanatorio Sagrado Corazon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Regional Hospital of Rio Gallegos, Río Gallegos,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Sanatorio Boratti, Posadas,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Hospital Argerich,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Hospital Privado de Rosario , Rosario,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de Buenos Aires,  Infectious Diseases Section, ABH,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Austral, Pilar Centro,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Hospital Fernández, Argentina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nelly.gutierrez@hospitalitaliano.org.ar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The role of norfloxacin in the development of bacterial infections by multi-drug resistant organisms (MDRO) is controversial.  We evaluated the effect of prophylaxis with norfloxacin in the development of MDRO infections in patients with cirrhosis.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Methods: </a:t>
            </a:r>
            <a:r>
              <a:rPr lang="en-US" sz="1000" kern="1200" dirty="0">
                <a:solidFill>
                  <a:schemeClr val="tx1"/>
                </a:solidFill>
                <a:effectLst/>
                <a:latin typeface="Arial" panose="020B0604020202020204" pitchFamily="34" charset="0"/>
                <a:ea typeface="+mn-ea"/>
                <a:cs typeface="Arial" panose="020B0604020202020204" pitchFamily="34" charset="0"/>
              </a:rPr>
              <a:t>Multicenter prospective cohort study (clinicatrials.gov NCT03919032) of cirrhotic patients with bacterial infections throughout Argentina.  The outcome variable was infection caused by MDRO (culture-negative infections were classified as non-MDRO). The main exposure of interest was norfloxacin prophylaxis at the time of the bacterial infection (patients with other prophylaxis were excluded). We evaluated the effect of norfloxacin on MDRO using a weighted logistic regression model for the inverse of the probability of treatment. We used stabilized weights generated through a logistic regression model considering age, gender, cirrhosis etiology, MELD, medications (beta-blockers, proton pump inhibitors, immunosupressors and rifaximin); recent invasive procedures, therapeutic antibiotic use and hospitalizations; history of ascites, bacterial infections and infection/colonization by MDRO; diabetes; and whether patients were treated in a transplant center or not.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kern="1200" dirty="0">
                <a:solidFill>
                  <a:schemeClr val="tx1"/>
                </a:solidFill>
                <a:effectLst/>
                <a:latin typeface="Arial" panose="020B0604020202020204" pitchFamily="34" charset="0"/>
                <a:ea typeface="+mn-ea"/>
                <a:cs typeface="Arial" panose="020B0604020202020204" pitchFamily="34" charset="0"/>
              </a:rPr>
              <a:t>A total of 383 patients from 20 centers were included, 46 (12%) were on prophylaxis with norfloxacin. The most frequent infections were SBP (29%) and urinary tract infection (24%). MDRO were isolated in 85 (22%) patients:  11 (24%) with norfloxacin prophylaxis and 74 (22%) without norfloxacin prophylaxis (p=0.765).  The most frequent MDRO were </a:t>
            </a:r>
            <a:r>
              <a:rPr lang="en-US" sz="1000" kern="1200" dirty="0">
                <a:effectLst/>
                <a:latin typeface="Arial" panose="020B0604020202020204" pitchFamily="34" charset="0"/>
                <a:ea typeface="+mn-ea"/>
                <a:cs typeface="Arial" panose="020B0604020202020204" pitchFamily="34" charset="0"/>
              </a:rPr>
              <a:t>e</a:t>
            </a:r>
            <a:r>
              <a:rPr lang="en-US" sz="1000" u="sng" kern="1200" dirty="0">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xmlns="" val="tx"/>
                    </a:ext>
                  </a:extLst>
                </a:hlinkClick>
              </a:rPr>
              <a:t>nterobacteriaceae </a:t>
            </a:r>
            <a:r>
              <a:rPr lang="en-US" sz="1000" kern="1200" dirty="0">
                <a:effectLst/>
                <a:latin typeface="Arial" panose="020B0604020202020204" pitchFamily="34" charset="0"/>
                <a:ea typeface="+mn-ea"/>
                <a:cs typeface="Arial" panose="020B0604020202020204" pitchFamily="34" charset="0"/>
              </a:rPr>
              <a:t>(63%) and  </a:t>
            </a:r>
            <a:r>
              <a:rPr lang="en-US" sz="1000" u="sng" kern="1200" dirty="0">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xmlns="" val="tx"/>
                    </a:ext>
                  </a:extLst>
                </a:hlinkClick>
              </a:rPr>
              <a:t>methicillin-resistant staphylococcus aureus</a:t>
            </a:r>
            <a:r>
              <a:rPr lang="en-US" sz="1000" kern="1200" dirty="0">
                <a:effectLst/>
                <a:latin typeface="Arial" panose="020B0604020202020204" pitchFamily="34" charset="0"/>
                <a:ea typeface="+mn-ea"/>
                <a:cs typeface="Arial" panose="020B0604020202020204" pitchFamily="34" charset="0"/>
              </a:rPr>
              <a:t> (15%). Patients with norfloxacin had higher MELD and were more likely to </a:t>
            </a:r>
            <a:r>
              <a:rPr lang="en-US" sz="1000" kern="1200" dirty="0">
                <a:solidFill>
                  <a:schemeClr val="tx1"/>
                </a:solidFill>
                <a:effectLst/>
                <a:latin typeface="Arial" panose="020B0604020202020204" pitchFamily="34" charset="0"/>
                <a:ea typeface="+mn-ea"/>
                <a:cs typeface="Arial" panose="020B0604020202020204" pitchFamily="34" charset="0"/>
              </a:rPr>
              <a:t>have received rifaximin and proton pump inhibitors and to have a history of invasive procedures than patients without norfloxacin (Table). No association was found between norfloxacin use and infection by MDRO in the weighted analyses considering the variables detailed in methods (OR</a:t>
            </a:r>
            <a:r>
              <a:rPr lang="en-US" sz="1000" kern="1200" baseline="-25000" dirty="0">
                <a:solidFill>
                  <a:schemeClr val="tx1"/>
                </a:solidFill>
                <a:effectLst/>
                <a:latin typeface="Arial" panose="020B0604020202020204" pitchFamily="34" charset="0"/>
                <a:ea typeface="+mn-ea"/>
                <a:cs typeface="Arial" panose="020B0604020202020204" pitchFamily="34" charset="0"/>
              </a:rPr>
              <a:t>IPW</a:t>
            </a:r>
            <a:r>
              <a:rPr lang="en-US" sz="1000" kern="1200" dirty="0">
                <a:solidFill>
                  <a:schemeClr val="tx1"/>
                </a:solidFill>
                <a:effectLst/>
                <a:latin typeface="Arial" panose="020B0604020202020204" pitchFamily="34" charset="0"/>
                <a:ea typeface="+mn-ea"/>
                <a:cs typeface="Arial" panose="020B0604020202020204" pitchFamily="34" charset="0"/>
              </a:rPr>
              <a:t> 2.84, 95% CI, 0.66 to 12.32; p = 0.162).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kern="1200" dirty="0">
                <a:solidFill>
                  <a:schemeClr val="tx1"/>
                </a:solidFill>
                <a:effectLst/>
                <a:latin typeface="Arial" panose="020B0604020202020204" pitchFamily="34" charset="0"/>
                <a:ea typeface="+mn-ea"/>
                <a:cs typeface="Arial" panose="020B0604020202020204" pitchFamily="34" charset="0"/>
              </a:rPr>
              <a:t>The results of our study, which applies methods that strengthen causal inference, reinforces that prophylaxis with norfloxacin is not associated with infections by MDRO.</a:t>
            </a:r>
            <a:endParaRPr lang="en-US" sz="10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ACLF, acute-on-chronic liver failure; AD, acute decompensation; ICU, intensive care unit; OGVB, </a:t>
            </a:r>
            <a:r>
              <a:rPr lang="en-GB" sz="800" i="1" dirty="0" err="1"/>
              <a:t>oesophago</a:t>
            </a:r>
            <a:r>
              <a:rPr lang="en-GB" sz="800" i="1" dirty="0"/>
              <a:t>-gastric variceal bleeding; SoC, standard of care; TIPSS, transjugular intrahepatic portosystemic shunt</a:t>
            </a: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u="sng" dirty="0"/>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AS046</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Risk of mortality in patients with uncontrolled variceal bleeding is determined by the presence and severity of acute on chronic liver failure (ACLF) and early transjugular intrahepatic portosystemic shunt (TIPSS) reduces long term mortality</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u="sng" kern="1200" dirty="0">
                <a:solidFill>
                  <a:schemeClr val="tx1"/>
                </a:solidFill>
                <a:effectLst/>
                <a:latin typeface="Arial" panose="020B0604020202020204" pitchFamily="34" charset="0"/>
                <a:ea typeface="+mn-ea"/>
                <a:cs typeface="Arial" panose="020B0604020202020204" pitchFamily="34" charset="0"/>
              </a:rPr>
              <a:t>Rahul Kumar</a:t>
            </a:r>
            <a:r>
              <a:rPr lang="en-US" sz="1200" kern="1200" baseline="30000" dirty="0">
                <a:solidFill>
                  <a:schemeClr val="tx1"/>
                </a:solidFill>
                <a:effectLst/>
                <a:latin typeface="Arial" panose="020B0604020202020204" pitchFamily="34" charset="0"/>
                <a:ea typeface="+mn-ea"/>
                <a:cs typeface="Arial" panose="020B0604020202020204" pitchFamily="34" charset="0"/>
              </a:rPr>
              <a:t>1 2</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Annarein Kerbert</a:t>
            </a:r>
            <a:r>
              <a:rPr lang="en-US" sz="1200" kern="1200" baseline="30000" dirty="0">
                <a:solidFill>
                  <a:schemeClr val="tx1"/>
                </a:solidFill>
                <a:effectLst/>
                <a:latin typeface="Arial" panose="020B0604020202020204" pitchFamily="34" charset="0"/>
                <a:ea typeface="+mn-ea"/>
                <a:cs typeface="Arial" panose="020B0604020202020204" pitchFamily="34" charset="0"/>
              </a:rPr>
              <a:t>1</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Joana Calvão</a:t>
            </a:r>
            <a:r>
              <a:rPr lang="en-US" sz="1200" kern="1200" baseline="30000" dirty="0">
                <a:solidFill>
                  <a:schemeClr val="tx1"/>
                </a:solidFill>
                <a:effectLst/>
                <a:latin typeface="Arial" panose="020B0604020202020204" pitchFamily="34" charset="0"/>
                <a:ea typeface="+mn-ea"/>
                <a:cs typeface="Arial" panose="020B0604020202020204" pitchFamily="34" charset="0"/>
              </a:rPr>
              <a:t>1</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Raj Mookerjee</a:t>
            </a:r>
            <a:r>
              <a:rPr lang="en-US" sz="1200" kern="1200" baseline="30000" dirty="0">
                <a:solidFill>
                  <a:schemeClr val="tx1"/>
                </a:solidFill>
                <a:effectLst/>
                <a:latin typeface="Arial" panose="020B0604020202020204" pitchFamily="34" charset="0"/>
                <a:ea typeface="+mn-ea"/>
                <a:cs typeface="Arial" panose="020B0604020202020204" pitchFamily="34" charset="0"/>
              </a:rPr>
              <a:t>1</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Banwari Agarwal</a:t>
            </a:r>
            <a:r>
              <a:rPr lang="en-US" sz="1200" kern="1200" baseline="30000" dirty="0">
                <a:solidFill>
                  <a:schemeClr val="tx1"/>
                </a:solidFill>
                <a:effectLst/>
                <a:latin typeface="Arial" panose="020B0604020202020204" pitchFamily="34" charset="0"/>
                <a:ea typeface="+mn-ea"/>
                <a:cs typeface="Arial" panose="020B0604020202020204" pitchFamily="34" charset="0"/>
              </a:rPr>
              <a:t>3</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David PATCH</a:t>
            </a:r>
            <a:r>
              <a:rPr lang="en-US" sz="1200" kern="1200" baseline="30000" dirty="0">
                <a:solidFill>
                  <a:schemeClr val="tx1"/>
                </a:solidFill>
                <a:effectLst/>
                <a:latin typeface="Arial" panose="020B0604020202020204" pitchFamily="34" charset="0"/>
                <a:ea typeface="+mn-ea"/>
                <a:cs typeface="Arial" panose="020B0604020202020204" pitchFamily="34" charset="0"/>
              </a:rPr>
              <a:t>4</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Rajiv Jalan</a:t>
            </a:r>
            <a:r>
              <a:rPr lang="en-US" sz="1200" kern="1200" baseline="30000" dirty="0">
                <a:solidFill>
                  <a:schemeClr val="tx1"/>
                </a:solidFill>
                <a:effectLst/>
                <a:latin typeface="Arial" panose="020B0604020202020204" pitchFamily="34" charset="0"/>
                <a:ea typeface="+mn-ea"/>
                <a:cs typeface="Arial" panose="020B0604020202020204" pitchFamily="34" charset="0"/>
              </a:rPr>
              <a:t>1 4</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i="1" kern="1200" baseline="30000" dirty="0">
                <a:solidFill>
                  <a:schemeClr val="tx1"/>
                </a:solidFill>
                <a:effectLst/>
                <a:latin typeface="Arial" panose="020B0604020202020204" pitchFamily="34" charset="0"/>
                <a:ea typeface="+mn-ea"/>
                <a:cs typeface="Arial" panose="020B0604020202020204" pitchFamily="34" charset="0"/>
              </a:rPr>
              <a:t>1</a:t>
            </a:r>
            <a:r>
              <a:rPr lang="en-US" sz="1200" i="1" kern="1200" dirty="0">
                <a:solidFill>
                  <a:schemeClr val="tx1"/>
                </a:solidFill>
                <a:effectLst/>
                <a:latin typeface="Arial" panose="020B0604020202020204" pitchFamily="34" charset="0"/>
                <a:ea typeface="+mn-ea"/>
                <a:cs typeface="Arial" panose="020B0604020202020204" pitchFamily="34" charset="0"/>
              </a:rPr>
              <a:t>University College of London, Liver Failure Group , London, United Kingdom</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2</a:t>
            </a:r>
            <a:r>
              <a:rPr lang="en-US" sz="1200" i="1" kern="1200" dirty="0">
                <a:solidFill>
                  <a:schemeClr val="tx1"/>
                </a:solidFill>
                <a:effectLst/>
                <a:latin typeface="Arial" panose="020B0604020202020204" pitchFamily="34" charset="0"/>
                <a:ea typeface="+mn-ea"/>
                <a:cs typeface="Arial" panose="020B0604020202020204" pitchFamily="34" charset="0"/>
              </a:rPr>
              <a:t>Changi General Hospital , Gastroenterology and Hepatology , Singapore, </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3</a:t>
            </a:r>
            <a:r>
              <a:rPr lang="en-US" sz="1200" i="1" kern="1200" dirty="0">
                <a:solidFill>
                  <a:schemeClr val="tx1"/>
                </a:solidFill>
                <a:effectLst/>
                <a:latin typeface="Arial" panose="020B0604020202020204" pitchFamily="34" charset="0"/>
                <a:ea typeface="+mn-ea"/>
                <a:cs typeface="Arial" panose="020B0604020202020204" pitchFamily="34" charset="0"/>
              </a:rPr>
              <a:t>ROYAL FREE HAMPSTEAD NHS TRUST, Critical Care , London, </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4</a:t>
            </a:r>
            <a:r>
              <a:rPr lang="en-US" sz="1200" i="1" kern="1200" dirty="0">
                <a:solidFill>
                  <a:schemeClr val="tx1"/>
                </a:solidFill>
                <a:effectLst/>
                <a:latin typeface="Arial" panose="020B0604020202020204" pitchFamily="34" charset="0"/>
                <a:ea typeface="+mn-ea"/>
                <a:cs typeface="Arial" panose="020B0604020202020204" pitchFamily="34" charset="0"/>
              </a:rPr>
              <a:t>ROYAL FREE HAMPSTEAD NHS TRUST, Hepatology , London,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kern="1200" dirty="0">
                <a:solidFill>
                  <a:schemeClr val="tx1"/>
                </a:solidFill>
                <a:effectLst/>
                <a:latin typeface="Arial" panose="020B0604020202020204" pitchFamily="34" charset="0"/>
                <a:ea typeface="+mn-ea"/>
                <a:cs typeface="Arial" panose="020B0604020202020204" pitchFamily="34" charset="0"/>
              </a:rPr>
              <a:t>Email:</a:t>
            </a:r>
            <a:r>
              <a:rPr lang="en-US" sz="1200" i="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rahul.kumar@singhealth.com.sg</a:t>
            </a:r>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200" kern="1200" dirty="0">
                <a:solidFill>
                  <a:schemeClr val="tx1"/>
                </a:solidFill>
                <a:effectLst/>
                <a:latin typeface="Arial" panose="020B0604020202020204" pitchFamily="34" charset="0"/>
                <a:ea typeface="+mn-ea"/>
                <a:cs typeface="Arial" panose="020B0604020202020204" pitchFamily="34" charset="0"/>
              </a:rPr>
              <a:t> Mortality of patients with variceal bleeding (OGVB) that is uncontrolled with endoscopic therapy is associated with a high-risk of mortality. ACLF occurs in cirrhotics and is characterized by organ failure(s) and high-risk of mortality but whether it is of prognostic significance in OGVB patients is not known. Early TIPSS insertion in patients with ongoing bleeding is thought to improve survival, but whether patients with ACLF will benefit is not clear. The aims of this study were to determine whether ACLF and its severity defines the risk of death and whether TIPSS improves the survival of patients with poorly controlled OGVB and ACLF.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Method:</a:t>
            </a:r>
            <a:r>
              <a:rPr lang="en-US" sz="1200" kern="1200" dirty="0">
                <a:solidFill>
                  <a:schemeClr val="tx1"/>
                </a:solidFill>
                <a:effectLst/>
                <a:latin typeface="Arial" panose="020B0604020202020204" pitchFamily="34" charset="0"/>
                <a:ea typeface="+mn-ea"/>
                <a:cs typeface="Arial" panose="020B0604020202020204" pitchFamily="34" charset="0"/>
              </a:rPr>
              <a:t> From a prospectively maintained registry kept by the ICU, Royal Free Hospital (RFH), data of 174 consecutive patients with OGVB and evidence of ongoing bleeding despite endoscopic therapy between 2005 and 2015, who were admitted to ICU were included. All patients were managed according to the standard of care for acute OGVB and organ support was instituted when required. Early TIPSS was defined as technically successful TIPSS done within 72 hours of an acute OGVB episode. Standard statistical tests were used to address the above questions and Cox regression was used for multivariate modelling.</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Results:</a:t>
            </a:r>
            <a:r>
              <a:rPr lang="en-US" sz="1200" kern="1200" dirty="0">
                <a:solidFill>
                  <a:schemeClr val="tx1"/>
                </a:solidFill>
                <a:effectLst/>
                <a:latin typeface="Arial" panose="020B0604020202020204" pitchFamily="34" charset="0"/>
                <a:ea typeface="+mn-ea"/>
                <a:cs typeface="Arial" panose="020B0604020202020204" pitchFamily="34" charset="0"/>
              </a:rPr>
              <a:t> ACLF patients (n=120) were significantly different to AD (n=54) [older age: p=0.03; ascites: p=0.002; hepatic encephalopathy: p&lt;0.001; &gt;organ failures (p&lt;0.001); &gt;white cell count (p=0.007); &gt;INR (p&lt;0.001); &gt;bilirubin and creatinine (p&lt;0.001)] but the number of bleeds and transfusion requirements were similar. 28-day, 90-day and 1-year mortality in the AD patients was 9.3%, 9.3% and 13%  compared with 46.7%, 55.8% and 60.8% in the ACLF groups (p&lt;0.001) respectively (Fig); mortality increased with increasing ACLF grade (p &lt;0.001). TIPSS was inserted in 72 patients [(Median time to TIPSS from Index bleed 1 day, (IQR: 0-3)] (AD: 20 (37%); ACLF: 52 (43%) (p=0.4), which reduced mortality of ACLF (p=0.01) but not in AD patients. In the multivariable model in patients who had ACLF, age (p=0.009), temperature (p=0.022), white cell count (p=0.029), CLIF-OF score (</a:t>
            </a:r>
            <a:r>
              <a:rPr lang="en-GB" sz="1200" kern="1200" dirty="0">
                <a:solidFill>
                  <a:schemeClr val="tx1"/>
                </a:solidFill>
                <a:effectLst/>
                <a:latin typeface="Arial" panose="020B0604020202020204" pitchFamily="34" charset="0"/>
                <a:ea typeface="+mn-ea"/>
                <a:cs typeface="Arial" panose="020B0604020202020204" pitchFamily="34" charset="0"/>
              </a:rPr>
              <a:t>1.323(1.111-1.576); </a:t>
            </a:r>
            <a:r>
              <a:rPr lang="en-US" sz="1200" kern="1200" dirty="0">
                <a:solidFill>
                  <a:schemeClr val="tx1"/>
                </a:solidFill>
                <a:effectLst/>
                <a:latin typeface="Arial" panose="020B0604020202020204" pitchFamily="34" charset="0"/>
                <a:ea typeface="+mn-ea"/>
                <a:cs typeface="Arial" panose="020B0604020202020204" pitchFamily="34" charset="0"/>
              </a:rPr>
              <a:t>p=0.002) and TIPS placement (</a:t>
            </a:r>
            <a:r>
              <a:rPr lang="en-GB" sz="1200" kern="1200" dirty="0">
                <a:solidFill>
                  <a:schemeClr val="tx1"/>
                </a:solidFill>
                <a:effectLst/>
                <a:latin typeface="Arial" panose="020B0604020202020204" pitchFamily="34" charset="0"/>
                <a:ea typeface="+mn-ea"/>
                <a:cs typeface="Arial" panose="020B0604020202020204" pitchFamily="34" charset="0"/>
              </a:rPr>
              <a:t>0.546(0.302-0.987); </a:t>
            </a:r>
            <a:r>
              <a:rPr lang="en-US" sz="1200" kern="1200" dirty="0">
                <a:solidFill>
                  <a:schemeClr val="tx1"/>
                </a:solidFill>
                <a:effectLst/>
                <a:latin typeface="Arial" panose="020B0604020202020204" pitchFamily="34" charset="0"/>
                <a:ea typeface="+mn-ea"/>
                <a:cs typeface="Arial" panose="020B0604020202020204" pitchFamily="34" charset="0"/>
              </a:rPr>
              <a:t>p=0.045) (Fig) were independent predictors of mortality.</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Conclusion:</a:t>
            </a:r>
            <a:r>
              <a:rPr lang="en-US" sz="1200" kern="1200" dirty="0">
                <a:solidFill>
                  <a:schemeClr val="tx1"/>
                </a:solidFill>
                <a:effectLst/>
                <a:latin typeface="Arial" panose="020B0604020202020204" pitchFamily="34" charset="0"/>
                <a:ea typeface="+mn-ea"/>
                <a:cs typeface="Arial" panose="020B0604020202020204" pitchFamily="34" charset="0"/>
              </a:rPr>
              <a:t> This study shows for the first time that, OGVB that is not controlled with endoscopic therapy, the presence and severity of ACLF and systemic inflammation determines the risk of 28-day and 1-year mortality. Early TIPSS improves the survival of ACLF patients</a:t>
            </a:r>
            <a:r>
              <a:rPr lang="en-US" sz="800" dirty="0"/>
              <a:t>.</a:t>
            </a:r>
            <a:r>
              <a:rPr lang="en-US" sz="800" b="1" dirty="0"/>
              <a:t> </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811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ACLF, acute-on-chronic liver failure; AD, acute decompensation; CLIF-OF, </a:t>
            </a:r>
            <a:r>
              <a:rPr lang="en-US" sz="1000" i="1" dirty="0"/>
              <a:t>chronic liver failure organ failure score; </a:t>
            </a:r>
            <a:r>
              <a:rPr lang="en-GB" sz="1000" i="1" dirty="0"/>
              <a:t>ICU, intensive care unit; INR, international normalised ratio; K-M, Kaplan−Meier; OGVB, variceal bleeding; TIPSS, transjugular intrahepatic portosystemic shunt</a:t>
            </a:r>
            <a:endParaRPr lang="en-US" sz="10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u="sng"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AS046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Risk of mortality in patients with uncontrolled variceal bleeding is determined by the presence and severity of acute on chronic liver failure (ACLF) and early transjugular intrahepatic portosystemic shunt (TIPSS) reduces long term mortality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Rahul Kumar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Annarein Kerbert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Joana Calvão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Raj Mookerjee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Banwari Agarwal</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PATCH</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Rajiv Jalan</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of London, Liver Failure Group ,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Changi General Hospital , Gastroenterology and Hepatology , Singapore,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ROYAL FREE HAMPSTEAD NHS TRUST, Critical Care , London,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ROYAL FREE HAMPSTEAD NHS TRUST, Hepatology , London,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rahul.kumar@singhealth.com.sg</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Mortality of patients with variceal bleeding (OGVB) that is uncontrolled with endoscopic therapy is associated with a high-risk of mortality. ACLF occurs in cirrhotics and is characterized by organ failure(s) and high-risk of mortality but whether it is of prognostic significance in OGVB patients is not known. Early TIPSS insertion in patients with ongoing bleeding is thought to improve survival, but whether patients with ACLF will benefit is not clear. The aims of this study were to determine whether ACLF and its severity defines the risk of death and whether TIPSS improves the survival of patients with poorly controlled OGVB and ACLF.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From a prospectively maintained registry kept by the ICU, Royal Free Hospital (RFH), data of 174 consecutive patients with OGVB and evidence of ongoing bleeding despite endoscopic therapy between 2005 and 2015, who were admitted to ICU were included. All patients were managed according to the standard of care for acute OGVB and organ support was instituted when required. Early TIPSS was defined as technically successful TIPSS done within 72 hours of an acute OGVB episode. Standard statistical tests were used to address the above questions and Cox regression was used for multivariate modelling.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ACLF patients (n=120) were significantly different to AD (n=54) [older age: p=0.03; ascites: p=0.002; hepatic encephalopathy: p&lt;0.001; &gt;organ failures (p&lt;0.001); &gt;white cell count (p=0.007); &gt;INR (p&lt;0.001); &gt;bilirubin and creatinine (p&lt;0.001)] but the number of bleeds and transfusion requirements were similar. 28-day, 90-day and 1-year mortality in the AD patients was 9.3%, 9.3% and 13%  compared with 46.7%, 55.8% and 60.8% in the ACLF groups (p&lt;0.001) respectively (Fig); mortality increased with increasing ACLF grade (p &lt;0.001). TIPSS was inserted in 72 patients [(Median time to TIPSS from Index bleed 1 day, (IQR: 0-3)] (AD: 20 (37%); ACLF: 52 (43%) (p=0.4), which reduced mortality of ACLF (p=0.01) but not in AD patients. In the multivariable model in patients who had ACLF, age (p=0.009), temperature (p=0.022), white cell count (p=0.029), CLIF-OF score (</a:t>
            </a:r>
            <a:r>
              <a:rPr lang="en-GB" sz="1000" kern="1200" dirty="0">
                <a:solidFill>
                  <a:schemeClr val="tx1"/>
                </a:solidFill>
                <a:effectLst/>
                <a:latin typeface="Arial" panose="020B0604020202020204" pitchFamily="34" charset="0"/>
                <a:ea typeface="+mn-ea"/>
                <a:cs typeface="Arial" panose="020B0604020202020204" pitchFamily="34" charset="0"/>
              </a:rPr>
              <a:t>1.323(1.111-1.576); </a:t>
            </a:r>
            <a:r>
              <a:rPr lang="en-US" sz="1000" kern="1200" dirty="0">
                <a:solidFill>
                  <a:schemeClr val="tx1"/>
                </a:solidFill>
                <a:effectLst/>
                <a:latin typeface="Arial" panose="020B0604020202020204" pitchFamily="34" charset="0"/>
                <a:ea typeface="+mn-ea"/>
                <a:cs typeface="Arial" panose="020B0604020202020204" pitchFamily="34" charset="0"/>
              </a:rPr>
              <a:t>p=0.002) and TIPS placement (</a:t>
            </a:r>
            <a:r>
              <a:rPr lang="en-GB" sz="1000" kern="1200" dirty="0">
                <a:solidFill>
                  <a:schemeClr val="tx1"/>
                </a:solidFill>
                <a:effectLst/>
                <a:latin typeface="Arial" panose="020B0604020202020204" pitchFamily="34" charset="0"/>
                <a:ea typeface="+mn-ea"/>
                <a:cs typeface="Arial" panose="020B0604020202020204" pitchFamily="34" charset="0"/>
              </a:rPr>
              <a:t>0.546(0.302-0.987); </a:t>
            </a:r>
            <a:r>
              <a:rPr lang="en-US" sz="1000" kern="1200" dirty="0">
                <a:solidFill>
                  <a:schemeClr val="tx1"/>
                </a:solidFill>
                <a:effectLst/>
                <a:latin typeface="Arial" panose="020B0604020202020204" pitchFamily="34" charset="0"/>
                <a:ea typeface="+mn-ea"/>
                <a:cs typeface="Arial" panose="020B0604020202020204" pitchFamily="34" charset="0"/>
              </a:rPr>
              <a:t>p=0.045) (Fig) were independent predictors of mortality.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study shows for the first time that, OGVB that is not controlled with endoscopic therapy, the presence and severity of ACLF and systemic inflammation determines the risk of 28-day and 1-year mortality. Early TIPSS improves the survival of ACLF patients</a:t>
            </a:r>
            <a:r>
              <a:rPr lang="en-US" sz="1000" dirty="0"/>
              <a:t>.</a:t>
            </a:r>
            <a:r>
              <a:rPr lang="en-US" sz="1000" b="1" dirty="0"/>
              <a:t>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6314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6CBD-2472-4C3A-B4A2-39B0CEEE6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9407B0A-8EEA-4C2D-96E8-CAC3EA961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33284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73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1524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521411"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10604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03972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72118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descr="A picture containing object, clock&#10;&#10;Description automatically generated">
            <a:extLst>
              <a:ext uri="{FF2B5EF4-FFF2-40B4-BE49-F238E27FC236}">
                <a16:creationId xmlns:a16="http://schemas.microsoft.com/office/drawing/2014/main" id="{030EE310-58CA-2143-BED0-BEA7A7903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9" name="Subtitle 2">
            <a:extLst>
              <a:ext uri="{FF2B5EF4-FFF2-40B4-BE49-F238E27FC236}">
                <a16:creationId xmlns:a16="http://schemas.microsoft.com/office/drawing/2014/main" id="{32D2DF37-489B-3447-84CE-8CBFA5B8A42A}"/>
              </a:ext>
            </a:extLst>
          </p:cNvPr>
          <p:cNvSpPr>
            <a:spLocks noGrp="1"/>
          </p:cNvSpPr>
          <p:nvPr>
            <p:ph type="subTitle" idx="1"/>
          </p:nvPr>
        </p:nvSpPr>
        <p:spPr>
          <a:xfrm>
            <a:off x="725557" y="3392470"/>
            <a:ext cx="6185382" cy="811781"/>
          </a:xfrm>
        </p:spPr>
        <p:txBody>
          <a:bodyPr anchor="t">
            <a:noAutofit/>
          </a:bodyPr>
          <a:lstStyle>
            <a:lvl1pPr marL="0" indent="0" algn="l">
              <a:buNone/>
              <a:defRPr sz="2400" b="0" spc="-150" baseline="0">
                <a:solidFill>
                  <a:schemeClr val="bg1"/>
                </a:solidFill>
              </a:defRPr>
            </a:lvl1pPr>
          </a:lstStyle>
          <a:p>
            <a:endParaRPr lang="en-GB" dirty="0"/>
          </a:p>
        </p:txBody>
      </p:sp>
      <p:sp>
        <p:nvSpPr>
          <p:cNvPr id="10" name="Title 1">
            <a:extLst>
              <a:ext uri="{FF2B5EF4-FFF2-40B4-BE49-F238E27FC236}">
                <a16:creationId xmlns:a16="http://schemas.microsoft.com/office/drawing/2014/main" id="{F81E7096-86E7-B748-9B73-AC947D10C499}"/>
              </a:ext>
            </a:extLst>
          </p:cNvPr>
          <p:cNvSpPr>
            <a:spLocks noGrp="1"/>
          </p:cNvSpPr>
          <p:nvPr>
            <p:ph type="ctrTitle" hasCustomPrompt="1"/>
          </p:nvPr>
        </p:nvSpPr>
        <p:spPr>
          <a:xfrm>
            <a:off x="725557" y="974035"/>
            <a:ext cx="6185382" cy="2325524"/>
          </a:xfrm>
        </p:spPr>
        <p:txBody>
          <a:bodyPr anchor="b">
            <a:noAutofit/>
          </a:bodyPr>
          <a:lstStyle>
            <a:lvl1pPr algn="l">
              <a:defRPr sz="5400" b="1" i="0" spc="-150" baseline="0">
                <a:solidFill>
                  <a:schemeClr val="bg1"/>
                </a:solidFill>
              </a:defRPr>
            </a:lvl1pPr>
          </a:lstStyle>
          <a:p>
            <a:r>
              <a:rPr lang="en-GB" dirty="0"/>
              <a:t>Presentation title in this space here</a:t>
            </a:r>
          </a:p>
        </p:txBody>
      </p:sp>
    </p:spTree>
    <p:extLst>
      <p:ext uri="{BB962C8B-B14F-4D97-AF65-F5344CB8AC3E}">
        <p14:creationId xmlns:p14="http://schemas.microsoft.com/office/powerpoint/2010/main" val="147696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544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0158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521411"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7671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70223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4534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6CBD-2472-4C3A-B4A2-39B0CEEE6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9407B0A-8EEA-4C2D-96E8-CAC3EA961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968428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7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7149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521411"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0122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28195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931729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6CBD-2472-4C3A-B4A2-39B0CEEE6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9407B0A-8EEA-4C2D-96E8-CAC3EA961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2143660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734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4149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521411"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9219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256723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00665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31/08/2020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1.xml"/><Relationship Id="rId7"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7.xml"/><Relationship Id="rId7"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0FDFA-B7A0-4B8A-8467-0D1C9C7C2111}"/>
              </a:ext>
            </a:extLst>
          </p:cNvPr>
          <p:cNvGrpSpPr/>
          <p:nvPr userDrawn="1"/>
        </p:nvGrpSpPr>
        <p:grpSpPr>
          <a:xfrm>
            <a:off x="1" y="138043"/>
            <a:ext cx="12047988" cy="1042269"/>
            <a:chOff x="1" y="138043"/>
            <a:chExt cx="12047988" cy="1042269"/>
          </a:xfrm>
        </p:grpSpPr>
        <p:pic>
          <p:nvPicPr>
            <p:cNvPr id="6" name="Picture 5">
              <a:extLst>
                <a:ext uri="{FF2B5EF4-FFF2-40B4-BE49-F238E27FC236}">
                  <a16:creationId xmlns:a16="http://schemas.microsoft.com/office/drawing/2014/main" id="{20ADF31D-999B-4408-BDB5-B51DB08FCFB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33762" y="138043"/>
              <a:ext cx="9014227" cy="1042269"/>
            </a:xfrm>
            <a:prstGeom prst="rect">
              <a:avLst/>
            </a:prstGeom>
          </p:spPr>
        </p:pic>
        <p:pic>
          <p:nvPicPr>
            <p:cNvPr id="10" name="Picture 9">
              <a:extLst>
                <a:ext uri="{FF2B5EF4-FFF2-40B4-BE49-F238E27FC236}">
                  <a16:creationId xmlns:a16="http://schemas.microsoft.com/office/drawing/2014/main" id="{1E92BAD6-105F-448A-9246-16451E42246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9231"/>
            <a:stretch/>
          </p:blipFill>
          <p:spPr>
            <a:xfrm>
              <a:off x="1" y="138043"/>
              <a:ext cx="5477854" cy="1042269"/>
            </a:xfrm>
            <a:prstGeom prst="rect">
              <a:avLst/>
            </a:prstGeom>
          </p:spPr>
        </p:pic>
      </p:grpSp>
      <p:sp>
        <p:nvSpPr>
          <p:cNvPr id="2" name="Title Placeholder 1"/>
          <p:cNvSpPr>
            <a:spLocks noGrp="1"/>
          </p:cNvSpPr>
          <p:nvPr>
            <p:ph type="title"/>
          </p:nvPr>
        </p:nvSpPr>
        <p:spPr>
          <a:xfrm>
            <a:off x="425752" y="140970"/>
            <a:ext cx="1053850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6EED027-67AD-401B-82D9-D96D546ECA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p:spPr>
      </p:pic>
    </p:spTree>
    <p:extLst>
      <p:ext uri="{BB962C8B-B14F-4D97-AF65-F5344CB8AC3E}">
        <p14:creationId xmlns:p14="http://schemas.microsoft.com/office/powerpoint/2010/main" val="41394870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0FDFA-B7A0-4B8A-8467-0D1C9C7C2111}"/>
              </a:ext>
            </a:extLst>
          </p:cNvPr>
          <p:cNvGrpSpPr/>
          <p:nvPr userDrawn="1"/>
        </p:nvGrpSpPr>
        <p:grpSpPr>
          <a:xfrm>
            <a:off x="1" y="138043"/>
            <a:ext cx="12047988" cy="1042269"/>
            <a:chOff x="1" y="138043"/>
            <a:chExt cx="12047988" cy="1042269"/>
          </a:xfrm>
        </p:grpSpPr>
        <p:pic>
          <p:nvPicPr>
            <p:cNvPr id="6" name="Picture 5">
              <a:extLst>
                <a:ext uri="{FF2B5EF4-FFF2-40B4-BE49-F238E27FC236}">
                  <a16:creationId xmlns:a16="http://schemas.microsoft.com/office/drawing/2014/main" id="{20ADF31D-999B-4408-BDB5-B51DB08FCFB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33762" y="138043"/>
              <a:ext cx="9014227" cy="1042269"/>
            </a:xfrm>
            <a:prstGeom prst="rect">
              <a:avLst/>
            </a:prstGeom>
          </p:spPr>
        </p:pic>
        <p:pic>
          <p:nvPicPr>
            <p:cNvPr id="10" name="Picture 9">
              <a:extLst>
                <a:ext uri="{FF2B5EF4-FFF2-40B4-BE49-F238E27FC236}">
                  <a16:creationId xmlns:a16="http://schemas.microsoft.com/office/drawing/2014/main" id="{1E92BAD6-105F-448A-9246-16451E42246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9231"/>
            <a:stretch/>
          </p:blipFill>
          <p:spPr>
            <a:xfrm>
              <a:off x="1" y="138043"/>
              <a:ext cx="5477854" cy="1042269"/>
            </a:xfrm>
            <a:prstGeom prst="rect">
              <a:avLst/>
            </a:prstGeom>
          </p:spPr>
        </p:pic>
      </p:grpSp>
      <p:sp>
        <p:nvSpPr>
          <p:cNvPr id="2" name="Title Placeholder 1"/>
          <p:cNvSpPr>
            <a:spLocks noGrp="1"/>
          </p:cNvSpPr>
          <p:nvPr>
            <p:ph type="title"/>
          </p:nvPr>
        </p:nvSpPr>
        <p:spPr>
          <a:xfrm>
            <a:off x="425752" y="140970"/>
            <a:ext cx="1053850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6EED027-67AD-401B-82D9-D96D546ECA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p:spPr>
      </p:pic>
    </p:spTree>
    <p:extLst>
      <p:ext uri="{BB962C8B-B14F-4D97-AF65-F5344CB8AC3E}">
        <p14:creationId xmlns:p14="http://schemas.microsoft.com/office/powerpoint/2010/main" val="6258997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0FDFA-B7A0-4B8A-8467-0D1C9C7C2111}"/>
              </a:ext>
            </a:extLst>
          </p:cNvPr>
          <p:cNvGrpSpPr/>
          <p:nvPr userDrawn="1"/>
        </p:nvGrpSpPr>
        <p:grpSpPr>
          <a:xfrm>
            <a:off x="1" y="138043"/>
            <a:ext cx="12047988" cy="1042269"/>
            <a:chOff x="1" y="138043"/>
            <a:chExt cx="12047988" cy="1042269"/>
          </a:xfrm>
        </p:grpSpPr>
        <p:pic>
          <p:nvPicPr>
            <p:cNvPr id="6" name="Picture 5">
              <a:extLst>
                <a:ext uri="{FF2B5EF4-FFF2-40B4-BE49-F238E27FC236}">
                  <a16:creationId xmlns:a16="http://schemas.microsoft.com/office/drawing/2014/main" id="{20ADF31D-999B-4408-BDB5-B51DB08FCFB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33762" y="138043"/>
              <a:ext cx="9014227" cy="1042269"/>
            </a:xfrm>
            <a:prstGeom prst="rect">
              <a:avLst/>
            </a:prstGeom>
          </p:spPr>
        </p:pic>
        <p:pic>
          <p:nvPicPr>
            <p:cNvPr id="10" name="Picture 9">
              <a:extLst>
                <a:ext uri="{FF2B5EF4-FFF2-40B4-BE49-F238E27FC236}">
                  <a16:creationId xmlns:a16="http://schemas.microsoft.com/office/drawing/2014/main" id="{1E92BAD6-105F-448A-9246-16451E42246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9231"/>
            <a:stretch/>
          </p:blipFill>
          <p:spPr>
            <a:xfrm>
              <a:off x="1" y="138043"/>
              <a:ext cx="5477854" cy="1042269"/>
            </a:xfrm>
            <a:prstGeom prst="rect">
              <a:avLst/>
            </a:prstGeom>
          </p:spPr>
        </p:pic>
      </p:grpSp>
      <p:sp>
        <p:nvSpPr>
          <p:cNvPr id="2" name="Title Placeholder 1"/>
          <p:cNvSpPr>
            <a:spLocks noGrp="1"/>
          </p:cNvSpPr>
          <p:nvPr>
            <p:ph type="title"/>
          </p:nvPr>
        </p:nvSpPr>
        <p:spPr>
          <a:xfrm>
            <a:off x="425752" y="140970"/>
            <a:ext cx="1053850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6EED027-67AD-401B-82D9-D96D546ECA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p:spPr>
      </p:pic>
    </p:spTree>
    <p:extLst>
      <p:ext uri="{BB962C8B-B14F-4D97-AF65-F5344CB8AC3E}">
        <p14:creationId xmlns:p14="http://schemas.microsoft.com/office/powerpoint/2010/main" val="413009070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0FDFA-B7A0-4B8A-8467-0D1C9C7C2111}"/>
              </a:ext>
            </a:extLst>
          </p:cNvPr>
          <p:cNvGrpSpPr/>
          <p:nvPr userDrawn="1"/>
        </p:nvGrpSpPr>
        <p:grpSpPr>
          <a:xfrm>
            <a:off x="1" y="138043"/>
            <a:ext cx="12047988" cy="1042269"/>
            <a:chOff x="1" y="138043"/>
            <a:chExt cx="12047988" cy="1042269"/>
          </a:xfrm>
        </p:grpSpPr>
        <p:pic>
          <p:nvPicPr>
            <p:cNvPr id="6" name="Picture 5">
              <a:extLst>
                <a:ext uri="{FF2B5EF4-FFF2-40B4-BE49-F238E27FC236}">
                  <a16:creationId xmlns:a16="http://schemas.microsoft.com/office/drawing/2014/main" id="{20ADF31D-999B-4408-BDB5-B51DB08FCFB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33762" y="138043"/>
              <a:ext cx="9014227" cy="1042269"/>
            </a:xfrm>
            <a:prstGeom prst="rect">
              <a:avLst/>
            </a:prstGeom>
          </p:spPr>
        </p:pic>
        <p:pic>
          <p:nvPicPr>
            <p:cNvPr id="10" name="Picture 9">
              <a:extLst>
                <a:ext uri="{FF2B5EF4-FFF2-40B4-BE49-F238E27FC236}">
                  <a16:creationId xmlns:a16="http://schemas.microsoft.com/office/drawing/2014/main" id="{1E92BAD6-105F-448A-9246-16451E42246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9231"/>
            <a:stretch/>
          </p:blipFill>
          <p:spPr>
            <a:xfrm>
              <a:off x="1" y="138043"/>
              <a:ext cx="5477854" cy="1042269"/>
            </a:xfrm>
            <a:prstGeom prst="rect">
              <a:avLst/>
            </a:prstGeom>
          </p:spPr>
        </p:pic>
      </p:grpSp>
      <p:sp>
        <p:nvSpPr>
          <p:cNvPr id="2" name="Title Placeholder 1"/>
          <p:cNvSpPr>
            <a:spLocks noGrp="1"/>
          </p:cNvSpPr>
          <p:nvPr>
            <p:ph type="title"/>
          </p:nvPr>
        </p:nvSpPr>
        <p:spPr>
          <a:xfrm>
            <a:off x="425752" y="140970"/>
            <a:ext cx="1053850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6EED027-67AD-401B-82D9-D96D546ECA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p:spPr>
      </p:pic>
    </p:spTree>
    <p:extLst>
      <p:ext uri="{BB962C8B-B14F-4D97-AF65-F5344CB8AC3E}">
        <p14:creationId xmlns:p14="http://schemas.microsoft.com/office/powerpoint/2010/main" val="40563759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4.xml"/><Relationship Id="rId5" Type="http://schemas.openxmlformats.org/officeDocument/2006/relationships/image" Target="../media/image14.pn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5.xml"/><Relationship Id="rId5" Type="http://schemas.openxmlformats.org/officeDocument/2006/relationships/image" Target="../media/image14.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4.xml"/><Relationship Id="rId5" Type="http://schemas.openxmlformats.org/officeDocument/2006/relationships/image" Target="../media/image14.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4.xml"/><Relationship Id="rId5" Type="http://schemas.openxmlformats.org/officeDocument/2006/relationships/image" Target="../media/image14.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5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21.tmp"/></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4.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4.xml"/><Relationship Id="rId5" Type="http://schemas.openxmlformats.org/officeDocument/2006/relationships/image" Target="../media/image14.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slide" Target="slide10.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54.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4.xml"/><Relationship Id="rId5" Type="http://schemas.openxmlformats.org/officeDocument/2006/relationships/image" Target="../media/image14.pn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5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54.xml"/><Relationship Id="rId5" Type="http://schemas.openxmlformats.org/officeDocument/2006/relationships/image" Target="../media/image14.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D28820D-ECFD-4349-AA8D-5E52D08023D3}"/>
              </a:ext>
            </a:extLst>
          </p:cNvPr>
          <p:cNvSpPr>
            <a:spLocks noGrp="1"/>
          </p:cNvSpPr>
          <p:nvPr>
            <p:ph type="subTitle" idx="1"/>
          </p:nvPr>
        </p:nvSpPr>
        <p:spPr/>
        <p:txBody>
          <a:bodyPr/>
          <a:lstStyle/>
          <a:p>
            <a:r>
              <a:rPr lang="en-GB" dirty="0"/>
              <a:t>Best of Digital ILC 2020</a:t>
            </a:r>
          </a:p>
        </p:txBody>
      </p:sp>
      <p:sp>
        <p:nvSpPr>
          <p:cNvPr id="4" name="Title 3">
            <a:extLst>
              <a:ext uri="{FF2B5EF4-FFF2-40B4-BE49-F238E27FC236}">
                <a16:creationId xmlns:a16="http://schemas.microsoft.com/office/drawing/2014/main" id="{0470E6C9-A72C-4D77-8E0D-9FCF7FB9D425}"/>
              </a:ext>
            </a:extLst>
          </p:cNvPr>
          <p:cNvSpPr>
            <a:spLocks noGrp="1"/>
          </p:cNvSpPr>
          <p:nvPr>
            <p:ph type="ctrTitle"/>
          </p:nvPr>
        </p:nvSpPr>
        <p:spPr/>
        <p:txBody>
          <a:bodyPr/>
          <a:lstStyle/>
          <a:p>
            <a:r>
              <a:rPr lang="en-GB" dirty="0"/>
              <a:t>Cirrhosis and complications</a:t>
            </a:r>
          </a:p>
        </p:txBody>
      </p:sp>
    </p:spTree>
    <p:extLst>
      <p:ext uri="{BB962C8B-B14F-4D97-AF65-F5344CB8AC3E}">
        <p14:creationId xmlns:p14="http://schemas.microsoft.com/office/powerpoint/2010/main" val="123210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8EC008-E9C3-45E7-9A92-6C5A34EE007A}"/>
              </a:ext>
            </a:extLst>
          </p:cNvPr>
          <p:cNvSpPr>
            <a:spLocks noGrp="1"/>
          </p:cNvSpPr>
          <p:nvPr>
            <p:ph type="title"/>
          </p:nvPr>
        </p:nvSpPr>
        <p:spPr/>
        <p:txBody>
          <a:bodyPr/>
          <a:lstStyle/>
          <a:p>
            <a:r>
              <a:rPr lang="en-GB" dirty="0"/>
              <a:t>2. Portal hypertension</a:t>
            </a:r>
          </a:p>
        </p:txBody>
      </p:sp>
      <p:sp>
        <p:nvSpPr>
          <p:cNvPr id="2" name="Text Placeholder 1">
            <a:extLst>
              <a:ext uri="{FF2B5EF4-FFF2-40B4-BE49-F238E27FC236}">
                <a16:creationId xmlns:a16="http://schemas.microsoft.com/office/drawing/2014/main" id="{8A8E68C2-4818-4847-8C99-AE0E5783453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86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Early-TIPS should be performed in high-risk cirrhotic patients despite </a:t>
            </a:r>
            <a:br>
              <a:rPr lang="en-US" dirty="0"/>
            </a:br>
            <a:r>
              <a:rPr lang="en-US" dirty="0"/>
              <a:t>the presence of hepatic encephalopathy at admission</a:t>
            </a:r>
            <a:endParaRPr lang="en-GB" dirty="0"/>
          </a:p>
        </p:txBody>
      </p:sp>
      <p:sp>
        <p:nvSpPr>
          <p:cNvPr id="5" name="Text Placeholder 4"/>
          <p:cNvSpPr>
            <a:spLocks noGrp="1"/>
          </p:cNvSpPr>
          <p:nvPr>
            <p:ph type="body" sz="quarter" idx="10"/>
          </p:nvPr>
        </p:nvSpPr>
        <p:spPr/>
        <p:txBody>
          <a:bodyPr/>
          <a:lstStyle/>
          <a:p>
            <a:endParaRPr lang="en-GB" dirty="0"/>
          </a:p>
          <a:p>
            <a:r>
              <a:rPr lang="en-GB" dirty="0"/>
              <a:t>*Patients with Child−Pugh B cirrhosis and active bleeding or with Child−Pugh C10−13</a:t>
            </a:r>
          </a:p>
          <a:p>
            <a:r>
              <a:rPr lang="en-GB" dirty="0"/>
              <a:t>Rudler M, et al. DILC 2020; AS103</a:t>
            </a:r>
          </a:p>
        </p:txBody>
      </p:sp>
      <p:sp>
        <p:nvSpPr>
          <p:cNvPr id="14" name="Content Placeholder 13">
            <a:extLst>
              <a:ext uri="{FF2B5EF4-FFF2-40B4-BE49-F238E27FC236}">
                <a16:creationId xmlns:a16="http://schemas.microsoft.com/office/drawing/2014/main" id="{3AD29554-6AAA-458A-A1D3-7F6A742FB98E}"/>
              </a:ext>
            </a:extLst>
          </p:cNvPr>
          <p:cNvSpPr>
            <a:spLocks noGrp="1"/>
          </p:cNvSpPr>
          <p:nvPr>
            <p:ph sz="half" idx="11"/>
          </p:nvPr>
        </p:nvSpPr>
        <p:spPr>
          <a:xfrm>
            <a:off x="425752" y="1340768"/>
            <a:ext cx="5060644" cy="4622400"/>
          </a:xfrm>
        </p:spPr>
        <p:txBody>
          <a:bodyPr>
            <a:normAutofit/>
          </a:bodyPr>
          <a:lstStyle/>
          <a:p>
            <a:pPr marL="0" lvl="0" indent="0">
              <a:buNone/>
            </a:pPr>
            <a:r>
              <a:rPr lang="en-US" sz="1800"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dirty="0"/>
              <a:t>​</a:t>
            </a:r>
          </a:p>
          <a:p>
            <a:pPr lvl="0"/>
            <a:r>
              <a:rPr lang="en-GB" sz="1800" dirty="0"/>
              <a:t>Baveno VI recommendations: early-TIPS must be considered in high-risk* cirrhotic patients with AVB</a:t>
            </a:r>
          </a:p>
          <a:p>
            <a:pPr lvl="0"/>
            <a:r>
              <a:rPr lang="en-GB" sz="1800" dirty="0"/>
              <a:t>However, in real-world studies &lt;10% of those eligible undergo TIPS</a:t>
            </a:r>
          </a:p>
          <a:p>
            <a:pPr lvl="1"/>
            <a:r>
              <a:rPr lang="en-GB" sz="1600" dirty="0"/>
              <a:t>Mainly due to fear of HE development after TIPS, particularly in those with HE at admission</a:t>
            </a:r>
          </a:p>
          <a:p>
            <a:r>
              <a:rPr lang="en-GB" sz="1800" b="1" dirty="0"/>
              <a:t>AIMS</a:t>
            </a:r>
            <a:r>
              <a:rPr lang="en-GB" sz="1800" dirty="0"/>
              <a:t>:</a:t>
            </a:r>
          </a:p>
          <a:p>
            <a:pPr lvl="1"/>
            <a:r>
              <a:rPr lang="en-GB" sz="1600" dirty="0"/>
              <a:t>To assess HE prevalence at admission in patients with AVB</a:t>
            </a:r>
          </a:p>
          <a:p>
            <a:pPr lvl="1"/>
            <a:r>
              <a:rPr lang="en-GB" sz="1600" dirty="0"/>
              <a:t>To evaluate outcome of patients presenting with HE at admission after early-TIPS</a:t>
            </a:r>
          </a:p>
          <a:p>
            <a:pPr lvl="1"/>
            <a:r>
              <a:rPr lang="en-GB" sz="1600" dirty="0"/>
              <a:t>To determine if HE at admission was an independent factor of death and further HE</a:t>
            </a:r>
          </a:p>
          <a:p>
            <a:endParaRPr lang="en-GB" dirty="0"/>
          </a:p>
        </p:txBody>
      </p:sp>
      <p:sp>
        <p:nvSpPr>
          <p:cNvPr id="19" name="Content Placeholder 18">
            <a:extLst>
              <a:ext uri="{FF2B5EF4-FFF2-40B4-BE49-F238E27FC236}">
                <a16:creationId xmlns:a16="http://schemas.microsoft.com/office/drawing/2014/main" id="{0ED1021D-428E-4C14-8E5A-711688C08C1B}"/>
              </a:ext>
            </a:extLst>
          </p:cNvPr>
          <p:cNvSpPr>
            <a:spLocks noGrp="1"/>
          </p:cNvSpPr>
          <p:nvPr>
            <p:ph sz="half" idx="12"/>
          </p:nvPr>
        </p:nvSpPr>
        <p:spPr>
          <a:xfrm>
            <a:off x="5486395" y="1340768"/>
            <a:ext cx="6410135" cy="4622400"/>
          </a:xfrm>
        </p:spPr>
        <p:txBody>
          <a:bodyPr>
            <a:normAutofit/>
          </a:bodyPr>
          <a:lstStyle/>
          <a:p>
            <a:pPr marL="0" lvl="0" indent="0">
              <a:buClr>
                <a:srgbClr val="866D75"/>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METHODS</a:t>
            </a:r>
            <a:r>
              <a:rPr lang="en-US" b="1" dirty="0">
                <a:solidFill>
                  <a:srgbClr val="FFFFFF"/>
                </a:solidFill>
                <a:highlight>
                  <a:srgbClr val="FEFCFC"/>
                </a:highlight>
                <a:latin typeface="Arial" panose="020B0604020202020204" pitchFamily="34" charset="0"/>
                <a:cs typeface="Arial" panose="020B0604020202020204" pitchFamily="34" charset="0"/>
              </a:rPr>
              <a:t>​ </a:t>
            </a:r>
          </a:p>
          <a:p>
            <a:r>
              <a:rPr lang="en-GB" sz="1800" dirty="0"/>
              <a:t>Multicentre, international, real-world, observational study</a:t>
            </a:r>
          </a:p>
          <a:p>
            <a:pPr lvl="1"/>
            <a:r>
              <a:rPr lang="en-GB" sz="1600" dirty="0"/>
              <a:t>2,138 patients from 34 centres managed according to current guidelines between April 2013 and April 2015</a:t>
            </a:r>
          </a:p>
          <a:p>
            <a:pPr lvl="2"/>
            <a:r>
              <a:rPr lang="en-GB" sz="1400" dirty="0"/>
              <a:t>TIPS placement based on individual centre policy</a:t>
            </a:r>
          </a:p>
          <a:p>
            <a:pPr lvl="1"/>
            <a:r>
              <a:rPr lang="en-GB" sz="1600" dirty="0"/>
              <a:t>Exclusion criteria: age &gt;75 years, pregnancy, HCC outside Milan criteria, creatinine &gt;265 μmol/L, Child–Pugh score &gt;13, active sepsis, heart failure, total portal-vein thrombosis</a:t>
            </a:r>
          </a:p>
          <a:p>
            <a:pPr lvl="1"/>
            <a:r>
              <a:rPr lang="en-GB" sz="1600" dirty="0"/>
              <a:t>Followed up to 1 year, death, or LT</a:t>
            </a:r>
          </a:p>
          <a:p>
            <a:endParaRPr lang="en-GB" dirty="0"/>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5392061"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id="{F53D18E9-4D1E-4791-BDEA-BB9118126C36}"/>
              </a:ext>
            </a:extLst>
          </p:cNvPr>
          <p:cNvSpPr txBox="1">
            <a:spLocks/>
          </p:cNvSpPr>
          <p:nvPr/>
        </p:nvSpPr>
        <p:spPr>
          <a:xfrm>
            <a:off x="5486396" y="3968661"/>
            <a:ext cx="5187753" cy="376989"/>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p:txBody>
      </p:sp>
      <p:graphicFrame>
        <p:nvGraphicFramePr>
          <p:cNvPr id="12" name="Table 11">
            <a:extLst>
              <a:ext uri="{FF2B5EF4-FFF2-40B4-BE49-F238E27FC236}">
                <a16:creationId xmlns:a16="http://schemas.microsoft.com/office/drawing/2014/main" id="{83C53B58-4ABD-419F-B7FA-35F864740B7E}"/>
              </a:ext>
            </a:extLst>
          </p:cNvPr>
          <p:cNvGraphicFramePr>
            <a:graphicFrameLocks noGrp="1"/>
          </p:cNvGraphicFramePr>
          <p:nvPr/>
        </p:nvGraphicFramePr>
        <p:xfrm>
          <a:off x="5579710" y="4398839"/>
          <a:ext cx="5880450" cy="1554480"/>
        </p:xfrm>
        <a:graphic>
          <a:graphicData uri="http://schemas.openxmlformats.org/drawingml/2006/table">
            <a:tbl>
              <a:tblPr firstRow="1" bandRow="1">
                <a:tableStyleId>{5C22544A-7EE6-4342-B048-85BDC9FD1C3A}</a:tableStyleId>
              </a:tblPr>
              <a:tblGrid>
                <a:gridCol w="2594183">
                  <a:extLst>
                    <a:ext uri="{9D8B030D-6E8A-4147-A177-3AD203B41FA5}">
                      <a16:colId xmlns:a16="http://schemas.microsoft.com/office/drawing/2014/main" val="20000"/>
                    </a:ext>
                  </a:extLst>
                </a:gridCol>
                <a:gridCol w="3286267">
                  <a:extLst>
                    <a:ext uri="{9D8B030D-6E8A-4147-A177-3AD203B41FA5}">
                      <a16:colId xmlns:a16="http://schemas.microsoft.com/office/drawing/2014/main" val="20001"/>
                    </a:ext>
                  </a:extLst>
                </a:gridCol>
              </a:tblGrid>
              <a:tr h="0">
                <a:tc gridSpan="2">
                  <a:txBody>
                    <a:bodyPr/>
                    <a:lstStyle/>
                    <a:p>
                      <a:r>
                        <a:rPr lang="en-US" sz="1600" dirty="0">
                          <a:latin typeface="+mn-lt"/>
                          <a:cs typeface="Arial" panose="020B0604020202020204" pitchFamily="34" charset="0"/>
                        </a:rPr>
                        <a:t>Met inclusion criteria, n=1,521</a:t>
                      </a:r>
                      <a:endParaRPr lang="en-GB" sz="16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0">
                <a:tc>
                  <a:txBody>
                    <a:bodyPr/>
                    <a:lstStyle/>
                    <a:p>
                      <a:r>
                        <a:rPr lang="en-GB" sz="1400" dirty="0">
                          <a:latin typeface="+mn-lt"/>
                          <a:cs typeface="Arial" panose="020B0604020202020204" pitchFamily="34" charset="0"/>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mn-lt"/>
                          <a:cs typeface="Arial" panose="020B0604020202020204" pitchFamily="34" charset="0"/>
                        </a:rPr>
                        <a:t>56 </a:t>
                      </a:r>
                      <a:r>
                        <a:rPr lang="en-US" sz="1400" dirty="0">
                          <a:latin typeface="+mn-lt"/>
                          <a:cs typeface="Calibri" panose="020F0502020204030204" pitchFamily="34" charset="0"/>
                        </a:rPr>
                        <a:t>± 11</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1400" dirty="0">
                          <a:latin typeface="+mn-lt"/>
                          <a:cs typeface="Arial" panose="020B0604020202020204" pitchFamily="34" charset="0"/>
                        </a:rPr>
                        <a:t>Male</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mn-lt"/>
                          <a:cs typeface="Arial" panose="020B0604020202020204" pitchFamily="34" charset="0"/>
                        </a:rPr>
                        <a:t>75%</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US" sz="1400" dirty="0">
                          <a:latin typeface="+mn-lt"/>
                          <a:cs typeface="Arial" panose="020B0604020202020204" pitchFamily="34" charset="0"/>
                        </a:rPr>
                        <a:t>Child−Pugh A / B /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mn-lt"/>
                          <a:cs typeface="Arial" panose="020B0604020202020204" pitchFamily="34" charset="0"/>
                        </a:rPr>
                        <a:t>49% / 29% /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84869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MELD score</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21 ± 7</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415606"/>
                  </a:ext>
                </a:extLst>
              </a:tr>
            </a:tbl>
          </a:graphicData>
        </a:graphic>
      </p:graphicFrame>
      <p:cxnSp>
        <p:nvCxnSpPr>
          <p:cNvPr id="21" name="Straight Connector 20">
            <a:extLst>
              <a:ext uri="{FF2B5EF4-FFF2-40B4-BE49-F238E27FC236}">
                <a16:creationId xmlns:a16="http://schemas.microsoft.com/office/drawing/2014/main" id="{5846CB11-A43D-4BD8-9FBD-367FC8B620F1}"/>
              </a:ext>
            </a:extLst>
          </p:cNvPr>
          <p:cNvCxnSpPr>
            <a:cxnSpLocks/>
          </p:cNvCxnSpPr>
          <p:nvPr/>
        </p:nvCxnSpPr>
        <p:spPr>
          <a:xfrm flipH="1">
            <a:off x="5392061" y="3957220"/>
            <a:ext cx="63744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hlinkClick r:id="rId3" action="ppaction://hlinksldjump"/>
            <a:extLst>
              <a:ext uri="{FF2B5EF4-FFF2-40B4-BE49-F238E27FC236}">
                <a16:creationId xmlns:a16="http://schemas.microsoft.com/office/drawing/2014/main" id="{02EBBED5-BA5B-43CB-9AD8-0C4C1743732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55131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Early-TIPS should be performed in high-risk cirrhotic patients despite </a:t>
            </a:r>
            <a:br>
              <a:rPr lang="en-US" dirty="0"/>
            </a:br>
            <a:r>
              <a:rPr lang="en-US" dirty="0"/>
              <a:t>the presence of hepatic encephalopathy at admission</a:t>
            </a:r>
          </a:p>
        </p:txBody>
      </p:sp>
      <p:sp>
        <p:nvSpPr>
          <p:cNvPr id="5" name="Text Placeholder 4"/>
          <p:cNvSpPr>
            <a:spLocks noGrp="1"/>
          </p:cNvSpPr>
          <p:nvPr>
            <p:ph type="body" sz="quarter" idx="10"/>
          </p:nvPr>
        </p:nvSpPr>
        <p:spPr/>
        <p:txBody>
          <a:bodyPr/>
          <a:lstStyle/>
          <a:p>
            <a:endParaRPr lang="en-GB" dirty="0"/>
          </a:p>
          <a:p>
            <a:r>
              <a:rPr lang="en-GB" dirty="0"/>
              <a:t>Rudler M, et al. DILC 2020; AS103</a:t>
            </a:r>
          </a:p>
        </p:txBody>
      </p:sp>
      <p:sp>
        <p:nvSpPr>
          <p:cNvPr id="3" name="Content Placeholder 2">
            <a:extLst>
              <a:ext uri="{FF2B5EF4-FFF2-40B4-BE49-F238E27FC236}">
                <a16:creationId xmlns:a16="http://schemas.microsoft.com/office/drawing/2014/main" id="{366B6909-0E4F-4B52-86EB-D6596C7BB02C}"/>
              </a:ext>
            </a:extLst>
          </p:cNvPr>
          <p:cNvSpPr>
            <a:spLocks noGrp="1"/>
          </p:cNvSpPr>
          <p:nvPr>
            <p:ph sz="half" idx="11"/>
          </p:nvPr>
        </p:nvSpPr>
        <p:spPr/>
        <p:txBody>
          <a:bodyPr>
            <a:normAutofit fontScale="85000" lnSpcReduction="20000"/>
          </a:bodyPr>
          <a:lstStyle/>
          <a:p>
            <a:pPr marL="0" lvl="0" indent="0">
              <a:lnSpc>
                <a:spcPct val="120000"/>
              </a:lnSpc>
              <a:buNone/>
            </a:pPr>
            <a:r>
              <a:rPr lang="en-US" sz="2400" b="1" dirty="0">
                <a:solidFill>
                  <a:srgbClr val="FFFFFF"/>
                </a:solidFill>
                <a:highlight>
                  <a:srgbClr val="004A86"/>
                </a:highlight>
                <a:latin typeface="Arial" panose="020B0604020202020204" pitchFamily="34" charset="0"/>
                <a:cs typeface="Arial" panose="020B0604020202020204" pitchFamily="34" charset="0"/>
              </a:rPr>
              <a:t>RESULTS (CONT.) </a:t>
            </a:r>
            <a:r>
              <a:rPr lang="en-US" sz="1900" b="1" dirty="0">
                <a:solidFill>
                  <a:srgbClr val="FFFFFF"/>
                </a:solidFill>
                <a:highlight>
                  <a:srgbClr val="004A86"/>
                </a:highlight>
                <a:latin typeface="Arial" panose="020B0604020202020204" pitchFamily="34" charset="0"/>
                <a:cs typeface="Arial" panose="020B0604020202020204" pitchFamily="34" charset="0"/>
              </a:rPr>
              <a:t>‌</a:t>
            </a:r>
          </a:p>
          <a:p>
            <a:pPr lvl="0">
              <a:lnSpc>
                <a:spcPct val="120000"/>
              </a:lnSpc>
            </a:pPr>
            <a:r>
              <a:rPr lang="en-GB" sz="2100" dirty="0"/>
              <a:t>671 patients considered to be at high-risk at admission</a:t>
            </a:r>
          </a:p>
          <a:p>
            <a:pPr lvl="1">
              <a:lnSpc>
                <a:spcPct val="120000"/>
              </a:lnSpc>
            </a:pPr>
            <a:r>
              <a:rPr lang="en-GB" sz="1900" dirty="0"/>
              <a:t>HE more frequent in high-risk than low-risk patients</a:t>
            </a:r>
          </a:p>
          <a:p>
            <a:pPr lvl="2">
              <a:lnSpc>
                <a:spcPct val="120000"/>
              </a:lnSpc>
            </a:pPr>
            <a:r>
              <a:rPr lang="en-GB" sz="1900" dirty="0"/>
              <a:t>38.1% vs 10.6%, p=0.008</a:t>
            </a:r>
          </a:p>
          <a:p>
            <a:pPr>
              <a:lnSpc>
                <a:spcPct val="120000"/>
              </a:lnSpc>
            </a:pPr>
            <a:r>
              <a:rPr lang="en-GB" sz="2100" dirty="0"/>
              <a:t>Early-TIPS (n=66) associated with better survival than endoscopic + drug treatment (n=605)</a:t>
            </a:r>
          </a:p>
          <a:p>
            <a:pPr lvl="1">
              <a:lnSpc>
                <a:spcPct val="120000"/>
              </a:lnSpc>
            </a:pPr>
            <a:r>
              <a:rPr lang="en-GB" sz="1900" dirty="0"/>
              <a:t>In high-risk patients with HE at admission</a:t>
            </a:r>
          </a:p>
          <a:p>
            <a:pPr lvl="2">
              <a:lnSpc>
                <a:spcPct val="120000"/>
              </a:lnSpc>
            </a:pPr>
            <a:r>
              <a:rPr lang="en-GB" sz="1900" dirty="0"/>
              <a:t>HR 0.453 (0.218−0.940; p=0.03)</a:t>
            </a:r>
          </a:p>
          <a:p>
            <a:pPr lvl="1">
              <a:lnSpc>
                <a:spcPct val="120000"/>
              </a:lnSpc>
            </a:pPr>
            <a:r>
              <a:rPr lang="en-GB" sz="1900" dirty="0"/>
              <a:t>Even in Child−Pugh C patients</a:t>
            </a:r>
          </a:p>
          <a:p>
            <a:pPr lvl="2">
              <a:lnSpc>
                <a:spcPct val="120000"/>
              </a:lnSpc>
            </a:pPr>
            <a:r>
              <a:rPr lang="en-GB" sz="1900" dirty="0"/>
              <a:t>HR 0.419 (0.203−0.868; p=0.02)</a:t>
            </a:r>
          </a:p>
          <a:p>
            <a:pPr>
              <a:lnSpc>
                <a:spcPct val="120000"/>
              </a:lnSpc>
            </a:pPr>
            <a:r>
              <a:rPr lang="en-GB" sz="2100" dirty="0"/>
              <a:t>No difference in occurrence of HE during follow-up in patients without HE at admission between early-TIPS and endoscopic + drug treatment</a:t>
            </a:r>
          </a:p>
          <a:p>
            <a:pPr lvl="1">
              <a:lnSpc>
                <a:spcPct val="120000"/>
              </a:lnSpc>
            </a:pPr>
            <a:r>
              <a:rPr lang="en-GB" sz="1900" dirty="0"/>
              <a:t> 16.7% vs 17.6%, p=0.86</a:t>
            </a:r>
          </a:p>
        </p:txBody>
      </p:sp>
      <p:sp>
        <p:nvSpPr>
          <p:cNvPr id="11" name="Content Placeholder 10">
            <a:extLst>
              <a:ext uri="{FF2B5EF4-FFF2-40B4-BE49-F238E27FC236}">
                <a16:creationId xmlns:a16="http://schemas.microsoft.com/office/drawing/2014/main" id="{3B0EE4E3-6C13-4C25-B05B-02EFE99136DB}"/>
              </a:ext>
            </a:extLst>
          </p:cNvPr>
          <p:cNvSpPr>
            <a:spLocks noGrp="1"/>
          </p:cNvSpPr>
          <p:nvPr>
            <p:ph sz="half" idx="12"/>
          </p:nvPr>
        </p:nvSpPr>
        <p:spPr>
          <a:xfrm>
            <a:off x="6193447" y="1340766"/>
            <a:ext cx="5705619" cy="5376264"/>
          </a:xfrm>
        </p:spPr>
        <p:txBody>
          <a:bodyPr>
            <a:normAutofit fontScale="77500" lnSpcReduction="20000"/>
          </a:bodyPr>
          <a:lstStyle/>
          <a:p>
            <a:pPr>
              <a:lnSpc>
                <a:spcPct val="120000"/>
              </a:lnSpc>
            </a:pPr>
            <a:r>
              <a:rPr lang="en-US" sz="2300" dirty="0"/>
              <a:t>Recurrent HE less frequent in patients with HE at admission treated with early-TIPS than in those receiving endoscopic + drug treatment</a:t>
            </a:r>
          </a:p>
          <a:p>
            <a:pPr lvl="1">
              <a:lnSpc>
                <a:spcPct val="120000"/>
              </a:lnSpc>
            </a:pPr>
            <a:r>
              <a:rPr lang="en-US" sz="2100" dirty="0"/>
              <a:t>16.7 vs 27.3%, p=0.04</a:t>
            </a:r>
          </a:p>
          <a:p>
            <a:pPr>
              <a:lnSpc>
                <a:spcPct val="120000"/>
              </a:lnSpc>
            </a:pPr>
            <a:r>
              <a:rPr lang="en-US" sz="2300" dirty="0"/>
              <a:t>Independent predictors of death in high-risk patients on multivariate analysis</a:t>
            </a:r>
          </a:p>
          <a:p>
            <a:pPr lvl="1">
              <a:lnSpc>
                <a:spcPct val="120000"/>
              </a:lnSpc>
            </a:pPr>
            <a:r>
              <a:rPr lang="en-US" sz="2100" dirty="0"/>
              <a:t>Age, shock, MELD score &gt;15, endoscopic + drug treatment, HE at admission</a:t>
            </a:r>
          </a:p>
          <a:p>
            <a:pPr lvl="1">
              <a:lnSpc>
                <a:spcPct val="120000"/>
              </a:lnSpc>
            </a:pPr>
            <a:endParaRPr lang="en-US" sz="2300" dirty="0"/>
          </a:p>
          <a:p>
            <a:pPr marL="0" lvl="0" indent="0">
              <a:lnSpc>
                <a:spcPct val="120000"/>
              </a:lnSpc>
              <a:buNone/>
            </a:pPr>
            <a:r>
              <a:rPr lang="en-US" sz="2600" b="1" dirty="0">
                <a:solidFill>
                  <a:srgbClr val="FFFFFF"/>
                </a:solidFill>
                <a:highlight>
                  <a:srgbClr val="004A86"/>
                </a:highlight>
                <a:latin typeface="Arial" panose="020B0604020202020204" pitchFamily="34" charset="0"/>
                <a:cs typeface="Arial" panose="020B0604020202020204" pitchFamily="34" charset="0"/>
              </a:rPr>
              <a:t>CONCLUSIONS</a:t>
            </a:r>
          </a:p>
          <a:p>
            <a:pPr>
              <a:lnSpc>
                <a:spcPct val="120000"/>
              </a:lnSpc>
            </a:pPr>
            <a:r>
              <a:rPr lang="en-GB" sz="2300" spc="-40" dirty="0"/>
              <a:t>HE at admission is independently associated</a:t>
            </a:r>
            <a:br>
              <a:rPr lang="en-GB" sz="2300" spc="-40" dirty="0"/>
            </a:br>
            <a:r>
              <a:rPr lang="en-GB" sz="2300" spc="-40" dirty="0"/>
              <a:t>with poor survival in high-risk patients with AVB</a:t>
            </a:r>
          </a:p>
          <a:p>
            <a:pPr>
              <a:lnSpc>
                <a:spcPct val="120000"/>
              </a:lnSpc>
            </a:pPr>
            <a:r>
              <a:rPr lang="en-GB" sz="2300" spc="-40" dirty="0"/>
              <a:t>In patients with HE at admission, early-TIPS significantly improved survival, recovery of HE and decreased occurrence of new HE episodes after AVB</a:t>
            </a:r>
          </a:p>
          <a:p>
            <a:pPr>
              <a:lnSpc>
                <a:spcPct val="120000"/>
              </a:lnSpc>
            </a:pPr>
            <a:r>
              <a:rPr lang="en-GB" sz="2300" spc="-40" dirty="0"/>
              <a:t>No rationale exists for fear of early-TIPS</a:t>
            </a:r>
            <a:br>
              <a:rPr lang="en-GB" sz="2300" spc="-40" dirty="0"/>
            </a:br>
            <a:r>
              <a:rPr lang="en-GB" sz="2300" spc="-40" dirty="0"/>
              <a:t>in patients with AVB and HE at admission</a:t>
            </a:r>
            <a:endParaRPr lang="en-US" sz="2300" spc="-40" dirty="0"/>
          </a:p>
          <a:p>
            <a:pPr>
              <a:lnSpc>
                <a:spcPct val="120000"/>
              </a:lnSpc>
            </a:pPr>
            <a:endParaRPr lang="en-GB" dirty="0"/>
          </a:p>
        </p:txBody>
      </p:sp>
      <p:cxnSp>
        <p:nvCxnSpPr>
          <p:cNvPr id="10" name="Straight Connector 9">
            <a:extLst>
              <a:ext uri="{FF2B5EF4-FFF2-40B4-BE49-F238E27FC236}">
                <a16:creationId xmlns:a16="http://schemas.microsoft.com/office/drawing/2014/main" id="{CF588FE8-6BCE-4729-BD3C-A6AD9A50DD47}"/>
              </a:ext>
            </a:extLst>
          </p:cNvPr>
          <p:cNvCxnSpPr>
            <a:cxnSpLocks/>
          </p:cNvCxnSpPr>
          <p:nvPr/>
        </p:nvCxnSpPr>
        <p:spPr>
          <a:xfrm>
            <a:off x="6096000" y="3212757"/>
            <a:ext cx="0" cy="31166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75253D-7247-45C2-AC78-408B5BFD64DB}"/>
              </a:ext>
            </a:extLst>
          </p:cNvPr>
          <p:cNvCxnSpPr>
            <a:cxnSpLocks/>
          </p:cNvCxnSpPr>
          <p:nvPr/>
        </p:nvCxnSpPr>
        <p:spPr>
          <a:xfrm rot="5400000">
            <a:off x="8832000" y="1160147"/>
            <a:ext cx="0" cy="547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hlinkClick r:id="rId3" action="ppaction://hlinksldjump"/>
            <a:extLst>
              <a:ext uri="{FF2B5EF4-FFF2-40B4-BE49-F238E27FC236}">
                <a16:creationId xmlns:a16="http://schemas.microsoft.com/office/drawing/2014/main" id="{75B74C80-0B1B-46C5-87C2-27EE6AAB1A1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63840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51" y="140970"/>
            <a:ext cx="10733861" cy="769620"/>
          </a:xfrm>
        </p:spPr>
        <p:txBody>
          <a:bodyPr>
            <a:noAutofit/>
          </a:bodyPr>
          <a:lstStyle/>
          <a:p>
            <a:r>
              <a:rPr lang="en-US" sz="2200" dirty="0">
                <a:latin typeface="Arial" panose="020B0604020202020204" pitchFamily="34" charset="0"/>
                <a:cs typeface="Arial" panose="020B0604020202020204" pitchFamily="34" charset="0"/>
              </a:rPr>
              <a:t>A multicenter analysis of the role of prophylactic transfusion of blood products in patients with cirrhosis and esophageal varices undergoing endoscopic band ligation</a:t>
            </a:r>
            <a:endParaRPr lang="en-GB"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p:txBody>
          <a:bodyPr/>
          <a:lstStyle/>
          <a:p>
            <a:r>
              <a:rPr lang="en-GB" dirty="0"/>
              <a:t>Blasi A, et al. DILC 2020; AS105</a:t>
            </a:r>
          </a:p>
        </p:txBody>
      </p:sp>
      <p:sp>
        <p:nvSpPr>
          <p:cNvPr id="3" name="Content Placeholder 2">
            <a:extLst>
              <a:ext uri="{FF2B5EF4-FFF2-40B4-BE49-F238E27FC236}">
                <a16:creationId xmlns:a16="http://schemas.microsoft.com/office/drawing/2014/main" id="{BA9A3053-AC06-406D-97B1-E7B1BBEE288E}"/>
              </a:ext>
            </a:extLst>
          </p:cNvPr>
          <p:cNvSpPr>
            <a:spLocks noGrp="1"/>
          </p:cNvSpPr>
          <p:nvPr>
            <p:ph sz="half" idx="1"/>
          </p:nvPr>
        </p:nvSpPr>
        <p:spPr>
          <a:xfrm>
            <a:off x="425752" y="1340767"/>
            <a:ext cx="11342400" cy="5139163"/>
          </a:xfrm>
        </p:spPr>
        <p:txBody>
          <a:bodyPr>
            <a:normAutofit fontScale="85000" lnSpcReduction="20000"/>
          </a:bodyPr>
          <a:lstStyle/>
          <a:p>
            <a:pPr marL="0" lvl="0" indent="0">
              <a:lnSpc>
                <a:spcPct val="120000"/>
              </a:lnSpc>
              <a:buClr>
                <a:srgbClr val="004B87"/>
              </a:buClr>
              <a:buNone/>
              <a:defRPr/>
            </a:pPr>
            <a:r>
              <a:rPr lang="en-US" sz="2200" b="1" dirty="0">
                <a:solidFill>
                  <a:srgbClr val="FFFFFF"/>
                </a:solidFill>
                <a:highlight>
                  <a:srgbClr val="004A86"/>
                </a:highlight>
                <a:latin typeface="+mj-lt"/>
                <a:cs typeface="Arial" panose="020B0604020202020204" pitchFamily="34" charset="0"/>
              </a:rPr>
              <a:t>BACKGROUND &amp; AIMS</a:t>
            </a:r>
            <a:r>
              <a:rPr lang="en-US" sz="2200" b="1" dirty="0">
                <a:solidFill>
                  <a:srgbClr val="FFFFFF"/>
                </a:solidFill>
                <a:highlight>
                  <a:srgbClr val="FEFCFC"/>
                </a:highlight>
                <a:latin typeface="+mj-lt"/>
                <a:cs typeface="Arial" panose="020B0604020202020204" pitchFamily="34" charset="0"/>
              </a:rPr>
              <a:t>​</a:t>
            </a:r>
          </a:p>
          <a:p>
            <a:pPr>
              <a:lnSpc>
                <a:spcPct val="120000"/>
              </a:lnSpc>
            </a:pPr>
            <a:r>
              <a:rPr lang="en-GB" sz="1900" dirty="0">
                <a:latin typeface="+mj-lt"/>
              </a:rPr>
              <a:t>Prophylactic administration of platelets and FFP is a common recommendation in patients with cirrhosis who have low platelets and/or prolonged INR</a:t>
            </a:r>
          </a:p>
          <a:p>
            <a:pPr lvl="1">
              <a:lnSpc>
                <a:spcPct val="120000"/>
              </a:lnSpc>
            </a:pPr>
            <a:r>
              <a:rPr lang="en-GB" sz="1700" dirty="0">
                <a:latin typeface="+mj-lt"/>
              </a:rPr>
              <a:t>Little scientific evidence supports this practice</a:t>
            </a:r>
          </a:p>
          <a:p>
            <a:pPr>
              <a:lnSpc>
                <a:spcPct val="120000"/>
              </a:lnSpc>
            </a:pPr>
            <a:r>
              <a:rPr lang="en-GB" sz="1900" b="1" dirty="0">
                <a:latin typeface="+mj-lt"/>
              </a:rPr>
              <a:t>AIM</a:t>
            </a:r>
            <a:r>
              <a:rPr lang="en-GB" sz="1900" dirty="0">
                <a:latin typeface="+mj-lt"/>
              </a:rPr>
              <a:t>:</a:t>
            </a:r>
            <a:r>
              <a:rPr lang="en-GB" sz="1900" b="1" dirty="0">
                <a:latin typeface="+mj-lt"/>
              </a:rPr>
              <a:t> </a:t>
            </a:r>
            <a:r>
              <a:rPr lang="en-GB" sz="1900" dirty="0">
                <a:latin typeface="+mj-lt"/>
              </a:rPr>
              <a:t>to evaluate the use of prophylactic blood products in outpatients with cirrhosis undergoing EBL</a:t>
            </a:r>
          </a:p>
          <a:p>
            <a:pPr marL="0" lvl="0" indent="0">
              <a:lnSpc>
                <a:spcPct val="120000"/>
              </a:lnSpc>
              <a:buNone/>
              <a:defRPr/>
            </a:pPr>
            <a:endParaRPr lang="en-US" sz="2200" b="1" dirty="0">
              <a:solidFill>
                <a:srgbClr val="FFFFFF"/>
              </a:solidFill>
              <a:highlight>
                <a:srgbClr val="004A86"/>
              </a:highlight>
              <a:latin typeface="+mj-lt"/>
              <a:cs typeface="Arial" panose="020B0604020202020204" pitchFamily="34" charset="0"/>
            </a:endParaRPr>
          </a:p>
          <a:p>
            <a:pPr marL="0" lvl="0" indent="0">
              <a:lnSpc>
                <a:spcPct val="120000"/>
              </a:lnSpc>
              <a:buNone/>
              <a:defRPr/>
            </a:pPr>
            <a:r>
              <a:rPr lang="en-US" sz="2200" b="1" dirty="0">
                <a:solidFill>
                  <a:srgbClr val="FFFFFF"/>
                </a:solidFill>
                <a:highlight>
                  <a:srgbClr val="004A86"/>
                </a:highlight>
                <a:latin typeface="+mj-lt"/>
                <a:cs typeface="Arial" panose="020B0604020202020204" pitchFamily="34" charset="0"/>
              </a:rPr>
              <a:t>METHODS</a:t>
            </a:r>
            <a:r>
              <a:rPr lang="en-US" sz="2200" b="1" dirty="0">
                <a:solidFill>
                  <a:srgbClr val="FFFFFF"/>
                </a:solidFill>
                <a:highlight>
                  <a:srgbClr val="FEFCFC"/>
                </a:highlight>
                <a:latin typeface="+mj-lt"/>
                <a:cs typeface="Arial" panose="020B0604020202020204" pitchFamily="34" charset="0"/>
              </a:rPr>
              <a:t>​ </a:t>
            </a:r>
          </a:p>
          <a:p>
            <a:pPr lvl="0">
              <a:lnSpc>
                <a:spcPct val="120000"/>
              </a:lnSpc>
              <a:buClr>
                <a:schemeClr val="tx2"/>
              </a:buClr>
              <a:defRPr/>
            </a:pPr>
            <a:r>
              <a:rPr lang="en-GB" sz="1900" dirty="0">
                <a:latin typeface="+mj-lt"/>
              </a:rPr>
              <a:t>Multicentre retrospective analysis of consecutive EBL procedures in patients with cirrhosis at four hospitals in Spain from January 2010 to January 2017</a:t>
            </a:r>
          </a:p>
          <a:p>
            <a:pPr lvl="1">
              <a:lnSpc>
                <a:spcPct val="120000"/>
              </a:lnSpc>
              <a:defRPr/>
            </a:pPr>
            <a:r>
              <a:rPr lang="en-GB" sz="1700" dirty="0">
                <a:latin typeface="+mj-lt"/>
              </a:rPr>
              <a:t>Hospital Clinic, Barcelona</a:t>
            </a:r>
          </a:p>
          <a:p>
            <a:pPr lvl="1">
              <a:lnSpc>
                <a:spcPct val="120000"/>
              </a:lnSpc>
              <a:defRPr/>
            </a:pPr>
            <a:r>
              <a:rPr lang="en-GB" sz="1700" dirty="0">
                <a:latin typeface="+mj-lt"/>
              </a:rPr>
              <a:t>Hospital Universitari Mutua de Terrassa, Consorci</a:t>
            </a:r>
          </a:p>
          <a:p>
            <a:pPr lvl="1">
              <a:lnSpc>
                <a:spcPct val="120000"/>
              </a:lnSpc>
              <a:defRPr/>
            </a:pPr>
            <a:r>
              <a:rPr lang="en-GB" sz="1700" dirty="0">
                <a:latin typeface="+mj-lt"/>
              </a:rPr>
              <a:t>Sanitari de Terrassa, Parc Taulí</a:t>
            </a:r>
          </a:p>
          <a:p>
            <a:pPr lvl="1">
              <a:lnSpc>
                <a:spcPct val="120000"/>
              </a:lnSpc>
              <a:defRPr/>
            </a:pPr>
            <a:r>
              <a:rPr lang="en-GB" sz="1700" dirty="0">
                <a:latin typeface="+mj-lt"/>
              </a:rPr>
              <a:t>Corporació Sanitària, Parc Taulí</a:t>
            </a:r>
          </a:p>
          <a:p>
            <a:pPr>
              <a:lnSpc>
                <a:spcPct val="120000"/>
              </a:lnSpc>
              <a:defRPr/>
            </a:pPr>
            <a:r>
              <a:rPr lang="en-US" sz="1900" dirty="0">
                <a:latin typeface="+mj-lt"/>
              </a:rPr>
              <a:t>FFP and/or platelet transfusion administered at the discretion of the physician if INR was &gt;1.5 and/or platelet</a:t>
            </a:r>
            <a:br>
              <a:rPr lang="en-US" sz="1900" dirty="0">
                <a:latin typeface="+mj-lt"/>
              </a:rPr>
            </a:br>
            <a:r>
              <a:rPr lang="en-US" sz="1900" dirty="0">
                <a:latin typeface="+mj-lt"/>
              </a:rPr>
              <a:t>count &lt;50 x 10</a:t>
            </a:r>
            <a:r>
              <a:rPr lang="en-US" sz="1900" baseline="30000" dirty="0">
                <a:latin typeface="+mj-lt"/>
              </a:rPr>
              <a:t>9</a:t>
            </a:r>
            <a:r>
              <a:rPr lang="en-US" sz="1900" dirty="0">
                <a:latin typeface="+mj-lt"/>
              </a:rPr>
              <a:t>/L</a:t>
            </a:r>
          </a:p>
          <a:p>
            <a:pPr>
              <a:lnSpc>
                <a:spcPct val="120000"/>
              </a:lnSpc>
              <a:defRPr/>
            </a:pPr>
            <a:r>
              <a:rPr lang="en-US" sz="1900" dirty="0">
                <a:latin typeface="+mj-lt"/>
              </a:rPr>
              <a:t>Patient demographics, endoscopic findings, bleeding events after EBL, and use of prophylactic FFP or platelets</a:t>
            </a:r>
            <a:br>
              <a:rPr lang="en-US" sz="1900" dirty="0">
                <a:latin typeface="+mj-lt"/>
              </a:rPr>
            </a:br>
            <a:r>
              <a:rPr lang="en-US" sz="1900" dirty="0">
                <a:latin typeface="+mj-lt"/>
              </a:rPr>
              <a:t>were recorded</a:t>
            </a:r>
            <a:endParaRPr lang="en-GB" sz="1900" dirty="0">
              <a:latin typeface="+mj-lt"/>
            </a:endParaRPr>
          </a:p>
        </p:txBody>
      </p: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504478" y="2952788"/>
            <a:ext cx="111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3" action="ppaction://hlinksldjump"/>
            <a:extLst>
              <a:ext uri="{FF2B5EF4-FFF2-40B4-BE49-F238E27FC236}">
                <a16:creationId xmlns:a16="http://schemas.microsoft.com/office/drawing/2014/main" id="{607079D1-9F88-435B-ACEC-7F381839B86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38981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51" y="140970"/>
            <a:ext cx="10732399" cy="769620"/>
          </a:xfrm>
        </p:spPr>
        <p:txBody>
          <a:bodyPr>
            <a:noAutofit/>
          </a:bodyPr>
          <a:lstStyle/>
          <a:p>
            <a:r>
              <a:rPr lang="en-US" sz="2200" dirty="0">
                <a:latin typeface="Arial" panose="020B0604020202020204" pitchFamily="34" charset="0"/>
                <a:cs typeface="Arial" panose="020B0604020202020204" pitchFamily="34" charset="0"/>
              </a:rPr>
              <a:t>A multicenter analysis of the role of prophylactic transfusion of blood products in patients with cirrhosis and esophageal varices undergoing endoscopic band ligation</a:t>
            </a:r>
            <a:endParaRPr lang="en-US" sz="2200" dirty="0"/>
          </a:p>
        </p:txBody>
      </p:sp>
      <p:sp>
        <p:nvSpPr>
          <p:cNvPr id="5" name="Text Placeholder 4"/>
          <p:cNvSpPr>
            <a:spLocks noGrp="1"/>
          </p:cNvSpPr>
          <p:nvPr>
            <p:ph type="body" sz="quarter" idx="10"/>
          </p:nvPr>
        </p:nvSpPr>
        <p:spPr/>
        <p:txBody>
          <a:bodyPr/>
          <a:lstStyle/>
          <a:p>
            <a:endParaRPr lang="en-GB" dirty="0"/>
          </a:p>
          <a:p>
            <a:r>
              <a:rPr lang="en-GB" dirty="0"/>
              <a:t>*</a:t>
            </a:r>
            <a:r>
              <a:rPr lang="en-US" dirty="0"/>
              <a:t>Bleeding was due to post-EBL ulcers in 21 cases and due to band dislodgment in 5;</a:t>
            </a:r>
          </a:p>
          <a:p>
            <a:r>
              <a:rPr lang="en-US" baseline="30000" dirty="0"/>
              <a:t>†</a:t>
            </a:r>
            <a:r>
              <a:rPr lang="en-US" dirty="0"/>
              <a:t>Only 1 received FPP and 3 received platelet transfusion</a:t>
            </a:r>
            <a:endParaRPr lang="en-GB" dirty="0"/>
          </a:p>
          <a:p>
            <a:r>
              <a:rPr lang="en-GB" dirty="0"/>
              <a:t>Blasi A, et al. DILC 2020; AS105</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2456" y="1159676"/>
            <a:ext cx="5462969" cy="21242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536 patients underwent 1,472 EBL procedures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72% of patients were male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Main aetiologies were HCV and alcohol (72%)</a:t>
            </a: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6652008" y="3934623"/>
            <a:ext cx="5107673"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Incidence of post-EBL bleeding is &lt;2% and associated with advanced liver disease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No relationship between post-EBL bleeding and baseline INR/platelet count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Majority of outpatients with post-EBL bleeding did not meet criteria for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standard prophylactic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transfusion policy</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V="1">
            <a:off x="6660857" y="2632031"/>
            <a:ext cx="0" cy="36901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FB8EC26B-175F-4BD7-80CD-10FB7189F537}"/>
              </a:ext>
            </a:extLst>
          </p:cNvPr>
          <p:cNvSpPr txBox="1">
            <a:spLocks/>
          </p:cNvSpPr>
          <p:nvPr/>
        </p:nvSpPr>
        <p:spPr>
          <a:xfrm>
            <a:off x="6206216" y="1155962"/>
            <a:ext cx="5461576" cy="4128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Median MELD: 11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Child−Pugh A/B/C: 59%/33%/8%</a:t>
            </a:r>
          </a:p>
        </p:txBody>
      </p:sp>
      <p:graphicFrame>
        <p:nvGraphicFramePr>
          <p:cNvPr id="3" name="Table 3">
            <a:extLst>
              <a:ext uri="{FF2B5EF4-FFF2-40B4-BE49-F238E27FC236}">
                <a16:creationId xmlns:a16="http://schemas.microsoft.com/office/drawing/2014/main" id="{FC3C26FD-E09A-4D8C-97D0-3C8AE0DC2FC4}"/>
              </a:ext>
            </a:extLst>
          </p:cNvPr>
          <p:cNvGraphicFramePr>
            <a:graphicFrameLocks noGrp="1"/>
          </p:cNvGraphicFramePr>
          <p:nvPr>
            <p:extLst>
              <p:ext uri="{D42A27DB-BD31-4B8C-83A1-F6EECF244321}">
                <p14:modId xmlns:p14="http://schemas.microsoft.com/office/powerpoint/2010/main" val="4207246345"/>
              </p:ext>
            </p:extLst>
          </p:nvPr>
        </p:nvGraphicFramePr>
        <p:xfrm>
          <a:off x="604838" y="2632031"/>
          <a:ext cx="5864788" cy="3057630"/>
        </p:xfrm>
        <a:graphic>
          <a:graphicData uri="http://schemas.openxmlformats.org/drawingml/2006/table">
            <a:tbl>
              <a:tblPr firstRow="1" bandRow="1">
                <a:tableStyleId>{5C22544A-7EE6-4342-B048-85BDC9FD1C3A}</a:tableStyleId>
              </a:tblPr>
              <a:tblGrid>
                <a:gridCol w="4340788">
                  <a:extLst>
                    <a:ext uri="{9D8B030D-6E8A-4147-A177-3AD203B41FA5}">
                      <a16:colId xmlns:a16="http://schemas.microsoft.com/office/drawing/2014/main" val="4211413589"/>
                    </a:ext>
                  </a:extLst>
                </a:gridCol>
                <a:gridCol w="1524000">
                  <a:extLst>
                    <a:ext uri="{9D8B030D-6E8A-4147-A177-3AD203B41FA5}">
                      <a16:colId xmlns:a16="http://schemas.microsoft.com/office/drawing/2014/main" val="1623346799"/>
                    </a:ext>
                  </a:extLst>
                </a:gridCol>
              </a:tblGrid>
              <a:tr h="364628">
                <a:tc gridSpan="2">
                  <a:txBody>
                    <a:bodyPr/>
                    <a:lstStyle/>
                    <a:p>
                      <a:r>
                        <a:rPr lang="en-GB" sz="1400" b="0" dirty="0"/>
                        <a:t>EBL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GB"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018451515"/>
                  </a:ext>
                </a:extLst>
              </a:tr>
              <a:tr h="523289">
                <a:tc>
                  <a:txBody>
                    <a:bodyPr/>
                    <a:lstStyle/>
                    <a:p>
                      <a:r>
                        <a:rPr lang="en-GB" sz="1400" b="0" dirty="0"/>
                        <a:t>Type of prophylaxis</a:t>
                      </a:r>
                    </a:p>
                    <a:p>
                      <a:pPr lvl="1"/>
                      <a:r>
                        <a:rPr lang="en-GB" sz="1400" b="0" dirty="0"/>
                        <a:t>Primary/secondary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b="0" dirty="0"/>
                    </a:p>
                    <a:p>
                      <a:pPr algn="ctr"/>
                      <a:r>
                        <a:rPr lang="en-GB" sz="1400" b="0" dirty="0"/>
                        <a:t>51%/49%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9291500"/>
                  </a:ext>
                </a:extLst>
              </a:tr>
              <a:tr h="364628">
                <a:tc>
                  <a:txBody>
                    <a:bodyPr/>
                    <a:lstStyle/>
                    <a:p>
                      <a:r>
                        <a:rPr lang="en-GB" sz="1400" b="0" dirty="0"/>
                        <a:t>Median number per patient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2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363837"/>
                  </a:ext>
                </a:extLst>
              </a:tr>
              <a:tr h="820589">
                <a:tc>
                  <a:txBody>
                    <a:bodyPr/>
                    <a:lstStyle/>
                    <a:p>
                      <a:r>
                        <a:rPr lang="en-GB" sz="1400" b="0" dirty="0"/>
                        <a:t>Use of prophylactic transfusion protocol</a:t>
                      </a:r>
                    </a:p>
                    <a:p>
                      <a:pPr lvl="1"/>
                      <a:r>
                        <a:rPr lang="en-GB" sz="1400" b="0" dirty="0"/>
                        <a:t>Procedures with high INR </a:t>
                      </a:r>
                      <a:r>
                        <a:rPr lang="en-GB" sz="1400" b="1" u="sng" dirty="0"/>
                        <a:t>and</a:t>
                      </a:r>
                      <a:r>
                        <a:rPr lang="en-GB" sz="1400" b="0" dirty="0"/>
                        <a:t> low platelets</a:t>
                      </a:r>
                    </a:p>
                    <a:p>
                      <a:pPr lvl="1"/>
                      <a:r>
                        <a:rPr lang="en-GB" sz="1400" b="0" dirty="0"/>
                        <a:t>Procedures with high INR </a:t>
                      </a:r>
                      <a:r>
                        <a:rPr lang="en-GB" sz="1400" b="1" u="sng" dirty="0"/>
                        <a:t>or</a:t>
                      </a:r>
                      <a:r>
                        <a:rPr lang="en-GB" sz="1400" b="0" dirty="0"/>
                        <a:t> low platelets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 </a:t>
                      </a:r>
                    </a:p>
                    <a:p>
                      <a:pPr algn="ctr"/>
                      <a:r>
                        <a:rPr lang="en-GB" sz="1400" b="0" dirty="0"/>
                        <a:t>12.5%</a:t>
                      </a:r>
                    </a:p>
                    <a:p>
                      <a:pPr algn="ctr"/>
                      <a:r>
                        <a:rPr lang="en-GB" sz="1400" b="0" dirty="0"/>
                        <a:t>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372680"/>
                  </a:ext>
                </a:extLst>
              </a:tr>
              <a:tr h="364628">
                <a:tc>
                  <a:txBody>
                    <a:bodyPr/>
                    <a:lstStyle/>
                    <a:p>
                      <a:r>
                        <a:rPr lang="en-GB" sz="1400" b="0" dirty="0"/>
                        <a:t>Administration of FFP and/or platelets, patients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37 (6.9)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175313"/>
                  </a:ext>
                </a:extLst>
              </a:tr>
              <a:tr h="619868">
                <a:tc>
                  <a:txBody>
                    <a:bodyPr/>
                    <a:lstStyle/>
                    <a:p>
                      <a:r>
                        <a:rPr lang="en-GB" sz="1400" b="0" dirty="0"/>
                        <a:t>Incidence of post-EBL bleeding, n (%)</a:t>
                      </a:r>
                    </a:p>
                    <a:p>
                      <a:pPr lvl="1"/>
                      <a:r>
                        <a:rPr lang="en-GB" sz="1400" b="0" dirty="0"/>
                        <a:t>Number meeting criteria for transfusion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26*/1,472 (1.7)</a:t>
                      </a:r>
                    </a:p>
                    <a:p>
                      <a:pPr algn="ctr"/>
                      <a:r>
                        <a:rPr lang="en-GB" sz="1400" b="0" dirty="0"/>
                        <a:t>7</a:t>
                      </a:r>
                      <a:r>
                        <a:rPr lang="en-US" sz="1400" kern="1200" baseline="30000" dirty="0">
                          <a:solidFill>
                            <a:schemeClr val="dk1"/>
                          </a:solidFill>
                          <a:effectLst/>
                          <a:latin typeface="+mn-lt"/>
                          <a:ea typeface="+mn-ea"/>
                          <a:cs typeface="+mn-cs"/>
                        </a:rPr>
                        <a:t>†</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765185"/>
                  </a:ext>
                </a:extLst>
              </a:tr>
            </a:tbl>
          </a:graphicData>
        </a:graphic>
      </p:graphicFrame>
      <p:sp>
        <p:nvSpPr>
          <p:cNvPr id="10" name="Content Placeholder 8">
            <a:extLst>
              <a:ext uri="{FF2B5EF4-FFF2-40B4-BE49-F238E27FC236}">
                <a16:creationId xmlns:a16="http://schemas.microsoft.com/office/drawing/2014/main" id="{E1B78421-863C-447B-8B08-D2269BE74DB3}"/>
              </a:ext>
            </a:extLst>
          </p:cNvPr>
          <p:cNvSpPr txBox="1">
            <a:spLocks/>
          </p:cNvSpPr>
          <p:nvPr/>
        </p:nvSpPr>
        <p:spPr>
          <a:xfrm>
            <a:off x="6661864" y="2558829"/>
            <a:ext cx="5461576" cy="4128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No association between INR or platelet count and bleeding events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Patients that bled vs those who did not had higher Child−Pugh (p=0.03) and MELD scores (p=0.02)</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DB510898-0ABB-4D65-A9E4-8AD140EB163E}"/>
              </a:ext>
            </a:extLst>
          </p:cNvPr>
          <p:cNvCxnSpPr>
            <a:cxnSpLocks/>
          </p:cNvCxnSpPr>
          <p:nvPr/>
        </p:nvCxnSpPr>
        <p:spPr>
          <a:xfrm flipH="1">
            <a:off x="6660857" y="3825377"/>
            <a:ext cx="5108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hlinkClick r:id="rId3" action="ppaction://hlinksldjump"/>
            <a:extLst>
              <a:ext uri="{FF2B5EF4-FFF2-40B4-BE49-F238E27FC236}">
                <a16:creationId xmlns:a16="http://schemas.microsoft.com/office/drawing/2014/main" id="{9E655110-5D32-4074-97EB-DF6E99453BD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113721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8EC008-E9C3-45E7-9A92-6C5A34EE007A}"/>
              </a:ext>
            </a:extLst>
          </p:cNvPr>
          <p:cNvSpPr>
            <a:spLocks noGrp="1"/>
          </p:cNvSpPr>
          <p:nvPr>
            <p:ph type="title"/>
          </p:nvPr>
        </p:nvSpPr>
        <p:spPr/>
        <p:txBody>
          <a:bodyPr/>
          <a:lstStyle/>
          <a:p>
            <a:r>
              <a:rPr lang="en-GB" dirty="0"/>
              <a:t>3. Cirrhosis and its complications: clinical</a:t>
            </a:r>
          </a:p>
        </p:txBody>
      </p:sp>
      <p:sp>
        <p:nvSpPr>
          <p:cNvPr id="2" name="Text Placeholder 1">
            <a:extLst>
              <a:ext uri="{FF2B5EF4-FFF2-40B4-BE49-F238E27FC236}">
                <a16:creationId xmlns:a16="http://schemas.microsoft.com/office/drawing/2014/main" id="{8A8E68C2-4818-4847-8C99-AE0E5783453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909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ATTIRE: Albumin To prevenT Infection in chronic liveR failurE: </a:t>
            </a:r>
            <a:br>
              <a:rPr lang="en-US" dirty="0"/>
            </a:br>
            <a:r>
              <a:rPr lang="en-US" dirty="0"/>
              <a:t>an interventional randomised controlled trial</a:t>
            </a:r>
            <a:endParaRPr lang="en-GB" dirty="0"/>
          </a:p>
        </p:txBody>
      </p:sp>
      <p:sp>
        <p:nvSpPr>
          <p:cNvPr id="5" name="Text Placeholder 4"/>
          <p:cNvSpPr>
            <a:spLocks noGrp="1"/>
          </p:cNvSpPr>
          <p:nvPr>
            <p:ph type="body" sz="quarter" idx="10"/>
          </p:nvPr>
        </p:nvSpPr>
        <p:spPr>
          <a:xfrm>
            <a:off x="0" y="6481010"/>
            <a:ext cx="11737416" cy="376990"/>
          </a:xfrm>
        </p:spPr>
        <p:txBody>
          <a:bodyPr/>
          <a:lstStyle/>
          <a:p>
            <a:endParaRPr lang="en-GB" sz="1200" dirty="0"/>
          </a:p>
          <a:p>
            <a:endParaRPr lang="en-GB" sz="1200" dirty="0"/>
          </a:p>
          <a:p>
            <a:endParaRPr lang="en-GB" sz="1200" dirty="0"/>
          </a:p>
          <a:p>
            <a:endParaRPr lang="en-GB" sz="1200" dirty="0"/>
          </a:p>
          <a:p>
            <a:endParaRPr lang="en-GB" sz="1200" dirty="0"/>
          </a:p>
          <a:p>
            <a:r>
              <a:rPr lang="en-GB" dirty="0"/>
              <a:t>*If the patient had not been involved in trial (can include albumin as per current guidelines) </a:t>
            </a:r>
          </a:p>
          <a:p>
            <a:r>
              <a:rPr lang="en-GB" dirty="0"/>
              <a:t>China L, et al. DILC 2020; LBO02</a:t>
            </a:r>
          </a:p>
        </p:txBody>
      </p:sp>
      <p:sp>
        <p:nvSpPr>
          <p:cNvPr id="10" name="Content Placeholder 9">
            <a:extLst>
              <a:ext uri="{FF2B5EF4-FFF2-40B4-BE49-F238E27FC236}">
                <a16:creationId xmlns:a16="http://schemas.microsoft.com/office/drawing/2014/main" id="{C06381CB-9692-4ABA-B4AE-9AC10B15F901}"/>
              </a:ext>
            </a:extLst>
          </p:cNvPr>
          <p:cNvSpPr>
            <a:spLocks noGrp="1"/>
          </p:cNvSpPr>
          <p:nvPr>
            <p:ph sz="half" idx="11"/>
          </p:nvPr>
        </p:nvSpPr>
        <p:spPr>
          <a:xfrm>
            <a:off x="425752" y="1340767"/>
            <a:ext cx="5572800" cy="5139163"/>
          </a:xfrm>
        </p:spPr>
        <p:txBody>
          <a:bodyPr>
            <a:normAutofit/>
          </a:bodyPr>
          <a:lstStyle/>
          <a:p>
            <a:pPr mar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pPr>
              <a:buClr>
                <a:srgbClr val="004B87"/>
              </a:buClr>
              <a:defRPr/>
            </a:pPr>
            <a:r>
              <a:rPr lang="en-US" sz="1800" dirty="0"/>
              <a:t>Acutely decompensated cirrhosis patients are highly prone to infection</a:t>
            </a:r>
          </a:p>
          <a:p>
            <a:pPr lvl="1"/>
            <a:r>
              <a:rPr lang="en-GB" sz="1600" dirty="0"/>
              <a:t>Multiple </a:t>
            </a:r>
            <a:r>
              <a:rPr lang="en-US" sz="1600" dirty="0"/>
              <a:t>experimental studies support an</a:t>
            </a:r>
            <a:br>
              <a:rPr lang="en-US" sz="1600" dirty="0"/>
            </a:br>
            <a:r>
              <a:rPr lang="en-US" sz="1600" dirty="0"/>
              <a:t>anti-inflammatory role for albumin </a:t>
            </a:r>
          </a:p>
          <a:p>
            <a:pPr lvl="1"/>
            <a:r>
              <a:rPr lang="en-US" sz="1600" dirty="0"/>
              <a:t>Evidence supports the use of HAS for SBP, LVP and hepato-renal syndrome</a:t>
            </a:r>
          </a:p>
          <a:p>
            <a:pPr lvl="2"/>
            <a:r>
              <a:rPr lang="en-US" sz="1400" dirty="0"/>
              <a:t>Albumin is also widely used for indications where trial data are lacking</a:t>
            </a:r>
          </a:p>
          <a:p>
            <a:r>
              <a:rPr lang="en-US" sz="1800" dirty="0"/>
              <a:t>Recent trials in outpatients with ascites support the notion that regimens aiming to normalize serum albumin levels might improve mortality </a:t>
            </a:r>
          </a:p>
          <a:p>
            <a:r>
              <a:rPr lang="en-GB" sz="1800" b="1" dirty="0"/>
              <a:t>AIM</a:t>
            </a:r>
            <a:r>
              <a:rPr lang="en-GB" sz="1800" dirty="0"/>
              <a:t>: </a:t>
            </a:r>
            <a:r>
              <a:rPr lang="en-US" sz="1800" dirty="0"/>
              <a:t>to determine whether targeting a serum albumin level ≥35 g/L in decompensated cirrhosis inpatients using repeated daily HAS infusions reduced incidence of infection, renal dysfunction and mortality compared to standard care  </a:t>
            </a:r>
          </a:p>
          <a:p>
            <a:endParaRPr lang="en-GB" sz="1800" dirty="0"/>
          </a:p>
        </p:txBody>
      </p:sp>
      <p:sp>
        <p:nvSpPr>
          <p:cNvPr id="12" name="Content Placeholder 11">
            <a:extLst>
              <a:ext uri="{FF2B5EF4-FFF2-40B4-BE49-F238E27FC236}">
                <a16:creationId xmlns:a16="http://schemas.microsoft.com/office/drawing/2014/main" id="{6A950768-3E4E-4D75-ADBE-9CF6DD9BE16F}"/>
              </a:ext>
            </a:extLst>
          </p:cNvPr>
          <p:cNvSpPr>
            <a:spLocks noGrp="1"/>
          </p:cNvSpPr>
          <p:nvPr>
            <p:ph sz="half" idx="12"/>
          </p:nvPr>
        </p:nvSpPr>
        <p:spPr>
          <a:xfrm>
            <a:off x="6193447" y="1340767"/>
            <a:ext cx="5670231" cy="5376259"/>
          </a:xfrm>
        </p:spPr>
        <p:txBody>
          <a:bodyPr>
            <a:normAutofit/>
          </a:bodyPr>
          <a:lstStyle/>
          <a:p>
            <a:pPr marL="0" indent="0">
              <a:buNone/>
            </a:pPr>
            <a:r>
              <a:rPr lang="en-GB" sz="1800" dirty="0"/>
              <a:t> </a:t>
            </a:r>
            <a:r>
              <a:rPr lang="en-GB" sz="1800" b="1" dirty="0">
                <a:solidFill>
                  <a:srgbClr val="FFFFFF"/>
                </a:solidFill>
                <a:highlight>
                  <a:srgbClr val="004A86"/>
                </a:highlight>
                <a:latin typeface="Arial" panose="020B0604020202020204" pitchFamily="34" charset="0"/>
                <a:cs typeface="Arial" panose="020B0604020202020204" pitchFamily="34" charset="0"/>
              </a:rPr>
              <a:t>METHODS</a:t>
            </a:r>
          </a:p>
          <a:p>
            <a:r>
              <a:rPr lang="en-US" sz="1800" dirty="0"/>
              <a:t>ATTIRE: multicentre, open-label study conducted in 35 centres in the UK (January 2016−June 2019)</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Composite primary endpoint</a:t>
            </a:r>
          </a:p>
          <a:p>
            <a:pPr lvl="1"/>
            <a:r>
              <a:rPr lang="en-US" sz="1600" dirty="0"/>
              <a:t>New infection, renal dysfunction or</a:t>
            </a:r>
            <a:br>
              <a:rPr lang="en-US" sz="1600" dirty="0"/>
            </a:br>
            <a:r>
              <a:rPr lang="en-US" sz="1600" dirty="0"/>
              <a:t>mortality from day 3−15 of treatment</a:t>
            </a:r>
          </a:p>
        </p:txBody>
      </p:sp>
      <p:cxnSp>
        <p:nvCxnSpPr>
          <p:cNvPr id="15" name="Straight Connector 14">
            <a:extLst>
              <a:ext uri="{FF2B5EF4-FFF2-40B4-BE49-F238E27FC236}">
                <a16:creationId xmlns:a16="http://schemas.microsoft.com/office/drawing/2014/main" id="{20AC1692-3D1F-4EA2-BCCC-C37398B80B82}"/>
              </a:ext>
            </a:extLst>
          </p:cNvPr>
          <p:cNvCxnSpPr>
            <a:cxnSpLocks/>
          </p:cNvCxnSpPr>
          <p:nvPr/>
        </p:nvCxnSpPr>
        <p:spPr>
          <a:xfrm>
            <a:off x="6085520" y="1340767"/>
            <a:ext cx="0" cy="49972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38D65AB-0A9A-4C7B-B3FE-9583E82597D8}"/>
              </a:ext>
            </a:extLst>
          </p:cNvPr>
          <p:cNvSpPr/>
          <p:nvPr/>
        </p:nvSpPr>
        <p:spPr>
          <a:xfrm>
            <a:off x="6803593" y="2501226"/>
            <a:ext cx="4793892" cy="521106"/>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Hospitalized patients with decompensated cirrhosis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Serum albumin &lt;30 g/L at enrolment</a:t>
            </a:r>
          </a:p>
        </p:txBody>
      </p:sp>
      <p:sp>
        <p:nvSpPr>
          <p:cNvPr id="20" name="Rectangle 19">
            <a:extLst>
              <a:ext uri="{FF2B5EF4-FFF2-40B4-BE49-F238E27FC236}">
                <a16:creationId xmlns:a16="http://schemas.microsoft.com/office/drawing/2014/main" id="{CA1AC153-F6F3-4C0A-9C29-37A0E93E88ED}"/>
              </a:ext>
            </a:extLst>
          </p:cNvPr>
          <p:cNvSpPr/>
          <p:nvPr/>
        </p:nvSpPr>
        <p:spPr>
          <a:xfrm>
            <a:off x="6803593" y="3250327"/>
            <a:ext cx="4793892" cy="341882"/>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Treatment within 3 days of admission</a:t>
            </a:r>
          </a:p>
        </p:txBody>
      </p:sp>
      <p:sp>
        <p:nvSpPr>
          <p:cNvPr id="21" name="Rectangle 20">
            <a:extLst>
              <a:ext uri="{FF2B5EF4-FFF2-40B4-BE49-F238E27FC236}">
                <a16:creationId xmlns:a16="http://schemas.microsoft.com/office/drawing/2014/main" id="{12C8ED2A-32C4-4A2C-B308-C3FB48593741}"/>
              </a:ext>
            </a:extLst>
          </p:cNvPr>
          <p:cNvSpPr/>
          <p:nvPr/>
        </p:nvSpPr>
        <p:spPr>
          <a:xfrm>
            <a:off x="6417737" y="4032773"/>
            <a:ext cx="2015063" cy="43139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Targeted 20% HAS</a:t>
            </a:r>
          </a:p>
        </p:txBody>
      </p:sp>
      <p:sp>
        <p:nvSpPr>
          <p:cNvPr id="23" name="Rectangle 22">
            <a:extLst>
              <a:ext uri="{FF2B5EF4-FFF2-40B4-BE49-F238E27FC236}">
                <a16:creationId xmlns:a16="http://schemas.microsoft.com/office/drawing/2014/main" id="{21F1A4CE-291E-425E-98DF-0E82934BE3CB}"/>
              </a:ext>
            </a:extLst>
          </p:cNvPr>
          <p:cNvSpPr/>
          <p:nvPr/>
        </p:nvSpPr>
        <p:spPr>
          <a:xfrm>
            <a:off x="9841182" y="4032773"/>
            <a:ext cx="2016000" cy="43139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Standard care</a:t>
            </a:r>
          </a:p>
        </p:txBody>
      </p:sp>
      <p:sp>
        <p:nvSpPr>
          <p:cNvPr id="24" name="Rectangle 23">
            <a:extLst>
              <a:ext uri="{FF2B5EF4-FFF2-40B4-BE49-F238E27FC236}">
                <a16:creationId xmlns:a16="http://schemas.microsoft.com/office/drawing/2014/main" id="{284E1196-40C3-4019-99FC-3795F25C7A43}"/>
              </a:ext>
            </a:extLst>
          </p:cNvPr>
          <p:cNvSpPr/>
          <p:nvPr/>
        </p:nvSpPr>
        <p:spPr>
          <a:xfrm>
            <a:off x="6417737" y="4664168"/>
            <a:ext cx="2015063" cy="599493"/>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For up to 14 days (or discharge)</a:t>
            </a:r>
          </a:p>
        </p:txBody>
      </p:sp>
      <p:cxnSp>
        <p:nvCxnSpPr>
          <p:cNvPr id="26" name="Straight Arrow Connector 25">
            <a:extLst>
              <a:ext uri="{FF2B5EF4-FFF2-40B4-BE49-F238E27FC236}">
                <a16:creationId xmlns:a16="http://schemas.microsoft.com/office/drawing/2014/main" id="{8FEF4255-5BDE-4837-AD12-44C225957F3D}"/>
              </a:ext>
            </a:extLst>
          </p:cNvPr>
          <p:cNvCxnSpPr>
            <a:endCxn id="20" idx="0"/>
          </p:cNvCxnSpPr>
          <p:nvPr/>
        </p:nvCxnSpPr>
        <p:spPr>
          <a:xfrm>
            <a:off x="9200539" y="3022332"/>
            <a:ext cx="0" cy="22799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C92406D5-3A7F-4AC8-8ABD-9550F981BA06}"/>
              </a:ext>
            </a:extLst>
          </p:cNvPr>
          <p:cNvCxnSpPr>
            <a:stCxn id="20" idx="2"/>
            <a:endCxn id="21" idx="0"/>
          </p:cNvCxnSpPr>
          <p:nvPr/>
        </p:nvCxnSpPr>
        <p:spPr>
          <a:xfrm rot="5400000">
            <a:off x="8092622" y="2924856"/>
            <a:ext cx="440564" cy="1775270"/>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2B8938D3-A6B9-4B70-BC85-1F28238E89BC}"/>
              </a:ext>
            </a:extLst>
          </p:cNvPr>
          <p:cNvCxnSpPr>
            <a:cxnSpLocks/>
            <a:stCxn id="20" idx="2"/>
            <a:endCxn id="23" idx="0"/>
          </p:cNvCxnSpPr>
          <p:nvPr/>
        </p:nvCxnSpPr>
        <p:spPr>
          <a:xfrm rot="16200000" flipH="1">
            <a:off x="9804578" y="2988169"/>
            <a:ext cx="440564" cy="1648643"/>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56F3392-BC24-4A48-886D-856F72F1E0B3}"/>
              </a:ext>
            </a:extLst>
          </p:cNvPr>
          <p:cNvSpPr/>
          <p:nvPr/>
        </p:nvSpPr>
        <p:spPr>
          <a:xfrm>
            <a:off x="9035505" y="3710274"/>
            <a:ext cx="343059" cy="342900"/>
          </a:xfrm>
          <a:prstGeom prst="ellipse">
            <a:avLst/>
          </a:prstGeom>
          <a:solidFill>
            <a:srgbClr val="976CA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Arial" panose="020B0604020202020204"/>
                <a:ea typeface="+mn-ea"/>
                <a:cs typeface="+mn-cs"/>
              </a:rPr>
              <a:t>R</a:t>
            </a:r>
          </a:p>
        </p:txBody>
      </p:sp>
      <p:cxnSp>
        <p:nvCxnSpPr>
          <p:cNvPr id="4" name="Straight Arrow Connector 3">
            <a:extLst>
              <a:ext uri="{FF2B5EF4-FFF2-40B4-BE49-F238E27FC236}">
                <a16:creationId xmlns:a16="http://schemas.microsoft.com/office/drawing/2014/main" id="{9F6F9FF4-3455-4AEB-B1A9-A0F79834E18B}"/>
              </a:ext>
            </a:extLst>
          </p:cNvPr>
          <p:cNvCxnSpPr>
            <a:stCxn id="21" idx="2"/>
          </p:cNvCxnSpPr>
          <p:nvPr/>
        </p:nvCxnSpPr>
        <p:spPr>
          <a:xfrm>
            <a:off x="7425269" y="4464163"/>
            <a:ext cx="0" cy="20000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1F46D1A-FC65-4464-98B2-15654A0A44EC}"/>
              </a:ext>
            </a:extLst>
          </p:cNvPr>
          <p:cNvSpPr/>
          <p:nvPr/>
        </p:nvSpPr>
        <p:spPr>
          <a:xfrm>
            <a:off x="9841651" y="4664168"/>
            <a:ext cx="2015063" cy="599493"/>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As would have been given in hospital*</a:t>
            </a:r>
          </a:p>
        </p:txBody>
      </p:sp>
      <p:cxnSp>
        <p:nvCxnSpPr>
          <p:cNvPr id="7" name="Straight Arrow Connector 6">
            <a:extLst>
              <a:ext uri="{FF2B5EF4-FFF2-40B4-BE49-F238E27FC236}">
                <a16:creationId xmlns:a16="http://schemas.microsoft.com/office/drawing/2014/main" id="{BD7A854B-5CF8-4097-B7CC-581121191BFF}"/>
              </a:ext>
            </a:extLst>
          </p:cNvPr>
          <p:cNvCxnSpPr>
            <a:stCxn id="23" idx="2"/>
            <a:endCxn id="25" idx="0"/>
          </p:cNvCxnSpPr>
          <p:nvPr/>
        </p:nvCxnSpPr>
        <p:spPr>
          <a:xfrm>
            <a:off x="10849182" y="4464163"/>
            <a:ext cx="1" cy="20000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9">
            <a:extLst>
              <a:ext uri="{FF2B5EF4-FFF2-40B4-BE49-F238E27FC236}">
                <a16:creationId xmlns:a16="http://schemas.microsoft.com/office/drawing/2014/main" id="{D64F3337-AEB8-4B5D-A734-1D2F22D503CE}"/>
              </a:ext>
            </a:extLst>
          </p:cNvPr>
          <p:cNvSpPr txBox="1">
            <a:spLocks/>
          </p:cNvSpPr>
          <p:nvPr/>
        </p:nvSpPr>
        <p:spPr>
          <a:xfrm>
            <a:off x="577365" y="1894581"/>
            <a:ext cx="5572800" cy="513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p:txBody>
      </p:sp>
      <p:pic>
        <p:nvPicPr>
          <p:cNvPr id="31" name="Picture 30">
            <a:hlinkClick r:id="rId3" action="ppaction://hlinksldjump"/>
            <a:extLst>
              <a:ext uri="{FF2B5EF4-FFF2-40B4-BE49-F238E27FC236}">
                <a16:creationId xmlns:a16="http://schemas.microsoft.com/office/drawing/2014/main" id="{A820DD03-706B-4048-97EC-B1D3D0B162D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377033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latin typeface="Arial" panose="020B0604020202020204" pitchFamily="34" charset="0"/>
                <a:cs typeface="Arial" panose="020B0604020202020204" pitchFamily="34" charset="0"/>
              </a:rPr>
              <a:t>ATTIRE: Albumin To prevenT Infection in chronic liveR failurE: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an interventional randomised controlled trial</a:t>
            </a:r>
            <a:endParaRPr lang="en-US" sz="2500" dirty="0"/>
          </a:p>
        </p:txBody>
      </p:sp>
      <p:sp>
        <p:nvSpPr>
          <p:cNvPr id="5" name="Text Placeholder 4"/>
          <p:cNvSpPr>
            <a:spLocks noGrp="1"/>
          </p:cNvSpPr>
          <p:nvPr>
            <p:ph type="body" sz="quarter" idx="10"/>
          </p:nvPr>
        </p:nvSpPr>
        <p:spPr>
          <a:xfrm>
            <a:off x="6567" y="6250118"/>
            <a:ext cx="11423041" cy="607882"/>
          </a:xfrm>
        </p:spPr>
        <p:txBody>
          <a:bodyPr/>
          <a:lstStyle/>
          <a:p>
            <a:endParaRPr lang="en-GB" sz="1200" dirty="0"/>
          </a:p>
          <a:p>
            <a:r>
              <a:rPr lang="en-GB" dirty="0"/>
              <a:t>*Values are median (IQR); </a:t>
            </a:r>
            <a:r>
              <a:rPr lang="en-US" baseline="30000" dirty="0"/>
              <a:t>†</a:t>
            </a:r>
            <a:r>
              <a:rPr lang="en-US" dirty="0"/>
              <a:t>Volume of HAS infused to patients in the treatment versus standard care arm was 1,000 (700−1500) mL vs 100 (0−600) mL (p&lt;0.0001);</a:t>
            </a:r>
            <a:br>
              <a:rPr lang="en-US" dirty="0"/>
            </a:br>
            <a:r>
              <a:rPr lang="en-US" baseline="30000" dirty="0"/>
              <a:t>‡</a:t>
            </a:r>
            <a:r>
              <a:rPr lang="en-US" dirty="0"/>
              <a:t>Included baseline organ dysfunction, infection, MELD score, albumin level or reason for admission</a:t>
            </a:r>
            <a:endParaRPr lang="en-GB" dirty="0"/>
          </a:p>
          <a:p>
            <a:r>
              <a:rPr lang="en-GB" dirty="0"/>
              <a:t>China L, et al. DILC 2020; LBO02</a:t>
            </a:r>
          </a:p>
        </p:txBody>
      </p:sp>
      <p:sp>
        <p:nvSpPr>
          <p:cNvPr id="9" name="Content Placeholder 8">
            <a:extLst>
              <a:ext uri="{FF2B5EF4-FFF2-40B4-BE49-F238E27FC236}">
                <a16:creationId xmlns:a16="http://schemas.microsoft.com/office/drawing/2014/main" id="{A0EAFBD1-96EE-4859-87C5-C14642B4BC2C}"/>
              </a:ext>
            </a:extLst>
          </p:cNvPr>
          <p:cNvSpPr>
            <a:spLocks noGrp="1"/>
          </p:cNvSpPr>
          <p:nvPr>
            <p:ph sz="half" idx="11"/>
          </p:nvPr>
        </p:nvSpPr>
        <p:spPr>
          <a:xfrm>
            <a:off x="425751" y="1148331"/>
            <a:ext cx="10778883" cy="1060842"/>
          </a:xfrm>
        </p:spPr>
        <p:txBody>
          <a:bodyPr>
            <a:normAutofit fontScale="92500" lnSpcReduction="10000"/>
          </a:bodyPr>
          <a:lstStyle/>
          <a:p>
            <a:pPr marL="0" indent="0">
              <a:buNone/>
            </a:pPr>
            <a:r>
              <a:rPr lang="en-US" sz="2200" b="1" dirty="0">
                <a:solidFill>
                  <a:srgbClr val="FFFFFF"/>
                </a:solidFill>
                <a:highlight>
                  <a:srgbClr val="004A86"/>
                </a:highlight>
                <a:latin typeface="Arial" panose="020B0604020202020204" pitchFamily="34" charset="0"/>
                <a:cs typeface="Arial" panose="020B0604020202020204" pitchFamily="34" charset="0"/>
              </a:rPr>
              <a:t>RESULTS</a:t>
            </a:r>
          </a:p>
          <a:p>
            <a:r>
              <a:rPr lang="en-US" sz="1600" dirty="0"/>
              <a:t>828 patients were recruited with no baseline differences between groups*</a:t>
            </a:r>
          </a:p>
          <a:p>
            <a:pPr lvl="1"/>
            <a:r>
              <a:rPr lang="en-US" sz="1400" dirty="0"/>
              <a:t>Creatinine 68 (54−90) μmol/L; bilirubin 94 (46−171) μmol/L; INR 2 (1−2); albumin 23 (4) g/L</a:t>
            </a:r>
          </a:p>
          <a:p>
            <a:pPr lvl="1"/>
            <a:r>
              <a:rPr lang="en-US" sz="1400" dirty="0"/>
              <a:t>70% male; 79% reported alcohol misuse; 28% had infection; 53% were prescribed antibiotics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sz="1800" dirty="0"/>
          </a:p>
        </p:txBody>
      </p:sp>
      <p:sp>
        <p:nvSpPr>
          <p:cNvPr id="17" name="Content Placeholder 16">
            <a:extLst>
              <a:ext uri="{FF2B5EF4-FFF2-40B4-BE49-F238E27FC236}">
                <a16:creationId xmlns:a16="http://schemas.microsoft.com/office/drawing/2014/main" id="{02B27437-D17C-4B83-BBB2-3B60AC0C4E03}"/>
              </a:ext>
            </a:extLst>
          </p:cNvPr>
          <p:cNvSpPr>
            <a:spLocks noGrp="1"/>
          </p:cNvSpPr>
          <p:nvPr>
            <p:ph sz="half" idx="12"/>
          </p:nvPr>
        </p:nvSpPr>
        <p:spPr>
          <a:xfrm>
            <a:off x="505981" y="3911538"/>
            <a:ext cx="5572800" cy="1620089"/>
          </a:xfrm>
        </p:spPr>
        <p:txBody>
          <a:bodyPr>
            <a:normAutofit/>
          </a:bodyPr>
          <a:lstStyle/>
          <a:p>
            <a:endParaRPr lang="en-US" sz="1600" dirty="0"/>
          </a:p>
          <a:p>
            <a:r>
              <a:rPr lang="en-US" sz="1600" dirty="0"/>
              <a:t>No difference between groups in</a:t>
            </a:r>
          </a:p>
          <a:p>
            <a:pPr lvl="1"/>
            <a:r>
              <a:rPr lang="en-US" sz="1400" dirty="0"/>
              <a:t>Composite primary endpoint</a:t>
            </a:r>
          </a:p>
          <a:p>
            <a:pPr lvl="1"/>
            <a:r>
              <a:rPr lang="en-US" sz="1400" dirty="0"/>
              <a:t>Individual components</a:t>
            </a:r>
          </a:p>
          <a:p>
            <a:r>
              <a:rPr lang="en-US" sz="1600" dirty="0"/>
              <a:t>No difference in mortality at 3/6 months </a:t>
            </a:r>
          </a:p>
          <a:p>
            <a:endParaRPr lang="en-US" sz="1600" dirty="0"/>
          </a:p>
          <a:p>
            <a:endParaRPr lang="en-US" sz="1600" dirty="0"/>
          </a:p>
          <a:p>
            <a:pPr marL="0" indent="0">
              <a:buNone/>
            </a:pPr>
            <a:endParaRPr lang="en-US" sz="1600" dirty="0"/>
          </a:p>
        </p:txBody>
      </p:sp>
      <p:graphicFrame>
        <p:nvGraphicFramePr>
          <p:cNvPr id="12" name="Table 12">
            <a:extLst>
              <a:ext uri="{FF2B5EF4-FFF2-40B4-BE49-F238E27FC236}">
                <a16:creationId xmlns:a16="http://schemas.microsoft.com/office/drawing/2014/main" id="{31AA7CAC-A887-4C02-BE58-B757B3E35B3A}"/>
              </a:ext>
            </a:extLst>
          </p:cNvPr>
          <p:cNvGraphicFramePr>
            <a:graphicFrameLocks noGrp="1"/>
          </p:cNvGraphicFramePr>
          <p:nvPr>
            <p:extLst>
              <p:ext uri="{D42A27DB-BD31-4B8C-83A1-F6EECF244321}">
                <p14:modId xmlns:p14="http://schemas.microsoft.com/office/powerpoint/2010/main" val="1322929426"/>
              </p:ext>
            </p:extLst>
          </p:nvPr>
        </p:nvGraphicFramePr>
        <p:xfrm>
          <a:off x="547033" y="2261868"/>
          <a:ext cx="10855324" cy="1920240"/>
        </p:xfrm>
        <a:graphic>
          <a:graphicData uri="http://schemas.openxmlformats.org/drawingml/2006/table">
            <a:tbl>
              <a:tblPr firstRow="1" bandRow="1">
                <a:tableStyleId>{5C22544A-7EE6-4342-B048-85BDC9FD1C3A}</a:tableStyleId>
              </a:tblPr>
              <a:tblGrid>
                <a:gridCol w="3222674">
                  <a:extLst>
                    <a:ext uri="{9D8B030D-6E8A-4147-A177-3AD203B41FA5}">
                      <a16:colId xmlns:a16="http://schemas.microsoft.com/office/drawing/2014/main" val="208758652"/>
                    </a:ext>
                  </a:extLst>
                </a:gridCol>
                <a:gridCol w="1963689">
                  <a:extLst>
                    <a:ext uri="{9D8B030D-6E8A-4147-A177-3AD203B41FA5}">
                      <a16:colId xmlns:a16="http://schemas.microsoft.com/office/drawing/2014/main" val="2270075325"/>
                    </a:ext>
                  </a:extLst>
                </a:gridCol>
                <a:gridCol w="1920482">
                  <a:extLst>
                    <a:ext uri="{9D8B030D-6E8A-4147-A177-3AD203B41FA5}">
                      <a16:colId xmlns:a16="http://schemas.microsoft.com/office/drawing/2014/main" val="2234350386"/>
                    </a:ext>
                  </a:extLst>
                </a:gridCol>
                <a:gridCol w="2272834">
                  <a:extLst>
                    <a:ext uri="{9D8B030D-6E8A-4147-A177-3AD203B41FA5}">
                      <a16:colId xmlns:a16="http://schemas.microsoft.com/office/drawing/2014/main" val="3638932454"/>
                    </a:ext>
                  </a:extLst>
                </a:gridCol>
                <a:gridCol w="1475645">
                  <a:extLst>
                    <a:ext uri="{9D8B030D-6E8A-4147-A177-3AD203B41FA5}">
                      <a16:colId xmlns:a16="http://schemas.microsoft.com/office/drawing/2014/main" val="3724353062"/>
                    </a:ext>
                  </a:extLst>
                </a:gridCol>
              </a:tblGrid>
              <a:tr h="148771">
                <a:tc>
                  <a:txBody>
                    <a:bodyPr/>
                    <a:lstStyle/>
                    <a:p>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b="1" dirty="0">
                          <a:solidFill>
                            <a:schemeClr val="bg1"/>
                          </a:solidFill>
                        </a:rPr>
                        <a:t>HAS</a:t>
                      </a:r>
                      <a:r>
                        <a:rPr lang="en-US" sz="1200" b="1" kern="1200" baseline="30000" dirty="0">
                          <a:solidFill>
                            <a:schemeClr val="lt1"/>
                          </a:solidFill>
                          <a:effectLst/>
                          <a:latin typeface="+mn-lt"/>
                          <a:ea typeface="+mn-ea"/>
                          <a:cs typeface="+mn-cs"/>
                        </a:rPr>
                        <a:t>†</a:t>
                      </a:r>
                      <a:r>
                        <a:rPr lang="en-GB" sz="1200" b="1" dirty="0">
                          <a:solidFill>
                            <a:schemeClr val="bg1"/>
                          </a:solidFill>
                        </a:rPr>
                        <a:t> (n=414)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b="1" dirty="0">
                          <a:solidFill>
                            <a:schemeClr val="bg1"/>
                          </a:solidFill>
                        </a:rPr>
                        <a:t>Standard</a:t>
                      </a:r>
                      <a:r>
                        <a:rPr lang="en-GB" sz="1200" b="1" baseline="0" dirty="0">
                          <a:solidFill>
                            <a:schemeClr val="bg1"/>
                          </a:solidFill>
                        </a:rPr>
                        <a:t> care </a:t>
                      </a:r>
                      <a:r>
                        <a:rPr lang="en-GB" sz="1200" b="1" dirty="0">
                          <a:solidFill>
                            <a:schemeClr val="bg1"/>
                          </a:solidFill>
                        </a:rPr>
                        <a:t>(n=414)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b="1" dirty="0">
                          <a:solidFill>
                            <a:schemeClr val="bg1"/>
                          </a:solidFill>
                        </a:rPr>
                        <a:t>Adjusted</a:t>
                      </a:r>
                      <a:r>
                        <a:rPr lang="en-GB" sz="1200" b="1" baseline="0" dirty="0">
                          <a:solidFill>
                            <a:schemeClr val="bg1"/>
                          </a:solidFill>
                        </a:rPr>
                        <a:t> </a:t>
                      </a:r>
                      <a:r>
                        <a:rPr lang="en-GB" sz="1200" b="1" dirty="0">
                          <a:solidFill>
                            <a:schemeClr val="bg1"/>
                          </a:solidFill>
                        </a:rPr>
                        <a:t>OR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b="1" dirty="0">
                          <a:solidFill>
                            <a:schemeClr val="bg1"/>
                          </a:solidFill>
                        </a:rPr>
                        <a:t>p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55372958"/>
                  </a:ext>
                </a:extLst>
              </a:tr>
              <a:tr h="148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Primary outcome,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125 (30.2)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128 (30.9)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0.968 (0.716−1.307)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0.830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043568"/>
                  </a:ext>
                </a:extLst>
              </a:tr>
              <a:tr h="148771">
                <a:tc gridSpan="5">
                  <a:txBody>
                    <a:bodyPr/>
                    <a:lstStyle/>
                    <a:p>
                      <a:r>
                        <a:rPr lang="en-GB" sz="1200" dirty="0"/>
                        <a:t>Composite endpoint components (day 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4D6"/>
                    </a:solidFill>
                  </a:tcPr>
                </a:tc>
                <a:tc hMerge="1">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695778"/>
                  </a:ext>
                </a:extLst>
              </a:tr>
              <a:tr h="148771">
                <a:tc>
                  <a:txBody>
                    <a:bodyPr/>
                    <a:lstStyle/>
                    <a:p>
                      <a:r>
                        <a:rPr lang="en-GB" sz="1200" dirty="0"/>
                        <a:t>New infection,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87 (21.0)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76 (18.4)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1.196 (0.845−1.693)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0.313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724"/>
                  </a:ext>
                </a:extLst>
              </a:tr>
              <a:tr h="148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Renal dysfunction,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45 (10.9)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62 (15.0)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0.674 (0.445−1.022)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0.063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498264"/>
                  </a:ext>
                </a:extLst>
              </a:tr>
              <a:tr h="148771">
                <a:tc>
                  <a:txBody>
                    <a:bodyPr/>
                    <a:lstStyle/>
                    <a:p>
                      <a:r>
                        <a:rPr lang="en-GB" sz="1200" dirty="0"/>
                        <a:t>Death,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32 (7.7)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34 (8.2)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0.936 (0.566−1.550)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0.798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237139"/>
                  </a:ext>
                </a:extLst>
              </a:tr>
              <a:tr h="148771">
                <a:tc>
                  <a:txBody>
                    <a:bodyPr/>
                    <a:lstStyle/>
                    <a:p>
                      <a:r>
                        <a:rPr lang="en-GB" sz="1200" dirty="0"/>
                        <a:t>3-month mortality,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84 (20.3)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80 (19.3)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1.084 (0.761−1.544)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0.655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0040223"/>
                  </a:ext>
                </a:extLst>
              </a:tr>
            </a:tbl>
          </a:graphicData>
        </a:graphic>
      </p:graphicFrame>
      <p:sp>
        <p:nvSpPr>
          <p:cNvPr id="22" name="Content Placeholder 8">
            <a:extLst>
              <a:ext uri="{FF2B5EF4-FFF2-40B4-BE49-F238E27FC236}">
                <a16:creationId xmlns:a16="http://schemas.microsoft.com/office/drawing/2014/main" id="{96895C97-91BE-418D-8E10-EFDEE1750700}"/>
              </a:ext>
            </a:extLst>
          </p:cNvPr>
          <p:cNvSpPr txBox="1">
            <a:spLocks/>
          </p:cNvSpPr>
          <p:nvPr/>
        </p:nvSpPr>
        <p:spPr>
          <a:xfrm>
            <a:off x="6182112" y="4281221"/>
            <a:ext cx="5318031" cy="108622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a:ea typeface="+mn-ea"/>
                <a:cs typeface="+mn-cs"/>
              </a:rPr>
              <a:t>No treatment effect in subgroup analyses</a:t>
            </a:r>
            <a:r>
              <a:rPr kumimoji="0" lang="en-US" sz="1900" b="0" i="0" u="none" strike="noStrike" kern="1200" cap="none" spc="0" normalizeH="0" baseline="30000" noProof="0" dirty="0">
                <a:ln>
                  <a:noFill/>
                </a:ln>
                <a:solidFill>
                  <a:prstClr val="black"/>
                </a:solidFill>
                <a:effectLst/>
                <a:uLnTx/>
                <a:uFillTx/>
                <a:latin typeface="Arial"/>
                <a:ea typeface="+mn-ea"/>
                <a:cs typeface="+mn-cs"/>
              </a:rPr>
              <a:t>‡</a:t>
            </a:r>
            <a:r>
              <a:rPr kumimoji="0" lang="en-US" sz="1700" b="0" i="0" u="none" strike="noStrike" kern="1200" cap="none" spc="0" normalizeH="0" baseline="0" noProof="0" dirty="0">
                <a:ln>
                  <a:noFill/>
                </a:ln>
                <a:solidFill>
                  <a:prstClr val="black"/>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a:ea typeface="+mn-ea"/>
                <a:cs typeface="+mn-cs"/>
              </a:rPr>
              <a:t>Mean increase in cost associated with HAS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£573.26 (95% CI: -1,247.54−101.01)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More serious adverse events in the HAS arm (95 vs 74)</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ontent Placeholder 16">
            <a:extLst>
              <a:ext uri="{FF2B5EF4-FFF2-40B4-BE49-F238E27FC236}">
                <a16:creationId xmlns:a16="http://schemas.microsoft.com/office/drawing/2014/main" id="{50396CA0-AB6F-4CCF-8FC9-87523D5CDA35}"/>
              </a:ext>
            </a:extLst>
          </p:cNvPr>
          <p:cNvSpPr txBox="1">
            <a:spLocks/>
          </p:cNvSpPr>
          <p:nvPr/>
        </p:nvSpPr>
        <p:spPr>
          <a:xfrm>
            <a:off x="425751" y="5543287"/>
            <a:ext cx="11766249" cy="81916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a:t>
            </a:r>
            <a:r>
              <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a:ea typeface="+mn-ea"/>
                <a:cs typeface="+mn-cs"/>
              </a:rPr>
              <a:t>ATTIRE does not support targeted HAS over current UK standard of care for hospitalized</a:t>
            </a:r>
            <a:br>
              <a:rPr kumimoji="0" lang="en-US" sz="1600" b="0" i="0" u="none" strike="noStrike" kern="1200" cap="none" spc="0" normalizeH="0" baseline="0" noProof="0" dirty="0">
                <a:ln>
                  <a:noFill/>
                </a:ln>
                <a:solidFill>
                  <a:prstClr val="black"/>
                </a:solidFill>
                <a:effectLst/>
                <a:uLnTx/>
                <a:uFillTx/>
                <a:latin typeface="Arial"/>
                <a:ea typeface="+mn-ea"/>
                <a:cs typeface="+mn-cs"/>
              </a:rPr>
            </a:br>
            <a:r>
              <a:rPr kumimoji="0" lang="en-US" sz="1600" b="0" i="0" u="none" strike="noStrike" kern="1200" cap="none" spc="0" normalizeH="0" baseline="0" noProof="0" dirty="0">
                <a:ln>
                  <a:noFill/>
                </a:ln>
                <a:solidFill>
                  <a:prstClr val="black"/>
                </a:solidFill>
                <a:effectLst/>
                <a:uLnTx/>
                <a:uFillTx/>
                <a:latin typeface="Arial"/>
                <a:ea typeface="+mn-ea"/>
                <a:cs typeface="+mn-cs"/>
              </a:rPr>
              <a:t>decompensated cirrhosis patients</a:t>
            </a:r>
          </a:p>
        </p:txBody>
      </p:sp>
      <p:cxnSp>
        <p:nvCxnSpPr>
          <p:cNvPr id="13" name="Straight Connector 12">
            <a:extLst>
              <a:ext uri="{FF2B5EF4-FFF2-40B4-BE49-F238E27FC236}">
                <a16:creationId xmlns:a16="http://schemas.microsoft.com/office/drawing/2014/main" id="{2F1A10E6-2DDF-427B-B382-6E4B6AF17919}"/>
              </a:ext>
            </a:extLst>
          </p:cNvPr>
          <p:cNvCxnSpPr>
            <a:cxnSpLocks/>
          </p:cNvCxnSpPr>
          <p:nvPr/>
        </p:nvCxnSpPr>
        <p:spPr>
          <a:xfrm flipH="1">
            <a:off x="259151" y="5426057"/>
            <a:ext cx="1141703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hlinkClick r:id="rId3" action="ppaction://hlinksldjump"/>
            <a:extLst>
              <a:ext uri="{FF2B5EF4-FFF2-40B4-BE49-F238E27FC236}">
                <a16:creationId xmlns:a16="http://schemas.microsoft.com/office/drawing/2014/main" id="{7FE4AFB1-DFE6-4391-A151-539B5FF1151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46090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Faecal microbiota transplantation reduces pathogenic burden and is </a:t>
            </a:r>
            <a:br>
              <a:rPr lang="en-GB" dirty="0"/>
            </a:br>
            <a:r>
              <a:rPr lang="en-GB" dirty="0"/>
              <a:t>anti-inflammatory in patients with advanced cirrhosis </a:t>
            </a:r>
          </a:p>
        </p:txBody>
      </p:sp>
      <p:sp>
        <p:nvSpPr>
          <p:cNvPr id="5" name="Text Placeholder 4"/>
          <p:cNvSpPr>
            <a:spLocks noGrp="1"/>
          </p:cNvSpPr>
          <p:nvPr>
            <p:ph type="body" sz="quarter" idx="10"/>
          </p:nvPr>
        </p:nvSpPr>
        <p:spPr/>
        <p:txBody>
          <a:bodyPr/>
          <a:lstStyle/>
          <a:p>
            <a:r>
              <a:rPr lang="en-GB" dirty="0"/>
              <a:t>*Prospective, randomized, single-blinded, feasibility trial evaluating FMT (NCT02862249) completed in late 2019; </a:t>
            </a:r>
            <a:br>
              <a:rPr lang="en-GB" dirty="0"/>
            </a:br>
            <a:r>
              <a:rPr lang="en-US" baseline="30000" dirty="0"/>
              <a:t>†</a:t>
            </a:r>
            <a:r>
              <a:rPr lang="en-US" dirty="0"/>
              <a:t>0.9% saline and 12.5% glycerol without faecal material;</a:t>
            </a:r>
            <a:r>
              <a:rPr lang="en-GB" dirty="0"/>
              <a:t> </a:t>
            </a:r>
            <a:r>
              <a:rPr lang="en-US" baseline="30000" dirty="0"/>
              <a:t>‡</a:t>
            </a:r>
            <a:r>
              <a:rPr lang="en-US" dirty="0"/>
              <a:t>Of selected pathogens</a:t>
            </a:r>
            <a:endParaRPr lang="en-GB" dirty="0"/>
          </a:p>
          <a:p>
            <a:r>
              <a:rPr lang="en-GB" dirty="0"/>
              <a:t>Edwards LA, et al. DILC 2020; LBP08</a:t>
            </a:r>
          </a:p>
        </p:txBody>
      </p:sp>
      <p:sp>
        <p:nvSpPr>
          <p:cNvPr id="6" name="Content Placeholder 5">
            <a:extLst>
              <a:ext uri="{FF2B5EF4-FFF2-40B4-BE49-F238E27FC236}">
                <a16:creationId xmlns:a16="http://schemas.microsoft.com/office/drawing/2014/main" id="{3EDC4F75-A94C-47F9-A277-21FC24A8F4CF}"/>
              </a:ext>
            </a:extLst>
          </p:cNvPr>
          <p:cNvSpPr>
            <a:spLocks noGrp="1"/>
          </p:cNvSpPr>
          <p:nvPr>
            <p:ph sz="half" idx="11"/>
          </p:nvPr>
        </p:nvSpPr>
        <p:spPr>
          <a:xfrm>
            <a:off x="425752" y="1340767"/>
            <a:ext cx="4239475" cy="4988596"/>
          </a:xfrm>
        </p:spPr>
        <p:txBody>
          <a:bodyPr>
            <a:normAutofit fontScale="85000" lnSpcReduction="20000"/>
          </a:bodyPr>
          <a:lstStyle/>
          <a:p>
            <a:pPr marL="0" indent="0">
              <a:buClr>
                <a:srgbClr val="004B87"/>
              </a:buClr>
              <a:buNone/>
              <a:defRPr/>
            </a:pPr>
            <a:r>
              <a:rPr lang="en-US" sz="2400" b="1" dirty="0">
                <a:solidFill>
                  <a:srgbClr val="FFFFFF"/>
                </a:solidFill>
                <a:highlight>
                  <a:srgbClr val="004A86"/>
                </a:highlight>
                <a:latin typeface="Arial" panose="020B0604020202020204" pitchFamily="34" charset="0"/>
                <a:cs typeface="Arial" panose="020B0604020202020204" pitchFamily="34" charset="0"/>
              </a:rPr>
              <a:t>BACKGROUND &amp; </a:t>
            </a:r>
            <a:r>
              <a:rPr lang="en-US" sz="2400" b="1" dirty="0">
                <a:solidFill>
                  <a:schemeClr val="bg1"/>
                </a:solidFill>
                <a:highlight>
                  <a:srgbClr val="004A86"/>
                </a:highlight>
                <a:latin typeface="Arial" panose="020B0604020202020204" pitchFamily="34" charset="0"/>
                <a:cs typeface="Arial" panose="020B0604020202020204" pitchFamily="34" charset="0"/>
              </a:rPr>
              <a:t>AIMS</a:t>
            </a:r>
            <a:endParaRPr lang="en-US" sz="2400" dirty="0"/>
          </a:p>
          <a:p>
            <a:r>
              <a:rPr lang="en-US" sz="2100" dirty="0"/>
              <a:t>Patients with advanced cirrhosis have enteric dysbiosis </a:t>
            </a:r>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r>
              <a:rPr lang="en-US" sz="2100" b="1" dirty="0"/>
              <a:t>AIM:</a:t>
            </a:r>
            <a:r>
              <a:rPr lang="en-US" sz="2100" dirty="0"/>
              <a:t> to assess whether modifying the gut microbiota with FMT can reduce progression of chronic liver failure</a:t>
            </a:r>
          </a:p>
          <a:p>
            <a:endParaRPr lang="en-US" dirty="0"/>
          </a:p>
        </p:txBody>
      </p:sp>
      <p:sp>
        <p:nvSpPr>
          <p:cNvPr id="8" name="Content Placeholder 7">
            <a:extLst>
              <a:ext uri="{FF2B5EF4-FFF2-40B4-BE49-F238E27FC236}">
                <a16:creationId xmlns:a16="http://schemas.microsoft.com/office/drawing/2014/main" id="{5CB35880-82B5-4A3E-83B2-5B1361F1757D}"/>
              </a:ext>
            </a:extLst>
          </p:cNvPr>
          <p:cNvSpPr>
            <a:spLocks noGrp="1"/>
          </p:cNvSpPr>
          <p:nvPr>
            <p:ph sz="half" idx="12"/>
          </p:nvPr>
        </p:nvSpPr>
        <p:spPr>
          <a:xfrm>
            <a:off x="4841686" y="1340768"/>
            <a:ext cx="5572800" cy="4622400"/>
          </a:xfrm>
        </p:spPr>
        <p:txBody>
          <a:bodyPr/>
          <a:lstStyle/>
          <a:p>
            <a:pPr marL="0" lvl="0" indent="0">
              <a:lnSpc>
                <a:spcPct val="80000"/>
              </a:lnSpc>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METHODS</a:t>
            </a:r>
          </a:p>
          <a:p>
            <a:endParaRPr lang="en-GB" dirty="0"/>
          </a:p>
        </p:txBody>
      </p:sp>
      <p:cxnSp>
        <p:nvCxnSpPr>
          <p:cNvPr id="12" name="Straight Connector 11">
            <a:extLst>
              <a:ext uri="{FF2B5EF4-FFF2-40B4-BE49-F238E27FC236}">
                <a16:creationId xmlns:a16="http://schemas.microsoft.com/office/drawing/2014/main" id="{7B1AAB6E-05CC-42CD-A819-8EE53680335F}"/>
              </a:ext>
            </a:extLst>
          </p:cNvPr>
          <p:cNvCxnSpPr>
            <a:cxnSpLocks/>
          </p:cNvCxnSpPr>
          <p:nvPr/>
        </p:nvCxnSpPr>
        <p:spPr>
          <a:xfrm>
            <a:off x="4665234" y="1338262"/>
            <a:ext cx="0" cy="48339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8836519-3120-43AA-A1A8-1BFE9FD582E0}"/>
              </a:ext>
            </a:extLst>
          </p:cNvPr>
          <p:cNvSpPr/>
          <p:nvPr/>
        </p:nvSpPr>
        <p:spPr>
          <a:xfrm>
            <a:off x="4841678" y="1746644"/>
            <a:ext cx="4263825" cy="42690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Evaluation of patients from PROFIT*</a:t>
            </a:r>
          </a:p>
        </p:txBody>
      </p:sp>
      <p:sp>
        <p:nvSpPr>
          <p:cNvPr id="13" name="Rectangle 12">
            <a:extLst>
              <a:ext uri="{FF2B5EF4-FFF2-40B4-BE49-F238E27FC236}">
                <a16:creationId xmlns:a16="http://schemas.microsoft.com/office/drawing/2014/main" id="{E6EFF80D-18DE-480A-901C-71922F6A72F5}"/>
              </a:ext>
            </a:extLst>
          </p:cNvPr>
          <p:cNvSpPr/>
          <p:nvPr/>
        </p:nvSpPr>
        <p:spPr>
          <a:xfrm>
            <a:off x="4841678" y="2305068"/>
            <a:ext cx="4263825" cy="60815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Treatment administration in the jejunum within 7 days of baseline</a:t>
            </a:r>
          </a:p>
        </p:txBody>
      </p:sp>
      <p:sp>
        <p:nvSpPr>
          <p:cNvPr id="14" name="Rectangle 13">
            <a:extLst>
              <a:ext uri="{FF2B5EF4-FFF2-40B4-BE49-F238E27FC236}">
                <a16:creationId xmlns:a16="http://schemas.microsoft.com/office/drawing/2014/main" id="{F1F16625-2055-4359-B16D-BDCAA459B63E}"/>
              </a:ext>
            </a:extLst>
          </p:cNvPr>
          <p:cNvSpPr/>
          <p:nvPr/>
        </p:nvSpPr>
        <p:spPr>
          <a:xfrm>
            <a:off x="4841679" y="3163084"/>
            <a:ext cx="1645286" cy="505609"/>
          </a:xfrm>
          <a:prstGeom prst="rect">
            <a:avLst/>
          </a:prstGeom>
          <a:solidFill>
            <a:schemeClr val="accent4">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FMT (n=15)</a:t>
            </a:r>
          </a:p>
        </p:txBody>
      </p:sp>
      <p:sp>
        <p:nvSpPr>
          <p:cNvPr id="15" name="Rectangle 14">
            <a:extLst>
              <a:ext uri="{FF2B5EF4-FFF2-40B4-BE49-F238E27FC236}">
                <a16:creationId xmlns:a16="http://schemas.microsoft.com/office/drawing/2014/main" id="{6B856876-0B30-4B49-A9CD-3BC99EF2FDE7}"/>
              </a:ext>
            </a:extLst>
          </p:cNvPr>
          <p:cNvSpPr/>
          <p:nvPr/>
        </p:nvSpPr>
        <p:spPr>
          <a:xfrm>
            <a:off x="7519596" y="3161685"/>
            <a:ext cx="1585907" cy="505609"/>
          </a:xfrm>
          <a:prstGeom prst="rect">
            <a:avLst/>
          </a:prstGeom>
          <a:solidFill>
            <a:schemeClr val="accent5">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Placebo</a:t>
            </a:r>
            <a:r>
              <a:rPr kumimoji="0" lang="en-US" sz="1600" b="0" i="0" u="none" strike="noStrike" kern="1200" cap="none" spc="0" normalizeH="0" baseline="30000" noProof="0" dirty="0">
                <a:ln>
                  <a:noFill/>
                </a:ln>
                <a:solidFill>
                  <a:srgbClr val="FFFFFF"/>
                </a:solidFill>
                <a:effectLst/>
                <a:uLnTx/>
                <a:uFillTx/>
                <a:latin typeface="Arial" panose="020B0604020202020204"/>
                <a:ea typeface="+mn-ea"/>
                <a:cs typeface="+mn-cs"/>
              </a:rPr>
              <a:t>†</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 (n=6)</a:t>
            </a:r>
          </a:p>
        </p:txBody>
      </p:sp>
      <p:sp>
        <p:nvSpPr>
          <p:cNvPr id="16" name="Rectangle 15">
            <a:extLst>
              <a:ext uri="{FF2B5EF4-FFF2-40B4-BE49-F238E27FC236}">
                <a16:creationId xmlns:a16="http://schemas.microsoft.com/office/drawing/2014/main" id="{F04906BD-9998-4E7A-B552-77691ECE92F2}"/>
              </a:ext>
            </a:extLst>
          </p:cNvPr>
          <p:cNvSpPr/>
          <p:nvPr/>
        </p:nvSpPr>
        <p:spPr>
          <a:xfrm>
            <a:off x="4841678" y="3780638"/>
            <a:ext cx="4263825" cy="83801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To assess stability of transplanted gut microbiome and ability to modulate the patient microbiome, disease and inflammatory status</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8" name="Straight Arrow Connector 17">
            <a:extLst>
              <a:ext uri="{FF2B5EF4-FFF2-40B4-BE49-F238E27FC236}">
                <a16:creationId xmlns:a16="http://schemas.microsoft.com/office/drawing/2014/main" id="{2D5F6201-48D7-45E9-AD2F-BCD701A079E9}"/>
              </a:ext>
            </a:extLst>
          </p:cNvPr>
          <p:cNvCxnSpPr>
            <a:cxnSpLocks/>
            <a:stCxn id="10" idx="2"/>
            <a:endCxn id="13" idx="0"/>
          </p:cNvCxnSpPr>
          <p:nvPr/>
        </p:nvCxnSpPr>
        <p:spPr>
          <a:xfrm>
            <a:off x="6973591" y="2173548"/>
            <a:ext cx="0" cy="1315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CE62CCE-E140-4BC0-951B-F1C08444FCEB}"/>
              </a:ext>
            </a:extLst>
          </p:cNvPr>
          <p:cNvCxnSpPr>
            <a:cxnSpLocks/>
            <a:stCxn id="13" idx="2"/>
            <a:endCxn id="14" idx="0"/>
          </p:cNvCxnSpPr>
          <p:nvPr/>
        </p:nvCxnSpPr>
        <p:spPr>
          <a:xfrm rot="5400000">
            <a:off x="6194028" y="2383521"/>
            <a:ext cx="249858" cy="1309269"/>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ECE5434-489D-44EC-8143-2EABC0102EA2}"/>
              </a:ext>
            </a:extLst>
          </p:cNvPr>
          <p:cNvCxnSpPr>
            <a:cxnSpLocks/>
            <a:stCxn id="13" idx="2"/>
            <a:endCxn id="15" idx="0"/>
          </p:cNvCxnSpPr>
          <p:nvPr/>
        </p:nvCxnSpPr>
        <p:spPr>
          <a:xfrm rot="16200000" flipH="1">
            <a:off x="7518841" y="2367975"/>
            <a:ext cx="248459" cy="1338959"/>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D557A80-D73E-44EA-8C2A-A03355A3E62A}"/>
              </a:ext>
            </a:extLst>
          </p:cNvPr>
          <p:cNvSpPr/>
          <p:nvPr/>
        </p:nvSpPr>
        <p:spPr>
          <a:xfrm>
            <a:off x="9281963" y="3780638"/>
            <a:ext cx="2657434" cy="83801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Urine, blood, saliva and stool collected at Day 0, 7, 30 and 90 post-FMT administration</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6" name="Straight Arrow Connector 25">
            <a:extLst>
              <a:ext uri="{FF2B5EF4-FFF2-40B4-BE49-F238E27FC236}">
                <a16:creationId xmlns:a16="http://schemas.microsoft.com/office/drawing/2014/main" id="{749C709E-A22A-460A-BFD7-DE3CF6D430EC}"/>
              </a:ext>
            </a:extLst>
          </p:cNvPr>
          <p:cNvCxnSpPr>
            <a:cxnSpLocks/>
            <a:stCxn id="16" idx="3"/>
            <a:endCxn id="23" idx="1"/>
          </p:cNvCxnSpPr>
          <p:nvPr/>
        </p:nvCxnSpPr>
        <p:spPr>
          <a:xfrm>
            <a:off x="9105503" y="4199647"/>
            <a:ext cx="17646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43BBAF9-A082-4926-8071-CEA3B7E54875}"/>
              </a:ext>
            </a:extLst>
          </p:cNvPr>
          <p:cNvSpPr/>
          <p:nvPr/>
        </p:nvSpPr>
        <p:spPr>
          <a:xfrm>
            <a:off x="4841678" y="4707440"/>
            <a:ext cx="4263825" cy="6929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To compare composition of faecal and oral microbiota with donor microbiome</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9801089C-FAB6-4F7C-8875-164C7D9057FB}"/>
              </a:ext>
            </a:extLst>
          </p:cNvPr>
          <p:cNvSpPr/>
          <p:nvPr/>
        </p:nvSpPr>
        <p:spPr>
          <a:xfrm>
            <a:off x="9281962" y="4707440"/>
            <a:ext cx="2657435" cy="6929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DNA extracted from matched stool and saliva samples for metagenomic analyses and qPCR</a:t>
            </a:r>
            <a:r>
              <a:rPr kumimoji="0" lang="en-US" sz="12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2" name="Straight Arrow Connector 31">
            <a:extLst>
              <a:ext uri="{FF2B5EF4-FFF2-40B4-BE49-F238E27FC236}">
                <a16:creationId xmlns:a16="http://schemas.microsoft.com/office/drawing/2014/main" id="{B981366D-C450-48B8-B9E0-56C634A1EA8C}"/>
              </a:ext>
            </a:extLst>
          </p:cNvPr>
          <p:cNvCxnSpPr>
            <a:cxnSpLocks/>
            <a:stCxn id="27" idx="3"/>
            <a:endCxn id="28" idx="1"/>
          </p:cNvCxnSpPr>
          <p:nvPr/>
        </p:nvCxnSpPr>
        <p:spPr>
          <a:xfrm>
            <a:off x="9105503" y="5053890"/>
            <a:ext cx="17645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4EAEF20-E635-40C2-8CC0-2E538EC64522}"/>
              </a:ext>
            </a:extLst>
          </p:cNvPr>
          <p:cNvSpPr/>
          <p:nvPr/>
        </p:nvSpPr>
        <p:spPr>
          <a:xfrm>
            <a:off x="4841678" y="5467337"/>
            <a:ext cx="1532228" cy="52515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To evaluate immune function</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99B8F901-7470-4FD9-B57C-AD9E6820BA0B}"/>
              </a:ext>
            </a:extLst>
          </p:cNvPr>
          <p:cNvSpPr/>
          <p:nvPr/>
        </p:nvSpPr>
        <p:spPr>
          <a:xfrm>
            <a:off x="6550366" y="5467337"/>
            <a:ext cx="5389031" cy="52515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Serum samples analyzed: Tru-culture to assess cytokine production after whole blood stimulation with LPS, heat-killed </a:t>
            </a:r>
            <a:r>
              <a:rPr lang="en-GB" sz="1200" i="1" dirty="0">
                <a:solidFill>
                  <a:prstClr val="black"/>
                </a:solidFill>
                <a:latin typeface="Arial" panose="020B0604020202020204" pitchFamily="34" charset="0"/>
                <a:cs typeface="Arial" panose="020B0604020202020204" pitchFamily="34" charset="0"/>
              </a:rPr>
              <a:t>Escherichia coli</a:t>
            </a:r>
            <a:r>
              <a:rPr lang="en-GB" sz="1200" dirty="0">
                <a:solidFill>
                  <a:prstClr val="black"/>
                </a:solidFill>
                <a:latin typeface="Arial" panose="020B0604020202020204" pitchFamily="34" charset="0"/>
                <a:cs typeface="Arial" panose="020B0604020202020204" pitchFamily="34" charset="0"/>
              </a:rPr>
              <a:t> </a:t>
            </a:r>
            <a:r>
              <a:rPr kumimoji="0" lang="en-US" sz="1200" b="0" u="none" strike="noStrike" kern="1200" cap="none" spc="0" normalizeH="0" baseline="0" noProof="0" dirty="0">
                <a:ln>
                  <a:noFill/>
                </a:ln>
                <a:solidFill>
                  <a:prstClr val="black"/>
                </a:solidFill>
                <a:effectLst/>
                <a:uLnTx/>
                <a:uFillTx/>
                <a:latin typeface="Arial" panose="020B0604020202020204"/>
                <a:ea typeface="+mn-ea"/>
                <a:cs typeface="+mn-cs"/>
              </a:rPr>
              <a:t>vs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null samples</a:t>
            </a:r>
          </a:p>
        </p:txBody>
      </p:sp>
      <p:cxnSp>
        <p:nvCxnSpPr>
          <p:cNvPr id="40" name="Straight Arrow Connector 39">
            <a:extLst>
              <a:ext uri="{FF2B5EF4-FFF2-40B4-BE49-F238E27FC236}">
                <a16:creationId xmlns:a16="http://schemas.microsoft.com/office/drawing/2014/main" id="{AE861D6D-CBDE-4964-9DB8-8FB929FB87EF}"/>
              </a:ext>
            </a:extLst>
          </p:cNvPr>
          <p:cNvCxnSpPr>
            <a:cxnSpLocks/>
            <a:stCxn id="38" idx="3"/>
            <a:endCxn id="39" idx="1"/>
          </p:cNvCxnSpPr>
          <p:nvPr/>
        </p:nvCxnSpPr>
        <p:spPr>
          <a:xfrm flipV="1">
            <a:off x="6373906" y="5729916"/>
            <a:ext cx="176460" cy="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A3303C1-4990-45CD-88F5-61E5773FD5A7}"/>
              </a:ext>
            </a:extLst>
          </p:cNvPr>
          <p:cNvPicPr>
            <a:picLocks noChangeAspect="1"/>
          </p:cNvPicPr>
          <p:nvPr/>
        </p:nvPicPr>
        <p:blipFill>
          <a:blip r:embed="rId3"/>
          <a:stretch>
            <a:fillRect/>
          </a:stretch>
        </p:blipFill>
        <p:spPr>
          <a:xfrm>
            <a:off x="216087" y="2275609"/>
            <a:ext cx="4272687" cy="2718723"/>
          </a:xfrm>
          <a:prstGeom prst="rect">
            <a:avLst/>
          </a:prstGeom>
        </p:spPr>
      </p:pic>
      <p:pic>
        <p:nvPicPr>
          <p:cNvPr id="25" name="Picture 24">
            <a:hlinkClick r:id="rId4" action="ppaction://hlinksldjump"/>
            <a:extLst>
              <a:ext uri="{FF2B5EF4-FFF2-40B4-BE49-F238E27FC236}">
                <a16:creationId xmlns:a16="http://schemas.microsoft.com/office/drawing/2014/main" id="{09F18708-5F43-4BEB-B7F7-50CA49C33FB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698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500" dirty="0"/>
              <a:t>Faecal microbiota transplantation reduces pathogenic burden and is </a:t>
            </a:r>
            <a:br>
              <a:rPr lang="en-GB" sz="2500" dirty="0"/>
            </a:br>
            <a:r>
              <a:rPr lang="en-GB" sz="2500" dirty="0"/>
              <a:t>anti-inflammatory in patients with advanced cirrhosis </a:t>
            </a:r>
            <a:endParaRPr lang="en-US" sz="2500" dirty="0"/>
          </a:p>
        </p:txBody>
      </p:sp>
      <p:sp>
        <p:nvSpPr>
          <p:cNvPr id="5" name="Text Placeholder 4"/>
          <p:cNvSpPr>
            <a:spLocks noGrp="1"/>
          </p:cNvSpPr>
          <p:nvPr>
            <p:ph type="body" sz="quarter" idx="10"/>
          </p:nvPr>
        </p:nvSpPr>
        <p:spPr/>
        <p:txBody>
          <a:bodyPr/>
          <a:lstStyle/>
          <a:p>
            <a:r>
              <a:rPr lang="en-US" dirty="0"/>
              <a:t>*EPEC causes barrier damage and </a:t>
            </a:r>
            <a:r>
              <a:rPr lang="en-US" i="1" dirty="0"/>
              <a:t>E. faecalis </a:t>
            </a:r>
            <a:r>
              <a:rPr lang="en-US" dirty="0"/>
              <a:t>hydrolyzes arginine to produce ammonia and produces a pore-forming toxin cytolysin that causes barrier damage</a:t>
            </a:r>
            <a:endParaRPr lang="en-GB" dirty="0"/>
          </a:p>
          <a:p>
            <a:r>
              <a:rPr lang="en-GB" dirty="0"/>
              <a:t>Edwards LA, et al. DILC 2020; LBP08</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2456" y="1159676"/>
            <a:ext cx="6549563" cy="4128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Associated with a reduction by Day 90 in stool pathogens </a:t>
            </a:r>
            <a:b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GB" sz="1600" b="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vs</a:t>
            </a:r>
            <a: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placebo</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Enterococcus faecalis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0.000006)</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Enteropathogenic </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coli</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0.0033)</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Eradicated cytolysin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Reduced systemic inflammation</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 in anti-inflammatory cytokines at Day 7</a:t>
            </a:r>
          </a:p>
          <a:p>
            <a:pPr marL="1600200" marR="0" lvl="3"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IL-10: </a:t>
            </a:r>
            <a:r>
              <a:rPr kumimoji="0" lang="en-GB" sz="12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0.004 </a:t>
            </a:r>
          </a:p>
          <a:p>
            <a:pPr marL="1600200" marR="0" lvl="3"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IP-10: </a:t>
            </a:r>
            <a:r>
              <a:rPr kumimoji="0" lang="en-GB" sz="12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0.0002</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Enhanced TNFα at Day 7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0.0025) </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Maintained up to Day 90</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Antibacterial properties of TNFα may account for loss of pathogenic bacterial species</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rPr>
              <a:t>‌</a:t>
            </a: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pitchFamily="34" charset="0"/>
              <a:ea typeface="+mn-ea"/>
              <a:cs typeface="Arial" panose="020B0604020202020204" pitchFamily="34" charset="0"/>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21065" y="5440537"/>
            <a:ext cx="11348472" cy="1002476"/>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FMT removes enteric pathogens known to cause epithelial gut barrier disruption and modifies the systemic inflammatory profile in patients with cirrhosis. It may be possible to alter the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microbiota to promote barrier repair and to restore immune tolerance in cirrhosis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23863" y="5408263"/>
            <a:ext cx="113456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8">
            <a:extLst>
              <a:ext uri="{FF2B5EF4-FFF2-40B4-BE49-F238E27FC236}">
                <a16:creationId xmlns:a16="http://schemas.microsoft.com/office/drawing/2014/main" id="{785C88FA-07E6-4B37-8593-64D3F59AA852}"/>
              </a:ext>
            </a:extLst>
          </p:cNvPr>
          <p:cNvSpPr txBox="1">
            <a:spLocks/>
          </p:cNvSpPr>
          <p:nvPr/>
        </p:nvSpPr>
        <p:spPr>
          <a:xfrm>
            <a:off x="7018086" y="1204923"/>
            <a:ext cx="2593315" cy="457374"/>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FIGURE </a:t>
            </a:r>
            <a:endParaRPr kumimoji="0" lang="en-GB" sz="24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pic>
        <p:nvPicPr>
          <p:cNvPr id="1030" name="Picture 6">
            <a:extLst>
              <a:ext uri="{FF2B5EF4-FFF2-40B4-BE49-F238E27FC236}">
                <a16:creationId xmlns:a16="http://schemas.microsoft.com/office/drawing/2014/main" id="{48482AEB-9564-467F-8643-7911D0607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154" y="1404972"/>
            <a:ext cx="4943475" cy="3943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CAFF9A3-CFC8-43A7-9CC6-F61659BE6DDE}"/>
              </a:ext>
            </a:extLst>
          </p:cNvPr>
          <p:cNvSpPr/>
          <p:nvPr/>
        </p:nvSpPr>
        <p:spPr>
          <a:xfrm>
            <a:off x="5618523" y="2254829"/>
            <a:ext cx="1142197" cy="62461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Both cause barrier damage*</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ight Brace 2">
            <a:extLst>
              <a:ext uri="{FF2B5EF4-FFF2-40B4-BE49-F238E27FC236}">
                <a16:creationId xmlns:a16="http://schemas.microsoft.com/office/drawing/2014/main" id="{3BDD302C-036F-4CAB-BD7B-A5BA66B561D0}"/>
              </a:ext>
            </a:extLst>
          </p:cNvPr>
          <p:cNvSpPr/>
          <p:nvPr/>
        </p:nvSpPr>
        <p:spPr>
          <a:xfrm>
            <a:off x="5378823" y="2305775"/>
            <a:ext cx="193638" cy="522726"/>
          </a:xfrm>
          <a:prstGeom prst="rightBrac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5" name="Picture 14">
            <a:hlinkClick r:id="rId4" action="ppaction://hlinksldjump"/>
            <a:extLst>
              <a:ext uri="{FF2B5EF4-FFF2-40B4-BE49-F238E27FC236}">
                <a16:creationId xmlns:a16="http://schemas.microsoft.com/office/drawing/2014/main" id="{D3A1587E-1C8C-4968-8D3D-084A04BD23F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362338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these slides</a:t>
            </a:r>
          </a:p>
        </p:txBody>
      </p:sp>
      <p:sp>
        <p:nvSpPr>
          <p:cNvPr id="4" name="Text Placeholder 3">
            <a:extLst>
              <a:ext uri="{FF2B5EF4-FFF2-40B4-BE49-F238E27FC236}">
                <a16:creationId xmlns:a16="http://schemas.microsoft.com/office/drawing/2014/main" id="{8277E10B-22D7-4C6D-A20A-293EC85ECA0E}"/>
              </a:ext>
            </a:extLst>
          </p:cNvPr>
          <p:cNvSpPr>
            <a:spLocks noGrp="1"/>
          </p:cNvSpPr>
          <p:nvPr>
            <p:ph type="body" sz="quarter" idx="10"/>
          </p:nvPr>
        </p:nvSpPr>
        <p:spPr/>
        <p:txBody>
          <a:bodyPr/>
          <a:lstStyle/>
          <a:p>
            <a:endParaRPr lang="en-GB" dirty="0"/>
          </a:p>
        </p:txBody>
      </p:sp>
      <p:sp>
        <p:nvSpPr>
          <p:cNvPr id="3" name="Content Placeholder 2"/>
          <p:cNvSpPr>
            <a:spLocks noGrp="1"/>
          </p:cNvSpPr>
          <p:nvPr>
            <p:ph sz="half" idx="1"/>
          </p:nvPr>
        </p:nvSpPr>
        <p:spPr/>
        <p:txBody>
          <a:bodyPr/>
          <a:lstStyle/>
          <a:p>
            <a:pPr algn="l" rtl="0" fontAlgn="base">
              <a:spcBef>
                <a:spcPts val="1200"/>
              </a:spcBef>
              <a:buFont typeface="Arial" panose="020B0604020202020204" pitchFamily="34" charset="0"/>
              <a:buChar char="•"/>
            </a:pPr>
            <a:r>
              <a:rPr lang="it-IT" b="0" i="0" u="none" strike="noStrike" dirty="0">
                <a:solidFill>
                  <a:srgbClr val="000000"/>
                </a:solidFill>
                <a:effectLst/>
                <a:latin typeface="Arial" panose="020B0604020202020204" pitchFamily="34" charset="0"/>
              </a:rPr>
              <a:t>These slides provide highlights of new data presented at Digital ILC 2020</a:t>
            </a:r>
            <a:r>
              <a:rPr lang="it-IT" b="0" i="0" dirty="0">
                <a:solidFill>
                  <a:srgbClr val="000000"/>
                </a:solidFill>
                <a:effectLst/>
                <a:latin typeface="Arial" panose="020B0604020202020204" pitchFamily="34" charset="0"/>
              </a:rPr>
              <a:t>​</a:t>
            </a:r>
            <a:endParaRPr lang="en-GB" b="0" i="0" dirty="0">
              <a:solidFill>
                <a:srgbClr val="000000"/>
              </a:solidFill>
              <a:effectLst/>
              <a:latin typeface="Arial" panose="020B0604020202020204" pitchFamily="34" charset="0"/>
            </a:endParaRPr>
          </a:p>
          <a:p>
            <a:pPr algn="l" rtl="0" fontAlgn="base">
              <a:spcBef>
                <a:spcPts val="1200"/>
              </a:spcBef>
              <a:buFont typeface="Arial" panose="020B0604020202020204" pitchFamily="34" charset="0"/>
              <a:buChar char="•"/>
            </a:pPr>
            <a:r>
              <a:rPr lang="en-US" b="0" i="0" u="none" strike="noStrike" dirty="0">
                <a:solidFill>
                  <a:srgbClr val="000000"/>
                </a:solidFill>
                <a:effectLst/>
                <a:latin typeface="Arial" panose="020B0604020202020204" pitchFamily="34" charset="0"/>
              </a:rPr>
              <a:t>Please feel free to use, adapt, and share these slides for your own personal use; however, please acknowledge EASL as the source</a:t>
            </a:r>
            <a:r>
              <a:rPr lang="en-US" b="0" i="0" dirty="0">
                <a:solidFill>
                  <a:srgbClr val="000000"/>
                </a:solidFill>
                <a:effectLst/>
                <a:latin typeface="Arial" panose="020B0604020202020204" pitchFamily="34" charset="0"/>
              </a:rPr>
              <a:t>​</a:t>
            </a:r>
          </a:p>
          <a:p>
            <a:pPr algn="l" rtl="0" fontAlgn="base">
              <a:spcBef>
                <a:spcPts val="1200"/>
              </a:spcBef>
              <a:buFont typeface="Arial" panose="020B0604020202020204" pitchFamily="34" charset="0"/>
              <a:buChar char="•"/>
            </a:pPr>
            <a:r>
              <a:rPr lang="en-GB" b="0" i="0" u="none" strike="noStrike" dirty="0">
                <a:solidFill>
                  <a:srgbClr val="000000"/>
                </a:solidFill>
                <a:effectLst/>
                <a:latin typeface="Arial" panose="020B0604020202020204" pitchFamily="34" charset="0"/>
              </a:rPr>
              <a:t>Definitions of all abbreviations shown in these slides, and a full copy of the original abstract text, are provided within the slide notes</a:t>
            </a:r>
            <a:r>
              <a:rPr lang="en-US" b="0" i="0" dirty="0">
                <a:solidFill>
                  <a:srgbClr val="000000"/>
                </a:solidFill>
                <a:effectLst/>
                <a:latin typeface="Arial" panose="020B0604020202020204" pitchFamily="34" charset="0"/>
              </a:rPr>
              <a:t>​</a:t>
            </a:r>
          </a:p>
          <a:p>
            <a:pPr algn="l" rtl="0" fontAlgn="base">
              <a:spcBef>
                <a:spcPts val="1200"/>
              </a:spcBef>
              <a:buFont typeface="Arial" panose="020B0604020202020204" pitchFamily="34" charset="0"/>
              <a:buChar char="•"/>
            </a:pPr>
            <a:r>
              <a:rPr lang="en-US" b="0" i="0" u="none" strike="noStrike" dirty="0">
                <a:solidFill>
                  <a:srgbClr val="000000"/>
                </a:solidFill>
                <a:effectLst/>
                <a:latin typeface="Arial" panose="020B0604020202020204" pitchFamily="34" charset="0"/>
              </a:rPr>
              <a:t>Submitted abstracts are included in the slide notes, but data may not be identical to the final presented data shown on the slides</a:t>
            </a:r>
            <a:r>
              <a:rPr lang="en-GB" b="0" i="0" dirty="0">
                <a:solidFill>
                  <a:srgbClr val="000000"/>
                </a:solidFill>
                <a:effectLst/>
                <a:latin typeface="Arial" panose="020B0604020202020204" pitchFamily="34" charset="0"/>
              </a:rPr>
              <a:t>​</a:t>
            </a:r>
          </a:p>
          <a:p>
            <a:pPr fontAlgn="base">
              <a:spcBef>
                <a:spcPts val="1200"/>
              </a:spcBef>
            </a:pPr>
            <a:r>
              <a:rPr lang="en-US" dirty="0"/>
              <a:t>When you see a symbol like this:       , you can click on it to return to the​ contents page</a:t>
            </a:r>
            <a:r>
              <a:rPr lang="en-GB" dirty="0"/>
              <a:t> </a:t>
            </a:r>
            <a:endParaRPr lang="en-GB" b="0" i="0" dirty="0">
              <a:solidFill>
                <a:srgbClr val="000000"/>
              </a:solidFill>
              <a:effectLst/>
              <a:latin typeface="Arial" panose="020B0604020202020204" pitchFamily="34" charset="0"/>
            </a:endParaRPr>
          </a:p>
          <a:p>
            <a:endParaRPr lang="en-US" altLang="en-US" dirty="0"/>
          </a:p>
        </p:txBody>
      </p:sp>
      <p:sp>
        <p:nvSpPr>
          <p:cNvPr id="5" name="TextBox 4">
            <a:extLst>
              <a:ext uri="{FF2B5EF4-FFF2-40B4-BE49-F238E27FC236}">
                <a16:creationId xmlns:a16="http://schemas.microsoft.com/office/drawing/2014/main" id="{A36DBDB3-C5DF-470E-94A1-685594144E61}"/>
              </a:ext>
            </a:extLst>
          </p:cNvPr>
          <p:cNvSpPr txBox="1"/>
          <p:nvPr/>
        </p:nvSpPr>
        <p:spPr>
          <a:xfrm>
            <a:off x="2279576" y="4806662"/>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pic>
        <p:nvPicPr>
          <p:cNvPr id="7" name="Picture 6">
            <a:extLst>
              <a:ext uri="{FF2B5EF4-FFF2-40B4-BE49-F238E27FC236}">
                <a16:creationId xmlns:a16="http://schemas.microsoft.com/office/drawing/2014/main" id="{C57E6AE4-8A16-4CF7-8068-14DFC9E05DE7}"/>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661277" y="4053819"/>
            <a:ext cx="381237" cy="377560"/>
          </a:xfrm>
          <a:prstGeom prst="rect">
            <a:avLst/>
          </a:prstGeom>
        </p:spPr>
      </p:pic>
    </p:spTree>
    <p:extLst>
      <p:ext uri="{BB962C8B-B14F-4D97-AF65-F5344CB8AC3E}">
        <p14:creationId xmlns:p14="http://schemas.microsoft.com/office/powerpoint/2010/main" val="277623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Results of the PROFIT trial, a PROspective randomised placebo-controlled feasibility trial of Faecal mIcrobiota Transplantation in advanced cirrhosis </a:t>
            </a:r>
            <a:endParaRPr lang="en-US" sz="2400" dirty="0"/>
          </a:p>
        </p:txBody>
      </p:sp>
      <p:sp>
        <p:nvSpPr>
          <p:cNvPr id="5" name="Text Placeholder 4"/>
          <p:cNvSpPr>
            <a:spLocks noGrp="1"/>
          </p:cNvSpPr>
          <p:nvPr>
            <p:ph type="body" sz="quarter" idx="10"/>
          </p:nvPr>
        </p:nvSpPr>
        <p:spPr/>
        <p:txBody>
          <a:bodyPr/>
          <a:lstStyle/>
          <a:p>
            <a:r>
              <a:rPr lang="en-GB" dirty="0"/>
              <a:t>*Treated patients were free from antibiotics for at least 14 days; </a:t>
            </a:r>
            <a:br>
              <a:rPr lang="en-GB" dirty="0"/>
            </a:br>
            <a:r>
              <a:rPr lang="en-US" baseline="30000" dirty="0"/>
              <a:t>†</a:t>
            </a:r>
            <a:r>
              <a:rPr lang="en-US" dirty="0"/>
              <a:t>0.9% saline and 12.5% glycerol without faecal material; </a:t>
            </a:r>
            <a:r>
              <a:rPr lang="en-US" baseline="30000" dirty="0"/>
              <a:t>‡</a:t>
            </a:r>
            <a:r>
              <a:rPr lang="en-US" dirty="0"/>
              <a:t>Donors rigorously screened for pathogens </a:t>
            </a:r>
            <a:br>
              <a:rPr lang="en-US" dirty="0"/>
            </a:br>
            <a:r>
              <a:rPr lang="en-US" dirty="0"/>
              <a:t>and samples stored for analysis in case of transmissible infection</a:t>
            </a:r>
          </a:p>
          <a:p>
            <a:r>
              <a:rPr lang="fr-FR" dirty="0"/>
              <a:t>Woodhouse C, et al. DILC 2020; LBP29</a:t>
            </a:r>
          </a:p>
        </p:txBody>
      </p:sp>
      <p:sp>
        <p:nvSpPr>
          <p:cNvPr id="12" name="Content Placeholder 11">
            <a:extLst>
              <a:ext uri="{FF2B5EF4-FFF2-40B4-BE49-F238E27FC236}">
                <a16:creationId xmlns:a16="http://schemas.microsoft.com/office/drawing/2014/main" id="{95E929A4-60C0-4B11-A615-691AF43F172D}"/>
              </a:ext>
            </a:extLst>
          </p:cNvPr>
          <p:cNvSpPr>
            <a:spLocks noGrp="1"/>
          </p:cNvSpPr>
          <p:nvPr>
            <p:ph sz="half" idx="11"/>
          </p:nvPr>
        </p:nvSpPr>
        <p:spPr>
          <a:xfrm>
            <a:off x="425752" y="1340767"/>
            <a:ext cx="5572800" cy="4988595"/>
          </a:xfrm>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 </a:t>
            </a:r>
          </a:p>
          <a:p>
            <a:pPr>
              <a:buClr>
                <a:srgbClr val="004B87"/>
              </a:buClr>
              <a:defRPr/>
            </a:pPr>
            <a:r>
              <a:rPr lang="en-US" sz="1800" dirty="0">
                <a:latin typeface="Arial" panose="020B0604020202020204" pitchFamily="34" charset="0"/>
                <a:cs typeface="Arial" panose="020B0604020202020204" pitchFamily="34" charset="0"/>
              </a:rPr>
              <a:t>Patients with cirrhosis exhibit dysbiotic gut microbiota</a:t>
            </a:r>
          </a:p>
          <a:p>
            <a:pPr lvl="1">
              <a:buClr>
                <a:srgbClr val="004B87"/>
              </a:buClr>
              <a:defRPr/>
            </a:pPr>
            <a:r>
              <a:rPr lang="en-US" sz="1600" dirty="0">
                <a:latin typeface="Arial" panose="020B0604020202020204" pitchFamily="34" charset="0"/>
                <a:cs typeface="Arial" panose="020B0604020202020204" pitchFamily="34" charset="0"/>
              </a:rPr>
              <a:t>Over representation of </a:t>
            </a:r>
            <a:r>
              <a:rPr lang="en-US" sz="1600" i="1" dirty="0">
                <a:latin typeface="Arial" panose="020B0604020202020204" pitchFamily="34" charset="0"/>
                <a:cs typeface="Arial" panose="020B0604020202020204" pitchFamily="34" charset="0"/>
              </a:rPr>
              <a:t>Enterobacteriaceae</a:t>
            </a:r>
          </a:p>
          <a:p>
            <a:pPr>
              <a:buClr>
                <a:srgbClr val="004B87"/>
              </a:buClr>
              <a:defRPr/>
            </a:pPr>
            <a:r>
              <a:rPr lang="en-US" sz="1800" dirty="0">
                <a:latin typeface="Arial" panose="020B0604020202020204" pitchFamily="34" charset="0"/>
                <a:cs typeface="Arial" panose="020B0604020202020204" pitchFamily="34" charset="0"/>
              </a:rPr>
              <a:t>Dysbiosis worsens with increasing disease severity and correlates with endotoxaemia</a:t>
            </a:r>
          </a:p>
          <a:p>
            <a:pPr lvl="1">
              <a:buClr>
                <a:srgbClr val="004B87"/>
              </a:buClr>
              <a:defRPr/>
            </a:pPr>
            <a:r>
              <a:rPr lang="en-GB" sz="1600" dirty="0">
                <a:latin typeface="Arial" panose="020B0604020202020204" pitchFamily="34" charset="0"/>
                <a:cs typeface="Arial" panose="020B0604020202020204" pitchFamily="34" charset="0"/>
              </a:rPr>
              <a:t>Predisposition to bacterial overgrowth and disrupted gut permeability allows bacterial translocation directly into circulation, driving systemic inflammation and disease progression</a:t>
            </a:r>
            <a:endParaRPr lang="en-US" sz="1600" dirty="0">
              <a:latin typeface="Arial" panose="020B0604020202020204" pitchFamily="34" charset="0"/>
              <a:cs typeface="Arial" panose="020B0604020202020204" pitchFamily="34" charset="0"/>
            </a:endParaRPr>
          </a:p>
          <a:p>
            <a:pPr>
              <a:buClr>
                <a:srgbClr val="004B87"/>
              </a:buClr>
              <a:defRPr/>
            </a:pPr>
            <a:r>
              <a:rPr lang="en-US" sz="1800" dirty="0">
                <a:latin typeface="Arial" panose="020B0604020202020204" pitchFamily="34" charset="0"/>
                <a:cs typeface="Arial" panose="020B0604020202020204" pitchFamily="34" charset="0"/>
              </a:rPr>
              <a:t>FMT has cure rates &gt;90% for recurrent </a:t>
            </a:r>
            <a:r>
              <a:rPr lang="en-US" sz="1800" i="1" dirty="0">
                <a:latin typeface="Arial" panose="020B0604020202020204" pitchFamily="34" charset="0"/>
                <a:cs typeface="Arial" panose="020B0604020202020204" pitchFamily="34" charset="0"/>
              </a:rPr>
              <a:t>Clostridium difficile </a:t>
            </a:r>
            <a:r>
              <a:rPr lang="en-US" sz="1800" dirty="0">
                <a:latin typeface="Arial" panose="020B0604020202020204" pitchFamily="34" charset="0"/>
                <a:cs typeface="Arial" panose="020B0604020202020204" pitchFamily="34" charset="0"/>
              </a:rPr>
              <a:t>infection</a:t>
            </a:r>
          </a:p>
          <a:p>
            <a:pPr lvl="1">
              <a:buClr>
                <a:srgbClr val="004B87"/>
              </a:buClr>
              <a:defRPr/>
            </a:pPr>
            <a:r>
              <a:rPr lang="en-US" sz="1600" dirty="0">
                <a:latin typeface="Arial" panose="020B0604020202020204" pitchFamily="34" charset="0"/>
                <a:cs typeface="Arial" panose="020B0604020202020204" pitchFamily="34" charset="0"/>
              </a:rPr>
              <a:t>Led to an exponential increase in interest in FMT to treat gut dysbiosis</a:t>
            </a:r>
          </a:p>
          <a:p>
            <a:pPr>
              <a:buClr>
                <a:srgbClr val="004B87"/>
              </a:buClr>
              <a:defRPr/>
            </a:pPr>
            <a:r>
              <a:rPr lang="en-US" sz="1800" b="1" dirty="0">
                <a:latin typeface="Arial" panose="020B0604020202020204" pitchFamily="34" charset="0"/>
                <a:cs typeface="Arial" panose="020B0604020202020204" pitchFamily="34" charset="0"/>
              </a:rPr>
              <a:t>AIM: </a:t>
            </a:r>
            <a:r>
              <a:rPr lang="en-US" sz="1800" dirty="0">
                <a:latin typeface="Arial" panose="020B0604020202020204" pitchFamily="34" charset="0"/>
                <a:cs typeface="Arial" panose="020B0604020202020204" pitchFamily="34" charset="0"/>
              </a:rPr>
              <a:t>to undertake first European FMT trial in patients with advanced cirrhosis in Europe</a:t>
            </a:r>
          </a:p>
        </p:txBody>
      </p:sp>
      <p:sp>
        <p:nvSpPr>
          <p:cNvPr id="13" name="Content Placeholder 12">
            <a:extLst>
              <a:ext uri="{FF2B5EF4-FFF2-40B4-BE49-F238E27FC236}">
                <a16:creationId xmlns:a16="http://schemas.microsoft.com/office/drawing/2014/main" id="{7DC26FBA-4E75-43C8-AB65-6A4A6FDAB904}"/>
              </a:ext>
            </a:extLst>
          </p:cNvPr>
          <p:cNvSpPr>
            <a:spLocks noGrp="1"/>
          </p:cNvSpPr>
          <p:nvPr>
            <p:ph sz="half" idx="12"/>
          </p:nvPr>
        </p:nvSpPr>
        <p:spPr/>
        <p:txBody>
          <a:bodyPr/>
          <a:lstStyle/>
          <a:p>
            <a:pPr marL="0" lvl="0" indent="0">
              <a:buClr>
                <a:srgbClr val="866D75"/>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METHODS</a:t>
            </a:r>
            <a:endParaRPr lang="en-US" sz="1800" b="1" dirty="0">
              <a:solidFill>
                <a:srgbClr val="FFFFFF"/>
              </a:solidFill>
              <a:highlight>
                <a:srgbClr val="004A86"/>
              </a:highlight>
              <a:latin typeface="Arial" panose="020B0604020202020204" pitchFamily="34" charset="0"/>
              <a:cs typeface="Arial" panose="020B0604020202020204" pitchFamily="34" charset="0"/>
            </a:endParaRPr>
          </a:p>
          <a:p>
            <a:pPr>
              <a:buClr>
                <a:schemeClr val="tx2"/>
              </a:buClr>
              <a:defRPr/>
            </a:pPr>
            <a:endParaRPr lang="en-GB" sz="1800" dirty="0">
              <a:latin typeface="Arial" panose="020B0604020202020204" pitchFamily="34" charset="0"/>
              <a:cs typeface="Arial" panose="020B0604020202020204" pitchFamily="34" charset="0"/>
            </a:endParaRPr>
          </a:p>
          <a:p>
            <a:pPr>
              <a:buClr>
                <a:schemeClr val="tx2"/>
              </a:buClr>
              <a:defRPr/>
            </a:pPr>
            <a:endParaRPr lang="en-GB" sz="1800" dirty="0">
              <a:latin typeface="Arial" panose="020B0604020202020204" pitchFamily="34" charset="0"/>
              <a:cs typeface="Arial" panose="020B0604020202020204" pitchFamily="34" charset="0"/>
            </a:endParaRPr>
          </a:p>
          <a:p>
            <a:endParaRPr lang="en-GB" dirty="0"/>
          </a:p>
        </p:txBody>
      </p:sp>
      <p:cxnSp>
        <p:nvCxnSpPr>
          <p:cNvPr id="19" name="Straight Connector 18">
            <a:extLst>
              <a:ext uri="{FF2B5EF4-FFF2-40B4-BE49-F238E27FC236}">
                <a16:creationId xmlns:a16="http://schemas.microsoft.com/office/drawing/2014/main" id="{B89B8756-1DE1-40E1-9A67-FCCF285E9C8C}"/>
              </a:ext>
            </a:extLst>
          </p:cNvPr>
          <p:cNvCxnSpPr>
            <a:cxnSpLocks/>
          </p:cNvCxnSpPr>
          <p:nvPr/>
        </p:nvCxnSpPr>
        <p:spPr>
          <a:xfrm>
            <a:off x="6080711" y="1338263"/>
            <a:ext cx="15289" cy="4991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E51E2A2-2699-4561-A81B-8DBD2A910E18}"/>
              </a:ext>
            </a:extLst>
          </p:cNvPr>
          <p:cNvSpPr/>
          <p:nvPr/>
        </p:nvSpPr>
        <p:spPr>
          <a:xfrm>
            <a:off x="7958279" y="1622018"/>
            <a:ext cx="3411492" cy="60815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32 patients with confirmed cirrhosis</a:t>
            </a:r>
          </a:p>
          <a:p>
            <a:pPr algn="ctr"/>
            <a:r>
              <a:rPr lang="en-GB" sz="1600" dirty="0">
                <a:solidFill>
                  <a:schemeClr val="tx1"/>
                </a:solidFill>
              </a:rPr>
              <a:t>(MELD score 10−16)</a:t>
            </a:r>
          </a:p>
        </p:txBody>
      </p:sp>
      <p:sp>
        <p:nvSpPr>
          <p:cNvPr id="20" name="Rectangle 19">
            <a:extLst>
              <a:ext uri="{FF2B5EF4-FFF2-40B4-BE49-F238E27FC236}">
                <a16:creationId xmlns:a16="http://schemas.microsoft.com/office/drawing/2014/main" id="{3495221D-3C09-4C75-ABAF-105A1143C7AC}"/>
              </a:ext>
            </a:extLst>
          </p:cNvPr>
          <p:cNvSpPr/>
          <p:nvPr/>
        </p:nvSpPr>
        <p:spPr>
          <a:xfrm>
            <a:off x="7561802" y="2457773"/>
            <a:ext cx="4204446" cy="60815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23 randomized (3:1)</a:t>
            </a:r>
          </a:p>
          <a:p>
            <a:pPr algn="ctr"/>
            <a:r>
              <a:rPr lang="en-GB" sz="1600" dirty="0">
                <a:solidFill>
                  <a:schemeClr val="tx1"/>
                </a:solidFill>
              </a:rPr>
              <a:t>21 treated*</a:t>
            </a:r>
          </a:p>
        </p:txBody>
      </p:sp>
      <p:cxnSp>
        <p:nvCxnSpPr>
          <p:cNvPr id="24" name="Straight Arrow Connector 23">
            <a:extLst>
              <a:ext uri="{FF2B5EF4-FFF2-40B4-BE49-F238E27FC236}">
                <a16:creationId xmlns:a16="http://schemas.microsoft.com/office/drawing/2014/main" id="{3053FC55-C7C3-4444-AB7D-0B61E055B592}"/>
              </a:ext>
            </a:extLst>
          </p:cNvPr>
          <p:cNvCxnSpPr>
            <a:cxnSpLocks/>
            <a:stCxn id="18" idx="2"/>
            <a:endCxn id="20" idx="0"/>
          </p:cNvCxnSpPr>
          <p:nvPr/>
        </p:nvCxnSpPr>
        <p:spPr>
          <a:xfrm>
            <a:off x="9664025" y="2230176"/>
            <a:ext cx="0" cy="22759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1AE1F77-4C9D-4405-BDBC-B5CDBBE20193}"/>
              </a:ext>
            </a:extLst>
          </p:cNvPr>
          <p:cNvCxnSpPr>
            <a:cxnSpLocks/>
            <a:stCxn id="20" idx="2"/>
          </p:cNvCxnSpPr>
          <p:nvPr/>
        </p:nvCxnSpPr>
        <p:spPr>
          <a:xfrm rot="5400000">
            <a:off x="8476779" y="3183947"/>
            <a:ext cx="1305263" cy="106923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BA48C1C-2ADB-4E73-A024-9005138BEF76}"/>
              </a:ext>
            </a:extLst>
          </p:cNvPr>
          <p:cNvCxnSpPr>
            <a:cxnSpLocks/>
            <a:stCxn id="20" idx="2"/>
          </p:cNvCxnSpPr>
          <p:nvPr/>
        </p:nvCxnSpPr>
        <p:spPr>
          <a:xfrm rot="16200000" flipH="1">
            <a:off x="9538485" y="3191471"/>
            <a:ext cx="1305262" cy="1054182"/>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712D013-9A6D-4960-BFD9-4E9E6C2528AD}"/>
              </a:ext>
            </a:extLst>
          </p:cNvPr>
          <p:cNvSpPr/>
          <p:nvPr/>
        </p:nvSpPr>
        <p:spPr>
          <a:xfrm>
            <a:off x="6176734" y="3229338"/>
            <a:ext cx="1319486" cy="126437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Single donor FMT (200 mL)</a:t>
            </a:r>
          </a:p>
          <a:p>
            <a:pPr algn="ctr"/>
            <a:r>
              <a:rPr lang="en-GB" sz="1200" dirty="0">
                <a:solidFill>
                  <a:schemeClr val="tx1"/>
                </a:solidFill>
              </a:rPr>
              <a:t>Prepared from 6 donors</a:t>
            </a:r>
            <a:r>
              <a:rPr lang="en-US" sz="1200" baseline="30000" dirty="0">
                <a:solidFill>
                  <a:schemeClr val="tx1"/>
                </a:solidFill>
              </a:rPr>
              <a:t>‡</a:t>
            </a:r>
            <a:r>
              <a:rPr lang="en-GB" sz="1200" dirty="0">
                <a:solidFill>
                  <a:schemeClr val="tx1"/>
                </a:solidFill>
              </a:rPr>
              <a:t> in a MHRA-licensed facility</a:t>
            </a:r>
          </a:p>
        </p:txBody>
      </p:sp>
      <p:cxnSp>
        <p:nvCxnSpPr>
          <p:cNvPr id="53" name="Straight Arrow Connector 52">
            <a:extLst>
              <a:ext uri="{FF2B5EF4-FFF2-40B4-BE49-F238E27FC236}">
                <a16:creationId xmlns:a16="http://schemas.microsoft.com/office/drawing/2014/main" id="{03A2DCB7-61FD-4E0E-91BB-2E688ECB4932}"/>
              </a:ext>
            </a:extLst>
          </p:cNvPr>
          <p:cNvCxnSpPr>
            <a:cxnSpLocks/>
            <a:stCxn id="49" idx="3"/>
            <a:endCxn id="21" idx="1"/>
          </p:cNvCxnSpPr>
          <p:nvPr/>
        </p:nvCxnSpPr>
        <p:spPr>
          <a:xfrm>
            <a:off x="7496220" y="3861527"/>
            <a:ext cx="2102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7CC9CAB2-F50A-4B7E-80E0-8E437D5372E0}"/>
              </a:ext>
            </a:extLst>
          </p:cNvPr>
          <p:cNvSpPr/>
          <p:nvPr/>
        </p:nvSpPr>
        <p:spPr>
          <a:xfrm>
            <a:off x="7706450" y="4353045"/>
            <a:ext cx="3885803" cy="58614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Administered via a nasojejunal tube inserted at gastroscopy (after bowel preparation with Moviprep®)</a:t>
            </a:r>
            <a:endParaRPr lang="en-GB" sz="1200" dirty="0">
              <a:solidFill>
                <a:schemeClr val="tx1"/>
              </a:solidFill>
            </a:endParaRPr>
          </a:p>
        </p:txBody>
      </p:sp>
      <p:sp>
        <p:nvSpPr>
          <p:cNvPr id="21" name="Rectangle 20">
            <a:extLst>
              <a:ext uri="{FF2B5EF4-FFF2-40B4-BE49-F238E27FC236}">
                <a16:creationId xmlns:a16="http://schemas.microsoft.com/office/drawing/2014/main" id="{F9183965-B206-4C7A-BD74-BF5E09DDD83B}"/>
              </a:ext>
            </a:extLst>
          </p:cNvPr>
          <p:cNvSpPr/>
          <p:nvPr/>
        </p:nvSpPr>
        <p:spPr>
          <a:xfrm>
            <a:off x="7706451" y="3608723"/>
            <a:ext cx="1837736" cy="505609"/>
          </a:xfrm>
          <a:prstGeom prst="rect">
            <a:avLst/>
          </a:prstGeom>
          <a:solidFill>
            <a:schemeClr val="accent4">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2"/>
                </a:solidFill>
              </a:rPr>
              <a:t>FMT (n=15)</a:t>
            </a:r>
          </a:p>
        </p:txBody>
      </p:sp>
      <p:sp>
        <p:nvSpPr>
          <p:cNvPr id="22" name="Rectangle 21">
            <a:extLst>
              <a:ext uri="{FF2B5EF4-FFF2-40B4-BE49-F238E27FC236}">
                <a16:creationId xmlns:a16="http://schemas.microsoft.com/office/drawing/2014/main" id="{CF16225D-B171-4420-B80B-35BB4780CE02}"/>
              </a:ext>
            </a:extLst>
          </p:cNvPr>
          <p:cNvSpPr/>
          <p:nvPr/>
        </p:nvSpPr>
        <p:spPr>
          <a:xfrm>
            <a:off x="9820468" y="3608723"/>
            <a:ext cx="1717998" cy="505609"/>
          </a:xfrm>
          <a:prstGeom prst="rect">
            <a:avLst/>
          </a:prstGeom>
          <a:solidFill>
            <a:schemeClr val="accent5">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2"/>
                </a:solidFill>
              </a:rPr>
              <a:t>Placebo</a:t>
            </a:r>
            <a:r>
              <a:rPr lang="en-US" sz="1600" baseline="30000" dirty="0"/>
              <a:t>†</a:t>
            </a:r>
            <a:r>
              <a:rPr lang="en-GB" sz="1600" dirty="0">
                <a:solidFill>
                  <a:schemeClr val="bg2"/>
                </a:solidFill>
              </a:rPr>
              <a:t> (n=6)</a:t>
            </a:r>
          </a:p>
        </p:txBody>
      </p:sp>
      <p:sp>
        <p:nvSpPr>
          <p:cNvPr id="68" name="Rectangle 67">
            <a:extLst>
              <a:ext uri="{FF2B5EF4-FFF2-40B4-BE49-F238E27FC236}">
                <a16:creationId xmlns:a16="http://schemas.microsoft.com/office/drawing/2014/main" id="{220939E4-2499-422A-8294-CDD455CD2ACC}"/>
              </a:ext>
            </a:extLst>
          </p:cNvPr>
          <p:cNvSpPr/>
          <p:nvPr/>
        </p:nvSpPr>
        <p:spPr>
          <a:xfrm>
            <a:off x="7706450" y="5089763"/>
            <a:ext cx="3885803" cy="835716"/>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Patients reviewed at Day 7, 30 and 90</a:t>
            </a:r>
            <a:r>
              <a:rPr lang="en-US" sz="1200" dirty="0">
                <a:solidFill>
                  <a:schemeClr val="tx1"/>
                </a:solidFill>
              </a:rPr>
              <a:t/>
            </a:r>
            <a:br>
              <a:rPr lang="en-US" sz="1200" dirty="0">
                <a:solidFill>
                  <a:schemeClr val="tx1"/>
                </a:solidFill>
              </a:rPr>
            </a:br>
            <a:r>
              <a:rPr lang="en-US" sz="1200" dirty="0">
                <a:solidFill>
                  <a:schemeClr val="tx1"/>
                </a:solidFill>
              </a:rPr>
              <a:t>Samples of blood, stool, urine and saliva obtained for plasma/stool ammonia, metagenomic and metabolomic analyses</a:t>
            </a:r>
            <a:endParaRPr lang="en-GB" sz="1200" dirty="0">
              <a:solidFill>
                <a:schemeClr val="tx1"/>
              </a:solidFill>
            </a:endParaRPr>
          </a:p>
        </p:txBody>
      </p:sp>
      <p:cxnSp>
        <p:nvCxnSpPr>
          <p:cNvPr id="72" name="Straight Arrow Connector 71">
            <a:extLst>
              <a:ext uri="{FF2B5EF4-FFF2-40B4-BE49-F238E27FC236}">
                <a16:creationId xmlns:a16="http://schemas.microsoft.com/office/drawing/2014/main" id="{BC0301B4-2487-4D5E-8EA3-5E7B8EABABAC}"/>
              </a:ext>
            </a:extLst>
          </p:cNvPr>
          <p:cNvCxnSpPr>
            <a:stCxn id="56" idx="2"/>
            <a:endCxn id="68" idx="0"/>
          </p:cNvCxnSpPr>
          <p:nvPr/>
        </p:nvCxnSpPr>
        <p:spPr>
          <a:xfrm>
            <a:off x="9649352" y="4939193"/>
            <a:ext cx="0" cy="1505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hlinkClick r:id="rId3" action="ppaction://hlinksldjump"/>
            <a:extLst>
              <a:ext uri="{FF2B5EF4-FFF2-40B4-BE49-F238E27FC236}">
                <a16:creationId xmlns:a16="http://schemas.microsoft.com/office/drawing/2014/main" id="{49772B53-F7AE-4D2F-9460-6C9E497725E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6136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Results of the PROFIT trial, a PROspective randomised placebo-controlled feasibility trial of Faecal mIcrobiota Transplantation in advanced cirrhosis </a:t>
            </a:r>
            <a:endParaRPr lang="en-US" sz="2400" dirty="0"/>
          </a:p>
        </p:txBody>
      </p:sp>
      <p:sp>
        <p:nvSpPr>
          <p:cNvPr id="5" name="Text Placeholder 4"/>
          <p:cNvSpPr>
            <a:spLocks noGrp="1"/>
          </p:cNvSpPr>
          <p:nvPr>
            <p:ph type="body" sz="quarter" idx="10"/>
          </p:nvPr>
        </p:nvSpPr>
        <p:spPr/>
        <p:txBody>
          <a:bodyPr/>
          <a:lstStyle/>
          <a:p>
            <a:r>
              <a:rPr lang="fr-FR" dirty="0"/>
              <a:t>Woodhouse C, et al. DILC 2020; LBP29</a:t>
            </a:r>
          </a:p>
        </p:txBody>
      </p:sp>
      <p:sp>
        <p:nvSpPr>
          <p:cNvPr id="3" name="Content Placeholder 2">
            <a:extLst>
              <a:ext uri="{FF2B5EF4-FFF2-40B4-BE49-F238E27FC236}">
                <a16:creationId xmlns:a16="http://schemas.microsoft.com/office/drawing/2014/main" id="{5B9502CF-8E8B-4423-8E02-06EA7DED890F}"/>
              </a:ext>
            </a:extLst>
          </p:cNvPr>
          <p:cNvSpPr>
            <a:spLocks noGrp="1"/>
          </p:cNvSpPr>
          <p:nvPr>
            <p:ph sz="half" idx="11"/>
          </p:nvPr>
        </p:nvSpPr>
        <p:spPr>
          <a:xfrm>
            <a:off x="425751" y="1340768"/>
            <a:ext cx="5572801" cy="4622400"/>
          </a:xfrm>
        </p:spPr>
        <p:txBody>
          <a:bodyPr>
            <a:normAutofit/>
          </a:bodyPr>
          <a:lstStyle/>
          <a:p>
            <a:pPr marL="0" lvl="0" indent="0">
              <a:buNone/>
              <a:defRPr/>
            </a:pPr>
            <a:r>
              <a:rPr lang="en-US" b="1" dirty="0">
                <a:solidFill>
                  <a:srgbClr val="FFFFFF"/>
                </a:solidFill>
                <a:highlight>
                  <a:srgbClr val="004A86"/>
                </a:highlight>
                <a:latin typeface="Arial" panose="020B0604020202020204" pitchFamily="34" charset="0"/>
                <a:cs typeface="Arial" panose="020B0604020202020204" pitchFamily="34" charset="0"/>
              </a:rPr>
              <a:t>RESULTS </a:t>
            </a:r>
            <a:endParaRPr lang="en-US" sz="1800" b="1" dirty="0">
              <a:solidFill>
                <a:srgbClr val="FFFFFF"/>
              </a:solidFill>
              <a:highlight>
                <a:srgbClr val="004A86"/>
              </a:highlight>
              <a:latin typeface="Arial" panose="020B0604020202020204" pitchFamily="34" charset="0"/>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pPr>
              <a:defRPr/>
            </a:pPr>
            <a:r>
              <a:rPr lang="en-GB" sz="1800" dirty="0">
                <a:latin typeface="Arial" panose="020B0604020202020204" pitchFamily="34" charset="0"/>
                <a:cs typeface="Arial" panose="020B0604020202020204" pitchFamily="34" charset="0"/>
              </a:rPr>
              <a:t>Plasma ammonia: significant reduction with FMT</a:t>
            </a:r>
          </a:p>
          <a:p>
            <a:pPr lvl="1">
              <a:defRPr/>
            </a:pPr>
            <a:r>
              <a:rPr lang="en-GB" sz="1600" dirty="0">
                <a:latin typeface="Arial" panose="020B0604020202020204" pitchFamily="34" charset="0"/>
                <a:cs typeface="Arial" panose="020B0604020202020204" pitchFamily="34" charset="0"/>
              </a:rPr>
              <a:t>Baseline </a:t>
            </a:r>
            <a:r>
              <a:rPr lang="en-GB" sz="1600" dirty="0">
                <a:latin typeface="Arial" panose="020B0604020202020204" pitchFamily="34" charset="0"/>
                <a:cs typeface="Arial" panose="020B0604020202020204" pitchFamily="34" charset="0"/>
                <a:sym typeface="Symbol" panose="05050102010706020507" pitchFamily="18" charset="2"/>
              </a:rPr>
              <a:t></a:t>
            </a:r>
            <a:r>
              <a:rPr lang="en-GB" sz="1600" dirty="0">
                <a:latin typeface="Arial" panose="020B0604020202020204" pitchFamily="34" charset="0"/>
                <a:cs typeface="Arial" panose="020B0604020202020204" pitchFamily="34" charset="0"/>
              </a:rPr>
              <a:t> Day 30 (p=0.0007) </a:t>
            </a:r>
          </a:p>
          <a:p>
            <a:pPr lvl="1">
              <a:defRPr/>
            </a:pPr>
            <a:r>
              <a:rPr lang="en-GB" sz="1600" dirty="0">
                <a:latin typeface="Arial" panose="020B0604020202020204" pitchFamily="34" charset="0"/>
                <a:cs typeface="Arial" panose="020B0604020202020204" pitchFamily="34" charset="0"/>
              </a:rPr>
              <a:t>Day 7 </a:t>
            </a:r>
            <a:r>
              <a:rPr lang="en-GB" sz="1600" dirty="0">
                <a:latin typeface="Arial" panose="020B0604020202020204" pitchFamily="34" charset="0"/>
                <a:cs typeface="Arial" panose="020B0604020202020204" pitchFamily="34" charset="0"/>
                <a:sym typeface="Symbol" panose="05050102010706020507" pitchFamily="18" charset="2"/>
              </a:rPr>
              <a:t></a:t>
            </a:r>
            <a:r>
              <a:rPr lang="en-GB" sz="1600" dirty="0">
                <a:latin typeface="Arial" panose="020B0604020202020204" pitchFamily="34" charset="0"/>
                <a:cs typeface="Arial" panose="020B0604020202020204" pitchFamily="34" charset="0"/>
              </a:rPr>
              <a:t> Day 30 (p=0.0448)</a:t>
            </a:r>
          </a:p>
          <a:p>
            <a:pPr>
              <a:defRPr/>
            </a:pPr>
            <a:r>
              <a:rPr lang="en-GB" sz="1800" dirty="0">
                <a:latin typeface="Arial" panose="020B0604020202020204" pitchFamily="34" charset="0"/>
                <a:cs typeface="Arial" panose="020B0604020202020204" pitchFamily="34" charset="0"/>
              </a:rPr>
              <a:t>Stool ammonia: increased with placebo but not with FMT</a:t>
            </a:r>
          </a:p>
          <a:p>
            <a:pPr>
              <a:defRPr/>
            </a:pPr>
            <a:r>
              <a:rPr lang="en-GB" sz="1800" dirty="0">
                <a:latin typeface="Arial" panose="020B0604020202020204" pitchFamily="34" charset="0"/>
                <a:cs typeface="Arial" panose="020B0604020202020204" pitchFamily="34" charset="0"/>
              </a:rPr>
              <a:t>No significant differences in MELD, leucocyte count and CRP</a:t>
            </a:r>
          </a:p>
          <a:p>
            <a:endParaRPr lang="en-GB" dirty="0"/>
          </a:p>
        </p:txBody>
      </p:sp>
      <p:sp>
        <p:nvSpPr>
          <p:cNvPr id="4" name="Content Placeholder 3">
            <a:extLst>
              <a:ext uri="{FF2B5EF4-FFF2-40B4-BE49-F238E27FC236}">
                <a16:creationId xmlns:a16="http://schemas.microsoft.com/office/drawing/2014/main" id="{32E16FC9-6610-48E3-962A-856386163819}"/>
              </a:ext>
            </a:extLst>
          </p:cNvPr>
          <p:cNvSpPr>
            <a:spLocks noGrp="1"/>
          </p:cNvSpPr>
          <p:nvPr>
            <p:ph sz="half" idx="12"/>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10 SAEs occurred during the follow-up period</a:t>
            </a:r>
          </a:p>
          <a:p>
            <a:pPr lvl="1"/>
            <a:r>
              <a:rPr lang="en-GB" sz="1600" dirty="0">
                <a:latin typeface="Arial" panose="020B0604020202020204" pitchFamily="34" charset="0"/>
                <a:cs typeface="Arial" panose="020B0604020202020204" pitchFamily="34" charset="0"/>
              </a:rPr>
              <a:t>9 were in the FMT group</a:t>
            </a:r>
          </a:p>
          <a:p>
            <a:pPr lvl="1"/>
            <a:r>
              <a:rPr lang="en-GB" sz="1600" dirty="0">
                <a:latin typeface="Arial" panose="020B0604020202020204" pitchFamily="34" charset="0"/>
                <a:cs typeface="Arial" panose="020B0604020202020204" pitchFamily="34" charset="0"/>
              </a:rPr>
              <a:t>None was treatment-related</a:t>
            </a:r>
          </a:p>
          <a:p>
            <a:endParaRPr lang="en-GB" dirty="0"/>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354599" y="5532304"/>
            <a:ext cx="11348472"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Clr>
                <a:srgbClr val="866D75"/>
              </a:buClr>
              <a:buNone/>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r>
              <a:rPr kumimoji="0" 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lang="en-GB" sz="1800" dirty="0">
                <a:latin typeface="Arial" panose="020B0604020202020204" pitchFamily="34" charset="0"/>
                <a:cs typeface="Arial" panose="020B0604020202020204" pitchFamily="34" charset="0"/>
              </a:rPr>
              <a:t>FMT is safe and feasible in patients with advanced stable cirrhosis. FMT-treated patients showed a striking reduction in plasma ammonia in line with the recently published US pilot study of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FMT in patients with hepatic encephalopathy </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44711" y="5532304"/>
            <a:ext cx="11258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8786FE8-CB15-41A2-B168-2434F3599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62"/>
          <a:stretch/>
        </p:blipFill>
        <p:spPr bwMode="auto">
          <a:xfrm>
            <a:off x="6991929" y="1680417"/>
            <a:ext cx="4151801" cy="2942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024CD1B0-916E-4A7E-B875-D0BFBD10EE0A}"/>
              </a:ext>
            </a:extLst>
          </p:cNvPr>
          <p:cNvGraphicFramePr>
            <a:graphicFrameLocks noGrp="1"/>
          </p:cNvGraphicFramePr>
          <p:nvPr>
            <p:extLst>
              <p:ext uri="{D42A27DB-BD31-4B8C-83A1-F6EECF244321}">
                <p14:modId xmlns:p14="http://schemas.microsoft.com/office/powerpoint/2010/main" val="4235141218"/>
              </p:ext>
            </p:extLst>
          </p:nvPr>
        </p:nvGraphicFramePr>
        <p:xfrm>
          <a:off x="534982" y="1719974"/>
          <a:ext cx="5014785" cy="1670369"/>
        </p:xfrm>
        <a:graphic>
          <a:graphicData uri="http://schemas.openxmlformats.org/drawingml/2006/table">
            <a:tbl>
              <a:tblPr firstRow="1" bandRow="1">
                <a:tableStyleId>{5C22544A-7EE6-4342-B048-85BDC9FD1C3A}</a:tableStyleId>
              </a:tblPr>
              <a:tblGrid>
                <a:gridCol w="3145111">
                  <a:extLst>
                    <a:ext uri="{9D8B030D-6E8A-4147-A177-3AD203B41FA5}">
                      <a16:colId xmlns:a16="http://schemas.microsoft.com/office/drawing/2014/main" val="1982983025"/>
                    </a:ext>
                  </a:extLst>
                </a:gridCol>
                <a:gridCol w="1869674">
                  <a:extLst>
                    <a:ext uri="{9D8B030D-6E8A-4147-A177-3AD203B41FA5}">
                      <a16:colId xmlns:a16="http://schemas.microsoft.com/office/drawing/2014/main" val="2860885646"/>
                    </a:ext>
                  </a:extLst>
                </a:gridCol>
              </a:tblGrid>
              <a:tr h="0">
                <a:tc gridSpan="2">
                  <a:txBody>
                    <a:bodyPr/>
                    <a:lstStyle/>
                    <a:p>
                      <a:pPr>
                        <a:lnSpc>
                          <a:spcPct val="107000"/>
                        </a:lnSpc>
                        <a:spcAft>
                          <a:spcPts val="0"/>
                        </a:spcAft>
                      </a:pPr>
                      <a:r>
                        <a:rPr lang="en-US" sz="1600" kern="1200" dirty="0">
                          <a:effectLst/>
                        </a:rPr>
                        <a:t>Population characteristics (n=21)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val="1157113787"/>
                  </a:ext>
                </a:extLst>
              </a:tr>
              <a:tr h="1473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200" dirty="0">
                          <a:effectLst/>
                          <a:latin typeface="+mn-lt"/>
                        </a:rPr>
                        <a:t>Mean age, years</a:t>
                      </a:r>
                      <a:endParaRPr lang="en-US" sz="16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mn-lt"/>
                          <a:ea typeface="Calibri" panose="020F0502020204030204" pitchFamily="34" charset="0"/>
                          <a:cs typeface="Times New Roman" panose="02020603050405020304" pitchFamily="18" charset="0"/>
                        </a:rPr>
                        <a:t>57.8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60955"/>
                  </a:ext>
                </a:extLst>
              </a:tr>
              <a:tr h="147355">
                <a:tc>
                  <a:txBody>
                    <a:bodyPr/>
                    <a:lstStyle/>
                    <a:p>
                      <a:pPr>
                        <a:lnSpc>
                          <a:spcPct val="107000"/>
                        </a:lnSpc>
                        <a:spcAft>
                          <a:spcPts val="0"/>
                        </a:spcAft>
                      </a:pPr>
                      <a:r>
                        <a:rPr lang="en-GB" sz="1600" dirty="0">
                          <a:effectLst/>
                          <a:latin typeface="+mn-lt"/>
                        </a:rPr>
                        <a:t>Male patients</a:t>
                      </a:r>
                      <a:endParaRPr lang="en-US" sz="1600" dirty="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mn-lt"/>
                        </a:rPr>
                        <a:t>76.2%</a:t>
                      </a:r>
                      <a:endParaRPr lang="en-US" sz="1600" dirty="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703084"/>
                  </a:ext>
                </a:extLst>
              </a:tr>
              <a:tr h="157114">
                <a:tc>
                  <a:txBody>
                    <a:bodyPr/>
                    <a:lstStyle/>
                    <a:p>
                      <a:pPr>
                        <a:lnSpc>
                          <a:spcPct val="107000"/>
                        </a:lnSpc>
                        <a:spcAft>
                          <a:spcPts val="0"/>
                        </a:spcAft>
                      </a:pPr>
                      <a:r>
                        <a:rPr lang="en-US" sz="1600" kern="1200" dirty="0">
                          <a:effectLst/>
                          <a:latin typeface="+mn-lt"/>
                        </a:rPr>
                        <a:t>Alcohol-related cirrhosis</a:t>
                      </a:r>
                      <a:br>
                        <a:rPr lang="en-US" sz="1600" kern="1200" dirty="0">
                          <a:effectLst/>
                          <a:latin typeface="+mn-lt"/>
                        </a:rPr>
                      </a:br>
                      <a:r>
                        <a:rPr lang="en-US" sz="1600" kern="1200" dirty="0">
                          <a:effectLst/>
                          <a:latin typeface="+mn-lt"/>
                        </a:rPr>
                        <a:t>(abstinent for &gt;6 weeks)</a:t>
                      </a:r>
                      <a:endParaRPr lang="en-US" sz="1600" dirty="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mn-lt"/>
                        </a:rPr>
                        <a:t>52%</a:t>
                      </a:r>
                      <a:endParaRPr lang="en-US" sz="1600" dirty="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307664"/>
                  </a:ext>
                </a:extLst>
              </a:tr>
            </a:tbl>
          </a:graphicData>
        </a:graphic>
      </p:graphicFrame>
      <p:sp>
        <p:nvSpPr>
          <p:cNvPr id="8" name="TextBox 7">
            <a:extLst>
              <a:ext uri="{FF2B5EF4-FFF2-40B4-BE49-F238E27FC236}">
                <a16:creationId xmlns:a16="http://schemas.microsoft.com/office/drawing/2014/main" id="{9BC73460-D7B0-4DF1-8508-85C05C1A9943}"/>
              </a:ext>
            </a:extLst>
          </p:cNvPr>
          <p:cNvSpPr txBox="1"/>
          <p:nvPr/>
        </p:nvSpPr>
        <p:spPr>
          <a:xfrm>
            <a:off x="7508131" y="1134965"/>
            <a:ext cx="2943434" cy="584775"/>
          </a:xfrm>
          <a:prstGeom prst="rect">
            <a:avLst/>
          </a:prstGeom>
          <a:noFill/>
        </p:spPr>
        <p:txBody>
          <a:bodyPr wrap="none" rtlCol="0">
            <a:spAutoFit/>
          </a:bodyPr>
          <a:lstStyle/>
          <a:p>
            <a:pPr algn="ctr"/>
            <a:r>
              <a:rPr lang="en-GB" sz="1600" b="1" dirty="0"/>
              <a:t>Plasma ammonia levels</a:t>
            </a:r>
          </a:p>
          <a:p>
            <a:pPr algn="ctr"/>
            <a:r>
              <a:rPr lang="en-GB" sz="1600" b="1" dirty="0"/>
              <a:t>Baseline, Day 30 and Day 90</a:t>
            </a:r>
          </a:p>
        </p:txBody>
      </p:sp>
      <p:pic>
        <p:nvPicPr>
          <p:cNvPr id="14" name="Picture 13">
            <a:hlinkClick r:id="rId4" action="ppaction://hlinksldjump"/>
            <a:extLst>
              <a:ext uri="{FF2B5EF4-FFF2-40B4-BE49-F238E27FC236}">
                <a16:creationId xmlns:a16="http://schemas.microsoft.com/office/drawing/2014/main" id="{6D262F62-6231-4E55-82AE-0FE44F86646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336654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stratification and the effects of early TIPS among patients with </a:t>
            </a:r>
            <a:br>
              <a:rPr lang="en-US" dirty="0"/>
            </a:br>
            <a:r>
              <a:rPr lang="en-US" dirty="0"/>
              <a:t>Child−Pugh B cirrhosis and acute variceal bleeding</a:t>
            </a:r>
            <a:endParaRPr lang="en-GB" dirty="0"/>
          </a:p>
        </p:txBody>
      </p:sp>
      <p:sp>
        <p:nvSpPr>
          <p:cNvPr id="5" name="Text Placeholder 4"/>
          <p:cNvSpPr>
            <a:spLocks noGrp="1"/>
          </p:cNvSpPr>
          <p:nvPr>
            <p:ph type="body" sz="quarter" idx="10"/>
          </p:nvPr>
        </p:nvSpPr>
        <p:spPr/>
        <p:txBody>
          <a:bodyPr/>
          <a:lstStyle/>
          <a:p>
            <a:r>
              <a:rPr lang="en-GB" dirty="0"/>
              <a:t>*Medical group; </a:t>
            </a:r>
            <a:r>
              <a:rPr lang="en-US" baseline="30000" dirty="0"/>
              <a:t>†</a:t>
            </a:r>
            <a:r>
              <a:rPr lang="en-US" dirty="0"/>
              <a:t>Discrimination and calibration</a:t>
            </a:r>
            <a:endParaRPr lang="en-GB" dirty="0">
              <a:highlight>
                <a:srgbClr val="FFFF00"/>
              </a:highlight>
            </a:endParaRPr>
          </a:p>
          <a:p>
            <a:r>
              <a:rPr lang="en-GB" dirty="0"/>
              <a:t>Lv Y, et al. DILC 2020; SAT132</a:t>
            </a:r>
            <a:endParaRPr lang="en-GB" dirty="0">
              <a:cs typeface="Arial"/>
            </a:endParaRPr>
          </a:p>
        </p:txBody>
      </p:sp>
      <p:sp>
        <p:nvSpPr>
          <p:cNvPr id="10" name="Content Placeholder 9">
            <a:extLst>
              <a:ext uri="{FF2B5EF4-FFF2-40B4-BE49-F238E27FC236}">
                <a16:creationId xmlns:a16="http://schemas.microsoft.com/office/drawing/2014/main" id="{C06381CB-9692-4ABA-B4AE-9AC10B15F901}"/>
              </a:ext>
            </a:extLst>
          </p:cNvPr>
          <p:cNvSpPr>
            <a:spLocks noGrp="1"/>
          </p:cNvSpPr>
          <p:nvPr>
            <p:ph sz="half" idx="11"/>
          </p:nvPr>
        </p:nvSpPr>
        <p:spPr>
          <a:xfrm>
            <a:off x="425752" y="1340767"/>
            <a:ext cx="5767694" cy="5139163"/>
          </a:xfrm>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r>
              <a:rPr lang="en-US" sz="1800" dirty="0"/>
              <a:t>Use of early TIPS in patients with Child−Pugh B cirrhosis and AVB remains an open issue</a:t>
            </a:r>
          </a:p>
          <a:p>
            <a:r>
              <a:rPr lang="en-US" sz="1800" b="1" dirty="0"/>
              <a:t>AIMS</a:t>
            </a:r>
            <a:r>
              <a:rPr lang="en-US" sz="1800" dirty="0"/>
              <a:t>: </a:t>
            </a:r>
          </a:p>
          <a:p>
            <a:pPr lvl="1"/>
            <a:r>
              <a:rPr lang="en-US" sz="1600" dirty="0"/>
              <a:t>To test the hypothesis that risk stratiﬁcation using the CLIF-C ADs may be useful to identify a subgroup of patients with Child−Pugh B cirrhosis and AVB likely to have the greatest benefit from early TIPS</a:t>
            </a:r>
          </a:p>
          <a:p>
            <a:pPr lvl="1"/>
            <a:r>
              <a:rPr lang="en-US" sz="1600" dirty="0"/>
              <a:t>To assess the prognostic value of active bleeding and whether it modifies the effect of early TIPS</a:t>
            </a:r>
          </a:p>
          <a:p>
            <a:pPr lvl="1"/>
            <a:endParaRPr lang="en-US" sz="1050" dirty="0"/>
          </a:p>
          <a:p>
            <a:pPr marL="0" indent="0">
              <a:buNone/>
            </a:pPr>
            <a:r>
              <a:rPr lang="en-GB" b="1" dirty="0">
                <a:solidFill>
                  <a:srgbClr val="FFFFFF"/>
                </a:solidFill>
                <a:highlight>
                  <a:srgbClr val="004A86"/>
                </a:highlight>
                <a:latin typeface="Arial" panose="020B0604020202020204" pitchFamily="34" charset="0"/>
                <a:cs typeface="Arial" panose="020B0604020202020204" pitchFamily="34" charset="0"/>
              </a:rPr>
              <a:t>METHODS</a:t>
            </a:r>
            <a:endParaRPr lang="en-GB" sz="2400" b="1" dirty="0">
              <a:solidFill>
                <a:srgbClr val="FFFFFF"/>
              </a:solidFill>
              <a:highlight>
                <a:srgbClr val="004A86"/>
              </a:highlight>
              <a:latin typeface="Arial" panose="020B0604020202020204" pitchFamily="34" charset="0"/>
              <a:cs typeface="Arial" panose="020B0604020202020204" pitchFamily="34" charset="0"/>
            </a:endParaRPr>
          </a:p>
          <a:p>
            <a:endParaRPr lang="en-US" sz="1800" dirty="0"/>
          </a:p>
          <a:p>
            <a:endParaRPr lang="en-US" sz="1800" dirty="0"/>
          </a:p>
          <a:p>
            <a:pPr lvl="1"/>
            <a:endParaRPr lang="en-US" sz="1600" dirty="0"/>
          </a:p>
        </p:txBody>
      </p:sp>
      <p:sp>
        <p:nvSpPr>
          <p:cNvPr id="12" name="Content Placeholder 11">
            <a:extLst>
              <a:ext uri="{FF2B5EF4-FFF2-40B4-BE49-F238E27FC236}">
                <a16:creationId xmlns:a16="http://schemas.microsoft.com/office/drawing/2014/main" id="{6A950768-3E4E-4D75-ADBE-9CF6DD9BE16F}"/>
              </a:ext>
            </a:extLst>
          </p:cNvPr>
          <p:cNvSpPr>
            <a:spLocks noGrp="1"/>
          </p:cNvSpPr>
          <p:nvPr>
            <p:ph sz="half" idx="12"/>
          </p:nvPr>
        </p:nvSpPr>
        <p:spPr>
          <a:xfrm>
            <a:off x="6193447" y="1340767"/>
            <a:ext cx="5670231" cy="5376259"/>
          </a:xfrm>
        </p:spPr>
        <p:txBody>
          <a:bodyPr>
            <a:normAutofit/>
          </a:bodyPr>
          <a:lstStyle/>
          <a:p>
            <a:pPr marL="0" indent="0">
              <a:buNone/>
            </a:pPr>
            <a:r>
              <a:rPr lang="en-GB" sz="1800" dirty="0"/>
              <a:t> </a:t>
            </a:r>
            <a:endParaRPr lang="en-GB" sz="2400" b="1" dirty="0">
              <a:solidFill>
                <a:srgbClr val="FFFFFF"/>
              </a:solidFill>
              <a:highlight>
                <a:srgbClr val="004A86"/>
              </a:highlight>
              <a:latin typeface="Arial" panose="020B0604020202020204" pitchFamily="34" charset="0"/>
              <a:cs typeface="Arial" panose="020B0604020202020204" pitchFamily="34" charset="0"/>
            </a:endParaRPr>
          </a:p>
          <a:p>
            <a:r>
              <a:rPr lang="en-US" sz="1800" dirty="0"/>
              <a:t>Analyses</a:t>
            </a:r>
          </a:p>
          <a:p>
            <a:pPr lvl="1"/>
            <a:r>
              <a:rPr lang="en-US" sz="1600" dirty="0"/>
              <a:t>Compared performance</a:t>
            </a:r>
            <a:r>
              <a:rPr lang="en-US" sz="1600" baseline="30000" dirty="0"/>
              <a:t>†</a:t>
            </a:r>
            <a:r>
              <a:rPr lang="en-US" sz="1600" dirty="0"/>
              <a:t> of CLIF-C ADs with active bleeding and other models</a:t>
            </a:r>
          </a:p>
          <a:p>
            <a:pPr lvl="1"/>
            <a:r>
              <a:rPr lang="en-US" sz="1600" dirty="0"/>
              <a:t>Used Fine and Gray competing risk regression model to compare outcomes between groups</a:t>
            </a:r>
          </a:p>
          <a:p>
            <a:pPr lvl="2"/>
            <a:r>
              <a:rPr lang="en-US" sz="1400" dirty="0"/>
              <a:t>Stratified based on CLIF-C ADs or active bleeding after adjusting for liver disease severity and other potential confounders</a:t>
            </a:r>
          </a:p>
          <a:p>
            <a:pPr lvl="2"/>
            <a:endParaRPr lang="en-US" sz="1400" dirty="0"/>
          </a:p>
          <a:p>
            <a:pPr marL="0" indent="0">
              <a:buNone/>
            </a:pPr>
            <a:r>
              <a:rPr lang="en-US" b="1" dirty="0">
                <a:solidFill>
                  <a:srgbClr val="FFFFFF"/>
                </a:solidFill>
                <a:highlight>
                  <a:srgbClr val="004A86"/>
                </a:highlight>
                <a:latin typeface="Arial" panose="020B0604020202020204" pitchFamily="34" charset="0"/>
                <a:cs typeface="Arial" panose="020B0604020202020204" pitchFamily="34" charset="0"/>
              </a:rPr>
              <a:t>RESULTS</a:t>
            </a:r>
          </a:p>
          <a:p>
            <a:r>
              <a:rPr lang="en-US" sz="1800" dirty="0"/>
              <a:t>Mortality was lower in the early TIPS group vs SC</a:t>
            </a:r>
          </a:p>
          <a:p>
            <a:pPr lvl="1"/>
            <a:r>
              <a:rPr lang="en-US" sz="1600" dirty="0"/>
              <a:t>13.8% vs 19.4% at 1 year</a:t>
            </a:r>
          </a:p>
          <a:p>
            <a:pPr lvl="1"/>
            <a:r>
              <a:rPr lang="en-US" sz="1600" dirty="0"/>
              <a:t>aHR: 0.64 (95% CI 0.43−0.97)</a:t>
            </a:r>
          </a:p>
          <a:p>
            <a:r>
              <a:rPr lang="en-US" sz="1800" dirty="0"/>
              <a:t>Applied to patients receiving SC treatment, the CLIF-C ADs showed satisfactory calibration</a:t>
            </a:r>
          </a:p>
          <a:p>
            <a:pPr lvl="1"/>
            <a:r>
              <a:rPr lang="en-US" sz="1600" dirty="0"/>
              <a:t>Hosmer-Lemeshow test, p=0.268 </a:t>
            </a:r>
          </a:p>
        </p:txBody>
      </p:sp>
      <p:cxnSp>
        <p:nvCxnSpPr>
          <p:cNvPr id="15" name="Straight Connector 14">
            <a:extLst>
              <a:ext uri="{FF2B5EF4-FFF2-40B4-BE49-F238E27FC236}">
                <a16:creationId xmlns:a16="http://schemas.microsoft.com/office/drawing/2014/main" id="{20AC1692-3D1F-4EA2-BCCC-C37398B80B82}"/>
              </a:ext>
            </a:extLst>
          </p:cNvPr>
          <p:cNvCxnSpPr>
            <a:cxnSpLocks/>
          </p:cNvCxnSpPr>
          <p:nvPr/>
        </p:nvCxnSpPr>
        <p:spPr>
          <a:xfrm>
            <a:off x="6201020" y="1519238"/>
            <a:ext cx="0" cy="50524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46FEF2-AA0A-4B15-AB68-95A33B836419}"/>
              </a:ext>
            </a:extLst>
          </p:cNvPr>
          <p:cNvSpPr txBox="1"/>
          <p:nvPr/>
        </p:nvSpPr>
        <p:spPr>
          <a:xfrm>
            <a:off x="2356646" y="5484846"/>
            <a:ext cx="24416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In China between 2010 and 2017</a:t>
            </a:r>
          </a:p>
        </p:txBody>
      </p:sp>
      <p:sp>
        <p:nvSpPr>
          <p:cNvPr id="33" name="Rectangle 32">
            <a:extLst>
              <a:ext uri="{FF2B5EF4-FFF2-40B4-BE49-F238E27FC236}">
                <a16:creationId xmlns:a16="http://schemas.microsoft.com/office/drawing/2014/main" id="{8BF1B06A-A5E4-4277-82A6-75B84678566F}"/>
              </a:ext>
            </a:extLst>
          </p:cNvPr>
          <p:cNvSpPr/>
          <p:nvPr/>
        </p:nvSpPr>
        <p:spPr>
          <a:xfrm>
            <a:off x="1156226" y="4842455"/>
            <a:ext cx="4821368" cy="504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Pooled individual data from 2 published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885 patients with Child−Pugh B cirrhosis and AVB</a:t>
            </a:r>
          </a:p>
        </p:txBody>
      </p:sp>
      <p:sp>
        <p:nvSpPr>
          <p:cNvPr id="34" name="Rectangle 33">
            <a:extLst>
              <a:ext uri="{FF2B5EF4-FFF2-40B4-BE49-F238E27FC236}">
                <a16:creationId xmlns:a16="http://schemas.microsoft.com/office/drawing/2014/main" id="{DC4B661C-A0C7-49EA-96F7-EB893987C2ED}"/>
              </a:ext>
            </a:extLst>
          </p:cNvPr>
          <p:cNvSpPr/>
          <p:nvPr/>
        </p:nvSpPr>
        <p:spPr>
          <a:xfrm>
            <a:off x="1156226" y="5868887"/>
            <a:ext cx="2091846" cy="504000"/>
          </a:xfrm>
          <a:prstGeom prst="rect">
            <a:avLst/>
          </a:prstGeom>
          <a:solidFill>
            <a:srgbClr val="EDEBE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196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received early TIPS</a:t>
            </a:r>
          </a:p>
        </p:txBody>
      </p:sp>
      <p:sp>
        <p:nvSpPr>
          <p:cNvPr id="35" name="Rectangle 34">
            <a:extLst>
              <a:ext uri="{FF2B5EF4-FFF2-40B4-BE49-F238E27FC236}">
                <a16:creationId xmlns:a16="http://schemas.microsoft.com/office/drawing/2014/main" id="{D42C3D8C-0B46-4663-A894-87D2AC146324}"/>
              </a:ext>
            </a:extLst>
          </p:cNvPr>
          <p:cNvSpPr/>
          <p:nvPr/>
        </p:nvSpPr>
        <p:spPr>
          <a:xfrm>
            <a:off x="3885748" y="5868887"/>
            <a:ext cx="2091846" cy="504000"/>
          </a:xfrm>
          <a:prstGeom prst="rect">
            <a:avLst/>
          </a:prstGeom>
          <a:solidFill>
            <a:srgbClr val="EDEBE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689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received SC*</a:t>
            </a:r>
          </a:p>
        </p:txBody>
      </p:sp>
      <p:cxnSp>
        <p:nvCxnSpPr>
          <p:cNvPr id="36" name="Connector: Elbow 35">
            <a:extLst>
              <a:ext uri="{FF2B5EF4-FFF2-40B4-BE49-F238E27FC236}">
                <a16:creationId xmlns:a16="http://schemas.microsoft.com/office/drawing/2014/main" id="{D95DD326-52C1-4D53-9BF9-C7E0C8798CE1}"/>
              </a:ext>
            </a:extLst>
          </p:cNvPr>
          <p:cNvCxnSpPr>
            <a:cxnSpLocks/>
            <a:stCxn id="33" idx="2"/>
            <a:endCxn id="34" idx="0"/>
          </p:cNvCxnSpPr>
          <p:nvPr/>
        </p:nvCxnSpPr>
        <p:spPr>
          <a:xfrm rot="5400000">
            <a:off x="2623314" y="4925291"/>
            <a:ext cx="522432" cy="1364761"/>
          </a:xfrm>
          <a:prstGeom prst="bentConnector3">
            <a:avLst>
              <a:gd name="adj1" fmla="val 32497"/>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ACDAFD-AE78-47F9-875B-EEE025DA416E}"/>
              </a:ext>
            </a:extLst>
          </p:cNvPr>
          <p:cNvCxnSpPr>
            <a:cxnSpLocks/>
            <a:stCxn id="33" idx="2"/>
            <a:endCxn id="35" idx="0"/>
          </p:cNvCxnSpPr>
          <p:nvPr/>
        </p:nvCxnSpPr>
        <p:spPr>
          <a:xfrm rot="16200000" flipH="1">
            <a:off x="3988074" y="4925290"/>
            <a:ext cx="522432" cy="1364761"/>
          </a:xfrm>
          <a:prstGeom prst="bentConnector3">
            <a:avLst>
              <a:gd name="adj1" fmla="val 32497"/>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216DB4-29CE-49C2-8016-1412264079B3}"/>
              </a:ext>
            </a:extLst>
          </p:cNvPr>
          <p:cNvCxnSpPr>
            <a:cxnSpLocks/>
          </p:cNvCxnSpPr>
          <p:nvPr/>
        </p:nvCxnSpPr>
        <p:spPr>
          <a:xfrm flipH="1">
            <a:off x="501650" y="4316702"/>
            <a:ext cx="56993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42FC6EF-041E-48DD-9471-E851C93010B5}"/>
              </a:ext>
            </a:extLst>
          </p:cNvPr>
          <p:cNvCxnSpPr>
            <a:cxnSpLocks/>
          </p:cNvCxnSpPr>
          <p:nvPr/>
        </p:nvCxnSpPr>
        <p:spPr>
          <a:xfrm flipH="1">
            <a:off x="6201020" y="3870608"/>
            <a:ext cx="545867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a:hlinkClick r:id="rId3" action="ppaction://hlinksldjump"/>
            <a:extLst>
              <a:ext uri="{FF2B5EF4-FFF2-40B4-BE49-F238E27FC236}">
                <a16:creationId xmlns:a16="http://schemas.microsoft.com/office/drawing/2014/main" id="{33736E5C-6E89-497A-B98C-51870E80C0D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557961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automatically generated">
            <a:extLst>
              <a:ext uri="{FF2B5EF4-FFF2-40B4-BE49-F238E27FC236}">
                <a16:creationId xmlns:a16="http://schemas.microsoft.com/office/drawing/2014/main" id="{5EF38742-80BC-452C-89B5-060BE2973587}"/>
              </a:ext>
            </a:extLst>
          </p:cNvPr>
          <p:cNvPicPr>
            <a:picLocks noChangeAspect="1"/>
          </p:cNvPicPr>
          <p:nvPr/>
        </p:nvPicPr>
        <p:blipFill>
          <a:blip r:embed="rId3"/>
          <a:stretch>
            <a:fillRect/>
          </a:stretch>
        </p:blipFill>
        <p:spPr>
          <a:xfrm>
            <a:off x="6190890" y="1522331"/>
            <a:ext cx="5719310" cy="2864430"/>
          </a:xfrm>
          <a:prstGeom prst="rect">
            <a:avLst/>
          </a:prstGeom>
        </p:spPr>
      </p:pic>
      <p:sp>
        <p:nvSpPr>
          <p:cNvPr id="6" name="Title 5">
            <a:extLst>
              <a:ext uri="{FF2B5EF4-FFF2-40B4-BE49-F238E27FC236}">
                <a16:creationId xmlns:a16="http://schemas.microsoft.com/office/drawing/2014/main" id="{3AC6A889-C72B-4E9F-9B1A-40474419CF39}"/>
              </a:ext>
            </a:extLst>
          </p:cNvPr>
          <p:cNvSpPr>
            <a:spLocks noGrp="1"/>
          </p:cNvSpPr>
          <p:nvPr>
            <p:ph type="title"/>
          </p:nvPr>
        </p:nvSpPr>
        <p:spPr/>
        <p:txBody>
          <a:bodyPr>
            <a:normAutofit fontScale="90000"/>
          </a:bodyPr>
          <a:lstStyle/>
          <a:p>
            <a:r>
              <a:rPr lang="en-US" dirty="0"/>
              <a:t>Risk stratification and the effects of early TIPS among patients with </a:t>
            </a:r>
            <a:br>
              <a:rPr lang="en-US" dirty="0"/>
            </a:br>
            <a:r>
              <a:rPr lang="en-US" dirty="0"/>
              <a:t>Child−Pugh B cirrhosis and acute variceal bleeding</a:t>
            </a:r>
            <a:endParaRPr lang="en-GB" dirty="0"/>
          </a:p>
        </p:txBody>
      </p:sp>
      <p:sp>
        <p:nvSpPr>
          <p:cNvPr id="8" name="Text Placeholder 7">
            <a:extLst>
              <a:ext uri="{FF2B5EF4-FFF2-40B4-BE49-F238E27FC236}">
                <a16:creationId xmlns:a16="http://schemas.microsoft.com/office/drawing/2014/main" id="{83E0D481-D1FE-4171-9C0C-77046597DC8E}"/>
              </a:ext>
            </a:extLst>
          </p:cNvPr>
          <p:cNvSpPr>
            <a:spLocks noGrp="1"/>
          </p:cNvSpPr>
          <p:nvPr>
            <p:ph type="body" sz="quarter" idx="10"/>
          </p:nvPr>
        </p:nvSpPr>
        <p:spPr/>
        <p:txBody>
          <a:bodyPr/>
          <a:lstStyle/>
          <a:p>
            <a:r>
              <a:rPr lang="en-GB" dirty="0"/>
              <a:t>*</a:t>
            </a:r>
            <a:r>
              <a:rPr lang="en-US" dirty="0"/>
              <a:t>X-tile software used to identify SC patients as low risk (CLIF-C ADs &lt;48), intermediate risk (CLIF-C ADs 48−56) and high risk (CLIF-C ADs &gt;56)</a:t>
            </a:r>
            <a:endParaRPr lang="en-GB" dirty="0"/>
          </a:p>
          <a:p>
            <a:r>
              <a:rPr lang="en-GB" dirty="0"/>
              <a:t>Lv Y, et al. DILC 2020; SAT132</a:t>
            </a:r>
            <a:endParaRPr lang="en-GB" dirty="0">
              <a:cs typeface="Arial"/>
            </a:endParaRPr>
          </a:p>
        </p:txBody>
      </p:sp>
      <p:sp>
        <p:nvSpPr>
          <p:cNvPr id="7" name="Content Placeholder 6">
            <a:extLst>
              <a:ext uri="{FF2B5EF4-FFF2-40B4-BE49-F238E27FC236}">
                <a16:creationId xmlns:a16="http://schemas.microsoft.com/office/drawing/2014/main" id="{3997AB67-E76F-48A3-8231-315C2D6EA8FD}"/>
              </a:ext>
            </a:extLst>
          </p:cNvPr>
          <p:cNvSpPr>
            <a:spLocks noGrp="1"/>
          </p:cNvSpPr>
          <p:nvPr>
            <p:ph sz="half" idx="11"/>
          </p:nvPr>
        </p:nvSpPr>
        <p:spPr/>
        <p:txBody>
          <a:bodyPr>
            <a:normAutofit/>
          </a:bodyPr>
          <a:lstStyle/>
          <a:p>
            <a:pPr marL="0" indent="0">
              <a:buNone/>
            </a:pPr>
            <a:r>
              <a:rPr lang="en-GB" b="1" dirty="0">
                <a:solidFill>
                  <a:srgbClr val="FFFFFF"/>
                </a:solidFill>
                <a:highlight>
                  <a:srgbClr val="004A86"/>
                </a:highlight>
                <a:latin typeface="Arial" panose="020B0604020202020204" pitchFamily="34" charset="0"/>
                <a:cs typeface="Arial" panose="020B0604020202020204" pitchFamily="34" charset="0"/>
              </a:rPr>
              <a:t>RESULTS (CONT.) </a:t>
            </a:r>
            <a:endParaRPr lang="en-GB" sz="2400" b="1" dirty="0">
              <a:solidFill>
                <a:srgbClr val="FFFFFF"/>
              </a:solidFill>
              <a:highlight>
                <a:srgbClr val="004A86"/>
              </a:highlight>
              <a:latin typeface="Arial" panose="020B0604020202020204" pitchFamily="34" charset="0"/>
              <a:cs typeface="Arial" panose="020B0604020202020204" pitchFamily="34" charset="0"/>
            </a:endParaRPr>
          </a:p>
          <a:p>
            <a:r>
              <a:rPr lang="en-US" sz="1600" dirty="0"/>
              <a:t>C-index of CLIF-C ADs for 6-week and 1-year death significantly better than for </a:t>
            </a:r>
            <a:r>
              <a:rPr lang="en-US" sz="1600" dirty="0">
                <a:solidFill>
                  <a:schemeClr val="tx2"/>
                </a:solidFill>
              </a:rPr>
              <a:t>active bleeding </a:t>
            </a:r>
            <a:r>
              <a:rPr lang="en-US" sz="1600" dirty="0"/>
              <a:t>at endoscopy (and other prognostic models)</a:t>
            </a:r>
          </a:p>
          <a:p>
            <a:pPr lvl="1"/>
            <a:r>
              <a:rPr lang="en-US" sz="1400" b="1" dirty="0"/>
              <a:t>6-week</a:t>
            </a:r>
            <a:r>
              <a:rPr lang="en-US" sz="1400" dirty="0"/>
              <a:t>: </a:t>
            </a:r>
            <a:r>
              <a:rPr lang="sv-SE" sz="1400" dirty="0">
                <a:solidFill>
                  <a:srgbClr val="FF0000"/>
                </a:solidFill>
              </a:rPr>
              <a:t>0.708</a:t>
            </a:r>
            <a:r>
              <a:rPr lang="sv-SE" sz="1400" dirty="0"/>
              <a:t> vs </a:t>
            </a:r>
            <a:r>
              <a:rPr lang="sv-SE" sz="1400" dirty="0">
                <a:solidFill>
                  <a:schemeClr val="tx2"/>
                </a:solidFill>
              </a:rPr>
              <a:t>0.645</a:t>
            </a:r>
            <a:r>
              <a:rPr lang="sv-SE" sz="1400" dirty="0"/>
              <a:t> (p&lt;0.001)</a:t>
            </a:r>
            <a:endParaRPr lang="en-US" sz="1400" dirty="0"/>
          </a:p>
          <a:p>
            <a:pPr lvl="1"/>
            <a:r>
              <a:rPr lang="en-US" sz="1400" b="1" dirty="0"/>
              <a:t>1-year</a:t>
            </a:r>
            <a:r>
              <a:rPr lang="en-US" sz="1400" dirty="0"/>
              <a:t>: </a:t>
            </a:r>
            <a:r>
              <a:rPr lang="sv-SE" sz="1400" dirty="0">
                <a:solidFill>
                  <a:srgbClr val="FF0000"/>
                </a:solidFill>
              </a:rPr>
              <a:t>0.707</a:t>
            </a:r>
            <a:r>
              <a:rPr lang="sv-SE" sz="1400" dirty="0"/>
              <a:t> vs </a:t>
            </a:r>
            <a:r>
              <a:rPr lang="sv-SE" sz="1400" dirty="0">
                <a:solidFill>
                  <a:schemeClr val="tx2"/>
                </a:solidFill>
              </a:rPr>
              <a:t>0.570</a:t>
            </a:r>
            <a:r>
              <a:rPr lang="sv-SE" sz="1400" dirty="0"/>
              <a:t> (p&lt;0.001)</a:t>
            </a:r>
            <a:r>
              <a:rPr lang="en-US" sz="1600" dirty="0"/>
              <a:t> </a:t>
            </a:r>
          </a:p>
          <a:p>
            <a:endParaRPr lang="en-US" sz="1600" dirty="0"/>
          </a:p>
          <a:p>
            <a:r>
              <a:rPr lang="en-US" sz="1600" dirty="0"/>
              <a:t>Incidence of death at 6 weeks and 1 year, respectively, among SC patients according to risk*:</a:t>
            </a:r>
          </a:p>
          <a:p>
            <a:pPr lvl="1"/>
            <a:r>
              <a:rPr lang="en-US" sz="1400" dirty="0"/>
              <a:t>Low risk (n=401): 5.5% and 10.5% </a:t>
            </a:r>
          </a:p>
          <a:p>
            <a:pPr lvl="1"/>
            <a:r>
              <a:rPr lang="en-US" sz="1400" dirty="0"/>
              <a:t>Intermediate risk (n=213): 17.4% and 25.8%</a:t>
            </a:r>
          </a:p>
          <a:p>
            <a:pPr lvl="1"/>
            <a:r>
              <a:rPr lang="en-US" sz="1400" dirty="0"/>
              <a:t>High risk (n=75): 30.7% and 49.3%</a:t>
            </a:r>
            <a:endParaRPr lang="en-US" sz="1600" dirty="0"/>
          </a:p>
        </p:txBody>
      </p:sp>
      <p:cxnSp>
        <p:nvCxnSpPr>
          <p:cNvPr id="13" name="Straight Connector 12">
            <a:extLst>
              <a:ext uri="{FF2B5EF4-FFF2-40B4-BE49-F238E27FC236}">
                <a16:creationId xmlns:a16="http://schemas.microsoft.com/office/drawing/2014/main" id="{18CA4206-9BB2-439E-9863-4DE17A741191}"/>
              </a:ext>
            </a:extLst>
          </p:cNvPr>
          <p:cNvCxnSpPr>
            <a:cxnSpLocks/>
          </p:cNvCxnSpPr>
          <p:nvPr/>
        </p:nvCxnSpPr>
        <p:spPr>
          <a:xfrm flipH="1">
            <a:off x="425753" y="5186929"/>
            <a:ext cx="110344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D16965-A46C-4B84-A112-DC8A61E21FB6}"/>
              </a:ext>
            </a:extLst>
          </p:cNvPr>
          <p:cNvSpPr txBox="1"/>
          <p:nvPr/>
        </p:nvSpPr>
        <p:spPr>
          <a:xfrm>
            <a:off x="6193447" y="1020400"/>
            <a:ext cx="461376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Absolute mortality reductions with early TIPS</a:t>
            </a:r>
            <a:b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more pronounced in high-risk categories</a:t>
            </a:r>
          </a:p>
        </p:txBody>
      </p:sp>
      <p:sp>
        <p:nvSpPr>
          <p:cNvPr id="22" name="Rectangle 21">
            <a:extLst>
              <a:ext uri="{FF2B5EF4-FFF2-40B4-BE49-F238E27FC236}">
                <a16:creationId xmlns:a16="http://schemas.microsoft.com/office/drawing/2014/main" id="{1842843C-D460-4400-9641-5A33BABA1C32}"/>
              </a:ext>
            </a:extLst>
          </p:cNvPr>
          <p:cNvSpPr/>
          <p:nvPr/>
        </p:nvSpPr>
        <p:spPr>
          <a:xfrm>
            <a:off x="8954605" y="3087312"/>
            <a:ext cx="1379757" cy="696036"/>
          </a:xfrm>
          <a:prstGeom prst="rect">
            <a:avLst/>
          </a:prstGeom>
          <a:noFill/>
          <a:ln>
            <a:solidFill>
              <a:srgbClr val="DC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E53CE48B-2569-42C0-AA1B-40314767AA03}"/>
              </a:ext>
            </a:extLst>
          </p:cNvPr>
          <p:cNvSpPr txBox="1"/>
          <p:nvPr/>
        </p:nvSpPr>
        <p:spPr>
          <a:xfrm>
            <a:off x="6195951" y="3775480"/>
            <a:ext cx="23449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Survival benefit in intermediate- and high-risk patients</a:t>
            </a:r>
          </a:p>
        </p:txBody>
      </p:sp>
      <p:sp>
        <p:nvSpPr>
          <p:cNvPr id="10" name="Content Placeholder 9">
            <a:extLst>
              <a:ext uri="{FF2B5EF4-FFF2-40B4-BE49-F238E27FC236}">
                <a16:creationId xmlns:a16="http://schemas.microsoft.com/office/drawing/2014/main" id="{F7E0818D-5A25-4D1F-B76D-033F1746F5F5}"/>
              </a:ext>
            </a:extLst>
          </p:cNvPr>
          <p:cNvSpPr>
            <a:spLocks noGrp="1"/>
          </p:cNvSpPr>
          <p:nvPr>
            <p:ph sz="half" idx="12"/>
          </p:nvPr>
        </p:nvSpPr>
        <p:spPr>
          <a:xfrm>
            <a:off x="5959515" y="1517566"/>
            <a:ext cx="6141694" cy="3784259"/>
          </a:xfrm>
        </p:spPr>
        <p:txBody>
          <a:bodyPr vert="horz" lIns="91440" tIns="45720" rIns="91440" bIns="45720" rtlCol="0" anchor="t">
            <a:norm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Active bleeding at endoscopy</a:t>
            </a:r>
          </a:p>
          <a:p>
            <a:pPr lvl="1"/>
            <a:r>
              <a:rPr lang="en-US" sz="1400" dirty="0"/>
              <a:t>Associated with increased risk of death in SC group</a:t>
            </a:r>
          </a:p>
          <a:p>
            <a:pPr lvl="1"/>
            <a:r>
              <a:rPr lang="en-US" sz="1400" dirty="0"/>
              <a:t>Survival benefit with early TIPS in those with active bleeding but not those without</a:t>
            </a:r>
          </a:p>
        </p:txBody>
      </p:sp>
      <p:sp>
        <p:nvSpPr>
          <p:cNvPr id="27" name="Content Placeholder 6">
            <a:extLst>
              <a:ext uri="{FF2B5EF4-FFF2-40B4-BE49-F238E27FC236}">
                <a16:creationId xmlns:a16="http://schemas.microsoft.com/office/drawing/2014/main" id="{C52EB59C-D61B-46DF-B3BB-CF78EE61B16D}"/>
              </a:ext>
            </a:extLst>
          </p:cNvPr>
          <p:cNvSpPr txBox="1">
            <a:spLocks/>
          </p:cNvSpPr>
          <p:nvPr/>
        </p:nvSpPr>
        <p:spPr>
          <a:xfrm>
            <a:off x="423863" y="5228328"/>
            <a:ext cx="10618025" cy="1342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endParaRPr kumimoji="0" lang="en-GB" sz="24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CLIF-C ADs-based risk stratification in patients with Child−Pugh B cirrhosis and AVB identiﬁes intermediate- and high-risk groups most likely to beneﬁt from early TIPS. Active bleeding at endoscopy had prognostic value and could modify the effect of early TIPS</a:t>
            </a:r>
          </a:p>
        </p:txBody>
      </p:sp>
      <p:pic>
        <p:nvPicPr>
          <p:cNvPr id="15" name="Picture 14">
            <a:hlinkClick r:id="rId4" action="ppaction://hlinksldjump"/>
            <a:extLst>
              <a:ext uri="{FF2B5EF4-FFF2-40B4-BE49-F238E27FC236}">
                <a16:creationId xmlns:a16="http://schemas.microsoft.com/office/drawing/2014/main" id="{679B84B7-931C-4826-AFB5-FBB706F14AE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3346194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2" y="1147237"/>
            <a:ext cx="11480495" cy="3114699"/>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ea typeface="+mn-ea"/>
                <a:cs typeface="Arial" panose="020B0604020202020204" pitchFamily="34" charset="0"/>
              </a:rPr>
              <a:t>BACKGROUND &amp; AIMS</a:t>
            </a:r>
            <a:r>
              <a:rPr kumimoji="0" lang="en-US" b="1" i="0" u="none" strike="noStrike" kern="1200" cap="none" spc="0" normalizeH="0" baseline="0" noProof="0" dirty="0">
                <a:ln>
                  <a:noFill/>
                </a:ln>
                <a:solidFill>
                  <a:srgbClr val="FFFFFF"/>
                </a:solidFill>
                <a:effectLst/>
                <a:highlight>
                  <a:srgbClr val="FEFCFC"/>
                </a:highlight>
                <a:uLnTx/>
                <a:uFillTx/>
                <a:ea typeface="+mn-ea"/>
                <a:cs typeface="Arial" panose="020B0604020202020204" pitchFamily="34" charset="0"/>
              </a:rPr>
              <a:t>​</a:t>
            </a:r>
            <a:endParaRPr lang="en-US" dirty="0">
              <a:highlight>
                <a:srgbClr val="FEFCFC"/>
              </a:highlight>
            </a:endParaRPr>
          </a:p>
          <a:p>
            <a:pPr>
              <a:defRPr/>
            </a:pPr>
            <a:r>
              <a:rPr lang="en-US" sz="1800" dirty="0">
                <a:highlight>
                  <a:srgbClr val="FEFCFC"/>
                </a:highlight>
              </a:rPr>
              <a:t>Compared with drugs+endoscopic treatment (Drugs+Endo), pre-emptive TIPS placed within 72 h from AVB reduced failure to control bleeding and rebleeding and showed better control of ascites without increasing the risk of hepatic encephalopathy in high-risk cirrhotic patients defined as:</a:t>
            </a:r>
          </a:p>
          <a:p>
            <a:pPr lvl="1">
              <a:buClr>
                <a:srgbClr val="004A86"/>
              </a:buClr>
              <a:defRPr/>
            </a:pPr>
            <a:r>
              <a:rPr lang="en-US" sz="1600" dirty="0">
                <a:highlight>
                  <a:srgbClr val="FEFCFC"/>
                </a:highlight>
              </a:rPr>
              <a:t>HVPG ≥20 mmHg </a:t>
            </a:r>
            <a:r>
              <a:rPr lang="en-US" sz="1600" u="sng" dirty="0">
                <a:highlight>
                  <a:srgbClr val="FEFCFC"/>
                </a:highlight>
              </a:rPr>
              <a:t>OR</a:t>
            </a:r>
          </a:p>
          <a:p>
            <a:pPr lvl="1">
              <a:buClr>
                <a:srgbClr val="004A86"/>
              </a:buClr>
              <a:defRPr/>
            </a:pPr>
            <a:r>
              <a:rPr lang="en-US" sz="1600" dirty="0">
                <a:highlight>
                  <a:srgbClr val="FEFCFC"/>
                </a:highlight>
              </a:rPr>
              <a:t>Child−Pugh (CP) &lt;14 points (CP-C) </a:t>
            </a:r>
            <a:r>
              <a:rPr lang="en-US" sz="1600" u="sng" dirty="0">
                <a:highlight>
                  <a:srgbClr val="FEFCFC"/>
                </a:highlight>
              </a:rPr>
              <a:t>OR</a:t>
            </a:r>
          </a:p>
          <a:p>
            <a:pPr lvl="1">
              <a:buClr>
                <a:srgbClr val="004A86"/>
              </a:buClr>
              <a:defRPr/>
            </a:pPr>
            <a:r>
              <a:rPr lang="en-US" sz="1600" dirty="0">
                <a:highlight>
                  <a:srgbClr val="FEFCFC"/>
                </a:highlight>
              </a:rPr>
              <a:t>CP-B with active bleeding during diagnostic endoscopy (CP-B + AB) despite vasoactive drug use</a:t>
            </a:r>
          </a:p>
          <a:p>
            <a:pPr>
              <a:defRPr/>
            </a:pPr>
            <a:r>
              <a:rPr lang="en-US" sz="1800" dirty="0">
                <a:highlight>
                  <a:srgbClr val="FEFCFC"/>
                </a:highlight>
              </a:rPr>
              <a:t>Survival benefit, although consistently seen in CP-C patients, is less clear in CP-B + AB patients</a:t>
            </a:r>
            <a:endParaRPr lang="en-US" sz="1800" dirty="0">
              <a:highlight>
                <a:srgbClr val="FEFCFC"/>
              </a:highlight>
              <a:cs typeface="Arial" panose="020B0604020202020204"/>
            </a:endParaRPr>
          </a:p>
          <a:p>
            <a:pPr>
              <a:defRPr/>
            </a:pPr>
            <a:r>
              <a:rPr lang="en-US" sz="1800" b="1" dirty="0">
                <a:highlight>
                  <a:srgbClr val="FEFCFC"/>
                </a:highlight>
              </a:rPr>
              <a:t>AIM</a:t>
            </a:r>
            <a:r>
              <a:rPr lang="en-US" sz="1800" dirty="0">
                <a:highlight>
                  <a:srgbClr val="FEFCFC"/>
                </a:highlight>
              </a:rPr>
              <a:t>: to investigate individual patient data from previous studies and to re-evaluate the efficacy of p-TIPS vs</a:t>
            </a:r>
            <a:br>
              <a:rPr lang="en-US" sz="1800" dirty="0">
                <a:highlight>
                  <a:srgbClr val="FEFCFC"/>
                </a:highlight>
              </a:rPr>
            </a:br>
            <a:r>
              <a:rPr lang="en-US" sz="1800" dirty="0">
                <a:highlight>
                  <a:srgbClr val="FEFCFC"/>
                </a:highlight>
              </a:rPr>
              <a:t>Drugs+Endo, in terms of survival and post-treatment outcome in CP-C and CP-B + AB patients</a:t>
            </a:r>
            <a:endParaRPr lang="en-GB" sz="1800" dirty="0">
              <a:highlight>
                <a:srgbClr val="FEFCFC"/>
              </a:highlight>
              <a:cs typeface="Arial" panose="020B0604020202020204"/>
            </a:endParaRP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2" y="4495453"/>
            <a:ext cx="5505148" cy="1430902"/>
          </a:xfrm>
          <a:prstGeom prst="rect">
            <a:avLst/>
          </a:prstGeom>
        </p:spPr>
        <p:txBody>
          <a:bodyPr anchor="t"/>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lvl="0">
              <a:buClr>
                <a:schemeClr val="tx2"/>
              </a:buClr>
              <a:defRPr/>
            </a:pPr>
            <a:r>
              <a:rPr lang="en-US" sz="1800" dirty="0"/>
              <a:t>Meta-analysis included data from 7 studies</a:t>
            </a:r>
            <a:endParaRPr lang="en-US" sz="1800" dirty="0">
              <a:cs typeface="Arial"/>
            </a:endParaRPr>
          </a:p>
          <a:p>
            <a:pPr lvl="1">
              <a:buClr>
                <a:srgbClr val="004A86"/>
              </a:buClr>
              <a:defRPr/>
            </a:pPr>
            <a:r>
              <a:rPr lang="en-US" sz="1600" dirty="0"/>
              <a:t>3 RCTs; 4 observational</a:t>
            </a:r>
            <a:endParaRPr lang="en-US" sz="1600" dirty="0">
              <a:cs typeface="Arial"/>
            </a:endParaRPr>
          </a:p>
          <a:p>
            <a:pPr>
              <a:buClr>
                <a:schemeClr val="tx2"/>
              </a:buClr>
              <a:defRPr/>
            </a:pPr>
            <a:r>
              <a:rPr lang="en-US" sz="1800" dirty="0"/>
              <a:t>Analysis considered events occurring in the</a:t>
            </a:r>
            <a:br>
              <a:rPr lang="en-US" sz="1800" dirty="0"/>
            </a:br>
            <a:r>
              <a:rPr lang="en-US" sz="1800" dirty="0"/>
              <a:t>first year after the index AVB</a:t>
            </a:r>
          </a:p>
          <a:p>
            <a:pPr lvl="1">
              <a:buClr>
                <a:srgbClr val="004A86"/>
              </a:buClr>
              <a:defRPr/>
            </a:pPr>
            <a:r>
              <a:rPr lang="en-US" sz="1600" dirty="0"/>
              <a:t>Defined according to Baveno VI Consensus</a:t>
            </a:r>
            <a:endParaRPr lang="en-US" sz="1600" dirty="0">
              <a:cs typeface="Arial"/>
            </a:endParaRPr>
          </a:p>
        </p:txBody>
      </p:sp>
      <p:sp>
        <p:nvSpPr>
          <p:cNvPr id="2" name="Title 1"/>
          <p:cNvSpPr>
            <a:spLocks noGrp="1"/>
          </p:cNvSpPr>
          <p:nvPr>
            <p:ph type="title"/>
          </p:nvPr>
        </p:nvSpPr>
        <p:spPr/>
        <p:txBody>
          <a:bodyPr>
            <a:noAutofit/>
          </a:bodyPr>
          <a:lstStyle/>
          <a:p>
            <a:r>
              <a:rPr lang="en-US" sz="2200" dirty="0">
                <a:latin typeface="Arial" panose="020B0604020202020204" pitchFamily="34" charset="0"/>
                <a:cs typeface="Arial" panose="020B0604020202020204" pitchFamily="34" charset="0"/>
              </a:rPr>
              <a:t>Pre-emptive (early) transjugular intrahepatic porto-systemic shunt in the treatment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of high-risk acute variceal bleeding: an individual patient data meta-analysis</a:t>
            </a:r>
            <a:endParaRPr lang="en-GB"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p:txBody>
          <a:bodyPr/>
          <a:lstStyle/>
          <a:p>
            <a:r>
              <a:rPr lang="en-GB" dirty="0"/>
              <a:t>Nicoara-Farcau O, et al. DILC 2020; SAT146</a:t>
            </a:r>
          </a:p>
        </p:txBody>
      </p: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604837" y="4342877"/>
            <a:ext cx="10982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8">
            <a:extLst>
              <a:ext uri="{FF2B5EF4-FFF2-40B4-BE49-F238E27FC236}">
                <a16:creationId xmlns:a16="http://schemas.microsoft.com/office/drawing/2014/main" id="{B6BAE9F9-29A9-4DA4-BF3D-1FA95BC31B84}"/>
              </a:ext>
            </a:extLst>
          </p:cNvPr>
          <p:cNvSpPr txBox="1">
            <a:spLocks/>
          </p:cNvSpPr>
          <p:nvPr/>
        </p:nvSpPr>
        <p:spPr>
          <a:xfrm>
            <a:off x="5765806" y="4838353"/>
            <a:ext cx="5493046" cy="143090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2"/>
              </a:buClr>
              <a:defRPr/>
            </a:pPr>
            <a:r>
              <a:rPr lang="en-US" sz="1800" dirty="0"/>
              <a:t>Adjusted models for risk evaluation were built using propensity score for baseline covariates</a:t>
            </a:r>
          </a:p>
          <a:p>
            <a:pPr>
              <a:buClr>
                <a:schemeClr val="tx2"/>
              </a:buClr>
              <a:defRPr/>
            </a:pPr>
            <a:r>
              <a:rPr lang="en-US" sz="1800" dirty="0"/>
              <a:t>Multivariate Cox regression models were used</a:t>
            </a:r>
            <a:br>
              <a:rPr lang="en-US" sz="1800" dirty="0"/>
            </a:br>
            <a:r>
              <a:rPr lang="en-US" sz="1800" dirty="0"/>
              <a:t>to assess factors predictive for survival</a:t>
            </a: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pic>
        <p:nvPicPr>
          <p:cNvPr id="10" name="Picture 9">
            <a:hlinkClick r:id="rId3" action="ppaction://hlinksldjump"/>
            <a:extLst>
              <a:ext uri="{FF2B5EF4-FFF2-40B4-BE49-F238E27FC236}">
                <a16:creationId xmlns:a16="http://schemas.microsoft.com/office/drawing/2014/main" id="{CB92AC32-837E-4295-9697-C328A8357BC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89749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8">
            <a:extLst>
              <a:ext uri="{FF2B5EF4-FFF2-40B4-BE49-F238E27FC236}">
                <a16:creationId xmlns:a16="http://schemas.microsoft.com/office/drawing/2014/main" id="{99AFDE9F-8C3B-4442-9FFD-886F266AB7E1}"/>
              </a:ext>
            </a:extLst>
          </p:cNvPr>
          <p:cNvSpPr txBox="1">
            <a:spLocks/>
          </p:cNvSpPr>
          <p:nvPr/>
        </p:nvSpPr>
        <p:spPr>
          <a:xfrm>
            <a:off x="6723752" y="3921234"/>
            <a:ext cx="5142250" cy="1157303"/>
          </a:xfrm>
          <a:prstGeom prst="rect">
            <a:avLst/>
          </a:prstGeom>
        </p:spPr>
        <p:txBody>
          <a:bodyPr anchor="t"/>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Clr>
                <a:srgbClr val="866D75"/>
              </a:buClr>
              <a:buNone/>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a:buClr>
                <a:schemeClr val="tx2"/>
              </a:buClr>
              <a:defRPr/>
            </a:pPr>
            <a:r>
              <a:rPr lang="en-US" sz="1800" dirty="0"/>
              <a:t>In the setting of cirrhosis and AVB, in patients with CP-C &lt;14 points and CP-B + AB &gt;7 points, p-TIPS strongly improves survival and reduces rebleeding, failure to control bleeding and ascites without increasing risk of hepatic encephalopathy </a:t>
            </a:r>
            <a:endParaRPr lang="en-US" sz="1800" dirty="0">
              <a:cs typeface="Arial"/>
            </a:endParaRPr>
          </a:p>
          <a:p>
            <a:pPr>
              <a:buClr>
                <a:schemeClr val="tx2"/>
              </a:buClr>
              <a:defRPr/>
            </a:pPr>
            <a:r>
              <a:rPr lang="en-US" sz="1800" dirty="0"/>
              <a:t>Thus, p-TIPS represents the</a:t>
            </a:r>
            <a:br>
              <a:rPr lang="en-US" sz="1800" dirty="0"/>
            </a:br>
            <a:r>
              <a:rPr lang="en-US" sz="1800" dirty="0"/>
              <a:t>treatment of choice </a:t>
            </a:r>
            <a:endParaRPr kumimoji="0" lang="en-GB" sz="2000" i="0" u="none" strike="noStrike" kern="1200" cap="none" spc="0" normalizeH="0" baseline="0" noProof="0" dirty="0">
              <a:ln>
                <a:noFill/>
              </a:ln>
              <a:effectLst/>
              <a:highlight>
                <a:srgbClr val="FEFCFC"/>
              </a:highlight>
              <a:uLnTx/>
              <a:uFillTx/>
              <a:latin typeface="Arial" panose="020B0604020202020204"/>
            </a:endParaRPr>
          </a:p>
        </p:txBody>
      </p:sp>
      <p:sp>
        <p:nvSpPr>
          <p:cNvPr id="16" name="Content Placeholder 8">
            <a:extLst>
              <a:ext uri="{FF2B5EF4-FFF2-40B4-BE49-F238E27FC236}">
                <a16:creationId xmlns:a16="http://schemas.microsoft.com/office/drawing/2014/main" id="{A7612BA0-821F-459C-98B7-D5137B7978B9}"/>
              </a:ext>
            </a:extLst>
          </p:cNvPr>
          <p:cNvSpPr txBox="1">
            <a:spLocks/>
          </p:cNvSpPr>
          <p:nvPr/>
        </p:nvSpPr>
        <p:spPr>
          <a:xfrm>
            <a:off x="6723752" y="1338263"/>
            <a:ext cx="5335162" cy="415745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GB" sz="1800" dirty="0"/>
              <a:t>Compared with Drugs+Endo, p-TIPS did not significantly increase the risk of post-treatment hepatic encephalopathy</a:t>
            </a:r>
          </a:p>
          <a:p>
            <a:pPr lvl="1">
              <a:buClr>
                <a:schemeClr val="tx2"/>
              </a:buClr>
            </a:pPr>
            <a:r>
              <a:rPr lang="en-GB" sz="1600" dirty="0"/>
              <a:t>HR=1.08 (CI 95%, 0.84–1.38; p=0.55)</a:t>
            </a:r>
            <a:endParaRPr lang="en-GB" sz="1600" dirty="0">
              <a:cs typeface="Arial"/>
            </a:endParaRPr>
          </a:p>
          <a:p>
            <a:pPr lvl="0">
              <a:buClr>
                <a:schemeClr val="tx2"/>
              </a:buClr>
            </a:pPr>
            <a:r>
              <a:rPr lang="en-GB" sz="1800" dirty="0"/>
              <a:t>Multivariate analysis, adjusted by bilirubin, CP class or MELD score:</a:t>
            </a:r>
          </a:p>
          <a:p>
            <a:pPr lvl="1">
              <a:buClr>
                <a:schemeClr val="tx2"/>
              </a:buClr>
            </a:pPr>
            <a:r>
              <a:rPr lang="en-GB" sz="1600" dirty="0"/>
              <a:t>p-TIPS was confirmed as an independent predictor of survival (p&lt;0.0001)</a:t>
            </a:r>
            <a:endParaRPr lang="en-GB" sz="1600" dirty="0">
              <a:cs typeface="Arial"/>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ea typeface="+mn-ea"/>
                <a:cs typeface="Arial" panose="020B0604020202020204" pitchFamily="34" charset="0"/>
              </a:rPr>
              <a:t>‌</a:t>
            </a:r>
          </a:p>
        </p:txBody>
      </p:sp>
      <p:sp>
        <p:nvSpPr>
          <p:cNvPr id="2" name="Title 1"/>
          <p:cNvSpPr>
            <a:spLocks noGrp="1"/>
          </p:cNvSpPr>
          <p:nvPr>
            <p:ph type="title"/>
          </p:nvPr>
        </p:nvSpPr>
        <p:spPr/>
        <p:txBody>
          <a:bodyPr>
            <a:noAutofit/>
          </a:bodyPr>
          <a:lstStyle/>
          <a:p>
            <a:r>
              <a:rPr lang="en-US" sz="2200" dirty="0">
                <a:latin typeface="Arial" panose="020B0604020202020204" pitchFamily="34" charset="0"/>
                <a:cs typeface="Arial" panose="020B0604020202020204" pitchFamily="34" charset="0"/>
              </a:rPr>
              <a:t>Pre-emptive (early) transjugular intrahepatic porto-systemic shunt in the treatment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of high-risk acute variceal bleeding: an individual patient data meta-analysis</a:t>
            </a:r>
            <a:endParaRPr lang="en-US" sz="2200" dirty="0"/>
          </a:p>
        </p:txBody>
      </p:sp>
      <p:sp>
        <p:nvSpPr>
          <p:cNvPr id="5" name="Text Placeholder 4"/>
          <p:cNvSpPr>
            <a:spLocks noGrp="1"/>
          </p:cNvSpPr>
          <p:nvPr>
            <p:ph type="body" sz="quarter" idx="10"/>
          </p:nvPr>
        </p:nvSpPr>
        <p:spPr/>
        <p:txBody>
          <a:bodyPr/>
          <a:lstStyle/>
          <a:p>
            <a:endParaRPr lang="en-GB" dirty="0"/>
          </a:p>
          <a:p>
            <a:endParaRPr lang="en-US" dirty="0">
              <a:cs typeface="Arial"/>
            </a:endParaRPr>
          </a:p>
          <a:p>
            <a:r>
              <a:rPr lang="en-GB" dirty="0"/>
              <a:t>Nicoara-Farcau O, et al. DILC 2020; SAT146</a:t>
            </a:r>
            <a:endParaRPr lang="en-GB" dirty="0">
              <a:cs typeface="Arial"/>
            </a:endParaRPr>
          </a:p>
        </p:txBody>
      </p:sp>
      <p:sp>
        <p:nvSpPr>
          <p:cNvPr id="8" name="Content Placeholder 7">
            <a:extLst>
              <a:ext uri="{FF2B5EF4-FFF2-40B4-BE49-F238E27FC236}">
                <a16:creationId xmlns:a16="http://schemas.microsoft.com/office/drawing/2014/main" id="{44C13EDE-EA2B-4101-8BFC-8762F0DDB1FD}"/>
              </a:ext>
            </a:extLst>
          </p:cNvPr>
          <p:cNvSpPr>
            <a:spLocks noGrp="1"/>
          </p:cNvSpPr>
          <p:nvPr>
            <p:ph sz="half" idx="1"/>
          </p:nvPr>
        </p:nvSpPr>
        <p:spPr>
          <a:xfrm>
            <a:off x="262913" y="1340767"/>
            <a:ext cx="6576297" cy="5235393"/>
          </a:xfrm>
        </p:spPr>
        <p:txBody>
          <a:bodyPr vert="horz" lIns="91440" tIns="45720" rIns="91440" bIns="45720" rtlCol="0" anchor="t">
            <a:normAutofit lnSpcReduction="10000"/>
          </a:bodyPr>
          <a:lstStyle/>
          <a:p>
            <a:pPr marL="0" indent="0">
              <a:buClr>
                <a:srgbClr val="004B87"/>
              </a:buClr>
              <a:buNone/>
              <a:defRPr/>
            </a:pPr>
            <a:r>
              <a:rPr lang="en-US" b="1" dirty="0">
                <a:solidFill>
                  <a:srgbClr val="FFFFFF"/>
                </a:solidFill>
                <a:highlight>
                  <a:srgbClr val="004A86"/>
                </a:highlight>
                <a:latin typeface="Arial"/>
                <a:cs typeface="Arial"/>
              </a:rPr>
              <a:t>RESULTS </a:t>
            </a:r>
            <a:r>
              <a:rPr lang="en-GB" dirty="0"/>
              <a:t> </a:t>
            </a:r>
            <a:endParaRPr lang="en-GB" sz="1700" dirty="0"/>
          </a:p>
          <a:p>
            <a:pPr>
              <a:buClr>
                <a:srgbClr val="004B87"/>
              </a:buClr>
              <a:defRPr/>
            </a:pPr>
            <a:r>
              <a:rPr lang="en-GB" sz="1800" dirty="0"/>
              <a:t>1,327 patients were included</a:t>
            </a:r>
          </a:p>
          <a:p>
            <a:pPr lvl="1">
              <a:buClr>
                <a:srgbClr val="004B87"/>
              </a:buClr>
              <a:defRPr/>
            </a:pPr>
            <a:r>
              <a:rPr lang="en-GB" sz="1600" dirty="0"/>
              <a:t>310 p-TIPS</a:t>
            </a:r>
          </a:p>
          <a:p>
            <a:pPr lvl="1">
              <a:buClr>
                <a:srgbClr val="004B87"/>
              </a:buClr>
              <a:defRPr/>
            </a:pPr>
            <a:r>
              <a:rPr lang="en-GB" sz="1600" dirty="0"/>
              <a:t>1,017 Drugs+Endo</a:t>
            </a:r>
          </a:p>
          <a:p>
            <a:pPr>
              <a:buClr>
                <a:srgbClr val="004B87"/>
              </a:buClr>
              <a:defRPr/>
            </a:pPr>
            <a:endParaRPr lang="en-GB" sz="1700" dirty="0">
              <a:cs typeface="Arial"/>
            </a:endParaRPr>
          </a:p>
          <a:p>
            <a:pPr>
              <a:buClr>
                <a:srgbClr val="004B87"/>
              </a:buClr>
              <a:defRPr/>
            </a:pPr>
            <a:endParaRPr lang="en-GB" sz="1700" dirty="0">
              <a:cs typeface="Arial"/>
            </a:endParaRPr>
          </a:p>
          <a:p>
            <a:pPr>
              <a:buClr>
                <a:srgbClr val="004B87"/>
              </a:buClr>
              <a:defRPr/>
            </a:pPr>
            <a:endParaRPr lang="en-GB" sz="1700" dirty="0">
              <a:cs typeface="Arial"/>
            </a:endParaRPr>
          </a:p>
          <a:p>
            <a:pPr>
              <a:buClr>
                <a:srgbClr val="004B87"/>
              </a:buClr>
              <a:defRPr/>
            </a:pPr>
            <a:endParaRPr lang="en-GB" sz="1700" dirty="0">
              <a:cs typeface="Arial"/>
            </a:endParaRPr>
          </a:p>
          <a:p>
            <a:pPr>
              <a:buClr>
                <a:srgbClr val="004B87"/>
              </a:buClr>
              <a:defRPr/>
            </a:pPr>
            <a:endParaRPr lang="en-GB" sz="1700" dirty="0">
              <a:cs typeface="Arial"/>
            </a:endParaRPr>
          </a:p>
          <a:p>
            <a:pPr>
              <a:buClr>
                <a:srgbClr val="004B87"/>
              </a:buClr>
              <a:defRPr/>
            </a:pPr>
            <a:endParaRPr lang="en-GB" sz="1700" dirty="0">
              <a:cs typeface="Arial"/>
            </a:endParaRPr>
          </a:p>
          <a:p>
            <a:pPr>
              <a:buClr>
                <a:srgbClr val="004B87"/>
              </a:buClr>
              <a:defRPr/>
            </a:pPr>
            <a:endParaRPr lang="en-GB" sz="1700" dirty="0">
              <a:cs typeface="Arial"/>
            </a:endParaRPr>
          </a:p>
          <a:p>
            <a:pPr>
              <a:buClr>
                <a:srgbClr val="004B87"/>
              </a:buClr>
              <a:defRPr/>
            </a:pPr>
            <a:endParaRPr lang="en-GB" sz="1700" dirty="0">
              <a:cs typeface="Arial"/>
            </a:endParaRPr>
          </a:p>
          <a:p>
            <a:pPr>
              <a:spcBef>
                <a:spcPts val="2400"/>
              </a:spcBef>
            </a:pPr>
            <a:r>
              <a:rPr lang="en-GB" dirty="0"/>
              <a:t>In CP-B =7 + AB </a:t>
            </a:r>
            <a:r>
              <a:rPr lang="en-GB" sz="1800" dirty="0"/>
              <a:t>(n=165), </a:t>
            </a:r>
            <a:r>
              <a:rPr lang="en-GB" dirty="0"/>
              <a:t>p-TIPS decreased the risk of other outcomes:</a:t>
            </a:r>
            <a:endParaRPr lang="en-GB" sz="1800" dirty="0"/>
          </a:p>
          <a:p>
            <a:pPr lvl="1"/>
            <a:r>
              <a:rPr lang="en-GB" sz="1600" dirty="0"/>
              <a:t>Failure to control bleeding and rebleeding: LogRank p=0.0007</a:t>
            </a:r>
          </a:p>
          <a:p>
            <a:pPr lvl="1"/>
            <a:r>
              <a:rPr lang="en-GB" sz="1600" dirty="0"/>
              <a:t>Incident or worsening ascites: LogRank p=0.16</a:t>
            </a:r>
            <a:endParaRPr lang="en-GB" sz="1800" dirty="0"/>
          </a:p>
          <a:p>
            <a:pPr marL="0" lvl="0" indent="0">
              <a:buClr>
                <a:schemeClr val="tx2"/>
              </a:buClr>
              <a:buNone/>
            </a:pPr>
            <a:endParaRPr lang="en-GB" sz="1800" dirty="0"/>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a:off x="6732599" y="3797408"/>
            <a:ext cx="51790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BCE71CD2-00C1-4E84-8D2D-541319091358}"/>
              </a:ext>
            </a:extLst>
          </p:cNvPr>
          <p:cNvGraphicFramePr>
            <a:graphicFrameLocks noGrp="1"/>
          </p:cNvGraphicFramePr>
          <p:nvPr>
            <p:extLst>
              <p:ext uri="{D42A27DB-BD31-4B8C-83A1-F6EECF244321}">
                <p14:modId xmlns:p14="http://schemas.microsoft.com/office/powerpoint/2010/main" val="1325665037"/>
              </p:ext>
            </p:extLst>
          </p:nvPr>
        </p:nvGraphicFramePr>
        <p:xfrm>
          <a:off x="442000" y="2692994"/>
          <a:ext cx="5978840" cy="2117164"/>
        </p:xfrm>
        <a:graphic>
          <a:graphicData uri="http://schemas.openxmlformats.org/drawingml/2006/table">
            <a:tbl>
              <a:tblPr firstRow="1" bandRow="1">
                <a:tableStyleId>{5C22544A-7EE6-4342-B048-85BDC9FD1C3A}</a:tableStyleId>
              </a:tblPr>
              <a:tblGrid>
                <a:gridCol w="3203074">
                  <a:extLst>
                    <a:ext uri="{9D8B030D-6E8A-4147-A177-3AD203B41FA5}">
                      <a16:colId xmlns:a16="http://schemas.microsoft.com/office/drawing/2014/main" val="3046745474"/>
                    </a:ext>
                  </a:extLst>
                </a:gridCol>
                <a:gridCol w="1725369">
                  <a:extLst>
                    <a:ext uri="{9D8B030D-6E8A-4147-A177-3AD203B41FA5}">
                      <a16:colId xmlns:a16="http://schemas.microsoft.com/office/drawing/2014/main" val="901829158"/>
                    </a:ext>
                  </a:extLst>
                </a:gridCol>
                <a:gridCol w="1050397">
                  <a:extLst>
                    <a:ext uri="{9D8B030D-6E8A-4147-A177-3AD203B41FA5}">
                      <a16:colId xmlns:a16="http://schemas.microsoft.com/office/drawing/2014/main" val="4074581757"/>
                    </a:ext>
                  </a:extLst>
                </a:gridCol>
              </a:tblGrid>
              <a:tr h="370840">
                <a:tc rowSpan="2">
                  <a:txBody>
                    <a:bodyPr/>
                    <a:lstStyle/>
                    <a:p>
                      <a:r>
                        <a:rPr lang="en-GB" sz="1600" dirty="0"/>
                        <a:t>Impact of p-TIPS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434785107"/>
                  </a:ext>
                </a:extLst>
              </a:tr>
              <a:tr h="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HR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p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657871"/>
                  </a:ext>
                </a:extLst>
              </a:tr>
              <a:tr h="1075764">
                <a:tc>
                  <a:txBody>
                    <a:bodyPr/>
                    <a:lstStyle/>
                    <a:p>
                      <a:pPr marL="0" indent="0">
                        <a:buFont typeface="Symbol" panose="05050102010706020507" pitchFamily="18" charset="2"/>
                        <a:buNone/>
                      </a:pPr>
                      <a:r>
                        <a:rPr lang="en-GB" sz="1600" dirty="0">
                          <a:sym typeface="Symbol" panose="05050102010706020507" pitchFamily="18" charset="2"/>
                        </a:rPr>
                        <a:t>C</a:t>
                      </a:r>
                      <a:r>
                        <a:rPr lang="en-GB" sz="1600" dirty="0"/>
                        <a:t>ompared with Drugs+Endo</a:t>
                      </a:r>
                    </a:p>
                    <a:p>
                      <a:pPr marL="457200" lvl="1" indent="0">
                        <a:buFont typeface="Symbol" panose="05050102010706020507" pitchFamily="18" charset="2"/>
                        <a:buNone/>
                      </a:pPr>
                      <a:r>
                        <a:rPr lang="en-GB" sz="1600" b="1" dirty="0">
                          <a:sym typeface="Symbol" panose="05050102010706020507" pitchFamily="18" charset="2"/>
                        </a:rPr>
                        <a:t></a:t>
                      </a:r>
                      <a:r>
                        <a:rPr lang="en-GB" sz="1600" dirty="0">
                          <a:sym typeface="Symbol" panose="05050102010706020507" pitchFamily="18" charset="2"/>
                        </a:rPr>
                        <a:t> Mortality o</a:t>
                      </a:r>
                      <a:r>
                        <a:rPr lang="en-GB" sz="1600" dirty="0"/>
                        <a:t>verall</a:t>
                      </a:r>
                    </a:p>
                    <a:p>
                      <a:pPr marL="457200" lvl="1" indent="0">
                        <a:buFont typeface="Symbol" panose="05050102010706020507" pitchFamily="18" charset="2"/>
                        <a:buNone/>
                      </a:pPr>
                      <a:r>
                        <a:rPr lang="en-GB" sz="1600" b="1" dirty="0">
                          <a:sym typeface="Symbol" panose="05050102010706020507" pitchFamily="18" charset="2"/>
                        </a:rPr>
                        <a:t></a:t>
                      </a:r>
                      <a:r>
                        <a:rPr lang="en-GB" sz="1600" dirty="0">
                          <a:sym typeface="Symbol" panose="05050102010706020507" pitchFamily="18" charset="2"/>
                        </a:rPr>
                        <a:t> Mortality in </a:t>
                      </a:r>
                      <a:r>
                        <a:rPr lang="en-GB" sz="1600" dirty="0"/>
                        <a:t>CP-C</a:t>
                      </a:r>
                    </a:p>
                    <a:p>
                      <a:pPr marL="457200" lvl="1" indent="0">
                        <a:buFont typeface="Symbol" panose="05050102010706020507" pitchFamily="18" charset="2"/>
                        <a:buNone/>
                      </a:pPr>
                      <a:r>
                        <a:rPr lang="en-GB" sz="1600" b="1" dirty="0">
                          <a:sym typeface="Symbol" panose="05050102010706020507" pitchFamily="18" charset="2"/>
                        </a:rPr>
                        <a:t></a:t>
                      </a:r>
                      <a:r>
                        <a:rPr lang="en-GB" sz="1600" dirty="0">
                          <a:sym typeface="Symbol" panose="05050102010706020507" pitchFamily="18" charset="2"/>
                        </a:rPr>
                        <a:t> Mortality in </a:t>
                      </a:r>
                      <a:r>
                        <a:rPr lang="en-GB" sz="1600" dirty="0"/>
                        <a:t>CP-B +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p>
                      <a:pPr algn="ctr"/>
                      <a:r>
                        <a:rPr lang="en-GB" sz="1600" dirty="0"/>
                        <a:t>0.44 (0.32–0.61)</a:t>
                      </a:r>
                    </a:p>
                    <a:p>
                      <a:pPr algn="ctr"/>
                      <a:r>
                        <a:rPr lang="en-GB" sz="1600" dirty="0"/>
                        <a:t>0.37 (0.25–0.55)</a:t>
                      </a:r>
                    </a:p>
                    <a:p>
                      <a:pPr algn="ctr"/>
                      <a:r>
                        <a:rPr lang="en-GB" sz="1600" dirty="0"/>
                        <a:t>0.52 (0.31–0.91)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p>
                      <a:pPr algn="ctr"/>
                      <a:r>
                        <a:rPr lang="en-GB" sz="1600" dirty="0"/>
                        <a:t>&lt;0.001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&lt;0.001</a:t>
                      </a:r>
                    </a:p>
                    <a:p>
                      <a:pPr algn="ctr"/>
                      <a:r>
                        <a:rPr lang="en-GB" sz="1600" dirty="0"/>
                        <a:t>0.056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74008"/>
                  </a:ext>
                </a:extLst>
              </a:tr>
              <a:tr h="0">
                <a:tc>
                  <a:txBody>
                    <a:bodyPr/>
                    <a:lstStyle/>
                    <a:p>
                      <a:pPr lvl="1" algn="l">
                        <a:lnSpc>
                          <a:spcPct val="100000"/>
                        </a:lnSpc>
                        <a:spcBef>
                          <a:spcPts val="0"/>
                        </a:spcBef>
                        <a:spcAft>
                          <a:spcPts val="0"/>
                        </a:spcAft>
                        <a:buNone/>
                      </a:pPr>
                      <a:r>
                        <a:rPr lang="en-GB" sz="1600" b="1" i="0" u="none" strike="noStrike" noProof="0" dirty="0">
                          <a:latin typeface="Symbol"/>
                          <a:sym typeface="Symbol"/>
                        </a:rPr>
                        <a:t></a:t>
                      </a:r>
                      <a:r>
                        <a:rPr lang="en-GB" sz="1600" b="0" i="0" u="none" strike="noStrike" noProof="0" dirty="0"/>
                        <a:t> </a:t>
                      </a:r>
                      <a:r>
                        <a:rPr lang="en-GB" sz="1600" b="0" i="0" u="none" strike="noStrike" noProof="0" dirty="0">
                          <a:latin typeface="Arial"/>
                        </a:rPr>
                        <a:t>Mortality in CP-B &gt;7 + AB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lvl="0" algn="ctr">
                        <a:buNone/>
                      </a:pPr>
                      <a:r>
                        <a:rPr lang="en-GB" sz="1600" dirty="0"/>
                        <a:t>LogRank, p=0.0006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570892"/>
                  </a:ext>
                </a:extLst>
              </a:tr>
            </a:tbl>
          </a:graphicData>
        </a:graphic>
      </p:graphicFrame>
      <p:cxnSp>
        <p:nvCxnSpPr>
          <p:cNvPr id="17" name="Straight Connector 16">
            <a:extLst>
              <a:ext uri="{FF2B5EF4-FFF2-40B4-BE49-F238E27FC236}">
                <a16:creationId xmlns:a16="http://schemas.microsoft.com/office/drawing/2014/main" id="{548DA0F0-6DF5-4EA9-9E5B-FB36DE73D5EA}"/>
              </a:ext>
            </a:extLst>
          </p:cNvPr>
          <p:cNvCxnSpPr>
            <a:cxnSpLocks/>
          </p:cNvCxnSpPr>
          <p:nvPr/>
        </p:nvCxnSpPr>
        <p:spPr>
          <a:xfrm flipV="1">
            <a:off x="6732599" y="3262184"/>
            <a:ext cx="0" cy="3067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hlinkClick r:id="rId3" action="ppaction://hlinksldjump"/>
            <a:extLst>
              <a:ext uri="{FF2B5EF4-FFF2-40B4-BE49-F238E27FC236}">
                <a16:creationId xmlns:a16="http://schemas.microsoft.com/office/drawing/2014/main" id="{F5BD05F7-273A-4952-9D34-C7A261FC606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1725046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2" y="1147237"/>
            <a:ext cx="11250619" cy="137883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BACKGROUND &amp; AIMS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Due to increasing prevalence of MDRO in patients with liver cirrhosis, efficacy of antibiotic prophylaxis</a:t>
            </a:r>
            <a:b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to prevent SBP has been debated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AIM</a:t>
            </a:r>
            <a: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 to assess changes in effectiveness of SBP prophylaxis over time​</a:t>
            </a: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2" y="2626591"/>
            <a:ext cx="5584751"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Database search up to May 2019</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PubMed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Embase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Cochrane Central Register of Controlled Trials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Identified RCTs of patients with liver cirrhosis that assessed SBP occurrence/recurrence during antibiotic prophylaxis with common antibiotics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Network meta-analysis performed on pooled data</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IRRs for SBP, death or extra-peritoneal infections</a:t>
            </a:r>
            <a:endParaRPr kumimoji="0" lang="en-GB"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2" name="Title 1"/>
          <p:cNvSpPr>
            <a:spLocks noGrp="1"/>
          </p:cNvSpPr>
          <p:nvPr>
            <p:ph type="title"/>
          </p:nvPr>
        </p:nvSpPr>
        <p:spPr/>
        <p:txBody>
          <a:bodyPr>
            <a:noAutofit/>
          </a:bodyPr>
          <a:lstStyle/>
          <a:p>
            <a:r>
              <a:rPr lang="en-US" sz="2400" dirty="0"/>
              <a:t>Reduced efficacy of norfloxacin prophylaxis to prevent spontaneous bacterial peritonitis over time: a systematic review and meta-analysis</a:t>
            </a:r>
          </a:p>
        </p:txBody>
      </p:sp>
      <p:sp>
        <p:nvSpPr>
          <p:cNvPr id="5" name="Text Placeholder 4"/>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Mücke M, et al. D</a:t>
            </a:r>
            <a:r>
              <a:rPr lang="en-GB" dirty="0"/>
              <a:t>ILC 2020; SAT177</a:t>
            </a:r>
            <a:r>
              <a:rPr lang="en-US" u="sng" dirty="0">
                <a:latin typeface="Arial" panose="020B0604020202020204" pitchFamily="34" charset="0"/>
                <a:cs typeface="Arial" panose="020B0604020202020204" pitchFamily="34" charset="0"/>
              </a:rPr>
              <a:t> </a:t>
            </a:r>
            <a:endParaRPr lang="en-GB" dirty="0"/>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6179947" y="2577284"/>
            <a:ext cx="0" cy="378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515627" y="2579837"/>
            <a:ext cx="1105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id="{F53D18E9-4D1E-4791-BDEA-BB9118126C36}"/>
              </a:ext>
            </a:extLst>
          </p:cNvPr>
          <p:cNvSpPr txBox="1">
            <a:spLocks/>
          </p:cNvSpPr>
          <p:nvPr/>
        </p:nvSpPr>
        <p:spPr>
          <a:xfrm>
            <a:off x="6310871" y="2626591"/>
            <a:ext cx="5187753" cy="321032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 </a:t>
            </a:r>
            <a:endPar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rPr>
              <a:t>1,626 patients in 12 RCTs included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During primary prophylaxis: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Incidence rate of SBP and death in norfloxacin- treated patients was 0.117 and 0.438 per patient year, respectively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Significantly higher for placebo vs norfloxacin</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SBP: IRR 5.35 (95% CI, 1.99–14.38, p=0.0009)</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Death: IRR 2.04 (95% CI, 1.20–3.44, p=0.008)</a:t>
            </a:r>
          </a:p>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14" name="Picture 13">
            <a:hlinkClick r:id="rId3" action="ppaction://hlinksldjump"/>
            <a:extLst>
              <a:ext uri="{FF2B5EF4-FFF2-40B4-BE49-F238E27FC236}">
                <a16:creationId xmlns:a16="http://schemas.microsoft.com/office/drawing/2014/main" id="{DD2F8B9F-CBFE-412A-A6AB-F78D5509DFF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649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Reduced efficacy of norfloxacin prophylaxis to prevent spontaneous bacterial peritonitis over time: a systematic review and meta-analysis</a:t>
            </a:r>
            <a:endParaRPr lang="en-GB" sz="2400" dirty="0"/>
          </a:p>
        </p:txBody>
      </p:sp>
      <p:sp>
        <p:nvSpPr>
          <p:cNvPr id="5" name="Text Placeholder 4"/>
          <p:cNvSpPr>
            <a:spLocks noGrp="1"/>
          </p:cNvSpPr>
          <p:nvPr>
            <p:ph type="body" sz="quarter" idx="10"/>
          </p:nvPr>
        </p:nvSpPr>
        <p:spPr/>
        <p:txBody>
          <a:bodyPr/>
          <a:lstStyle/>
          <a:p>
            <a:endParaRPr lang="en-GB" dirty="0"/>
          </a:p>
          <a:p>
            <a:r>
              <a:rPr lang="en-US" dirty="0" err="1">
                <a:latin typeface="Arial"/>
                <a:cs typeface="Arial"/>
              </a:rPr>
              <a:t>Mücke</a:t>
            </a:r>
            <a:r>
              <a:rPr lang="en-US" dirty="0">
                <a:latin typeface="Arial"/>
                <a:cs typeface="Arial"/>
              </a:rPr>
              <a:t> M, et al. D</a:t>
            </a:r>
            <a:r>
              <a:rPr lang="en-GB" dirty="0"/>
              <a:t>ILC 2020; SAT177</a:t>
            </a:r>
          </a:p>
        </p:txBody>
      </p:sp>
      <p:sp>
        <p:nvSpPr>
          <p:cNvPr id="3" name="Content Placeholder 2">
            <a:extLst>
              <a:ext uri="{FF2B5EF4-FFF2-40B4-BE49-F238E27FC236}">
                <a16:creationId xmlns:a16="http://schemas.microsoft.com/office/drawing/2014/main" id="{45447C8E-35E6-4071-AFC2-38D490837E9A}"/>
              </a:ext>
            </a:extLst>
          </p:cNvPr>
          <p:cNvSpPr>
            <a:spLocks noGrp="1"/>
          </p:cNvSpPr>
          <p:nvPr>
            <p:ph sz="half" idx="1"/>
          </p:nvPr>
        </p:nvSpPr>
        <p:spPr>
          <a:xfrm>
            <a:off x="425752" y="1266299"/>
            <a:ext cx="11342400" cy="1393752"/>
          </a:xfrm>
        </p:spPr>
        <p:txBody>
          <a:bodyPr vert="horz" lIns="91440" tIns="45720" rIns="91440" bIns="45720" rtlCol="0" anchor="t">
            <a:normAutofit/>
          </a:bodyPr>
          <a:lstStyle/>
          <a:p>
            <a:pPr marL="0" lvl="0" indent="0">
              <a:buClr>
                <a:srgbClr val="866D75"/>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RESULTS (CONT.) </a:t>
            </a:r>
            <a:endParaRPr lang="en-US" sz="1800" b="1" dirty="0">
              <a:solidFill>
                <a:srgbClr val="FFFFFF"/>
              </a:solidFill>
              <a:highlight>
                <a:srgbClr val="004A86"/>
              </a:highlight>
              <a:latin typeface="Arial" panose="020B0604020202020204" pitchFamily="34" charset="0"/>
              <a:cs typeface="Arial" panose="020B0604020202020204" pitchFamily="34" charset="0"/>
            </a:endParaRPr>
          </a:p>
          <a:p>
            <a:pPr>
              <a:defRPr/>
            </a:pPr>
            <a:r>
              <a:rPr lang="en-GB" sz="1800" dirty="0">
                <a:highlight>
                  <a:srgbClr val="FEFCFC"/>
                </a:highlight>
              </a:rPr>
              <a:t>Reduced efficacy to prevent SBP, not death, of norfloxacin was observed over time (p=0.019)</a:t>
            </a:r>
            <a:endParaRPr lang="en-GB" sz="1800" dirty="0">
              <a:highlight>
                <a:srgbClr val="FEFCFC"/>
              </a:highlight>
              <a:cs typeface="Arial"/>
            </a:endParaRPr>
          </a:p>
          <a:p>
            <a:pPr lvl="1">
              <a:defRPr/>
            </a:pPr>
            <a:r>
              <a:rPr lang="en-GB" sz="1600" dirty="0"/>
              <a:t>Reduction of efficacy was similar for all </a:t>
            </a:r>
            <a:r>
              <a:rPr lang="en-US" sz="1600" dirty="0"/>
              <a:t>quinolones (class-effect, p=0.017)</a:t>
            </a:r>
            <a:endParaRPr lang="en-US" sz="1600" dirty="0">
              <a:cs typeface="Arial"/>
            </a:endParaRPr>
          </a:p>
          <a:p>
            <a:pPr>
              <a:buClr>
                <a:schemeClr val="tx2"/>
              </a:buClr>
              <a:defRPr/>
            </a:pPr>
            <a:r>
              <a:rPr lang="en-US" sz="1800" dirty="0"/>
              <a:t>In secondary prophylaxis, </a:t>
            </a:r>
            <a:r>
              <a:rPr lang="en-GB" sz="1800" dirty="0"/>
              <a:t>no overall significant differences between treatments were observed</a:t>
            </a:r>
            <a:r>
              <a:rPr lang="en-US" sz="1800" b="1" dirty="0">
                <a:solidFill>
                  <a:srgbClr val="FFFFFF"/>
                </a:solidFill>
                <a:latin typeface="Arial" panose="020B0604020202020204" pitchFamily="34" charset="0"/>
                <a:cs typeface="Arial" panose="020B0604020202020204" pitchFamily="34" charset="0"/>
              </a:rPr>
              <a:t>​ </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9087870" y="3034039"/>
            <a:ext cx="3001349" cy="1211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Network meta-regression model</a:t>
            </a:r>
            <a:endParaRPr kumimoji="0" lang="en-GB" sz="14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a:ea typeface="+mn-ea"/>
                <a:cs typeface="+mn-cs"/>
              </a:rPr>
              <a:t>Red lines</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trend in decreasing IRRs for placebo vs norfloxacin from direct and indirect comparisons</a:t>
            </a:r>
          </a:p>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FF"/>
                </a:solidFill>
                <a:effectLst/>
                <a:uLnTx/>
                <a:uFillTx/>
                <a:latin typeface="Arial" panose="020B0604020202020204"/>
                <a:ea typeface="+mn-ea"/>
                <a:cs typeface="+mn-cs"/>
              </a:rPr>
              <a:t>Blue lines</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missing trend in other active treatments vs norfloxacin from direct and indirect comparisons</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4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a:t>
            </a:r>
            <a:endParaRPr kumimoji="0" lang="en-US" sz="14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14381" y="5332986"/>
            <a:ext cx="11770281" cy="1150619"/>
          </a:xfrm>
          <a:prstGeom prst="rect">
            <a:avLst/>
          </a:prstGeom>
        </p:spPr>
        <p:txBody>
          <a:bodyPr anchor="t"/>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a:rPr>
              <a:t>Reduced efficacy to prevent SBP, not death, of norfloxacin/quinolones for 1° prophylaxis observed over time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Further studies to understand the impact of colonization/infection with MDROs on prophylaxis</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needed urgently</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513057" y="5310683"/>
            <a:ext cx="111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3C6521-C475-4F80-B748-923B75A37E8E}"/>
              </a:ext>
            </a:extLst>
          </p:cNvPr>
          <p:cNvSpPr txBox="1"/>
          <p:nvPr/>
        </p:nvSpPr>
        <p:spPr>
          <a:xfrm>
            <a:off x="2860189" y="2690483"/>
            <a:ext cx="39036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Meta-regression plots of IRRs for SPB</a:t>
            </a:r>
          </a:p>
        </p:txBody>
      </p:sp>
      <p:pic>
        <p:nvPicPr>
          <p:cNvPr id="15" name="Picture 14" descr="A close up of a map&#10;&#10;Description automatically generated">
            <a:extLst>
              <a:ext uri="{FF2B5EF4-FFF2-40B4-BE49-F238E27FC236}">
                <a16:creationId xmlns:a16="http://schemas.microsoft.com/office/drawing/2014/main" id="{226BBCEC-387F-4C2D-B334-B5CF900C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95" y="3024138"/>
            <a:ext cx="3937320" cy="1944000"/>
          </a:xfrm>
          <a:prstGeom prst="rect">
            <a:avLst/>
          </a:prstGeom>
        </p:spPr>
      </p:pic>
      <p:pic>
        <p:nvPicPr>
          <p:cNvPr id="17" name="Picture 16" descr="A close up of a map&#10;&#10;Description automatically generated">
            <a:extLst>
              <a:ext uri="{FF2B5EF4-FFF2-40B4-BE49-F238E27FC236}">
                <a16:creationId xmlns:a16="http://schemas.microsoft.com/office/drawing/2014/main" id="{FFD06C47-C83F-43C7-8A52-C9116EA918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766" y="3045445"/>
            <a:ext cx="3892101" cy="1944000"/>
          </a:xfrm>
          <a:prstGeom prst="rect">
            <a:avLst/>
          </a:prstGeom>
        </p:spPr>
      </p:pic>
      <p:sp>
        <p:nvSpPr>
          <p:cNvPr id="18" name="TextBox 17">
            <a:extLst>
              <a:ext uri="{FF2B5EF4-FFF2-40B4-BE49-F238E27FC236}">
                <a16:creationId xmlns:a16="http://schemas.microsoft.com/office/drawing/2014/main" id="{1BC3B534-2E21-4FE6-AB98-F006669DCB52}"/>
              </a:ext>
            </a:extLst>
          </p:cNvPr>
          <p:cNvSpPr txBox="1"/>
          <p:nvPr/>
        </p:nvSpPr>
        <p:spPr>
          <a:xfrm>
            <a:off x="1981062" y="3094959"/>
            <a:ext cx="120898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Norfloxacin</a:t>
            </a:r>
          </a:p>
        </p:txBody>
      </p:sp>
      <p:sp>
        <p:nvSpPr>
          <p:cNvPr id="19" name="TextBox 18">
            <a:extLst>
              <a:ext uri="{FF2B5EF4-FFF2-40B4-BE49-F238E27FC236}">
                <a16:creationId xmlns:a16="http://schemas.microsoft.com/office/drawing/2014/main" id="{1A871E04-6742-42EA-B237-9AB25C639153}"/>
              </a:ext>
            </a:extLst>
          </p:cNvPr>
          <p:cNvSpPr txBox="1"/>
          <p:nvPr/>
        </p:nvSpPr>
        <p:spPr>
          <a:xfrm>
            <a:off x="6294493" y="3094959"/>
            <a:ext cx="1754006" cy="338554"/>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Fluoroquinolones</a:t>
            </a:r>
          </a:p>
        </p:txBody>
      </p:sp>
      <p:sp>
        <p:nvSpPr>
          <p:cNvPr id="20" name="TextBox 19">
            <a:extLst>
              <a:ext uri="{FF2B5EF4-FFF2-40B4-BE49-F238E27FC236}">
                <a16:creationId xmlns:a16="http://schemas.microsoft.com/office/drawing/2014/main" id="{C52B73AD-5FDA-4230-B4D1-CDCC9B8D6391}"/>
              </a:ext>
            </a:extLst>
          </p:cNvPr>
          <p:cNvSpPr txBox="1"/>
          <p:nvPr/>
        </p:nvSpPr>
        <p:spPr>
          <a:xfrm rot="16200000">
            <a:off x="200595" y="3732749"/>
            <a:ext cx="49404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IRR</a:t>
            </a:r>
          </a:p>
        </p:txBody>
      </p:sp>
      <p:sp>
        <p:nvSpPr>
          <p:cNvPr id="21" name="TextBox 20">
            <a:extLst>
              <a:ext uri="{FF2B5EF4-FFF2-40B4-BE49-F238E27FC236}">
                <a16:creationId xmlns:a16="http://schemas.microsoft.com/office/drawing/2014/main" id="{C7A569B9-631E-403F-87C0-E638F3B0AE08}"/>
              </a:ext>
            </a:extLst>
          </p:cNvPr>
          <p:cNvSpPr txBox="1"/>
          <p:nvPr/>
        </p:nvSpPr>
        <p:spPr>
          <a:xfrm rot="16200000">
            <a:off x="4622771" y="3732749"/>
            <a:ext cx="49404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IRR</a:t>
            </a:r>
          </a:p>
        </p:txBody>
      </p:sp>
      <p:sp>
        <p:nvSpPr>
          <p:cNvPr id="22" name="TextBox 21">
            <a:extLst>
              <a:ext uri="{FF2B5EF4-FFF2-40B4-BE49-F238E27FC236}">
                <a16:creationId xmlns:a16="http://schemas.microsoft.com/office/drawing/2014/main" id="{A58AC3E2-F529-4290-92DE-5D3C011C5D96}"/>
              </a:ext>
            </a:extLst>
          </p:cNvPr>
          <p:cNvSpPr txBox="1"/>
          <p:nvPr/>
        </p:nvSpPr>
        <p:spPr>
          <a:xfrm>
            <a:off x="1260512" y="4964416"/>
            <a:ext cx="26500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Mean year of study recruitment</a:t>
            </a:r>
          </a:p>
        </p:txBody>
      </p:sp>
      <p:sp>
        <p:nvSpPr>
          <p:cNvPr id="23" name="TextBox 22">
            <a:extLst>
              <a:ext uri="{FF2B5EF4-FFF2-40B4-BE49-F238E27FC236}">
                <a16:creationId xmlns:a16="http://schemas.microsoft.com/office/drawing/2014/main" id="{B23F44EF-614B-44B7-9774-AEEE253E649C}"/>
              </a:ext>
            </a:extLst>
          </p:cNvPr>
          <p:cNvSpPr txBox="1"/>
          <p:nvPr/>
        </p:nvSpPr>
        <p:spPr>
          <a:xfrm>
            <a:off x="5674774" y="4964416"/>
            <a:ext cx="26500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Mean year of study recruitment</a:t>
            </a:r>
          </a:p>
        </p:txBody>
      </p:sp>
      <p:pic>
        <p:nvPicPr>
          <p:cNvPr id="25" name="Picture 24">
            <a:hlinkClick r:id="rId5" action="ppaction://hlinksldjump"/>
            <a:extLst>
              <a:ext uri="{FF2B5EF4-FFF2-40B4-BE49-F238E27FC236}">
                <a16:creationId xmlns:a16="http://schemas.microsoft.com/office/drawing/2014/main" id="{1AE854B1-813B-42DD-981B-42ADDBFCC3F6}"/>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15838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beta blocker (NSBB) therapy on systemic inflammation stratified by hepatic venous pressure gradient response</a:t>
            </a:r>
            <a:endParaRPr lang="en-GB" dirty="0"/>
          </a:p>
        </p:txBody>
      </p:sp>
      <p:sp>
        <p:nvSpPr>
          <p:cNvPr id="5" name="Text Placeholder 4"/>
          <p:cNvSpPr>
            <a:spLocks noGrp="1"/>
          </p:cNvSpPr>
          <p:nvPr>
            <p:ph type="body" sz="quarter" idx="10"/>
          </p:nvPr>
        </p:nvSpPr>
        <p:spPr/>
        <p:txBody>
          <a:bodyPr/>
          <a:lstStyle/>
          <a:p>
            <a:r>
              <a:rPr lang="en-GB" dirty="0"/>
              <a:t>*</a:t>
            </a:r>
            <a:r>
              <a:rPr lang="en-US" dirty="0"/>
              <a:t>≥20% relative decrease/decrease to &lt;12 mmHg</a:t>
            </a:r>
            <a:endParaRPr lang="en-GB" dirty="0"/>
          </a:p>
          <a:p>
            <a:r>
              <a:rPr lang="en-GB" dirty="0"/>
              <a:t>Jachs M, et al. DILC 2020; SAT181</a:t>
            </a:r>
          </a:p>
        </p:txBody>
      </p:sp>
      <p:sp>
        <p:nvSpPr>
          <p:cNvPr id="10" name="Content Placeholder 9">
            <a:extLst>
              <a:ext uri="{FF2B5EF4-FFF2-40B4-BE49-F238E27FC236}">
                <a16:creationId xmlns:a16="http://schemas.microsoft.com/office/drawing/2014/main" id="{C06381CB-9692-4ABA-B4AE-9AC10B15F901}"/>
              </a:ext>
            </a:extLst>
          </p:cNvPr>
          <p:cNvSpPr>
            <a:spLocks noGrp="1"/>
          </p:cNvSpPr>
          <p:nvPr>
            <p:ph sz="half" idx="11"/>
          </p:nvPr>
        </p:nvSpPr>
        <p:spPr>
          <a:xfrm>
            <a:off x="425751" y="1340767"/>
            <a:ext cx="5659759" cy="5139163"/>
          </a:xfrm>
        </p:spPr>
        <p:txBody>
          <a:bodyPr vert="horz" lIns="91440" tIns="45720" rIns="91440" bIns="45720" rtlCol="0" anchor="t">
            <a:normAutofit fontScale="92500" lnSpcReduction="10000"/>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r>
              <a:rPr lang="en-US" sz="1800" dirty="0"/>
              <a:t>NSBBs decrease portal pressure</a:t>
            </a:r>
          </a:p>
          <a:p>
            <a:pPr lvl="1"/>
            <a:r>
              <a:rPr lang="en-US" sz="1600" dirty="0"/>
              <a:t>i.e. HVPG in most patients with clinically significant</a:t>
            </a:r>
            <a:br>
              <a:rPr lang="en-US" sz="1600" dirty="0"/>
            </a:br>
            <a:r>
              <a:rPr lang="en-US" sz="1600" dirty="0"/>
              <a:t>portal hypertension</a:t>
            </a:r>
          </a:p>
          <a:p>
            <a:r>
              <a:rPr lang="en-US" sz="1800" dirty="0"/>
              <a:t>NSBBs may also exert anti-inflammatory activity</a:t>
            </a:r>
          </a:p>
          <a:p>
            <a:pPr marL="0" indent="0">
              <a:buNone/>
            </a:pPr>
            <a:endParaRPr lang="en-US" sz="1800" dirty="0">
              <a:cs typeface="Arial" panose="020B0604020202020204"/>
            </a:endParaRPr>
          </a:p>
          <a:p>
            <a:r>
              <a:rPr lang="en-US" sz="1800" b="1" dirty="0"/>
              <a:t>AIM</a:t>
            </a:r>
            <a:r>
              <a:rPr lang="en-US" sz="1800" dirty="0"/>
              <a:t>: to assess the impact of NSBBs on markers of systemic inflammation (WBC, CRP, IL-6, PCT) </a:t>
            </a:r>
            <a:endParaRPr lang="en-US" sz="1800" dirty="0">
              <a:cs typeface="Arial"/>
            </a:endParaRPr>
          </a:p>
          <a:p>
            <a:endParaRPr lang="en-US" sz="1800" dirty="0"/>
          </a:p>
          <a:p>
            <a:pPr marL="0" indent="0">
              <a:buNone/>
            </a:pPr>
            <a:r>
              <a:rPr lang="en-US" b="1" dirty="0">
                <a:solidFill>
                  <a:srgbClr val="FFFFFF"/>
                </a:solidFill>
                <a:highlight>
                  <a:srgbClr val="004A86"/>
                </a:highlight>
                <a:latin typeface="Arial" panose="020B0604020202020204" pitchFamily="34" charset="0"/>
                <a:cs typeface="Arial" panose="020B0604020202020204" pitchFamily="34" charset="0"/>
              </a:rPr>
              <a:t>METHODS</a:t>
            </a:r>
          </a:p>
          <a:p>
            <a:r>
              <a:rPr lang="en-US" sz="1800" dirty="0"/>
              <a:t>Markers of systemic inflammation and endothelial dysfunction assessed at BL and under NSBB therapy </a:t>
            </a:r>
            <a:endParaRPr lang="en-US" sz="1800" dirty="0">
              <a:cs typeface="Arial"/>
            </a:endParaRPr>
          </a:p>
          <a:p>
            <a:pPr lvl="1"/>
            <a:r>
              <a:rPr lang="en-US" sz="1600" dirty="0"/>
              <a:t>Systemic inflammation: WBC, CRP, IL-6, PCT</a:t>
            </a:r>
            <a:endParaRPr lang="en-US" sz="1600" dirty="0">
              <a:cs typeface="Arial"/>
            </a:endParaRPr>
          </a:p>
          <a:p>
            <a:pPr lvl="1"/>
            <a:r>
              <a:rPr lang="en-US" sz="1600" dirty="0"/>
              <a:t>Endothelial dysfunction: VWF-Ag (data not presented)</a:t>
            </a:r>
            <a:endParaRPr lang="en-US" sz="1600" dirty="0">
              <a:cs typeface="Arial"/>
            </a:endParaRPr>
          </a:p>
          <a:p>
            <a:r>
              <a:rPr lang="en-US" sz="1800" dirty="0"/>
              <a:t>Impact of NSBB by paired analyses, stratified by:</a:t>
            </a:r>
          </a:p>
          <a:p>
            <a:pPr lvl="1"/>
            <a:r>
              <a:rPr lang="en-US" sz="1600" dirty="0"/>
              <a:t>Child-Turcotte-Pugh (CTP) stage</a:t>
            </a:r>
            <a:endParaRPr lang="en-US" sz="1600" dirty="0">
              <a:cs typeface="Arial"/>
            </a:endParaRPr>
          </a:p>
          <a:p>
            <a:pPr lvl="1"/>
            <a:r>
              <a:rPr lang="en-US" sz="1600" dirty="0"/>
              <a:t>HVPG response*</a:t>
            </a:r>
            <a:endParaRPr lang="en-GB" sz="1200" dirty="0"/>
          </a:p>
          <a:p>
            <a:pPr lvl="1"/>
            <a:r>
              <a:rPr lang="en-US" sz="1600" dirty="0">
                <a:ea typeface="+mn-lt"/>
                <a:cs typeface="+mn-lt"/>
              </a:rPr>
              <a:t>Type of NSBB (carvedilol vs propranolol)</a:t>
            </a:r>
            <a:endParaRPr lang="en-US" sz="1600" dirty="0">
              <a:cs typeface="Arial"/>
            </a:endParaRPr>
          </a:p>
        </p:txBody>
      </p:sp>
      <p:sp>
        <p:nvSpPr>
          <p:cNvPr id="12" name="Content Placeholder 11">
            <a:extLst>
              <a:ext uri="{FF2B5EF4-FFF2-40B4-BE49-F238E27FC236}">
                <a16:creationId xmlns:a16="http://schemas.microsoft.com/office/drawing/2014/main" id="{6A950768-3E4E-4D75-ADBE-9CF6DD9BE16F}"/>
              </a:ext>
            </a:extLst>
          </p:cNvPr>
          <p:cNvSpPr>
            <a:spLocks noGrp="1"/>
          </p:cNvSpPr>
          <p:nvPr>
            <p:ph sz="half" idx="12"/>
          </p:nvPr>
        </p:nvSpPr>
        <p:spPr>
          <a:xfrm>
            <a:off x="6193447" y="1340767"/>
            <a:ext cx="5670231" cy="5376259"/>
          </a:xfrm>
        </p:spPr>
        <p:txBody>
          <a:bodyPr vert="horz" lIns="91440" tIns="45720" rIns="91440" bIns="45720" rtlCol="0" anchor="t">
            <a:normAutofit/>
          </a:bodyPr>
          <a:lstStyle/>
          <a:p>
            <a:pPr marL="0" indent="0">
              <a:buNone/>
            </a:pPr>
            <a:r>
              <a:rPr lang="en-GB" sz="1800" dirty="0"/>
              <a:t> </a:t>
            </a:r>
            <a:r>
              <a:rPr lang="en-GB" b="1" dirty="0">
                <a:solidFill>
                  <a:srgbClr val="FFFFFF"/>
                </a:solidFill>
                <a:highlight>
                  <a:srgbClr val="004A86"/>
                </a:highlight>
                <a:latin typeface="Arial" panose="020B0604020202020204" pitchFamily="34" charset="0"/>
                <a:cs typeface="Arial" panose="020B0604020202020204" pitchFamily="34" charset="0"/>
              </a:rPr>
              <a:t>RESULTS</a:t>
            </a:r>
            <a:endParaRPr lang="en-GB" sz="2400" b="1" dirty="0">
              <a:solidFill>
                <a:srgbClr val="FFFFFF"/>
              </a:solidFill>
              <a:highlight>
                <a:srgbClr val="004A86"/>
              </a:highlight>
              <a:latin typeface="Arial" panose="020B0604020202020204" pitchFamily="34" charset="0"/>
              <a:cs typeface="Arial" panose="020B0604020202020204" pitchFamily="34" charset="0"/>
            </a:endParaRPr>
          </a:p>
          <a:p>
            <a:r>
              <a:rPr lang="en-US" sz="1800" dirty="0"/>
              <a:t>Among 307 patients, higher levels of systemic inflammation observed in advanced CTP stages</a:t>
            </a:r>
            <a:endParaRPr lang="en-US" sz="1800" dirty="0">
              <a:cs typeface="Arial"/>
            </a:endParaRPr>
          </a:p>
          <a:p>
            <a:r>
              <a:rPr lang="en-US" sz="1800" dirty="0"/>
              <a:t>WBC and CRP decreased upon NSBB therapy </a:t>
            </a:r>
            <a:endParaRPr lang="en-US" sz="1800" dirty="0">
              <a:cs typeface="Arial"/>
            </a:endParaRPr>
          </a:p>
          <a:p>
            <a:pPr lvl="1"/>
            <a:r>
              <a:rPr lang="en-US" sz="1600" dirty="0">
                <a:solidFill>
                  <a:schemeClr val="tx2"/>
                </a:solidFill>
              </a:rPr>
              <a:t>Even more pronounced in advanced CTP stages</a:t>
            </a:r>
            <a:endParaRPr lang="en-US" sz="1600" dirty="0">
              <a:solidFill>
                <a:schemeClr val="tx2"/>
              </a:solidFill>
              <a:cs typeface="Arial"/>
            </a:endParaRP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cxnSp>
        <p:nvCxnSpPr>
          <p:cNvPr id="15" name="Straight Connector 14">
            <a:extLst>
              <a:ext uri="{FF2B5EF4-FFF2-40B4-BE49-F238E27FC236}">
                <a16:creationId xmlns:a16="http://schemas.microsoft.com/office/drawing/2014/main" id="{20AC1692-3D1F-4EA2-BCCC-C37398B80B82}"/>
              </a:ext>
            </a:extLst>
          </p:cNvPr>
          <p:cNvCxnSpPr>
            <a:cxnSpLocks/>
          </p:cNvCxnSpPr>
          <p:nvPr/>
        </p:nvCxnSpPr>
        <p:spPr>
          <a:xfrm>
            <a:off x="6085520" y="1519238"/>
            <a:ext cx="0" cy="50524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863136-9F88-4700-9ACE-093844002CCC}"/>
              </a:ext>
            </a:extLst>
          </p:cNvPr>
          <p:cNvCxnSpPr>
            <a:cxnSpLocks/>
          </p:cNvCxnSpPr>
          <p:nvPr/>
        </p:nvCxnSpPr>
        <p:spPr>
          <a:xfrm flipH="1">
            <a:off x="491461" y="3748400"/>
            <a:ext cx="559405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1" name="Grafik 4">
            <a:extLst>
              <a:ext uri="{FF2B5EF4-FFF2-40B4-BE49-F238E27FC236}">
                <a16:creationId xmlns:a16="http://schemas.microsoft.com/office/drawing/2014/main" id="{249DACCF-7862-4E6D-82B8-7D780ABA26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24225" y="3058714"/>
            <a:ext cx="4455477" cy="1704421"/>
          </a:xfrm>
          <a:prstGeom prst="rect">
            <a:avLst/>
          </a:prstGeom>
        </p:spPr>
      </p:pic>
      <p:pic>
        <p:nvPicPr>
          <p:cNvPr id="32" name="Grafik 7">
            <a:extLst>
              <a:ext uri="{FF2B5EF4-FFF2-40B4-BE49-F238E27FC236}">
                <a16:creationId xmlns:a16="http://schemas.microsoft.com/office/drawing/2014/main" id="{2C45D78A-67AB-4A03-BDBA-4DF015E821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89379" y="4834101"/>
            <a:ext cx="4548979" cy="1820777"/>
          </a:xfrm>
          <a:prstGeom prst="rect">
            <a:avLst/>
          </a:prstGeom>
        </p:spPr>
      </p:pic>
      <p:sp>
        <p:nvSpPr>
          <p:cNvPr id="40" name="Rounded Rectangle 9">
            <a:extLst>
              <a:ext uri="{FF2B5EF4-FFF2-40B4-BE49-F238E27FC236}">
                <a16:creationId xmlns:a16="http://schemas.microsoft.com/office/drawing/2014/main" id="{1F4A2C21-4CF3-4D39-B483-23A22781B4FB}"/>
              </a:ext>
            </a:extLst>
          </p:cNvPr>
          <p:cNvSpPr/>
          <p:nvPr/>
        </p:nvSpPr>
        <p:spPr>
          <a:xfrm>
            <a:off x="8651950" y="3484784"/>
            <a:ext cx="267693" cy="111756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ounded Rectangle 9">
            <a:extLst>
              <a:ext uri="{FF2B5EF4-FFF2-40B4-BE49-F238E27FC236}">
                <a16:creationId xmlns:a16="http://schemas.microsoft.com/office/drawing/2014/main" id="{8B52613E-0260-4EF4-8EC8-EC59D28034D2}"/>
              </a:ext>
            </a:extLst>
          </p:cNvPr>
          <p:cNvSpPr/>
          <p:nvPr/>
        </p:nvSpPr>
        <p:spPr>
          <a:xfrm>
            <a:off x="10100303" y="3534914"/>
            <a:ext cx="267693" cy="111756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Rounded Rectangle 9">
            <a:extLst>
              <a:ext uri="{FF2B5EF4-FFF2-40B4-BE49-F238E27FC236}">
                <a16:creationId xmlns:a16="http://schemas.microsoft.com/office/drawing/2014/main" id="{6CF88B1A-4262-48F0-9804-2502056BADC8}"/>
              </a:ext>
            </a:extLst>
          </p:cNvPr>
          <p:cNvSpPr/>
          <p:nvPr/>
        </p:nvSpPr>
        <p:spPr>
          <a:xfrm>
            <a:off x="7093400" y="5378757"/>
            <a:ext cx="267693" cy="111756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Rounded Rectangle 9">
            <a:extLst>
              <a:ext uri="{FF2B5EF4-FFF2-40B4-BE49-F238E27FC236}">
                <a16:creationId xmlns:a16="http://schemas.microsoft.com/office/drawing/2014/main" id="{462D19EA-AED5-41D8-8C7A-9CEC6E5E76AB}"/>
              </a:ext>
            </a:extLst>
          </p:cNvPr>
          <p:cNvSpPr/>
          <p:nvPr/>
        </p:nvSpPr>
        <p:spPr>
          <a:xfrm>
            <a:off x="8622098" y="5378757"/>
            <a:ext cx="267693" cy="111756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Rounded Rectangle 9">
            <a:extLst>
              <a:ext uri="{FF2B5EF4-FFF2-40B4-BE49-F238E27FC236}">
                <a16:creationId xmlns:a16="http://schemas.microsoft.com/office/drawing/2014/main" id="{7FF3CB5C-24B0-42EF-BE31-566AF570CC42}"/>
              </a:ext>
            </a:extLst>
          </p:cNvPr>
          <p:cNvSpPr/>
          <p:nvPr/>
        </p:nvSpPr>
        <p:spPr>
          <a:xfrm>
            <a:off x="10164936" y="5352252"/>
            <a:ext cx="267693" cy="111756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Picture 16">
            <a:hlinkClick r:id="rId5" action="ppaction://hlinksldjump"/>
            <a:extLst>
              <a:ext uri="{FF2B5EF4-FFF2-40B4-BE49-F238E27FC236}">
                <a16:creationId xmlns:a16="http://schemas.microsoft.com/office/drawing/2014/main" id="{8446F409-E9E7-4355-9547-E7EB61C74AF9}"/>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6570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C6A889-C72B-4E9F-9B1A-40474419CF39}"/>
              </a:ext>
            </a:extLst>
          </p:cNvPr>
          <p:cNvSpPr>
            <a:spLocks noGrp="1"/>
          </p:cNvSpPr>
          <p:nvPr>
            <p:ph type="title"/>
          </p:nvPr>
        </p:nvSpPr>
        <p:spPr/>
        <p:txBody>
          <a:bodyPr>
            <a:normAutofit fontScale="90000"/>
          </a:bodyPr>
          <a:lstStyle/>
          <a:p>
            <a:r>
              <a:rPr lang="en-US" dirty="0">
                <a:ea typeface="+mj-lt"/>
                <a:cs typeface="+mj-lt"/>
              </a:rPr>
              <a:t>Impact of beta blocker (NSBB) therapy on systemic inflammation stratified by hepatic venous pressure gradient response</a:t>
            </a:r>
            <a:endParaRPr lang="en-GB" dirty="0">
              <a:ea typeface="+mj-lt"/>
              <a:cs typeface="+mj-lt"/>
            </a:endParaRPr>
          </a:p>
        </p:txBody>
      </p:sp>
      <p:sp>
        <p:nvSpPr>
          <p:cNvPr id="8" name="Text Placeholder 7">
            <a:extLst>
              <a:ext uri="{FF2B5EF4-FFF2-40B4-BE49-F238E27FC236}">
                <a16:creationId xmlns:a16="http://schemas.microsoft.com/office/drawing/2014/main" id="{83E0D481-D1FE-4171-9C0C-77046597DC8E}"/>
              </a:ext>
            </a:extLst>
          </p:cNvPr>
          <p:cNvSpPr>
            <a:spLocks noGrp="1"/>
          </p:cNvSpPr>
          <p:nvPr>
            <p:ph type="body" sz="quarter" idx="10"/>
          </p:nvPr>
        </p:nvSpPr>
        <p:spPr/>
        <p:txBody>
          <a:bodyPr/>
          <a:lstStyle/>
          <a:p>
            <a:r>
              <a:rPr lang="en-GB" dirty="0"/>
              <a:t>*≥15% decrease</a:t>
            </a:r>
          </a:p>
          <a:p>
            <a:r>
              <a:rPr lang="en-GB" dirty="0"/>
              <a:t>Jachs M, et al. DILC 2020; SAT181</a:t>
            </a:r>
          </a:p>
        </p:txBody>
      </p:sp>
      <p:sp>
        <p:nvSpPr>
          <p:cNvPr id="7" name="Content Placeholder 6">
            <a:extLst>
              <a:ext uri="{FF2B5EF4-FFF2-40B4-BE49-F238E27FC236}">
                <a16:creationId xmlns:a16="http://schemas.microsoft.com/office/drawing/2014/main" id="{3997AB67-E76F-48A3-8231-315C2D6EA8FD}"/>
              </a:ext>
            </a:extLst>
          </p:cNvPr>
          <p:cNvSpPr>
            <a:spLocks noGrp="1"/>
          </p:cNvSpPr>
          <p:nvPr>
            <p:ph sz="half" idx="11"/>
          </p:nvPr>
        </p:nvSpPr>
        <p:spPr>
          <a:xfrm>
            <a:off x="425751" y="1340768"/>
            <a:ext cx="6968961" cy="4622400"/>
          </a:xfrm>
        </p:spPr>
        <p:txBody>
          <a:bodyPr vert="horz" lIns="91440" tIns="45720" rIns="91440" bIns="45720" rtlCol="0" anchor="t">
            <a:normAutofit/>
          </a:bodyPr>
          <a:lstStyle/>
          <a:p>
            <a:pPr marL="0" indent="0">
              <a:buNone/>
            </a:pPr>
            <a:r>
              <a:rPr lang="en-GB" b="1" dirty="0">
                <a:solidFill>
                  <a:srgbClr val="FFFFFF"/>
                </a:solidFill>
                <a:highlight>
                  <a:srgbClr val="004A86"/>
                </a:highlight>
                <a:latin typeface="Arial" panose="020B0604020202020204" pitchFamily="34" charset="0"/>
                <a:cs typeface="Arial" panose="020B0604020202020204" pitchFamily="34" charset="0"/>
              </a:rPr>
              <a:t>RESULTS (CONT.)</a:t>
            </a:r>
            <a:endParaRPr lang="en-GB" sz="2400" b="1" dirty="0">
              <a:solidFill>
                <a:srgbClr val="FFFFFF"/>
              </a:solidFill>
              <a:highlight>
                <a:srgbClr val="004A86"/>
              </a:highlight>
              <a:latin typeface="Arial" panose="020B0604020202020204" pitchFamily="34" charset="0"/>
              <a:cs typeface="Arial" panose="020B0604020202020204" pitchFamily="34" charset="0"/>
            </a:endParaRPr>
          </a:p>
          <a:p>
            <a:r>
              <a:rPr lang="en-US" sz="1800" dirty="0"/>
              <a:t>Changes in WBC levels upon NSBB therapy correlated with changes in CRP, IL-6 and PCT levels</a:t>
            </a:r>
          </a:p>
          <a:p>
            <a:pPr lvl="1"/>
            <a:r>
              <a:rPr lang="en-US" sz="1600" dirty="0"/>
              <a:t>No significant association with changes in HVPG</a:t>
            </a:r>
            <a:endParaRPr lang="en-US" sz="1800" dirty="0"/>
          </a:p>
          <a:p>
            <a:endParaRPr lang="en-US" sz="1800" dirty="0"/>
          </a:p>
          <a:p>
            <a:endParaRPr lang="en-US" sz="1800" dirty="0"/>
          </a:p>
          <a:p>
            <a:endParaRPr lang="en-GB" dirty="0"/>
          </a:p>
        </p:txBody>
      </p:sp>
      <p:sp>
        <p:nvSpPr>
          <p:cNvPr id="10" name="Content Placeholder 9">
            <a:extLst>
              <a:ext uri="{FF2B5EF4-FFF2-40B4-BE49-F238E27FC236}">
                <a16:creationId xmlns:a16="http://schemas.microsoft.com/office/drawing/2014/main" id="{F7E0818D-5A25-4D1F-B76D-033F1746F5F5}"/>
              </a:ext>
            </a:extLst>
          </p:cNvPr>
          <p:cNvSpPr>
            <a:spLocks noGrp="1"/>
          </p:cNvSpPr>
          <p:nvPr>
            <p:ph sz="half" idx="12"/>
          </p:nvPr>
        </p:nvSpPr>
        <p:spPr>
          <a:xfrm>
            <a:off x="7335546" y="1340767"/>
            <a:ext cx="4280306" cy="4988595"/>
          </a:xfrm>
        </p:spPr>
        <p:txBody>
          <a:bodyPr vert="horz" lIns="91440" tIns="45720" rIns="91440" bIns="45720" rtlCol="0" anchor="t">
            <a:normAutofit/>
          </a:bodyPr>
          <a:lstStyle/>
          <a:p>
            <a:r>
              <a:rPr lang="en-US" sz="1800" dirty="0"/>
              <a:t>Achievement of NSBB-related WBC response* was associated with significant reductions in specific biomarkers of inflammation</a:t>
            </a:r>
            <a:endParaRPr lang="en-US" dirty="0">
              <a:cs typeface="Arial" panose="020B0604020202020204"/>
            </a:endParaRPr>
          </a:p>
          <a:p>
            <a:pPr lvl="1"/>
            <a:r>
              <a:rPr lang="en-US" sz="1600" dirty="0"/>
              <a:t>CRP, IL-6, PCT</a:t>
            </a:r>
          </a:p>
          <a:p>
            <a:pPr lvl="1"/>
            <a:endParaRPr lang="en-US" sz="1600" dirty="0"/>
          </a:p>
          <a:p>
            <a:pPr marL="0" indent="0">
              <a:buNone/>
            </a:pPr>
            <a:r>
              <a:rPr lang="en-US" b="1" dirty="0">
                <a:solidFill>
                  <a:srgbClr val="FFFFFF"/>
                </a:solidFill>
                <a:highlight>
                  <a:srgbClr val="004A86"/>
                </a:highlight>
                <a:latin typeface="Arial" panose="020B0604020202020204" pitchFamily="34" charset="0"/>
                <a:cs typeface="Arial" panose="020B0604020202020204" pitchFamily="34" charset="0"/>
              </a:rPr>
              <a:t>CONCLUSIONS</a:t>
            </a:r>
          </a:p>
          <a:p>
            <a:r>
              <a:rPr lang="en-US" sz="1800" dirty="0"/>
              <a:t>Systemic inflammation was most pronounced in more advanced CTP stages but decreased upon initiation of NSBB treatment </a:t>
            </a:r>
          </a:p>
          <a:p>
            <a:r>
              <a:rPr lang="en-US" sz="1800" dirty="0"/>
              <a:t>Impact of NSBB-related amelioration of systemic inflammation on clinical outcomes should be investigated further</a:t>
            </a:r>
          </a:p>
        </p:txBody>
      </p:sp>
      <p:pic>
        <p:nvPicPr>
          <p:cNvPr id="11" name="Grafik 5" descr="Ein Bild, das Uhr enthält.&#10;&#10;Automatisch generierte Beschreibung">
            <a:extLst>
              <a:ext uri="{FF2B5EF4-FFF2-40B4-BE49-F238E27FC236}">
                <a16:creationId xmlns:a16="http://schemas.microsoft.com/office/drawing/2014/main" id="{F1541956-6F72-4FEB-BAD5-D18E16E90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07" y="3038248"/>
            <a:ext cx="6968960" cy="2740398"/>
          </a:xfrm>
          <a:prstGeom prst="rect">
            <a:avLst/>
          </a:prstGeom>
        </p:spPr>
      </p:pic>
      <p:cxnSp>
        <p:nvCxnSpPr>
          <p:cNvPr id="12" name="Straight Connector 11">
            <a:extLst>
              <a:ext uri="{FF2B5EF4-FFF2-40B4-BE49-F238E27FC236}">
                <a16:creationId xmlns:a16="http://schemas.microsoft.com/office/drawing/2014/main" id="{C40F31C6-B889-47AC-AAB9-CDC18F0BF09F}"/>
              </a:ext>
            </a:extLst>
          </p:cNvPr>
          <p:cNvCxnSpPr>
            <a:cxnSpLocks/>
          </p:cNvCxnSpPr>
          <p:nvPr/>
        </p:nvCxnSpPr>
        <p:spPr>
          <a:xfrm>
            <a:off x="7257569" y="2326341"/>
            <a:ext cx="0" cy="40668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CA4206-9BB2-439E-9863-4DE17A741191}"/>
              </a:ext>
            </a:extLst>
          </p:cNvPr>
          <p:cNvCxnSpPr>
            <a:cxnSpLocks/>
          </p:cNvCxnSpPr>
          <p:nvPr/>
        </p:nvCxnSpPr>
        <p:spPr>
          <a:xfrm flipH="1">
            <a:off x="7257569" y="2937055"/>
            <a:ext cx="43582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hlinkClick r:id="rId4" action="ppaction://hlinksldjump"/>
            <a:extLst>
              <a:ext uri="{FF2B5EF4-FFF2-40B4-BE49-F238E27FC236}">
                <a16:creationId xmlns:a16="http://schemas.microsoft.com/office/drawing/2014/main" id="{8D5A55BA-5D3A-426A-8982-7400B355BB6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96771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15" name="Text Placeholder 14">
            <a:extLst>
              <a:ext uri="{FF2B5EF4-FFF2-40B4-BE49-F238E27FC236}">
                <a16:creationId xmlns:a16="http://schemas.microsoft.com/office/drawing/2014/main" id="{336516AF-6E54-46A3-BAFF-925F366E2799}"/>
              </a:ext>
            </a:extLst>
          </p:cNvPr>
          <p:cNvSpPr>
            <a:spLocks noGrp="1"/>
          </p:cNvSpPr>
          <p:nvPr>
            <p:ph type="body" sz="quarter" idx="10"/>
          </p:nvPr>
        </p:nvSpPr>
        <p:spPr/>
        <p:txBody>
          <a:bodyPr/>
          <a:lstStyle/>
          <a:p>
            <a:endParaRPr lang="en-GB" dirty="0"/>
          </a:p>
        </p:txBody>
      </p:sp>
      <p:sp>
        <p:nvSpPr>
          <p:cNvPr id="9" name="TextBox 8">
            <a:hlinkClick r:id="rId3" action="ppaction://hlinksldjump"/>
            <a:extLst>
              <a:ext uri="{FF2B5EF4-FFF2-40B4-BE49-F238E27FC236}">
                <a16:creationId xmlns:a16="http://schemas.microsoft.com/office/drawing/2014/main" id="{3AEE1BB6-C0AF-46DC-8F42-B4678ED137AB}"/>
              </a:ext>
            </a:extLst>
          </p:cNvPr>
          <p:cNvSpPr txBox="1">
            <a:spLocks/>
          </p:cNvSpPr>
          <p:nvPr/>
        </p:nvSpPr>
        <p:spPr>
          <a:xfrm>
            <a:off x="4240522" y="2704741"/>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16" name="Content Placeholder 10">
            <a:extLst>
              <a:ext uri="{FF2B5EF4-FFF2-40B4-BE49-F238E27FC236}">
                <a16:creationId xmlns:a16="http://schemas.microsoft.com/office/drawing/2014/main" id="{734563AD-0FF2-402F-BEB2-662AF3D2E647}"/>
              </a:ext>
            </a:extLst>
          </p:cNvPr>
          <p:cNvGraphicFramePr>
            <a:graphicFrameLocks/>
          </p:cNvGraphicFramePr>
          <p:nvPr>
            <p:extLst>
              <p:ext uri="{D42A27DB-BD31-4B8C-83A1-F6EECF244321}">
                <p14:modId xmlns:p14="http://schemas.microsoft.com/office/powerpoint/2010/main" val="557428977"/>
              </p:ext>
            </p:extLst>
          </p:nvPr>
        </p:nvGraphicFramePr>
        <p:xfrm>
          <a:off x="604838" y="1516500"/>
          <a:ext cx="10843937" cy="1037569"/>
        </p:xfrm>
        <a:graphic>
          <a:graphicData uri="http://schemas.openxmlformats.org/drawingml/2006/table">
            <a:tbl>
              <a:tblPr firstRow="1" bandRow="1">
                <a:tableStyleId>{5C22544A-7EE6-4342-B048-85BDC9FD1C3A}</a:tableStyleId>
              </a:tblPr>
              <a:tblGrid>
                <a:gridCol w="636330">
                  <a:extLst>
                    <a:ext uri="{9D8B030D-6E8A-4147-A177-3AD203B41FA5}">
                      <a16:colId xmlns:a16="http://schemas.microsoft.com/office/drawing/2014/main" val="20001"/>
                    </a:ext>
                  </a:extLst>
                </a:gridCol>
                <a:gridCol w="10207607">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Complications of cirrhosis and ACLF</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j-lt"/>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0806">
                <a:tc>
                  <a:txBody>
                    <a:bodyPr/>
                    <a:lstStyle/>
                    <a:p>
                      <a:pPr marL="36000" algn="l" fontAlgn="t"/>
                      <a:r>
                        <a:rPr lang="en-GB" sz="1400" b="0" i="0" u="none" strike="noStrike" dirty="0">
                          <a:solidFill>
                            <a:srgbClr val="000000"/>
                          </a:solidFill>
                          <a:effectLst/>
                          <a:latin typeface="+mj-lt"/>
                        </a:rPr>
                        <a:t>AS045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Prophylaxis with norfloxacin is not associated with multi-drug resistant bacterial infections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8003972"/>
                  </a:ext>
                </a:extLst>
              </a:tr>
              <a:tr h="270806">
                <a:tc>
                  <a:txBody>
                    <a:bodyPr/>
                    <a:lstStyle/>
                    <a:p>
                      <a:pPr marL="36000" algn="l" fontAlgn="t"/>
                      <a:r>
                        <a:rPr lang="en-GB" sz="1400" b="0" i="0" u="none" strike="noStrike" dirty="0">
                          <a:solidFill>
                            <a:srgbClr val="000000"/>
                          </a:solidFill>
                          <a:effectLst/>
                          <a:latin typeface="+mj-lt"/>
                        </a:rPr>
                        <a:t>AS046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Risk of mortality in patients with uncontrolled variceal bleeding is determined by the presence and severity of acute on chronic liver failure and early transjugular intrahepatic portosystemic shunt reduces long term mortality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72680130"/>
                  </a:ext>
                </a:extLst>
              </a:tr>
            </a:tbl>
          </a:graphicData>
        </a:graphic>
      </p:graphicFrame>
      <p:pic>
        <p:nvPicPr>
          <p:cNvPr id="17" name="Picture 16">
            <a:extLst>
              <a:ext uri="{FF2B5EF4-FFF2-40B4-BE49-F238E27FC236}">
                <a16:creationId xmlns:a16="http://schemas.microsoft.com/office/drawing/2014/main" id="{C0C26DFC-DEC6-4224-A715-23379C27B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a:solidFill>
            <a:schemeClr val="bg1"/>
          </a:solidFill>
        </p:spPr>
      </p:pic>
      <p:graphicFrame>
        <p:nvGraphicFramePr>
          <p:cNvPr id="2" name="Content Placeholder 10">
            <a:extLst>
              <a:ext uri="{FF2B5EF4-FFF2-40B4-BE49-F238E27FC236}">
                <a16:creationId xmlns:a16="http://schemas.microsoft.com/office/drawing/2014/main" id="{26F50A6F-CE64-4C14-9630-21B1EBC7DB18}"/>
              </a:ext>
            </a:extLst>
          </p:cNvPr>
          <p:cNvGraphicFramePr>
            <a:graphicFrameLocks/>
          </p:cNvGraphicFramePr>
          <p:nvPr>
            <p:extLst>
              <p:ext uri="{D42A27DB-BD31-4B8C-83A1-F6EECF244321}">
                <p14:modId xmlns:p14="http://schemas.microsoft.com/office/powerpoint/2010/main" val="343016875"/>
              </p:ext>
            </p:extLst>
          </p:nvPr>
        </p:nvGraphicFramePr>
        <p:xfrm>
          <a:off x="604838" y="3708818"/>
          <a:ext cx="10843937" cy="1036763"/>
        </p:xfrm>
        <a:graphic>
          <a:graphicData uri="http://schemas.openxmlformats.org/drawingml/2006/table">
            <a:tbl>
              <a:tblPr firstRow="1" bandRow="1">
                <a:tableStyleId>{5C22544A-7EE6-4342-B048-85BDC9FD1C3A}</a:tableStyleId>
              </a:tblPr>
              <a:tblGrid>
                <a:gridCol w="809446">
                  <a:extLst>
                    <a:ext uri="{9D8B030D-6E8A-4147-A177-3AD203B41FA5}">
                      <a16:colId xmlns:a16="http://schemas.microsoft.com/office/drawing/2014/main" val="20001"/>
                    </a:ext>
                  </a:extLst>
                </a:gridCol>
                <a:gridCol w="10034491">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2. Portal hypertension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j-lt"/>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0000">
                <a:tc>
                  <a:txBody>
                    <a:bodyPr/>
                    <a:lstStyle/>
                    <a:p>
                      <a:pPr marL="36000" algn="l" fontAlgn="t"/>
                      <a:r>
                        <a:rPr lang="en-GB" sz="1400" b="0" i="0" u="none" strike="noStrike" dirty="0">
                          <a:solidFill>
                            <a:srgbClr val="000000"/>
                          </a:solidFill>
                          <a:effectLst/>
                          <a:latin typeface="+mj-lt"/>
                        </a:rPr>
                        <a:t>AS103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Early-tips should be performed in high-risk cirrhotic patients despite the presence of hepatic encephalopathy at admission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806">
                <a:tc>
                  <a:txBody>
                    <a:bodyPr/>
                    <a:lstStyle/>
                    <a:p>
                      <a:pPr marL="36000" algn="l" fontAlgn="t"/>
                      <a:r>
                        <a:rPr lang="en-GB" sz="1400" b="0" i="0" u="none" strike="noStrike" dirty="0">
                          <a:solidFill>
                            <a:srgbClr val="000000"/>
                          </a:solidFill>
                          <a:effectLst/>
                          <a:latin typeface="+mj-lt"/>
                        </a:rPr>
                        <a:t>AS105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 multicenter analysis of the role of prophylactic transfusion of blood products in patients with cirrhosis and esophageal varices undergoing endoscopic band ligation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8003972"/>
                  </a:ext>
                </a:extLst>
              </a:tr>
            </a:tbl>
          </a:graphicData>
        </a:graphic>
      </p:graphicFrame>
      <p:sp>
        <p:nvSpPr>
          <p:cNvPr id="3" name="TextBox 2">
            <a:hlinkClick r:id="rId5" action="ppaction://hlinksldjump"/>
            <a:extLst>
              <a:ext uri="{FF2B5EF4-FFF2-40B4-BE49-F238E27FC236}">
                <a16:creationId xmlns:a16="http://schemas.microsoft.com/office/drawing/2014/main" id="{20886624-4F8A-4349-B09A-B74DEAE1C74F}"/>
              </a:ext>
            </a:extLst>
          </p:cNvPr>
          <p:cNvSpPr txBox="1">
            <a:spLocks/>
          </p:cNvSpPr>
          <p:nvPr/>
        </p:nvSpPr>
        <p:spPr>
          <a:xfrm>
            <a:off x="4240520" y="4911813"/>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3687966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Protective effects of statin therapy in liver cirrhosis are limited</a:t>
            </a:r>
            <a:br>
              <a:rPr lang="en-US" dirty="0"/>
            </a:br>
            <a:r>
              <a:rPr lang="en-US" dirty="0"/>
              <a:t>by a common </a:t>
            </a:r>
            <a:r>
              <a:rPr lang="en-US" i="1" dirty="0"/>
              <a:t>SLCO1B1</a:t>
            </a:r>
            <a:r>
              <a:rPr lang="en-US" dirty="0"/>
              <a:t> variant</a:t>
            </a:r>
            <a:endParaRPr lang="en-GB" dirty="0"/>
          </a:p>
        </p:txBody>
      </p:sp>
      <p:sp>
        <p:nvSpPr>
          <p:cNvPr id="5" name="Text Placeholder 4"/>
          <p:cNvSpPr>
            <a:spLocks noGrp="1"/>
          </p:cNvSpPr>
          <p:nvPr>
            <p:ph type="body" sz="quarter" idx="10"/>
          </p:nvPr>
        </p:nvSpPr>
        <p:spPr/>
        <p:txBody>
          <a:bodyPr/>
          <a:lstStyle/>
          <a:p>
            <a:endParaRPr lang="en-GB" dirty="0"/>
          </a:p>
          <a:p>
            <a:r>
              <a:rPr lang="en-GB" dirty="0"/>
              <a:t>*Homburg and Halle</a:t>
            </a:r>
          </a:p>
          <a:p>
            <a:r>
              <a:rPr lang="en-GB" dirty="0"/>
              <a:t>Merkel M, et al. DILC 2020; SAT182</a:t>
            </a:r>
          </a:p>
        </p:txBody>
      </p:sp>
      <p:sp>
        <p:nvSpPr>
          <p:cNvPr id="10" name="Content Placeholder 9">
            <a:extLst>
              <a:ext uri="{FF2B5EF4-FFF2-40B4-BE49-F238E27FC236}">
                <a16:creationId xmlns:a16="http://schemas.microsoft.com/office/drawing/2014/main" id="{C06381CB-9692-4ABA-B4AE-9AC10B15F901}"/>
              </a:ext>
            </a:extLst>
          </p:cNvPr>
          <p:cNvSpPr>
            <a:spLocks noGrp="1"/>
          </p:cNvSpPr>
          <p:nvPr>
            <p:ph sz="half" idx="11"/>
          </p:nvPr>
        </p:nvSpPr>
        <p:spPr>
          <a:xfrm>
            <a:off x="425752" y="1340767"/>
            <a:ext cx="5572800" cy="5139163"/>
          </a:xfrm>
        </p:spPr>
        <p:txBody>
          <a:bodyPr vert="horz" lIns="91440" tIns="45720" rIns="91440" bIns="45720" rtlCol="0" anchor="t">
            <a:normAutofit/>
          </a:bodyPr>
          <a:lstStyle/>
          <a:p>
            <a:pPr marL="0" lvl="0" indent="0">
              <a:buClr>
                <a:srgbClr val="004B87"/>
              </a:buClr>
              <a:buNone/>
              <a:defRPr/>
            </a:pPr>
            <a:r>
              <a:rPr lang="en-US" b="1" dirty="0">
                <a:solidFill>
                  <a:srgbClr val="FFFFFF"/>
                </a:solidFill>
                <a:highlight>
                  <a:srgbClr val="004A86"/>
                </a:highlight>
                <a:latin typeface="Arial"/>
                <a:cs typeface="Arial"/>
              </a:rPr>
              <a:t>BACKGROUND &amp; AIMS</a:t>
            </a:r>
            <a:r>
              <a:rPr lang="en-US" b="1" dirty="0">
                <a:solidFill>
                  <a:srgbClr val="FFFFFF"/>
                </a:solidFill>
                <a:highlight>
                  <a:srgbClr val="FEFCFC"/>
                </a:highlight>
                <a:latin typeface="Arial"/>
                <a:cs typeface="Arial"/>
              </a:rPr>
              <a:t>​</a:t>
            </a:r>
          </a:p>
          <a:p>
            <a:r>
              <a:rPr lang="en-US" sz="1800" dirty="0"/>
              <a:t>Statin therapy may reduce complications of liver cirrhosis and PH</a:t>
            </a:r>
            <a:endParaRPr lang="en-US" sz="1800" dirty="0">
              <a:cs typeface="Arial"/>
            </a:endParaRPr>
          </a:p>
          <a:p>
            <a:r>
              <a:rPr lang="en-US" sz="1800" dirty="0"/>
              <a:t>The common loss-of-function variant p.A174V in the transporter SLCO1B1 (mediating hepatic uptake of statins) causes decreased</a:t>
            </a:r>
            <a:br>
              <a:rPr lang="en-US" sz="1800" dirty="0"/>
            </a:br>
            <a:r>
              <a:rPr lang="en-US" sz="1800" dirty="0"/>
              <a:t>transporter function</a:t>
            </a:r>
            <a:endParaRPr lang="en-US" sz="1800" dirty="0">
              <a:cs typeface="Arial"/>
            </a:endParaRPr>
          </a:p>
          <a:p>
            <a:r>
              <a:rPr lang="en-US" sz="1800" b="1" dirty="0"/>
              <a:t>SPECIFIC AIMS</a:t>
            </a:r>
            <a:r>
              <a:rPr lang="en-US" sz="1800" dirty="0"/>
              <a:t>:</a:t>
            </a:r>
            <a:endParaRPr lang="en-US" sz="1800" dirty="0">
              <a:cs typeface="Arial"/>
            </a:endParaRPr>
          </a:p>
          <a:p>
            <a:pPr lvl="1"/>
            <a:r>
              <a:rPr lang="en-US" sz="1600" dirty="0"/>
              <a:t>To assess whether reduced complications of liver cirrhosis and PH with statin therapy are reflected in LSPS</a:t>
            </a:r>
            <a:endParaRPr lang="en-US" sz="1400" dirty="0">
              <a:cs typeface="Arial"/>
            </a:endParaRPr>
          </a:p>
          <a:p>
            <a:pPr lvl="1"/>
            <a:r>
              <a:rPr lang="en-US" sz="1600" dirty="0"/>
              <a:t>To assess the impact of statin therapy by controlling confounders via propensity score matching in a cohort of patients with cirrhosis, stratified for the genotypes of the </a:t>
            </a:r>
            <a:r>
              <a:rPr lang="en-US" sz="1600" i="1" dirty="0"/>
              <a:t>SLCO1B1</a:t>
            </a:r>
            <a:r>
              <a:rPr lang="en-US" sz="1600" dirty="0"/>
              <a:t> variant</a:t>
            </a:r>
            <a:endParaRPr lang="en-GB" sz="1600" dirty="0"/>
          </a:p>
        </p:txBody>
      </p:sp>
      <p:sp>
        <p:nvSpPr>
          <p:cNvPr id="12" name="Content Placeholder 11">
            <a:extLst>
              <a:ext uri="{FF2B5EF4-FFF2-40B4-BE49-F238E27FC236}">
                <a16:creationId xmlns:a16="http://schemas.microsoft.com/office/drawing/2014/main" id="{6A950768-3E4E-4D75-ADBE-9CF6DD9BE16F}"/>
              </a:ext>
            </a:extLst>
          </p:cNvPr>
          <p:cNvSpPr>
            <a:spLocks noGrp="1"/>
          </p:cNvSpPr>
          <p:nvPr>
            <p:ph sz="half" idx="12"/>
          </p:nvPr>
        </p:nvSpPr>
        <p:spPr>
          <a:xfrm>
            <a:off x="6193447" y="1340767"/>
            <a:ext cx="5670231" cy="5376259"/>
          </a:xfrm>
        </p:spPr>
        <p:txBody>
          <a:bodyPr>
            <a:normAutofit/>
          </a:bodyPr>
          <a:lstStyle/>
          <a:p>
            <a:pPr marL="0" indent="0">
              <a:buNone/>
            </a:pPr>
            <a:r>
              <a:rPr lang="en-GB" sz="1800" dirty="0"/>
              <a:t> </a:t>
            </a:r>
            <a:r>
              <a:rPr lang="en-GB" b="1" dirty="0">
                <a:solidFill>
                  <a:srgbClr val="FFFFFF"/>
                </a:solidFill>
                <a:highlight>
                  <a:srgbClr val="004A86"/>
                </a:highlight>
                <a:latin typeface="Arial" panose="020B0604020202020204" pitchFamily="34" charset="0"/>
                <a:cs typeface="Arial" panose="020B0604020202020204" pitchFamily="34" charset="0"/>
              </a:rPr>
              <a:t>METHODS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cxnSp>
        <p:nvCxnSpPr>
          <p:cNvPr id="15" name="Straight Connector 14">
            <a:extLst>
              <a:ext uri="{FF2B5EF4-FFF2-40B4-BE49-F238E27FC236}">
                <a16:creationId xmlns:a16="http://schemas.microsoft.com/office/drawing/2014/main" id="{20AC1692-3D1F-4EA2-BCCC-C37398B80B82}"/>
              </a:ext>
            </a:extLst>
          </p:cNvPr>
          <p:cNvCxnSpPr>
            <a:cxnSpLocks/>
          </p:cNvCxnSpPr>
          <p:nvPr/>
        </p:nvCxnSpPr>
        <p:spPr>
          <a:xfrm>
            <a:off x="6085520" y="1519238"/>
            <a:ext cx="0" cy="50524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38D65AB-0A9A-4C7B-B3FE-9583E82597D8}"/>
              </a:ext>
            </a:extLst>
          </p:cNvPr>
          <p:cNvSpPr/>
          <p:nvPr/>
        </p:nvSpPr>
        <p:spPr>
          <a:xfrm>
            <a:off x="6644098" y="1927060"/>
            <a:ext cx="4793892" cy="521106"/>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1,088 patients with liver cirrhosis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Two academic medical centres in Germany*</a:t>
            </a:r>
          </a:p>
        </p:txBody>
      </p:sp>
      <p:sp>
        <p:nvSpPr>
          <p:cNvPr id="20" name="Rectangle 19">
            <a:extLst>
              <a:ext uri="{FF2B5EF4-FFF2-40B4-BE49-F238E27FC236}">
                <a16:creationId xmlns:a16="http://schemas.microsoft.com/office/drawing/2014/main" id="{CA1AC153-F6F3-4C0A-9C29-37A0E93E88ED}"/>
              </a:ext>
            </a:extLst>
          </p:cNvPr>
          <p:cNvSpPr/>
          <p:nvPr/>
        </p:nvSpPr>
        <p:spPr>
          <a:xfrm>
            <a:off x="7712564" y="2635268"/>
            <a:ext cx="2656959" cy="600184"/>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Propensity score matching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Other exclusions</a:t>
            </a:r>
          </a:p>
        </p:txBody>
      </p:sp>
      <p:sp>
        <p:nvSpPr>
          <p:cNvPr id="21" name="Rectangle 20">
            <a:extLst>
              <a:ext uri="{FF2B5EF4-FFF2-40B4-BE49-F238E27FC236}">
                <a16:creationId xmlns:a16="http://schemas.microsoft.com/office/drawing/2014/main" id="{12C8ED2A-32C4-4A2C-B308-C3FB48593741}"/>
              </a:ext>
            </a:extLst>
          </p:cNvPr>
          <p:cNvSpPr/>
          <p:nvPr/>
        </p:nvSpPr>
        <p:spPr>
          <a:xfrm>
            <a:off x="6172489" y="3654996"/>
            <a:ext cx="2761200" cy="6408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Statins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(n=154)</a:t>
            </a:r>
          </a:p>
        </p:txBody>
      </p:sp>
      <p:sp>
        <p:nvSpPr>
          <p:cNvPr id="23" name="Rectangle 22">
            <a:extLst>
              <a:ext uri="{FF2B5EF4-FFF2-40B4-BE49-F238E27FC236}">
                <a16:creationId xmlns:a16="http://schemas.microsoft.com/office/drawing/2014/main" id="{21F1A4CE-291E-425E-98DF-0E82934BE3CB}"/>
              </a:ext>
            </a:extLst>
          </p:cNvPr>
          <p:cNvSpPr/>
          <p:nvPr/>
        </p:nvSpPr>
        <p:spPr>
          <a:xfrm>
            <a:off x="9090837" y="3654996"/>
            <a:ext cx="2759850" cy="63903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Matched controls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(never used statins; n=154)</a:t>
            </a:r>
          </a:p>
        </p:txBody>
      </p:sp>
      <p:sp>
        <p:nvSpPr>
          <p:cNvPr id="24" name="Rectangle 23">
            <a:extLst>
              <a:ext uri="{FF2B5EF4-FFF2-40B4-BE49-F238E27FC236}">
                <a16:creationId xmlns:a16="http://schemas.microsoft.com/office/drawing/2014/main" id="{284E1196-40C3-4019-99FC-3795F25C7A43}"/>
              </a:ext>
            </a:extLst>
          </p:cNvPr>
          <p:cNvSpPr/>
          <p:nvPr/>
        </p:nvSpPr>
        <p:spPr>
          <a:xfrm>
            <a:off x="6193447" y="4544083"/>
            <a:ext cx="5670231" cy="599046"/>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Complications of liver cirrhosis retrospectively assessed applying EASL consensus criteria</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8FEF4255-5BDE-4837-AD12-44C225957F3D}"/>
              </a:ext>
            </a:extLst>
          </p:cNvPr>
          <p:cNvCxnSpPr>
            <a:cxnSpLocks/>
            <a:stCxn id="18" idx="2"/>
            <a:endCxn id="20" idx="0"/>
          </p:cNvCxnSpPr>
          <p:nvPr/>
        </p:nvCxnSpPr>
        <p:spPr>
          <a:xfrm>
            <a:off x="9041044" y="2448166"/>
            <a:ext cx="0" cy="18710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C92406D5-3A7F-4AC8-8ABD-9550F981BA06}"/>
              </a:ext>
            </a:extLst>
          </p:cNvPr>
          <p:cNvCxnSpPr>
            <a:cxnSpLocks/>
            <a:stCxn id="20" idx="2"/>
            <a:endCxn id="21" idx="0"/>
          </p:cNvCxnSpPr>
          <p:nvPr/>
        </p:nvCxnSpPr>
        <p:spPr>
          <a:xfrm rot="5400000">
            <a:off x="8087295" y="2701247"/>
            <a:ext cx="419544" cy="1487955"/>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2B8938D3-A6B9-4B70-BC85-1F28238E89BC}"/>
              </a:ext>
            </a:extLst>
          </p:cNvPr>
          <p:cNvCxnSpPr>
            <a:cxnSpLocks/>
            <a:stCxn id="20" idx="2"/>
            <a:endCxn id="23" idx="0"/>
          </p:cNvCxnSpPr>
          <p:nvPr/>
        </p:nvCxnSpPr>
        <p:spPr>
          <a:xfrm rot="16200000" flipH="1">
            <a:off x="9546131" y="2730365"/>
            <a:ext cx="419544" cy="1429718"/>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CC31714-0850-4044-9E93-2D51C49C74BA}"/>
              </a:ext>
            </a:extLst>
          </p:cNvPr>
          <p:cNvSpPr/>
          <p:nvPr/>
        </p:nvSpPr>
        <p:spPr>
          <a:xfrm>
            <a:off x="6180456" y="5301410"/>
            <a:ext cx="5670231" cy="599046"/>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Genotyping for the common variant of p.A174V (rs4149056) in </a:t>
            </a:r>
            <a:r>
              <a:rPr kumimoji="0" lang="en-US" sz="1600" b="0" i="1" u="none" strike="noStrike" kern="1200" cap="none" spc="0" normalizeH="0" baseline="0" noProof="0" dirty="0">
                <a:ln>
                  <a:noFill/>
                </a:ln>
                <a:solidFill>
                  <a:prstClr val="black"/>
                </a:solidFill>
                <a:effectLst/>
                <a:uLnTx/>
                <a:uFillTx/>
                <a:latin typeface="Arial"/>
                <a:ea typeface="+mn-ea"/>
                <a:cs typeface="+mn-cs"/>
              </a:rPr>
              <a:t>SLCO1B1 </a:t>
            </a:r>
            <a:r>
              <a:rPr kumimoji="0" lang="en-US" sz="1600" b="0" i="0" u="none" strike="noStrike" kern="1200" cap="none" spc="0" normalizeH="0" baseline="0" noProof="0" dirty="0">
                <a:ln>
                  <a:noFill/>
                </a:ln>
                <a:solidFill>
                  <a:prstClr val="black"/>
                </a:solidFill>
                <a:effectLst/>
                <a:uLnTx/>
                <a:uFillTx/>
                <a:latin typeface="Arial"/>
                <a:ea typeface="+mn-ea"/>
                <a:cs typeface="+mn-cs"/>
              </a:rPr>
              <a:t>using allelic discrimination assays</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9" name="Straight Arrow Connector 38">
            <a:extLst>
              <a:ext uri="{FF2B5EF4-FFF2-40B4-BE49-F238E27FC236}">
                <a16:creationId xmlns:a16="http://schemas.microsoft.com/office/drawing/2014/main" id="{E052BC26-9EDD-4B60-B80B-55233A63BE4B}"/>
              </a:ext>
            </a:extLst>
          </p:cNvPr>
          <p:cNvCxnSpPr>
            <a:stCxn id="21" idx="2"/>
          </p:cNvCxnSpPr>
          <p:nvPr/>
        </p:nvCxnSpPr>
        <p:spPr>
          <a:xfrm>
            <a:off x="7553089" y="4295796"/>
            <a:ext cx="0" cy="24828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79CD5AE-F240-405D-918C-51CD9EFBF452}"/>
              </a:ext>
            </a:extLst>
          </p:cNvPr>
          <p:cNvCxnSpPr>
            <a:stCxn id="23" idx="2"/>
          </p:cNvCxnSpPr>
          <p:nvPr/>
        </p:nvCxnSpPr>
        <p:spPr>
          <a:xfrm>
            <a:off x="10470762" y="4294035"/>
            <a:ext cx="0" cy="25004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274D2ED-962A-40C0-A1A9-46D6D4104C49}"/>
              </a:ext>
            </a:extLst>
          </p:cNvPr>
          <p:cNvCxnSpPr>
            <a:cxnSpLocks/>
          </p:cNvCxnSpPr>
          <p:nvPr/>
        </p:nvCxnSpPr>
        <p:spPr>
          <a:xfrm>
            <a:off x="7575591" y="5143129"/>
            <a:ext cx="0" cy="15828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D29332C-4152-4BFF-9787-DEAB37C53BB9}"/>
              </a:ext>
            </a:extLst>
          </p:cNvPr>
          <p:cNvCxnSpPr>
            <a:cxnSpLocks/>
          </p:cNvCxnSpPr>
          <p:nvPr/>
        </p:nvCxnSpPr>
        <p:spPr>
          <a:xfrm>
            <a:off x="10493264" y="5143129"/>
            <a:ext cx="0" cy="15828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hlinkClick r:id="rId3" action="ppaction://hlinksldjump"/>
            <a:extLst>
              <a:ext uri="{FF2B5EF4-FFF2-40B4-BE49-F238E27FC236}">
                <a16:creationId xmlns:a16="http://schemas.microsoft.com/office/drawing/2014/main" id="{BC9AB4F7-8EE9-4C90-9DFF-7DCC7CD84D5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4236351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4A86"/>
            </a:solidFill>
          </a:ln>
        </p:spPr>
        <p:txBody>
          <a:bodyPr>
            <a:normAutofit fontScale="90000"/>
          </a:bodyPr>
          <a:lstStyle/>
          <a:p>
            <a:r>
              <a:rPr lang="en-US" dirty="0"/>
              <a:t>Protective effects of statin therapy in liver cirrhosis are limited</a:t>
            </a:r>
            <a:br>
              <a:rPr lang="en-US" dirty="0"/>
            </a:br>
            <a:r>
              <a:rPr lang="en-US" dirty="0"/>
              <a:t>by a common </a:t>
            </a:r>
            <a:r>
              <a:rPr lang="en-US" i="1" dirty="0"/>
              <a:t>SLCO1B1</a:t>
            </a:r>
            <a:r>
              <a:rPr lang="en-US" dirty="0"/>
              <a:t> variant</a:t>
            </a:r>
            <a:endParaRPr lang="en-GB" dirty="0"/>
          </a:p>
        </p:txBody>
      </p:sp>
      <p:sp>
        <p:nvSpPr>
          <p:cNvPr id="5" name="Text Placeholder 4"/>
          <p:cNvSpPr>
            <a:spLocks noGrp="1"/>
          </p:cNvSpPr>
          <p:nvPr>
            <p:ph type="body" sz="quarter" idx="10"/>
          </p:nvPr>
        </p:nvSpPr>
        <p:spPr/>
        <p:txBody>
          <a:bodyPr/>
          <a:lstStyle/>
          <a:p>
            <a:r>
              <a:rPr lang="en-GB" dirty="0"/>
              <a:t>Merkel M, et al. DILC 2020; SAT182</a:t>
            </a:r>
            <a:endParaRPr lang="en-GB" dirty="0">
              <a:cs typeface="Arial"/>
            </a:endParaRPr>
          </a:p>
        </p:txBody>
      </p:sp>
      <p:sp>
        <p:nvSpPr>
          <p:cNvPr id="10" name="Content Placeholder 9">
            <a:extLst>
              <a:ext uri="{FF2B5EF4-FFF2-40B4-BE49-F238E27FC236}">
                <a16:creationId xmlns:a16="http://schemas.microsoft.com/office/drawing/2014/main" id="{C06381CB-9692-4ABA-B4AE-9AC10B15F901}"/>
              </a:ext>
            </a:extLst>
          </p:cNvPr>
          <p:cNvSpPr>
            <a:spLocks noGrp="1"/>
          </p:cNvSpPr>
          <p:nvPr>
            <p:ph sz="half" idx="11"/>
          </p:nvPr>
        </p:nvSpPr>
        <p:spPr>
          <a:xfrm>
            <a:off x="388940" y="1083098"/>
            <a:ext cx="5231271" cy="4622400"/>
          </a:xfrm>
        </p:spPr>
        <p:txBody>
          <a:bodyPr>
            <a:normAutofit/>
          </a:bodyPr>
          <a:lstStyle/>
          <a:p>
            <a:pPr marL="0" lvl="0" indent="0">
              <a:buNone/>
            </a:pPr>
            <a:r>
              <a:rPr lang="en-US" b="1" dirty="0">
                <a:solidFill>
                  <a:srgbClr val="FFFFFF"/>
                </a:solidFill>
                <a:highlight>
                  <a:srgbClr val="004A86"/>
                </a:highlight>
                <a:latin typeface="Arial" panose="020B0604020202020204" pitchFamily="34" charset="0"/>
                <a:cs typeface="Arial" panose="020B0604020202020204" pitchFamily="34" charset="0"/>
              </a:rPr>
              <a:t>RESULTS​</a:t>
            </a:r>
          </a:p>
          <a:p>
            <a:pPr marL="268288" indent="-268288"/>
            <a:r>
              <a:rPr lang="en-US" sz="1800" dirty="0"/>
              <a:t>After propensity score matching</a:t>
            </a:r>
          </a:p>
          <a:p>
            <a:pPr lvl="1"/>
            <a:r>
              <a:rPr lang="en-US" sz="1600" dirty="0"/>
              <a:t>SDs of all matching-parameters were reduced</a:t>
            </a:r>
          </a:p>
          <a:p>
            <a:pPr lvl="1"/>
            <a:r>
              <a:rPr lang="en-US" sz="1600" dirty="0"/>
              <a:t>Distribution of characteristics was equalized</a:t>
            </a:r>
          </a:p>
          <a:p>
            <a:pPr lvl="1"/>
            <a:r>
              <a:rPr lang="en-US" sz="1600" dirty="0"/>
              <a:t>Genotype distribution was consistent with</a:t>
            </a:r>
            <a:br>
              <a:rPr lang="en-US" sz="1600" dirty="0"/>
            </a:br>
            <a:r>
              <a:rPr lang="en-US" sz="1600" dirty="0"/>
              <a:t>Hardy-Weinberg equilibrium</a:t>
            </a:r>
          </a:p>
          <a:p>
            <a:pPr marL="268288" indent="-268288"/>
            <a:r>
              <a:rPr lang="en-US" sz="1800" dirty="0"/>
              <a:t>Signs of PH were lower among patients </a:t>
            </a:r>
            <a:br>
              <a:rPr lang="en-US" sz="1800" dirty="0"/>
            </a:br>
            <a:r>
              <a:rPr lang="en-US" sz="1800" dirty="0"/>
              <a:t>on statins:</a:t>
            </a:r>
          </a:p>
          <a:p>
            <a:pPr lvl="1"/>
            <a:r>
              <a:rPr lang="en-US" sz="1600" b="1" dirty="0"/>
              <a:t>Varices</a:t>
            </a:r>
            <a:r>
              <a:rPr lang="en-US" sz="1600" dirty="0"/>
              <a:t>: </a:t>
            </a:r>
            <a:r>
              <a:rPr lang="fr-FR" sz="1600" dirty="0"/>
              <a:t>OR 0.39 (95% CI 0.23−0.66; p&lt;0.001)</a:t>
            </a:r>
          </a:p>
          <a:p>
            <a:pPr lvl="1"/>
            <a:r>
              <a:rPr lang="fr-FR" sz="1600" b="1" dirty="0"/>
              <a:t>LSPS</a:t>
            </a:r>
            <a:r>
              <a:rPr lang="fr-FR" sz="1600" dirty="0"/>
              <a:t>: </a:t>
            </a:r>
          </a:p>
        </p:txBody>
      </p:sp>
      <p:sp>
        <p:nvSpPr>
          <p:cNvPr id="12" name="Content Placeholder 11">
            <a:extLst>
              <a:ext uri="{FF2B5EF4-FFF2-40B4-BE49-F238E27FC236}">
                <a16:creationId xmlns:a16="http://schemas.microsoft.com/office/drawing/2014/main" id="{6A950768-3E4E-4D75-ADBE-9CF6DD9BE16F}"/>
              </a:ext>
            </a:extLst>
          </p:cNvPr>
          <p:cNvSpPr>
            <a:spLocks noGrp="1"/>
          </p:cNvSpPr>
          <p:nvPr>
            <p:ph sz="half" idx="12"/>
          </p:nvPr>
        </p:nvSpPr>
        <p:spPr>
          <a:xfrm>
            <a:off x="5620212" y="1501038"/>
            <a:ext cx="6487974" cy="5517233"/>
          </a:xfrm>
          <a:ln>
            <a:noFill/>
          </a:ln>
        </p:spPr>
        <p:txBody>
          <a:bodyPr vert="horz" lIns="91440" tIns="45720" rIns="91440" bIns="45720" rtlCol="0" anchor="t">
            <a:normAutofit fontScale="85000" lnSpcReduction="20000"/>
          </a:bodyPr>
          <a:lstStyle/>
          <a:p>
            <a:endParaRPr lang="en-US" sz="1800" dirty="0">
              <a:solidFill>
                <a:srgbClr val="000000"/>
              </a:solidFill>
              <a:latin typeface="Arial" panose="020B0604020202020204" pitchFamily="34" charset="0"/>
              <a:cs typeface="Arial" panose="020B0604020202020204" pitchFamily="34" charset="0"/>
            </a:endParaRPr>
          </a:p>
          <a:p>
            <a:endParaRPr lang="en-US" sz="1800" dirty="0">
              <a:solidFill>
                <a:srgbClr val="000000"/>
              </a:solidFill>
              <a:latin typeface="Arial" panose="020B0604020202020204" pitchFamily="34" charset="0"/>
              <a:cs typeface="Arial" panose="020B0604020202020204" pitchFamily="34" charset="0"/>
            </a:endParaRPr>
          </a:p>
          <a:p>
            <a:endParaRPr lang="en-US" sz="1800" dirty="0">
              <a:solidFill>
                <a:srgbClr val="000000"/>
              </a:solidFill>
              <a:latin typeface="Arial"/>
              <a:cs typeface="Arial"/>
            </a:endParaRPr>
          </a:p>
          <a:p>
            <a:endParaRPr lang="en-US" sz="1800" dirty="0">
              <a:solidFill>
                <a:srgbClr val="000000"/>
              </a:solidFill>
              <a:latin typeface="Arial"/>
              <a:cs typeface="Arial"/>
            </a:endParaRPr>
          </a:p>
          <a:p>
            <a:endParaRPr lang="en-US" sz="1800" dirty="0">
              <a:solidFill>
                <a:srgbClr val="000000"/>
              </a:solidFill>
              <a:latin typeface="Arial" panose="020B0604020202020204" pitchFamily="34" charset="0"/>
              <a:cs typeface="Arial" panose="020B0604020202020204" pitchFamily="34" charset="0"/>
            </a:endParaRPr>
          </a:p>
          <a:p>
            <a:endParaRPr lang="en-US" sz="1800" dirty="0">
              <a:solidFill>
                <a:srgbClr val="000000"/>
              </a:solidFill>
              <a:latin typeface="Arial"/>
              <a:cs typeface="Arial"/>
            </a:endParaRPr>
          </a:p>
          <a:p>
            <a:endParaRPr lang="en-US" sz="1800" dirty="0">
              <a:solidFill>
                <a:srgbClr val="000000"/>
              </a:solidFill>
              <a:latin typeface="Arial" panose="020B0604020202020204" pitchFamily="34" charset="0"/>
              <a:cs typeface="Arial" panose="020B0604020202020204" pitchFamily="34" charset="0"/>
            </a:endParaRPr>
          </a:p>
          <a:p>
            <a:endParaRPr lang="en-US" sz="1800" dirty="0">
              <a:solidFill>
                <a:srgbClr val="000000"/>
              </a:solidFill>
              <a:latin typeface="Arial"/>
              <a:cs typeface="Arial"/>
            </a:endParaRPr>
          </a:p>
          <a:p>
            <a:pPr marL="0" indent="0">
              <a:buNone/>
            </a:pPr>
            <a:endParaRPr lang="en-US" sz="900" b="1" dirty="0">
              <a:solidFill>
                <a:srgbClr val="FFFFFF"/>
              </a:solidFill>
              <a:latin typeface="Arial" panose="020B0604020202020204" pitchFamily="34" charset="0"/>
              <a:cs typeface="Arial" panose="020B0604020202020204" pitchFamily="34" charset="0"/>
            </a:endParaRPr>
          </a:p>
          <a:p>
            <a:pPr marL="0" indent="0">
              <a:buNone/>
            </a:pPr>
            <a:endParaRPr lang="en-GB" sz="1100" dirty="0">
              <a:ea typeface="+mn-lt"/>
              <a:cs typeface="+mn-lt"/>
            </a:endParaRPr>
          </a:p>
          <a:p>
            <a:pPr marL="0" indent="0">
              <a:buNone/>
            </a:pPr>
            <a:endParaRPr lang="en-GB" sz="1100" dirty="0">
              <a:ea typeface="+mn-lt"/>
              <a:cs typeface="+mn-lt"/>
            </a:endParaRPr>
          </a:p>
          <a:p>
            <a:pPr marL="171450" indent="-171450"/>
            <a:endParaRPr lang="en-GB" sz="1400" dirty="0">
              <a:ea typeface="+mn-lt"/>
              <a:cs typeface="+mn-lt"/>
            </a:endParaRPr>
          </a:p>
          <a:p>
            <a:pPr marL="171450" indent="-171450"/>
            <a:endParaRPr lang="en-GB" sz="1500" dirty="0">
              <a:ea typeface="+mn-lt"/>
              <a:cs typeface="+mn-lt"/>
            </a:endParaRPr>
          </a:p>
          <a:p>
            <a:pPr marL="171450" indent="-171450"/>
            <a:endParaRPr lang="en-GB" sz="1500" dirty="0">
              <a:ea typeface="+mn-lt"/>
              <a:cs typeface="+mn-lt"/>
            </a:endParaRPr>
          </a:p>
          <a:p>
            <a:pPr marL="285750" indent="-285750">
              <a:buFont typeface="Wingdings,Sans-Serif" panose="020B0604020202020204" pitchFamily="34" charset="0"/>
              <a:buChar char="Ø"/>
            </a:pPr>
            <a:endParaRPr lang="en-GB" sz="1500" dirty="0">
              <a:ea typeface="+mn-lt"/>
              <a:cs typeface="+mn-lt"/>
            </a:endParaRPr>
          </a:p>
          <a:p>
            <a:pPr marL="268288" indent="-268288">
              <a:buClr>
                <a:srgbClr val="004B87"/>
              </a:buClr>
            </a:pPr>
            <a:r>
              <a:rPr lang="en-GB" sz="1800" dirty="0">
                <a:ea typeface="+mn-lt"/>
                <a:cs typeface="+mn-lt"/>
              </a:rPr>
              <a:t>Among the patients on statins (dominant model), the beneficial effects</a:t>
            </a:r>
            <a:br>
              <a:rPr lang="en-GB" sz="1800" dirty="0">
                <a:ea typeface="+mn-lt"/>
                <a:cs typeface="+mn-lt"/>
              </a:rPr>
            </a:br>
            <a:r>
              <a:rPr lang="en-GB" sz="1800" dirty="0">
                <a:ea typeface="+mn-lt"/>
                <a:cs typeface="+mn-lt"/>
              </a:rPr>
              <a:t>of statins (on decompensation events, PH and bacterial infections) are reduced in carriers of the </a:t>
            </a:r>
            <a:r>
              <a:rPr lang="en-GB" sz="1800" i="1" dirty="0">
                <a:ea typeface="+mn-lt"/>
                <a:cs typeface="+mn-lt"/>
              </a:rPr>
              <a:t>SLCO1B1</a:t>
            </a:r>
            <a:r>
              <a:rPr lang="en-GB" sz="1800" dirty="0">
                <a:ea typeface="+mn-lt"/>
                <a:cs typeface="+mn-lt"/>
              </a:rPr>
              <a:t> variant</a:t>
            </a:r>
          </a:p>
          <a:p>
            <a:pPr marL="0" indent="0">
              <a:buClr>
                <a:schemeClr val="tx1"/>
              </a:buClr>
              <a:buNone/>
            </a:pPr>
            <a:endParaRPr lang="en-US" sz="1500" dirty="0">
              <a:cs typeface="Arial"/>
            </a:endParaRPr>
          </a:p>
          <a:p>
            <a:pPr marL="0" indent="0">
              <a:buNone/>
            </a:pPr>
            <a:r>
              <a:rPr lang="en-US" b="1" dirty="0">
                <a:solidFill>
                  <a:srgbClr val="FFFFFF"/>
                </a:solidFill>
                <a:highlight>
                  <a:srgbClr val="004A86"/>
                </a:highlight>
                <a:latin typeface="Arial"/>
                <a:cs typeface="Arial"/>
              </a:rPr>
              <a:t>CONCLUSIONS</a:t>
            </a:r>
            <a:endParaRPr lang="en-US" dirty="0">
              <a:cs typeface="Arial"/>
            </a:endParaRPr>
          </a:p>
          <a:p>
            <a:pPr marL="266700" indent="-266700"/>
            <a:r>
              <a:rPr lang="en-US" sz="1800" dirty="0"/>
              <a:t>Complications and signs of PH were markedly reduced in patients treated with statins</a:t>
            </a:r>
            <a:endParaRPr lang="en-US" sz="1800" dirty="0">
              <a:cs typeface="Arial"/>
            </a:endParaRPr>
          </a:p>
          <a:p>
            <a:pPr marL="266700" indent="-266700"/>
            <a:r>
              <a:rPr lang="en-US" sz="1800" dirty="0"/>
              <a:t>The effect was diminished by a common variant coding </a:t>
            </a:r>
            <a:br>
              <a:rPr lang="en-US" sz="1800" dirty="0"/>
            </a:br>
            <a:r>
              <a:rPr lang="en-US" sz="1800" dirty="0"/>
              <a:t>for the statin transporter </a:t>
            </a:r>
            <a:r>
              <a:rPr lang="en-US" sz="1800" i="1" dirty="0"/>
              <a:t>SLCO1B1</a:t>
            </a:r>
            <a:endParaRPr lang="en-US" sz="1800" dirty="0">
              <a:cs typeface="Arial"/>
            </a:endParaRPr>
          </a:p>
          <a:p>
            <a:pPr marL="266700" indent="-266700"/>
            <a:r>
              <a:rPr lang="en-US" sz="1800" dirty="0"/>
              <a:t>Further prospective studies are warranted to confirm </a:t>
            </a:r>
            <a:br>
              <a:rPr lang="en-US" sz="1800" dirty="0"/>
            </a:br>
            <a:r>
              <a:rPr lang="en-US" sz="1800" dirty="0"/>
              <a:t>these observations</a:t>
            </a:r>
            <a:endParaRPr lang="en-US" dirty="0"/>
          </a:p>
        </p:txBody>
      </p:sp>
      <p:cxnSp>
        <p:nvCxnSpPr>
          <p:cNvPr id="15" name="Straight Connector 14">
            <a:extLst>
              <a:ext uri="{FF2B5EF4-FFF2-40B4-BE49-F238E27FC236}">
                <a16:creationId xmlns:a16="http://schemas.microsoft.com/office/drawing/2014/main" id="{20AC1692-3D1F-4EA2-BCCC-C37398B80B82}"/>
              </a:ext>
            </a:extLst>
          </p:cNvPr>
          <p:cNvCxnSpPr>
            <a:cxnSpLocks/>
          </p:cNvCxnSpPr>
          <p:nvPr/>
        </p:nvCxnSpPr>
        <p:spPr>
          <a:xfrm>
            <a:off x="5583178" y="4149297"/>
            <a:ext cx="0" cy="24776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clock&#10;&#10;Description automatically generated">
            <a:extLst>
              <a:ext uri="{FF2B5EF4-FFF2-40B4-BE49-F238E27FC236}">
                <a16:creationId xmlns:a16="http://schemas.microsoft.com/office/drawing/2014/main" id="{28382719-6F96-42E3-9F7E-54956F134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546" y="4149297"/>
            <a:ext cx="2814332" cy="2421477"/>
          </a:xfrm>
          <a:prstGeom prst="rect">
            <a:avLst/>
          </a:prstGeom>
        </p:spPr>
      </p:pic>
      <p:sp>
        <p:nvSpPr>
          <p:cNvPr id="19" name="TextBox 18">
            <a:extLst>
              <a:ext uri="{FF2B5EF4-FFF2-40B4-BE49-F238E27FC236}">
                <a16:creationId xmlns:a16="http://schemas.microsoft.com/office/drawing/2014/main" id="{B963A4AB-4024-4B71-BD92-0673F1ED23C9}"/>
              </a:ext>
            </a:extLst>
          </p:cNvPr>
          <p:cNvSpPr txBox="1"/>
          <p:nvPr/>
        </p:nvSpPr>
        <p:spPr>
          <a:xfrm>
            <a:off x="2831730" y="4008102"/>
            <a:ext cx="1446872" cy="369332"/>
          </a:xfrm>
          <a:prstGeom prst="rect">
            <a:avLst/>
          </a:prstGeom>
          <a:solidFill>
            <a:schemeClr val="bg1"/>
          </a:solid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3.7 ± 4.9 vs 5.6 ± 6.4</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p=0.01</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8078E881-9F6F-4026-8262-FADEEB9FF5CB}"/>
              </a:ext>
            </a:extLst>
          </p:cNvPr>
          <p:cNvSpPr txBox="1"/>
          <p:nvPr/>
        </p:nvSpPr>
        <p:spPr>
          <a:xfrm rot="16200000">
            <a:off x="1292351" y="5085364"/>
            <a:ext cx="7072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LSPS</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TextBox 32">
            <a:extLst>
              <a:ext uri="{FF2B5EF4-FFF2-40B4-BE49-F238E27FC236}">
                <a16:creationId xmlns:a16="http://schemas.microsoft.com/office/drawing/2014/main" id="{95B6ED8F-267A-449D-94D7-6405D8FBEA9A}"/>
              </a:ext>
            </a:extLst>
          </p:cNvPr>
          <p:cNvSpPr txBox="1"/>
          <p:nvPr/>
        </p:nvSpPr>
        <p:spPr>
          <a:xfrm>
            <a:off x="3229678" y="6438764"/>
            <a:ext cx="70884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Statin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TextBox 33">
            <a:extLst>
              <a:ext uri="{FF2B5EF4-FFF2-40B4-BE49-F238E27FC236}">
                <a16:creationId xmlns:a16="http://schemas.microsoft.com/office/drawing/2014/main" id="{F2FA02F2-B2F5-4F1F-82A5-1B589AC9E62F}"/>
              </a:ext>
            </a:extLst>
          </p:cNvPr>
          <p:cNvSpPr txBox="1"/>
          <p:nvPr/>
        </p:nvSpPr>
        <p:spPr>
          <a:xfrm>
            <a:off x="2829273" y="6432942"/>
            <a:ext cx="380232" cy="27699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No</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TextBox 34">
            <a:extLst>
              <a:ext uri="{FF2B5EF4-FFF2-40B4-BE49-F238E27FC236}">
                <a16:creationId xmlns:a16="http://schemas.microsoft.com/office/drawing/2014/main" id="{BA4E7056-B9B2-42C7-A5E1-9A391F815A5A}"/>
              </a:ext>
            </a:extLst>
          </p:cNvPr>
          <p:cNvSpPr txBox="1"/>
          <p:nvPr/>
        </p:nvSpPr>
        <p:spPr>
          <a:xfrm>
            <a:off x="3927389" y="6428533"/>
            <a:ext cx="435056" cy="27699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Yes</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8" name="Straight Connector 37">
            <a:extLst>
              <a:ext uri="{FF2B5EF4-FFF2-40B4-BE49-F238E27FC236}">
                <a16:creationId xmlns:a16="http://schemas.microsoft.com/office/drawing/2014/main" id="{9182ECD2-C4F1-4EF6-8036-A22F8DA8484A}"/>
              </a:ext>
            </a:extLst>
          </p:cNvPr>
          <p:cNvCxnSpPr>
            <a:cxnSpLocks/>
          </p:cNvCxnSpPr>
          <p:nvPr/>
        </p:nvCxnSpPr>
        <p:spPr>
          <a:xfrm flipH="1">
            <a:off x="5583178" y="5208388"/>
            <a:ext cx="62385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76C6B788-236B-43CD-8A0C-E9DBBF66A146}"/>
              </a:ext>
            </a:extLst>
          </p:cNvPr>
          <p:cNvGraphicFramePr>
            <a:graphicFrameLocks noGrp="1"/>
          </p:cNvGraphicFramePr>
          <p:nvPr>
            <p:extLst>
              <p:ext uri="{D42A27DB-BD31-4B8C-83A1-F6EECF244321}">
                <p14:modId xmlns:p14="http://schemas.microsoft.com/office/powerpoint/2010/main" val="2556562298"/>
              </p:ext>
            </p:extLst>
          </p:nvPr>
        </p:nvGraphicFramePr>
        <p:xfrm>
          <a:off x="5686457" y="1098330"/>
          <a:ext cx="5431538" cy="3350377"/>
        </p:xfrm>
        <a:graphic>
          <a:graphicData uri="http://schemas.openxmlformats.org/drawingml/2006/table">
            <a:tbl>
              <a:tblPr firstRow="1" bandRow="1">
                <a:tableStyleId>{5C22544A-7EE6-4342-B048-85BDC9FD1C3A}</a:tableStyleId>
              </a:tblPr>
              <a:tblGrid>
                <a:gridCol w="1764667">
                  <a:extLst>
                    <a:ext uri="{9D8B030D-6E8A-4147-A177-3AD203B41FA5}">
                      <a16:colId xmlns:a16="http://schemas.microsoft.com/office/drawing/2014/main" val="3040995723"/>
                    </a:ext>
                  </a:extLst>
                </a:gridCol>
                <a:gridCol w="797526">
                  <a:extLst>
                    <a:ext uri="{9D8B030D-6E8A-4147-A177-3AD203B41FA5}">
                      <a16:colId xmlns:a16="http://schemas.microsoft.com/office/drawing/2014/main" val="3528003329"/>
                    </a:ext>
                  </a:extLst>
                </a:gridCol>
                <a:gridCol w="1062572">
                  <a:extLst>
                    <a:ext uri="{9D8B030D-6E8A-4147-A177-3AD203B41FA5}">
                      <a16:colId xmlns:a16="http://schemas.microsoft.com/office/drawing/2014/main" val="884719744"/>
                    </a:ext>
                  </a:extLst>
                </a:gridCol>
                <a:gridCol w="437665">
                  <a:extLst>
                    <a:ext uri="{9D8B030D-6E8A-4147-A177-3AD203B41FA5}">
                      <a16:colId xmlns:a16="http://schemas.microsoft.com/office/drawing/2014/main" val="710451132"/>
                    </a:ext>
                  </a:extLst>
                </a:gridCol>
                <a:gridCol w="500899">
                  <a:extLst>
                    <a:ext uri="{9D8B030D-6E8A-4147-A177-3AD203B41FA5}">
                      <a16:colId xmlns:a16="http://schemas.microsoft.com/office/drawing/2014/main" val="2161417226"/>
                    </a:ext>
                  </a:extLst>
                </a:gridCol>
                <a:gridCol w="868209">
                  <a:extLst>
                    <a:ext uri="{9D8B030D-6E8A-4147-A177-3AD203B41FA5}">
                      <a16:colId xmlns:a16="http://schemas.microsoft.com/office/drawing/2014/main" val="3909168041"/>
                    </a:ext>
                  </a:extLst>
                </a:gridCol>
              </a:tblGrid>
              <a:tr h="257171">
                <a:tc>
                  <a:txBody>
                    <a:bodyPr/>
                    <a:lstStyle/>
                    <a:p>
                      <a:r>
                        <a:rPr lang="en-US" sz="1000" dirty="0">
                          <a:effectLst/>
                        </a:rPr>
                        <a:t> Patients on statins</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000" dirty="0">
                          <a:effectLst/>
                        </a:rPr>
                        <a:t>Wild-type</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000" dirty="0">
                          <a:effectLst/>
                        </a:rPr>
                        <a:t>Heterozygous</a:t>
                      </a:r>
                      <a:br>
                        <a:rPr lang="en-US" sz="1000" dirty="0">
                          <a:effectLst/>
                        </a:rPr>
                      </a:br>
                      <a:r>
                        <a:rPr lang="en-US" sz="1000" dirty="0">
                          <a:effectLst/>
                        </a:rPr>
                        <a:t>+ homozygous</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000" dirty="0">
                          <a:effectLst/>
                        </a:rPr>
                        <a:t>p</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000" dirty="0">
                          <a:effectLst/>
                        </a:rPr>
                        <a:t>OR</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000" dirty="0">
                          <a:effectLst/>
                        </a:rPr>
                        <a:t>95% CI</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500418542"/>
                  </a:ext>
                </a:extLst>
              </a:tr>
              <a:tr h="182163">
                <a:tc>
                  <a:txBody>
                    <a:bodyPr/>
                    <a:lstStyle/>
                    <a:p>
                      <a:r>
                        <a:rPr lang="en-US" sz="1000" b="1" dirty="0">
                          <a:effectLst/>
                        </a:rPr>
                        <a:t>Age</a:t>
                      </a:r>
                      <a:r>
                        <a:rPr lang="en-US" sz="1000" dirty="0">
                          <a:effectLst/>
                        </a:rPr>
                        <a:t> (years)</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64.9 ± 9.3</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66.9 ± 9.8</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0.29</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308864"/>
                  </a:ext>
                </a:extLst>
              </a:tr>
              <a:tr h="182163">
                <a:tc>
                  <a:txBody>
                    <a:bodyPr/>
                    <a:lstStyle/>
                    <a:p>
                      <a:r>
                        <a:rPr lang="en-US" sz="1000" b="1" dirty="0">
                          <a:effectLst/>
                        </a:rPr>
                        <a:t>Sex </a:t>
                      </a:r>
                      <a:endParaRPr lang="en-US" sz="1000" b="1"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0.35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1.49</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0.65−3.42</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08383"/>
                  </a:ext>
                </a:extLst>
              </a:tr>
              <a:tr h="182163">
                <a:tc>
                  <a:txBody>
                    <a:bodyPr/>
                    <a:lstStyle/>
                    <a:p>
                      <a:pPr marL="361950" indent="0"/>
                      <a:r>
                        <a:rPr lang="en-US" sz="1000" dirty="0">
                          <a:effectLst/>
                        </a:rPr>
                        <a:t>Female</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28 (23.5)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11 (31.4)</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047658"/>
                  </a:ext>
                </a:extLst>
              </a:tr>
              <a:tr h="182163">
                <a:tc>
                  <a:txBody>
                    <a:bodyPr/>
                    <a:lstStyle/>
                    <a:p>
                      <a:pPr marL="449263" indent="-87313"/>
                      <a:r>
                        <a:rPr lang="en-US" sz="1000" dirty="0">
                          <a:effectLst/>
                        </a:rPr>
                        <a:t>Male</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91 (76.5)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24 (68.6)</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69788"/>
                  </a:ext>
                </a:extLst>
              </a:tr>
              <a:tr h="182163">
                <a:tc>
                  <a:txBody>
                    <a:bodyPr/>
                    <a:lstStyle/>
                    <a:p>
                      <a:r>
                        <a:rPr lang="en-US" sz="1000" b="1" dirty="0">
                          <a:effectLst/>
                        </a:rPr>
                        <a:t>Decompensation</a:t>
                      </a:r>
                      <a:r>
                        <a:rPr lang="en-US" sz="1000" dirty="0">
                          <a:effectLst/>
                        </a:rPr>
                        <a:t> </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63 (52.9)</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24 (68.6)</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0.10</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1.94</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0.87−4.31</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123396"/>
                  </a:ext>
                </a:extLst>
              </a:tr>
              <a:tr h="182163">
                <a:tc>
                  <a:txBody>
                    <a:bodyPr/>
                    <a:lstStyle/>
                    <a:p>
                      <a:pPr marL="449263" indent="-87313"/>
                      <a:r>
                        <a:rPr lang="en-US" sz="1000">
                          <a:effectLst/>
                        </a:rPr>
                        <a:t>Variceal bleeding</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5 (4.2)</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4 (11.4)</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0.11</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2.94</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0.75−11.60</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51603"/>
                  </a:ext>
                </a:extLst>
              </a:tr>
              <a:tr h="182163">
                <a:tc>
                  <a:txBody>
                    <a:bodyPr/>
                    <a:lstStyle/>
                    <a:p>
                      <a:pPr marL="449263" indent="-87313"/>
                      <a:r>
                        <a:rPr lang="en-US" sz="1000" dirty="0">
                          <a:effectLst/>
                        </a:rPr>
                        <a:t>HE</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13 (10.9)</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8 (22.9)</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0.07</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2.42</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0.90−2.42</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60184"/>
                  </a:ext>
                </a:extLst>
              </a:tr>
              <a:tr h="182163">
                <a:tc>
                  <a:txBody>
                    <a:bodyPr/>
                    <a:lstStyle/>
                    <a:p>
                      <a:pPr marL="449263" indent="-87313"/>
                      <a:r>
                        <a:rPr lang="en-US" sz="1000">
                          <a:effectLst/>
                        </a:rPr>
                        <a:t>Jaundice</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20 (16.8)</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9 (25.7)</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0.24</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1.71</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0.70−4.20</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0490974"/>
                  </a:ext>
                </a:extLst>
              </a:tr>
              <a:tr h="182163">
                <a:tc>
                  <a:txBody>
                    <a:bodyPr/>
                    <a:lstStyle/>
                    <a:p>
                      <a:pPr marL="449263" indent="-87313"/>
                      <a:r>
                        <a:rPr lang="en-US" sz="1000" dirty="0">
                          <a:effectLst/>
                        </a:rPr>
                        <a:t>Ascites</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53 (44.5)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21 (60.0)</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0.11</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1.87</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0.87−4.02</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29770"/>
                  </a:ext>
                </a:extLst>
              </a:tr>
              <a:tr h="128585">
                <a:tc>
                  <a:txBody>
                    <a:bodyPr/>
                    <a:lstStyle/>
                    <a:p>
                      <a:pPr marL="449263" indent="-87313"/>
                      <a:r>
                        <a:rPr lang="en-US" sz="1000" dirty="0">
                          <a:effectLst/>
                        </a:rPr>
                        <a:t>HRS</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 (0.8)</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3 (8.6)</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effectLst/>
                        </a:rPr>
                        <a:t>0.01</a:t>
                      </a:r>
                      <a:endParaRPr lang="en-US" sz="1000" b="1"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11.07</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1.11−109.97</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227544"/>
                  </a:ext>
                </a:extLst>
              </a:tr>
              <a:tr h="182163">
                <a:tc>
                  <a:txBody>
                    <a:bodyPr/>
                    <a:lstStyle/>
                    <a:p>
                      <a:r>
                        <a:rPr lang="en-US" sz="1000" b="1" dirty="0">
                          <a:effectLst/>
                        </a:rPr>
                        <a:t>Portal hypertension</a:t>
                      </a:r>
                      <a:endParaRPr lang="en-US" sz="1000" b="1"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04530"/>
                  </a:ext>
                </a:extLst>
              </a:tr>
              <a:tr h="182163">
                <a:tc>
                  <a:txBody>
                    <a:bodyPr/>
                    <a:lstStyle/>
                    <a:p>
                      <a:pPr marL="449263" indent="-87313"/>
                      <a:r>
                        <a:rPr lang="en-US" sz="1000" dirty="0" err="1">
                          <a:effectLst/>
                        </a:rPr>
                        <a:t>Oesophageal</a:t>
                      </a:r>
                      <a:r>
                        <a:rPr lang="en-US" sz="1000" dirty="0">
                          <a:effectLst/>
                        </a:rPr>
                        <a:t> varices </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42 (35.9)</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21 (60.0)</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effectLst/>
                        </a:rPr>
                        <a:t>0.01</a:t>
                      </a:r>
                      <a:endParaRPr lang="en-US" sz="1000" b="1"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2.68</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1.24−5.81</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060111"/>
                  </a:ext>
                </a:extLst>
              </a:tr>
              <a:tr h="182163">
                <a:tc>
                  <a:txBody>
                    <a:bodyPr/>
                    <a:lstStyle/>
                    <a:p>
                      <a:pPr marL="449263" indent="-87313"/>
                      <a:r>
                        <a:rPr lang="en-US" sz="1000" dirty="0">
                          <a:effectLst/>
                        </a:rPr>
                        <a:t>TE (kPa)</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33.7 ± 21.0</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43.0 ± 23.5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0.12</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96583"/>
                  </a:ext>
                </a:extLst>
              </a:tr>
              <a:tr h="182163">
                <a:tc>
                  <a:txBody>
                    <a:bodyPr/>
                    <a:lstStyle/>
                    <a:p>
                      <a:pPr marL="449263" indent="-87313"/>
                      <a:r>
                        <a:rPr lang="en-US" sz="1000" dirty="0">
                          <a:effectLst/>
                        </a:rPr>
                        <a:t>LSPS</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4.9 ± 12.6</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4.5 ± 4.9</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0.35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809735"/>
                  </a:ext>
                </a:extLst>
              </a:tr>
              <a:tr h="182163">
                <a:tc>
                  <a:txBody>
                    <a:bodyPr/>
                    <a:lstStyle/>
                    <a:p>
                      <a:pPr marL="449263" indent="-87313"/>
                      <a:r>
                        <a:rPr lang="en-US" sz="1000" dirty="0">
                          <a:effectLst/>
                        </a:rPr>
                        <a:t>FIB-4</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4.8 ± 11.3</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5.0 ± 3.5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0.08</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109425"/>
                  </a:ext>
                </a:extLst>
              </a:tr>
              <a:tr h="182163">
                <a:tc>
                  <a:txBody>
                    <a:bodyPr/>
                    <a:lstStyle/>
                    <a:p>
                      <a:pPr marL="449263" indent="-87313"/>
                      <a:r>
                        <a:rPr lang="en-US" sz="1000" dirty="0">
                          <a:effectLst/>
                        </a:rPr>
                        <a:t>Spleen size (cm)</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13.0 ± 2.5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13.5 ± 2.5</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0.14</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577986"/>
                  </a:ext>
                </a:extLst>
              </a:tr>
              <a:tr h="160732">
                <a:tc>
                  <a:txBody>
                    <a:bodyPr/>
                    <a:lstStyle/>
                    <a:p>
                      <a:r>
                        <a:rPr lang="en-US" sz="1000" b="1" dirty="0">
                          <a:effectLst/>
                        </a:rPr>
                        <a:t>Bacterial infections (yes) </a:t>
                      </a:r>
                      <a:endParaRPr lang="en-US" sz="1000" b="1"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30 (25.2)</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16 (45.7)</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effectLst/>
                        </a:rPr>
                        <a:t>0.02</a:t>
                      </a:r>
                      <a:endParaRPr lang="en-US" sz="1000" b="1"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2.50</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effectLst/>
                        </a:rPr>
                        <a:t>1.14−5.47</a:t>
                      </a:r>
                      <a:endParaRPr lang="en-US" sz="10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913189"/>
                  </a:ext>
                </a:extLst>
              </a:tr>
            </a:tbl>
          </a:graphicData>
        </a:graphic>
      </p:graphicFrame>
      <p:pic>
        <p:nvPicPr>
          <p:cNvPr id="18" name="Picture 17">
            <a:hlinkClick r:id="rId4" action="ppaction://hlinksldjump"/>
            <a:extLst>
              <a:ext uri="{FF2B5EF4-FFF2-40B4-BE49-F238E27FC236}">
                <a16:creationId xmlns:a16="http://schemas.microsoft.com/office/drawing/2014/main" id="{184DF4C4-534C-4685-8830-0C4525399908}"/>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81313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 novel, smartphone-based scleral image capture technique accurately determines serum bilirubin level and can be used for home-based monitoring of patients discharged from hospital, after an episode of acute decompensation</a:t>
            </a:r>
            <a:endParaRPr lang="en-GB" sz="2000" dirty="0"/>
          </a:p>
        </p:txBody>
      </p:sp>
      <p:sp>
        <p:nvSpPr>
          <p:cNvPr id="5" name="Text Placeholder 4"/>
          <p:cNvSpPr>
            <a:spLocks noGrp="1"/>
          </p:cNvSpPr>
          <p:nvPr>
            <p:ph type="body" sz="quarter" idx="10"/>
          </p:nvPr>
        </p:nvSpPr>
        <p:spPr/>
        <p:txBody>
          <a:bodyPr/>
          <a:lstStyle/>
          <a:p>
            <a:endParaRPr lang="en-GB" dirty="0"/>
          </a:p>
          <a:p>
            <a:r>
              <a:rPr lang="en-GB" dirty="0"/>
              <a:t>*Approved by institutional research ethics</a:t>
            </a:r>
          </a:p>
          <a:p>
            <a:r>
              <a:rPr lang="en-GB" dirty="0"/>
              <a:t>Kumar R, et al. DILC 2020; SAT205</a:t>
            </a:r>
          </a:p>
        </p:txBody>
      </p:sp>
      <p:sp>
        <p:nvSpPr>
          <p:cNvPr id="10" name="Content Placeholder 9">
            <a:extLst>
              <a:ext uri="{FF2B5EF4-FFF2-40B4-BE49-F238E27FC236}">
                <a16:creationId xmlns:a16="http://schemas.microsoft.com/office/drawing/2014/main" id="{C06381CB-9692-4ABA-B4AE-9AC10B15F901}"/>
              </a:ext>
            </a:extLst>
          </p:cNvPr>
          <p:cNvSpPr>
            <a:spLocks noGrp="1"/>
          </p:cNvSpPr>
          <p:nvPr>
            <p:ph sz="half" idx="11"/>
          </p:nvPr>
        </p:nvSpPr>
        <p:spPr>
          <a:xfrm>
            <a:off x="425752" y="1340767"/>
            <a:ext cx="5572800" cy="5139163"/>
          </a:xfrm>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r>
              <a:rPr lang="en-US" sz="1800" dirty="0"/>
              <a:t>Acute decompensation of cirrhosis, including progression to ACLF is characterized by high 28‐day mortality and hospital re-admission</a:t>
            </a:r>
          </a:p>
          <a:p>
            <a:r>
              <a:rPr lang="en-US" sz="1800" dirty="0"/>
              <a:t>Current non-invasive tools to predict new decompensation are limited</a:t>
            </a:r>
          </a:p>
          <a:p>
            <a:pPr lvl="1"/>
            <a:r>
              <a:rPr lang="en-US" sz="1600" dirty="0"/>
              <a:t>Costs of frequent outpatient visits are prohibitive </a:t>
            </a:r>
          </a:p>
          <a:p>
            <a:r>
              <a:rPr lang="en-US" sz="1800" dirty="0"/>
              <a:t>Bilirubin levels are known to be important in determining outcome</a:t>
            </a:r>
          </a:p>
          <a:p>
            <a:r>
              <a:rPr lang="en-US" sz="1800" b="1" dirty="0"/>
              <a:t>AIM</a:t>
            </a:r>
            <a:r>
              <a:rPr lang="en-US" sz="1800" dirty="0"/>
              <a:t>: to explore whether simple</a:t>
            </a:r>
            <a:br>
              <a:rPr lang="en-US" sz="1800" dirty="0"/>
            </a:br>
            <a:r>
              <a:rPr lang="en-US" sz="1800" dirty="0"/>
              <a:t>smartphone-based scleral image capture can accurately predict TSB levels, thereby serving as a home-based clinical monitoring tool</a:t>
            </a:r>
            <a:endParaRPr lang="en-GB" sz="1600" dirty="0"/>
          </a:p>
        </p:txBody>
      </p:sp>
      <p:sp>
        <p:nvSpPr>
          <p:cNvPr id="12" name="Content Placeholder 11">
            <a:extLst>
              <a:ext uri="{FF2B5EF4-FFF2-40B4-BE49-F238E27FC236}">
                <a16:creationId xmlns:a16="http://schemas.microsoft.com/office/drawing/2014/main" id="{6A950768-3E4E-4D75-ADBE-9CF6DD9BE16F}"/>
              </a:ext>
            </a:extLst>
          </p:cNvPr>
          <p:cNvSpPr>
            <a:spLocks noGrp="1"/>
          </p:cNvSpPr>
          <p:nvPr>
            <p:ph sz="half" idx="12"/>
          </p:nvPr>
        </p:nvSpPr>
        <p:spPr>
          <a:xfrm>
            <a:off x="6193447" y="1340767"/>
            <a:ext cx="5670231" cy="5376259"/>
          </a:xfrm>
        </p:spPr>
        <p:txBody>
          <a:bodyPr>
            <a:normAutofit/>
          </a:bodyPr>
          <a:lstStyle/>
          <a:p>
            <a:pPr marL="0" indent="0">
              <a:buNone/>
            </a:pPr>
            <a:r>
              <a:rPr lang="en-GB" sz="1800" dirty="0"/>
              <a:t> </a:t>
            </a:r>
            <a:r>
              <a:rPr lang="en-GB" b="1" dirty="0">
                <a:solidFill>
                  <a:srgbClr val="FFFFFF"/>
                </a:solidFill>
                <a:highlight>
                  <a:srgbClr val="004A86"/>
                </a:highlight>
                <a:latin typeface="Arial" panose="020B0604020202020204" pitchFamily="34" charset="0"/>
                <a:cs typeface="Arial" panose="020B0604020202020204" pitchFamily="34" charset="0"/>
              </a:rPr>
              <a:t>METHODS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cxnSp>
        <p:nvCxnSpPr>
          <p:cNvPr id="15" name="Straight Connector 14">
            <a:extLst>
              <a:ext uri="{FF2B5EF4-FFF2-40B4-BE49-F238E27FC236}">
                <a16:creationId xmlns:a16="http://schemas.microsoft.com/office/drawing/2014/main" id="{20AC1692-3D1F-4EA2-BCCC-C37398B80B82}"/>
              </a:ext>
            </a:extLst>
          </p:cNvPr>
          <p:cNvCxnSpPr>
            <a:cxnSpLocks/>
          </p:cNvCxnSpPr>
          <p:nvPr/>
        </p:nvCxnSpPr>
        <p:spPr>
          <a:xfrm>
            <a:off x="6085520" y="1519238"/>
            <a:ext cx="0" cy="50524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38D65AB-0A9A-4C7B-B3FE-9583E82597D8}"/>
              </a:ext>
            </a:extLst>
          </p:cNvPr>
          <p:cNvSpPr/>
          <p:nvPr/>
        </p:nvSpPr>
        <p:spPr>
          <a:xfrm>
            <a:off x="6364562" y="1778197"/>
            <a:ext cx="5328000" cy="81583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Consecutive patients with acute decompensation or ACLF admitted to Royal Free London, 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(over 1 year to August 2019)</a:t>
            </a:r>
          </a:p>
        </p:txBody>
      </p:sp>
      <p:sp>
        <p:nvSpPr>
          <p:cNvPr id="21" name="Rectangle 20">
            <a:extLst>
              <a:ext uri="{FF2B5EF4-FFF2-40B4-BE49-F238E27FC236}">
                <a16:creationId xmlns:a16="http://schemas.microsoft.com/office/drawing/2014/main" id="{12C8ED2A-32C4-4A2C-B308-C3FB48593741}"/>
              </a:ext>
            </a:extLst>
          </p:cNvPr>
          <p:cNvSpPr/>
          <p:nvPr/>
        </p:nvSpPr>
        <p:spPr>
          <a:xfrm>
            <a:off x="6364565" y="2770215"/>
            <a:ext cx="5327994" cy="6408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Patients screened based on predefined inclusion and exclusion criteria for an ongoing biomarker study*</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284E1196-40C3-4019-99FC-3795F25C7A43}"/>
              </a:ext>
            </a:extLst>
          </p:cNvPr>
          <p:cNvSpPr/>
          <p:nvPr/>
        </p:nvSpPr>
        <p:spPr>
          <a:xfrm>
            <a:off x="7216580" y="3587198"/>
            <a:ext cx="3615045" cy="42684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27 patients consented to participate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2CC31714-0850-4044-9E93-2D51C49C74BA}"/>
              </a:ext>
            </a:extLst>
          </p:cNvPr>
          <p:cNvSpPr/>
          <p:nvPr/>
        </p:nvSpPr>
        <p:spPr>
          <a:xfrm>
            <a:off x="6193447" y="4190221"/>
            <a:ext cx="5670231" cy="599046"/>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Scleral images captured using the rear-facing camera of a dedicated Samsung</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S8</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phone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2" name="Straight Arrow Connector 21">
            <a:extLst>
              <a:ext uri="{FF2B5EF4-FFF2-40B4-BE49-F238E27FC236}">
                <a16:creationId xmlns:a16="http://schemas.microsoft.com/office/drawing/2014/main" id="{0302243D-DE72-4094-81FD-BF130C875396}"/>
              </a:ext>
            </a:extLst>
          </p:cNvPr>
          <p:cNvCxnSpPr>
            <a:cxnSpLocks/>
            <a:stCxn id="21" idx="2"/>
            <a:endCxn id="24" idx="0"/>
          </p:cNvCxnSpPr>
          <p:nvPr/>
        </p:nvCxnSpPr>
        <p:spPr>
          <a:xfrm flipH="1">
            <a:off x="9024103" y="3411015"/>
            <a:ext cx="4459" cy="17618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82299E5-5D06-4AD3-A814-BFB0C78C0ACB}"/>
              </a:ext>
            </a:extLst>
          </p:cNvPr>
          <p:cNvSpPr/>
          <p:nvPr/>
        </p:nvSpPr>
        <p:spPr>
          <a:xfrm>
            <a:off x="6193447" y="4965450"/>
            <a:ext cx="5670231" cy="406298"/>
          </a:xfrm>
          <a:prstGeom prst="rect">
            <a:avLst/>
          </a:prstGeom>
          <a:solidFill>
            <a:srgbClr val="D9D4D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Images processed in MATLAB</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(Mathworks</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r2018a)</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7F121151-1087-48AD-BEDC-FF79F3E58FA2}"/>
              </a:ext>
            </a:extLst>
          </p:cNvPr>
          <p:cNvSpPr/>
          <p:nvPr/>
        </p:nvSpPr>
        <p:spPr>
          <a:xfrm>
            <a:off x="7225498" y="5547930"/>
            <a:ext cx="3606127" cy="376990"/>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Numerical scleral colour value (SCV)</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2" name="Straight Arrow Connector 51">
            <a:extLst>
              <a:ext uri="{FF2B5EF4-FFF2-40B4-BE49-F238E27FC236}">
                <a16:creationId xmlns:a16="http://schemas.microsoft.com/office/drawing/2014/main" id="{B50CDF51-C55F-4DAC-9BEE-6F36A51BE70C}"/>
              </a:ext>
            </a:extLst>
          </p:cNvPr>
          <p:cNvCxnSpPr>
            <a:stCxn id="18" idx="2"/>
            <a:endCxn id="21" idx="0"/>
          </p:cNvCxnSpPr>
          <p:nvPr/>
        </p:nvCxnSpPr>
        <p:spPr>
          <a:xfrm>
            <a:off x="9028562" y="2594032"/>
            <a:ext cx="0" cy="17618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98F1FB2-CC47-4E79-AB56-EC5ED305CC38}"/>
              </a:ext>
            </a:extLst>
          </p:cNvPr>
          <p:cNvCxnSpPr>
            <a:cxnSpLocks/>
            <a:stCxn id="24" idx="2"/>
            <a:endCxn id="37" idx="0"/>
          </p:cNvCxnSpPr>
          <p:nvPr/>
        </p:nvCxnSpPr>
        <p:spPr>
          <a:xfrm>
            <a:off x="9024103" y="4014038"/>
            <a:ext cx="4460" cy="17618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612DCD0-BFD2-464C-81B9-519ECCB4F0D0}"/>
              </a:ext>
            </a:extLst>
          </p:cNvPr>
          <p:cNvCxnSpPr>
            <a:cxnSpLocks/>
            <a:stCxn id="37" idx="2"/>
            <a:endCxn id="46" idx="0"/>
          </p:cNvCxnSpPr>
          <p:nvPr/>
        </p:nvCxnSpPr>
        <p:spPr>
          <a:xfrm>
            <a:off x="9028563" y="4789267"/>
            <a:ext cx="0" cy="17618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7BA611A-3DB7-4C0E-82E7-601AA3187B98}"/>
              </a:ext>
            </a:extLst>
          </p:cNvPr>
          <p:cNvCxnSpPr>
            <a:cxnSpLocks/>
            <a:stCxn id="46" idx="2"/>
            <a:endCxn id="47" idx="0"/>
          </p:cNvCxnSpPr>
          <p:nvPr/>
        </p:nvCxnSpPr>
        <p:spPr>
          <a:xfrm flipH="1">
            <a:off x="9028562" y="5371748"/>
            <a:ext cx="1" cy="17618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hlinkClick r:id="rId3" action="ppaction://hlinksldjump"/>
            <a:extLst>
              <a:ext uri="{FF2B5EF4-FFF2-40B4-BE49-F238E27FC236}">
                <a16:creationId xmlns:a16="http://schemas.microsoft.com/office/drawing/2014/main" id="{5885711A-4836-4A71-91EB-FB1BBAA1FD4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629753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 novel, smartphone-based scleral image capture technique accurately determines serum bilirubin level and can be used for home-based monitoring of patients discharged from hospital, after an episode of acute decompensation</a:t>
            </a:r>
            <a:endParaRPr lang="en-GB" sz="2000" dirty="0"/>
          </a:p>
        </p:txBody>
      </p:sp>
      <p:sp>
        <p:nvSpPr>
          <p:cNvPr id="5" name="Text Placeholder 4"/>
          <p:cNvSpPr>
            <a:spLocks noGrp="1"/>
          </p:cNvSpPr>
          <p:nvPr>
            <p:ph type="body" sz="quarter" idx="10"/>
          </p:nvPr>
        </p:nvSpPr>
        <p:spPr/>
        <p:txBody>
          <a:bodyPr/>
          <a:lstStyle/>
          <a:p>
            <a:endParaRPr lang="en-GB" dirty="0"/>
          </a:p>
          <a:p>
            <a:r>
              <a:rPr lang="en-GB" dirty="0"/>
              <a:t>*Common cause of decompensation was alcoholic hepatitis (41%); </a:t>
            </a:r>
            <a:r>
              <a:rPr lang="en-US" baseline="30000" dirty="0"/>
              <a:t>†</a:t>
            </a:r>
            <a:r>
              <a:rPr lang="en-US" dirty="0"/>
              <a:t>Ultrasound or clinical</a:t>
            </a:r>
            <a:endParaRPr lang="en-GB" dirty="0"/>
          </a:p>
          <a:p>
            <a:r>
              <a:rPr lang="en-GB" dirty="0"/>
              <a:t>Kumar R, et al. DILC 2020; SAT205</a:t>
            </a:r>
          </a:p>
        </p:txBody>
      </p:sp>
      <p:sp>
        <p:nvSpPr>
          <p:cNvPr id="10" name="Content Placeholder 9">
            <a:extLst>
              <a:ext uri="{FF2B5EF4-FFF2-40B4-BE49-F238E27FC236}">
                <a16:creationId xmlns:a16="http://schemas.microsoft.com/office/drawing/2014/main" id="{C06381CB-9692-4ABA-B4AE-9AC10B15F901}"/>
              </a:ext>
            </a:extLst>
          </p:cNvPr>
          <p:cNvSpPr>
            <a:spLocks noGrp="1"/>
          </p:cNvSpPr>
          <p:nvPr>
            <p:ph sz="half" idx="11"/>
          </p:nvPr>
        </p:nvSpPr>
        <p:spPr/>
        <p:txBody>
          <a:bodyPr/>
          <a:lstStyle/>
          <a:p>
            <a:pPr marL="0" lvl="0" indent="0">
              <a:buNone/>
            </a:pPr>
            <a:r>
              <a:rPr lang="en-US" b="1" dirty="0">
                <a:solidFill>
                  <a:srgbClr val="FFFFFF"/>
                </a:solidFill>
                <a:highlight>
                  <a:srgbClr val="004A86"/>
                </a:highlight>
                <a:latin typeface="Arial" panose="020B0604020202020204" pitchFamily="34" charset="0"/>
                <a:cs typeface="Arial" panose="020B0604020202020204" pitchFamily="34" charset="0"/>
              </a:rPr>
              <a:t>RESULTS​</a:t>
            </a:r>
          </a:p>
        </p:txBody>
      </p:sp>
      <p:sp>
        <p:nvSpPr>
          <p:cNvPr id="12" name="Content Placeholder 11">
            <a:extLst>
              <a:ext uri="{FF2B5EF4-FFF2-40B4-BE49-F238E27FC236}">
                <a16:creationId xmlns:a16="http://schemas.microsoft.com/office/drawing/2014/main" id="{6A950768-3E4E-4D75-ADBE-9CF6DD9BE16F}"/>
              </a:ext>
            </a:extLst>
          </p:cNvPr>
          <p:cNvSpPr>
            <a:spLocks noGrp="1"/>
          </p:cNvSpPr>
          <p:nvPr>
            <p:ph sz="half" idx="12"/>
          </p:nvPr>
        </p:nvSpPr>
        <p:spPr>
          <a:xfrm>
            <a:off x="6193448" y="1149695"/>
            <a:ext cx="5572800" cy="5707225"/>
          </a:xfrm>
        </p:spPr>
        <p:txBody>
          <a:bodyPr vert="horz" lIns="91440" tIns="45720" rIns="91440" bIns="45720" rtlCol="0" anchor="t">
            <a:normAutofit/>
          </a:bodyPr>
          <a:lstStyle/>
          <a:p>
            <a:r>
              <a:rPr lang="en-US" sz="1600" dirty="0"/>
              <a:t>Significant correlation between TSB and SCV</a:t>
            </a:r>
          </a:p>
          <a:p>
            <a:pPr lvl="1"/>
            <a:r>
              <a:rPr lang="en-US" sz="1400" dirty="0"/>
              <a:t>Independent of</a:t>
            </a:r>
            <a:r>
              <a:rPr lang="en-US" sz="1400" dirty="0">
                <a:solidFill>
                  <a:schemeClr val="tx2"/>
                </a:solidFill>
              </a:rPr>
              <a:t> aetiology</a:t>
            </a:r>
            <a:r>
              <a:rPr lang="en-US" sz="1400" dirty="0"/>
              <a:t>,</a:t>
            </a:r>
            <a:r>
              <a:rPr lang="en-US" sz="1400" dirty="0">
                <a:solidFill>
                  <a:schemeClr val="tx2"/>
                </a:solidFill>
              </a:rPr>
              <a:t> </a:t>
            </a:r>
            <a:r>
              <a:rPr lang="en-US" sz="1400" dirty="0">
                <a:solidFill>
                  <a:srgbClr val="FFC000"/>
                </a:solidFill>
              </a:rPr>
              <a:t>liver disease severity</a:t>
            </a:r>
            <a:r>
              <a:rPr lang="en-US" sz="1400" dirty="0"/>
              <a:t> </a:t>
            </a:r>
            <a:br>
              <a:rPr lang="en-US" sz="1400" dirty="0"/>
            </a:br>
            <a:r>
              <a:rPr lang="en-US" sz="1400" dirty="0"/>
              <a:t>and </a:t>
            </a:r>
            <a:r>
              <a:rPr lang="en-US" sz="1400" dirty="0">
                <a:solidFill>
                  <a:schemeClr val="accent6"/>
                </a:solidFill>
              </a:rPr>
              <a:t>precipitant of decompensation</a:t>
            </a:r>
            <a:endParaRPr lang="en-US" b="1" dirty="0">
              <a:solidFill>
                <a:schemeClr val="accent6"/>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r>
              <a:rPr lang="en-US" b="1" dirty="0">
                <a:solidFill>
                  <a:srgbClr val="FFFFFF"/>
                </a:solidFill>
                <a:highlight>
                  <a:srgbClr val="004A86"/>
                </a:highlight>
                <a:latin typeface="Arial"/>
                <a:cs typeface="Arial"/>
              </a:rPr>
              <a:t>CONCLUSION</a:t>
            </a:r>
          </a:p>
          <a:p>
            <a:r>
              <a:rPr lang="en-US" sz="1600" dirty="0"/>
              <a:t>Novel smartphone-based scleral image capture can accurately predict TSB levels in acute cirrhosis decompensation and has the potential for home-based measurement in patients at risk of </a:t>
            </a:r>
            <a:br>
              <a:rPr lang="en-US" sz="1600" dirty="0"/>
            </a:br>
            <a:r>
              <a:rPr lang="en-US" sz="1600" dirty="0"/>
              <a:t>decompensation</a:t>
            </a:r>
            <a:endParaRPr lang="en-US" sz="1600" dirty="0">
              <a:cs typeface="Arial"/>
            </a:endParaRPr>
          </a:p>
        </p:txBody>
      </p:sp>
      <p:cxnSp>
        <p:nvCxnSpPr>
          <p:cNvPr id="15" name="Straight Connector 14">
            <a:extLst>
              <a:ext uri="{FF2B5EF4-FFF2-40B4-BE49-F238E27FC236}">
                <a16:creationId xmlns:a16="http://schemas.microsoft.com/office/drawing/2014/main" id="{20AC1692-3D1F-4EA2-BCCC-C37398B80B82}"/>
              </a:ext>
            </a:extLst>
          </p:cNvPr>
          <p:cNvCxnSpPr>
            <a:cxnSpLocks/>
          </p:cNvCxnSpPr>
          <p:nvPr/>
        </p:nvCxnSpPr>
        <p:spPr>
          <a:xfrm>
            <a:off x="6085520" y="3939988"/>
            <a:ext cx="0" cy="26317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5" name="Table 26">
            <a:extLst>
              <a:ext uri="{FF2B5EF4-FFF2-40B4-BE49-F238E27FC236}">
                <a16:creationId xmlns:a16="http://schemas.microsoft.com/office/drawing/2014/main" id="{1060E4DF-14DB-4421-A078-9AEEAF030F2A}"/>
              </a:ext>
            </a:extLst>
          </p:cNvPr>
          <p:cNvGraphicFramePr>
            <a:graphicFrameLocks noGrp="1"/>
          </p:cNvGraphicFramePr>
          <p:nvPr/>
        </p:nvGraphicFramePr>
        <p:xfrm>
          <a:off x="529717" y="1835980"/>
          <a:ext cx="5156740" cy="4023360"/>
        </p:xfrm>
        <a:graphic>
          <a:graphicData uri="http://schemas.openxmlformats.org/drawingml/2006/table">
            <a:tbl>
              <a:tblPr firstRow="1" bandRow="1">
                <a:tableStyleId>{5C22544A-7EE6-4342-B048-85BDC9FD1C3A}</a:tableStyleId>
              </a:tblPr>
              <a:tblGrid>
                <a:gridCol w="3459080">
                  <a:extLst>
                    <a:ext uri="{9D8B030D-6E8A-4147-A177-3AD203B41FA5}">
                      <a16:colId xmlns:a16="http://schemas.microsoft.com/office/drawing/2014/main" val="97259539"/>
                    </a:ext>
                  </a:extLst>
                </a:gridCol>
                <a:gridCol w="1697660">
                  <a:extLst>
                    <a:ext uri="{9D8B030D-6E8A-4147-A177-3AD203B41FA5}">
                      <a16:colId xmlns:a16="http://schemas.microsoft.com/office/drawing/2014/main" val="1562500111"/>
                    </a:ext>
                  </a:extLst>
                </a:gridCol>
              </a:tblGrid>
              <a:tr h="0">
                <a:tc gridSpan="2">
                  <a:txBody>
                    <a:bodyPr/>
                    <a:lstStyle/>
                    <a:p>
                      <a:r>
                        <a:rPr lang="en-GB" sz="1400" b="0" dirty="0">
                          <a:solidFill>
                            <a:schemeClr val="bg1"/>
                          </a:solidFill>
                        </a:rPr>
                        <a:t>Patient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GB" sz="1400" b="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99149745"/>
                  </a:ext>
                </a:extLst>
              </a:tr>
              <a:tr h="0">
                <a:tc>
                  <a:txBody>
                    <a:bodyPr/>
                    <a:lstStyle/>
                    <a:p>
                      <a:r>
                        <a:rPr lang="en-GB" sz="1400" dirty="0"/>
                        <a:t>Patient age, years, mean </a:t>
                      </a:r>
                      <a:r>
                        <a:rPr lang="en-GB" sz="1400" dirty="0">
                          <a:sym typeface="Symbol" panose="05050102010706020507" pitchFamily="18" charset="2"/>
                        </a:rPr>
                        <a:t> SD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46.97 </a:t>
                      </a:r>
                      <a:r>
                        <a:rPr lang="fr-FR" sz="1400" dirty="0">
                          <a:sym typeface="Symbol" panose="05050102010706020507" pitchFamily="18" charset="2"/>
                        </a:rPr>
                        <a:t> 8.6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856134"/>
                  </a:ext>
                </a:extLst>
              </a:tr>
              <a:tr h="0">
                <a:tc>
                  <a:txBody>
                    <a:bodyPr/>
                    <a:lstStyle/>
                    <a:p>
                      <a:r>
                        <a:rPr lang="en-GB" sz="1400" dirty="0"/>
                        <a:t>Male sex,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4971086"/>
                  </a:ext>
                </a:extLst>
              </a:tr>
              <a:tr h="0">
                <a:tc>
                  <a:txBody>
                    <a:bodyPr/>
                    <a:lstStyle/>
                    <a:p>
                      <a:r>
                        <a:rPr lang="en-GB" sz="1400" dirty="0"/>
                        <a:t>Creatinine, mmol/dL, mean </a:t>
                      </a:r>
                      <a:r>
                        <a:rPr lang="en-GB" sz="1400" dirty="0">
                          <a:sym typeface="Symbol" panose="05050102010706020507" pitchFamily="18" charset="2"/>
                        </a:rPr>
                        <a:t> SD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93.6 </a:t>
                      </a:r>
                      <a:r>
                        <a:rPr lang="fr-FR" sz="1400" dirty="0">
                          <a:sym typeface="Symbol" panose="05050102010706020507" pitchFamily="18" charset="2"/>
                        </a:rPr>
                        <a:t> 58.0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571211"/>
                  </a:ext>
                </a:extLst>
              </a:tr>
              <a:tr h="0">
                <a:tc>
                  <a:txBody>
                    <a:bodyPr/>
                    <a:lstStyle/>
                    <a:p>
                      <a:r>
                        <a:rPr lang="en-GB" sz="1400" dirty="0"/>
                        <a:t>TSB, mmol/dL, mean </a:t>
                      </a:r>
                      <a:r>
                        <a:rPr lang="en-GB" sz="1400" dirty="0">
                          <a:sym typeface="Symbol" panose="05050102010706020507" pitchFamily="18" charset="2"/>
                        </a:rPr>
                        <a:t> SD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277.5 </a:t>
                      </a:r>
                      <a:r>
                        <a:rPr lang="fr-FR" sz="1400" dirty="0">
                          <a:sym typeface="Symbol" panose="05050102010706020507" pitchFamily="18" charset="2"/>
                        </a:rPr>
                        <a:t> 150.9</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065710"/>
                  </a:ext>
                </a:extLst>
              </a:tr>
              <a:tr h="0">
                <a:tc>
                  <a:txBody>
                    <a:bodyPr/>
                    <a:lstStyle/>
                    <a:p>
                      <a:r>
                        <a:rPr lang="en-GB" sz="1400" dirty="0"/>
                        <a:t>Cirrhosis aetiology, %</a:t>
                      </a:r>
                    </a:p>
                    <a:p>
                      <a:pPr lvl="1"/>
                      <a:r>
                        <a:rPr lang="en-GB" sz="1400" dirty="0"/>
                        <a:t>Alcohol-related*</a:t>
                      </a:r>
                    </a:p>
                    <a:p>
                      <a:pPr lvl="1"/>
                      <a:r>
                        <a:rPr lang="en-GB" sz="1400" dirty="0"/>
                        <a:t>NASH</a:t>
                      </a:r>
                    </a:p>
                    <a:p>
                      <a:pPr lvl="1"/>
                      <a:r>
                        <a:rPr lang="en-GB" sz="1400" dirty="0"/>
                        <a:t>Viral hepatitis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82</a:t>
                      </a:r>
                    </a:p>
                    <a:p>
                      <a:pPr algn="ctr"/>
                      <a:r>
                        <a:rPr lang="en-GB" sz="1400" dirty="0"/>
                        <a:t>12</a:t>
                      </a:r>
                    </a:p>
                    <a:p>
                      <a:pPr algn="ctr"/>
                      <a:r>
                        <a:rPr lang="en-GB" sz="14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688755"/>
                  </a:ext>
                </a:extLst>
              </a:tr>
              <a:tr h="0">
                <a:tc>
                  <a:txBody>
                    <a:bodyPr/>
                    <a:lstStyle/>
                    <a:p>
                      <a:pPr lvl="0"/>
                      <a:r>
                        <a:rPr lang="en-GB" sz="1400" dirty="0"/>
                        <a:t>Patients with detectable ascites,</a:t>
                      </a:r>
                      <a:r>
                        <a:rPr lang="en-US" sz="1400" kern="1200" baseline="30000" dirty="0">
                          <a:solidFill>
                            <a:schemeClr val="dk1"/>
                          </a:solidFill>
                          <a:effectLst/>
                          <a:latin typeface="+mn-lt"/>
                          <a:ea typeface="+mn-ea"/>
                          <a:cs typeface="+mn-cs"/>
                        </a:rPr>
                        <a:t>†</a:t>
                      </a:r>
                      <a:r>
                        <a:rPr lang="en-GB"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1093624"/>
                  </a:ext>
                </a:extLst>
              </a:tr>
              <a:tr h="0">
                <a:tc>
                  <a:txBody>
                    <a:bodyPr/>
                    <a:lstStyle/>
                    <a:p>
                      <a:pPr lvl="0"/>
                      <a:r>
                        <a:rPr lang="en-GB" sz="1400" dirty="0"/>
                        <a:t>Patients with hepatic encephalopathy,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2070488"/>
                  </a:ext>
                </a:extLst>
              </a:tr>
              <a:tr h="0">
                <a:tc>
                  <a:txBody>
                    <a:bodyPr/>
                    <a:lstStyle/>
                    <a:p>
                      <a:pPr lvl="0"/>
                      <a:r>
                        <a:rPr lang="en-GB" sz="1400" dirty="0"/>
                        <a:t>CLD prognostic scores, median </a:t>
                      </a:r>
                      <a:r>
                        <a:rPr lang="en-GB" sz="1400" dirty="0">
                          <a:sym typeface="Symbol" panose="05050102010706020507" pitchFamily="18" charset="2"/>
                        </a:rPr>
                        <a:t> SD</a:t>
                      </a:r>
                      <a:endParaRPr lang="en-GB" sz="1400" dirty="0"/>
                    </a:p>
                    <a:p>
                      <a:pPr lvl="1"/>
                      <a:r>
                        <a:rPr lang="en-GB" sz="1400" dirty="0"/>
                        <a:t>MELD</a:t>
                      </a:r>
                    </a:p>
                    <a:p>
                      <a:pPr lvl="1"/>
                      <a:r>
                        <a:rPr lang="en-GB" sz="1400" dirty="0"/>
                        <a:t>MELD-Na</a:t>
                      </a:r>
                    </a:p>
                    <a:p>
                      <a:pPr lvl="1"/>
                      <a:r>
                        <a:rPr lang="en-GB" sz="1400" dirty="0"/>
                        <a:t>UKELD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24.9 </a:t>
                      </a:r>
                      <a:r>
                        <a:rPr lang="fr-FR" sz="1400" dirty="0">
                          <a:sym typeface="Symbol" panose="05050102010706020507" pitchFamily="18" charset="2"/>
                        </a:rPr>
                        <a:t> 4.7</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27.2 </a:t>
                      </a:r>
                      <a:r>
                        <a:rPr lang="fr-FR" sz="1400" dirty="0">
                          <a:sym typeface="Symbol" panose="05050102010706020507" pitchFamily="18" charset="2"/>
                        </a:rPr>
                        <a:t> 4.7</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47.1 </a:t>
                      </a:r>
                      <a:r>
                        <a:rPr lang="fr-FR" sz="1400" dirty="0">
                          <a:sym typeface="Symbol" panose="05050102010706020507" pitchFamily="18" charset="2"/>
                        </a:rPr>
                        <a:t> 4.1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019624"/>
                  </a:ext>
                </a:extLst>
              </a:tr>
            </a:tbl>
          </a:graphicData>
        </a:graphic>
      </p:graphicFrame>
      <p:cxnSp>
        <p:nvCxnSpPr>
          <p:cNvPr id="38" name="Straight Connector 37">
            <a:extLst>
              <a:ext uri="{FF2B5EF4-FFF2-40B4-BE49-F238E27FC236}">
                <a16:creationId xmlns:a16="http://schemas.microsoft.com/office/drawing/2014/main" id="{9182ECD2-C4F1-4EF6-8036-A22F8DA8484A}"/>
              </a:ext>
            </a:extLst>
          </p:cNvPr>
          <p:cNvCxnSpPr>
            <a:cxnSpLocks/>
          </p:cNvCxnSpPr>
          <p:nvPr/>
        </p:nvCxnSpPr>
        <p:spPr>
          <a:xfrm flipH="1">
            <a:off x="6085219" y="4875696"/>
            <a:ext cx="568102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EC4D9DB-2676-4F66-A6BC-24F03E1B2001}"/>
              </a:ext>
            </a:extLst>
          </p:cNvPr>
          <p:cNvGrpSpPr/>
          <p:nvPr/>
        </p:nvGrpSpPr>
        <p:grpSpPr>
          <a:xfrm>
            <a:off x="6122206" y="1970558"/>
            <a:ext cx="5983413" cy="2891490"/>
            <a:chOff x="6122206" y="1970558"/>
            <a:chExt cx="5983413" cy="2891490"/>
          </a:xfrm>
        </p:grpSpPr>
        <p:grpSp>
          <p:nvGrpSpPr>
            <p:cNvPr id="13" name="Group 12">
              <a:extLst>
                <a:ext uri="{FF2B5EF4-FFF2-40B4-BE49-F238E27FC236}">
                  <a16:creationId xmlns:a16="http://schemas.microsoft.com/office/drawing/2014/main" id="{DF9761F2-42E0-43B3-822E-2BFD3E801019}"/>
                </a:ext>
              </a:extLst>
            </p:cNvPr>
            <p:cNvGrpSpPr/>
            <p:nvPr/>
          </p:nvGrpSpPr>
          <p:grpSpPr>
            <a:xfrm>
              <a:off x="6122206" y="1970558"/>
              <a:ext cx="5983413" cy="2891490"/>
              <a:chOff x="6193447" y="2565461"/>
              <a:chExt cx="5983413" cy="2891490"/>
            </a:xfrm>
          </p:grpSpPr>
          <p:pic>
            <p:nvPicPr>
              <p:cNvPr id="9" name="Picture 8" descr="A close up of a map&#10;&#10;Description automatically generated">
                <a:extLst>
                  <a:ext uri="{FF2B5EF4-FFF2-40B4-BE49-F238E27FC236}">
                    <a16:creationId xmlns:a16="http://schemas.microsoft.com/office/drawing/2014/main" id="{74831D56-97BC-4040-94FA-7FB892C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704" y="2565461"/>
                <a:ext cx="3521648" cy="2752991"/>
              </a:xfrm>
              <a:prstGeom prst="rect">
                <a:avLst/>
              </a:prstGeom>
            </p:spPr>
          </p:pic>
          <p:sp>
            <p:nvSpPr>
              <p:cNvPr id="11" name="TextBox 10">
                <a:extLst>
                  <a:ext uri="{FF2B5EF4-FFF2-40B4-BE49-F238E27FC236}">
                    <a16:creationId xmlns:a16="http://schemas.microsoft.com/office/drawing/2014/main" id="{208FCFE5-6EB1-4106-8776-D90EA2BF8AEE}"/>
                  </a:ext>
                </a:extLst>
              </p:cNvPr>
              <p:cNvSpPr txBox="1"/>
              <p:nvPr/>
            </p:nvSpPr>
            <p:spPr>
              <a:xfrm>
                <a:off x="7238051" y="5179952"/>
                <a:ext cx="2088000" cy="27699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TSB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mol/L)</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B024C79B-332B-4E12-A63C-F56835FD0214}"/>
                  </a:ext>
                </a:extLst>
              </p:cNvPr>
              <p:cNvSpPr txBox="1"/>
              <p:nvPr/>
            </p:nvSpPr>
            <p:spPr>
              <a:xfrm rot="16200000">
                <a:off x="5719947" y="3645698"/>
                <a:ext cx="1224000"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SCV</a:t>
                </a:r>
              </a:p>
            </p:txBody>
          </p:sp>
          <p:sp>
            <p:nvSpPr>
              <p:cNvPr id="24" name="TextBox 23">
                <a:extLst>
                  <a:ext uri="{FF2B5EF4-FFF2-40B4-BE49-F238E27FC236}">
                    <a16:creationId xmlns:a16="http://schemas.microsoft.com/office/drawing/2014/main" id="{81472498-E934-462A-8C6F-EA72A841D7DA}"/>
                  </a:ext>
                </a:extLst>
              </p:cNvPr>
              <p:cNvSpPr txBox="1"/>
              <p:nvPr/>
            </p:nvSpPr>
            <p:spPr>
              <a:xfrm>
                <a:off x="9587753" y="2810247"/>
                <a:ext cx="2589107" cy="52322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9900"/>
                    </a:solidFill>
                    <a:effectLst/>
                    <a:uLnTx/>
                    <a:uFillTx/>
                    <a:latin typeface="Arial" panose="020B0604020202020204"/>
                    <a:ea typeface="+mn-ea"/>
                    <a:cs typeface="+mn-cs"/>
                  </a:rPr>
                  <a:t>Pearson correlation coefficient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9900"/>
                    </a:solidFill>
                    <a:effectLst/>
                    <a:uLnTx/>
                    <a:uFillTx/>
                    <a:latin typeface="Arial" panose="020B0604020202020204"/>
                    <a:ea typeface="+mn-ea"/>
                    <a:cs typeface="+mn-cs"/>
                  </a:rPr>
                  <a:t>r=0.87 (p&lt;0.001)</a:t>
                </a:r>
              </a:p>
            </p:txBody>
          </p:sp>
          <p:sp>
            <p:nvSpPr>
              <p:cNvPr id="26" name="TextBox 25">
                <a:extLst>
                  <a:ext uri="{FF2B5EF4-FFF2-40B4-BE49-F238E27FC236}">
                    <a16:creationId xmlns:a16="http://schemas.microsoft.com/office/drawing/2014/main" id="{7067BB15-C552-4FFA-9E71-D7ECABAFD598}"/>
                  </a:ext>
                </a:extLst>
              </p:cNvPr>
              <p:cNvSpPr txBox="1"/>
              <p:nvPr/>
            </p:nvSpPr>
            <p:spPr>
              <a:xfrm>
                <a:off x="7964537" y="4084113"/>
                <a:ext cx="3996607" cy="73866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4B87"/>
                    </a:solidFill>
                    <a:effectLst/>
                    <a:uLnTx/>
                    <a:uFillTx/>
                    <a:latin typeface="Arial" panose="020B0604020202020204"/>
                    <a:ea typeface="+mn-ea"/>
                    <a:cs typeface="+mn-cs"/>
                  </a:rPr>
                  <a:t>Alcohol-related vs non-alcohol related: p&lt;0.001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a:ea typeface="+mn-ea"/>
                    <a:cs typeface="+mn-cs"/>
                  </a:rPr>
                  <a:t>Child−Pugh B: p=0.002; Child−Pugh C: p&lt;0.001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22222"/>
                    </a:solidFill>
                    <a:effectLst/>
                    <a:uLnTx/>
                    <a:uFillTx/>
                    <a:latin typeface="Arial" panose="020B0604020202020204"/>
                    <a:ea typeface="+mn-ea"/>
                    <a:cs typeface="+mn-cs"/>
                  </a:rPr>
                  <a:t>Alcoholic hepatitis vs other: p&lt;0.001</a:t>
                </a:r>
              </a:p>
            </p:txBody>
          </p:sp>
        </p:grpSp>
        <p:sp>
          <p:nvSpPr>
            <p:cNvPr id="14" name="Rectangle 13">
              <a:extLst>
                <a:ext uri="{FF2B5EF4-FFF2-40B4-BE49-F238E27FC236}">
                  <a16:creationId xmlns:a16="http://schemas.microsoft.com/office/drawing/2014/main" id="{366882F7-6034-44BA-AB79-AA6F577A8010}"/>
                </a:ext>
              </a:extLst>
            </p:cNvPr>
            <p:cNvSpPr/>
            <p:nvPr/>
          </p:nvSpPr>
          <p:spPr>
            <a:xfrm>
              <a:off x="6826946" y="2046314"/>
              <a:ext cx="1934917" cy="31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3" name="Rectangle 2">
            <a:extLst>
              <a:ext uri="{FF2B5EF4-FFF2-40B4-BE49-F238E27FC236}">
                <a16:creationId xmlns:a16="http://schemas.microsoft.com/office/drawing/2014/main" id="{E3FA1120-0D86-4F2C-B202-74EF7791789E}"/>
              </a:ext>
            </a:extLst>
          </p:cNvPr>
          <p:cNvSpPr/>
          <p:nvPr/>
        </p:nvSpPr>
        <p:spPr>
          <a:xfrm>
            <a:off x="6753201" y="2021643"/>
            <a:ext cx="2325793" cy="27699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Mean SCV: 0.849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0.04</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9" name="Picture 18">
            <a:hlinkClick r:id="rId4" action="ppaction://hlinksldjump"/>
            <a:extLst>
              <a:ext uri="{FF2B5EF4-FFF2-40B4-BE49-F238E27FC236}">
                <a16:creationId xmlns:a16="http://schemas.microsoft.com/office/drawing/2014/main" id="{14B5DC6D-268F-41A3-87E2-D65ED7B0D73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38524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15" name="Text Placeholder 14">
            <a:extLst>
              <a:ext uri="{FF2B5EF4-FFF2-40B4-BE49-F238E27FC236}">
                <a16:creationId xmlns:a16="http://schemas.microsoft.com/office/drawing/2014/main" id="{336516AF-6E54-46A3-BAFF-925F366E2799}"/>
              </a:ext>
            </a:extLst>
          </p:cNvPr>
          <p:cNvSpPr>
            <a:spLocks noGrp="1"/>
          </p:cNvSpPr>
          <p:nvPr>
            <p:ph type="body" sz="quarter" idx="10"/>
          </p:nvPr>
        </p:nvSpPr>
        <p:spPr/>
        <p:txBody>
          <a:bodyPr/>
          <a:lstStyle/>
          <a:p>
            <a:endParaRPr lang="en-GB" dirty="0"/>
          </a:p>
        </p:txBody>
      </p:sp>
      <p:graphicFrame>
        <p:nvGraphicFramePr>
          <p:cNvPr id="5" name="Content Placeholder 10">
            <a:extLst>
              <a:ext uri="{FF2B5EF4-FFF2-40B4-BE49-F238E27FC236}">
                <a16:creationId xmlns:a16="http://schemas.microsoft.com/office/drawing/2014/main" id="{D5C4CB0F-A407-42A4-A570-612B00AB2716}"/>
              </a:ext>
            </a:extLst>
          </p:cNvPr>
          <p:cNvGraphicFramePr>
            <a:graphicFrameLocks/>
          </p:cNvGraphicFramePr>
          <p:nvPr>
            <p:extLst>
              <p:ext uri="{D42A27DB-BD31-4B8C-83A1-F6EECF244321}">
                <p14:modId xmlns:p14="http://schemas.microsoft.com/office/powerpoint/2010/main" val="2824096817"/>
              </p:ext>
            </p:extLst>
          </p:nvPr>
        </p:nvGraphicFramePr>
        <p:xfrm>
          <a:off x="604838" y="1555420"/>
          <a:ext cx="10855325" cy="3411212"/>
        </p:xfrm>
        <a:graphic>
          <a:graphicData uri="http://schemas.openxmlformats.org/drawingml/2006/table">
            <a:tbl>
              <a:tblPr firstRow="1" bandRow="1">
                <a:tableStyleId>{5C22544A-7EE6-4342-B048-85BDC9FD1C3A}</a:tableStyleId>
              </a:tblPr>
              <a:tblGrid>
                <a:gridCol w="810296">
                  <a:extLst>
                    <a:ext uri="{9D8B030D-6E8A-4147-A177-3AD203B41FA5}">
                      <a16:colId xmlns:a16="http://schemas.microsoft.com/office/drawing/2014/main" val="20001"/>
                    </a:ext>
                  </a:extLst>
                </a:gridCol>
                <a:gridCol w="10045029">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3. Cirrhosis and its complications: clinical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mn-lt"/>
                          <a:ea typeface="+mn-ea"/>
                          <a:cs typeface="+mn-cs"/>
                        </a:rPr>
                        <a:t>LBO02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US" sz="1400" b="0" i="0" u="none" strike="noStrike" dirty="0">
                          <a:solidFill>
                            <a:srgbClr val="000000"/>
                          </a:solidFill>
                          <a:effectLst/>
                          <a:latin typeface="+mj-lt"/>
                        </a:rPr>
                        <a:t>ATTIRE: Albumin To prevenT Infection in chronic liveR failurE: an interventional randomised controlled trial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32958439"/>
                  </a:ext>
                </a:extLst>
              </a:tr>
              <a:tr h="270000">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j-lt"/>
                        </a:rPr>
                        <a:t>LBP08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j-lt"/>
                        </a:rPr>
                        <a:t>Faecal microbiota transplantation reduces pathogenic burden and is anti-inflammatory in patients with advanced cirrhosis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35458260"/>
                  </a:ext>
                </a:extLst>
              </a:tr>
              <a:tr h="126330">
                <a:tc>
                  <a:txBody>
                    <a:bodyPr/>
                    <a:lstStyle/>
                    <a:p>
                      <a:pPr marL="36000" algn="l" fontAlgn="t"/>
                      <a:r>
                        <a:rPr lang="en-GB" sz="1400" b="0" i="0" u="none" strike="noStrike" dirty="0">
                          <a:solidFill>
                            <a:srgbClr val="000000"/>
                          </a:solidFill>
                          <a:effectLst/>
                          <a:latin typeface="+mj-lt"/>
                        </a:rPr>
                        <a:t>LBP29</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Results of the PROFIT trial, a PROspective randomised placebo-controlled feasibility trial of Faecal mIcrobiota Transplantation in advanced cirrhosis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23648867"/>
                  </a:ext>
                </a:extLst>
              </a:tr>
              <a:tr h="270000">
                <a:tc>
                  <a:txBody>
                    <a:bodyPr/>
                    <a:lstStyle/>
                    <a:p>
                      <a:pPr marL="36000" algn="l" fontAlgn="t"/>
                      <a:r>
                        <a:rPr lang="en-GB" sz="1400" b="0" i="0" u="none" strike="noStrike" dirty="0">
                          <a:solidFill>
                            <a:srgbClr val="000000"/>
                          </a:solidFill>
                          <a:effectLst/>
                          <a:latin typeface="+mj-lt"/>
                        </a:rPr>
                        <a:t>SAT132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Risk stratification and the effects of early tips among patients with Child-Pugh B cirrhosis and acute variceal bleeding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62673063"/>
                  </a:ext>
                </a:extLst>
              </a:tr>
              <a:tr h="126330">
                <a:tc>
                  <a:txBody>
                    <a:bodyPr/>
                    <a:lstStyle/>
                    <a:p>
                      <a:pPr marL="36000" algn="l" fontAlgn="t"/>
                      <a:r>
                        <a:rPr lang="en-GB" sz="1400" b="0" i="0" u="none" strike="noStrike" dirty="0">
                          <a:solidFill>
                            <a:srgbClr val="000000"/>
                          </a:solidFill>
                          <a:effectLst/>
                          <a:latin typeface="+mj-lt"/>
                        </a:rPr>
                        <a:t>SAT146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Pre-emptive (early) transjugular intrahepatic porto-systemic shunt in the treatment of high-risk acute variceal bleeding: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an individual patient data meta-analysis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24452573"/>
                  </a:ext>
                </a:extLst>
              </a:tr>
              <a:tr h="126330">
                <a:tc>
                  <a:txBody>
                    <a:bodyPr/>
                    <a:lstStyle/>
                    <a:p>
                      <a:pPr marL="36000" algn="l" fontAlgn="t"/>
                      <a:r>
                        <a:rPr lang="en-GB" sz="1400" b="0" i="0" u="none" strike="noStrike" dirty="0">
                          <a:solidFill>
                            <a:srgbClr val="000000"/>
                          </a:solidFill>
                          <a:effectLst/>
                          <a:latin typeface="+mj-lt"/>
                        </a:rPr>
                        <a:t>SAT177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Reduced efficacy of norfloxacin prophylaxis to prevent spontaneous bacterial peritonitis over time: a systematic review and meta-analysis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02172299"/>
                  </a:ext>
                </a:extLst>
              </a:tr>
              <a:tr h="270000">
                <a:tc>
                  <a:txBody>
                    <a:bodyPr/>
                    <a:lstStyle/>
                    <a:p>
                      <a:pPr marL="36000" algn="l" fontAlgn="t"/>
                      <a:r>
                        <a:rPr lang="en-GB" sz="1400" b="0" i="0" u="none" strike="noStrike" dirty="0">
                          <a:solidFill>
                            <a:srgbClr val="000000"/>
                          </a:solidFill>
                          <a:effectLst/>
                          <a:latin typeface="+mj-lt"/>
                        </a:rPr>
                        <a:t>SAT181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Impact of beta blocker therapy on systemic inflammation stratified by hepatic venous pressure gradient response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56960263"/>
                  </a:ext>
                </a:extLst>
              </a:tr>
              <a:tr h="270000">
                <a:tc>
                  <a:txBody>
                    <a:bodyPr/>
                    <a:lstStyle/>
                    <a:p>
                      <a:pPr marL="36000" algn="l" fontAlgn="t"/>
                      <a:r>
                        <a:rPr lang="en-GB" sz="1400" b="0" i="0" u="none" strike="noStrike" dirty="0">
                          <a:solidFill>
                            <a:srgbClr val="000000"/>
                          </a:solidFill>
                          <a:effectLst/>
                          <a:latin typeface="+mj-lt"/>
                        </a:rPr>
                        <a:t>SAT182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Protective effects of statin therapy in liver cirrhosis are limited by the common </a:t>
                      </a:r>
                      <a:r>
                        <a:rPr lang="en-GB" sz="1400" b="0" i="1" u="none" strike="noStrike" dirty="0">
                          <a:solidFill>
                            <a:srgbClr val="000000"/>
                          </a:solidFill>
                          <a:effectLst/>
                          <a:latin typeface="+mj-lt"/>
                        </a:rPr>
                        <a:t>SLCO1B1</a:t>
                      </a:r>
                      <a:r>
                        <a:rPr lang="en-GB" sz="1400" b="0" i="0" u="none" strike="noStrike" dirty="0">
                          <a:solidFill>
                            <a:srgbClr val="000000"/>
                          </a:solidFill>
                          <a:effectLst/>
                          <a:latin typeface="+mj-lt"/>
                        </a:rPr>
                        <a:t> variant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94715066"/>
                  </a:ext>
                </a:extLst>
              </a:tr>
              <a:tr h="126330">
                <a:tc>
                  <a:txBody>
                    <a:bodyPr/>
                    <a:lstStyle/>
                    <a:p>
                      <a:pPr marL="36000" algn="l" fontAlgn="t"/>
                      <a:r>
                        <a:rPr lang="en-GB" sz="1400" b="0" i="0" u="none" strike="noStrike" dirty="0">
                          <a:solidFill>
                            <a:srgbClr val="000000"/>
                          </a:solidFill>
                          <a:effectLst/>
                          <a:latin typeface="+mj-lt"/>
                        </a:rPr>
                        <a:t>SAT205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 novel, smartphone-based scleral image capture technique accurately determines serum bilirubin level and can be used for home-based monitoring of patients discharged from hospital, after an episode of acute decompensation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14095958"/>
                  </a:ext>
                </a:extLst>
              </a:tr>
            </a:tbl>
          </a:graphicData>
        </a:graphic>
      </p:graphicFrame>
      <p:sp>
        <p:nvSpPr>
          <p:cNvPr id="9" name="TextBox 8">
            <a:hlinkClick r:id="rId3" action="ppaction://hlinksldjump"/>
            <a:extLst>
              <a:ext uri="{FF2B5EF4-FFF2-40B4-BE49-F238E27FC236}">
                <a16:creationId xmlns:a16="http://schemas.microsoft.com/office/drawing/2014/main" id="{3AEE1BB6-C0AF-46DC-8F42-B4678ED137AB}"/>
              </a:ext>
            </a:extLst>
          </p:cNvPr>
          <p:cNvSpPr txBox="1">
            <a:spLocks/>
          </p:cNvSpPr>
          <p:nvPr/>
        </p:nvSpPr>
        <p:spPr>
          <a:xfrm>
            <a:off x="4240520" y="5137165"/>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pic>
        <p:nvPicPr>
          <p:cNvPr id="17" name="Picture 16">
            <a:extLst>
              <a:ext uri="{FF2B5EF4-FFF2-40B4-BE49-F238E27FC236}">
                <a16:creationId xmlns:a16="http://schemas.microsoft.com/office/drawing/2014/main" id="{C0C26DFC-DEC6-4224-A715-23379C27B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a:solidFill>
            <a:schemeClr val="bg1"/>
          </a:solidFill>
        </p:spPr>
      </p:pic>
    </p:spTree>
    <p:extLst>
      <p:ext uri="{BB962C8B-B14F-4D97-AF65-F5344CB8AC3E}">
        <p14:creationId xmlns:p14="http://schemas.microsoft.com/office/powerpoint/2010/main" val="275493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2424A-3246-42BA-88D2-EA78FEF084EF}"/>
              </a:ext>
            </a:extLst>
          </p:cNvPr>
          <p:cNvSpPr>
            <a:spLocks noGrp="1"/>
          </p:cNvSpPr>
          <p:nvPr>
            <p:ph type="title"/>
          </p:nvPr>
        </p:nvSpPr>
        <p:spPr/>
        <p:txBody>
          <a:bodyPr/>
          <a:lstStyle/>
          <a:p>
            <a:r>
              <a:rPr lang="en-GB" dirty="0"/>
              <a:t>1. Complications of cirrhosis and ACLF</a:t>
            </a:r>
          </a:p>
        </p:txBody>
      </p:sp>
      <p:sp>
        <p:nvSpPr>
          <p:cNvPr id="2" name="Text Placeholder 1">
            <a:extLst>
              <a:ext uri="{FF2B5EF4-FFF2-40B4-BE49-F238E27FC236}">
                <a16:creationId xmlns:a16="http://schemas.microsoft.com/office/drawing/2014/main" id="{8383162E-E325-40FD-AE9F-92580538A3F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8399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Prophylaxis with norfloxacin is not associated with multi-drug resistant bacterial infections</a:t>
            </a:r>
            <a:endParaRPr lang="en-GB" dirty="0"/>
          </a:p>
        </p:txBody>
      </p:sp>
      <p:sp>
        <p:nvSpPr>
          <p:cNvPr id="5" name="Text Placeholder 4"/>
          <p:cNvSpPr>
            <a:spLocks noGrp="1"/>
          </p:cNvSpPr>
          <p:nvPr>
            <p:ph type="body" sz="quarter" idx="10"/>
          </p:nvPr>
        </p:nvSpPr>
        <p:spPr/>
        <p:txBody>
          <a:bodyPr/>
          <a:lstStyle/>
          <a:p>
            <a:r>
              <a:rPr lang="en-GB" dirty="0"/>
              <a:t>*NCT03919032; </a:t>
            </a:r>
            <a:r>
              <a:rPr lang="en-US" baseline="30000" dirty="0"/>
              <a:t>†</a:t>
            </a:r>
            <a:r>
              <a:rPr lang="en-US" dirty="0"/>
              <a:t>Beta-blockers, proton pump inhibitors, immunosuppressors, rifaximin</a:t>
            </a:r>
            <a:endParaRPr lang="en-GB" dirty="0"/>
          </a:p>
          <a:p>
            <a:r>
              <a:rPr lang="en-GB" dirty="0"/>
              <a:t>Marciano S, et al. DILC 2020; AS045</a:t>
            </a:r>
          </a:p>
        </p:txBody>
      </p:sp>
      <p:sp>
        <p:nvSpPr>
          <p:cNvPr id="10" name="Content Placeholder 9">
            <a:extLst>
              <a:ext uri="{FF2B5EF4-FFF2-40B4-BE49-F238E27FC236}">
                <a16:creationId xmlns:a16="http://schemas.microsoft.com/office/drawing/2014/main" id="{1EFC50BA-66D5-4041-BF7F-65496B60F7BE}"/>
              </a:ext>
            </a:extLst>
          </p:cNvPr>
          <p:cNvSpPr>
            <a:spLocks noGrp="1"/>
          </p:cNvSpPr>
          <p:nvPr>
            <p:ph sz="half" idx="11"/>
          </p:nvPr>
        </p:nvSpPr>
        <p:spPr>
          <a:xfrm>
            <a:off x="425752" y="1340767"/>
            <a:ext cx="5491667" cy="5190662"/>
          </a:xfrm>
        </p:spPr>
        <p:txBody>
          <a:bodyPr>
            <a:normAutofit fontScale="92500" lnSpcReduction="10000"/>
          </a:bodyPr>
          <a:lstStyle/>
          <a:p>
            <a:pPr marL="0" lvl="0" indent="0">
              <a:lnSpc>
                <a:spcPct val="110000"/>
              </a:lnSpc>
              <a:buNone/>
              <a:defRPr/>
            </a:pPr>
            <a:r>
              <a:rPr lang="en-US" b="1" dirty="0">
                <a:solidFill>
                  <a:srgbClr val="FFFFFF"/>
                </a:solidFill>
                <a:highlight>
                  <a:srgbClr val="004A86"/>
                </a:highlight>
                <a:cs typeface="Arial" panose="020B0604020202020204" pitchFamily="34" charset="0"/>
              </a:rPr>
              <a:t>BACKGROUND &amp; AIMS</a:t>
            </a:r>
            <a:r>
              <a:rPr lang="en-US" sz="2400" b="1" dirty="0">
                <a:solidFill>
                  <a:srgbClr val="FFFFFF"/>
                </a:solidFill>
                <a:highlight>
                  <a:srgbClr val="FEFCFC"/>
                </a:highlight>
                <a:cs typeface="Arial" panose="020B0604020202020204" pitchFamily="34" charset="0"/>
              </a:rPr>
              <a:t>​</a:t>
            </a:r>
          </a:p>
          <a:p>
            <a:pPr lvl="0">
              <a:lnSpc>
                <a:spcPct val="110000"/>
              </a:lnSpc>
              <a:defRPr/>
            </a:pPr>
            <a:r>
              <a:rPr lang="en-US" sz="1800" dirty="0"/>
              <a:t>The role of norfloxacin in development of bacterial infections by multidrug resistant microorganisms (MDRO) is controversial</a:t>
            </a:r>
          </a:p>
          <a:p>
            <a:pPr lvl="0">
              <a:lnSpc>
                <a:spcPct val="110000"/>
              </a:lnSpc>
              <a:defRPr/>
            </a:pPr>
            <a:r>
              <a:rPr lang="en-US" sz="1800" b="1" dirty="0"/>
              <a:t>AIM: </a:t>
            </a:r>
            <a:r>
              <a:rPr lang="en-US" sz="1800" dirty="0"/>
              <a:t>to</a:t>
            </a:r>
            <a:r>
              <a:rPr lang="en-US" sz="1800" b="1" dirty="0"/>
              <a:t> </a:t>
            </a:r>
            <a:r>
              <a:rPr lang="en-US" sz="1800" dirty="0"/>
              <a:t>evaluate the effect of norfloxacin prophylaxis in the development of MDRO infections in patients with cirrhosis</a:t>
            </a:r>
          </a:p>
          <a:p>
            <a:pPr lvl="0">
              <a:lnSpc>
                <a:spcPct val="110000"/>
              </a:lnSpc>
              <a:defRPr/>
            </a:pPr>
            <a:endParaRPr lang="en-US" sz="1800" dirty="0">
              <a:solidFill>
                <a:prstClr val="black"/>
              </a:solidFill>
            </a:endParaRPr>
          </a:p>
          <a:p>
            <a:pPr marL="0" lvl="0" indent="0">
              <a:lnSpc>
                <a:spcPct val="110000"/>
              </a:lnSpc>
              <a:buClr>
                <a:srgbClr val="866D75"/>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METHODS</a:t>
            </a:r>
            <a:r>
              <a:rPr lang="en-US" b="1" dirty="0">
                <a:solidFill>
                  <a:srgbClr val="FFFFFF"/>
                </a:solidFill>
                <a:highlight>
                  <a:srgbClr val="FEFCFC"/>
                </a:highlight>
                <a:latin typeface="Arial" panose="020B0604020202020204" pitchFamily="34" charset="0"/>
                <a:cs typeface="Arial" panose="020B0604020202020204" pitchFamily="34" charset="0"/>
              </a:rPr>
              <a:t>​ </a:t>
            </a:r>
          </a:p>
          <a:p>
            <a:pPr>
              <a:lnSpc>
                <a:spcPct val="110000"/>
              </a:lnSpc>
              <a:buClr>
                <a:schemeClr val="tx2"/>
              </a:buClr>
              <a:defRPr/>
            </a:pPr>
            <a:r>
              <a:rPr lang="en-US" sz="1800" dirty="0"/>
              <a:t>Multicentre, prospective, cohort study of patients with cirrhosis and bacterial infections in Argentina*</a:t>
            </a:r>
          </a:p>
          <a:p>
            <a:pPr>
              <a:lnSpc>
                <a:spcPct val="110000"/>
              </a:lnSpc>
              <a:buClr>
                <a:schemeClr val="tx2"/>
              </a:buClr>
              <a:defRPr/>
            </a:pPr>
            <a:r>
              <a:rPr lang="en-US" sz="1800" b="1" dirty="0"/>
              <a:t>Outcome variable</a:t>
            </a:r>
            <a:r>
              <a:rPr lang="en-US" sz="1800" dirty="0"/>
              <a:t>: infection caused by MDRO</a:t>
            </a:r>
          </a:p>
          <a:p>
            <a:pPr lvl="1">
              <a:lnSpc>
                <a:spcPct val="110000"/>
              </a:lnSpc>
              <a:defRPr/>
            </a:pPr>
            <a:r>
              <a:rPr lang="en-US" sz="1600" dirty="0"/>
              <a:t>Culture-negative infections were classified as </a:t>
            </a:r>
            <a:br>
              <a:rPr lang="en-US" sz="1600" dirty="0"/>
            </a:br>
            <a:r>
              <a:rPr lang="en-US" sz="1600" dirty="0"/>
              <a:t>non-MDRO for the primary analyses</a:t>
            </a:r>
          </a:p>
          <a:p>
            <a:pPr>
              <a:lnSpc>
                <a:spcPct val="110000"/>
              </a:lnSpc>
              <a:buClr>
                <a:schemeClr val="tx2"/>
              </a:buClr>
              <a:defRPr/>
            </a:pPr>
            <a:r>
              <a:rPr lang="en-US" sz="1800" b="1" dirty="0"/>
              <a:t>Exposure variable</a:t>
            </a:r>
            <a:r>
              <a:rPr lang="en-US" sz="1800" dirty="0"/>
              <a:t>: norfloxacin prophylaxis at the time of bacterial infection</a:t>
            </a:r>
          </a:p>
          <a:p>
            <a:pPr lvl="1">
              <a:lnSpc>
                <a:spcPct val="110000"/>
              </a:lnSpc>
              <a:defRPr/>
            </a:pPr>
            <a:r>
              <a:rPr lang="en-US" sz="1600" dirty="0"/>
              <a:t>Patients with other prophylaxis excluded</a:t>
            </a:r>
            <a:endParaRPr lang="en-US" sz="1800" dirty="0">
              <a:solidFill>
                <a:prstClr val="black"/>
              </a:solidFill>
            </a:endParaRPr>
          </a:p>
          <a:p>
            <a:pPr>
              <a:lnSpc>
                <a:spcPct val="110000"/>
              </a:lnSpc>
            </a:pPr>
            <a:endParaRPr lang="en-GB" dirty="0"/>
          </a:p>
        </p:txBody>
      </p:sp>
      <p:sp>
        <p:nvSpPr>
          <p:cNvPr id="12" name="Content Placeholder 11">
            <a:extLst>
              <a:ext uri="{FF2B5EF4-FFF2-40B4-BE49-F238E27FC236}">
                <a16:creationId xmlns:a16="http://schemas.microsoft.com/office/drawing/2014/main" id="{F5FA3AB6-6F2C-4899-916D-D358B85BAF41}"/>
              </a:ext>
            </a:extLst>
          </p:cNvPr>
          <p:cNvSpPr>
            <a:spLocks noGrp="1"/>
          </p:cNvSpPr>
          <p:nvPr>
            <p:ph sz="half" idx="12"/>
          </p:nvPr>
        </p:nvSpPr>
        <p:spPr>
          <a:xfrm>
            <a:off x="6193448" y="1340767"/>
            <a:ext cx="5572800" cy="4602833"/>
          </a:xfrm>
        </p:spPr>
        <p:txBody>
          <a:bodyPr>
            <a:normAutofit fontScale="92500"/>
          </a:bodyPr>
          <a:lstStyle/>
          <a:p>
            <a:r>
              <a:rPr lang="en-US" sz="1800" dirty="0"/>
              <a:t>Since the characteristics of patients with and without norfloxacin are expected to be imbalanced, we estimated a propensity score (PS), considering: </a:t>
            </a:r>
          </a:p>
          <a:p>
            <a:pPr lvl="1"/>
            <a:r>
              <a:rPr lang="en-US" sz="1600" dirty="0"/>
              <a:t>Age, gender, cirrhosis aetiology, MELD, medications</a:t>
            </a:r>
            <a:r>
              <a:rPr lang="en-US" sz="1600" baseline="30000" dirty="0"/>
              <a:t>†</a:t>
            </a:r>
          </a:p>
          <a:p>
            <a:pPr lvl="1"/>
            <a:r>
              <a:rPr lang="en-US" sz="1600" dirty="0"/>
              <a:t>Recent invasive procedures, therapeutic antibiotic use, hospitalizations</a:t>
            </a:r>
          </a:p>
          <a:p>
            <a:pPr lvl="1"/>
            <a:r>
              <a:rPr lang="en-US" sz="1600" dirty="0"/>
              <a:t>History of ascites, bacterial infections and infection/colonization by MDRO</a:t>
            </a:r>
          </a:p>
          <a:p>
            <a:pPr lvl="1"/>
            <a:r>
              <a:rPr lang="en-US" sz="1600" dirty="0"/>
              <a:t>Diabetes</a:t>
            </a:r>
          </a:p>
          <a:p>
            <a:pPr lvl="1"/>
            <a:r>
              <a:rPr lang="en-US" sz="1600" dirty="0"/>
              <a:t>Whether or not patients were treated in a</a:t>
            </a:r>
            <a:br>
              <a:rPr lang="en-US" sz="1600" dirty="0"/>
            </a:br>
            <a:r>
              <a:rPr lang="en-US" sz="1600" dirty="0"/>
              <a:t>transplant centre</a:t>
            </a:r>
          </a:p>
          <a:p>
            <a:r>
              <a:rPr lang="en-US" sz="1800" dirty="0"/>
              <a:t>Using the PS, we estimated individual weights</a:t>
            </a:r>
          </a:p>
          <a:p>
            <a:r>
              <a:rPr lang="en-US" sz="1800" dirty="0"/>
              <a:t>The causal effect of norfloxacin on MDRO was evaluated with a weighted logistic regression model for the inverse of the probability of treatment</a:t>
            </a:r>
          </a:p>
        </p:txBody>
      </p: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534000" y="3552960"/>
            <a:ext cx="53834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A0E3E9-A9AC-4DE7-9BF2-69C8997E331C}"/>
              </a:ext>
            </a:extLst>
          </p:cNvPr>
          <p:cNvCxnSpPr>
            <a:cxnSpLocks/>
          </p:cNvCxnSpPr>
          <p:nvPr/>
        </p:nvCxnSpPr>
        <p:spPr>
          <a:xfrm>
            <a:off x="5917421" y="1232366"/>
            <a:ext cx="0" cy="493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hlinkClick r:id="rId3" action="ppaction://hlinksldjump"/>
            <a:extLst>
              <a:ext uri="{FF2B5EF4-FFF2-40B4-BE49-F238E27FC236}">
                <a16:creationId xmlns:a16="http://schemas.microsoft.com/office/drawing/2014/main" id="{68ED832F-3B7A-4B80-ADE8-A954C57916E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311493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latin typeface="Arial" panose="020B0604020202020204" pitchFamily="34" charset="0"/>
                <a:cs typeface="Arial" panose="020B0604020202020204" pitchFamily="34" charset="0"/>
              </a:rPr>
              <a:t>Prophylaxis with norfloxacin is not associated with multi-drug resistant bacterial infections</a:t>
            </a:r>
            <a:endParaRPr lang="en-US" sz="2500" dirty="0"/>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2457" y="1159676"/>
            <a:ext cx="5520335" cy="4128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383 patients from 20 centres included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46 (12%) on prophylaxis with norfloxacin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Most frequent infections: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SBP (29%) and urinary tract infection (24%)</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MDRO isolated in 85 (22%) patients: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11/46 (24%) with and 74/337 (22%) without norfloxacin prophylaxis (p=0.765)</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Most frequent MDRO: </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Enterobacteriaceae</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(63%), methicillin-resistant </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Staphylococcus aureus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(15%)</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Patients with norfloxacin prophylaxis had higher MELD and were more likely to have received rifaximin and proton pump inhibitors and to</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have a history of invasive procedures than those without norfloxacin prophylaxis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No association was found between norfloxacin use and infection by MDRO in weighted analyses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OR</a:t>
            </a:r>
            <a:r>
              <a:rPr kumimoji="0" lang="en-US" sz="1600" b="0" i="0" u="none" strike="noStrike" kern="1200" cap="none" spc="0" normalizeH="0" baseline="-25000" noProof="0" dirty="0">
                <a:ln>
                  <a:noFill/>
                </a:ln>
                <a:solidFill>
                  <a:prstClr val="black"/>
                </a:solidFill>
                <a:effectLst/>
                <a:uLnTx/>
                <a:uFillTx/>
                <a:latin typeface="Arial" panose="020B0604020202020204"/>
                <a:ea typeface="+mn-ea"/>
                <a:cs typeface="+mn-cs"/>
              </a:rPr>
              <a:t>IPW</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2.84 (95% CI, 0.66−12.32; p=0.162)</a:t>
            </a:r>
            <a:endParaRPr kumimoji="0" lang="en-US" sz="14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6031685" y="5305965"/>
            <a:ext cx="5737852"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 </a:t>
            </a:r>
          </a:p>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Results reinforce that prophylaxis with norfloxacin is not associated with infections by MDRO</a:t>
            </a:r>
            <a:endPar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5927819" y="5268502"/>
            <a:ext cx="57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588FE8-6BCE-4729-BD3C-A6AD9A50DD47}"/>
              </a:ext>
            </a:extLst>
          </p:cNvPr>
          <p:cNvCxnSpPr>
            <a:cxnSpLocks/>
          </p:cNvCxnSpPr>
          <p:nvPr/>
        </p:nvCxnSpPr>
        <p:spPr>
          <a:xfrm>
            <a:off x="5917421" y="4015946"/>
            <a:ext cx="0" cy="21484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1959C35B-C593-4F6C-ACD7-305AA81EBC80}"/>
              </a:ext>
            </a:extLst>
          </p:cNvPr>
          <p:cNvGraphicFramePr>
            <a:graphicFrameLocks noGrp="1"/>
          </p:cNvGraphicFramePr>
          <p:nvPr>
            <p:extLst>
              <p:ext uri="{D42A27DB-BD31-4B8C-83A1-F6EECF244321}">
                <p14:modId xmlns:p14="http://schemas.microsoft.com/office/powerpoint/2010/main" val="3099503138"/>
              </p:ext>
            </p:extLst>
          </p:nvPr>
        </p:nvGraphicFramePr>
        <p:xfrm>
          <a:off x="6113894" y="1243427"/>
          <a:ext cx="5520340" cy="3638144"/>
        </p:xfrm>
        <a:graphic>
          <a:graphicData uri="http://schemas.openxmlformats.org/drawingml/2006/table">
            <a:tbl>
              <a:tblPr firstRow="1" firstCol="1" bandRow="1">
                <a:tableStyleId>{5C22544A-7EE6-4342-B048-85BDC9FD1C3A}</a:tableStyleId>
              </a:tblPr>
              <a:tblGrid>
                <a:gridCol w="2597738">
                  <a:extLst>
                    <a:ext uri="{9D8B030D-6E8A-4147-A177-3AD203B41FA5}">
                      <a16:colId xmlns:a16="http://schemas.microsoft.com/office/drawing/2014/main" val="3539850128"/>
                    </a:ext>
                  </a:extLst>
                </a:gridCol>
                <a:gridCol w="1084556">
                  <a:extLst>
                    <a:ext uri="{9D8B030D-6E8A-4147-A177-3AD203B41FA5}">
                      <a16:colId xmlns:a16="http://schemas.microsoft.com/office/drawing/2014/main" val="2303627638"/>
                    </a:ext>
                  </a:extLst>
                </a:gridCol>
                <a:gridCol w="1070668">
                  <a:extLst>
                    <a:ext uri="{9D8B030D-6E8A-4147-A177-3AD203B41FA5}">
                      <a16:colId xmlns:a16="http://schemas.microsoft.com/office/drawing/2014/main" val="2763716723"/>
                    </a:ext>
                  </a:extLst>
                </a:gridCol>
                <a:gridCol w="767378">
                  <a:extLst>
                    <a:ext uri="{9D8B030D-6E8A-4147-A177-3AD203B41FA5}">
                      <a16:colId xmlns:a16="http://schemas.microsoft.com/office/drawing/2014/main" val="1126663078"/>
                    </a:ext>
                  </a:extLst>
                </a:gridCol>
              </a:tblGrid>
              <a:tr h="726564">
                <a:tc>
                  <a:txBody>
                    <a:bodyPr/>
                    <a:lstStyle/>
                    <a:p>
                      <a:pPr algn="l">
                        <a:lnSpc>
                          <a:spcPct val="107000"/>
                        </a:lnSpc>
                      </a:pPr>
                      <a:endParaRPr lang="en-GB" sz="1300" dirty="0">
                        <a:effectLst/>
                        <a:latin typeface="+mn-lt"/>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300" b="0" dirty="0">
                          <a:effectLst/>
                          <a:latin typeface="+mn-lt"/>
                        </a:rPr>
                        <a:t>Without norfloxacin</a:t>
                      </a:r>
                      <a:endParaRPr lang="en-GB" sz="1300" b="0" dirty="0">
                        <a:effectLst/>
                        <a:latin typeface="+mn-lt"/>
                      </a:endParaRPr>
                    </a:p>
                    <a:p>
                      <a:pPr algn="ctr">
                        <a:lnSpc>
                          <a:spcPct val="115000"/>
                        </a:lnSpc>
                        <a:spcAft>
                          <a:spcPts val="0"/>
                        </a:spcAft>
                      </a:pPr>
                      <a:r>
                        <a:rPr lang="en-US" sz="1300" b="0" dirty="0">
                          <a:effectLst/>
                          <a:latin typeface="+mn-lt"/>
                        </a:rPr>
                        <a:t>(n=337)</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300" b="0" dirty="0">
                          <a:effectLst/>
                          <a:latin typeface="+mn-lt"/>
                        </a:rPr>
                        <a:t>With norfloxacin</a:t>
                      </a:r>
                      <a:endParaRPr lang="en-GB" sz="1300" b="0" dirty="0">
                        <a:effectLst/>
                        <a:latin typeface="+mn-lt"/>
                      </a:endParaRPr>
                    </a:p>
                    <a:p>
                      <a:pPr algn="ctr">
                        <a:lnSpc>
                          <a:spcPct val="115000"/>
                        </a:lnSpc>
                        <a:spcAft>
                          <a:spcPts val="0"/>
                        </a:spcAft>
                      </a:pPr>
                      <a:r>
                        <a:rPr lang="en-US" sz="1300" b="0" dirty="0">
                          <a:effectLst/>
                          <a:latin typeface="+mn-lt"/>
                        </a:rPr>
                        <a:t>(n=46)</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300" b="0" dirty="0">
                          <a:effectLst/>
                          <a:latin typeface="+mn-lt"/>
                        </a:rPr>
                        <a:t>p</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87077301"/>
                  </a:ext>
                </a:extLst>
              </a:tr>
              <a:tr h="229873">
                <a:tc>
                  <a:txBody>
                    <a:bodyPr/>
                    <a:lstStyle/>
                    <a:p>
                      <a:pPr algn="just">
                        <a:lnSpc>
                          <a:spcPct val="115000"/>
                        </a:lnSpc>
                        <a:spcAft>
                          <a:spcPts val="0"/>
                        </a:spcAft>
                      </a:pPr>
                      <a:r>
                        <a:rPr lang="en-US" sz="1300" b="0" dirty="0">
                          <a:effectLst/>
                          <a:latin typeface="+mn-lt"/>
                        </a:rPr>
                        <a:t>Age, years*</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59 (51−66)</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50 (60−64)</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0.810</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5112107"/>
                  </a:ext>
                </a:extLst>
              </a:tr>
              <a:tr h="229873">
                <a:tc>
                  <a:txBody>
                    <a:bodyPr/>
                    <a:lstStyle/>
                    <a:p>
                      <a:pPr algn="just">
                        <a:lnSpc>
                          <a:spcPct val="115000"/>
                        </a:lnSpc>
                        <a:spcAft>
                          <a:spcPts val="0"/>
                        </a:spcAft>
                      </a:pPr>
                      <a:r>
                        <a:rPr lang="en-US" sz="1300" b="0" dirty="0">
                          <a:effectLst/>
                          <a:latin typeface="+mn-lt"/>
                        </a:rPr>
                        <a:t>Male</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220 (65.3)</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34 (74.0)</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0.751</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2457146"/>
                  </a:ext>
                </a:extLst>
              </a:tr>
              <a:tr h="228067">
                <a:tc>
                  <a:txBody>
                    <a:bodyPr/>
                    <a:lstStyle/>
                    <a:p>
                      <a:pPr algn="just">
                        <a:lnSpc>
                          <a:spcPct val="115000"/>
                        </a:lnSpc>
                        <a:spcAft>
                          <a:spcPts val="0"/>
                        </a:spcAft>
                      </a:pPr>
                      <a:r>
                        <a:rPr lang="en-US" sz="1300" b="0" dirty="0">
                          <a:effectLst/>
                          <a:latin typeface="+mn-lt"/>
                        </a:rPr>
                        <a:t>MELD*</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17 (13−23)</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20 (16−27)</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0.012</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129787"/>
                  </a:ext>
                </a:extLst>
              </a:tr>
              <a:tr h="229873">
                <a:tc>
                  <a:txBody>
                    <a:bodyPr/>
                    <a:lstStyle/>
                    <a:p>
                      <a:pPr algn="just">
                        <a:lnSpc>
                          <a:spcPct val="115000"/>
                        </a:lnSpc>
                        <a:spcAft>
                          <a:spcPts val="0"/>
                        </a:spcAft>
                      </a:pPr>
                      <a:r>
                        <a:rPr lang="en-US" sz="1300" b="0" dirty="0">
                          <a:effectLst/>
                          <a:latin typeface="+mn-lt"/>
                        </a:rPr>
                        <a:t>Diabetes</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107 (31.9)</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15 (32.6)</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0.927</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8908"/>
                  </a:ext>
                </a:extLst>
              </a:tr>
              <a:tr h="229873">
                <a:tc>
                  <a:txBody>
                    <a:bodyPr/>
                    <a:lstStyle/>
                    <a:p>
                      <a:pPr algn="just">
                        <a:lnSpc>
                          <a:spcPct val="115000"/>
                        </a:lnSpc>
                        <a:spcAft>
                          <a:spcPts val="0"/>
                        </a:spcAft>
                      </a:pPr>
                      <a:r>
                        <a:rPr lang="en-US" sz="1300" b="0" dirty="0">
                          <a:effectLst/>
                          <a:latin typeface="+mn-lt"/>
                        </a:rPr>
                        <a:t>Rifaximin</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84 (25.1)</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24 (52.2)</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&lt;0.001</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466492"/>
                  </a:ext>
                </a:extLst>
              </a:tr>
              <a:tr h="229873">
                <a:tc>
                  <a:txBody>
                    <a:bodyPr/>
                    <a:lstStyle/>
                    <a:p>
                      <a:pPr algn="just">
                        <a:lnSpc>
                          <a:spcPct val="115000"/>
                        </a:lnSpc>
                        <a:spcAft>
                          <a:spcPts val="0"/>
                        </a:spcAft>
                      </a:pPr>
                      <a:r>
                        <a:rPr lang="en-US" sz="1300" b="0" dirty="0">
                          <a:effectLst/>
                          <a:latin typeface="+mn-lt"/>
                        </a:rPr>
                        <a:t>Proton pump inhibitor</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123 (37.2)</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29 (63.0)</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&lt;0.001</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394236"/>
                  </a:ext>
                </a:extLst>
              </a:tr>
              <a:tr h="229873">
                <a:tc>
                  <a:txBody>
                    <a:bodyPr/>
                    <a:lstStyle/>
                    <a:p>
                      <a:pPr algn="just">
                        <a:lnSpc>
                          <a:spcPct val="115000"/>
                        </a:lnSpc>
                        <a:spcAft>
                          <a:spcPts val="0"/>
                        </a:spcAft>
                      </a:pPr>
                      <a:r>
                        <a:rPr lang="en-US" sz="1300" b="0" dirty="0">
                          <a:effectLst/>
                          <a:latin typeface="+mn-lt"/>
                        </a:rPr>
                        <a:t>Recent antibiotic treatment</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107 (32.8)</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20 (43.5)</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0.156</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210263"/>
                  </a:ext>
                </a:extLst>
              </a:tr>
              <a:tr h="229873">
                <a:tc>
                  <a:txBody>
                    <a:bodyPr/>
                    <a:lstStyle/>
                    <a:p>
                      <a:pPr algn="just">
                        <a:lnSpc>
                          <a:spcPct val="115000"/>
                        </a:lnSpc>
                        <a:spcAft>
                          <a:spcPts val="0"/>
                        </a:spcAft>
                      </a:pPr>
                      <a:r>
                        <a:rPr lang="en-US" sz="1300" b="0" dirty="0">
                          <a:effectLst/>
                          <a:latin typeface="+mn-lt"/>
                        </a:rPr>
                        <a:t>Recent invasive procedures</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113 (35.3)</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26 (59.2)</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0.003</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709955"/>
                  </a:ext>
                </a:extLst>
              </a:tr>
              <a:tr h="229873">
                <a:tc>
                  <a:txBody>
                    <a:bodyPr/>
                    <a:lstStyle/>
                    <a:p>
                      <a:pPr algn="just">
                        <a:lnSpc>
                          <a:spcPct val="115000"/>
                        </a:lnSpc>
                        <a:spcAft>
                          <a:spcPts val="0"/>
                        </a:spcAft>
                      </a:pPr>
                      <a:r>
                        <a:rPr lang="en-US" sz="1300" b="0" dirty="0">
                          <a:effectLst/>
                          <a:latin typeface="+mn-lt"/>
                        </a:rPr>
                        <a:t>Prior isolation of MDRO</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15 (4.7)</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3 (6.7)</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0.571</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978173"/>
                  </a:ext>
                </a:extLst>
              </a:tr>
              <a:tr h="228067">
                <a:tc>
                  <a:txBody>
                    <a:bodyPr/>
                    <a:lstStyle/>
                    <a:p>
                      <a:pPr algn="just">
                        <a:lnSpc>
                          <a:spcPct val="115000"/>
                        </a:lnSpc>
                        <a:spcAft>
                          <a:spcPts val="0"/>
                        </a:spcAft>
                      </a:pPr>
                      <a:r>
                        <a:rPr lang="en-US" sz="1300" b="0" dirty="0">
                          <a:effectLst/>
                          <a:latin typeface="+mn-lt"/>
                        </a:rPr>
                        <a:t>Nosocomial/HCA infection</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153 (45.3)</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30 (65.2)</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0.053</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846095"/>
                  </a:ext>
                </a:extLst>
              </a:tr>
              <a:tr h="229873">
                <a:tc>
                  <a:txBody>
                    <a:bodyPr/>
                    <a:lstStyle/>
                    <a:p>
                      <a:pPr algn="just">
                        <a:lnSpc>
                          <a:spcPct val="115000"/>
                        </a:lnSpc>
                        <a:spcAft>
                          <a:spcPts val="0"/>
                        </a:spcAft>
                      </a:pPr>
                      <a:r>
                        <a:rPr lang="en-US" sz="1300" b="0" dirty="0">
                          <a:effectLst/>
                          <a:latin typeface="+mn-lt"/>
                        </a:rPr>
                        <a:t>Ascites</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251 (74.5)</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40 (86.9)</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0.070</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06494"/>
                  </a:ext>
                </a:extLst>
              </a:tr>
              <a:tr h="229873">
                <a:tc>
                  <a:txBody>
                    <a:bodyPr/>
                    <a:lstStyle/>
                    <a:p>
                      <a:pPr algn="just">
                        <a:lnSpc>
                          <a:spcPct val="115000"/>
                        </a:lnSpc>
                        <a:spcAft>
                          <a:spcPts val="0"/>
                        </a:spcAft>
                      </a:pPr>
                      <a:r>
                        <a:rPr lang="en-US" sz="1300" b="0" dirty="0">
                          <a:effectLst/>
                          <a:latin typeface="+mn-lt"/>
                        </a:rPr>
                        <a:t>Prior bacterial infections</a:t>
                      </a:r>
                      <a:r>
                        <a:rPr lang="en-US" sz="1400" b="0" baseline="30000" dirty="0"/>
                        <a:t>†</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US" sz="1300" b="0" dirty="0">
                          <a:effectLst/>
                          <a:latin typeface="+mn-lt"/>
                        </a:rPr>
                        <a:t>63 (20.0)</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15 (35.0)</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300" b="0" dirty="0">
                          <a:effectLst/>
                          <a:latin typeface="+mn-lt"/>
                        </a:rPr>
                        <a:t>0.025</a:t>
                      </a:r>
                      <a:endParaRPr lang="en-GB" sz="13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526302"/>
                  </a:ext>
                </a:extLst>
              </a:tr>
            </a:tbl>
          </a:graphicData>
        </a:graphic>
      </p:graphicFrame>
      <p:sp>
        <p:nvSpPr>
          <p:cNvPr id="13" name="TextBox 12">
            <a:extLst>
              <a:ext uri="{FF2B5EF4-FFF2-40B4-BE49-F238E27FC236}">
                <a16:creationId xmlns:a16="http://schemas.microsoft.com/office/drawing/2014/main" id="{0772630E-8EB9-4A66-96C6-E134EFB697F9}"/>
              </a:ext>
            </a:extLst>
          </p:cNvPr>
          <p:cNvSpPr txBox="1"/>
          <p:nvPr/>
        </p:nvSpPr>
        <p:spPr>
          <a:xfrm>
            <a:off x="6031683" y="4881571"/>
            <a:ext cx="19720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*Median (IQR); </a:t>
            </a:r>
            <a:r>
              <a:rPr kumimoji="0" lang="en-US" sz="11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Number (%)</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1783861E-FA70-41E8-B207-5F4AD3DFFDF1}"/>
              </a:ext>
            </a:extLst>
          </p:cNvPr>
          <p:cNvSpPr>
            <a:spLocks noGrp="1"/>
          </p:cNvSpPr>
          <p:nvPr>
            <p:ph type="body" sz="quarter" idx="10"/>
          </p:nvPr>
        </p:nvSpPr>
        <p:spPr/>
        <p:txBody>
          <a:bodyPr/>
          <a:lstStyle/>
          <a:p>
            <a:r>
              <a:rPr lang="en-GB" dirty="0"/>
              <a:t>Marciano S, et al. DILC 2020; AS045</a:t>
            </a:r>
          </a:p>
        </p:txBody>
      </p:sp>
      <p:pic>
        <p:nvPicPr>
          <p:cNvPr id="16" name="Picture 15">
            <a:hlinkClick r:id="rId3" action="ppaction://hlinksldjump"/>
            <a:extLst>
              <a:ext uri="{FF2B5EF4-FFF2-40B4-BE49-F238E27FC236}">
                <a16:creationId xmlns:a16="http://schemas.microsoft.com/office/drawing/2014/main" id="{32C49ADD-FCAF-4370-B6B8-75E1FDFC9DB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53898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Risk of mortality in patients with uncontrolled variceal bleeding is determined by the presence and severity of ACLF and early TIPSS reduces long-term mortality</a:t>
            </a:r>
          </a:p>
        </p:txBody>
      </p:sp>
      <p:sp>
        <p:nvSpPr>
          <p:cNvPr id="5" name="Text Placeholder 4"/>
          <p:cNvSpPr>
            <a:spLocks noGrp="1"/>
          </p:cNvSpPr>
          <p:nvPr>
            <p:ph type="body" sz="quarter" idx="10"/>
          </p:nvPr>
        </p:nvSpPr>
        <p:spPr/>
        <p:txBody>
          <a:bodyPr/>
          <a:lstStyle/>
          <a:p>
            <a:r>
              <a:rPr lang="en-GB" dirty="0"/>
              <a:t>*Royal Free Hospital, London, UK</a:t>
            </a:r>
          </a:p>
          <a:p>
            <a:r>
              <a:rPr lang="en-GB" dirty="0"/>
              <a:t>Kumar R, et al. DILC 2020; AS046</a:t>
            </a:r>
          </a:p>
        </p:txBody>
      </p:sp>
      <p:sp>
        <p:nvSpPr>
          <p:cNvPr id="14" name="Content Placeholder 13">
            <a:extLst>
              <a:ext uri="{FF2B5EF4-FFF2-40B4-BE49-F238E27FC236}">
                <a16:creationId xmlns:a16="http://schemas.microsoft.com/office/drawing/2014/main" id="{45FD51BA-EF40-44F9-AE3B-0C71D93F8640}"/>
              </a:ext>
            </a:extLst>
          </p:cNvPr>
          <p:cNvSpPr>
            <a:spLocks noGrp="1"/>
          </p:cNvSpPr>
          <p:nvPr>
            <p:ph sz="half" idx="11"/>
          </p:nvPr>
        </p:nvSpPr>
        <p:spPr>
          <a:xfrm>
            <a:off x="425752" y="1340768"/>
            <a:ext cx="5572800" cy="4622400"/>
          </a:xfrm>
        </p:spPr>
        <p:txBody>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pPr lvl="0">
              <a:buClr>
                <a:srgbClr val="004B87"/>
              </a:buClr>
              <a:defRPr/>
            </a:pPr>
            <a:r>
              <a:rPr lang="en-US" dirty="0">
                <a:solidFill>
                  <a:prstClr val="black"/>
                </a:solidFill>
              </a:rPr>
              <a:t>Uncontrolled OGVB and ACLF are both associated with a high risk of mortality</a:t>
            </a:r>
          </a:p>
          <a:p>
            <a:pPr lvl="1">
              <a:buClr>
                <a:srgbClr val="004B87"/>
              </a:buClr>
              <a:defRPr/>
            </a:pPr>
            <a:r>
              <a:rPr lang="en-US" dirty="0">
                <a:solidFill>
                  <a:prstClr val="black"/>
                </a:solidFill>
              </a:rPr>
              <a:t>Prognostic significance of ACLF in OGVB is not known</a:t>
            </a:r>
          </a:p>
          <a:p>
            <a:pPr lvl="1">
              <a:buClr>
                <a:srgbClr val="004B87"/>
              </a:buClr>
              <a:defRPr/>
            </a:pPr>
            <a:r>
              <a:rPr lang="en-US" dirty="0">
                <a:solidFill>
                  <a:prstClr val="black"/>
                </a:solidFill>
              </a:rPr>
              <a:t>Benefit of early TIPSS in patients with ACLF and OGVB is not known</a:t>
            </a:r>
          </a:p>
          <a:p>
            <a:pPr lvl="0">
              <a:buClr>
                <a:srgbClr val="004B87"/>
              </a:buClr>
              <a:defRPr/>
            </a:pPr>
            <a:r>
              <a:rPr lang="en-US" b="1" dirty="0">
                <a:solidFill>
                  <a:prstClr val="black"/>
                </a:solidFill>
              </a:rPr>
              <a:t>AIM:</a:t>
            </a:r>
            <a:r>
              <a:rPr lang="en-US" dirty="0">
                <a:solidFill>
                  <a:prstClr val="black"/>
                </a:solidFill>
              </a:rPr>
              <a:t> to determine whether ACLF and its severity are associated with the risk of death in patients with OGVB, and whether TIPSS improves the survival of patients with poorly controlled OGVB and ACLF </a:t>
            </a:r>
          </a:p>
        </p:txBody>
      </p:sp>
      <p:sp>
        <p:nvSpPr>
          <p:cNvPr id="15" name="Content Placeholder 14">
            <a:extLst>
              <a:ext uri="{FF2B5EF4-FFF2-40B4-BE49-F238E27FC236}">
                <a16:creationId xmlns:a16="http://schemas.microsoft.com/office/drawing/2014/main" id="{DDD038EF-5533-4B90-ABB5-AD698ED0D60F}"/>
              </a:ext>
            </a:extLst>
          </p:cNvPr>
          <p:cNvSpPr>
            <a:spLocks noGrp="1"/>
          </p:cNvSpPr>
          <p:nvPr>
            <p:ph sz="half" idx="12"/>
          </p:nvPr>
        </p:nvSpPr>
        <p:spPr>
          <a:xfrm>
            <a:off x="6193448" y="1340768"/>
            <a:ext cx="5572800" cy="528373"/>
          </a:xfrm>
        </p:spPr>
        <p:txBody>
          <a:bodyPr/>
          <a:lstStyle/>
          <a:p>
            <a:pPr marL="0" lvl="0" indent="0">
              <a:buClr>
                <a:srgbClr val="866D75"/>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METHODS</a:t>
            </a:r>
            <a:r>
              <a:rPr lang="en-US" b="1" dirty="0">
                <a:solidFill>
                  <a:srgbClr val="FFFFFF"/>
                </a:solidFill>
                <a:highlight>
                  <a:srgbClr val="FEFCFC"/>
                </a:highlight>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6114743" y="1340768"/>
            <a:ext cx="0" cy="498859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8F8F287-2281-4557-A582-69E2D23D94ED}"/>
              </a:ext>
            </a:extLst>
          </p:cNvPr>
          <p:cNvSpPr/>
          <p:nvPr/>
        </p:nvSpPr>
        <p:spPr>
          <a:xfrm>
            <a:off x="6992952" y="1760203"/>
            <a:ext cx="4104000" cy="528373"/>
          </a:xfrm>
          <a:prstGeom prst="rect">
            <a:avLst/>
          </a:prstGeom>
          <a:solidFill>
            <a:srgbClr val="D9D4D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Prospectively maintained ICU registry*</a:t>
            </a:r>
          </a:p>
        </p:txBody>
      </p:sp>
      <p:sp>
        <p:nvSpPr>
          <p:cNvPr id="18" name="Rectangle 17">
            <a:extLst>
              <a:ext uri="{FF2B5EF4-FFF2-40B4-BE49-F238E27FC236}">
                <a16:creationId xmlns:a16="http://schemas.microsoft.com/office/drawing/2014/main" id="{73B78A98-119E-4148-BAAD-76F2C4045755}"/>
              </a:ext>
            </a:extLst>
          </p:cNvPr>
          <p:cNvSpPr/>
          <p:nvPr/>
        </p:nvSpPr>
        <p:spPr>
          <a:xfrm>
            <a:off x="6650952" y="2499552"/>
            <a:ext cx="4788000" cy="101518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174 consecutive patients with OGVB + ongoing bleeding despite endoscopic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(2005−2015)</a:t>
            </a:r>
          </a:p>
        </p:txBody>
      </p:sp>
      <p:sp>
        <p:nvSpPr>
          <p:cNvPr id="19" name="Rectangle 18">
            <a:extLst>
              <a:ext uri="{FF2B5EF4-FFF2-40B4-BE49-F238E27FC236}">
                <a16:creationId xmlns:a16="http://schemas.microsoft.com/office/drawing/2014/main" id="{F868D5BB-EC75-42A7-A322-1BC5501448ED}"/>
              </a:ext>
            </a:extLst>
          </p:cNvPr>
          <p:cNvSpPr/>
          <p:nvPr/>
        </p:nvSpPr>
        <p:spPr>
          <a:xfrm>
            <a:off x="6308952" y="3765714"/>
            <a:ext cx="5472000" cy="48093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SoC for acute OGVB and organ support as required</a:t>
            </a:r>
          </a:p>
        </p:txBody>
      </p:sp>
      <p:sp>
        <p:nvSpPr>
          <p:cNvPr id="20" name="Rectangle 19">
            <a:extLst>
              <a:ext uri="{FF2B5EF4-FFF2-40B4-BE49-F238E27FC236}">
                <a16:creationId xmlns:a16="http://schemas.microsoft.com/office/drawing/2014/main" id="{5871A756-2F17-48B0-B09A-4DA1C19BABB6}"/>
              </a:ext>
            </a:extLst>
          </p:cNvPr>
          <p:cNvSpPr/>
          <p:nvPr/>
        </p:nvSpPr>
        <p:spPr>
          <a:xfrm>
            <a:off x="6407952" y="4478485"/>
            <a:ext cx="5274000" cy="731915"/>
          </a:xfrm>
          <a:prstGeom prst="rect">
            <a:avLst/>
          </a:prstGeom>
          <a:solidFill>
            <a:srgbClr val="D9D4D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Early TIPSS defined as technically successful TIPSS within 72 hours of an acute OGVB episode</a:t>
            </a:r>
          </a:p>
        </p:txBody>
      </p:sp>
      <p:sp>
        <p:nvSpPr>
          <p:cNvPr id="21" name="Rectangle 20">
            <a:extLst>
              <a:ext uri="{FF2B5EF4-FFF2-40B4-BE49-F238E27FC236}">
                <a16:creationId xmlns:a16="http://schemas.microsoft.com/office/drawing/2014/main" id="{70F2B136-941A-4FC9-B9BA-720E0F00CC9E}"/>
              </a:ext>
            </a:extLst>
          </p:cNvPr>
          <p:cNvSpPr/>
          <p:nvPr/>
        </p:nvSpPr>
        <p:spPr>
          <a:xfrm>
            <a:off x="7544000" y="5480439"/>
            <a:ext cx="3001905" cy="73191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Standard statistical tests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Cox regression analysis</a:t>
            </a:r>
          </a:p>
        </p:txBody>
      </p:sp>
      <p:cxnSp>
        <p:nvCxnSpPr>
          <p:cNvPr id="23" name="Straight Arrow Connector 22">
            <a:extLst>
              <a:ext uri="{FF2B5EF4-FFF2-40B4-BE49-F238E27FC236}">
                <a16:creationId xmlns:a16="http://schemas.microsoft.com/office/drawing/2014/main" id="{764F7C90-638A-4D6D-AB10-FC2070246A35}"/>
              </a:ext>
            </a:extLst>
          </p:cNvPr>
          <p:cNvCxnSpPr>
            <a:stCxn id="17" idx="2"/>
            <a:endCxn id="18" idx="0"/>
          </p:cNvCxnSpPr>
          <p:nvPr/>
        </p:nvCxnSpPr>
        <p:spPr>
          <a:xfrm>
            <a:off x="9044952" y="2288576"/>
            <a:ext cx="0" cy="21097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FAF8F2-9592-49FB-BA29-D9A7419C5843}"/>
              </a:ext>
            </a:extLst>
          </p:cNvPr>
          <p:cNvCxnSpPr>
            <a:cxnSpLocks/>
            <a:stCxn id="18" idx="2"/>
            <a:endCxn id="19" idx="0"/>
          </p:cNvCxnSpPr>
          <p:nvPr/>
        </p:nvCxnSpPr>
        <p:spPr>
          <a:xfrm>
            <a:off x="9044952" y="3514734"/>
            <a:ext cx="0" cy="25098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8424E9-5FBC-4811-9EE6-1330283F69C5}"/>
              </a:ext>
            </a:extLst>
          </p:cNvPr>
          <p:cNvCxnSpPr>
            <a:cxnSpLocks/>
            <a:stCxn id="19" idx="2"/>
            <a:endCxn id="20" idx="0"/>
          </p:cNvCxnSpPr>
          <p:nvPr/>
        </p:nvCxnSpPr>
        <p:spPr>
          <a:xfrm>
            <a:off x="9044952" y="4246649"/>
            <a:ext cx="0" cy="23183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2FF1A16-7436-41CB-8DA5-690BBF51FD38}"/>
              </a:ext>
            </a:extLst>
          </p:cNvPr>
          <p:cNvCxnSpPr>
            <a:cxnSpLocks/>
            <a:stCxn id="20" idx="2"/>
            <a:endCxn id="21" idx="0"/>
          </p:cNvCxnSpPr>
          <p:nvPr/>
        </p:nvCxnSpPr>
        <p:spPr>
          <a:xfrm>
            <a:off x="9044952" y="5210400"/>
            <a:ext cx="1" cy="27003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hlinkClick r:id="rId3" action="ppaction://hlinksldjump"/>
            <a:extLst>
              <a:ext uri="{FF2B5EF4-FFF2-40B4-BE49-F238E27FC236}">
                <a16:creationId xmlns:a16="http://schemas.microsoft.com/office/drawing/2014/main" id="{053C043B-39D8-40C8-8969-CE197B92526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240110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Risk of mortality in patients with uncontrolled variceal bleeding is determined by the presence and severity of ACLF and early TIPSS reduces long-term mortality</a:t>
            </a:r>
          </a:p>
        </p:txBody>
      </p:sp>
      <p:sp>
        <p:nvSpPr>
          <p:cNvPr id="5" name="Text Placeholder 4"/>
          <p:cNvSpPr>
            <a:spLocks noGrp="1"/>
          </p:cNvSpPr>
          <p:nvPr>
            <p:ph type="body" sz="quarter" idx="10"/>
          </p:nvPr>
        </p:nvSpPr>
        <p:spPr/>
        <p:txBody>
          <a:bodyPr/>
          <a:lstStyle/>
          <a:p>
            <a:r>
              <a:rPr lang="en-GB" dirty="0"/>
              <a:t>*ACLF patients (n=120) were significantly different to AD (n=54); older age, p=0.03; ascites, p=0.002; hepatic encephalopathy, p&lt;0.001; &gt;organ failures, p&lt;0.001; </a:t>
            </a:r>
            <a:br>
              <a:rPr lang="en-GB" dirty="0"/>
            </a:br>
            <a:r>
              <a:rPr lang="en-GB" dirty="0"/>
              <a:t>&gt;white cell count, p=0.007; &gt;INR, p&lt;0.001; &gt;bilirubin and creatinine, p&lt;0.001. Number of bleeds and transfusion requirements were similar</a:t>
            </a:r>
          </a:p>
          <a:p>
            <a:r>
              <a:rPr lang="en-GB" dirty="0"/>
              <a:t>Kumar R, et al. DILC 2020; AS046</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2458" y="1159676"/>
            <a:ext cx="5937702" cy="412870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a:t>
            </a:r>
            <a:endPar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28-day, 90-day and 1-year mortality was higher in </a:t>
            </a:r>
            <a:b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ACLF patients than in AD patients (p&lt;0.001)*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AD</a:t>
            </a:r>
            <a: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 9.3%, 9.3% and 13%, respectively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ACLF</a:t>
            </a:r>
            <a: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 46.7%, 55.8% and 60.8%, respectively </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Mortality increased with increasing ACLF grade (p&lt;0.001)</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TIPSS was inserted in 78 patients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Reduced mortality in ACLF (p=0.002) but not AD patients</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patients with ACLF, independent predictors of mortality were: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Age (p=0.009); white cell count (p=0.029); CLIF-OF score (1.323 [1.111−1.576]; p=0.002); TIPSS placement (0.546 [0.302−0.987]; p=0.045)</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21065" y="5288380"/>
            <a:ext cx="11348472"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b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pitchFamily="34" charset="0"/>
                <a:ea typeface="+mn-ea"/>
                <a:cs typeface="Arial" panose="020B0604020202020204" pitchFamily="34" charset="0"/>
              </a:rPr>
              <a:t>In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OGVB uncontrolled with endoscopic therapy the presence and severity of ACLF and systemic inflammation determines the risk of 28-day and 1-year mortality. Early TIPSS improves the survival of ACLF patients</a:t>
            </a:r>
            <a:endPar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23849" y="5288380"/>
            <a:ext cx="11146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8">
            <a:extLst>
              <a:ext uri="{FF2B5EF4-FFF2-40B4-BE49-F238E27FC236}">
                <a16:creationId xmlns:a16="http://schemas.microsoft.com/office/drawing/2014/main" id="{785C88FA-07E6-4B37-8593-64D3F59AA852}"/>
              </a:ext>
            </a:extLst>
          </p:cNvPr>
          <p:cNvSpPr txBox="1">
            <a:spLocks/>
          </p:cNvSpPr>
          <p:nvPr/>
        </p:nvSpPr>
        <p:spPr>
          <a:xfrm>
            <a:off x="6442117" y="1191547"/>
            <a:ext cx="2593315" cy="457374"/>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FIGURE</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B04DA40-F1C4-49D5-BA99-AD1C8A1A1453}"/>
              </a:ext>
            </a:extLst>
          </p:cNvPr>
          <p:cNvSpPr txBox="1"/>
          <p:nvPr/>
        </p:nvSpPr>
        <p:spPr>
          <a:xfrm>
            <a:off x="7560758" y="1569619"/>
            <a:ext cx="340349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K-M 1-year survival functions</a:t>
            </a:r>
          </a:p>
        </p:txBody>
      </p:sp>
      <p:sp>
        <p:nvSpPr>
          <p:cNvPr id="12" name="TextBox 11">
            <a:extLst>
              <a:ext uri="{FF2B5EF4-FFF2-40B4-BE49-F238E27FC236}">
                <a16:creationId xmlns:a16="http://schemas.microsoft.com/office/drawing/2014/main" id="{77F09B44-A9BD-42B5-BF8B-F6B48C1DA690}"/>
              </a:ext>
            </a:extLst>
          </p:cNvPr>
          <p:cNvSpPr txBox="1"/>
          <p:nvPr/>
        </p:nvSpPr>
        <p:spPr>
          <a:xfrm rot="16200000">
            <a:off x="5756225" y="3148349"/>
            <a:ext cx="196079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Cumulative survival</a:t>
            </a:r>
          </a:p>
        </p:txBody>
      </p:sp>
      <p:sp>
        <p:nvSpPr>
          <p:cNvPr id="13" name="TextBox 12">
            <a:extLst>
              <a:ext uri="{FF2B5EF4-FFF2-40B4-BE49-F238E27FC236}">
                <a16:creationId xmlns:a16="http://schemas.microsoft.com/office/drawing/2014/main" id="{E511EBD4-3B5B-4770-950E-6B8D904E9D6F}"/>
              </a:ext>
            </a:extLst>
          </p:cNvPr>
          <p:cNvSpPr txBox="1"/>
          <p:nvPr/>
        </p:nvSpPr>
        <p:spPr>
          <a:xfrm>
            <a:off x="8492105" y="4943352"/>
            <a:ext cx="154080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Survival (days)</a:t>
            </a:r>
          </a:p>
        </p:txBody>
      </p:sp>
      <p:pic>
        <p:nvPicPr>
          <p:cNvPr id="9" name="Picture 8" descr="A close up of a map&#10;&#10;Description automatically generated">
            <a:extLst>
              <a:ext uri="{FF2B5EF4-FFF2-40B4-BE49-F238E27FC236}">
                <a16:creationId xmlns:a16="http://schemas.microsoft.com/office/drawing/2014/main" id="{B8614120-0FCD-47EA-8C0C-35F11EA7A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356" y="1932255"/>
            <a:ext cx="4158799" cy="3066095"/>
          </a:xfrm>
          <a:prstGeom prst="rect">
            <a:avLst/>
          </a:prstGeom>
        </p:spPr>
      </p:pic>
      <p:sp>
        <p:nvSpPr>
          <p:cNvPr id="15" name="TextBox 14">
            <a:extLst>
              <a:ext uri="{FF2B5EF4-FFF2-40B4-BE49-F238E27FC236}">
                <a16:creationId xmlns:a16="http://schemas.microsoft.com/office/drawing/2014/main" id="{143408D6-E294-41A4-912F-B932CE7C2EE1}"/>
              </a:ext>
            </a:extLst>
          </p:cNvPr>
          <p:cNvSpPr txBox="1"/>
          <p:nvPr/>
        </p:nvSpPr>
        <p:spPr>
          <a:xfrm>
            <a:off x="9074442" y="2664220"/>
            <a:ext cx="1786708" cy="307777"/>
          </a:xfrm>
          <a:prstGeom prst="rect">
            <a:avLst/>
          </a:prstGeom>
          <a:solidFill>
            <a:schemeClr val="bg1"/>
          </a:solidFill>
          <a:ln>
            <a:solidFill>
              <a:srgbClr val="D9D4D6"/>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4B87">
                    <a:lumMod val="60000"/>
                    <a:lumOff val="40000"/>
                  </a:srgbClr>
                </a:solidFill>
                <a:effectLst/>
                <a:uLnTx/>
                <a:uFillTx/>
                <a:latin typeface="Arial" panose="020B0604020202020204"/>
                <a:ea typeface="+mn-ea"/>
                <a:cs typeface="+mn-cs"/>
              </a:rPr>
              <a:t>No ACLF, No TIPSS</a:t>
            </a:r>
          </a:p>
        </p:txBody>
      </p:sp>
      <p:sp>
        <p:nvSpPr>
          <p:cNvPr id="16" name="TextBox 15">
            <a:extLst>
              <a:ext uri="{FF2B5EF4-FFF2-40B4-BE49-F238E27FC236}">
                <a16:creationId xmlns:a16="http://schemas.microsoft.com/office/drawing/2014/main" id="{E1F5C501-843F-443A-B17A-19100F8B2E41}"/>
              </a:ext>
            </a:extLst>
          </p:cNvPr>
          <p:cNvSpPr txBox="1"/>
          <p:nvPr/>
        </p:nvSpPr>
        <p:spPr>
          <a:xfrm>
            <a:off x="9074442" y="2009246"/>
            <a:ext cx="1847109" cy="307777"/>
          </a:xfrm>
          <a:prstGeom prst="rect">
            <a:avLst/>
          </a:prstGeom>
          <a:solidFill>
            <a:schemeClr val="bg1"/>
          </a:solidFill>
          <a:ln>
            <a:solidFill>
              <a:srgbClr val="D9D4D6"/>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a:ea typeface="+mn-ea"/>
                <a:cs typeface="+mn-cs"/>
              </a:rPr>
              <a:t>No ACLF, Yes TIPSS</a:t>
            </a:r>
          </a:p>
        </p:txBody>
      </p:sp>
      <p:sp>
        <p:nvSpPr>
          <p:cNvPr id="17" name="TextBox 16">
            <a:extLst>
              <a:ext uri="{FF2B5EF4-FFF2-40B4-BE49-F238E27FC236}">
                <a16:creationId xmlns:a16="http://schemas.microsoft.com/office/drawing/2014/main" id="{8B8B012E-A2A7-49EA-BC18-AC4E64044462}"/>
              </a:ext>
            </a:extLst>
          </p:cNvPr>
          <p:cNvSpPr txBox="1"/>
          <p:nvPr/>
        </p:nvSpPr>
        <p:spPr>
          <a:xfrm>
            <a:off x="9074443" y="3026856"/>
            <a:ext cx="1910779" cy="307777"/>
          </a:xfrm>
          <a:prstGeom prst="rect">
            <a:avLst/>
          </a:prstGeom>
          <a:solidFill>
            <a:schemeClr val="bg1"/>
          </a:solidFill>
          <a:ln>
            <a:solidFill>
              <a:srgbClr val="D9D4D6"/>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B5F17"/>
                </a:solidFill>
                <a:effectLst/>
                <a:uLnTx/>
                <a:uFillTx/>
                <a:latin typeface="Arial" panose="020B0604020202020204"/>
                <a:ea typeface="+mn-ea"/>
                <a:cs typeface="+mn-cs"/>
              </a:rPr>
              <a:t>Yes ACLF, Yes TIPSS</a:t>
            </a:r>
          </a:p>
        </p:txBody>
      </p:sp>
      <p:sp>
        <p:nvSpPr>
          <p:cNvPr id="18" name="TextBox 17">
            <a:extLst>
              <a:ext uri="{FF2B5EF4-FFF2-40B4-BE49-F238E27FC236}">
                <a16:creationId xmlns:a16="http://schemas.microsoft.com/office/drawing/2014/main" id="{DA683EC6-0133-465C-BCD0-3C40E9DEF358}"/>
              </a:ext>
            </a:extLst>
          </p:cNvPr>
          <p:cNvSpPr txBox="1"/>
          <p:nvPr/>
        </p:nvSpPr>
        <p:spPr>
          <a:xfrm>
            <a:off x="9074443" y="4114761"/>
            <a:ext cx="1850378" cy="307777"/>
          </a:xfrm>
          <a:prstGeom prst="rect">
            <a:avLst/>
          </a:prstGeom>
          <a:solidFill>
            <a:schemeClr val="bg1"/>
          </a:solidFill>
          <a:ln>
            <a:solidFill>
              <a:srgbClr val="D9D4D6"/>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9DC93B"/>
                </a:solidFill>
                <a:effectLst/>
                <a:uLnTx/>
                <a:uFillTx/>
                <a:latin typeface="Arial" panose="020B0604020202020204"/>
                <a:ea typeface="+mn-ea"/>
                <a:cs typeface="+mn-cs"/>
              </a:rPr>
              <a:t>Yes ACLF, No TIPSS</a:t>
            </a:r>
          </a:p>
        </p:txBody>
      </p:sp>
      <p:sp>
        <p:nvSpPr>
          <p:cNvPr id="19" name="TextBox 18">
            <a:extLst>
              <a:ext uri="{FF2B5EF4-FFF2-40B4-BE49-F238E27FC236}">
                <a16:creationId xmlns:a16="http://schemas.microsoft.com/office/drawing/2014/main" id="{DEC4E207-A3A5-4AE9-980F-F058906DE4ED}"/>
              </a:ext>
            </a:extLst>
          </p:cNvPr>
          <p:cNvSpPr txBox="1"/>
          <p:nvPr/>
        </p:nvSpPr>
        <p:spPr>
          <a:xfrm>
            <a:off x="7326775" y="4522517"/>
            <a:ext cx="2124299" cy="261610"/>
          </a:xfrm>
          <a:prstGeom prst="rect">
            <a:avLst/>
          </a:prstGeom>
          <a:solidFill>
            <a:schemeClr val="bg1"/>
          </a:solidFill>
          <a:ln>
            <a:solidFill>
              <a:srgbClr val="D9D4D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censored values indicated by +</a:t>
            </a:r>
          </a:p>
        </p:txBody>
      </p:sp>
      <p:pic>
        <p:nvPicPr>
          <p:cNvPr id="21" name="Picture 20">
            <a:hlinkClick r:id="rId4" action="ppaction://hlinksldjump"/>
            <a:extLst>
              <a:ext uri="{FF2B5EF4-FFF2-40B4-BE49-F238E27FC236}">
                <a16:creationId xmlns:a16="http://schemas.microsoft.com/office/drawing/2014/main" id="{7F4674FE-D82A-438C-BA8D-36443DB3D5D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406720" y="436329"/>
            <a:ext cx="381237" cy="377560"/>
          </a:xfrm>
          <a:prstGeom prst="rect">
            <a:avLst/>
          </a:prstGeom>
        </p:spPr>
      </p:pic>
    </p:spTree>
    <p:extLst>
      <p:ext uri="{BB962C8B-B14F-4D97-AF65-F5344CB8AC3E}">
        <p14:creationId xmlns:p14="http://schemas.microsoft.com/office/powerpoint/2010/main" val="69764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blank">
  <a:themeElements>
    <a:clrScheme name="ILC 19 Cirrhosis">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a:themeElements>
    <a:clrScheme name="ILC 19 Cirrhosis">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a:themeElements>
    <a:clrScheme name="ILC 19 Cirrhosis">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blank">
  <a:themeElements>
    <a:clrScheme name="ILC 19 Cirrhosis">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03DB31-0F8C-4215-A27D-B9E9151518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3.xml><?xml version="1.0" encoding="utf-8"?>
<ds:datastoreItem xmlns:ds="http://schemas.openxmlformats.org/officeDocument/2006/customXml" ds:itemID="{DC655285-0295-4DC9-BB3C-AA4FB57D4246}">
  <ds:schemaRef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8b4f0aa6-f811-4d6e-9450-92a67e22359a"/>
    <ds:schemaRef ds:uri="7a3f0d49-cb9d-4d28-b6b4-cb24b886583f"/>
  </ds:schemaRefs>
</ds:datastoreItem>
</file>

<file path=docProps/app.xml><?xml version="1.0" encoding="utf-8"?>
<Properties xmlns="http://schemas.openxmlformats.org/officeDocument/2006/extended-properties" xmlns:vt="http://schemas.openxmlformats.org/officeDocument/2006/docPropsVTypes">
  <Template>blank</Template>
  <TotalTime>6892</TotalTime>
  <Words>26536</Words>
  <Application>Microsoft Office PowerPoint</Application>
  <PresentationFormat>Grand écran</PresentationFormat>
  <Paragraphs>1360</Paragraphs>
  <Slides>33</Slides>
  <Notes>33</Notes>
  <HiddenSlides>0</HiddenSlides>
  <MMClips>0</MMClips>
  <ScaleCrop>false</ScaleCrop>
  <HeadingPairs>
    <vt:vector size="6" baseType="variant">
      <vt:variant>
        <vt:lpstr>Polices utilisées</vt:lpstr>
      </vt:variant>
      <vt:variant>
        <vt:i4>5</vt:i4>
      </vt:variant>
      <vt:variant>
        <vt:lpstr>Thème</vt:lpstr>
      </vt:variant>
      <vt:variant>
        <vt:i4>9</vt:i4>
      </vt:variant>
      <vt:variant>
        <vt:lpstr>Titres des diapositives</vt:lpstr>
      </vt:variant>
      <vt:variant>
        <vt:i4>33</vt:i4>
      </vt:variant>
    </vt:vector>
  </HeadingPairs>
  <TitlesOfParts>
    <vt:vector size="47" baseType="lpstr">
      <vt:lpstr>Arial</vt:lpstr>
      <vt:lpstr>Calibri</vt:lpstr>
      <vt:lpstr>Symbol</vt:lpstr>
      <vt:lpstr>Times New Roman</vt:lpstr>
      <vt:lpstr>Wingdings,Sans-Serif</vt:lpstr>
      <vt:lpstr>4_blank</vt:lpstr>
      <vt:lpstr>3_blank</vt:lpstr>
      <vt:lpstr>2_blank</vt:lpstr>
      <vt:lpstr>1_blank</vt:lpstr>
      <vt:lpstr>5_blank</vt:lpstr>
      <vt:lpstr>blank</vt:lpstr>
      <vt:lpstr>6_blank</vt:lpstr>
      <vt:lpstr>7_blank</vt:lpstr>
      <vt:lpstr>8_blank</vt:lpstr>
      <vt:lpstr>Cirrhosis and complications</vt:lpstr>
      <vt:lpstr>About these slides</vt:lpstr>
      <vt:lpstr>Contents</vt:lpstr>
      <vt:lpstr>Contents</vt:lpstr>
      <vt:lpstr>1. Complications of cirrhosis and ACLF</vt:lpstr>
      <vt:lpstr>Prophylaxis with norfloxacin is not associated with multi-drug resistant bacterial infections</vt:lpstr>
      <vt:lpstr>Prophylaxis with norfloxacin is not associated with multi-drug resistant bacterial infections</vt:lpstr>
      <vt:lpstr>Risk of mortality in patients with uncontrolled variceal bleeding is determined by the presence and severity of ACLF and early TIPSS reduces long-term mortality</vt:lpstr>
      <vt:lpstr>Risk of mortality in patients with uncontrolled variceal bleeding is determined by the presence and severity of ACLF and early TIPSS reduces long-term mortality</vt:lpstr>
      <vt:lpstr>2. Portal hypertension</vt:lpstr>
      <vt:lpstr>Early-TIPS should be performed in high-risk cirrhotic patients despite  the presence of hepatic encephalopathy at admission</vt:lpstr>
      <vt:lpstr>Early-TIPS should be performed in high-risk cirrhotic patients despite  the presence of hepatic encephalopathy at admission</vt:lpstr>
      <vt:lpstr>A multicenter analysis of the role of prophylactic transfusion of blood products in patients with cirrhosis and esophageal varices undergoing endoscopic band ligation</vt:lpstr>
      <vt:lpstr>A multicenter analysis of the role of prophylactic transfusion of blood products in patients with cirrhosis and esophageal varices undergoing endoscopic band ligation</vt:lpstr>
      <vt:lpstr>3. Cirrhosis and its complications: clinical</vt:lpstr>
      <vt:lpstr>ATTIRE: Albumin To prevenT Infection in chronic liveR failurE:  an interventional randomised controlled trial</vt:lpstr>
      <vt:lpstr>ATTIRE: Albumin To prevenT Infection in chronic liveR failurE:  an interventional randomised controlled trial</vt:lpstr>
      <vt:lpstr>Faecal microbiota transplantation reduces pathogenic burden and is  anti-inflammatory in patients with advanced cirrhosis </vt:lpstr>
      <vt:lpstr>Faecal microbiota transplantation reduces pathogenic burden and is  anti-inflammatory in patients with advanced cirrhosis </vt:lpstr>
      <vt:lpstr>Results of the PROFIT trial, a PROspective randomised placebo-controlled feasibility trial of Faecal mIcrobiota Transplantation in advanced cirrhosis </vt:lpstr>
      <vt:lpstr>Results of the PROFIT trial, a PROspective randomised placebo-controlled feasibility trial of Faecal mIcrobiota Transplantation in advanced cirrhosis </vt:lpstr>
      <vt:lpstr>Risk stratification and the effects of early TIPS among patients with  Child−Pugh B cirrhosis and acute variceal bleeding</vt:lpstr>
      <vt:lpstr>Risk stratification and the effects of early TIPS among patients with  Child−Pugh B cirrhosis and acute variceal bleeding</vt:lpstr>
      <vt:lpstr>Pre-emptive (early) transjugular intrahepatic porto-systemic shunt in the treatment of high-risk acute variceal bleeding: an individual patient data meta-analysis</vt:lpstr>
      <vt:lpstr>Pre-emptive (early) transjugular intrahepatic porto-systemic shunt in the treatment of high-risk acute variceal bleeding: an individual patient data meta-analysis</vt:lpstr>
      <vt:lpstr>Reduced efficacy of norfloxacin prophylaxis to prevent spontaneous bacterial peritonitis over time: a systematic review and meta-analysis</vt:lpstr>
      <vt:lpstr>Reduced efficacy of norfloxacin prophylaxis to prevent spontaneous bacterial peritonitis over time: a systematic review and meta-analysis</vt:lpstr>
      <vt:lpstr>Impact of beta blocker (NSBB) therapy on systemic inflammation stratified by hepatic venous pressure gradient response</vt:lpstr>
      <vt:lpstr>Impact of beta blocker (NSBB) therapy on systemic inflammation stratified by hepatic venous pressure gradient response</vt:lpstr>
      <vt:lpstr>Protective effects of statin therapy in liver cirrhosis are limited by a common SLCO1B1 variant</vt:lpstr>
      <vt:lpstr>Protective effects of statin therapy in liver cirrhosis are limited by a common SLCO1B1 variant</vt:lpstr>
      <vt:lpstr>A novel, smartphone-based scleral image capture technique accurately determines serum bilirubin level and can be used for home-based monitoring of patients discharged from hospital, after an episode of acute decompensation</vt:lpstr>
      <vt:lpstr>A novel, smartphone-based scleral image capture technique accurately determines serum bilirubin level and can be used for home-based monitoring of patients discharged from hospital, after an episode of acute decompensation</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g-sat-ohepasc6</cp:lastModifiedBy>
  <cp:revision>493</cp:revision>
  <cp:lastPrinted>2020-08-18T19:51:54Z</cp:lastPrinted>
  <dcterms:created xsi:type="dcterms:W3CDTF">2016-10-10T16:35:57Z</dcterms:created>
  <dcterms:modified xsi:type="dcterms:W3CDTF">2020-08-31T10:13:27Z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