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 id="2147483699" r:id="rId9"/>
    <p:sldMasterId id="2147483706" r:id="rId10"/>
    <p:sldMasterId id="2147483713" r:id="rId11"/>
    <p:sldMasterId id="2147483720" r:id="rId12"/>
    <p:sldMasterId id="2147483727" r:id="rId13"/>
  </p:sldMasterIdLst>
  <p:notesMasterIdLst>
    <p:notesMasterId r:id="rId51"/>
  </p:notesMasterIdLst>
  <p:sldIdLst>
    <p:sldId id="260" r:id="rId14"/>
    <p:sldId id="286" r:id="rId15"/>
    <p:sldId id="379" r:id="rId16"/>
    <p:sldId id="381" r:id="rId17"/>
    <p:sldId id="382" r:id="rId18"/>
    <p:sldId id="409" r:id="rId19"/>
    <p:sldId id="410" r:id="rId20"/>
    <p:sldId id="411" r:id="rId21"/>
    <p:sldId id="386" r:id="rId22"/>
    <p:sldId id="387" r:id="rId23"/>
    <p:sldId id="388" r:id="rId24"/>
    <p:sldId id="389" r:id="rId25"/>
    <p:sldId id="390" r:id="rId26"/>
    <p:sldId id="313" r:id="rId27"/>
    <p:sldId id="383" r:id="rId28"/>
    <p:sldId id="391" r:id="rId29"/>
    <p:sldId id="392" r:id="rId30"/>
    <p:sldId id="393" r:id="rId31"/>
    <p:sldId id="394" r:id="rId32"/>
    <p:sldId id="395" r:id="rId33"/>
    <p:sldId id="314" r:id="rId34"/>
    <p:sldId id="384" r:id="rId35"/>
    <p:sldId id="396" r:id="rId36"/>
    <p:sldId id="397" r:id="rId37"/>
    <p:sldId id="385" r:id="rId38"/>
    <p:sldId id="398" r:id="rId39"/>
    <p:sldId id="399" r:id="rId40"/>
    <p:sldId id="400" r:id="rId41"/>
    <p:sldId id="401" r:id="rId42"/>
    <p:sldId id="402" r:id="rId43"/>
    <p:sldId id="403" r:id="rId44"/>
    <p:sldId id="404" r:id="rId45"/>
    <p:sldId id="405" r:id="rId46"/>
    <p:sldId id="406" r:id="rId47"/>
    <p:sldId id="407" r:id="rId48"/>
    <p:sldId id="408" r:id="rId49"/>
    <p:sldId id="316" r:id="rId50"/>
  </p:sldIdLst>
  <p:sldSz cx="12192000" cy="6858000"/>
  <p:notesSz cx="6797675" cy="9928225"/>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4065"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2"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Guest User" initials="GU" lastIdx="4" clrIdx="7">
    <p:extLst>
      <p:ext uri="{19B8F6BF-5375-455C-9EA6-DF929625EA0E}">
        <p15:presenceInfo xmlns:p15="http://schemas.microsoft.com/office/powerpoint/2012/main" userId="S::urn:spo:anon#e2df22deb420785564c0993e08aae129e7c47a9464d628b13671d15640c76ebf::"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Emma Di Rollo" initials="EDR" lastIdx="2" clrIdx="8">
    <p:extLst>
      <p:ext uri="{19B8F6BF-5375-455C-9EA6-DF929625EA0E}">
        <p15:presenceInfo xmlns:p15="http://schemas.microsoft.com/office/powerpoint/2012/main" userId="S::emmadirollo@connect2cme.com::fbc5ed96-857b-4684-9375-2bbf85930af6" providerId="AD"/>
      </p:ext>
    </p:extLst>
  </p:cmAuthor>
  <p:cmAuthor id="3" name="Simon Lott" initials="SL" lastIdx="23" clrIdx="2">
    <p:extLst>
      <p:ext uri="{19B8F6BF-5375-455C-9EA6-DF929625EA0E}">
        <p15:presenceInfo xmlns:p15="http://schemas.microsoft.com/office/powerpoint/2012/main" userId="Simon Lott" providerId="None"/>
      </p:ext>
    </p:extLst>
  </p:cmAuthor>
  <p:cmAuthor id="10" name="Julia Heagerty (Obsidian)" initials="JH(" lastIdx="1" clrIdx="9">
    <p:extLst>
      <p:ext uri="{19B8F6BF-5375-455C-9EA6-DF929625EA0E}">
        <p15:presenceInfo xmlns:p15="http://schemas.microsoft.com/office/powerpoint/2012/main" userId="S-1-5-21-2416720587-102252390-449953431-4702" providerId="AD"/>
      </p:ext>
    </p:extLst>
  </p:cmAuthor>
  <p:cmAuthor id="4" name="Writer" initials="Wr" lastIdx="6" clrIdx="3">
    <p:extLst>
      <p:ext uri="{19B8F6BF-5375-455C-9EA6-DF929625EA0E}">
        <p15:presenceInfo xmlns:p15="http://schemas.microsoft.com/office/powerpoint/2012/main" userId="Writer" providerId="None"/>
      </p:ext>
    </p:extLst>
  </p:cmAuthor>
  <p:cmAuthor id="11" name="Chris Watson" initials="CW [2]" lastIdx="75" clrIdx="10">
    <p:extLst>
      <p:ext uri="{19B8F6BF-5375-455C-9EA6-DF929625EA0E}">
        <p15:presenceInfo xmlns:p15="http://schemas.microsoft.com/office/powerpoint/2012/main" userId="S::chrisw@obsidianhg.com::c7a5c81e-27f4-4121-a1f5-8539a13aa031" providerId="AD"/>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F8BE3D"/>
    <a:srgbClr val="EB5F17"/>
    <a:srgbClr val="FEFCFC"/>
    <a:srgbClr val="0A9390"/>
    <a:srgbClr val="DC204E"/>
    <a:srgbClr val="D8E9B1"/>
    <a:srgbClr val="9DC93B"/>
    <a:srgbClr val="71C5E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5201" autoAdjust="0"/>
  </p:normalViewPr>
  <p:slideViewPr>
    <p:cSldViewPr snapToGrid="0">
      <p:cViewPr varScale="1">
        <p:scale>
          <a:sx n="73" d="100"/>
          <a:sy n="73" d="100"/>
        </p:scale>
        <p:origin x="618" y="72"/>
      </p:cViewPr>
      <p:guideLst>
        <p:guide orient="horz" pos="867"/>
        <p:guide pos="267"/>
        <p:guide pos="7412"/>
        <p:guide pos="381"/>
        <p:guide pos="7299"/>
        <p:guide orient="horz" pos="4065"/>
        <p:guide orient="horz" pos="957"/>
        <p:guide orient="horz" pos="126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4867"/>
    </p:cViewPr>
  </p:sorterViewPr>
  <p:notesViewPr>
    <p:cSldViewPr snapToGrid="0">
      <p:cViewPr varScale="1">
        <p:scale>
          <a:sx n="58" d="100"/>
          <a:sy n="58" d="100"/>
        </p:scale>
        <p:origin x="3254" y="3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31/08/2020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22275" y="4777561"/>
            <a:ext cx="5953124" cy="426226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287562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CCR9, chemokine receptor type 9; CD, cluster of determination; </a:t>
            </a:r>
            <a:r>
              <a:rPr lang="en-US" sz="1000" b="0" i="1" kern="1200" dirty="0" err="1">
                <a:solidFill>
                  <a:schemeClr val="tx1"/>
                </a:solidFill>
                <a:effectLst/>
                <a:latin typeface="Arial" panose="020B0604020202020204" pitchFamily="34" charset="0"/>
                <a:ea typeface="+mn-ea"/>
                <a:cs typeface="Arial" panose="020B0604020202020204" pitchFamily="34" charset="0"/>
              </a:rPr>
              <a:t>Chr</a:t>
            </a:r>
            <a:r>
              <a:rPr lang="en-US" sz="1000" b="0" i="1" kern="1200" dirty="0">
                <a:solidFill>
                  <a:schemeClr val="tx1"/>
                </a:solidFill>
                <a:effectLst/>
                <a:latin typeface="Arial" panose="020B0604020202020204" pitchFamily="34" charset="0"/>
                <a:ea typeface="+mn-ea"/>
                <a:cs typeface="Arial" panose="020B0604020202020204" pitchFamily="34" charset="0"/>
              </a:rPr>
              <a:t>, chromosome; </a:t>
            </a:r>
            <a:r>
              <a:rPr lang="en-US" sz="1000" b="0" i="1" kern="1200" dirty="0" err="1">
                <a:solidFill>
                  <a:schemeClr val="tx1"/>
                </a:solidFill>
                <a:effectLst/>
                <a:latin typeface="Arial" panose="020B0604020202020204" pitchFamily="34" charset="0"/>
                <a:ea typeface="+mn-ea"/>
                <a:cs typeface="Arial" panose="020B0604020202020204" pitchFamily="34" charset="0"/>
              </a:rPr>
              <a:t>eQTL</a:t>
            </a:r>
            <a:r>
              <a:rPr lang="en-US" sz="1000" b="0" i="1" kern="1200" dirty="0">
                <a:solidFill>
                  <a:schemeClr val="tx1"/>
                </a:solidFill>
                <a:effectLst/>
                <a:latin typeface="Arial" panose="020B0604020202020204" pitchFamily="34" charset="0"/>
                <a:ea typeface="+mn-ea"/>
                <a:cs typeface="Arial" panose="020B0604020202020204" pitchFamily="34" charset="0"/>
              </a:rPr>
              <a:t>, expression quantitative trait loci; FDR, false discovery rate; GWAS, genome-wide association studies; IL, interleukin; PSC, primary sclerosing cholangitis; T-regs, regulator T cells</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Transcriptome and </a:t>
            </a:r>
            <a:r>
              <a:rPr lang="en-US" sz="1000" b="1" kern="1200" dirty="0" err="1">
                <a:solidFill>
                  <a:schemeClr val="tx1"/>
                </a:solidFill>
                <a:effectLst/>
                <a:latin typeface="Arial" panose="020B0604020202020204" pitchFamily="34" charset="0"/>
                <a:ea typeface="+mn-ea"/>
                <a:cs typeface="Arial" panose="020B0604020202020204" pitchFamily="34" charset="0"/>
              </a:rPr>
              <a:t>colocalisation</a:t>
            </a:r>
            <a:r>
              <a:rPr lang="en-US" sz="1000" b="1" kern="1200" dirty="0">
                <a:solidFill>
                  <a:schemeClr val="tx1"/>
                </a:solidFill>
                <a:effectLst/>
                <a:latin typeface="Arial" panose="020B0604020202020204" pitchFamily="34" charset="0"/>
                <a:ea typeface="+mn-ea"/>
                <a:cs typeface="Arial" panose="020B0604020202020204" pitchFamily="34" charset="0"/>
              </a:rPr>
              <a:t> analysis of CCR9+ gut-homing T cells and other immune cells identifies important genes and biological pathways potentiating primary sclerosing cholangitis risk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Elizabeth Goode</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Nikolaos Panousis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Fachal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Loukas Moutsianas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Ben Bai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Rebecca McIntyre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Tim Raine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Simon Rushbrook</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 Anderson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Wellcome Sanger Institute, Human Genetics, </a:t>
            </a:r>
            <a:r>
              <a:rPr lang="en-US" sz="1000" i="1" kern="1200" dirty="0" err="1">
                <a:solidFill>
                  <a:schemeClr val="tx1"/>
                </a:solidFill>
                <a:effectLst/>
                <a:latin typeface="Arial" panose="020B0604020202020204" pitchFamily="34" charset="0"/>
                <a:ea typeface="+mn-ea"/>
                <a:cs typeface="Arial" panose="020B0604020202020204" pitchFamily="34" charset="0"/>
              </a:rPr>
              <a:t>Hinxton</a:t>
            </a:r>
            <a:r>
              <a:rPr lang="en-US" sz="1000" i="1" kern="1200" dirty="0">
                <a:solidFill>
                  <a:schemeClr val="tx1"/>
                </a:solidFill>
                <a:effectLst/>
                <a:latin typeface="Arial" panose="020B0604020202020204" pitchFamily="34" charset="0"/>
                <a:ea typeface="+mn-ea"/>
                <a:cs typeface="Arial" panose="020B0604020202020204" pitchFamily="34" charset="0"/>
              </a:rPr>
              <a:t>,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Cambridge, Institute of Metabolic Science, CAMBRIDGE,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Cambridge, Department of Medicine, Cambridge,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Norfolk and Norwich University Hospital, Department of Gastroenterology, Norwich,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ecg44@cam.ac.uk</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23 regions of the genome have been associated with primary sclerosing cholangitis (PSC) risk.  The majority are in non-coding regions, and identifying the affected genes and cell-types remains a major hurdle in translating these genetic associations into therapeutic targets. We, and others, have shown that identifying cis-</a:t>
            </a:r>
            <a:r>
              <a:rPr lang="en-GB" sz="1000" kern="1200" dirty="0" err="1">
                <a:solidFill>
                  <a:schemeClr val="tx1"/>
                </a:solidFill>
                <a:effectLst/>
                <a:latin typeface="Arial" panose="020B0604020202020204" pitchFamily="34" charset="0"/>
                <a:ea typeface="+mn-ea"/>
                <a:cs typeface="Arial" panose="020B0604020202020204" pitchFamily="34" charset="0"/>
              </a:rPr>
              <a:t>eQTLs</a:t>
            </a:r>
            <a:r>
              <a:rPr lang="en-GB" sz="1000" kern="1200" dirty="0">
                <a:solidFill>
                  <a:schemeClr val="tx1"/>
                </a:solidFill>
                <a:effectLst/>
                <a:latin typeface="Arial" panose="020B0604020202020204" pitchFamily="34" charset="0"/>
                <a:ea typeface="+mn-ea"/>
                <a:cs typeface="Arial" panose="020B0604020202020204" pitchFamily="34" charset="0"/>
              </a:rPr>
              <a:t> (genetic variants that affect expression level of a nearby gene) that share causal variants with disease risk loci (colocalise) can identify genes, cell-types and mechanisms underlying complex disease risk. However, identifying disease-relevant </a:t>
            </a:r>
            <a:r>
              <a:rPr lang="en-GB" sz="1000" kern="1200" dirty="0" err="1">
                <a:solidFill>
                  <a:schemeClr val="tx1"/>
                </a:solidFill>
                <a:effectLst/>
                <a:latin typeface="Arial" panose="020B0604020202020204" pitchFamily="34" charset="0"/>
                <a:ea typeface="+mn-ea"/>
                <a:cs typeface="Arial" panose="020B0604020202020204" pitchFamily="34" charset="0"/>
              </a:rPr>
              <a:t>eQTLs</a:t>
            </a:r>
            <a:r>
              <a:rPr lang="en-GB" sz="1000" kern="1200" dirty="0">
                <a:solidFill>
                  <a:schemeClr val="tx1"/>
                </a:solidFill>
                <a:effectLst/>
                <a:latin typeface="Arial" panose="020B0604020202020204" pitchFamily="34" charset="0"/>
                <a:ea typeface="+mn-ea"/>
                <a:cs typeface="Arial" panose="020B0604020202020204" pitchFamily="34" charset="0"/>
              </a:rPr>
              <a:t> is challenging as some are only active in specific cell-types or activation states and have no observable impact on gene expression in naïve cells.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generated</a:t>
            </a:r>
            <a:r>
              <a:rPr lang="es-AR" sz="1000" kern="1200" dirty="0">
                <a:solidFill>
                  <a:schemeClr val="tx1"/>
                </a:solidFill>
                <a:effectLst/>
                <a:latin typeface="Arial" panose="020B0604020202020204" pitchFamily="34" charset="0"/>
                <a:ea typeface="+mn-ea"/>
                <a:cs typeface="Arial" panose="020B0604020202020204" pitchFamily="34" charset="0"/>
              </a:rPr>
              <a:t> eQTL maps for six T-</a:t>
            </a:r>
            <a:r>
              <a:rPr lang="es-AR" sz="1000" kern="1200" dirty="0" err="1">
                <a:solidFill>
                  <a:schemeClr val="tx1"/>
                </a:solidFill>
                <a:effectLst/>
                <a:latin typeface="Arial" panose="020B0604020202020204" pitchFamily="34" charset="0"/>
                <a:ea typeface="+mn-ea"/>
                <a:cs typeface="Arial" panose="020B0604020202020204" pitchFamily="34" charset="0"/>
              </a:rPr>
              <a:t>cell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subtypes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including</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rare</a:t>
            </a:r>
            <a:r>
              <a:rPr lang="es-AR" sz="1000" kern="1200" dirty="0">
                <a:solidFill>
                  <a:schemeClr val="tx1"/>
                </a:solidFill>
                <a:effectLst/>
                <a:latin typeface="Arial" panose="020B0604020202020204" pitchFamily="34" charset="0"/>
                <a:ea typeface="+mn-ea"/>
                <a:cs typeface="Arial" panose="020B0604020202020204" pitchFamily="34" charset="0"/>
              </a:rPr>
              <a:t> CCR9+ </a:t>
            </a:r>
            <a:r>
              <a:rPr lang="es-AR" sz="1000" kern="1200" dirty="0" err="1">
                <a:solidFill>
                  <a:schemeClr val="tx1"/>
                </a:solidFill>
                <a:effectLst/>
                <a:latin typeface="Arial" panose="020B0604020202020204" pitchFamily="34" charset="0"/>
                <a:ea typeface="+mn-ea"/>
                <a:cs typeface="Arial" panose="020B0604020202020204" pitchFamily="34" charset="0"/>
              </a:rPr>
              <a:t>gut-homing</a:t>
            </a:r>
            <a:r>
              <a:rPr lang="es-AR" sz="1000" kern="1200" dirty="0">
                <a:solidFill>
                  <a:schemeClr val="tx1"/>
                </a:solidFill>
                <a:effectLst/>
                <a:latin typeface="Arial" panose="020B0604020202020204" pitchFamily="34" charset="0"/>
                <a:ea typeface="+mn-ea"/>
                <a:cs typeface="Arial" panose="020B0604020202020204" pitchFamily="34" charset="0"/>
              </a:rPr>
              <a:t> T-</a:t>
            </a:r>
            <a:r>
              <a:rPr lang="es-AR" sz="1000" kern="1200" dirty="0" err="1">
                <a:solidFill>
                  <a:schemeClr val="tx1"/>
                </a:solidFill>
                <a:effectLst/>
                <a:latin typeface="Arial" panose="020B0604020202020204" pitchFamily="34" charset="0"/>
                <a:ea typeface="+mn-ea"/>
                <a:cs typeface="Arial" panose="020B0604020202020204" pitchFamily="34" charset="0"/>
              </a:rPr>
              <a:t>cells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hypothesised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to</a:t>
            </a:r>
            <a:r>
              <a:rPr lang="es-AR" sz="1000" kern="1200" dirty="0">
                <a:solidFill>
                  <a:schemeClr val="tx1"/>
                </a:solidFill>
                <a:effectLst/>
                <a:latin typeface="Arial" panose="020B0604020202020204" pitchFamily="34" charset="0"/>
                <a:ea typeface="+mn-ea"/>
                <a:cs typeface="Arial" panose="020B0604020202020204" pitchFamily="34" charset="0"/>
              </a:rPr>
              <a:t> be </a:t>
            </a:r>
            <a:r>
              <a:rPr lang="es-AR" sz="1000" kern="1200" dirty="0" err="1">
                <a:solidFill>
                  <a:schemeClr val="tx1"/>
                </a:solidFill>
                <a:effectLst/>
                <a:latin typeface="Arial" panose="020B0604020202020204" pitchFamily="34" charset="0"/>
                <a:ea typeface="+mn-ea"/>
                <a:cs typeface="Arial" panose="020B0604020202020204" pitchFamily="34" charset="0"/>
              </a:rPr>
              <a:t>pathogenetic</a:t>
            </a:r>
            <a:r>
              <a:rPr lang="es-AR" sz="1000" kern="1200" dirty="0">
                <a:solidFill>
                  <a:schemeClr val="tx1"/>
                </a:solidFill>
                <a:effectLst/>
                <a:latin typeface="Arial" panose="020B0604020202020204" pitchFamily="34" charset="0"/>
                <a:ea typeface="+mn-ea"/>
                <a:cs typeface="Arial" panose="020B0604020202020204" pitchFamily="34" charset="0"/>
              </a:rPr>
              <a:t> in PSC, </a:t>
            </a:r>
            <a:r>
              <a:rPr lang="es-AR" sz="1000" kern="1200" dirty="0" err="1">
                <a:solidFill>
                  <a:schemeClr val="tx1"/>
                </a:solidFill>
                <a:effectLst/>
                <a:latin typeface="Arial" panose="020B0604020202020204" pitchFamily="34" charset="0"/>
                <a:ea typeface="+mn-ea"/>
                <a:cs typeface="Arial" panose="020B0604020202020204" pitchFamily="34" charset="0"/>
              </a:rPr>
              <a:t>derived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from</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peripheral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blood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of</a:t>
            </a:r>
            <a:r>
              <a:rPr lang="es-AR" sz="1000" kern="1200" dirty="0">
                <a:solidFill>
                  <a:schemeClr val="tx1"/>
                </a:solidFill>
                <a:effectLst/>
                <a:latin typeface="Arial" panose="020B0604020202020204" pitchFamily="34" charset="0"/>
                <a:ea typeface="+mn-ea"/>
                <a:cs typeface="Arial" panose="020B0604020202020204" pitchFamily="34" charset="0"/>
              </a:rPr>
              <a:t> 80 </a:t>
            </a:r>
            <a:r>
              <a:rPr lang="es-AR" sz="1000" kern="1200" dirty="0" err="1">
                <a:solidFill>
                  <a:schemeClr val="tx1"/>
                </a:solidFill>
                <a:effectLst/>
                <a:latin typeface="Arial" panose="020B0604020202020204" pitchFamily="34" charset="0"/>
                <a:ea typeface="+mn-ea"/>
                <a:cs typeface="Arial" panose="020B0604020202020204" pitchFamily="34" charset="0"/>
              </a:rPr>
              <a:t>donors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with</a:t>
            </a:r>
            <a:r>
              <a:rPr lang="es-AR" sz="1000" kern="1200" dirty="0">
                <a:solidFill>
                  <a:schemeClr val="tx1"/>
                </a:solidFill>
                <a:effectLst/>
                <a:latin typeface="Arial" panose="020B0604020202020204" pitchFamily="34" charset="0"/>
                <a:ea typeface="+mn-ea"/>
                <a:cs typeface="Arial" panose="020B0604020202020204" pitchFamily="34" charset="0"/>
              </a:rPr>
              <a:t> PSC.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analysed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our</a:t>
            </a:r>
            <a:r>
              <a:rPr lang="es-AR" sz="1000" kern="1200" dirty="0">
                <a:solidFill>
                  <a:schemeClr val="tx1"/>
                </a:solidFill>
                <a:effectLst/>
                <a:latin typeface="Arial" panose="020B0604020202020204" pitchFamily="34" charset="0"/>
                <a:ea typeface="+mn-ea"/>
                <a:cs typeface="Arial" panose="020B0604020202020204" pitchFamily="34" charset="0"/>
              </a:rPr>
              <a:t> PSC-</a:t>
            </a:r>
            <a:r>
              <a:rPr lang="es-AR" sz="1000" kern="1200" dirty="0" err="1">
                <a:solidFill>
                  <a:schemeClr val="tx1"/>
                </a:solidFill>
                <a:effectLst/>
                <a:latin typeface="Arial" panose="020B0604020202020204" pitchFamily="34" charset="0"/>
                <a:ea typeface="+mn-ea"/>
                <a:cs typeface="Arial" panose="020B0604020202020204" pitchFamily="34" charset="0"/>
              </a:rPr>
              <a:t>specific</a:t>
            </a:r>
            <a:r>
              <a:rPr lang="es-AR" sz="1000" kern="1200" dirty="0">
                <a:solidFill>
                  <a:schemeClr val="tx1"/>
                </a:solidFill>
                <a:effectLst/>
                <a:latin typeface="Arial" panose="020B0604020202020204" pitchFamily="34" charset="0"/>
                <a:ea typeface="+mn-ea"/>
                <a:cs typeface="Arial" panose="020B0604020202020204" pitchFamily="34" charset="0"/>
              </a:rPr>
              <a:t> T-</a:t>
            </a:r>
            <a:r>
              <a:rPr lang="es-AR" sz="1000" kern="1200" dirty="0" err="1">
                <a:solidFill>
                  <a:schemeClr val="tx1"/>
                </a:solidFill>
                <a:effectLst/>
                <a:latin typeface="Arial" panose="020B0604020202020204" pitchFamily="34" charset="0"/>
                <a:ea typeface="+mn-ea"/>
                <a:cs typeface="Arial" panose="020B0604020202020204" pitchFamily="34" charset="0"/>
              </a:rPr>
              <a:t>cell</a:t>
            </a:r>
            <a:r>
              <a:rPr lang="es-AR" sz="1000" kern="1200" dirty="0">
                <a:solidFill>
                  <a:schemeClr val="tx1"/>
                </a:solidFill>
                <a:effectLst/>
                <a:latin typeface="Arial" panose="020B0604020202020204" pitchFamily="34" charset="0"/>
                <a:ea typeface="+mn-ea"/>
                <a:cs typeface="Arial" panose="020B0604020202020204" pitchFamily="34" charset="0"/>
              </a:rPr>
              <a:t> eQTL maps </a:t>
            </a:r>
            <a:r>
              <a:rPr lang="es-AR" sz="1000" kern="1200" dirty="0" err="1">
                <a:solidFill>
                  <a:schemeClr val="tx1"/>
                </a:solidFill>
                <a:effectLst/>
                <a:latin typeface="Arial" panose="020B0604020202020204" pitchFamily="34" charset="0"/>
                <a:ea typeface="+mn-ea"/>
                <a:cs typeface="Arial" panose="020B0604020202020204" pitchFamily="34" charset="0"/>
              </a:rPr>
              <a:t>alongside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existing</a:t>
            </a:r>
            <a:r>
              <a:rPr lang="es-AR" sz="1000" kern="1200" dirty="0">
                <a:solidFill>
                  <a:schemeClr val="tx1"/>
                </a:solidFill>
                <a:effectLst/>
                <a:latin typeface="Arial" panose="020B0604020202020204" pitchFamily="34" charset="0"/>
                <a:ea typeface="+mn-ea"/>
                <a:cs typeface="Arial" panose="020B0604020202020204" pitchFamily="34" charset="0"/>
              </a:rPr>
              <a:t> eQTL maps for </a:t>
            </a:r>
            <a:r>
              <a:rPr lang="es-AR" sz="1000" kern="1200" dirty="0" err="1">
                <a:solidFill>
                  <a:schemeClr val="tx1"/>
                </a:solidFill>
                <a:effectLst/>
                <a:latin typeface="Arial" panose="020B0604020202020204" pitchFamily="34" charset="0"/>
                <a:ea typeface="+mn-ea"/>
                <a:cs typeface="Arial" panose="020B0604020202020204" pitchFamily="34" charset="0"/>
              </a:rPr>
              <a:t>other</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immune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cells</a:t>
            </a:r>
            <a:r>
              <a:rPr lang="es-AR" sz="1000" kern="1200" dirty="0">
                <a:solidFill>
                  <a:schemeClr val="tx1"/>
                </a:solidFill>
                <a:effectLst/>
                <a:latin typeface="Arial" panose="020B0604020202020204" pitchFamily="34" charset="0"/>
                <a:ea typeface="+mn-ea"/>
                <a:cs typeface="Arial" panose="020B0604020202020204" pitchFamily="34" charset="0"/>
              </a:rPr>
              <a:t>, in total </a:t>
            </a:r>
            <a:r>
              <a:rPr lang="es-AR" sz="1000" kern="1200" dirty="0" err="1">
                <a:solidFill>
                  <a:schemeClr val="tx1"/>
                </a:solidFill>
                <a:effectLst/>
                <a:latin typeface="Arial" panose="020B0604020202020204" pitchFamily="34" charset="0"/>
                <a:ea typeface="+mn-ea"/>
                <a:cs typeface="Arial" panose="020B0604020202020204" pitchFamily="34" charset="0"/>
              </a:rPr>
              <a:t>covering</a:t>
            </a:r>
            <a:r>
              <a:rPr lang="es-AR" sz="1000" kern="1200" dirty="0">
                <a:solidFill>
                  <a:schemeClr val="tx1"/>
                </a:solidFill>
                <a:effectLst/>
                <a:latin typeface="Arial" panose="020B0604020202020204" pitchFamily="34" charset="0"/>
                <a:ea typeface="+mn-ea"/>
                <a:cs typeface="Arial" panose="020B0604020202020204" pitchFamily="34" charset="0"/>
              </a:rPr>
              <a:t> &gt;12 </a:t>
            </a:r>
            <a:r>
              <a:rPr lang="es-AR" sz="1000" kern="1200" dirty="0" err="1">
                <a:solidFill>
                  <a:schemeClr val="tx1"/>
                </a:solidFill>
                <a:effectLst/>
                <a:latin typeface="Arial" panose="020B0604020202020204" pitchFamily="34" charset="0"/>
                <a:ea typeface="+mn-ea"/>
                <a:cs typeface="Arial" panose="020B0604020202020204" pitchFamily="34" charset="0"/>
              </a:rPr>
              <a:t>immune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types</a:t>
            </a:r>
            <a:r>
              <a:rPr lang="es-AR" sz="1000" kern="1200" dirty="0">
                <a:solidFill>
                  <a:schemeClr val="tx1"/>
                </a:solidFill>
                <a:effectLst/>
                <a:latin typeface="Arial" panose="020B0604020202020204" pitchFamily="34" charset="0"/>
                <a:ea typeface="+mn-ea"/>
                <a:cs typeface="Arial" panose="020B0604020202020204" pitchFamily="34" charset="0"/>
              </a:rPr>
              <a:t> and &gt;10 </a:t>
            </a:r>
            <a:r>
              <a:rPr lang="es-AR" sz="1000" kern="1200" dirty="0" err="1">
                <a:solidFill>
                  <a:schemeClr val="tx1"/>
                </a:solidFill>
                <a:effectLst/>
                <a:latin typeface="Arial" panose="020B0604020202020204" pitchFamily="34" charset="0"/>
                <a:ea typeface="+mn-ea"/>
                <a:cs typeface="Arial" panose="020B0604020202020204" pitchFamily="34" charset="0"/>
              </a:rPr>
              <a:t>different</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activation</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states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called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cell-type-specific</a:t>
            </a:r>
            <a:r>
              <a:rPr lang="es-AR" sz="1000" kern="1200" dirty="0">
                <a:solidFill>
                  <a:schemeClr val="tx1"/>
                </a:solidFill>
                <a:effectLst/>
                <a:latin typeface="Arial" panose="020B0604020202020204" pitchFamily="34" charset="0"/>
                <a:ea typeface="+mn-ea"/>
                <a:cs typeface="Arial" panose="020B0604020202020204" pitchFamily="34" charset="0"/>
              </a:rPr>
              <a:t> and </a:t>
            </a:r>
            <a:r>
              <a:rPr lang="es-AR" sz="1000" kern="1200" dirty="0" err="1">
                <a:solidFill>
                  <a:schemeClr val="tx1"/>
                </a:solidFill>
                <a:effectLst/>
                <a:latin typeface="Arial" panose="020B0604020202020204" pitchFamily="34" charset="0"/>
                <a:ea typeface="+mn-ea"/>
                <a:cs typeface="Arial" panose="020B0604020202020204" pitchFamily="34" charset="0"/>
              </a:rPr>
              <a:t>shared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eQTLs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using</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i="1" kern="1200" dirty="0" err="1">
                <a:solidFill>
                  <a:schemeClr val="tx1"/>
                </a:solidFill>
                <a:effectLst/>
                <a:latin typeface="Arial" panose="020B0604020202020204" pitchFamily="34" charset="0"/>
                <a:ea typeface="+mn-ea"/>
                <a:cs typeface="Arial" panose="020B0604020202020204" pitchFamily="34" charset="0"/>
              </a:rPr>
              <a:t>MashR</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To</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identify</a:t>
            </a:r>
            <a:r>
              <a:rPr lang="es-AR" sz="1000" kern="1200" dirty="0">
                <a:solidFill>
                  <a:schemeClr val="tx1"/>
                </a:solidFill>
                <a:effectLst/>
                <a:latin typeface="Arial" panose="020B0604020202020204" pitchFamily="34" charset="0"/>
                <a:ea typeface="+mn-ea"/>
                <a:cs typeface="Arial" panose="020B0604020202020204" pitchFamily="34" charset="0"/>
              </a:rPr>
              <a:t> genes and </a:t>
            </a:r>
            <a:r>
              <a:rPr lang="es-AR" sz="1000" kern="1200" dirty="0" err="1">
                <a:solidFill>
                  <a:schemeClr val="tx1"/>
                </a:solidFill>
                <a:effectLst/>
                <a:latin typeface="Arial" panose="020B0604020202020204" pitchFamily="34" charset="0"/>
                <a:ea typeface="+mn-ea"/>
                <a:cs typeface="Arial" panose="020B0604020202020204" pitchFamily="34" charset="0"/>
              </a:rPr>
              <a:t>cell-types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perturbed</a:t>
            </a:r>
            <a:r>
              <a:rPr lang="es-AR" sz="1000" kern="1200" dirty="0">
                <a:solidFill>
                  <a:schemeClr val="tx1"/>
                </a:solidFill>
                <a:effectLst/>
                <a:latin typeface="Arial" panose="020B0604020202020204" pitchFamily="34" charset="0"/>
                <a:ea typeface="+mn-ea"/>
                <a:cs typeface="Arial" panose="020B0604020202020204" pitchFamily="34" charset="0"/>
              </a:rPr>
              <a:t> in PSC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performed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Bayesian</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tests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of</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colocalisation</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across</a:t>
            </a:r>
            <a:r>
              <a:rPr lang="es-AR" sz="1000" kern="1200" dirty="0">
                <a:solidFill>
                  <a:schemeClr val="tx1"/>
                </a:solidFill>
                <a:effectLst/>
                <a:latin typeface="Arial" panose="020B0604020202020204" pitchFamily="34" charset="0"/>
                <a:ea typeface="+mn-ea"/>
                <a:cs typeface="Arial" panose="020B0604020202020204" pitchFamily="34" charset="0"/>
              </a:rPr>
              <a:t> PSC </a:t>
            </a:r>
            <a:r>
              <a:rPr lang="es-AR" sz="1000" kern="1200" dirty="0" err="1">
                <a:solidFill>
                  <a:schemeClr val="tx1"/>
                </a:solidFill>
                <a:effectLst/>
                <a:latin typeface="Arial" panose="020B0604020202020204" pitchFamily="34" charset="0"/>
                <a:ea typeface="+mn-ea"/>
                <a:cs typeface="Arial" panose="020B0604020202020204" pitchFamily="34" charset="0"/>
              </a:rPr>
              <a:t>risk</a:t>
            </a:r>
            <a:r>
              <a:rPr lang="es-AR" sz="1000" kern="1200" dirty="0">
                <a:solidFill>
                  <a:schemeClr val="tx1"/>
                </a:solidFill>
                <a:effectLst/>
                <a:latin typeface="Arial" panose="020B0604020202020204" pitchFamily="34" charset="0"/>
                <a:ea typeface="+mn-ea"/>
                <a:cs typeface="Arial" panose="020B0604020202020204" pitchFamily="34" charset="0"/>
              </a:rPr>
              <a:t> loci and </a:t>
            </a:r>
            <a:r>
              <a:rPr lang="es-AR" sz="1000" kern="1200" dirty="0" err="1">
                <a:solidFill>
                  <a:schemeClr val="tx1"/>
                </a:solidFill>
                <a:effectLst/>
                <a:latin typeface="Arial" panose="020B0604020202020204" pitchFamily="34" charset="0"/>
                <a:ea typeface="+mn-ea"/>
                <a:cs typeface="Arial" panose="020B0604020202020204" pitchFamily="34" charset="0"/>
              </a:rPr>
              <a:t>eQTLs</a:t>
            </a:r>
            <a:r>
              <a:rPr lang="es-AR" sz="1000" kern="1200" dirty="0">
                <a:solidFill>
                  <a:schemeClr val="tx1"/>
                </a:solidFill>
                <a:effectLst/>
                <a:latin typeface="Arial" panose="020B0604020202020204" pitchFamily="34" charset="0"/>
                <a:ea typeface="+mn-ea"/>
                <a:cs typeface="Arial" panose="020B0604020202020204" pitchFamily="34" charset="0"/>
              </a:rPr>
              <a:t> for </a:t>
            </a:r>
            <a:r>
              <a:rPr lang="es-AR" sz="1000" kern="1200" dirty="0" err="1">
                <a:solidFill>
                  <a:schemeClr val="tx1"/>
                </a:solidFill>
                <a:effectLst/>
                <a:latin typeface="Arial" panose="020B0604020202020204" pitchFamily="34" charset="0"/>
                <a:ea typeface="+mn-ea"/>
                <a:cs typeface="Arial" panose="020B0604020202020204" pitchFamily="34" charset="0"/>
              </a:rPr>
              <a:t>all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cell-types</a:t>
            </a:r>
            <a:r>
              <a:rPr lang="es-AR"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identified &gt;9000 </a:t>
            </a:r>
            <a:r>
              <a:rPr lang="en-GB" sz="1000" kern="1200" dirty="0" err="1">
                <a:solidFill>
                  <a:schemeClr val="tx1"/>
                </a:solidFill>
                <a:effectLst/>
                <a:latin typeface="Arial" panose="020B0604020202020204" pitchFamily="34" charset="0"/>
                <a:ea typeface="+mn-ea"/>
                <a:cs typeface="Arial" panose="020B0604020202020204" pitchFamily="34" charset="0"/>
              </a:rPr>
              <a:t>eQTLs</a:t>
            </a:r>
            <a:r>
              <a:rPr lang="en-GB" sz="1000" kern="1200" dirty="0">
                <a:solidFill>
                  <a:schemeClr val="tx1"/>
                </a:solidFill>
                <a:effectLst/>
                <a:latin typeface="Arial" panose="020B0604020202020204" pitchFamily="34" charset="0"/>
                <a:ea typeface="+mn-ea"/>
                <a:cs typeface="Arial" panose="020B0604020202020204" pitchFamily="34" charset="0"/>
              </a:rPr>
              <a:t> across our PSC-specific T-cell subsets at 5% FDR, many clustered within pathways involved in inflammation and immune-modulation.  Approximately 15% of </a:t>
            </a:r>
            <a:r>
              <a:rPr lang="en-GB" sz="1000" kern="1200" dirty="0" err="1">
                <a:solidFill>
                  <a:schemeClr val="tx1"/>
                </a:solidFill>
                <a:effectLst/>
                <a:latin typeface="Arial" panose="020B0604020202020204" pitchFamily="34" charset="0"/>
                <a:ea typeface="+mn-ea"/>
                <a:cs typeface="Arial" panose="020B0604020202020204" pitchFamily="34" charset="0"/>
              </a:rPr>
              <a:t>eQTLs</a:t>
            </a:r>
            <a:r>
              <a:rPr lang="en-GB" sz="1000" kern="1200" dirty="0">
                <a:solidFill>
                  <a:schemeClr val="tx1"/>
                </a:solidFill>
                <a:effectLst/>
                <a:latin typeface="Arial" panose="020B0604020202020204" pitchFamily="34" charset="0"/>
                <a:ea typeface="+mn-ea"/>
                <a:cs typeface="Arial" panose="020B0604020202020204" pitchFamily="34" charset="0"/>
              </a:rPr>
              <a:t> were specific to a single PSC T-cell-subtype. </a:t>
            </a:r>
            <a:r>
              <a:rPr lang="en-GB" sz="1000" kern="1200" dirty="0" err="1">
                <a:solidFill>
                  <a:schemeClr val="tx1"/>
                </a:solidFill>
                <a:effectLst/>
                <a:latin typeface="Arial" panose="020B0604020202020204" pitchFamily="34" charset="0"/>
                <a:ea typeface="+mn-ea"/>
                <a:cs typeface="Arial" panose="020B0604020202020204" pitchFamily="34" charset="0"/>
              </a:rPr>
              <a:t>Colocalisation</a:t>
            </a:r>
            <a:r>
              <a:rPr lang="en-GB" sz="1000" kern="1200" dirty="0">
                <a:solidFill>
                  <a:schemeClr val="tx1"/>
                </a:solidFill>
                <a:effectLst/>
                <a:latin typeface="Arial" panose="020B0604020202020204" pitchFamily="34" charset="0"/>
                <a:ea typeface="+mn-ea"/>
                <a:cs typeface="Arial" panose="020B0604020202020204" pitchFamily="34" charset="0"/>
              </a:rPr>
              <a:t> analysis confirmed the importance of CCR9+ and CCR9- effector memory T-cells and CD14+ monocytes in PSC pathogenesis, as 12 PSC risk loci colocalised with &gt;1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with a posterior probability &gt;80% in at least one of these cell-types.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Some PSC-risk loci were highly specific to a single cell-type. For instance, the Chr21 PSC risk locus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a:t>
            </a:r>
            <a:r>
              <a:rPr lang="en-GB" sz="1000" i="1" kern="1200" dirty="0">
                <a:solidFill>
                  <a:schemeClr val="tx1"/>
                </a:solidFill>
                <a:effectLst/>
                <a:latin typeface="Arial" panose="020B0604020202020204" pitchFamily="34" charset="0"/>
                <a:ea typeface="+mn-ea"/>
                <a:cs typeface="Arial" panose="020B0604020202020204" pitchFamily="34" charset="0"/>
              </a:rPr>
              <a:t>UBASH3A, </a:t>
            </a:r>
            <a:r>
              <a:rPr lang="en-GB" sz="1000" kern="1200" dirty="0">
                <a:solidFill>
                  <a:schemeClr val="tx1"/>
                </a:solidFill>
                <a:effectLst/>
                <a:latin typeface="Arial" panose="020B0604020202020204" pitchFamily="34" charset="0"/>
                <a:ea typeface="+mn-ea"/>
                <a:cs typeface="Arial" panose="020B0604020202020204" pitchFamily="34" charset="0"/>
              </a:rPr>
              <a:t>a gene potentiating IL-2 secretion, across all T-cell subtypes (including CCR9+ T-cells), from donors with and without PSC.  In contrast, other risk loci affected the same gene across several different cell-types; e.g. the Chr19 risk locus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a:t>
            </a:r>
            <a:r>
              <a:rPr lang="en-GB" sz="1000" i="1" kern="1200" dirty="0">
                <a:solidFill>
                  <a:schemeClr val="tx1"/>
                </a:solidFill>
                <a:effectLst/>
                <a:latin typeface="Arial" panose="020B0604020202020204" pitchFamily="34" charset="0"/>
                <a:ea typeface="+mn-ea"/>
                <a:cs typeface="Arial" panose="020B0604020202020204" pitchFamily="34" charset="0"/>
              </a:rPr>
              <a:t>PRKD2</a:t>
            </a:r>
            <a:r>
              <a:rPr lang="en-GB" sz="1000" kern="1200" dirty="0">
                <a:solidFill>
                  <a:schemeClr val="tx1"/>
                </a:solidFill>
                <a:effectLst/>
                <a:latin typeface="Arial" panose="020B0604020202020204" pitchFamily="34" charset="0"/>
                <a:ea typeface="+mn-ea"/>
                <a:cs typeface="Arial" panose="020B0604020202020204" pitchFamily="34" charset="0"/>
              </a:rPr>
              <a:t> in monocytes, neutrophils and T-regs.  Interestingly, we observed several PSC-risk loci, for which the affected gene differed per cell type. One such region was the Chr11 PSC locus which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a:t>
            </a:r>
            <a:r>
              <a:rPr lang="en-GB" sz="1000" i="1" kern="1200" dirty="0">
                <a:solidFill>
                  <a:schemeClr val="tx1"/>
                </a:solidFill>
                <a:effectLst/>
                <a:latin typeface="Arial" panose="020B0604020202020204" pitchFamily="34" charset="0"/>
                <a:ea typeface="+mn-ea"/>
                <a:cs typeface="Arial" panose="020B0604020202020204" pitchFamily="34" charset="0"/>
              </a:rPr>
              <a:t>CCDC88B </a:t>
            </a:r>
            <a:r>
              <a:rPr lang="en-GB" sz="1000" kern="1200" dirty="0">
                <a:solidFill>
                  <a:schemeClr val="tx1"/>
                </a:solidFill>
                <a:effectLst/>
                <a:latin typeface="Arial" panose="020B0604020202020204" pitchFamily="34" charset="0"/>
                <a:ea typeface="+mn-ea"/>
                <a:cs typeface="Arial" panose="020B0604020202020204" pitchFamily="34" charset="0"/>
              </a:rPr>
              <a:t>in CD14+ monocytes and neutrophils, but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lncRNA </a:t>
            </a:r>
            <a:r>
              <a:rPr lang="en-US" sz="1000" i="1" kern="1200" dirty="0">
                <a:solidFill>
                  <a:schemeClr val="tx1"/>
                </a:solidFill>
                <a:effectLst/>
                <a:latin typeface="Arial" panose="020B0604020202020204" pitchFamily="34" charset="0"/>
                <a:ea typeface="+mn-ea"/>
                <a:cs typeface="Arial" panose="020B0604020202020204" pitchFamily="34" charset="0"/>
              </a:rPr>
              <a:t>AP003774.2</a:t>
            </a:r>
            <a:r>
              <a:rPr lang="en-GB" sz="1000" kern="1200" dirty="0">
                <a:solidFill>
                  <a:schemeClr val="tx1"/>
                </a:solidFill>
                <a:effectLst/>
                <a:latin typeface="Arial" panose="020B0604020202020204" pitchFamily="34" charset="0"/>
                <a:ea typeface="+mn-ea"/>
                <a:cs typeface="Arial" panose="020B0604020202020204" pitchFamily="34" charset="0"/>
              </a:rPr>
              <a:t> in B-cells, PSC T-regs and CCR9+ effector memory T-cells but not in T-cells from healthy donors.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analyses confidently identify the genes and cell-types affected by multiple PSC-risk loci, forming the basis for further functional follow-up and bringing us closer to drug-target discovery.</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Abx, antibiotics; ANIT, alpha-naphthylisothiocyanate; BDL, bile duct ligation; h, hours; PBC, primary biliary cholangitis; PSC, primary sclerosing cholangitis; TLRs, toll-like receptors; TREM2, triggering receptor expressed on myeloid cells 2; UDCA, </a:t>
            </a:r>
            <a:r>
              <a:rPr lang="en-US" sz="1000" b="0" i="1" kern="1200" dirty="0" err="1">
                <a:solidFill>
                  <a:schemeClr val="tx1"/>
                </a:solidFill>
                <a:effectLst/>
                <a:latin typeface="Arial" panose="020B0604020202020204" pitchFamily="34" charset="0"/>
                <a:ea typeface="+mn-ea"/>
                <a:cs typeface="Arial" panose="020B0604020202020204" pitchFamily="34" charset="0"/>
              </a:rPr>
              <a:t>ursodeoxycholic</a:t>
            </a:r>
            <a:r>
              <a:rPr lang="en-US" sz="1000" b="0" i="1" kern="1200" dirty="0">
                <a:solidFill>
                  <a:schemeClr val="tx1"/>
                </a:solidFill>
                <a:effectLst/>
                <a:latin typeface="Arial" panose="020B0604020202020204" pitchFamily="34" charset="0"/>
                <a:ea typeface="+mn-ea"/>
                <a:cs typeface="Arial" panose="020B0604020202020204" pitchFamily="34" charset="0"/>
              </a:rPr>
              <a:t> acid; WT, wild-type</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The anti-inflammatory receptor TREM2 protects the liver from cholestatic injury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Ibone Labiano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Aitor Esparza-Baquer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Alona Agirre-Lizaso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Omar Sharif</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Pedro Miguel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Elizabeth Hijona</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Raul Jimenez-Agüero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Piotr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Malgorzata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Francisco Gonzalez-Romero</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Aspichueta</a:t>
            </a:r>
            <a:r>
              <a:rPr lang="en-US" sz="1000" kern="1200" baseline="30000" dirty="0">
                <a:solidFill>
                  <a:schemeClr val="tx1"/>
                </a:solidFill>
                <a:effectLst/>
                <a:latin typeface="Arial" panose="020B0604020202020204" pitchFamily="34" charset="0"/>
                <a:ea typeface="+mn-ea"/>
                <a:cs typeface="Arial" panose="020B0604020202020204" pitchFamily="34" charset="0"/>
              </a:rPr>
              <a:t>7 8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Monte</a:t>
            </a:r>
            <a:r>
              <a:rPr lang="en-US" sz="1000" kern="1200" baseline="30000" dirty="0">
                <a:solidFill>
                  <a:schemeClr val="tx1"/>
                </a:solidFill>
                <a:effectLst/>
                <a:latin typeface="Arial" panose="020B0604020202020204" pitchFamily="34" charset="0"/>
                <a:ea typeface="+mn-ea"/>
                <a:cs typeface="Arial" panose="020B0604020202020204" pitchFamily="34" charset="0"/>
              </a:rPr>
              <a:t>4 9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Marin</a:t>
            </a:r>
            <a:r>
              <a:rPr lang="en-US" sz="1000" kern="1200" baseline="30000" dirty="0">
                <a:solidFill>
                  <a:schemeClr val="tx1"/>
                </a:solidFill>
                <a:effectLst/>
                <a:latin typeface="Arial" panose="020B0604020202020204" pitchFamily="34" charset="0"/>
                <a:ea typeface="+mn-ea"/>
                <a:cs typeface="Arial" panose="020B0604020202020204" pitchFamily="34" charset="0"/>
              </a:rPr>
              <a:t>4 9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Mihael Vucur</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Tom Lüdde</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Marzioni</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Derek A Mann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Bujanda</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Jesus M. Banales</a:t>
            </a:r>
            <a:r>
              <a:rPr lang="en-US" sz="1000" kern="1200" baseline="30000" dirty="0">
                <a:solidFill>
                  <a:schemeClr val="tx1"/>
                </a:solidFill>
                <a:effectLst/>
                <a:latin typeface="Arial" panose="020B0604020202020204" pitchFamily="34" charset="0"/>
                <a:ea typeface="+mn-ea"/>
                <a:cs typeface="Arial" panose="020B0604020202020204" pitchFamily="34" charset="0"/>
              </a:rPr>
              <a:t>1 4 13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Jesús Perugorria</a:t>
            </a:r>
            <a:r>
              <a:rPr lang="en-US" sz="1000" kern="1200" baseline="30000" dirty="0">
                <a:solidFill>
                  <a:schemeClr val="tx1"/>
                </a:solidFill>
                <a:effectLst/>
                <a:latin typeface="Arial" panose="020B0604020202020204" pitchFamily="34" charset="0"/>
                <a:ea typeface="+mn-ea"/>
                <a:cs typeface="Arial" panose="020B0604020202020204" pitchFamily="34" charset="0"/>
              </a:rPr>
              <a:t>1 4 13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 Biodonostia Research Institute,Donostia University Hospital, University of the Basque Country (UPV-EHU), Department of Liver and Gastrointestinal Diseases, San Sebastian,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Research Center for Molecular Medicine of the Austrian Academy of Sciences, , Vienna,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Laboratory of Infection Biology, Medical University of Vienna, Department of Medicine I, Vienna,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CIBERehd, Instituto de Salud Carlos III (ISCIII), Madrid,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Liver and Internal Medicine Unit, Medical University of Warsaw, Department of General, Transplant and Liver Surgery of the Medical University of Warsaw,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Pomeranian Medical University in Szczecin, Department of Medical Biology, Szczecin,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Faculty of Medicine and Nursing, University of the Basque Country, UPV/EHU, Department of Physiology, Bilbao,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Biocruces Health Research Institute, Bilbao,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Experimental Hepatology and Drug Targeting (HEVEFARM) , University of Salamanca, IBSAL , Salamanca,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RWTH University Hospital Aachen, Department of Internal Medicine III, Aachen,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Università Politecnica delle Marche, Department of Gastroenterology and Hepatology, Ancona,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nstitute of Cellular Medicine, Faculty of Medical Sciences, Newcastle Fibrosis Research Group, Newcastle upon Tyne,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IKERBASQUE, Basque Foundation for Science, Bilbao,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ibone.labiano@biodonostia.org</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Cholestasis is a common feature of different cholangiopathies such as PBC and PSC. This condition causes liver inflammation and injury in epithelial cells, thereby inducing a specific wound healing response which involves ductular reaction, activation of kupffer cells (KCs), hepatic stellate cells (HSCs) and immune cells, finally leading to biliary fibrosis. In this regard, bacterial components that translocate to the liver act as pro-inflammatory signals, binding to toll-like receptors, thus promoting disease progression. Importantly, our group and others have reported that the triggering receptor expressed on myeloid cells 2 (TREM2) inhibit TLR-mediated signaling. This study aims to evaluate the role of TREM2 in cholestasis.  </a:t>
            </a: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kern="1200" dirty="0">
                <a:solidFill>
                  <a:schemeClr val="tx1"/>
                </a:solidFill>
                <a:effectLst/>
                <a:latin typeface="Arial" panose="020B0604020202020204" pitchFamily="34" charset="0"/>
                <a:ea typeface="+mn-ea"/>
                <a:cs typeface="Arial" panose="020B0604020202020204" pitchFamily="34" charset="0"/>
              </a:rPr>
              <a:t> expression was analyzed in the liver of patients with PBC and PSC and in mouse models of cholestasis, compared to healthy livers. Wild type (WT) and </a:t>
            </a:r>
            <a:r>
              <a:rPr lang="en-US" sz="1000" i="1" kern="1200" dirty="0">
                <a:solidFill>
                  <a:schemeClr val="tx1"/>
                </a:solidFill>
                <a:effectLst/>
                <a:latin typeface="Arial" panose="020B0604020202020204" pitchFamily="34" charset="0"/>
                <a:ea typeface="+mn-ea"/>
                <a:cs typeface="Arial" panose="020B0604020202020204" pitchFamily="34" charset="0"/>
              </a:rPr>
              <a:t>Trem-2 </a:t>
            </a:r>
            <a:r>
              <a:rPr lang="en-US" sz="1000" kern="1200" dirty="0">
                <a:solidFill>
                  <a:schemeClr val="tx1"/>
                </a:solidFill>
                <a:effectLst/>
                <a:latin typeface="Arial" panose="020B0604020202020204" pitchFamily="34" charset="0"/>
                <a:ea typeface="+mn-ea"/>
                <a:cs typeface="Arial" panose="020B0604020202020204" pitchFamily="34" charset="0"/>
              </a:rPr>
              <a:t>knockout</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i="1"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were subjected to bile duct ligation (BDL), or sham operated. In parallel, WT and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i="1"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were treated with an antibiotic cocktail and then subjected to BDL.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kern="1200" dirty="0">
                <a:solidFill>
                  <a:schemeClr val="tx1"/>
                </a:solidFill>
                <a:effectLst/>
                <a:latin typeface="Arial" panose="020B0604020202020204" pitchFamily="34" charset="0"/>
                <a:ea typeface="+mn-ea"/>
                <a:cs typeface="Arial" panose="020B0604020202020204" pitchFamily="34" charset="0"/>
              </a:rPr>
              <a:t> was experimentally overexpressed in human hepatic stellate cells and inflammatory and fibrotic responses were analyzed. Effects of the treatment with bile acids in TREM2 expression in human hepatic stellate cells were assessed.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kern="1200" dirty="0">
                <a:solidFill>
                  <a:schemeClr val="tx1"/>
                </a:solidFill>
                <a:effectLst/>
                <a:latin typeface="Arial" panose="020B0604020202020204" pitchFamily="34" charset="0"/>
                <a:ea typeface="+mn-ea"/>
                <a:cs typeface="Arial" panose="020B0604020202020204" pitchFamily="34" charset="0"/>
              </a:rPr>
              <a:t> expression is upregulated in the liver of patients with PBC and PSC as compared to controls; this receptor is also upregulated in murine models of cholestasis. Interestingly, TREM2 expression in patients positively correlated with inflammatory, fibrotic and cholestatic markers.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a:t>
            </a:r>
            <a:r>
              <a:rPr lang="en-US" sz="1000" b="0" kern="1200" dirty="0">
                <a:solidFill>
                  <a:schemeClr val="tx1"/>
                </a:solidFill>
                <a:effectLst/>
                <a:latin typeface="Arial" panose="020B0604020202020204" pitchFamily="34" charset="0"/>
                <a:ea typeface="+mn-ea"/>
                <a:cs typeface="Arial" panose="020B0604020202020204" pitchFamily="34" charset="0"/>
              </a:rPr>
              <a:t> mice showed augmented biliary expansion after BDL. Likewise,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livers displayed enhanced profibrogenic (</a:t>
            </a:r>
            <a:r>
              <a:rPr lang="en-US" sz="1000" b="0" i="1" kern="1200" dirty="0">
                <a:solidFill>
                  <a:schemeClr val="tx1"/>
                </a:solidFill>
                <a:effectLst/>
                <a:latin typeface="Arial" panose="020B0604020202020204" pitchFamily="34" charset="0"/>
                <a:ea typeface="+mn-ea"/>
                <a:cs typeface="Arial" panose="020B0604020202020204" pitchFamily="34" charset="0"/>
              </a:rPr>
              <a:t>Col1a1</a:t>
            </a:r>
            <a:r>
              <a:rPr lang="en-US" sz="1000" b="0" kern="1200" dirty="0">
                <a:solidFill>
                  <a:schemeClr val="tx1"/>
                </a:solidFill>
                <a:effectLst/>
                <a:latin typeface="Arial" panose="020B0604020202020204" pitchFamily="34" charset="0"/>
                <a:ea typeface="+mn-ea"/>
                <a:cs typeface="Arial" panose="020B0604020202020204" pitchFamily="34" charset="0"/>
              </a:rPr>
              <a:t>) and hepatic stellate cell activation marker (</a:t>
            </a:r>
            <a:r>
              <a:rPr lang="en-US" sz="1000" b="0" i="1" kern="1200" dirty="0">
                <a:solidFill>
                  <a:schemeClr val="tx1"/>
                </a:solidFill>
                <a:effectLst/>
                <a:latin typeface="Arial" panose="020B0604020202020204" pitchFamily="34" charset="0"/>
                <a:ea typeface="+mn-ea"/>
                <a:cs typeface="Arial" panose="020B0604020202020204" pitchFamily="34" charset="0"/>
              </a:rPr>
              <a:t>Acta2</a:t>
            </a:r>
            <a:r>
              <a:rPr lang="en-US" sz="1000" b="0" kern="1200" dirty="0">
                <a:solidFill>
                  <a:schemeClr val="tx1"/>
                </a:solidFill>
                <a:effectLst/>
                <a:latin typeface="Arial" panose="020B0604020202020204" pitchFamily="34" charset="0"/>
                <a:ea typeface="+mn-ea"/>
                <a:cs typeface="Arial" panose="020B0604020202020204" pitchFamily="34" charset="0"/>
              </a:rPr>
              <a:t>) expression.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livers also exhibited enhanced pro-inflammatory marker expression (</a:t>
            </a:r>
            <a:r>
              <a:rPr lang="en-US" sz="1000" b="0" i="1" kern="1200" dirty="0">
                <a:solidFill>
                  <a:schemeClr val="tx1"/>
                </a:solidFill>
                <a:effectLst/>
                <a:latin typeface="Arial" panose="020B0604020202020204" pitchFamily="34" charset="0"/>
                <a:ea typeface="+mn-ea"/>
                <a:cs typeface="Arial" panose="020B0604020202020204" pitchFamily="34" charset="0"/>
              </a:rPr>
              <a:t>Tnf, Mcp1, Cxcl1</a:t>
            </a:r>
            <a:r>
              <a:rPr lang="en-US" sz="1000" b="0" kern="1200" dirty="0">
                <a:solidFill>
                  <a:schemeClr val="tx1"/>
                </a:solidFill>
                <a:effectLst/>
                <a:latin typeface="Arial" panose="020B0604020202020204" pitchFamily="34" charset="0"/>
                <a:ea typeface="+mn-ea"/>
                <a:cs typeface="Arial" panose="020B0604020202020204" pitchFamily="34" charset="0"/>
              </a:rPr>
              <a:t>) and augmented neutrophil recruitment into the liver as detected by NIMP-R14 inmunohistochemistry. This was accompanied by enhanced necroptotic cell death, while no differences were detected in apoptosis. Treatment with antibiotics abolished some of the effects observed in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a:t>
            </a:r>
            <a:r>
              <a:rPr lang="en-US" sz="1000" b="0" kern="1200" dirty="0">
                <a:solidFill>
                  <a:schemeClr val="tx1"/>
                </a:solidFill>
                <a:effectLst/>
                <a:latin typeface="Arial" panose="020B0604020202020204" pitchFamily="34" charset="0"/>
                <a:ea typeface="+mn-ea"/>
                <a:cs typeface="Arial" panose="020B0604020202020204" pitchFamily="34" charset="0"/>
              </a:rPr>
              <a:t> mice after BDL. </a:t>
            </a:r>
            <a:r>
              <a:rPr lang="en-US" sz="1000" b="0" i="1" kern="1200" dirty="0">
                <a:solidFill>
                  <a:schemeClr val="tx1"/>
                </a:solidFill>
                <a:effectLst/>
                <a:latin typeface="Arial" panose="020B0604020202020204" pitchFamily="34" charset="0"/>
                <a:ea typeface="+mn-ea"/>
                <a:cs typeface="Arial" panose="020B0604020202020204" pitchFamily="34" charset="0"/>
              </a:rPr>
              <a:t>In vitro</a:t>
            </a:r>
            <a:r>
              <a:rPr lang="en-US" sz="1000" b="0" kern="1200" dirty="0">
                <a:solidFill>
                  <a:schemeClr val="tx1"/>
                </a:solidFill>
                <a:effectLst/>
                <a:latin typeface="Arial" panose="020B0604020202020204" pitchFamily="34" charset="0"/>
                <a:ea typeface="+mn-ea"/>
                <a:cs typeface="Arial" panose="020B0604020202020204" pitchFamily="34" charset="0"/>
              </a:rPr>
              <a:t>,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kern="1200" dirty="0">
                <a:solidFill>
                  <a:schemeClr val="tx1"/>
                </a:solidFill>
                <a:effectLst/>
                <a:latin typeface="Arial" panose="020B0604020202020204" pitchFamily="34" charset="0"/>
                <a:ea typeface="+mn-ea"/>
                <a:cs typeface="Arial" panose="020B0604020202020204" pitchFamily="34" charset="0"/>
              </a:rPr>
              <a:t> overexpression in LX-2 cells leads to diminished profibrotic </a:t>
            </a:r>
            <a:r>
              <a:rPr lang="en-US" sz="1000" b="0" i="1" kern="1200" dirty="0">
                <a:solidFill>
                  <a:schemeClr val="tx1"/>
                </a:solidFill>
                <a:effectLst/>
                <a:latin typeface="Arial" panose="020B0604020202020204" pitchFamily="34" charset="0"/>
                <a:ea typeface="+mn-ea"/>
                <a:cs typeface="Arial" panose="020B0604020202020204" pitchFamily="34" charset="0"/>
              </a:rPr>
              <a:t>(ACTA2, COL1A1, FIBRONECTIN)</a:t>
            </a:r>
            <a:r>
              <a:rPr lang="en-US" sz="1000" b="0" kern="1200" dirty="0">
                <a:solidFill>
                  <a:schemeClr val="tx1"/>
                </a:solidFill>
                <a:effectLst/>
                <a:latin typeface="Arial" panose="020B0604020202020204" pitchFamily="34" charset="0"/>
                <a:ea typeface="+mn-ea"/>
                <a:cs typeface="Arial" panose="020B0604020202020204" pitchFamily="34" charset="0"/>
              </a:rPr>
              <a:t> and pro-inflammatory (</a:t>
            </a:r>
            <a:r>
              <a:rPr lang="en-US" sz="1000" b="0" i="1" kern="1200" dirty="0">
                <a:solidFill>
                  <a:schemeClr val="tx1"/>
                </a:solidFill>
                <a:effectLst/>
                <a:latin typeface="Arial" panose="020B0604020202020204" pitchFamily="34" charset="0"/>
                <a:ea typeface="+mn-ea"/>
                <a:cs typeface="Arial" panose="020B0604020202020204" pitchFamily="34" charset="0"/>
              </a:rPr>
              <a:t>TNF</a:t>
            </a:r>
            <a:r>
              <a:rPr lang="en-US" sz="1000" b="0" kern="1200" dirty="0">
                <a:solidFill>
                  <a:schemeClr val="tx1"/>
                </a:solidFill>
                <a:effectLst/>
                <a:latin typeface="Arial" panose="020B0604020202020204" pitchFamily="34" charset="0"/>
                <a:ea typeface="+mn-ea"/>
                <a:cs typeface="Arial" panose="020B0604020202020204" pitchFamily="34" charset="0"/>
              </a:rPr>
              <a:t> and </a:t>
            </a:r>
            <a:r>
              <a:rPr lang="en-US" sz="1000" b="0" i="1" kern="1200" dirty="0">
                <a:solidFill>
                  <a:schemeClr val="tx1"/>
                </a:solidFill>
                <a:effectLst/>
                <a:latin typeface="Arial" panose="020B0604020202020204" pitchFamily="34" charset="0"/>
                <a:ea typeface="+mn-ea"/>
                <a:cs typeface="Arial" panose="020B0604020202020204" pitchFamily="34" charset="0"/>
              </a:rPr>
              <a:t>MCP1</a:t>
            </a:r>
            <a:r>
              <a:rPr lang="en-US" sz="1000" b="0" kern="1200" dirty="0">
                <a:solidFill>
                  <a:schemeClr val="tx1"/>
                </a:solidFill>
                <a:effectLst/>
                <a:latin typeface="Arial" panose="020B0604020202020204" pitchFamily="34" charset="0"/>
                <a:ea typeface="+mn-ea"/>
                <a:cs typeface="Arial" panose="020B0604020202020204" pitchFamily="34" charset="0"/>
              </a:rPr>
              <a:t>) gene expression. Interestingly, treatment with UDCA induced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kern="1200" dirty="0">
                <a:solidFill>
                  <a:schemeClr val="tx1"/>
                </a:solidFill>
                <a:effectLst/>
                <a:latin typeface="Arial" panose="020B0604020202020204" pitchFamily="34" charset="0"/>
                <a:ea typeface="+mn-ea"/>
                <a:cs typeface="Arial" panose="020B0604020202020204" pitchFamily="34" charset="0"/>
              </a:rPr>
              <a:t> expression in these cells. </a:t>
            </a: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TREM2 is overexpressed in the liver of patients with PBC and PSC and during experimental cholestasis. TREM2 acts as a negative regulator of inflammatory responses during cholestatic injury in mice. On the other hand, UDCA increases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kern="1200" dirty="0">
                <a:solidFill>
                  <a:schemeClr val="tx1"/>
                </a:solidFill>
                <a:effectLst/>
                <a:latin typeface="Arial" panose="020B0604020202020204" pitchFamily="34" charset="0"/>
                <a:ea typeface="+mn-ea"/>
                <a:cs typeface="Arial" panose="020B0604020202020204" pitchFamily="34" charset="0"/>
              </a:rPr>
              <a:t> expression in HSCs, suggesting this could be and additional hepatoprotective mechanism of UDCA in cholestasis.</a:t>
            </a:r>
            <a:r>
              <a:rPr lang="en-GB" sz="100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Abx, antibiotics; ANIT, alpha-naphthylisothiocyanate; BDL, bile duct ligation; Cxcl1, C-X-C motif chemokine ligand 1; Mcp1, monocyte chemoattractant protein-1; PBC, primary biliary cholangitis; PSC, primary sclerosing cholangitis; </a:t>
            </a:r>
            <a:r>
              <a:rPr lang="en-US" sz="1000" b="0" i="1" kern="1200" dirty="0" err="1">
                <a:solidFill>
                  <a:schemeClr val="tx1"/>
                </a:solidFill>
                <a:effectLst/>
                <a:latin typeface="Arial" panose="020B0604020202020204" pitchFamily="34" charset="0"/>
                <a:ea typeface="+mn-ea"/>
                <a:cs typeface="Arial" panose="020B0604020202020204" pitchFamily="34" charset="0"/>
              </a:rPr>
              <a:t>Tnf</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US" sz="1000" b="0" i="1" kern="1200" dirty="0" err="1">
                <a:solidFill>
                  <a:schemeClr val="tx1"/>
                </a:solidFill>
                <a:effectLst/>
                <a:latin typeface="Arial" panose="020B0604020202020204" pitchFamily="34" charset="0"/>
                <a:ea typeface="+mn-ea"/>
                <a:cs typeface="Arial" panose="020B0604020202020204" pitchFamily="34" charset="0"/>
              </a:rPr>
              <a:t>tumour</a:t>
            </a:r>
            <a:r>
              <a:rPr lang="en-US" sz="1000" b="0" i="1" kern="1200" dirty="0">
                <a:solidFill>
                  <a:schemeClr val="tx1"/>
                </a:solidFill>
                <a:effectLst/>
                <a:latin typeface="Arial" panose="020B0604020202020204" pitchFamily="34" charset="0"/>
                <a:ea typeface="+mn-ea"/>
                <a:cs typeface="Arial" panose="020B0604020202020204" pitchFamily="34" charset="0"/>
              </a:rPr>
              <a:t> necrosis factor; TREM2, triggering receptor expressed on myeloid cells 2; UDCA, </a:t>
            </a:r>
            <a:r>
              <a:rPr lang="en-US" sz="1000" b="0" i="1" kern="1200" dirty="0" err="1">
                <a:solidFill>
                  <a:schemeClr val="tx1"/>
                </a:solidFill>
                <a:effectLst/>
                <a:latin typeface="Arial" panose="020B0604020202020204" pitchFamily="34" charset="0"/>
                <a:ea typeface="+mn-ea"/>
                <a:cs typeface="Arial" panose="020B0604020202020204" pitchFamily="34" charset="0"/>
              </a:rPr>
              <a:t>ursodeoxycholic</a:t>
            </a:r>
            <a:r>
              <a:rPr lang="en-US" sz="1000" b="0" i="1" kern="1200" dirty="0">
                <a:solidFill>
                  <a:schemeClr val="tx1"/>
                </a:solidFill>
                <a:effectLst/>
                <a:latin typeface="Arial" panose="020B0604020202020204" pitchFamily="34" charset="0"/>
                <a:ea typeface="+mn-ea"/>
                <a:cs typeface="Arial" panose="020B0604020202020204" pitchFamily="34" charset="0"/>
              </a:rPr>
              <a:t> acid</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The anti-inflammatory receptor TREM2 protects the liver from cholestatic injury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Ibone Labiano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Aitor Esparza-Baquer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Alona Agirre-Lizaso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Omar Sharif</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Pedro Miguel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Elizabeth Hijona</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Raul Jimenez-Agüero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Piotr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Malgorzata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Francisco Gonzalez-Romero</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Aspichueta</a:t>
            </a:r>
            <a:r>
              <a:rPr lang="en-US" sz="1000" kern="1200" baseline="30000" dirty="0">
                <a:solidFill>
                  <a:schemeClr val="tx1"/>
                </a:solidFill>
                <a:effectLst/>
                <a:latin typeface="Arial" panose="020B0604020202020204" pitchFamily="34" charset="0"/>
                <a:ea typeface="+mn-ea"/>
                <a:cs typeface="Arial" panose="020B0604020202020204" pitchFamily="34" charset="0"/>
              </a:rPr>
              <a:t>7 8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Monte</a:t>
            </a:r>
            <a:r>
              <a:rPr lang="en-US" sz="1000" kern="1200" baseline="30000" dirty="0">
                <a:solidFill>
                  <a:schemeClr val="tx1"/>
                </a:solidFill>
                <a:effectLst/>
                <a:latin typeface="Arial" panose="020B0604020202020204" pitchFamily="34" charset="0"/>
                <a:ea typeface="+mn-ea"/>
                <a:cs typeface="Arial" panose="020B0604020202020204" pitchFamily="34" charset="0"/>
              </a:rPr>
              <a:t>4 9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 Marin</a:t>
            </a:r>
            <a:r>
              <a:rPr lang="en-US" sz="1000" kern="1200" baseline="30000" dirty="0">
                <a:solidFill>
                  <a:schemeClr val="tx1"/>
                </a:solidFill>
                <a:effectLst/>
                <a:latin typeface="Arial" panose="020B0604020202020204" pitchFamily="34" charset="0"/>
                <a:ea typeface="+mn-ea"/>
                <a:cs typeface="Arial" panose="020B0604020202020204" pitchFamily="34" charset="0"/>
              </a:rPr>
              <a:t>4 9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Mihael Vucur</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Tom Lüdde</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Marzioni</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Derek A Mann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Bujanda</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Jesus M. Banales</a:t>
            </a:r>
            <a:r>
              <a:rPr lang="en-US" sz="1000" kern="1200" baseline="30000" dirty="0">
                <a:solidFill>
                  <a:schemeClr val="tx1"/>
                </a:solidFill>
                <a:effectLst/>
                <a:latin typeface="Arial" panose="020B0604020202020204" pitchFamily="34" charset="0"/>
                <a:ea typeface="+mn-ea"/>
                <a:cs typeface="Arial" panose="020B0604020202020204" pitchFamily="34" charset="0"/>
              </a:rPr>
              <a:t>1 4 13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Jesús Perugorria</a:t>
            </a:r>
            <a:r>
              <a:rPr lang="en-US" sz="1000" kern="1200" baseline="30000" dirty="0">
                <a:solidFill>
                  <a:schemeClr val="tx1"/>
                </a:solidFill>
                <a:effectLst/>
                <a:latin typeface="Arial" panose="020B0604020202020204" pitchFamily="34" charset="0"/>
                <a:ea typeface="+mn-ea"/>
                <a:cs typeface="Arial" panose="020B0604020202020204" pitchFamily="34" charset="0"/>
              </a:rPr>
              <a:t>1 4 13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 Biodonostia Research Institute,Donostia University Hospital, University of the Basque Country (UPV-EHU), Department of Liver and Gastrointestinal Diseases, San Sebastian,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Research Center for Molecular Medicine of the Austrian Academy of Sciences, , Vienna,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Laboratory of Infection Biology, Medical University of Vienna, Department of Medicine I, Vienna,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CIBERehd, Instituto de Salud Carlos III (ISCIII), Madrid,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Liver and Internal Medicine Unit, Medical University of Warsaw, Department of General, Transplant and Liver Surgery of the Medical University of Warsaw,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Pomeranian Medical University in Szczecin, Department of Medical Biology, Szczecin,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Faculty of Medicine and Nursing, University of the Basque Country, UPV/EHU, Department of Physiology, Bilbao,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Biocruces Health Research Institute, Bilbao,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Experimental Hepatology and Drug Targeting (HEVEFARM) , University of Salamanca, IBSAL , Salamanca,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RWTH University Hospital Aachen, Department of Internal Medicine III, Aachen,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Università Politecnica delle Marche, Department of Gastroenterology and Hepatology, Ancona,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nstitute of Cellular Medicine, Faculty of Medical Sciences, Newcastle Fibrosis Research Group, Newcastle upon Tyne,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IKERBASQUE, Basque Foundation for Science, Bilbao,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ibone.labiano@biodonostia.org</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Cholestasis is a common feature of different cholangiopathies such as PBC and PSC. This condition causes liver inflammation and injury in epithelial cells, thereby inducing a specific wound healing response which involves ductular reaction, activation of kupffer cells (KCs), hepatic stellate cells (HSCs) and immune cells, finally leading to biliary fibrosis. In this regard, bacterial components that translocate to the liver act as pro-inflammatory signals, binding to toll-like receptors, thus promoting disease progression. Importantly, our group and others have reported that the triggering receptor expressed on myeloid cells 2 (TREM2) inhibit TLR-mediated signaling. This study aims to evaluate the role of TREM2 in cholestasis.  </a:t>
            </a: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kern="1200" dirty="0">
                <a:solidFill>
                  <a:schemeClr val="tx1"/>
                </a:solidFill>
                <a:effectLst/>
                <a:latin typeface="Arial" panose="020B0604020202020204" pitchFamily="34" charset="0"/>
                <a:ea typeface="+mn-ea"/>
                <a:cs typeface="Arial" panose="020B0604020202020204" pitchFamily="34" charset="0"/>
              </a:rPr>
              <a:t> expression was analyzed in the liver of patients with PBC and PSC and in mouse models of cholestasis, compared to healthy livers. Wild type (WT) and </a:t>
            </a:r>
            <a:r>
              <a:rPr lang="en-US" sz="1000" i="1" kern="1200" dirty="0">
                <a:solidFill>
                  <a:schemeClr val="tx1"/>
                </a:solidFill>
                <a:effectLst/>
                <a:latin typeface="Arial" panose="020B0604020202020204" pitchFamily="34" charset="0"/>
                <a:ea typeface="+mn-ea"/>
                <a:cs typeface="Arial" panose="020B0604020202020204" pitchFamily="34" charset="0"/>
              </a:rPr>
              <a:t>Trem-2 </a:t>
            </a:r>
            <a:r>
              <a:rPr lang="en-US" sz="1000" kern="1200" dirty="0">
                <a:solidFill>
                  <a:schemeClr val="tx1"/>
                </a:solidFill>
                <a:effectLst/>
                <a:latin typeface="Arial" panose="020B0604020202020204" pitchFamily="34" charset="0"/>
                <a:ea typeface="+mn-ea"/>
                <a:cs typeface="Arial" panose="020B0604020202020204" pitchFamily="34" charset="0"/>
              </a:rPr>
              <a:t>knockout</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i="1"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were subjected to bile duct ligation (BDL), or sham operated. In parallel, WT and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i="1"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were treated with an antibiotic cocktail and then subjected to BDL.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kern="1200" dirty="0">
                <a:solidFill>
                  <a:schemeClr val="tx1"/>
                </a:solidFill>
                <a:effectLst/>
                <a:latin typeface="Arial" panose="020B0604020202020204" pitchFamily="34" charset="0"/>
                <a:ea typeface="+mn-ea"/>
                <a:cs typeface="Arial" panose="020B0604020202020204" pitchFamily="34" charset="0"/>
              </a:rPr>
              <a:t> was experimentally overexpressed in human hepatic stellate cells and inflammatory and fibrotic responses were analyzed. Effects of the treatment with bile acids in TREM2 expression in human hepatic stellate cells were assessed.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kern="1200" dirty="0">
                <a:solidFill>
                  <a:schemeClr val="tx1"/>
                </a:solidFill>
                <a:effectLst/>
                <a:latin typeface="Arial" panose="020B0604020202020204" pitchFamily="34" charset="0"/>
                <a:ea typeface="+mn-ea"/>
                <a:cs typeface="Arial" panose="020B0604020202020204" pitchFamily="34" charset="0"/>
              </a:rPr>
              <a:t> expression is upregulated in the liver of patients with PBC and PSC as compared to controls; this receptor is also upregulated in murine models of cholestasis. Interestingly, TREM2 expression in patients positively correlated with inflammatory, fibrotic and cholestatic markers.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a:t>
            </a:r>
            <a:r>
              <a:rPr lang="en-US" sz="1000" b="0" kern="1200" dirty="0">
                <a:solidFill>
                  <a:schemeClr val="tx1"/>
                </a:solidFill>
                <a:effectLst/>
                <a:latin typeface="Arial" panose="020B0604020202020204" pitchFamily="34" charset="0"/>
                <a:ea typeface="+mn-ea"/>
                <a:cs typeface="Arial" panose="020B0604020202020204" pitchFamily="34" charset="0"/>
              </a:rPr>
              <a:t> mice showed augmented biliary expansion after BDL. Likewise,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livers displayed enhanced profibrogenic (</a:t>
            </a:r>
            <a:r>
              <a:rPr lang="en-US" sz="1000" b="0" i="1" kern="1200" dirty="0">
                <a:solidFill>
                  <a:schemeClr val="tx1"/>
                </a:solidFill>
                <a:effectLst/>
                <a:latin typeface="Arial" panose="020B0604020202020204" pitchFamily="34" charset="0"/>
                <a:ea typeface="+mn-ea"/>
                <a:cs typeface="Arial" panose="020B0604020202020204" pitchFamily="34" charset="0"/>
              </a:rPr>
              <a:t>Col1a1</a:t>
            </a:r>
            <a:r>
              <a:rPr lang="en-US" sz="1000" b="0" kern="1200" dirty="0">
                <a:solidFill>
                  <a:schemeClr val="tx1"/>
                </a:solidFill>
                <a:effectLst/>
                <a:latin typeface="Arial" panose="020B0604020202020204" pitchFamily="34" charset="0"/>
                <a:ea typeface="+mn-ea"/>
                <a:cs typeface="Arial" panose="020B0604020202020204" pitchFamily="34" charset="0"/>
              </a:rPr>
              <a:t>) and hepatic stellate cell activation marker (</a:t>
            </a:r>
            <a:r>
              <a:rPr lang="en-US" sz="1000" b="0" i="1" kern="1200" dirty="0">
                <a:solidFill>
                  <a:schemeClr val="tx1"/>
                </a:solidFill>
                <a:effectLst/>
                <a:latin typeface="Arial" panose="020B0604020202020204" pitchFamily="34" charset="0"/>
                <a:ea typeface="+mn-ea"/>
                <a:cs typeface="Arial" panose="020B0604020202020204" pitchFamily="34" charset="0"/>
              </a:rPr>
              <a:t>Acta2</a:t>
            </a:r>
            <a:r>
              <a:rPr lang="en-US" sz="1000" b="0" kern="1200" dirty="0">
                <a:solidFill>
                  <a:schemeClr val="tx1"/>
                </a:solidFill>
                <a:effectLst/>
                <a:latin typeface="Arial" panose="020B0604020202020204" pitchFamily="34" charset="0"/>
                <a:ea typeface="+mn-ea"/>
                <a:cs typeface="Arial" panose="020B0604020202020204" pitchFamily="34" charset="0"/>
              </a:rPr>
              <a:t>) expression.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livers also exhibited enhanced pro-inflammatory marker expression (</a:t>
            </a:r>
            <a:r>
              <a:rPr lang="en-US" sz="1000" b="0" i="1" kern="1200" dirty="0">
                <a:solidFill>
                  <a:schemeClr val="tx1"/>
                </a:solidFill>
                <a:effectLst/>
                <a:latin typeface="Arial" panose="020B0604020202020204" pitchFamily="34" charset="0"/>
                <a:ea typeface="+mn-ea"/>
                <a:cs typeface="Arial" panose="020B0604020202020204" pitchFamily="34" charset="0"/>
              </a:rPr>
              <a:t>Tnf, Mcp1, Cxcl1</a:t>
            </a:r>
            <a:r>
              <a:rPr lang="en-US" sz="1000" b="0" kern="1200" dirty="0">
                <a:solidFill>
                  <a:schemeClr val="tx1"/>
                </a:solidFill>
                <a:effectLst/>
                <a:latin typeface="Arial" panose="020B0604020202020204" pitchFamily="34" charset="0"/>
                <a:ea typeface="+mn-ea"/>
                <a:cs typeface="Arial" panose="020B0604020202020204" pitchFamily="34" charset="0"/>
              </a:rPr>
              <a:t>) and augmented neutrophil recruitment into the liver as detected by NIMP-R14 inmunohistochemistry. This was accompanied by enhanced necroptotic cell death, while no differences were detected in apoptosis. Treatment with antibiotics abolished some of the effects observed in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a:t>
            </a:r>
            <a:r>
              <a:rPr lang="en-US" sz="1000" b="0" kern="1200" dirty="0">
                <a:solidFill>
                  <a:schemeClr val="tx1"/>
                </a:solidFill>
                <a:effectLst/>
                <a:latin typeface="Arial" panose="020B0604020202020204" pitchFamily="34" charset="0"/>
                <a:ea typeface="+mn-ea"/>
                <a:cs typeface="Arial" panose="020B0604020202020204" pitchFamily="34" charset="0"/>
              </a:rPr>
              <a:t> mice after BDL. </a:t>
            </a:r>
            <a:r>
              <a:rPr lang="en-US" sz="1000" b="0" i="1" kern="1200" dirty="0">
                <a:solidFill>
                  <a:schemeClr val="tx1"/>
                </a:solidFill>
                <a:effectLst/>
                <a:latin typeface="Arial" panose="020B0604020202020204" pitchFamily="34" charset="0"/>
                <a:ea typeface="+mn-ea"/>
                <a:cs typeface="Arial" panose="020B0604020202020204" pitchFamily="34" charset="0"/>
              </a:rPr>
              <a:t>In vitro</a:t>
            </a:r>
            <a:r>
              <a:rPr lang="en-US" sz="1000" b="0" kern="1200" dirty="0">
                <a:solidFill>
                  <a:schemeClr val="tx1"/>
                </a:solidFill>
                <a:effectLst/>
                <a:latin typeface="Arial" panose="020B0604020202020204" pitchFamily="34" charset="0"/>
                <a:ea typeface="+mn-ea"/>
                <a:cs typeface="Arial" panose="020B0604020202020204" pitchFamily="34" charset="0"/>
              </a:rPr>
              <a:t>,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kern="1200" dirty="0">
                <a:solidFill>
                  <a:schemeClr val="tx1"/>
                </a:solidFill>
                <a:effectLst/>
                <a:latin typeface="Arial" panose="020B0604020202020204" pitchFamily="34" charset="0"/>
                <a:ea typeface="+mn-ea"/>
                <a:cs typeface="Arial" panose="020B0604020202020204" pitchFamily="34" charset="0"/>
              </a:rPr>
              <a:t> overexpression in LX-2 cells leads to diminished profibrotic </a:t>
            </a:r>
            <a:r>
              <a:rPr lang="en-US" sz="1000" b="0" i="1" kern="1200" dirty="0">
                <a:solidFill>
                  <a:schemeClr val="tx1"/>
                </a:solidFill>
                <a:effectLst/>
                <a:latin typeface="Arial" panose="020B0604020202020204" pitchFamily="34" charset="0"/>
                <a:ea typeface="+mn-ea"/>
                <a:cs typeface="Arial" panose="020B0604020202020204" pitchFamily="34" charset="0"/>
              </a:rPr>
              <a:t>(ACTA2, COL1A1, FIBRONECTIN)</a:t>
            </a:r>
            <a:r>
              <a:rPr lang="en-US" sz="1000" b="0" kern="1200" dirty="0">
                <a:solidFill>
                  <a:schemeClr val="tx1"/>
                </a:solidFill>
                <a:effectLst/>
                <a:latin typeface="Arial" panose="020B0604020202020204" pitchFamily="34" charset="0"/>
                <a:ea typeface="+mn-ea"/>
                <a:cs typeface="Arial" panose="020B0604020202020204" pitchFamily="34" charset="0"/>
              </a:rPr>
              <a:t> and pro-inflammatory (</a:t>
            </a:r>
            <a:r>
              <a:rPr lang="en-US" sz="1000" b="0" i="1" kern="1200" dirty="0">
                <a:solidFill>
                  <a:schemeClr val="tx1"/>
                </a:solidFill>
                <a:effectLst/>
                <a:latin typeface="Arial" panose="020B0604020202020204" pitchFamily="34" charset="0"/>
                <a:ea typeface="+mn-ea"/>
                <a:cs typeface="Arial" panose="020B0604020202020204" pitchFamily="34" charset="0"/>
              </a:rPr>
              <a:t>TNF</a:t>
            </a:r>
            <a:r>
              <a:rPr lang="en-US" sz="1000" b="0" kern="1200" dirty="0">
                <a:solidFill>
                  <a:schemeClr val="tx1"/>
                </a:solidFill>
                <a:effectLst/>
                <a:latin typeface="Arial" panose="020B0604020202020204" pitchFamily="34" charset="0"/>
                <a:ea typeface="+mn-ea"/>
                <a:cs typeface="Arial" panose="020B0604020202020204" pitchFamily="34" charset="0"/>
              </a:rPr>
              <a:t> and </a:t>
            </a:r>
            <a:r>
              <a:rPr lang="en-US" sz="1000" b="0" i="1" kern="1200" dirty="0">
                <a:solidFill>
                  <a:schemeClr val="tx1"/>
                </a:solidFill>
                <a:effectLst/>
                <a:latin typeface="Arial" panose="020B0604020202020204" pitchFamily="34" charset="0"/>
                <a:ea typeface="+mn-ea"/>
                <a:cs typeface="Arial" panose="020B0604020202020204" pitchFamily="34" charset="0"/>
              </a:rPr>
              <a:t>MCP1</a:t>
            </a:r>
            <a:r>
              <a:rPr lang="en-US" sz="1000" b="0" kern="1200" dirty="0">
                <a:solidFill>
                  <a:schemeClr val="tx1"/>
                </a:solidFill>
                <a:effectLst/>
                <a:latin typeface="Arial" panose="020B0604020202020204" pitchFamily="34" charset="0"/>
                <a:ea typeface="+mn-ea"/>
                <a:cs typeface="Arial" panose="020B0604020202020204" pitchFamily="34" charset="0"/>
              </a:rPr>
              <a:t>) gene expression. Interestingly, treatment with UDCA induced </a:t>
            </a:r>
            <a:r>
              <a:rPr lang="en-US" sz="1000" b="0" i="1" kern="1200" dirty="0">
                <a:solidFill>
                  <a:schemeClr val="tx1"/>
                </a:solidFill>
                <a:effectLst/>
                <a:latin typeface="Arial" panose="020B0604020202020204" pitchFamily="34" charset="0"/>
                <a:ea typeface="+mn-ea"/>
                <a:cs typeface="Arial" panose="020B0604020202020204" pitchFamily="34" charset="0"/>
              </a:rPr>
              <a:t>TREM2</a:t>
            </a:r>
            <a:r>
              <a:rPr lang="en-US" sz="1000" b="0" kern="1200" dirty="0">
                <a:solidFill>
                  <a:schemeClr val="tx1"/>
                </a:solidFill>
                <a:effectLst/>
                <a:latin typeface="Arial" panose="020B0604020202020204" pitchFamily="34" charset="0"/>
                <a:ea typeface="+mn-ea"/>
                <a:cs typeface="Arial" panose="020B0604020202020204" pitchFamily="34" charset="0"/>
              </a:rPr>
              <a:t> expression in these cells. </a:t>
            </a: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TREM2 is overexpressed in the liver of patients with PBC and PSC and during experimental cholestasis. TREM2 acts as a negative regulator of inflammatory responses during cholestatic injury in mice. On the other hand, UDCA increases </a:t>
            </a:r>
            <a:r>
              <a:rPr lang="en-US" sz="1000" i="1" kern="1200" dirty="0">
                <a:solidFill>
                  <a:schemeClr val="tx1"/>
                </a:solidFill>
                <a:effectLst/>
                <a:latin typeface="Arial" panose="020B0604020202020204" pitchFamily="34" charset="0"/>
                <a:ea typeface="+mn-ea"/>
                <a:cs typeface="Arial" panose="020B0604020202020204" pitchFamily="34" charset="0"/>
              </a:rPr>
              <a:t>TREM2</a:t>
            </a:r>
            <a:r>
              <a:rPr lang="en-US" sz="1000" kern="1200" dirty="0">
                <a:solidFill>
                  <a:schemeClr val="tx1"/>
                </a:solidFill>
                <a:effectLst/>
                <a:latin typeface="Arial" panose="020B0604020202020204" pitchFamily="34" charset="0"/>
                <a:ea typeface="+mn-ea"/>
                <a:cs typeface="Arial" panose="020B0604020202020204" pitchFamily="34" charset="0"/>
              </a:rPr>
              <a:t> expression in HSCs, suggesting this could be and additional hepatoprotective mechanism of UDCA in cholestasis.</a:t>
            </a:r>
            <a:r>
              <a:rPr lang="en-GB" sz="100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CD, cluster of determination; FoxP3, Forkhead box protein P3; IBD, inflammatory bowel disease; norUDCA, 24-nor-ursodeoxycholic acid; PSC, primary sclerosing cholangitis; Th17, T-helper cell 17; Treg, regulatory T cell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AS060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24-nor-ursodeoxycholic acid ameliorates intestinal inflammation by counteracting Th17/Treg imbalance via redirecting mTOR metabolic sensing programs in CD4+ T cells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Ci Zhu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Nicole Boucheron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Claudia Fuchs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Hainberger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Valentina Stolz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Ramona Rica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Teresa Preglej</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Lisa Sandner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Marlis Alteneder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Alexandra Gülich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Hamminger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Veronika Mlitz</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Jelena Remetic</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Tatjana Stojakovic</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Hubert schargl</a:t>
            </a:r>
            <a:r>
              <a:rPr lang="en-US" sz="1000" kern="1200" baseline="30000" dirty="0">
                <a:solidFill>
                  <a:schemeClr val="tx1"/>
                </a:solidFill>
                <a:effectLst/>
                <a:latin typeface="Arial" panose="020B0604020202020204" pitchFamily="34" charset="0"/>
                <a:ea typeface="+mn-ea"/>
                <a:cs typeface="Arial" panose="020B0604020202020204" pitchFamily="34" charset="0"/>
              </a:rPr>
              <a:t>3 4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Shinya Sakaguchi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Wilfried Ellmeier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Trauner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Division of Gastroenterology and Hepatology, Internal Medicine III,,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Institute of Immunology, Center for Pathophysiology, Infectiology and Immunology,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 Medical University Hospital of Graz, Clinical Institute of Medical and Chemical Laboratory of Diagnostics, Graz,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Graz, Clinical Institute of Medical and Chemical Laboratory of Diagnostics, Graz, Austria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michael.trauner@meduniwien.ac.at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24-nor-ursodeoxycholic acid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is a novel therapeutic bile acid for treating primary sclerosing cholangitis (PSC) which is strongly associated with inflammatory bowel disease (IBD). Th17/Treg imbalance is a key immunopathological factor driving PSC-IBD. We hypothesized that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has immunomodulatory potency on Th17/Treg balance contributing to its therapeutic efficacy besides previously established effects in CD8</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Since Th17/Treg lineage determination is controlled by metabolic reprogramming in activated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we aimed to explore how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affects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metabolic sensing programs and Th17/Treg balance.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effects on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development and Th17/Treg balance were assessed by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proliferation and differentiation assays, as well as in the model of CD25</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CD45RB</a:t>
            </a:r>
            <a:r>
              <a:rPr lang="en-US" sz="1000" kern="1200" baseline="30000" dirty="0">
                <a:solidFill>
                  <a:schemeClr val="tx1"/>
                </a:solidFill>
                <a:effectLst/>
                <a:latin typeface="Arial" panose="020B0604020202020204" pitchFamily="34" charset="0"/>
                <a:ea typeface="+mn-ea"/>
                <a:cs typeface="Arial" panose="020B0604020202020204" pitchFamily="34" charset="0"/>
              </a:rPr>
              <a:t>high</a:t>
            </a:r>
            <a:r>
              <a:rPr lang="en-US" sz="1000" kern="1200" dirty="0">
                <a:solidFill>
                  <a:schemeClr val="tx1"/>
                </a:solidFill>
                <a:effectLst/>
                <a:latin typeface="Arial" panose="020B0604020202020204" pitchFamily="34" charset="0"/>
                <a:ea typeface="+mn-ea"/>
                <a:cs typeface="Arial" panose="020B0604020202020204" pitchFamily="34" charset="0"/>
              </a:rPr>
              <a:t>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induced colitis, a Th17 cell driven experimental IBD model.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reduced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proliferation and lymphoblast formation by 46.8% (vs control, p&lt;0.05).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inhibited Th17 cell differentiation while promoting FoxP3 expression. Mechanistically,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suppressed mTORC1 and mTORC2 kinase activities as reflected by lower phosphorylation level of P70 S6 Kinase(Thr421/Ser424) and pAKT(Ser473) by 40.7% (p&lt;0.005) and 51.2% (p&lt;0.05), respectively. Consequently,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decreased gene expression of mTOR regulated glycolytic enzymes, such as hexokinase2 and lactate dehydrogenase A (p&lt;0.05) and subsequently reduced glycolysis in developing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with lower extracellular acidification rate. Conversely, fatty acid oxidation was enhanced by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as indicated by increased gene expression of </a:t>
            </a:r>
            <a:r>
              <a:rPr lang="en-US" sz="1000" i="1" kern="1200" dirty="0">
                <a:solidFill>
                  <a:schemeClr val="tx1"/>
                </a:solidFill>
                <a:effectLst/>
                <a:latin typeface="Arial" panose="020B0604020202020204" pitchFamily="34" charset="0"/>
                <a:ea typeface="+mn-ea"/>
                <a:cs typeface="Arial" panose="020B0604020202020204" pitchFamily="34" charset="0"/>
              </a:rPr>
              <a:t>Cpt1alpha</a:t>
            </a:r>
            <a:r>
              <a:rPr lang="en-US" sz="1000" kern="1200" dirty="0">
                <a:solidFill>
                  <a:schemeClr val="tx1"/>
                </a:solidFill>
                <a:effectLst/>
                <a:latin typeface="Arial" panose="020B0604020202020204" pitchFamily="34" charset="0"/>
                <a:ea typeface="+mn-ea"/>
                <a:cs typeface="Arial" panose="020B0604020202020204" pitchFamily="34" charset="0"/>
              </a:rPr>
              <a:t> (p&lt;0.005). Supporting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data,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reduced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RORγt</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in intraepithelial mucosa (p&lt;0.05), while expanded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CD25</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Foxp3</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Tregs in spleen (p&lt;0.05), intraepithelial mucosa (p&lt;0.05) and lamina propria (p=0.0635) after colitis induction.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induced-Tregs demonstrated immunosuppressive functions </a:t>
            </a:r>
            <a:r>
              <a:rPr lang="en-US" sz="1000" i="1" kern="1200" dirty="0">
                <a:solidFill>
                  <a:schemeClr val="tx1"/>
                </a:solidFill>
                <a:effectLst/>
                <a:latin typeface="Arial" panose="020B0604020202020204" pitchFamily="34" charset="0"/>
                <a:ea typeface="+mn-ea"/>
                <a:cs typeface="Arial" panose="020B0604020202020204" pitchFamily="34" charset="0"/>
              </a:rPr>
              <a:t>in vivo</a:t>
            </a:r>
            <a:r>
              <a:rPr lang="en-US" sz="1000" kern="1200" dirty="0">
                <a:solidFill>
                  <a:schemeClr val="tx1"/>
                </a:solidFill>
                <a:effectLst/>
                <a:latin typeface="Arial" panose="020B0604020202020204" pitchFamily="34" charset="0"/>
                <a:ea typeface="+mn-ea"/>
                <a:cs typeface="Arial" panose="020B0604020202020204" pitchFamily="34" charset="0"/>
              </a:rPr>
              <a:t> as evidenced by reduced frequencies of CD4</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 cells expressing IL17A/IFNgamma</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 IL17A/IL22 in intraepithelial mucosa, lamina propria and mesenteric lymph nodes and improved colon immunopathology.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redirects mTOR-associated metabolic sensing programs in activated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to counteract Th17/Treg imbalance, indicating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may represent a promising immunometabolic drug for treating T cell based inflammatory diseases, such as PSC.</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070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FA, fatty acid; FoxP3, Forkhead box protein P3; IBD, inflammatory bowel disease; IFN, interferon; IL, interleukin; mTORC, mammalian target of rapamycin complex; norUDCA, 24-nor-ursodeoxycholic acid; </a:t>
            </a:r>
            <a:r>
              <a:rPr lang="en-US" sz="1000" b="0" i="1" kern="1200" dirty="0" err="1">
                <a:solidFill>
                  <a:schemeClr val="tx1"/>
                </a:solidFill>
                <a:effectLst/>
                <a:latin typeface="Arial" panose="020B0604020202020204" pitchFamily="34" charset="0"/>
                <a:ea typeface="+mn-ea"/>
                <a:cs typeface="Arial" panose="020B0604020202020204" pitchFamily="34" charset="0"/>
              </a:rPr>
              <a:t>pAKT</a:t>
            </a:r>
            <a:r>
              <a:rPr lang="en-US" sz="1000" b="0" i="1" kern="1200" dirty="0">
                <a:solidFill>
                  <a:schemeClr val="tx1"/>
                </a:solidFill>
                <a:effectLst/>
                <a:latin typeface="Arial" panose="020B0604020202020204" pitchFamily="34" charset="0"/>
                <a:ea typeface="+mn-ea"/>
                <a:cs typeface="Arial" panose="020B0604020202020204" pitchFamily="34" charset="0"/>
              </a:rPr>
              <a:t>, protein kinase B; PSC, primary sclerosing cholangitis; Treg, regulatory T cell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AS060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24-nor-ursodeoxycholic acid ameliorates intestinal inflammation by counteracting Th17/Treg imbalance via redirecting mTOR metabolic sensing programs in CD4+ T cells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Ci Zhu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Nicole Boucheron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Claudia Fuchs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Hainberger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Valentina Stolz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Ramona Rica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Teresa Preglej</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Lisa Sandner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Marlis Alteneder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Alexandra Gülich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Hamminger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Veronika Mlitz</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Jelena Remetic</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Tatjana Stojakovic</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Hubert schargl</a:t>
            </a:r>
            <a:r>
              <a:rPr lang="en-US" sz="1000" kern="1200" baseline="30000" dirty="0">
                <a:solidFill>
                  <a:schemeClr val="tx1"/>
                </a:solidFill>
                <a:effectLst/>
                <a:latin typeface="Arial" panose="020B0604020202020204" pitchFamily="34" charset="0"/>
                <a:ea typeface="+mn-ea"/>
                <a:cs typeface="Arial" panose="020B0604020202020204" pitchFamily="34" charset="0"/>
              </a:rPr>
              <a:t>3 4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Shinya Sakaguchi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Wilfried Ellmeier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Trauner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Division of Gastroenterology and Hepatology, Internal Medicine III,,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Institute of Immunology, Center for Pathophysiology, Infectiology and Immunology,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 Medical University Hospital of Graz, Clinical Institute of Medical and Chemical Laboratory of Diagnostics, Graz,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Graz, Clinical Institute of Medical and Chemical Laboratory of Diagnostics, Graz, Austria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michael.trauner@meduniwien.ac.at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24-nor-ursodeoxycholic acid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is a novel therapeutic bile acid for treating primary sclerosing cholangitis (PSC) which is strongly associated with inflammatory bowel disease (IBD). Th17/Treg imbalance is a key immunopathological factor driving PSC-IBD. We hypothesized that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has immunomodulatory potency on Th17/Treg balance contributing to its therapeutic efficacy besides previously established effects in CD8</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Since Th17/Treg lineage determination is controlled by metabolic reprogramming in activated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we aimed to explore how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affects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metabolic sensing programs and Th17/Treg balance.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effects on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development and Th17/Treg balance were assessed by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proliferation and differentiation assays, as well as in the model of CD25</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CD45RB</a:t>
            </a:r>
            <a:r>
              <a:rPr lang="en-US" sz="1000" kern="1200" baseline="30000" dirty="0">
                <a:solidFill>
                  <a:schemeClr val="tx1"/>
                </a:solidFill>
                <a:effectLst/>
                <a:latin typeface="Arial" panose="020B0604020202020204" pitchFamily="34" charset="0"/>
                <a:ea typeface="+mn-ea"/>
                <a:cs typeface="Arial" panose="020B0604020202020204" pitchFamily="34" charset="0"/>
              </a:rPr>
              <a:t>high</a:t>
            </a:r>
            <a:r>
              <a:rPr lang="en-US" sz="1000" kern="1200" dirty="0">
                <a:solidFill>
                  <a:schemeClr val="tx1"/>
                </a:solidFill>
                <a:effectLst/>
                <a:latin typeface="Arial" panose="020B0604020202020204" pitchFamily="34" charset="0"/>
                <a:ea typeface="+mn-ea"/>
                <a:cs typeface="Arial" panose="020B0604020202020204" pitchFamily="34" charset="0"/>
              </a:rPr>
              <a:t>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induced colitis, a Th17 cell driven experimental IBD model.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reduced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 proliferation and lymphoblast formation by 46.8% (vs control, p&lt;0.05).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inhibited Th17 cell differentiation while promoting FoxP3 expression. Mechanistically,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suppressed mTORC1 and mTORC2 kinase activities as reflected by lower phosphorylation level of P70 S6 Kinase(Thr421/Ser424) and pAKT(Ser473) by 40.7% (p&lt;0.005) and 51.2% (p&lt;0.05), respectively. Consequently,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decreased gene expression of mTOR regulated glycolytic enzymes, such as hexokinase2 and lactate dehydrogenase A (p&lt;0.05) and subsequently reduced glycolysis in developing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with lower extracellular acidification rate. Conversely, fatty acid oxidation was enhanced by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as indicated by increased gene expression of </a:t>
            </a:r>
            <a:r>
              <a:rPr lang="en-US" sz="1000" i="1" kern="1200" dirty="0">
                <a:solidFill>
                  <a:schemeClr val="tx1"/>
                </a:solidFill>
                <a:effectLst/>
                <a:latin typeface="Arial" panose="020B0604020202020204" pitchFamily="34" charset="0"/>
                <a:ea typeface="+mn-ea"/>
                <a:cs typeface="Arial" panose="020B0604020202020204" pitchFamily="34" charset="0"/>
              </a:rPr>
              <a:t>Cpt1alpha</a:t>
            </a:r>
            <a:r>
              <a:rPr lang="en-US" sz="1000" kern="1200" dirty="0">
                <a:solidFill>
                  <a:schemeClr val="tx1"/>
                </a:solidFill>
                <a:effectLst/>
                <a:latin typeface="Arial" panose="020B0604020202020204" pitchFamily="34" charset="0"/>
                <a:ea typeface="+mn-ea"/>
                <a:cs typeface="Arial" panose="020B0604020202020204" pitchFamily="34" charset="0"/>
              </a:rPr>
              <a:t> (p&lt;0.005). Supporting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data,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reduced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RORγt</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in intraepithelial mucosa (p&lt;0.05), while expanded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CD25</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Foxp3</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Tregs in spleen (p&lt;0.05), intraepithelial mucosa (p&lt;0.05) and lamina propria (p=0.0635) after colitis induction.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induced-Tregs demonstrated immunosuppressive functions </a:t>
            </a:r>
            <a:r>
              <a:rPr lang="en-US" sz="1000" i="1" kern="1200" dirty="0">
                <a:solidFill>
                  <a:schemeClr val="tx1"/>
                </a:solidFill>
                <a:effectLst/>
                <a:latin typeface="Arial" panose="020B0604020202020204" pitchFamily="34" charset="0"/>
                <a:ea typeface="+mn-ea"/>
                <a:cs typeface="Arial" panose="020B0604020202020204" pitchFamily="34" charset="0"/>
              </a:rPr>
              <a:t>in vivo</a:t>
            </a:r>
            <a:r>
              <a:rPr lang="en-US" sz="1000" kern="1200" dirty="0">
                <a:solidFill>
                  <a:schemeClr val="tx1"/>
                </a:solidFill>
                <a:effectLst/>
                <a:latin typeface="Arial" panose="020B0604020202020204" pitchFamily="34" charset="0"/>
                <a:ea typeface="+mn-ea"/>
                <a:cs typeface="Arial" panose="020B0604020202020204" pitchFamily="34" charset="0"/>
              </a:rPr>
              <a:t> as evidenced by reduced frequencies of CD4</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 cells expressing IL17A/IFNgamma</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 IL17A/IL22 in intraepithelial mucosa, lamina propria and mesenteric lymph nodes and improved colon immunopathology.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redirects mTOR-associated metabolic sensing programs in activated CD4</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 cells to counteract Th17/Treg imbalance, indicating </a:t>
            </a:r>
            <a:r>
              <a:rPr lang="en-US" sz="1000" i="1" kern="1200" dirty="0">
                <a:solidFill>
                  <a:schemeClr val="tx1"/>
                </a:solidFill>
                <a:effectLst/>
                <a:latin typeface="Arial" panose="020B0604020202020204" pitchFamily="34" charset="0"/>
                <a:ea typeface="+mn-ea"/>
                <a:cs typeface="Arial" panose="020B0604020202020204" pitchFamily="34" charset="0"/>
              </a:rPr>
              <a:t>nor</a:t>
            </a:r>
            <a:r>
              <a:rPr lang="en-US" sz="1000" kern="1200" dirty="0">
                <a:solidFill>
                  <a:schemeClr val="tx1"/>
                </a:solidFill>
                <a:effectLst/>
                <a:latin typeface="Arial" panose="020B0604020202020204" pitchFamily="34" charset="0"/>
                <a:ea typeface="+mn-ea"/>
                <a:cs typeface="Arial" panose="020B0604020202020204" pitchFamily="34" charset="0"/>
              </a:rPr>
              <a:t>UDCA may represent a promising immunometabolic drug for treating T cell based inflammatory diseases, such as PSC.</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111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53923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BZF, bezafibrate; IPTW, inverse probability of treatment weighting; LT, liver transplantation; PBC, primary biliary cholangitis; PPAR, peroxisome proliferator-activated receptor; PXR, pregnane X receptor; UDCA, ursodeoxycholic acid</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GS01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Bezafibrate add-on therapy improves liver transplantation-free survival in patients with primary biliary cholangitis: a Japanese nationwide cohort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Atsushi Tanaka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Junko Hirohara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Toshinari Nakano</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Kosuke Matsumoto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Olivier Chazouillères</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Hajime Takikawa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Bettina Hansen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Fabrice Carrat</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 Corpechot</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Teikyo University School of Medicine, Medicine, Tokyo,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Kansai Medical University, The Third Department of Internal Medicine , Hirakata,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Sorbonne University, Reference center for inflammatory biliary diseases and autoimmune hepatitis, Saint-Antoine Hospital, APHP,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Teikyo University School of Medicine, Medical Technology, Tokyo,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University Health Network &amp; IHPME, University of Toronto, Toronto Centre for Liver Disease, Toronto General Hospital, Toronto,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Sorbonne University, Pierre Louis Institute of Epidemiology and Public Health, Paris, France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a-tanaka@med.teikyo-u.ac.jp</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Bezafibrate (BZF) is a dual PPARs/PXR agonist with potent anti-cholestatic efficacy. Beneficial effect of BZF on symptoms and biochemical features of primary biliary cholangitis (PBC) has been reported but its long-term efficacy on survival remains to be determined. In Japan BZF (400mg/d) has been used as </a:t>
            </a:r>
            <a:r>
              <a:rPr lang="en-GB" sz="1000" i="1" kern="1200" dirty="0">
                <a:solidFill>
                  <a:schemeClr val="tx1"/>
                </a:solidFill>
                <a:effectLst/>
                <a:latin typeface="Arial" panose="020B0604020202020204" pitchFamily="34" charset="0"/>
                <a:ea typeface="+mn-ea"/>
                <a:cs typeface="Arial" panose="020B0604020202020204" pitchFamily="34" charset="0"/>
              </a:rPr>
              <a:t>de facto</a:t>
            </a:r>
            <a:r>
              <a:rPr lang="en-GB" sz="1000" kern="1200" dirty="0">
                <a:solidFill>
                  <a:schemeClr val="tx1"/>
                </a:solidFill>
                <a:effectLst/>
                <a:latin typeface="Arial" panose="020B0604020202020204" pitchFamily="34" charset="0"/>
                <a:ea typeface="+mn-ea"/>
                <a:cs typeface="Arial" panose="020B0604020202020204" pitchFamily="34" charset="0"/>
              </a:rPr>
              <a:t> second-line treatment for PBC patients with incomplete response to ursodeoxycholic acid (UDCA, 13-15mg/d) since 2000’s. Herein, we retrospectively investigated long-term efficacy of bezafibrate, taking advantage of a large-scale nationwide cohort of PBC patients in Japan.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The Japanese PBC cohort is established by the nation-wide surveys, initiated in 1980 and updated every 3 years by the Intractable Hepato-Biliary Diseases Study Group (Japan PBC Study Group). To date, 9,919 patients with PBC have been registered. Primary and secondary outcomes (all-cause death or liver transplantation (LT); liver-related death or LT) were assessed using multivariable- or IPTW-adjusted Cox models with UDCA and BZF as time-varying covariates. Baseline covariates included age, sex, diagnosis year (by 10 years), presence of symptoms, serum levels of bilirubin, alkaline phosphatase, and albumin, and histological stage (early vs. advanced stage). Multiple imputation method was used for missing starting data of UDCA or BZF, and Cox models excluding missing data were used as sensitivity analysis.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1,739 patients were excluded from the analysis due to missing data in terms of outcome and final follow-up date. The remaining 8,180 patients were included: mean age at diagnosis 56.9yrs, 1,104 males (14%). Treatment protocol included UDCA monotherapy (6,087; 74%), a combination of UDCA and BZF (943; 12%), and no treatment (1,133; 14%). Exposure to BZF add-on therapy was associated with a significant improvement in long-term outcome as compared to UDCA alone or no treatment; Compared to no treatment, adjusted hazard ratio (aHR) for all-cause death or LT was 0.55 (95% CI 0.47-0.65, p&lt;0.0001) in patients treated with UDCA monotherapy, while BZF therapy conferred a further risk reduction of 0.23 (95% CI 0.15-0.35, p&lt;0.0001) when added to UDCA (Figure). Related HRs for liver-related death or LT were 0.52 (95% CI 0.43-0.63, p&lt;0.0001) and 0.21 (95% CI 0.12-0.37, p&lt;0.0001), respectively. Sensitivity analysis indicated similar significant improvement of survivals with BZF and UDCA combined therapy.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Combined treatment with BZF and UDCA in patients with PBC is associated with reduced risk for mortality or needs for LT as compared to UDCA alone.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aHR, adjusted hazard ratio; BZF, bezafibrate; CI, confidence interval; HR, hazard ratio; LT, liver transplantation; PBC, primary biliary cholangitis; UDCA, ursodeoxycholic acid</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GS01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Bezafibrate add-on therapy improves liver transplantation-free survival in patients with primary biliary cholangitis: a Japanese nationwide cohort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Atsushi Tanaka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Junko Hirohara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Toshinari Nakano</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Kosuke Matsumoto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Olivier Chazouillères</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Hajime Takikawa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Bettina Hansen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Fabrice Carrat</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 Corpechot</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Teikyo University School of Medicine, Medicine, Tokyo,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Kansai Medical University, The Third Department of Internal Medicine , Hirakata,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Sorbonne University, Reference center for inflammatory biliary diseases and autoimmune hepatitis, Saint-Antoine Hospital, APHP,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Teikyo University School of Medicine, Medical Technology, Tokyo,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University Health Network &amp; IHPME, University of Toronto, Toronto Centre for Liver Disease, Toronto General Hospital, Toronto,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Sorbonne University, Pierre Louis Institute of Epidemiology and Public Health, Paris, France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a-tanaka@med.teikyo-u.ac.jp</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Bezafibrate (BZF) is a dual PPARs/PXR agonist with potent anti-cholestatic efficacy. Beneficial effect of BZF on symptoms and biochemical features of primary biliary cholangitis (PBC) has been reported but its long-term efficacy on survival remains to be determined. In Japan BZF (400mg/d) has been used as </a:t>
            </a:r>
            <a:r>
              <a:rPr lang="en-GB" sz="1000" i="1" kern="1200" dirty="0">
                <a:solidFill>
                  <a:schemeClr val="tx1"/>
                </a:solidFill>
                <a:effectLst/>
                <a:latin typeface="Arial" panose="020B0604020202020204" pitchFamily="34" charset="0"/>
                <a:ea typeface="+mn-ea"/>
                <a:cs typeface="Arial" panose="020B0604020202020204" pitchFamily="34" charset="0"/>
              </a:rPr>
              <a:t>de facto</a:t>
            </a:r>
            <a:r>
              <a:rPr lang="en-GB" sz="1000" kern="1200" dirty="0">
                <a:solidFill>
                  <a:schemeClr val="tx1"/>
                </a:solidFill>
                <a:effectLst/>
                <a:latin typeface="Arial" panose="020B0604020202020204" pitchFamily="34" charset="0"/>
                <a:ea typeface="+mn-ea"/>
                <a:cs typeface="Arial" panose="020B0604020202020204" pitchFamily="34" charset="0"/>
              </a:rPr>
              <a:t> second-line treatment for PBC patients with incomplete response to ursodeoxycholic acid (UDCA, 13-15mg/d) since 2000’s. Herein, we retrospectively investigated long-term efficacy of bezafibrate, taking advantage of a large-scale nationwide cohort of PBC patients in Japan.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The Japanese PBC cohort is established by the nation-wide surveys, initiated in 1980 and updated every 3 years by the Intractable Hepato-Biliary Diseases Study Group (Japan PBC Study Group). To date, 9,919 patients with PBC have been registered. Primary and secondary outcomes (all-cause death or liver transplantation (LT); liver-related death or LT) were assessed using multivariable- or IPTW-adjusted Cox models with UDCA and BZF as time-varying covariates. Baseline covariates included age, sex, diagnosis year (by 10 years), presence of symptoms, serum levels of bilirubin, alkaline phosphatase, and albumin, and histological stage (early vs. advanced stage). Multiple imputation method was used for missing starting data of UDCA or BZF, and Cox models excluding missing data were used as sensitivity analysis.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1,739 patients were excluded from the analysis due to missing data in terms of outcome and final follow-up date. The remaining 8,180 patients were included: mean age at diagnosis 56.9yrs, 1,104 males (14%). Treatment protocol included UDCA monotherapy (6,087; 74%), a combination of UDCA and BZF (943; 12%), and no treatment (1,133; 14%). Exposure to BZF add-on therapy was associated with a significant improvement in long-term outcome as compared to UDCA alone or no treatment; Compared to no treatment, adjusted hazard ratio (aHR) for all-cause death or LT was 0.55 (95% CI 0.47-0.65, p&lt;0.0001) in patients treated with UDCA monotherapy, while BZF therapy conferred a further risk reduction of 0.23 (95% CI 0.15-0.35, p&lt;0.0001) when added to UDCA (Figure). Related HRs for liver-related death or LT were 0.52 (95% CI 0.43-0.63, p&lt;0.0001) and 0.21 (95% CI 0.12-0.37, p&lt;0.0001), respectively. Sensitivity analysis indicated similar significant improvement of survivals with BZF and UDCA combined therapy.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Combined treatment with BZF and UDCA in patients with PBC is associated with reduced risk for mortality or needs for LT as compared to UDCA alone.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MRCP, magnetic resonance cholangiopancreatography; MRI, magnetic resonance imaging; PSC, primary sclerosing cholangitis; ROI, region of interest</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AS122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Combination of quantitative 3D MRCP and multi-parametric MRI demonstrates increased periductal iron-corrected T1 in large-duct primary sclerosing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Emmanuel Selvaraj</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Ged Ridgway</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Emma Culver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Jane D. Collier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John Michael Brady</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Adam Bailey</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Pavlides</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Oxford Centre for Clinical Magnetic Resonance Research (OCMR), Radcliffe Department of Medicine, University of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Translational Gastroenterology Unit, Nuffield Department of Medicine, University of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Oxford NIHR Biomedical Research Centre, Oxford University Hospitals NHS Foundation Trust and the University of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Perspectum Diagnostics,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emmanuel.selvaraj@cardiov.ox.ac.uk</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One of the features of primary sclerosing cholangitis (PSC) is a characteristic “onion skin” periductal fibrosis usually seen on liver biopsy. The aim of this study was to evaluate whether a related feature to this can be diagnosed macroscopically from quantitative MRI scans.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Standardised 3D MRCP and axial liver T1 and T2* maps were acquired on patients with a known diagnosis of large-duct PSC and healthy participants. LiverMultiScan (Perspectum Diagnostics (PD), Oxford, UK) was used to generate axial maps with cT1 measurements at each voxel over multiple slices in the liver. Biliary data was analysed using MRCP+ (PD, Oxford, UK) to build a parametric biliary tree model which was aligned to the axial liver cT1 maps as demonstrated in Figure 1. Periductal cT1 was quantified over fixed radial distances surrounding the bile ducts at 1mm increments up to 10mm, restricted to a delineation of the liver that excluded prominent blood vessels. Region of interest (ROI) 1 was defined as the ring-shaped area between the circles with radius 2 and 5 mm. ROI 2 was the area between circles with radius 6 and 9mm. Mean cT1 was measured in each ROI and compared to the mean cT1 for the whole axial segment (reference), using the Friedman test with Dunn’s post-hoc correction for multiple comparisons. Advanced fibrosis (≥ F3) was defined according to transient elastography (Echosens, France) liver stiffness measurement (LSM) cut-off of 9.6kPa.</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Fifty eight patients (67% male) with median age of 47 years (range: 18-76) and median PSC duration of 8 years (range: 1-25) as well as ten healthy participants (70% male) with median age 33 years (range: 25-44) were recruited. There was a significant difference in mean cT1 over the three regions (p &lt; 0.0001) in PSC but no difference was observed in healthy participants. Pairwise comparisons in PSC showed mean cT1 in ROI 1 (780ms) was higher than ROI 2 (764ms; p &lt; 0.0001) and reference (765ms; p &lt; 0.0001) but there was no difference between ROI 2 and reference (p = 0.15). Importantly, the mean cT1 in ROI 1 was higher in PSC with advanced fibrosis on LSM (815 vs 770ms, p = 0.02). A cut-off of 774ms had an area under the receiver operating characteristics curve (AUROC) of 0.72 (95% CI 0.54-0.89, p = 0.01) to identify advanced fibrosis.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Periductal cT1 in the ring of tissue 2-5mm around the bile ducts is significantly higher than regions further from the bile ducts in PSC and may represent a macroscopic finding that correlates to the histologic “onion skin” fibrosis. This demonstrates how quantitative MRI techniques can be used to assess features of disease that were previously seen only at histology. Follow-up data from this study will assess the ability of periductal cT1 to predict fibrosis progression and clinical endpoints.   </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AUC, area under the curve; CI, confidence interval; LSM, liver stiffness measurement; MRI, magnetic resonance imaging; NS, non-significant; PSC, primary sclerosing cholangitis; ROI, region of interest</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AS122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Combination of quantitative 3D MRCP and multi-parametric MRI demonstrates increased periductal iron-corrected T1 in large-duct primary sclerosing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Emmanuel Selvaraj</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Ged Ridgway</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Emma Culver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Jane D. Collier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John Michael Brady</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Adam Bailey</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Pavlides</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Oxford Centre for Clinical Magnetic Resonance Research (OCMR), Radcliffe Department of Medicine, University of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Translational Gastroenterology Unit, Nuffield Department of Medicine, University of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Oxford NIHR Biomedical Research Centre, Oxford University Hospitals NHS Foundation Trust and the University of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Perspectum Diagnostics,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emmanuel.selvaraj@cardiov.ox.ac.uk</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One of the features of primary sclerosing cholangitis (PSC) is a characteristic “onion skin” periductal fibrosis usually seen on liver biopsy. The aim of this study was to evaluate whether a related feature to this can be diagnosed macroscopically from quantitative MRI scans.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Standardised 3D MRCP and axial liver T1 and T2* maps were acquired on patients with a known diagnosis of large-duct PSC and healthy participants. LiverMultiScan (Perspectum Diagnostics (PD), Oxford, UK) was used to generate axial maps with cT1 measurements at each voxel over multiple slices in the liver. Biliary data was analysed using MRCP+ (PD, Oxford, UK) to build a parametric biliary tree model which was aligned to the axial liver cT1 maps as demonstrated in Figure 1. Periductal cT1 was quantified over fixed radial distances surrounding the bile ducts at 1mm increments up to 10mm, restricted to a delineation of the liver that excluded prominent blood vessels. Region of interest (ROI) 1 was defined as the ring-shaped area between the circles with radius 2 and 5 mm. ROI 2 was the area between circles with radius 6 and 9mm. Mean cT1 was measured in each ROI and compared to the mean cT1 for the whole axial segment (reference), using the Friedman test with Dunn’s post-hoc correction for multiple comparisons. Advanced fibrosis (≥ F3) was defined according to transient elastography (Echosens, France) liver stiffness measurement (LSM) cut-off of 9.6kPa.</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Fifty eight patients (67% male) with median age of 47 years (range: 18-76) and median PSC duration of 8 years (range: 1-25) as well as ten healthy participants (70% male) with median age 33 years (range: 25-44) were recruited. There was a significant difference in mean cT1 over the three regions (p &lt; 0.0001) in PSC but no difference was observed in healthy participants. Pairwise comparisons in PSC showed mean cT1 in ROI 1 (780ms) was higher than ROI 2 (764ms; p &lt; 0.0001) and reference (765ms; p &lt; 0.0001) but there was no difference between ROI 2 and reference (p = 0.15). Importantly, the mean cT1 in ROI 1 was higher in PSC with advanced fibrosis on LSM (815 vs 770ms, p = 0.02). A cut-off of 774ms had an area under the receiver operating characteristics curve (AUROC) of 0.72 (95% CI 0.54-0.89, p = 0.01) to identify advanced fibrosis.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Periductal cT1 in the ring of tissue 2-5mm around the bile ducts is significantly higher than regions further from the bile ducts in PSC and may represent a macroscopic finding that correlates to the histologic “onion skin” fibrosis. This demonstrates how quantitative MRI techniques can be used to assess features of disease that were previously seen only at histology. Follow-up data from this study will assess the ability of periductal cT1 to predict fibrosis progression and clinical endpoints.   </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201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215587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ABCB4, ATP binding cassette B4; ICP, intrahepatic cholestasis of pregnancy; LPAC, low phospholipid-associated cholelithiasis; PBC, primary biliary cirrhosis; PSC, primary sclerosing cholangitis; PFIC3, progressive familial intrahepatic cholestasis type 3; QoL, quality of life; SF-36, 36-Item Short Form Health Survey; UDCA, ursodeoxycholic acid; VAS, visual analogue scale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AS123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Heterozygous carriers of ABCB4 mutations show a mild clinical course, but impaired quality of life and limited risk for cholangiocarcinoma - a cohort study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tx1"/>
                </a:solidFill>
                <a:effectLst/>
                <a:latin typeface="Arial" panose="020B0604020202020204" pitchFamily="34" charset="0"/>
                <a:ea typeface="+mn-ea"/>
                <a:cs typeface="Arial" panose="020B0604020202020204" pitchFamily="34" charset="0"/>
              </a:rPr>
              <a:t>Marta Mazzetti*</a:t>
            </a:r>
            <a:r>
              <a:rPr lang="nl-NL" sz="1000" kern="1200" baseline="30000" dirty="0">
                <a:solidFill>
                  <a:schemeClr val="tx1"/>
                </a:solidFill>
                <a:effectLst/>
                <a:latin typeface="Arial" panose="020B0604020202020204" pitchFamily="34" charset="0"/>
                <a:ea typeface="+mn-ea"/>
                <a:cs typeface="Arial" panose="020B0604020202020204" pitchFamily="34" charset="0"/>
              </a:rPr>
              <a:t> 1,2</a:t>
            </a:r>
            <a:r>
              <a:rPr lang="nl-NL" sz="1000" kern="1200" dirty="0">
                <a:solidFill>
                  <a:schemeClr val="tx1"/>
                </a:solidFill>
                <a:effectLst/>
                <a:latin typeface="Arial" panose="020B0604020202020204" pitchFamily="34" charset="0"/>
                <a:ea typeface="+mn-ea"/>
                <a:cs typeface="Arial" panose="020B0604020202020204" pitchFamily="34" charset="0"/>
              </a:rPr>
              <a:t>, Elsemieke de Vries*</a:t>
            </a:r>
            <a:r>
              <a:rPr lang="nl-NL" sz="1000" kern="1200" baseline="30000" dirty="0">
                <a:solidFill>
                  <a:schemeClr val="tx1"/>
                </a:solidFill>
                <a:effectLst/>
                <a:latin typeface="Arial" panose="020B0604020202020204" pitchFamily="34" charset="0"/>
                <a:ea typeface="+mn-ea"/>
                <a:cs typeface="Arial" panose="020B0604020202020204" pitchFamily="34" charset="0"/>
              </a:rPr>
              <a:t> 1</a:t>
            </a:r>
            <a:r>
              <a:rPr lang="nl-NL" sz="1000" kern="1200" dirty="0">
                <a:solidFill>
                  <a:schemeClr val="tx1"/>
                </a:solidFill>
                <a:effectLst/>
                <a:latin typeface="Arial" panose="020B0604020202020204" pitchFamily="34" charset="0"/>
                <a:ea typeface="+mn-ea"/>
                <a:cs typeface="Arial" panose="020B0604020202020204" pitchFamily="34" charset="0"/>
              </a:rPr>
              <a:t>, Bart Takkenberg</a:t>
            </a:r>
            <a:r>
              <a:rPr lang="nl-NL" sz="1000" kern="1200" baseline="30000" dirty="0">
                <a:solidFill>
                  <a:schemeClr val="tx1"/>
                </a:solidFill>
                <a:effectLst/>
                <a:latin typeface="Arial" panose="020B0604020202020204" pitchFamily="34" charset="0"/>
                <a:ea typeface="+mn-ea"/>
                <a:cs typeface="Arial" panose="020B0604020202020204" pitchFamily="34" charset="0"/>
              </a:rPr>
              <a:t>1</a:t>
            </a:r>
            <a:r>
              <a:rPr lang="nl-NL" sz="1000" kern="1200" dirty="0">
                <a:solidFill>
                  <a:schemeClr val="tx1"/>
                </a:solidFill>
                <a:effectLst/>
                <a:latin typeface="Arial" panose="020B0604020202020204" pitchFamily="34" charset="0"/>
                <a:ea typeface="+mn-ea"/>
                <a:cs typeface="Arial" panose="020B0604020202020204" pitchFamily="34" charset="0"/>
              </a:rPr>
              <a:t>, Nahid Mostafavi</a:t>
            </a:r>
            <a:r>
              <a:rPr lang="nl-NL" sz="1000" kern="1200" baseline="30000" dirty="0">
                <a:solidFill>
                  <a:schemeClr val="tx1"/>
                </a:solidFill>
                <a:effectLst/>
                <a:latin typeface="Arial" panose="020B0604020202020204" pitchFamily="34" charset="0"/>
                <a:ea typeface="+mn-ea"/>
                <a:cs typeface="Arial" panose="020B0604020202020204" pitchFamily="34" charset="0"/>
              </a:rPr>
              <a:t>1</a:t>
            </a:r>
            <a:r>
              <a:rPr lang="nl-NL" sz="1000" kern="1200" dirty="0">
                <a:solidFill>
                  <a:schemeClr val="tx1"/>
                </a:solidFill>
                <a:effectLst/>
                <a:latin typeface="Arial" panose="020B0604020202020204" pitchFamily="34" charset="0"/>
                <a:ea typeface="+mn-ea"/>
                <a:cs typeface="Arial" panose="020B0604020202020204" pitchFamily="34" charset="0"/>
              </a:rPr>
              <a:t>, Hennie Bikker</a:t>
            </a:r>
            <a:r>
              <a:rPr lang="nl-NL" sz="1000" kern="1200" baseline="30000" dirty="0">
                <a:solidFill>
                  <a:schemeClr val="tx1"/>
                </a:solidFill>
                <a:effectLst/>
                <a:latin typeface="Arial" panose="020B0604020202020204" pitchFamily="34" charset="0"/>
                <a:ea typeface="+mn-ea"/>
                <a:cs typeface="Arial" panose="020B0604020202020204" pitchFamily="34" charset="0"/>
              </a:rPr>
              <a:t>3</a:t>
            </a:r>
            <a:r>
              <a:rPr lang="nl-NL" sz="1000" kern="1200" dirty="0">
                <a:solidFill>
                  <a:schemeClr val="tx1"/>
                </a:solidFill>
                <a:effectLst/>
                <a:latin typeface="Arial" panose="020B0604020202020204" pitchFamily="34" charset="0"/>
                <a:ea typeface="+mn-ea"/>
                <a:cs typeface="Arial" panose="020B0604020202020204" pitchFamily="34" charset="0"/>
              </a:rPr>
              <a:t>, Marco Marzioni</a:t>
            </a:r>
            <a:r>
              <a:rPr lang="nl-NL" sz="1000" kern="1200" baseline="30000" dirty="0">
                <a:solidFill>
                  <a:schemeClr val="tx1"/>
                </a:solidFill>
                <a:effectLst/>
                <a:latin typeface="Arial" panose="020B0604020202020204" pitchFamily="34" charset="0"/>
                <a:ea typeface="+mn-ea"/>
                <a:cs typeface="Arial" panose="020B0604020202020204" pitchFamily="34" charset="0"/>
              </a:rPr>
              <a:t>2</a:t>
            </a:r>
            <a:r>
              <a:rPr lang="nl-NL" sz="1000" kern="1200" dirty="0">
                <a:solidFill>
                  <a:schemeClr val="tx1"/>
                </a:solidFill>
                <a:effectLst/>
                <a:latin typeface="Arial" panose="020B0604020202020204" pitchFamily="34" charset="0"/>
                <a:ea typeface="+mn-ea"/>
                <a:cs typeface="Arial" panose="020B0604020202020204" pitchFamily="34" charset="0"/>
              </a:rPr>
              <a:t>, Rozanne de Veer</a:t>
            </a:r>
            <a:r>
              <a:rPr lang="nl-NL" sz="1000" kern="1200" baseline="30000" dirty="0">
                <a:solidFill>
                  <a:schemeClr val="tx1"/>
                </a:solidFill>
                <a:effectLst/>
                <a:latin typeface="Arial" panose="020B0604020202020204" pitchFamily="34" charset="0"/>
                <a:ea typeface="+mn-ea"/>
                <a:cs typeface="Arial" panose="020B0604020202020204" pitchFamily="34" charset="0"/>
              </a:rPr>
              <a:t>4</a:t>
            </a:r>
            <a:r>
              <a:rPr lang="nl-NL" sz="1000" kern="1200" dirty="0">
                <a:solidFill>
                  <a:schemeClr val="tx1"/>
                </a:solidFill>
                <a:effectLst/>
                <a:latin typeface="Arial" panose="020B0604020202020204" pitchFamily="34" charset="0"/>
                <a:ea typeface="+mn-ea"/>
                <a:cs typeface="Arial" panose="020B0604020202020204" pitchFamily="34" charset="0"/>
              </a:rPr>
              <a:t>, Adriaan van der Meer</a:t>
            </a:r>
            <a:r>
              <a:rPr lang="nl-NL" sz="1000" kern="1200" baseline="30000" dirty="0">
                <a:solidFill>
                  <a:schemeClr val="tx1"/>
                </a:solidFill>
                <a:effectLst/>
                <a:latin typeface="Arial" panose="020B0604020202020204" pitchFamily="34" charset="0"/>
                <a:ea typeface="+mn-ea"/>
                <a:cs typeface="Arial" panose="020B0604020202020204" pitchFamily="34" charset="0"/>
              </a:rPr>
              <a:t>4</a:t>
            </a:r>
            <a:r>
              <a:rPr lang="nl-NL" sz="1000" kern="1200" dirty="0">
                <a:solidFill>
                  <a:schemeClr val="tx1"/>
                </a:solidFill>
                <a:effectLst/>
                <a:latin typeface="Arial" panose="020B0604020202020204" pitchFamily="34" charset="0"/>
                <a:ea typeface="+mn-ea"/>
                <a:cs typeface="Arial" panose="020B0604020202020204" pitchFamily="34" charset="0"/>
              </a:rPr>
              <a:t>, Michail Doukas</a:t>
            </a:r>
            <a:r>
              <a:rPr lang="nl-NL" sz="1000" kern="1200" baseline="30000" dirty="0">
                <a:solidFill>
                  <a:schemeClr val="tx1"/>
                </a:solidFill>
                <a:effectLst/>
                <a:latin typeface="Arial" panose="020B0604020202020204" pitchFamily="34" charset="0"/>
                <a:ea typeface="+mn-ea"/>
                <a:cs typeface="Arial" panose="020B0604020202020204" pitchFamily="34" charset="0"/>
              </a:rPr>
              <a:t>5</a:t>
            </a:r>
            <a:r>
              <a:rPr lang="nl-NL" sz="1000" kern="1200" dirty="0">
                <a:solidFill>
                  <a:schemeClr val="tx1"/>
                </a:solidFill>
                <a:effectLst/>
                <a:latin typeface="Arial" panose="020B0604020202020204" pitchFamily="34" charset="0"/>
                <a:ea typeface="+mn-ea"/>
                <a:cs typeface="Arial" panose="020B0604020202020204" pitchFamily="34" charset="0"/>
              </a:rPr>
              <a:t>, Joanne Verheij</a:t>
            </a:r>
            <a:r>
              <a:rPr lang="nl-NL" sz="1000" kern="1200" baseline="30000" dirty="0">
                <a:solidFill>
                  <a:schemeClr val="tx1"/>
                </a:solidFill>
                <a:effectLst/>
                <a:latin typeface="Arial" panose="020B0604020202020204" pitchFamily="34" charset="0"/>
                <a:ea typeface="+mn-ea"/>
                <a:cs typeface="Arial" panose="020B0604020202020204" pitchFamily="34" charset="0"/>
              </a:rPr>
              <a:t>6</a:t>
            </a:r>
            <a:r>
              <a:rPr lang="nl-NL" sz="1000" kern="1200" dirty="0">
                <a:solidFill>
                  <a:schemeClr val="tx1"/>
                </a:solidFill>
                <a:effectLst/>
                <a:latin typeface="Arial" panose="020B0604020202020204" pitchFamily="34" charset="0"/>
                <a:ea typeface="+mn-ea"/>
                <a:cs typeface="Arial" panose="020B0604020202020204" pitchFamily="34" charset="0"/>
              </a:rPr>
              <a:t>, Ulrich Beuers</a:t>
            </a:r>
            <a:r>
              <a:rPr lang="nl-NL" sz="1000" kern="1200" baseline="30000" dirty="0">
                <a:solidFill>
                  <a:schemeClr val="tx1"/>
                </a:solidFill>
                <a:effectLst/>
                <a:latin typeface="Arial" panose="020B0604020202020204" pitchFamily="34" charset="0"/>
                <a:ea typeface="+mn-ea"/>
                <a:cs typeface="Arial" panose="020B0604020202020204" pitchFamily="34" charset="0"/>
              </a:rPr>
              <a:t>1</a:t>
            </a:r>
            <a:endParaRPr lang="it-IT"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 </a:t>
            </a:r>
            <a:r>
              <a:rPr lang="en-US" sz="1000" i="1" kern="1200" dirty="0">
                <a:solidFill>
                  <a:schemeClr val="tx1"/>
                </a:solidFill>
                <a:effectLst/>
                <a:latin typeface="Arial" panose="020B0604020202020204" pitchFamily="34" charset="0"/>
                <a:ea typeface="+mn-ea"/>
                <a:cs typeface="Arial" panose="020B0604020202020204" pitchFamily="34" charset="0"/>
              </a:rPr>
              <a:t>Department of Gastroenterology &amp; Hepatology, Amsterdam University Medical Centers, location AMC, Amsterdam, The Netherlands, </a:t>
            </a:r>
            <a:r>
              <a:rPr lang="it-IT" sz="1000" i="1" kern="1200" baseline="30000" dirty="0">
                <a:solidFill>
                  <a:schemeClr val="tx1"/>
                </a:solidFill>
                <a:effectLst/>
                <a:latin typeface="Arial" panose="020B0604020202020204" pitchFamily="34" charset="0"/>
                <a:ea typeface="+mn-ea"/>
                <a:cs typeface="Arial" panose="020B0604020202020204" pitchFamily="34" charset="0"/>
              </a:rPr>
              <a:t>2 </a:t>
            </a:r>
            <a:r>
              <a:rPr lang="it-IT" sz="1000" i="1" kern="1200" dirty="0" err="1">
                <a:solidFill>
                  <a:schemeClr val="tx1"/>
                </a:solidFill>
                <a:effectLst/>
                <a:latin typeface="Arial" panose="020B0604020202020204" pitchFamily="34" charset="0"/>
                <a:ea typeface="+mn-ea"/>
                <a:cs typeface="Arial" panose="020B0604020202020204" pitchFamily="34" charset="0"/>
              </a:rPr>
              <a:t>Department</a:t>
            </a:r>
            <a:r>
              <a:rPr lang="it-IT" sz="1000" i="1" kern="1200" dirty="0">
                <a:solidFill>
                  <a:schemeClr val="tx1"/>
                </a:solidFill>
                <a:effectLst/>
                <a:latin typeface="Arial" panose="020B0604020202020204" pitchFamily="34" charset="0"/>
                <a:ea typeface="+mn-ea"/>
                <a:cs typeface="Arial" panose="020B0604020202020204" pitchFamily="34" charset="0"/>
              </a:rPr>
              <a:t> of </a:t>
            </a:r>
            <a:r>
              <a:rPr lang="it-IT" sz="1000" i="1" kern="1200" dirty="0" err="1">
                <a:solidFill>
                  <a:schemeClr val="tx1"/>
                </a:solidFill>
                <a:effectLst/>
                <a:latin typeface="Arial" panose="020B0604020202020204" pitchFamily="34" charset="0"/>
                <a:ea typeface="+mn-ea"/>
                <a:cs typeface="Arial" panose="020B0604020202020204" pitchFamily="34" charset="0"/>
              </a:rPr>
              <a:t>Gastroenterology</a:t>
            </a:r>
            <a:r>
              <a:rPr lang="it-IT" sz="1000" i="1" kern="1200" dirty="0">
                <a:solidFill>
                  <a:schemeClr val="tx1"/>
                </a:solidFill>
                <a:effectLst/>
                <a:latin typeface="Arial" panose="020B0604020202020204" pitchFamily="34" charset="0"/>
                <a:ea typeface="+mn-ea"/>
                <a:cs typeface="Arial" panose="020B0604020202020204" pitchFamily="34" charset="0"/>
              </a:rPr>
              <a:t> &amp; Hepatology, Università Politecnica delle Marche, Ospedali Riuniti di Ancona, Ancona, </a:t>
            </a:r>
            <a:r>
              <a:rPr lang="it-IT" sz="1000" i="1" kern="1200" dirty="0" err="1">
                <a:solidFill>
                  <a:schemeClr val="tx1"/>
                </a:solidFill>
                <a:effectLst/>
                <a:latin typeface="Arial" panose="020B0604020202020204" pitchFamily="34" charset="0"/>
                <a:ea typeface="+mn-ea"/>
                <a:cs typeface="Arial" panose="020B0604020202020204" pitchFamily="34" charset="0"/>
              </a:rPr>
              <a:t>Italy</a:t>
            </a:r>
            <a:r>
              <a:rPr lang="it-IT" sz="1000" i="1" kern="1200" dirty="0">
                <a:solidFill>
                  <a:schemeClr val="tx1"/>
                </a:solidFill>
                <a:effectLst/>
                <a:latin typeface="Arial" panose="020B0604020202020204" pitchFamily="34" charset="0"/>
                <a:ea typeface="+mn-ea"/>
                <a:cs typeface="Arial" panose="020B0604020202020204" pitchFamily="34" charset="0"/>
              </a:rPr>
              <a:t> , </a:t>
            </a:r>
            <a:r>
              <a:rPr lang="en-US" sz="1000" i="1" kern="1200" baseline="30000" dirty="0">
                <a:solidFill>
                  <a:schemeClr val="tx1"/>
                </a:solidFill>
                <a:effectLst/>
                <a:latin typeface="Arial" panose="020B0604020202020204" pitchFamily="34" charset="0"/>
                <a:ea typeface="+mn-ea"/>
                <a:cs typeface="Arial" panose="020B0604020202020204" pitchFamily="34" charset="0"/>
              </a:rPr>
              <a:t>3 </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Genetics, Amsterdam University Medical Centers, location AMC, Amsterdam, The Netherlands, </a:t>
            </a:r>
            <a:r>
              <a:rPr lang="en-US" sz="1000" i="1" kern="1200" baseline="30000" dirty="0">
                <a:solidFill>
                  <a:schemeClr val="tx1"/>
                </a:solidFill>
                <a:effectLst/>
                <a:latin typeface="Arial" panose="020B0604020202020204" pitchFamily="34" charset="0"/>
                <a:ea typeface="+mn-ea"/>
                <a:cs typeface="Arial" panose="020B0604020202020204" pitchFamily="34" charset="0"/>
              </a:rPr>
              <a:t>4 </a:t>
            </a:r>
            <a:r>
              <a:rPr lang="en-US" sz="1000" i="1" kern="1200" dirty="0">
                <a:solidFill>
                  <a:schemeClr val="tx1"/>
                </a:solidFill>
                <a:effectLst/>
                <a:latin typeface="Arial" panose="020B0604020202020204" pitchFamily="34" charset="0"/>
                <a:ea typeface="+mn-ea"/>
                <a:cs typeface="Arial" panose="020B0604020202020204" pitchFamily="34" charset="0"/>
              </a:rPr>
              <a:t>Department of Gastroenterology &amp; Hepatology, Erasmus Medical Center, Rotterdam, The Netherlands,</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 Department of Pathology, Erasmus Medical Center, Rotterdam, The Netherlands,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 Department of Pathology, Amsterdam University Medical Centers, location AMC, Amsterdam, The Netherlands</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Authors contributed equally</a:t>
            </a:r>
            <a:endParaRPr lang="it-IT"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marta.mazzetti@virgilio.it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kern="1200" dirty="0">
                <a:solidFill>
                  <a:schemeClr val="tx1"/>
                </a:solidFill>
                <a:effectLst/>
                <a:latin typeface="Arial" panose="020B0604020202020204" pitchFamily="34" charset="0"/>
                <a:ea typeface="+mn-ea"/>
                <a:cs typeface="Arial" panose="020B0604020202020204" pitchFamily="34" charset="0"/>
              </a:rPr>
              <a:t>Carriers of ATP binding cassette B4 (</a:t>
            </a:r>
            <a:r>
              <a:rPr lang="en-US" sz="1000" kern="1200" dirty="0">
                <a:solidFill>
                  <a:schemeClr val="tx1"/>
                </a:solidFill>
                <a:effectLst/>
                <a:latin typeface="Arial" panose="020B0604020202020204" pitchFamily="34" charset="0"/>
                <a:ea typeface="+mn-ea"/>
                <a:cs typeface="Arial" panose="020B0604020202020204" pitchFamily="34" charset="0"/>
              </a:rPr>
              <a:t>ABCB4) mutations may develop progressive familial intrahepatic cholestasis type 3 (PFIC3) with biliary cirrhosis, low-phospholipid-associated cholelithiasis (LPAC), intrahepatic cholestasis of pregnancy (ICP) and/or persistent hepatocellular secretory failure (PHSF) or may remain free of clinical complications. Here, the clinical long-term course, quality of life and histological re-evaluation according to Nakanuma were investigated in a cohort of heterozygous carriers of ABCB4 mutations.</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In this bicenter cohort study, adult individuals with a proven ABCB4 mutation were analyzed. Participants underwent history taking, physical examination, blood analysis, abdominal ultrasound (US) and elastography (Fibroscan®) and were asked to complete a 36 Item Short Form Health Survey (SF36) regarding quality of life and Visual Analogue Scale (VAS) for pruritus. Past clinical findings were collected from electronic patient files. All available liver biopsies were re-classified according to the Nakanuma staging system. Outcome of quality-of-life-data was compared to that published for patients with primary biliary cholangitis (PBC), </a:t>
            </a:r>
            <a:r>
              <a:rPr lang="en-GB" sz="1000" kern="1200" dirty="0">
                <a:solidFill>
                  <a:schemeClr val="tx1"/>
                </a:solidFill>
                <a:effectLst/>
                <a:latin typeface="Arial" panose="020B0604020202020204" pitchFamily="34" charset="0"/>
                <a:ea typeface="+mn-ea"/>
                <a:cs typeface="Arial" panose="020B0604020202020204" pitchFamily="34" charset="0"/>
              </a:rPr>
              <a:t>primary sclerosing cholangitis (</a:t>
            </a:r>
            <a:r>
              <a:rPr lang="en-US" sz="1000" kern="1200" dirty="0">
                <a:solidFill>
                  <a:schemeClr val="tx1"/>
                </a:solidFill>
                <a:effectLst/>
                <a:latin typeface="Arial" panose="020B0604020202020204" pitchFamily="34" charset="0"/>
                <a:ea typeface="+mn-ea"/>
                <a:cs typeface="Arial" panose="020B0604020202020204" pitchFamily="34" charset="0"/>
              </a:rPr>
              <a:t>PSC) and the general population.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Sixty-seven patients were identified of whom 64 (96%) were alive at inclusion into the study and 63 (94%) were treated with ursodeoxycholic acid. Two patients died of cholangiocarcinoma and one of decompensated biliary cirrhosis. Three more deaths of cholangiocarcinoma were reported in first degree relatives of participants without available genetic analysis. Overall transplant-free survival was 91% (average time from first presentation 16 years).  Liver stiffness was normal (&lt;6.3 kPa) in 75%, and microcalcifications were detected at ultrasound in 22% of cases. Quality of life (SF-36, n=48) was lower than that of the general population especially in the energy/fatigue and general health domains and comparable to that reported for PSC patients. The Nakanuma scoring system applied in 15 available histological specimens reflected the clinical disease course.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Heterozygous carriers of an ABCB4 mutation have a mild clinical course, but impaired quality of life and limited risk of cholangiocarcinoma. Use of Nakanuma staging appears feasible for histological evaluation in ABCB4 deficiency.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070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ABCB4, ATP binding cassette B4; PSC, primary sclerosing cholangitis; QoL, quality of life; SF-36, 36-Item Short Form Health Survey; UDCA, ursodeoxycholic acid; VAS, visual analogue scale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AS123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Heterozygous carriers of ABCB4 mutations show a mild clinical course, but impaired quality of life and limited risk for cholangiocarcinoma - a cohort study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tx1"/>
                </a:solidFill>
                <a:effectLst/>
                <a:latin typeface="Arial" panose="020B0604020202020204" pitchFamily="34" charset="0"/>
                <a:ea typeface="+mn-ea"/>
                <a:cs typeface="Arial" panose="020B0604020202020204" pitchFamily="34" charset="0"/>
              </a:rPr>
              <a:t>Marta Mazzetti*</a:t>
            </a:r>
            <a:r>
              <a:rPr lang="nl-NL" sz="1000" kern="1200" baseline="30000" dirty="0">
                <a:solidFill>
                  <a:schemeClr val="tx1"/>
                </a:solidFill>
                <a:effectLst/>
                <a:latin typeface="Arial" panose="020B0604020202020204" pitchFamily="34" charset="0"/>
                <a:ea typeface="+mn-ea"/>
                <a:cs typeface="Arial" panose="020B0604020202020204" pitchFamily="34" charset="0"/>
              </a:rPr>
              <a:t> 1,2</a:t>
            </a:r>
            <a:r>
              <a:rPr lang="nl-NL" sz="1000" kern="1200" dirty="0">
                <a:solidFill>
                  <a:schemeClr val="tx1"/>
                </a:solidFill>
                <a:effectLst/>
                <a:latin typeface="Arial" panose="020B0604020202020204" pitchFamily="34" charset="0"/>
                <a:ea typeface="+mn-ea"/>
                <a:cs typeface="Arial" panose="020B0604020202020204" pitchFamily="34" charset="0"/>
              </a:rPr>
              <a:t>, Elsemieke de Vries*</a:t>
            </a:r>
            <a:r>
              <a:rPr lang="nl-NL" sz="1000" kern="1200" baseline="30000" dirty="0">
                <a:solidFill>
                  <a:schemeClr val="tx1"/>
                </a:solidFill>
                <a:effectLst/>
                <a:latin typeface="Arial" panose="020B0604020202020204" pitchFamily="34" charset="0"/>
                <a:ea typeface="+mn-ea"/>
                <a:cs typeface="Arial" panose="020B0604020202020204" pitchFamily="34" charset="0"/>
              </a:rPr>
              <a:t> 1</a:t>
            </a:r>
            <a:r>
              <a:rPr lang="nl-NL" sz="1000" kern="1200" dirty="0">
                <a:solidFill>
                  <a:schemeClr val="tx1"/>
                </a:solidFill>
                <a:effectLst/>
                <a:latin typeface="Arial" panose="020B0604020202020204" pitchFamily="34" charset="0"/>
                <a:ea typeface="+mn-ea"/>
                <a:cs typeface="Arial" panose="020B0604020202020204" pitchFamily="34" charset="0"/>
              </a:rPr>
              <a:t>, Bart Takkenberg</a:t>
            </a:r>
            <a:r>
              <a:rPr lang="nl-NL" sz="1000" kern="1200" baseline="30000" dirty="0">
                <a:solidFill>
                  <a:schemeClr val="tx1"/>
                </a:solidFill>
                <a:effectLst/>
                <a:latin typeface="Arial" panose="020B0604020202020204" pitchFamily="34" charset="0"/>
                <a:ea typeface="+mn-ea"/>
                <a:cs typeface="Arial" panose="020B0604020202020204" pitchFamily="34" charset="0"/>
              </a:rPr>
              <a:t>1</a:t>
            </a:r>
            <a:r>
              <a:rPr lang="nl-NL" sz="1000" kern="1200" dirty="0">
                <a:solidFill>
                  <a:schemeClr val="tx1"/>
                </a:solidFill>
                <a:effectLst/>
                <a:latin typeface="Arial" panose="020B0604020202020204" pitchFamily="34" charset="0"/>
                <a:ea typeface="+mn-ea"/>
                <a:cs typeface="Arial" panose="020B0604020202020204" pitchFamily="34" charset="0"/>
              </a:rPr>
              <a:t>, Nahid Mostafavi</a:t>
            </a:r>
            <a:r>
              <a:rPr lang="nl-NL" sz="1000" kern="1200" baseline="30000" dirty="0">
                <a:solidFill>
                  <a:schemeClr val="tx1"/>
                </a:solidFill>
                <a:effectLst/>
                <a:latin typeface="Arial" panose="020B0604020202020204" pitchFamily="34" charset="0"/>
                <a:ea typeface="+mn-ea"/>
                <a:cs typeface="Arial" panose="020B0604020202020204" pitchFamily="34" charset="0"/>
              </a:rPr>
              <a:t>1</a:t>
            </a:r>
            <a:r>
              <a:rPr lang="nl-NL" sz="1000" kern="1200" dirty="0">
                <a:solidFill>
                  <a:schemeClr val="tx1"/>
                </a:solidFill>
                <a:effectLst/>
                <a:latin typeface="Arial" panose="020B0604020202020204" pitchFamily="34" charset="0"/>
                <a:ea typeface="+mn-ea"/>
                <a:cs typeface="Arial" panose="020B0604020202020204" pitchFamily="34" charset="0"/>
              </a:rPr>
              <a:t>, Hennie Bikker</a:t>
            </a:r>
            <a:r>
              <a:rPr lang="nl-NL" sz="1000" kern="1200" baseline="30000" dirty="0">
                <a:solidFill>
                  <a:schemeClr val="tx1"/>
                </a:solidFill>
                <a:effectLst/>
                <a:latin typeface="Arial" panose="020B0604020202020204" pitchFamily="34" charset="0"/>
                <a:ea typeface="+mn-ea"/>
                <a:cs typeface="Arial" panose="020B0604020202020204" pitchFamily="34" charset="0"/>
              </a:rPr>
              <a:t>3</a:t>
            </a:r>
            <a:r>
              <a:rPr lang="nl-NL" sz="1000" kern="1200" dirty="0">
                <a:solidFill>
                  <a:schemeClr val="tx1"/>
                </a:solidFill>
                <a:effectLst/>
                <a:latin typeface="Arial" panose="020B0604020202020204" pitchFamily="34" charset="0"/>
                <a:ea typeface="+mn-ea"/>
                <a:cs typeface="Arial" panose="020B0604020202020204" pitchFamily="34" charset="0"/>
              </a:rPr>
              <a:t>, Marco Marzioni</a:t>
            </a:r>
            <a:r>
              <a:rPr lang="nl-NL" sz="1000" kern="1200" baseline="30000" dirty="0">
                <a:solidFill>
                  <a:schemeClr val="tx1"/>
                </a:solidFill>
                <a:effectLst/>
                <a:latin typeface="Arial" panose="020B0604020202020204" pitchFamily="34" charset="0"/>
                <a:ea typeface="+mn-ea"/>
                <a:cs typeface="Arial" panose="020B0604020202020204" pitchFamily="34" charset="0"/>
              </a:rPr>
              <a:t>2</a:t>
            </a:r>
            <a:r>
              <a:rPr lang="nl-NL" sz="1000" kern="1200" dirty="0">
                <a:solidFill>
                  <a:schemeClr val="tx1"/>
                </a:solidFill>
                <a:effectLst/>
                <a:latin typeface="Arial" panose="020B0604020202020204" pitchFamily="34" charset="0"/>
                <a:ea typeface="+mn-ea"/>
                <a:cs typeface="Arial" panose="020B0604020202020204" pitchFamily="34" charset="0"/>
              </a:rPr>
              <a:t>, Rozanne de Veer</a:t>
            </a:r>
            <a:r>
              <a:rPr lang="nl-NL" sz="1000" kern="1200" baseline="30000" dirty="0">
                <a:solidFill>
                  <a:schemeClr val="tx1"/>
                </a:solidFill>
                <a:effectLst/>
                <a:latin typeface="Arial" panose="020B0604020202020204" pitchFamily="34" charset="0"/>
                <a:ea typeface="+mn-ea"/>
                <a:cs typeface="Arial" panose="020B0604020202020204" pitchFamily="34" charset="0"/>
              </a:rPr>
              <a:t>4</a:t>
            </a:r>
            <a:r>
              <a:rPr lang="nl-NL" sz="1000" kern="1200" dirty="0">
                <a:solidFill>
                  <a:schemeClr val="tx1"/>
                </a:solidFill>
                <a:effectLst/>
                <a:latin typeface="Arial" panose="020B0604020202020204" pitchFamily="34" charset="0"/>
                <a:ea typeface="+mn-ea"/>
                <a:cs typeface="Arial" panose="020B0604020202020204" pitchFamily="34" charset="0"/>
              </a:rPr>
              <a:t>, Adriaan van der Meer</a:t>
            </a:r>
            <a:r>
              <a:rPr lang="nl-NL" sz="1000" kern="1200" baseline="30000" dirty="0">
                <a:solidFill>
                  <a:schemeClr val="tx1"/>
                </a:solidFill>
                <a:effectLst/>
                <a:latin typeface="Arial" panose="020B0604020202020204" pitchFamily="34" charset="0"/>
                <a:ea typeface="+mn-ea"/>
                <a:cs typeface="Arial" panose="020B0604020202020204" pitchFamily="34" charset="0"/>
              </a:rPr>
              <a:t>4</a:t>
            </a:r>
            <a:r>
              <a:rPr lang="nl-NL" sz="1000" kern="1200" dirty="0">
                <a:solidFill>
                  <a:schemeClr val="tx1"/>
                </a:solidFill>
                <a:effectLst/>
                <a:latin typeface="Arial" panose="020B0604020202020204" pitchFamily="34" charset="0"/>
                <a:ea typeface="+mn-ea"/>
                <a:cs typeface="Arial" panose="020B0604020202020204" pitchFamily="34" charset="0"/>
              </a:rPr>
              <a:t>, Michail Doukas</a:t>
            </a:r>
            <a:r>
              <a:rPr lang="nl-NL" sz="1000" kern="1200" baseline="30000" dirty="0">
                <a:solidFill>
                  <a:schemeClr val="tx1"/>
                </a:solidFill>
                <a:effectLst/>
                <a:latin typeface="Arial" panose="020B0604020202020204" pitchFamily="34" charset="0"/>
                <a:ea typeface="+mn-ea"/>
                <a:cs typeface="Arial" panose="020B0604020202020204" pitchFamily="34" charset="0"/>
              </a:rPr>
              <a:t>5</a:t>
            </a:r>
            <a:r>
              <a:rPr lang="nl-NL" sz="1000" kern="1200" dirty="0">
                <a:solidFill>
                  <a:schemeClr val="tx1"/>
                </a:solidFill>
                <a:effectLst/>
                <a:latin typeface="Arial" panose="020B0604020202020204" pitchFamily="34" charset="0"/>
                <a:ea typeface="+mn-ea"/>
                <a:cs typeface="Arial" panose="020B0604020202020204" pitchFamily="34" charset="0"/>
              </a:rPr>
              <a:t>, Joanne Verheij</a:t>
            </a:r>
            <a:r>
              <a:rPr lang="nl-NL" sz="1000" kern="1200" baseline="30000" dirty="0">
                <a:solidFill>
                  <a:schemeClr val="tx1"/>
                </a:solidFill>
                <a:effectLst/>
                <a:latin typeface="Arial" panose="020B0604020202020204" pitchFamily="34" charset="0"/>
                <a:ea typeface="+mn-ea"/>
                <a:cs typeface="Arial" panose="020B0604020202020204" pitchFamily="34" charset="0"/>
              </a:rPr>
              <a:t>6</a:t>
            </a:r>
            <a:r>
              <a:rPr lang="nl-NL" sz="1000" kern="1200" dirty="0">
                <a:solidFill>
                  <a:schemeClr val="tx1"/>
                </a:solidFill>
                <a:effectLst/>
                <a:latin typeface="Arial" panose="020B0604020202020204" pitchFamily="34" charset="0"/>
                <a:ea typeface="+mn-ea"/>
                <a:cs typeface="Arial" panose="020B0604020202020204" pitchFamily="34" charset="0"/>
              </a:rPr>
              <a:t>, Ulrich Beuers</a:t>
            </a:r>
            <a:r>
              <a:rPr lang="nl-NL" sz="1000" kern="1200" baseline="30000" dirty="0">
                <a:solidFill>
                  <a:schemeClr val="tx1"/>
                </a:solidFill>
                <a:effectLst/>
                <a:latin typeface="Arial" panose="020B0604020202020204" pitchFamily="34" charset="0"/>
                <a:ea typeface="+mn-ea"/>
                <a:cs typeface="Arial" panose="020B0604020202020204" pitchFamily="34" charset="0"/>
              </a:rPr>
              <a:t>1</a:t>
            </a:r>
            <a:endParaRPr lang="it-IT"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 </a:t>
            </a:r>
            <a:r>
              <a:rPr lang="en-US" sz="1000" i="1" kern="1200" dirty="0">
                <a:solidFill>
                  <a:schemeClr val="tx1"/>
                </a:solidFill>
                <a:effectLst/>
                <a:latin typeface="Arial" panose="020B0604020202020204" pitchFamily="34" charset="0"/>
                <a:ea typeface="+mn-ea"/>
                <a:cs typeface="Arial" panose="020B0604020202020204" pitchFamily="34" charset="0"/>
              </a:rPr>
              <a:t>Department of Gastroenterology &amp; Hepatology, Amsterdam University Medical Centers, location AMC, Amsterdam, The Netherlands, </a:t>
            </a:r>
            <a:r>
              <a:rPr lang="it-IT" sz="1000" i="1" kern="1200" baseline="30000" dirty="0">
                <a:solidFill>
                  <a:schemeClr val="tx1"/>
                </a:solidFill>
                <a:effectLst/>
                <a:latin typeface="Arial" panose="020B0604020202020204" pitchFamily="34" charset="0"/>
                <a:ea typeface="+mn-ea"/>
                <a:cs typeface="Arial" panose="020B0604020202020204" pitchFamily="34" charset="0"/>
              </a:rPr>
              <a:t>2 </a:t>
            </a:r>
            <a:r>
              <a:rPr lang="it-IT" sz="1000" i="1" kern="1200" dirty="0" err="1">
                <a:solidFill>
                  <a:schemeClr val="tx1"/>
                </a:solidFill>
                <a:effectLst/>
                <a:latin typeface="Arial" panose="020B0604020202020204" pitchFamily="34" charset="0"/>
                <a:ea typeface="+mn-ea"/>
                <a:cs typeface="Arial" panose="020B0604020202020204" pitchFamily="34" charset="0"/>
              </a:rPr>
              <a:t>Department</a:t>
            </a:r>
            <a:r>
              <a:rPr lang="it-IT" sz="1000" i="1" kern="1200" dirty="0">
                <a:solidFill>
                  <a:schemeClr val="tx1"/>
                </a:solidFill>
                <a:effectLst/>
                <a:latin typeface="Arial" panose="020B0604020202020204" pitchFamily="34" charset="0"/>
                <a:ea typeface="+mn-ea"/>
                <a:cs typeface="Arial" panose="020B0604020202020204" pitchFamily="34" charset="0"/>
              </a:rPr>
              <a:t> of </a:t>
            </a:r>
            <a:r>
              <a:rPr lang="it-IT" sz="1000" i="1" kern="1200" dirty="0" err="1">
                <a:solidFill>
                  <a:schemeClr val="tx1"/>
                </a:solidFill>
                <a:effectLst/>
                <a:latin typeface="Arial" panose="020B0604020202020204" pitchFamily="34" charset="0"/>
                <a:ea typeface="+mn-ea"/>
                <a:cs typeface="Arial" panose="020B0604020202020204" pitchFamily="34" charset="0"/>
              </a:rPr>
              <a:t>Gastroenterology</a:t>
            </a:r>
            <a:r>
              <a:rPr lang="it-IT" sz="1000" i="1" kern="1200" dirty="0">
                <a:solidFill>
                  <a:schemeClr val="tx1"/>
                </a:solidFill>
                <a:effectLst/>
                <a:latin typeface="Arial" panose="020B0604020202020204" pitchFamily="34" charset="0"/>
                <a:ea typeface="+mn-ea"/>
                <a:cs typeface="Arial" panose="020B0604020202020204" pitchFamily="34" charset="0"/>
              </a:rPr>
              <a:t> &amp; Hepatology, Università Politecnica delle Marche, Ospedali Riuniti di Ancona, Ancona, </a:t>
            </a:r>
            <a:r>
              <a:rPr lang="it-IT" sz="1000" i="1" kern="1200" dirty="0" err="1">
                <a:solidFill>
                  <a:schemeClr val="tx1"/>
                </a:solidFill>
                <a:effectLst/>
                <a:latin typeface="Arial" panose="020B0604020202020204" pitchFamily="34" charset="0"/>
                <a:ea typeface="+mn-ea"/>
                <a:cs typeface="Arial" panose="020B0604020202020204" pitchFamily="34" charset="0"/>
              </a:rPr>
              <a:t>Italy</a:t>
            </a:r>
            <a:r>
              <a:rPr lang="it-IT" sz="1000" i="1" kern="1200" dirty="0">
                <a:solidFill>
                  <a:schemeClr val="tx1"/>
                </a:solidFill>
                <a:effectLst/>
                <a:latin typeface="Arial" panose="020B0604020202020204" pitchFamily="34" charset="0"/>
                <a:ea typeface="+mn-ea"/>
                <a:cs typeface="Arial" panose="020B0604020202020204" pitchFamily="34" charset="0"/>
              </a:rPr>
              <a:t> , </a:t>
            </a:r>
            <a:r>
              <a:rPr lang="en-US" sz="1000" i="1" kern="1200" baseline="30000" dirty="0">
                <a:solidFill>
                  <a:schemeClr val="tx1"/>
                </a:solidFill>
                <a:effectLst/>
                <a:latin typeface="Arial" panose="020B0604020202020204" pitchFamily="34" charset="0"/>
                <a:ea typeface="+mn-ea"/>
                <a:cs typeface="Arial" panose="020B0604020202020204" pitchFamily="34" charset="0"/>
              </a:rPr>
              <a:t>3 </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Genetics, Amsterdam University Medical Centers, location AMC, Amsterdam, The Netherlands, </a:t>
            </a:r>
            <a:r>
              <a:rPr lang="en-US" sz="1000" i="1" kern="1200" baseline="30000" dirty="0">
                <a:solidFill>
                  <a:schemeClr val="tx1"/>
                </a:solidFill>
                <a:effectLst/>
                <a:latin typeface="Arial" panose="020B0604020202020204" pitchFamily="34" charset="0"/>
                <a:ea typeface="+mn-ea"/>
                <a:cs typeface="Arial" panose="020B0604020202020204" pitchFamily="34" charset="0"/>
              </a:rPr>
              <a:t>4 </a:t>
            </a:r>
            <a:r>
              <a:rPr lang="en-US" sz="1000" i="1" kern="1200" dirty="0">
                <a:solidFill>
                  <a:schemeClr val="tx1"/>
                </a:solidFill>
                <a:effectLst/>
                <a:latin typeface="Arial" panose="020B0604020202020204" pitchFamily="34" charset="0"/>
                <a:ea typeface="+mn-ea"/>
                <a:cs typeface="Arial" panose="020B0604020202020204" pitchFamily="34" charset="0"/>
              </a:rPr>
              <a:t>Department of Gastroenterology &amp; Hepatology, Erasmus Medical Center, Rotterdam, The Netherlands,</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 Department of Pathology, Erasmus Medical Center, Rotterdam, The Netherlands,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 Department of Pathology, Amsterdam University Medical Centers, location AMC, Amsterdam, The Netherlands</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Authors contributed equally</a:t>
            </a:r>
            <a:endParaRPr lang="it-IT"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marta.mazzetti@virgilio.it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kern="1200" dirty="0">
                <a:solidFill>
                  <a:schemeClr val="tx1"/>
                </a:solidFill>
                <a:effectLst/>
                <a:latin typeface="Arial" panose="020B0604020202020204" pitchFamily="34" charset="0"/>
                <a:ea typeface="+mn-ea"/>
                <a:cs typeface="Arial" panose="020B0604020202020204" pitchFamily="34" charset="0"/>
              </a:rPr>
              <a:t>Carriers of ATP binding cassette B4 (</a:t>
            </a:r>
            <a:r>
              <a:rPr lang="en-US" sz="1000" kern="1200" dirty="0">
                <a:solidFill>
                  <a:schemeClr val="tx1"/>
                </a:solidFill>
                <a:effectLst/>
                <a:latin typeface="Arial" panose="020B0604020202020204" pitchFamily="34" charset="0"/>
                <a:ea typeface="+mn-ea"/>
                <a:cs typeface="Arial" panose="020B0604020202020204" pitchFamily="34" charset="0"/>
              </a:rPr>
              <a:t>ABCB4) mutations may develop progressive familial intrahepatic cholestasis type 3 (PFIC3) with biliary cirrhosis, low-phospholipid-associated cholelithiasis (LPAC), intrahepatic cholestasis of pregnancy (ICP) and/or persistent hepatocellular secretory failure (PHSF) or may remain free of clinical complications. Here, the clinical long-term course, quality of life and histological re-evaluation according to Nakanuma were investigated in a cohort of heterozygous carriers of ABCB4 mutations.</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In this bicenter cohort study, adult individuals with a proven ABCB4 mutation were analyzed. Participants underwent history taking, physical examination, blood analysis, abdominal ultrasound (US) and elastography (Fibroscan®) and were asked to complete a 36 Item Short Form Health Survey (SF36) regarding quality of life and Visual Analogue Scale (VAS) for pruritus. Past clinical findings were collected from electronic patient files. All available liver biopsies were re-classified according to the Nakanuma staging system. Outcome of quality-of-life-data was compared to that published for patients with primary biliary cholangitis (PBC), </a:t>
            </a:r>
            <a:r>
              <a:rPr lang="en-GB" sz="1000" kern="1200" dirty="0">
                <a:solidFill>
                  <a:schemeClr val="tx1"/>
                </a:solidFill>
                <a:effectLst/>
                <a:latin typeface="Arial" panose="020B0604020202020204" pitchFamily="34" charset="0"/>
                <a:ea typeface="+mn-ea"/>
                <a:cs typeface="Arial" panose="020B0604020202020204" pitchFamily="34" charset="0"/>
              </a:rPr>
              <a:t>primary sclerosing cholangitis (</a:t>
            </a:r>
            <a:r>
              <a:rPr lang="en-US" sz="1000" kern="1200" dirty="0">
                <a:solidFill>
                  <a:schemeClr val="tx1"/>
                </a:solidFill>
                <a:effectLst/>
                <a:latin typeface="Arial" panose="020B0604020202020204" pitchFamily="34" charset="0"/>
                <a:ea typeface="+mn-ea"/>
                <a:cs typeface="Arial" panose="020B0604020202020204" pitchFamily="34" charset="0"/>
              </a:rPr>
              <a:t>PSC) and the general population.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Sixty-seven patients were identified of whom 64 (96%) were alive at inclusion into the study and 63 (94%) were treated with ursodeoxycholic acid. Two patients died of cholangiocarcinoma and one of decompensated biliary cirrhosis. Three more deaths of cholangiocarcinoma were reported in first degree relatives of participants without available genetic analysis. Overall transplant-free survival was 91% (average time from first presentation 16 years).  Liver stiffness was normal (&lt;6.3 kPa) in 75%, and microcalcifications were detected at ultrasound in 22% of cases. Quality of life (SF-36, n=48) was lower than that of the general population especially in the energy/fatigue and general health domains and comparable to that reported for PSC patients. The Nakanuma scoring system applied in 15 available histological specimens reflected the clinical disease course.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Heterozygous carriers of an ABCB4 mutation have a mild clinical course, but impaired quality of life and limited risk of cholangiocarcinoma. Use of Nakanuma staging appears feasible for histological evaluation in ABCB4 deficiency.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2363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370962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AMA, </a:t>
            </a:r>
            <a:r>
              <a:rPr lang="en-GB" sz="1000" b="0" i="1" kern="1200" dirty="0">
                <a:solidFill>
                  <a:schemeClr val="tx1"/>
                </a:solidFill>
                <a:effectLst/>
                <a:latin typeface="Arial" panose="020B0604020202020204" pitchFamily="34" charset="0"/>
                <a:ea typeface="+mn-ea"/>
                <a:cs typeface="Arial" panose="020B0604020202020204" pitchFamily="34" charset="0"/>
              </a:rPr>
              <a:t>antimitochondrial antibodies; </a:t>
            </a:r>
            <a:r>
              <a:rPr lang="en-US" sz="1000" b="0" i="1" kern="1200" dirty="0">
                <a:solidFill>
                  <a:schemeClr val="tx1"/>
                </a:solidFill>
                <a:effectLst/>
                <a:latin typeface="Arial" panose="020B0604020202020204" pitchFamily="34" charset="0"/>
                <a:ea typeface="+mn-ea"/>
                <a:cs typeface="Arial" panose="020B0604020202020204" pitchFamily="34" charset="0"/>
              </a:rPr>
              <a:t>CD, cluster of determination; </a:t>
            </a:r>
            <a:r>
              <a:rPr lang="en-GB" sz="1000" b="0" i="1" kern="1200" dirty="0">
                <a:solidFill>
                  <a:schemeClr val="tx1"/>
                </a:solidFill>
                <a:effectLst/>
                <a:latin typeface="Arial" panose="020B0604020202020204" pitchFamily="34" charset="0"/>
                <a:ea typeface="+mn-ea"/>
                <a:cs typeface="Arial" panose="020B0604020202020204" pitchFamily="34" charset="0"/>
              </a:rPr>
              <a:t>EIA, enzyme immunoassay; </a:t>
            </a:r>
            <a:r>
              <a:rPr lang="en-US" sz="1000" b="0" i="1" kern="1200" dirty="0">
                <a:solidFill>
                  <a:schemeClr val="tx1"/>
                </a:solidFill>
                <a:effectLst/>
                <a:latin typeface="Arial" panose="020B0604020202020204" pitchFamily="34" charset="0"/>
                <a:ea typeface="+mn-ea"/>
                <a:cs typeface="Arial" panose="020B0604020202020204" pitchFamily="34" charset="0"/>
              </a:rPr>
              <a:t>HLA, </a:t>
            </a:r>
            <a:r>
              <a:rPr lang="en-GB" sz="1000" b="0" i="1" kern="1200" dirty="0">
                <a:solidFill>
                  <a:schemeClr val="tx1"/>
                </a:solidFill>
                <a:effectLst/>
                <a:latin typeface="Arial" panose="020B0604020202020204" pitchFamily="34" charset="0"/>
                <a:ea typeface="+mn-ea"/>
                <a:cs typeface="Arial" panose="020B0604020202020204" pitchFamily="34" charset="0"/>
              </a:rPr>
              <a:t>human leukocyte antigen; IFN, interferon; IL, interleukin; MC, mast cell; MHC, major histocompatibility complex; PBC, primary biliary cholangitis; qPCR, quantitative polymerase chain reaction; TGF</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GB" sz="1000" b="0" i="1" kern="1200" dirty="0">
                <a:solidFill>
                  <a:schemeClr val="tx1"/>
                </a:solidFill>
                <a:effectLst/>
                <a:latin typeface="Arial" panose="020B0604020202020204" pitchFamily="34" charset="0"/>
                <a:ea typeface="+mn-ea"/>
                <a:cs typeface="Arial" panose="020B0604020202020204" pitchFamily="34" charset="0"/>
              </a:rPr>
              <a:t>transforming growth factor</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GB" sz="1000" b="0" i="1" kern="1200" dirty="0">
                <a:solidFill>
                  <a:schemeClr val="tx1"/>
                </a:solidFill>
                <a:effectLst/>
                <a:latin typeface="Arial" panose="020B0604020202020204" pitchFamily="34" charset="0"/>
                <a:ea typeface="+mn-ea"/>
                <a:cs typeface="Arial" panose="020B0604020202020204" pitchFamily="34" charset="0"/>
              </a:rPr>
              <a:t>WT, wild type.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THU120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Mast cell activation mediates biliary immunobiology and subsequent immune response in a model of primary biliary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Lindsey Kennedy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Vik Meadows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Debjyoti Kundu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Pietro Invernizzi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Carbone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Gianfranco Alpini</a:t>
            </a:r>
            <a:r>
              <a:rPr lang="en-US" sz="1000" kern="1200" baseline="30000" dirty="0">
                <a:solidFill>
                  <a:schemeClr val="tx1"/>
                </a:solidFill>
                <a:effectLst/>
                <a:latin typeface="Arial" panose="020B0604020202020204" pitchFamily="34" charset="0"/>
                <a:ea typeface="+mn-ea"/>
                <a:cs typeface="Arial" panose="020B0604020202020204" pitchFamily="34" charset="0"/>
              </a:rPr>
              <a:t>1 3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Heather Francis</a:t>
            </a:r>
            <a:r>
              <a:rPr lang="en-US" sz="1000" kern="1200" baseline="30000" dirty="0">
                <a:solidFill>
                  <a:schemeClr val="tx1"/>
                </a:solidFill>
                <a:effectLst/>
                <a:latin typeface="Arial" panose="020B0604020202020204" pitchFamily="34" charset="0"/>
                <a:ea typeface="+mn-ea"/>
                <a:cs typeface="Arial" panose="020B0604020202020204" pitchFamily="34" charset="0"/>
              </a:rPr>
              <a:t>1 3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Indiana University School of Medicine, Indianapolis,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Milano-Bicocca - ,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Richard L. Roudebush VA Medical Center,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heafranc@iu.edu</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Primary biliary cholangitis (PBC) is characterized by biliary senescence, inflammation, and bridging fibrosis. Mutations in human leukocyte antigen (HLA, the major histocompatibility complex [MHC]) genes have been identified and may correspond with enhanced helper (CD4+) and cytotoxic (CD8+) T cell infiltration during PBC. Mast cells (MCs) infiltrate the liver during cholestasis, including PBC, and inhibition of MC activation reduces biliary senescence and liver fibrosis. MCs communicate with CD8+ T cells, macrophages and neutrophils in chronic liver disease; however, MC mediation of immune response during PBC has not been studied. We aimed to evaluate the role of MC activation in the promotion of immune responses during PBC.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used female wild-type (WT) and dnTGFβRII (at 34 wk of age, model of late stage PBC) mice treated with saline or cromolyn sodium (to block MC activation) for 1 wk by IP implanted osmotic minipump. MC presence was determined by staining for chymase and tryptase and activation was determined by serum tryptase and HA levels by EIA. Serum levels of antimitochondrial antibodies (AMA) were assessed by EIA. Liver inflammation was determined by immunostaining for MPO and F4/80. Biliary expression of MHC I (presents to CD4+ T cells) and MHC II (presents to CD8+ T cells)  along with hepatic expression of CD4+ and CD8+ T cells was evaluated by immunostaining. Expression of IL-6 and TGF-</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1 (pro-inflammatory for CD4+ T cells) and IL-4 and IFN-</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(increase cytotoxicity in CD8+ T cells) was determined by </a:t>
            </a:r>
            <a:r>
              <a:rPr lang="en-GB" sz="1000" i="1" kern="1200" dirty="0">
                <a:solidFill>
                  <a:schemeClr val="tx1"/>
                </a:solidFill>
                <a:effectLst/>
                <a:latin typeface="Arial" panose="020B0604020202020204" pitchFamily="34" charset="0"/>
                <a:ea typeface="+mn-ea"/>
                <a:cs typeface="Arial" panose="020B0604020202020204" pitchFamily="34" charset="0"/>
              </a:rPr>
              <a:t>q</a:t>
            </a:r>
            <a:r>
              <a:rPr lang="en-GB" sz="1000" kern="1200" dirty="0">
                <a:solidFill>
                  <a:schemeClr val="tx1"/>
                </a:solidFill>
                <a:effectLst/>
                <a:latin typeface="Arial" panose="020B0604020202020204" pitchFamily="34" charset="0"/>
                <a:ea typeface="+mn-ea"/>
                <a:cs typeface="Arial" panose="020B0604020202020204" pitchFamily="34" charset="0"/>
              </a:rPr>
              <a:t>PCR in total liver. Female human control and advanced stage (Stage III/IV) PBC samples were utilized and MC co-localization with CD4+ and CD8+ T cells was determined by immunostaining.</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dnTGFβRII mice had increased MC number/activation along with elevated serum AMA levels, which decreased following cromolyn treatment. Liver inflammation increased in dnTGFβRII mice but decreased after cromolyn treatment. Biliary expression of MHC I and II increased in dnTGFβRII mice, but was downregulated following cromolyn treatment. Changes in MHC expression corresponded with enhanced CD4+ and CD8+ T cell number, and increased expression of IL-6, TGF-</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1, IL-4 and IFN-</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in dnTGFβRII mice, but these findings decreased in cromolyn treated mice. In humans with advanced stage PBC, increased portal MC presence corresponded with enhanced CD4+ and CD8+ T cells expression.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MC infiltration/activation is increased in advanced stage PBC and correlates with increased liver inflammation and immune response. Inhibition of MC activation reduces hepatic inflammation, biliary MHC expression and T cell infiltration. MCs may play a role in the autoimmune response noted in patients with PBC; therefore, inhibition of MC activation may be therapeutic for PBC patients.</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AMA, </a:t>
            </a:r>
            <a:r>
              <a:rPr lang="en-GB" sz="1000" b="0" i="1" kern="1200" dirty="0">
                <a:solidFill>
                  <a:schemeClr val="tx1"/>
                </a:solidFill>
                <a:effectLst/>
                <a:latin typeface="Arial" panose="020B0604020202020204" pitchFamily="34" charset="0"/>
                <a:ea typeface="+mn-ea"/>
                <a:cs typeface="Arial" panose="020B0604020202020204" pitchFamily="34" charset="0"/>
              </a:rPr>
              <a:t>antimitochondrial antibodies; </a:t>
            </a:r>
            <a:r>
              <a:rPr lang="en-US" sz="1000" b="0" i="1" kern="1200" dirty="0">
                <a:solidFill>
                  <a:schemeClr val="tx1"/>
                </a:solidFill>
                <a:effectLst/>
                <a:latin typeface="Arial" panose="020B0604020202020204" pitchFamily="34" charset="0"/>
                <a:ea typeface="+mn-ea"/>
                <a:cs typeface="Arial" panose="020B0604020202020204" pitchFamily="34" charset="0"/>
              </a:rPr>
              <a:t>CD, cluster of determination; </a:t>
            </a:r>
            <a:r>
              <a:rPr lang="en-GB" sz="1000" b="0" i="1" kern="1200" dirty="0">
                <a:solidFill>
                  <a:schemeClr val="tx1"/>
                </a:solidFill>
                <a:effectLst/>
                <a:latin typeface="Arial" panose="020B0604020202020204" pitchFamily="34" charset="0"/>
                <a:ea typeface="+mn-ea"/>
                <a:cs typeface="Arial" panose="020B0604020202020204" pitchFamily="34" charset="0"/>
              </a:rPr>
              <a:t>IFN, interferon; IL, interleukin; MC, mast cell; MHC, major histocompatibility complex; PBC, primary biliary cholangitis; TGF</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GB" sz="1000" b="0" i="1" kern="1200" dirty="0">
                <a:solidFill>
                  <a:schemeClr val="tx1"/>
                </a:solidFill>
                <a:effectLst/>
                <a:latin typeface="Arial" panose="020B0604020202020204" pitchFamily="34" charset="0"/>
                <a:ea typeface="+mn-ea"/>
                <a:cs typeface="Arial" panose="020B0604020202020204" pitchFamily="34" charset="0"/>
              </a:rPr>
              <a:t>transforming growth factor</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THU120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Mast cell activation mediates biliary immunobiology and subsequent immune response in a model of primary biliary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Lindsey Kennedy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Vik Meadows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Debjyoti Kundu</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Pietro Invernizzi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Carbone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Gianfranco Alpini</a:t>
            </a:r>
            <a:r>
              <a:rPr lang="en-US" sz="1000" kern="1200" baseline="30000" dirty="0">
                <a:solidFill>
                  <a:schemeClr val="tx1"/>
                </a:solidFill>
                <a:effectLst/>
                <a:latin typeface="Arial" panose="020B0604020202020204" pitchFamily="34" charset="0"/>
                <a:ea typeface="+mn-ea"/>
                <a:cs typeface="Arial" panose="020B0604020202020204" pitchFamily="34" charset="0"/>
              </a:rPr>
              <a:t>1 3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Heather Francis</a:t>
            </a:r>
            <a:r>
              <a:rPr lang="en-US" sz="1000" kern="1200" baseline="30000" dirty="0">
                <a:solidFill>
                  <a:schemeClr val="tx1"/>
                </a:solidFill>
                <a:effectLst/>
                <a:latin typeface="Arial" panose="020B0604020202020204" pitchFamily="34" charset="0"/>
                <a:ea typeface="+mn-ea"/>
                <a:cs typeface="Arial" panose="020B0604020202020204" pitchFamily="34" charset="0"/>
              </a:rPr>
              <a:t>1 3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Indiana University School of Medicine, Indianapolis,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Milano-Bicocca - ,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Richard L. Roudebush VA Medical Center,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heafranc@iu.edu</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Primary biliary cholangitis (PBC) is characterized by biliary senescence, inflammation, and bridging fibrosis. Mutations in human leukocyte antigen (HLA, the major histocompatibility complex [MHC]) genes have been identified and may correspond with enhanced helper (CD4+) and cytotoxic (CD8+) T cell infiltration during PBC. Mast cells (MCs) infiltrate the liver during cholestasis, including PBC, and inhibition of MC activation reduces biliary senescence and liver fibrosis. MCs communicate with CD8+ T cells, macrophages and neutrophils in chronic liver disease; however, MC mediation of immune response during PBC has not been studied. We aimed to evaluate the role of MC activation in the promotion of immune responses during PBC.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used female wild-type (WT) and dnTGFβRII (at 34 wk of age, model of late stage PBC) mice treated with saline or cromolyn sodium (to block MC activation) for 1 wk by IP implanted osmotic minipump. MC presence was determined by staining for chymase and tryptase and activation was determined by serum tryptase and HA levels by EIA. Serum levels of antimitochondrial antibodies (AMA) were assessed by EIA. Liver inflammation was determined by immunostaining for MPO and F4/80. Biliary expression of MHC I (presents to CD4+ T cells) and MHC II (presents to CD8+ T cells)  along with hepatic expression of CD4+ and CD8+ T cells was evaluated by immunostaining. Expression of IL-6 and TGF-</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1 (pro-inflammatory for CD4+ T cells) and IL-4 and IFN-</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(increase cytotoxicity in CD8+ T cells) was determined by </a:t>
            </a:r>
            <a:r>
              <a:rPr lang="en-GB" sz="1000" i="1" kern="1200" dirty="0">
                <a:solidFill>
                  <a:schemeClr val="tx1"/>
                </a:solidFill>
                <a:effectLst/>
                <a:latin typeface="Arial" panose="020B0604020202020204" pitchFamily="34" charset="0"/>
                <a:ea typeface="+mn-ea"/>
                <a:cs typeface="Arial" panose="020B0604020202020204" pitchFamily="34" charset="0"/>
              </a:rPr>
              <a:t>q</a:t>
            </a:r>
            <a:r>
              <a:rPr lang="en-GB" sz="1000" kern="1200" dirty="0">
                <a:solidFill>
                  <a:schemeClr val="tx1"/>
                </a:solidFill>
                <a:effectLst/>
                <a:latin typeface="Arial" panose="020B0604020202020204" pitchFamily="34" charset="0"/>
                <a:ea typeface="+mn-ea"/>
                <a:cs typeface="Arial" panose="020B0604020202020204" pitchFamily="34" charset="0"/>
              </a:rPr>
              <a:t>PCR in total liver. Female human control and advanced stage (Stage III/IV) PBC samples were utilized and MC co-localization with CD4+ and CD8+ T cells was determined by immunostaining.</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dnTGFβRII mice had increased MC number/activation along with elevated serum AMA levels, which decreased following cromolyn treatment. Liver inflammation increased in dnTGFβRII mice but decreased after cromolyn treatment. Biliary expression of MHC I and II increased in dnTGFβRII mice, but was downregulated following cromolyn treatment. Changes in MHC expression corresponded with enhanced CD4+ and CD8+ T cell number, and increased expression of IL-6, TGF-</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1, IL-4 and IFN-</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in dnTGFβRII mice, but these findings decreased in cromolyn treated mice. In humans with advanced stage PBC, increased portal MC presence corresponded with enhanced CD4+ and CD8+ T cells expression.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MC infiltration/activation is increased in advanced stage PBC and correlates with increased liver inflammation and immune response. Inhibition of MC activation reduces hepatic inflammation, biliary MHC expression and T cell infiltration. MCs may play a role in the autoimmune response noted in patients with PBC; therefore, inhibition of MC activation may be therapeutic for PBC patients.</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1818222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AIH, autoimmune hepatitis; ALC, alcohol-related liver cirrhosis; ELTR, European Liver Transplant Registry; HR, hazard ratio; PBC, primary biliary cholangitis; PSC, primary sclerosing cholangitis; LT, liver transplantation</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GS12</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Long-term patient and graft survival after liver transplantation for autoimmune hepatitis</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Melina Heinemann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René Adam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Marina Berenguer Haym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Darius F. Mirza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Seyed Ali Malek-Hosseini</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John G. O'Grady</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kern="1200" dirty="0">
                <a:solidFill>
                  <a:schemeClr val="tx1"/>
                </a:solidFill>
                <a:effectLst/>
                <a:latin typeface="Arial" panose="020B0604020202020204" pitchFamily="34" charset="0"/>
                <a:ea typeface="+mn-ea"/>
                <a:cs typeface="Arial" panose="020B0604020202020204" pitchFamily="34" charset="0"/>
              </a:rPr>
              <a:t>, Ernest Hidalgo</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kern="1200" dirty="0">
                <a:solidFill>
                  <a:schemeClr val="tx1"/>
                </a:solidFill>
                <a:effectLst/>
                <a:latin typeface="Arial" panose="020B0604020202020204" pitchFamily="34" charset="0"/>
                <a:ea typeface="+mn-ea"/>
                <a:cs typeface="Arial" panose="020B0604020202020204" pitchFamily="34" charset="0"/>
              </a:rPr>
              <a:t>, Johann Pratschke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0" kern="1200" dirty="0">
                <a:solidFill>
                  <a:schemeClr val="tx1"/>
                </a:solidFill>
                <a:effectLst/>
                <a:latin typeface="Arial" panose="020B0604020202020204" pitchFamily="34" charset="0"/>
                <a:ea typeface="+mn-ea"/>
                <a:cs typeface="Arial" panose="020B0604020202020204" pitchFamily="34" charset="0"/>
              </a:rPr>
              <a:t>, Karim Boudjema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9</a:t>
            </a:r>
            <a:r>
              <a:rPr lang="en-US" sz="1000" b="0" i="0" kern="1200" dirty="0">
                <a:solidFill>
                  <a:schemeClr val="tx1"/>
                </a:solidFill>
                <a:effectLst/>
                <a:latin typeface="Arial" panose="020B0604020202020204" pitchFamily="34" charset="0"/>
                <a:ea typeface="+mn-ea"/>
                <a:cs typeface="Arial" panose="020B0604020202020204" pitchFamily="34" charset="0"/>
              </a:rPr>
              <a:t>, Andreas PAUL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10</a:t>
            </a:r>
            <a:r>
              <a:rPr lang="en-US" sz="1000" b="0" i="0" kern="1200" dirty="0">
                <a:solidFill>
                  <a:schemeClr val="tx1"/>
                </a:solidFill>
                <a:effectLst/>
                <a:latin typeface="Arial" panose="020B0604020202020204" pitchFamily="34" charset="0"/>
                <a:ea typeface="+mn-ea"/>
                <a:cs typeface="Arial" panose="020B0604020202020204" pitchFamily="34" charset="0"/>
              </a:rPr>
              <a:t>, Krzysztof Zieniewicz</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11</a:t>
            </a:r>
            <a:r>
              <a:rPr lang="en-US" sz="1000" b="0" i="0" kern="1200" dirty="0">
                <a:solidFill>
                  <a:schemeClr val="tx1"/>
                </a:solidFill>
                <a:effectLst/>
                <a:latin typeface="Arial" panose="020B0604020202020204" pitchFamily="34" charset="0"/>
                <a:ea typeface="+mn-ea"/>
                <a:cs typeface="Arial" panose="020B0604020202020204" pitchFamily="34" charset="0"/>
              </a:rPr>
              <a:t>, Jiri Fronek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12</a:t>
            </a:r>
            <a:r>
              <a:rPr lang="en-US" sz="1000" b="0" i="0" kern="1200" dirty="0">
                <a:solidFill>
                  <a:schemeClr val="tx1"/>
                </a:solidFill>
                <a:effectLst/>
                <a:latin typeface="Arial" panose="020B0604020202020204" pitchFamily="34" charset="0"/>
                <a:ea typeface="+mn-ea"/>
                <a:cs typeface="Arial" panose="020B0604020202020204" pitchFamily="34" charset="0"/>
              </a:rPr>
              <a:t>, Karl Heinz Weiss</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13</a:t>
            </a:r>
            <a:r>
              <a:rPr lang="en-US" sz="1000" b="0" i="0" kern="1200" dirty="0">
                <a:solidFill>
                  <a:schemeClr val="tx1"/>
                </a:solidFill>
                <a:effectLst/>
                <a:latin typeface="Arial" panose="020B0604020202020204" pitchFamily="34" charset="0"/>
                <a:ea typeface="+mn-ea"/>
                <a:cs typeface="Arial" panose="020B0604020202020204" pitchFamily="34" charset="0"/>
              </a:rPr>
              <a:t>, Vincent Karam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Christophe Duvoux</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14</a:t>
            </a:r>
            <a:r>
              <a:rPr lang="en-US" sz="1000" b="0" i="0" kern="1200" dirty="0">
                <a:solidFill>
                  <a:schemeClr val="tx1"/>
                </a:solidFill>
                <a:effectLst/>
                <a:latin typeface="Arial" panose="020B0604020202020204" pitchFamily="34" charset="0"/>
                <a:ea typeface="+mn-ea"/>
                <a:cs typeface="Arial" panose="020B0604020202020204" pitchFamily="34" charset="0"/>
              </a:rPr>
              <a:t>, Ansgar Lohse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15 16</a:t>
            </a:r>
            <a:r>
              <a:rPr lang="en-US" sz="1000" b="0" i="0" kern="1200" dirty="0">
                <a:solidFill>
                  <a:schemeClr val="tx1"/>
                </a:solidFill>
                <a:effectLst/>
                <a:latin typeface="Arial" panose="020B0604020202020204" pitchFamily="34" charset="0"/>
                <a:ea typeface="+mn-ea"/>
                <a:cs typeface="Arial" panose="020B0604020202020204" pitchFamily="34" charset="0"/>
              </a:rPr>
              <a:t>, Christoph Schramm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15 16</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 University Medical Center Hamburg-Eppendorf, Hamburg,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AP-HP Paul Brousse Hospital, University of Paris-Sud, Villejuif, France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La Fe University Hospital and Ciberehd, University of Valencia, Valencia, Spain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Queen Elizabeth Hospital, Birmingham,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Shiraz University of Medical Sciences, Shiraz, Iran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dirty="0">
                <a:solidFill>
                  <a:schemeClr val="tx1"/>
                </a:solidFill>
                <a:effectLst/>
                <a:latin typeface="Arial" panose="020B0604020202020204" pitchFamily="34" charset="0"/>
                <a:ea typeface="+mn-ea"/>
                <a:cs typeface="Arial" panose="020B0604020202020204" pitchFamily="34" charset="0"/>
              </a:rPr>
              <a:t>King's College Hospital NHS Foundation Trust, London,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dirty="0">
                <a:solidFill>
                  <a:schemeClr val="tx1"/>
                </a:solidFill>
                <a:effectLst/>
                <a:latin typeface="Arial" panose="020B0604020202020204" pitchFamily="34" charset="0"/>
                <a:ea typeface="+mn-ea"/>
                <a:cs typeface="Arial" panose="020B0604020202020204" pitchFamily="34" charset="0"/>
              </a:rPr>
              <a:t>The Leeds Teaching Hospitals NHS Trust, Leeds,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dirty="0">
                <a:solidFill>
                  <a:schemeClr val="tx1"/>
                </a:solidFill>
                <a:effectLst/>
                <a:latin typeface="Arial" panose="020B0604020202020204" pitchFamily="34" charset="0"/>
                <a:ea typeface="+mn-ea"/>
                <a:cs typeface="Arial" panose="020B0604020202020204" pitchFamily="34" charset="0"/>
              </a:rPr>
              <a:t>Charité - Universitätsmedizin Berlin, Berlin,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b="0" i="1" kern="1200" dirty="0">
                <a:solidFill>
                  <a:schemeClr val="tx1"/>
                </a:solidFill>
                <a:effectLst/>
                <a:latin typeface="Arial" panose="020B0604020202020204" pitchFamily="34" charset="0"/>
                <a:ea typeface="+mn-ea"/>
                <a:cs typeface="Arial" panose="020B0604020202020204" pitchFamily="34" charset="0"/>
              </a:rPr>
              <a:t>Pontchaillou University Hospital, Rennes, France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Essen, Essen,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b="0" i="1" kern="1200" dirty="0">
                <a:solidFill>
                  <a:schemeClr val="tx1"/>
                </a:solidFill>
                <a:effectLst/>
                <a:latin typeface="Arial" panose="020B0604020202020204" pitchFamily="34" charset="0"/>
                <a:ea typeface="+mn-ea"/>
                <a:cs typeface="Arial" panose="020B0604020202020204" pitchFamily="34" charset="0"/>
              </a:rPr>
              <a:t>Medical University of Warsaw, Warsaw, Poland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b="0" i="1" kern="1200" dirty="0">
                <a:solidFill>
                  <a:schemeClr val="tx1"/>
                </a:solidFill>
                <a:effectLst/>
                <a:latin typeface="Arial" panose="020B0604020202020204" pitchFamily="34" charset="0"/>
                <a:ea typeface="+mn-ea"/>
                <a:cs typeface="Arial" panose="020B0604020202020204" pitchFamily="34" charset="0"/>
              </a:rPr>
              <a:t>Institute for Clinical and Experimental Medicine, Prague, Czech Republic</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Heidelberg, Heidelberg,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of Henri-Mondor, Creteil, France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b="0" i="1" kern="1200" dirty="0">
                <a:solidFill>
                  <a:schemeClr val="tx1"/>
                </a:solidFill>
                <a:effectLst/>
                <a:latin typeface="Arial" panose="020B0604020202020204" pitchFamily="34" charset="0"/>
                <a:ea typeface="+mn-ea"/>
                <a:cs typeface="Arial" panose="020B0604020202020204" pitchFamily="34" charset="0"/>
              </a:rPr>
              <a:t>University Medical Center Hamburg-Eppendorf, Hamburg,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b="0" i="1" kern="1200" dirty="0">
                <a:solidFill>
                  <a:schemeClr val="tx1"/>
                </a:solidFill>
                <a:effectLst/>
                <a:latin typeface="Arial" panose="020B0604020202020204" pitchFamily="34" charset="0"/>
                <a:ea typeface="+mn-ea"/>
                <a:cs typeface="Arial" panose="020B0604020202020204" pitchFamily="34" charset="0"/>
              </a:rPr>
              <a:t>European Reference Network for Hepatological Diseases (ERN-RARE-LIVER)</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Email:</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a:solidFill>
                  <a:schemeClr val="tx1"/>
                </a:solidFill>
                <a:effectLst/>
                <a:latin typeface="Arial" panose="020B0604020202020204" pitchFamily="34" charset="0"/>
                <a:ea typeface="+mn-ea"/>
                <a:cs typeface="Arial" panose="020B0604020202020204" pitchFamily="34" charset="0"/>
              </a:rPr>
              <a:t>c.schramm@uke.de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Autoimmune hepatitis (AIH) is an autoimmune liver disease requiring liver transplantation (LT) in a subgroup of patients (AIH-LT). In these patients, data on long-term outcomes is scarce. The aim of this study was to assess long-term patient and graft survival after AIH-LT from the prospective multicentric European Liver Transplant Registry (ELTR).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The ELTR database was screened for patients who received AIH-LT between 1998 and 2017. In total, n = 2,515 patients were identified and included in the analysis. As controls, patients were included who underwent LT during the same time as a consequence of the other autoimmune liver diseases primary biliary cholangitis (PBC-LT, n = 3,733) and primary sclerosing cholangitis (PSC-LT, n = 5,155), and for alcoholic liver cirrhosis (ALC-LT, n = 19,567). Survival was analyzed using the Kaplan-Meyer method and Cox proportional hazards regression.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AIH-LT resulted in an actuarial patient survival of 79.4%, 70.9% and 60.6% and an actuarial graft survival of 73.2%, 63.4% and 50.9% after 5, 10 and 15 years of follow-up, respectively. Overall survival of patients after AIH-LT was comparable to patients after ALC-LT (p = 0.428), but inferior compared to patients after PBC-LT (hazard ratio [HR] = 1.48, p &lt; 0.001) and PSC-LT (HR = 1.18, p = 0.002). Patients after AIH-LT showed an increased risk of death within 5 years of follow-up compared to all other groups (HR = 1.13–1.56, p ≤ 0.031). AIH-LT patients had an increased hazard of death (HR = 1.37–1.84, p &lt; 0.001) and graft loss (HR = 1.38–1.88, p ≤ 0.002) as a consequence of infections. In particular, patients after AIH-LT showed a greatly increased risk for lethal fungal infections (HR = 3.24–4.02, p &lt; 0.01). All deaths from fungal infections affecting AIH-LT patients occurred during the first year of follow-up. Patients with AIH receiving a living donor LT showed a decreased survival compared to AIH-LT patients who received donation after brain death (HR = 1.93, p = 0.001).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Survival of patients after AIH-LT was inferior compared to all other patient groups within the first 5 years after LT. This was mainly explained by an increased incidence of early lethal infections, including fungal infections. After 5 years of follow-up the prognosis of patients after AIH-LT improved considerably compared to the control groups. </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AIH, autoimmune hepatitis; ALC, alcohol-related liver cirrhosis; HR, hazard ratio; PBC, primary biliary cholangitis; PSC, primary sclerosing cholangitis; LT, liver transplantation</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GS12</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Long-term patient and graft survival after liver transplantation for autoimmune hepatitis</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Melina Heinemann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René Adam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Marina Berenguer Haym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Darius F. Mirza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Seyed Ali Malek-Hosseini</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John G. O'Grady</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kern="1200" dirty="0">
                <a:solidFill>
                  <a:schemeClr val="tx1"/>
                </a:solidFill>
                <a:effectLst/>
                <a:latin typeface="Arial" panose="020B0604020202020204" pitchFamily="34" charset="0"/>
                <a:ea typeface="+mn-ea"/>
                <a:cs typeface="Arial" panose="020B0604020202020204" pitchFamily="34" charset="0"/>
              </a:rPr>
              <a:t>, Ernest Hidalgo</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kern="1200" dirty="0">
                <a:solidFill>
                  <a:schemeClr val="tx1"/>
                </a:solidFill>
                <a:effectLst/>
                <a:latin typeface="Arial" panose="020B0604020202020204" pitchFamily="34" charset="0"/>
                <a:ea typeface="+mn-ea"/>
                <a:cs typeface="Arial" panose="020B0604020202020204" pitchFamily="34" charset="0"/>
              </a:rPr>
              <a:t>, Johann Pratschke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0" kern="1200" dirty="0">
                <a:solidFill>
                  <a:schemeClr val="tx1"/>
                </a:solidFill>
                <a:effectLst/>
                <a:latin typeface="Arial" panose="020B0604020202020204" pitchFamily="34" charset="0"/>
                <a:ea typeface="+mn-ea"/>
                <a:cs typeface="Arial" panose="020B0604020202020204" pitchFamily="34" charset="0"/>
              </a:rPr>
              <a:t>, Karim Boudjema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9</a:t>
            </a:r>
            <a:r>
              <a:rPr lang="en-US" sz="1000" b="0" i="0" kern="1200" dirty="0">
                <a:solidFill>
                  <a:schemeClr val="tx1"/>
                </a:solidFill>
                <a:effectLst/>
                <a:latin typeface="Arial" panose="020B0604020202020204" pitchFamily="34" charset="0"/>
                <a:ea typeface="+mn-ea"/>
                <a:cs typeface="Arial" panose="020B0604020202020204" pitchFamily="34" charset="0"/>
              </a:rPr>
              <a:t>, Andreas PAUL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10</a:t>
            </a:r>
            <a:r>
              <a:rPr lang="en-US" sz="1000" b="0" i="0" kern="1200" dirty="0">
                <a:solidFill>
                  <a:schemeClr val="tx1"/>
                </a:solidFill>
                <a:effectLst/>
                <a:latin typeface="Arial" panose="020B0604020202020204" pitchFamily="34" charset="0"/>
                <a:ea typeface="+mn-ea"/>
                <a:cs typeface="Arial" panose="020B0604020202020204" pitchFamily="34" charset="0"/>
              </a:rPr>
              <a:t>, Krzysztof Zieniewicz</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11</a:t>
            </a:r>
            <a:r>
              <a:rPr lang="en-US" sz="1000" b="0" i="0" kern="1200" dirty="0">
                <a:solidFill>
                  <a:schemeClr val="tx1"/>
                </a:solidFill>
                <a:effectLst/>
                <a:latin typeface="Arial" panose="020B0604020202020204" pitchFamily="34" charset="0"/>
                <a:ea typeface="+mn-ea"/>
                <a:cs typeface="Arial" panose="020B0604020202020204" pitchFamily="34" charset="0"/>
              </a:rPr>
              <a:t>, Jiri Fronek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12</a:t>
            </a:r>
            <a:r>
              <a:rPr lang="en-US" sz="1000" b="0" i="0" kern="1200" dirty="0">
                <a:solidFill>
                  <a:schemeClr val="tx1"/>
                </a:solidFill>
                <a:effectLst/>
                <a:latin typeface="Arial" panose="020B0604020202020204" pitchFamily="34" charset="0"/>
                <a:ea typeface="+mn-ea"/>
                <a:cs typeface="Arial" panose="020B0604020202020204" pitchFamily="34" charset="0"/>
              </a:rPr>
              <a:t>, Karl Heinz Weiss</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13</a:t>
            </a:r>
            <a:r>
              <a:rPr lang="en-US" sz="1000" b="0" i="0" kern="1200" dirty="0">
                <a:solidFill>
                  <a:schemeClr val="tx1"/>
                </a:solidFill>
                <a:effectLst/>
                <a:latin typeface="Arial" panose="020B0604020202020204" pitchFamily="34" charset="0"/>
                <a:ea typeface="+mn-ea"/>
                <a:cs typeface="Arial" panose="020B0604020202020204" pitchFamily="34" charset="0"/>
              </a:rPr>
              <a:t>, Vincent Karam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Christophe Duvoux</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14</a:t>
            </a:r>
            <a:r>
              <a:rPr lang="en-US" sz="1000" b="0" i="0" kern="1200" dirty="0">
                <a:solidFill>
                  <a:schemeClr val="tx1"/>
                </a:solidFill>
                <a:effectLst/>
                <a:latin typeface="Arial" panose="020B0604020202020204" pitchFamily="34" charset="0"/>
                <a:ea typeface="+mn-ea"/>
                <a:cs typeface="Arial" panose="020B0604020202020204" pitchFamily="34" charset="0"/>
              </a:rPr>
              <a:t>, Ansgar Lohse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15 16</a:t>
            </a:r>
            <a:r>
              <a:rPr lang="en-US" sz="1000" b="0" i="0" kern="1200" dirty="0">
                <a:solidFill>
                  <a:schemeClr val="tx1"/>
                </a:solidFill>
                <a:effectLst/>
                <a:latin typeface="Arial" panose="020B0604020202020204" pitchFamily="34" charset="0"/>
                <a:ea typeface="+mn-ea"/>
                <a:cs typeface="Arial" panose="020B0604020202020204" pitchFamily="34" charset="0"/>
              </a:rPr>
              <a:t>, Christoph Schramm</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15 16</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 University Medical Center Hamburg-Eppendorf, Hamburg,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AP-HP Paul Brousse Hospital, University of Paris-Sud, Villejuif, France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La Fe University Hospital and Ciberehd, University of Valencia, Valencia, Spain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Queen Elizabeth Hospital, Birmingham,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Shiraz University of Medical Sciences, Shiraz, Iran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dirty="0">
                <a:solidFill>
                  <a:schemeClr val="tx1"/>
                </a:solidFill>
                <a:effectLst/>
                <a:latin typeface="Arial" panose="020B0604020202020204" pitchFamily="34" charset="0"/>
                <a:ea typeface="+mn-ea"/>
                <a:cs typeface="Arial" panose="020B0604020202020204" pitchFamily="34" charset="0"/>
              </a:rPr>
              <a:t>King's College Hospital NHS Foundation Trust, London,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dirty="0">
                <a:solidFill>
                  <a:schemeClr val="tx1"/>
                </a:solidFill>
                <a:effectLst/>
                <a:latin typeface="Arial" panose="020B0604020202020204" pitchFamily="34" charset="0"/>
                <a:ea typeface="+mn-ea"/>
                <a:cs typeface="Arial" panose="020B0604020202020204" pitchFamily="34" charset="0"/>
              </a:rPr>
              <a:t>The Leeds Teaching Hospitals NHS Trust, Leeds,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dirty="0">
                <a:solidFill>
                  <a:schemeClr val="tx1"/>
                </a:solidFill>
                <a:effectLst/>
                <a:latin typeface="Arial" panose="020B0604020202020204" pitchFamily="34" charset="0"/>
                <a:ea typeface="+mn-ea"/>
                <a:cs typeface="Arial" panose="020B0604020202020204" pitchFamily="34" charset="0"/>
              </a:rPr>
              <a:t>Charité - Universitätsmedizin Berlin, Berlin,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b="0" i="1" kern="1200" dirty="0">
                <a:solidFill>
                  <a:schemeClr val="tx1"/>
                </a:solidFill>
                <a:effectLst/>
                <a:latin typeface="Arial" panose="020B0604020202020204" pitchFamily="34" charset="0"/>
                <a:ea typeface="+mn-ea"/>
                <a:cs typeface="Arial" panose="020B0604020202020204" pitchFamily="34" charset="0"/>
              </a:rPr>
              <a:t>Pontchaillou University Hospital, Rennes, France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Essen, Essen,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b="0" i="1" kern="1200" dirty="0">
                <a:solidFill>
                  <a:schemeClr val="tx1"/>
                </a:solidFill>
                <a:effectLst/>
                <a:latin typeface="Arial" panose="020B0604020202020204" pitchFamily="34" charset="0"/>
                <a:ea typeface="+mn-ea"/>
                <a:cs typeface="Arial" panose="020B0604020202020204" pitchFamily="34" charset="0"/>
              </a:rPr>
              <a:t>Medical University of Warsaw, Warsaw, Poland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b="0" i="1" kern="1200" dirty="0">
                <a:solidFill>
                  <a:schemeClr val="tx1"/>
                </a:solidFill>
                <a:effectLst/>
                <a:latin typeface="Arial" panose="020B0604020202020204" pitchFamily="34" charset="0"/>
                <a:ea typeface="+mn-ea"/>
                <a:cs typeface="Arial" panose="020B0604020202020204" pitchFamily="34" charset="0"/>
              </a:rPr>
              <a:t>Institute for Clinical and Experimental Medicine, Prague, Czech Republic</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Heidelberg, Heidelberg,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of Henri-Mondor, Creteil, France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b="0" i="1" kern="1200" dirty="0">
                <a:solidFill>
                  <a:schemeClr val="tx1"/>
                </a:solidFill>
                <a:effectLst/>
                <a:latin typeface="Arial" panose="020B0604020202020204" pitchFamily="34" charset="0"/>
                <a:ea typeface="+mn-ea"/>
                <a:cs typeface="Arial" panose="020B0604020202020204" pitchFamily="34" charset="0"/>
              </a:rPr>
              <a:t>University Medical Center Hamburg-Eppendorf, Hamburg,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b="0" i="1" kern="1200" dirty="0">
                <a:solidFill>
                  <a:schemeClr val="tx1"/>
                </a:solidFill>
                <a:effectLst/>
                <a:latin typeface="Arial" panose="020B0604020202020204" pitchFamily="34" charset="0"/>
                <a:ea typeface="+mn-ea"/>
                <a:cs typeface="Arial" panose="020B0604020202020204" pitchFamily="34" charset="0"/>
              </a:rPr>
              <a:t>European Reference Network for Hepatological Diseases (ERN-RARE-LIVER)</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Email:</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a:solidFill>
                  <a:schemeClr val="tx1"/>
                </a:solidFill>
                <a:effectLst/>
                <a:latin typeface="Arial" panose="020B0604020202020204" pitchFamily="34" charset="0"/>
                <a:ea typeface="+mn-ea"/>
                <a:cs typeface="Arial" panose="020B0604020202020204" pitchFamily="34" charset="0"/>
              </a:rPr>
              <a:t>c.schramm@uke.de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Autoimmune hepatitis (AIH) is an autoimmune liver disease requiring liver transplantation (LT) in a subgroup of patients (AIH-LT). In these patients, data on long-term outcomes is scarce. The aim of this study was to assess long-term patient and graft survival after AIH-LT from the prospective multicentric European Liver Transplant Registry (ELTR).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The ELTR database was screened for patients who received AIH-LT between 1998 and 2017. In total, n = 2,515 patients were identified and included in the analysis. As controls, patients were included who underwent LT during the same time as a consequence of the other autoimmune liver diseases primary biliary cholangitis (PBC-LT, n = 3,733) and primary sclerosing cholangitis (PSC-LT, n = 5,155), and for alcoholic liver cirrhosis (ALC-LT, n = 19,567). Survival was analyzed using the Kaplan-Meyer method and Cox proportional hazards regression.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AIH-LT resulted in an actuarial patient survival of 79.4%, 70.9% and 60.6% and an actuarial graft survival of 73.2%, 63.4% and 50.9% after 5, 10 and 15 years of follow-up, respectively. Overall survival of patients after AIH-LT was comparable to patients after ALC-LT (p = 0.428), but inferior compared to patients after PBC-LT (hazard ratio [HR] = 1.48, p &lt; 0.001) and PSC-LT (HR = 1.18, p = 0.002). Patients after AIH-LT showed an increased risk of death within 5 years of follow-up compared to all other groups (HR = 1.13–1.56, p ≤ 0.031). AIH-LT patients had an increased hazard of death (HR = 1.37–1.84, p &lt; 0.001) and graft loss (HR = 1.38–1.88, p ≤ 0.002) as a consequence of infections. In particular, patients after AIH-LT showed a greatly increased risk for lethal fungal infections (HR = 3.24–4.02, p &lt; 0.01). All deaths from fungal infections affecting AIH-LT patients occurred during the first year of follow-up. Patients with AIH receiving a living donor LT showed a decreased survival compared to AIH-LT patients who received donation after brain death (HR = 1.93, p = 0.001).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Survival of patients after AIH-LT was inferior compared to all other patient groups within the first 5 years after LT. This was mainly explained by an increased incidence of early lethal infections, including fungal infections. After 5 years of follow-up the prognosis of patients after AIH-LT improved considerably compared to the control groups. </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ALT, alanine aminotransferase; AST, aspartate aminotransferase; PBC, primary biliary cholangitis; QD, every day; UDCA, ursodeoxycholic acid; ULN, upper limit of normal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FRI133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Durability of treatment response after 1 year of therapy with seladelpar in patients with primary biliary cholangitis (PBC): final results of an international phase 2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Cynthia LEVY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Christopher Bowlus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Guy Neff</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Mark G Swain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Galambos Michael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Marlyn J. Mayo</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Aparna Goel</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Palak Trivedi</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Gideon Hirschfield</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Richard Aspinall</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Andreas E Kremer</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Stuart C Gordon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Brian Borg</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Stephen Harrison</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Jones</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Paul Thuluvath</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Yvonne Doerffel</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Carmen Stanca</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Sheridan</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Bruce Bacon</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 Berg</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Thorburn</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John Vierling</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Mitchell Shiffman</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Joseph Odin</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Tarek Hassanein</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Adam Peyton</a:t>
            </a:r>
            <a:r>
              <a:rPr lang="en-US" sz="1000" kern="1200" baseline="30000" dirty="0">
                <a:solidFill>
                  <a:schemeClr val="tx1"/>
                </a:solidFill>
                <a:effectLst/>
                <a:latin typeface="Arial" panose="020B0604020202020204" pitchFamily="34" charset="0"/>
                <a:ea typeface="+mn-ea"/>
                <a:cs typeface="Arial" panose="020B0604020202020204" pitchFamily="34" charset="0"/>
              </a:rPr>
              <a:t>27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Aliya Gulamhusein</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Charles Landis</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Bernstein</a:t>
            </a:r>
            <a:r>
              <a:rPr lang="en-US" sz="1000" kern="1200" baseline="30000" dirty="0">
                <a:solidFill>
                  <a:schemeClr val="tx1"/>
                </a:solidFill>
                <a:effectLst/>
                <a:latin typeface="Arial" panose="020B0604020202020204" pitchFamily="34" charset="0"/>
                <a:ea typeface="+mn-ea"/>
                <a:cs typeface="Arial" panose="020B0604020202020204" pitchFamily="34" charset="0"/>
              </a:rPr>
              <a:t>29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Lynsey Corless</a:t>
            </a:r>
            <a:r>
              <a:rPr lang="en-US" sz="1000" kern="1200" baseline="30000" dirty="0">
                <a:solidFill>
                  <a:schemeClr val="tx1"/>
                </a:solidFill>
                <a:effectLst/>
                <a:latin typeface="Arial" panose="020B0604020202020204" pitchFamily="34" charset="0"/>
                <a:ea typeface="+mn-ea"/>
                <a:cs typeface="Arial" panose="020B0604020202020204" pitchFamily="34" charset="0"/>
              </a:rPr>
              <a:t>30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Marcus-Alexander Woerns</a:t>
            </a:r>
            <a:r>
              <a:rPr lang="en-US" sz="1000" kern="1200" baseline="30000" dirty="0">
                <a:solidFill>
                  <a:schemeClr val="tx1"/>
                </a:solidFill>
                <a:effectLst/>
                <a:latin typeface="Arial" panose="020B0604020202020204" pitchFamily="34" charset="0"/>
                <a:ea typeface="+mn-ea"/>
                <a:cs typeface="Arial" panose="020B0604020202020204" pitchFamily="34" charset="0"/>
              </a:rPr>
              <a:t>31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Peter Buggisch</a:t>
            </a:r>
            <a:r>
              <a:rPr lang="en-US" sz="1000" kern="1200" baseline="30000" dirty="0">
                <a:solidFill>
                  <a:schemeClr val="tx1"/>
                </a:solidFill>
                <a:effectLst/>
                <a:latin typeface="Arial" panose="020B0604020202020204" pitchFamily="34" charset="0"/>
                <a:ea typeface="+mn-ea"/>
                <a:cs typeface="Arial" panose="020B0604020202020204" pitchFamily="34" charset="0"/>
              </a:rPr>
              <a:t>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Sandrin Bergheanu</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Wendy Chen</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 Seput-Dingle</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Lily Mao</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 Li</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Ke Yang</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Elena Muslimova</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Yun-Jung Choi</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Monika Varga</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Klara Dickinson</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Pol Boudes</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Charles McWherter</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Alexandra (Sasha) Steinberg</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Miami Miller School of Medicine, Miami,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Davis, Sacramento,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formerly with Florida Research Institute, Lakewood Ranch,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Calgary, Calgary,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Digestive Healthcare of Georgia - Atlanta, Atlanta,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of Texas Southwestern Medical center, Dallas,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Stanford Medical School, Stanford,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University of Birmingham, Birmingham,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Toronto General Hospital, Toronto,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Portsmouth Hospitals NHS Trust, Portsmouth,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Friedrich-Alexander-University Erlangen-Nürnberg, Erlangen,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Henry Ford Health System, Novi,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Southern Therapy and Advanced Research, Jackson,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Newcastle University, Newcastle upon Tyne,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Mercy Medical Center, Baltimore,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Charité Universitätsmedizin Berlin,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New York University,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Plymouth Hospitals NHS Trust, Plymouth,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Saint Louis University School of Medicine, Saint Louis,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University of Tübingen, Tübingen,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Royal Free Hospital,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Baylor College of Medicine, Houston,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Liver Institute of Virginia, Richmond,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Southern California Liver Centers, Coronado,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Northeast Clinical Research Center, Bethlehem,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University of Washington Station, Seattle,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Northwell Health, Manhasset,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Hull and East Yorkshire Hospitals NHS Trust, Hull,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of the Johannes Gutenberg University Mainz, Mainz,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IFI Institute, Hamburg,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Saberg Clinical Research, Hague,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CymaBay Therapeutics Inc., Newark,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asteinberg@cymabay.com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Seladelpar is a potent and selective peroxisome proliferator activated receptor-delta agonist that has shown improvement in markers of cholestasis in PBC patients. We evaluated the efficacy, safety, and tolerability of seladelpar during 1 year of treatment in patients with PBC.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This was a 1-year, Phase 2, open label uncontrolled dose-finding study in PBC patients with an inadequate response or intolerance to ursodeoxycholic acid (UDCA). Eligible patients had alkaline phosphatase (ALP) ≥ 1.67×ULN, alanine aminotransferase (ALT) and aspartate aminotransferase (AST) ≤ 3 ULN and total bilirubin (TB) ≤ 2 mg/dL. Patients received oral daily doses of 2, 5 or 10 mg seladelpar; after 12 weeks, doses could be increased up to 10 mg based on biochemical response. The primary endpoint was percent change in ALP. After 1 year, patients were offered a long-term study.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Of 119 PBC patients treated with seladelpar, 112 were evaluated for efficacy [2 mg (N = 11), 5 mg (N = 49) and 10 mg (N = 52)]. At 1 year, no patients remained on 2 mg and no results are presented for this group.</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Patients were predominantly female (95.5%), with a mean age of 57.5±9 years, mean duration of PBC 10±7 years, and mean UDCA dose of 15±4 mg/kg/day. Mean baseline values in the 5/10 mg and 10 mg dosage groups were: ALP 353 U/L and 301 U/L, TB 0.76 mg/dL and 0.83 mg/dL, GGT 244 U/L and 239 U/L, and ALT 46 U/L and 46 U/L. After 1 year of treatment, nearly all patients decreased ALP (Figure 1A) with mean decreases of 40% in 5/10 mg and 45% in 10 mg groups. The composite endpoint (ALP &lt; 1.67 × ULN and -15% and TB &lt; ULN) was met in 53% patients in 5/10 mg and 69% in 10 mg (Figure 1B). 14% of patients in 5/10 mg and 33% in 10 mg normalized ALP (Figure 1C). TB was stable over the year. GGT decreased by -34% in 5/10 and -32% in 10 mg. ALT decreased by 31% in both groups. Over 1 year, seladelpar appeared safe, well tolerated, and did not induce pruritus. 14 patients experienced SAEs, all unrelated to the drug. 4 patients discontinued seladelpar due to adverse events, 2 were considered related to the drug (heartburn, Grade 1 and ALT/AST elevation, Grade 2). 98% (104) of eligible patients enrolled in the long-term follow-up study.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patients with PBC treated for 1 year, seladelpar resulted in a substantial and sustained biochemical response with a good tolerability and safety profile. Seladelpar is being further evaluated in PBC in the Phase 3 ENHANCE study.</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ALT, alanine aminotransferase; GGT gamma glutamyl transferase; </a:t>
            </a:r>
            <a:r>
              <a:rPr lang="en-US" sz="1000" b="0" i="1" kern="1200" dirty="0" err="1">
                <a:solidFill>
                  <a:schemeClr val="tx1"/>
                </a:solidFill>
                <a:effectLst/>
                <a:latin typeface="Arial" panose="020B0604020202020204" pitchFamily="34" charset="0"/>
                <a:ea typeface="+mn-ea"/>
                <a:cs typeface="Arial" panose="020B0604020202020204" pitchFamily="34" charset="0"/>
              </a:rPr>
              <a:t>grps</a:t>
            </a:r>
            <a:r>
              <a:rPr lang="en-US" sz="1000" b="0" i="1" kern="1200" dirty="0">
                <a:solidFill>
                  <a:schemeClr val="tx1"/>
                </a:solidFill>
                <a:effectLst/>
                <a:latin typeface="Arial" panose="020B0604020202020204" pitchFamily="34" charset="0"/>
                <a:ea typeface="+mn-ea"/>
                <a:cs typeface="Arial" panose="020B0604020202020204" pitchFamily="34" charset="0"/>
              </a:rPr>
              <a:t>, groups; PBC, primary biliary cholangitis; SAEs, serious adverse events; SD, standard deviation; UDCA, ursodeoxycholic acid; VAS, visual analogue scale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FRI133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Durability of treatment response after 1 year of therapy with seladelpar in patients with primary biliary cholangitis (PBC): final results of an international phase 2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Cynthia LEVY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Christopher Bowlus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Guy Neff</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Mark G Swain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Galambos Michael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Marlyn J. Mayo</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Aparna Goel</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Palak Trivedi</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Gideon Hirschfield</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Richard Aspinall</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Andreas E Kremer</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Stuart C Gordon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Brian Borg</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Stephen Harrison</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Jones</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Paul Thuluvath</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Yvonne Doerffel</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Carmen Stanca</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Sheridan</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Bruce Bacon</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 Berg</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Thorburn</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John Vierling</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Mitchell Shiffman</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Joseph Odin</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Tarek Hassanein</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Adam Peyton</a:t>
            </a:r>
            <a:r>
              <a:rPr lang="en-US" sz="1000" kern="1200" baseline="30000" dirty="0">
                <a:solidFill>
                  <a:schemeClr val="tx1"/>
                </a:solidFill>
                <a:effectLst/>
                <a:latin typeface="Arial" panose="020B0604020202020204" pitchFamily="34" charset="0"/>
                <a:ea typeface="+mn-ea"/>
                <a:cs typeface="Arial" panose="020B0604020202020204" pitchFamily="34" charset="0"/>
              </a:rPr>
              <a:t>27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Aliya Gulamhusein</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Charles Landis</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Bernstein</a:t>
            </a:r>
            <a:r>
              <a:rPr lang="en-US" sz="1000" kern="1200" baseline="30000" dirty="0">
                <a:solidFill>
                  <a:schemeClr val="tx1"/>
                </a:solidFill>
                <a:effectLst/>
                <a:latin typeface="Arial" panose="020B0604020202020204" pitchFamily="34" charset="0"/>
                <a:ea typeface="+mn-ea"/>
                <a:cs typeface="Arial" panose="020B0604020202020204" pitchFamily="34" charset="0"/>
              </a:rPr>
              <a:t>29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Lynsey Corless</a:t>
            </a:r>
            <a:r>
              <a:rPr lang="en-US" sz="1000" kern="1200" baseline="30000" dirty="0">
                <a:solidFill>
                  <a:schemeClr val="tx1"/>
                </a:solidFill>
                <a:effectLst/>
                <a:latin typeface="Arial" panose="020B0604020202020204" pitchFamily="34" charset="0"/>
                <a:ea typeface="+mn-ea"/>
                <a:cs typeface="Arial" panose="020B0604020202020204" pitchFamily="34" charset="0"/>
              </a:rPr>
              <a:t>30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Marcus-Alexander Woerns</a:t>
            </a:r>
            <a:r>
              <a:rPr lang="en-US" sz="1000" kern="1200" baseline="30000" dirty="0">
                <a:solidFill>
                  <a:schemeClr val="tx1"/>
                </a:solidFill>
                <a:effectLst/>
                <a:latin typeface="Arial" panose="020B0604020202020204" pitchFamily="34" charset="0"/>
                <a:ea typeface="+mn-ea"/>
                <a:cs typeface="Arial" panose="020B0604020202020204" pitchFamily="34" charset="0"/>
              </a:rPr>
              <a:t>31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Peter Buggisch</a:t>
            </a:r>
            <a:r>
              <a:rPr lang="en-US" sz="1000" kern="1200" baseline="30000" dirty="0">
                <a:solidFill>
                  <a:schemeClr val="tx1"/>
                </a:solidFill>
                <a:effectLst/>
                <a:latin typeface="Arial" panose="020B0604020202020204" pitchFamily="34" charset="0"/>
                <a:ea typeface="+mn-ea"/>
                <a:cs typeface="Arial" panose="020B0604020202020204" pitchFamily="34" charset="0"/>
              </a:rPr>
              <a:t>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Sandrin Bergheanu</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Wendy Chen</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 Seput-Dingle</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Lily Mao</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 Li</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Ke Yang</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Elena Muslimova</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Yun-Jung Choi</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Monika Varga</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Klara Dickinson</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Pol Boudes</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Charles McWherter</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Alexandra (Sasha) Steinberg</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Miami Miller School of Medicine, Miami,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Davis, Sacramento,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formerly with Florida Research Institute, Lakewood Ranch,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Calgary, Calgary,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Digestive Healthcare of Georgia - Atlanta, Atlanta,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of Texas Southwestern Medical center, Dallas,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Stanford Medical School, Stanford,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University of Birmingham, Birmingham,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Toronto General Hospital, Toronto,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Portsmouth Hospitals NHS Trust, Portsmouth,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Friedrich-Alexander-University Erlangen-Nürnberg, Erlangen,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Henry Ford Health System, Novi,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Southern Therapy and Advanced Research, Jackson,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Newcastle University, Newcastle upon Tyne,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Mercy Medical Center, Baltimore,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Charité Universitätsmedizin Berlin,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New York University,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Plymouth Hospitals NHS Trust, Plymouth,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Saint Louis University School of Medicine, Saint Louis,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University of Tübingen, Tübingen,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Royal Free Hospital,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Baylor College of Medicine, Houston,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Liver Institute of Virginia, Richmond,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Southern California Liver Centers, Coronado,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Northeast Clinical Research Center, Bethlehem,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University of Washington Station, Seattle,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Northwell Health, Manhasset,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Hull and East Yorkshire Hospitals NHS Trust, Hull,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of the Johannes Gutenberg University Mainz, Mainz,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IFI Institute, Hamburg,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Saberg Clinical Research, Hague,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CymaBay Therapeutics Inc., Newark,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asteinberg@cymabay.com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Seladelpar is a potent and selective peroxisome proliferator activated receptor-delta agonist that has shown improvement in markers of cholestasis in PBC patients. We evaluated the efficacy, safety, and tolerability of seladelpar during 1 year of treatment in patients with PBC.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This was a 1-year, Phase 2, open label uncontrolled dose-finding study in PBC patients with an inadequate response or intolerance to ursodeoxycholic acid (UDCA). Eligible patients had alkaline phosphatase (ALP) ≥ 1.67×ULN, alanine aminotransferase (ALT) and aspartate aminotransferase (AST) ≤ 3 ULN and total bilirubin (TB) ≤ 2 mg/dL. Patients received oral daily doses of 2, 5 or 10 mg seladelpar; after 12 weeks, doses could be increased up to 10 mg based on biochemical response. The primary endpoint was percent change in ALP. After 1 year, patients were offered a long-term study.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Of 119 PBC patients treated with seladelpar, 112 were evaluated for efficacy [2 mg (N = 11), 5 mg (N = 49) and 10 mg (N = 52)]. At 1 year, no patients remained on 2 mg and no results are presented for this group.</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Patients were predominantly female (95.5%), with a mean age of 57.5±9 years, mean duration of PBC 10±7 years, and mean UDCA dose of 15±4 mg/kg/day. Mean baseline values in the 5/10 mg and 10 mg dosage groups were: ALP 353 U/L and 301 U/L, TB 0.76 mg/dL and 0.83 mg/dL, GGT 244 U/L and 239 U/L, and ALT 46 U/L and 46 U/L. After 1 year of treatment, nearly all patients decreased ALP (Figure 1A) with mean decreases of 40% in 5/10 mg and 45% in 10 mg groups. The composite endpoint (ALP &lt; 1.67 × ULN and -15% and TB &lt; ULN) was met in 53% patients in 5/10 mg and 69% in 10 mg (Figure 1B). 14% of patients in 5/10 mg and 33% in 10 mg normalized ALP (Figure 1C). TB was stable over the year. GGT decreased by -34% in 5/10 and -32% in 10 mg. ALT decreased by 31% in both groups. Over 1 year, seladelpar appeared safe, well tolerated, and did not induce pruritus. 14 patients experienced SAEs, all unrelated to the drug. 4 patients discontinued seladelpar due to adverse events, 2 were considered related to the drug (heartburn, Grade 1 and ALT/AST elevation, Grade 2). 98% (104) of eligible patients enrolled in the long-term follow-up study.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patients with PBC treated for 1 year, seladelpar resulted in a substantial and sustained biochemical response with a good tolerability and safety profile. Seladelpar is being further evaluated in PBC in the Phase 3 ENHANCE study.</a:t>
            </a:r>
            <a:endParaRPr lang="en-GB" sz="1000" dirty="0"/>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1188598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Anti-GP2, anti-glycoprotein 2; CCA, cholangiocarcinoma; ELISA, enzyme-linked immunosorbent assay; IA, immunoassay; IBD, inflammatory bowel disease; IgA, immunoglobulin A; LT, liver transplantation; PSC, primary sclerosing cholangitis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FRI141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Antibodies against glycoprotein 2 and anti-neutrophil cytoplasmic antibodies targeting the serine proteinase 3 are markers of severe primary sclerosing cholangitis (PSC) and progression to cholangiocarcinoma (CCA)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Ewa Wunsch</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Dirk Roggenbuck</a:t>
            </a:r>
            <a:r>
              <a:rPr lang="en-US" sz="1000" kern="1200" baseline="30000" dirty="0">
                <a:solidFill>
                  <a:schemeClr val="tx1"/>
                </a:solidFill>
                <a:effectLst/>
                <a:latin typeface="Arial" panose="020B0604020202020204" pitchFamily="34" charset="0"/>
                <a:ea typeface="+mn-ea"/>
                <a:cs typeface="Arial" panose="020B0604020202020204" pitchFamily="34" charset="0"/>
              </a:rPr>
              <a:t>2 3 4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Gary L. Norman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Małgorzata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Marcin Krawczyk</a:t>
            </a:r>
            <a:r>
              <a:rPr lang="en-US" sz="1000" kern="1200" baseline="30000" dirty="0">
                <a:solidFill>
                  <a:schemeClr val="tx1"/>
                </a:solidFill>
                <a:effectLst/>
                <a:latin typeface="Arial" panose="020B0604020202020204" pitchFamily="34" charset="0"/>
                <a:ea typeface="+mn-ea"/>
                <a:cs typeface="Arial" panose="020B0604020202020204" pitchFamily="34" charset="0"/>
              </a:rPr>
              <a:t>7 8 9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Mary Ann Aure</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Chelsea Bentow</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Mahler</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Steffi Lopens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Piotr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1 10 11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Pomeranian Medical University, Translational Medicine Group, Szczecin,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GA Generic Assays GmbH,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Brandenburg University of Technology, Faculty of Health Sciences, Cottbus,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of Potsdam, Potsdam,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Inova Diagnostics,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Pomeranian Medical University, Department of Medical Biology, Szczecin,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Warsaw, Laboratory of Metabolic Liver Diseases, Transplantation and Liver Surgery,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Medicine II, Saarland University Medical Center, Saarland University,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European Reference Network (ERN), Saarland University Medical Centre,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Warsaw, Liver and Internal Medicine Unit, Department of General, Transplant and Liver Surgery,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10. European Reference Network (ERN), Medical University of Warsaw Hospital, Warsaw, Poland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ewa.wunsch@gmail.com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kern="1200" dirty="0">
                <a:solidFill>
                  <a:schemeClr val="tx1"/>
                </a:solidFill>
                <a:effectLst/>
                <a:latin typeface="Arial" panose="020B0604020202020204" pitchFamily="34" charset="0"/>
                <a:ea typeface="+mn-ea"/>
                <a:cs typeface="Arial" panose="020B0604020202020204" pitchFamily="34" charset="0"/>
              </a:rPr>
              <a:t>Anti-glycoprotein 2 (anti-GP2, also called anti-MZGP2) and anti-neutrophil cytoplasmic antibodies to serine proteinase 3 (PR3 ANCA) have been linked with inflammatory bowel disease and PSC. In PSC, anti-GP2 IgA has been suggested as a marker of disease severity and poor outcome related to CCA and PR3 ANCA as a marker of disease severity. In this study we assessed the value of anti-GP2 IgA and PR3 ANCA as predictors of progressive disease course and poor outcome in a large cohort of PSC patients.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GB" sz="1000" kern="1200" dirty="0">
                <a:solidFill>
                  <a:schemeClr val="tx1"/>
                </a:solidFill>
                <a:effectLst/>
                <a:latin typeface="Arial" panose="020B0604020202020204" pitchFamily="34" charset="0"/>
                <a:ea typeface="+mn-ea"/>
                <a:cs typeface="Arial" panose="020B0604020202020204" pitchFamily="34" charset="0"/>
              </a:rPr>
              <a:t>338 patients with PSC (age range 17-73, 65% male, 26% cirrhotic, 3.8% developed CCA during follow-up) were prospectively evaluated. Anti-GP2 IgA (isoforms 1 and 4) were detected by ELISAs (GA Generic Assays, Germany) and PR3 ANCA by chemiluminescence immunoassay (Inova Diagnostics, San Diego; using optimized cut-off of 10 units). Poor disease outcome was defined as liver transplantation and/or liver-related death during a median follow-up of 14 months.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GB" sz="1000" kern="1200" dirty="0">
                <a:solidFill>
                  <a:schemeClr val="tx1"/>
                </a:solidFill>
                <a:effectLst/>
                <a:latin typeface="Arial" panose="020B0604020202020204" pitchFamily="34" charset="0"/>
                <a:ea typeface="+mn-ea"/>
                <a:cs typeface="Arial" panose="020B0604020202020204" pitchFamily="34" charset="0"/>
              </a:rPr>
              <a:t>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occurred in 79 (23%),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in 58 (17%), and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and/or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in 103 (30%) patients. PR3 ANCA positivity rate was 54.5%. Anti-GP2 IgA and PR3 ANCA were associated with poor liver function (Tab. 1). Cirrhosis was associated with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(p = 0.003). CCA occurred more often in patients with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(p = 0.04) and PR3 ANCA (p = 0.008). 100% of CCA patients were positive for PR3 and/or anti-GP2 IgA.  Significant associations between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PR3 ANCA and poor outcome were found (Chi</a:t>
            </a:r>
            <a:r>
              <a:rPr lang="en-GB" sz="1000" kern="1200" baseline="30000" dirty="0">
                <a:solidFill>
                  <a:schemeClr val="tx1"/>
                </a:solidFill>
                <a:effectLst/>
                <a:latin typeface="Arial" panose="020B0604020202020204" pitchFamily="34" charset="0"/>
                <a:ea typeface="+mn-ea"/>
                <a:cs typeface="Arial" panose="020B0604020202020204" pitchFamily="34" charset="0"/>
              </a:rPr>
              <a:t>2 </a:t>
            </a:r>
            <a:r>
              <a:rPr lang="en-GB" sz="1000" kern="1200" dirty="0">
                <a:solidFill>
                  <a:schemeClr val="tx1"/>
                </a:solidFill>
                <a:effectLst/>
                <a:latin typeface="Arial" panose="020B0604020202020204" pitchFamily="34" charset="0"/>
                <a:ea typeface="+mn-ea"/>
                <a:cs typeface="Arial" panose="020B0604020202020204" pitchFamily="34" charset="0"/>
              </a:rPr>
              <a:t>= 11.2, HR = 2.1, 95%CI = 1.4–4.2, p = 0.0008; Chi</a:t>
            </a:r>
            <a:r>
              <a:rPr lang="en-GB" sz="1000" kern="1200" baseline="30000" dirty="0">
                <a:solidFill>
                  <a:schemeClr val="tx1"/>
                </a:solidFill>
                <a:effectLst/>
                <a:latin typeface="Arial" panose="020B0604020202020204" pitchFamily="34" charset="0"/>
                <a:ea typeface="+mn-ea"/>
                <a:cs typeface="Arial" panose="020B0604020202020204" pitchFamily="34" charset="0"/>
              </a:rPr>
              <a:t>2 </a:t>
            </a:r>
            <a:r>
              <a:rPr lang="en-GB" sz="1000" kern="1200" dirty="0">
                <a:solidFill>
                  <a:schemeClr val="tx1"/>
                </a:solidFill>
                <a:effectLst/>
                <a:latin typeface="Arial" panose="020B0604020202020204" pitchFamily="34" charset="0"/>
                <a:ea typeface="+mn-ea"/>
                <a:cs typeface="Arial" panose="020B0604020202020204" pitchFamily="34" charset="0"/>
              </a:rPr>
              <a:t>= 7.8, HR = 2.4, 95%CI = 1.3–4.5, p = 0.005; Chi</a:t>
            </a:r>
            <a:r>
              <a:rPr lang="en-GB" sz="1000" kern="1200" baseline="30000" dirty="0">
                <a:solidFill>
                  <a:schemeClr val="tx1"/>
                </a:solidFill>
                <a:effectLst/>
                <a:latin typeface="Arial" panose="020B0604020202020204" pitchFamily="34" charset="0"/>
                <a:ea typeface="+mn-ea"/>
                <a:cs typeface="Arial" panose="020B0604020202020204" pitchFamily="34" charset="0"/>
              </a:rPr>
              <a:t>2 </a:t>
            </a:r>
            <a:r>
              <a:rPr lang="en-GB" sz="1000" kern="1200" dirty="0">
                <a:solidFill>
                  <a:schemeClr val="tx1"/>
                </a:solidFill>
                <a:effectLst/>
                <a:latin typeface="Arial" panose="020B0604020202020204" pitchFamily="34" charset="0"/>
                <a:ea typeface="+mn-ea"/>
                <a:cs typeface="Arial" panose="020B0604020202020204" pitchFamily="34" charset="0"/>
              </a:rPr>
              <a:t>= 6.87, HR = 1.8, 95%CI = 1.2–2.8, p = 0.009; respectively). Cox proportional-hazards regression indicated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and lower albumin level as independent variables of poor outcome (p &lt; 0.0001), while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and PR3 ANCA were independent risk factors of CCA (p = 0.0019).</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GB" sz="1000" kern="1200" dirty="0">
                <a:solidFill>
                  <a:schemeClr val="tx1"/>
                </a:solidFill>
                <a:effectLst/>
                <a:latin typeface="Arial" panose="020B0604020202020204" pitchFamily="34" charset="0"/>
                <a:ea typeface="+mn-ea"/>
                <a:cs typeface="Arial" panose="020B0604020202020204" pitchFamily="34" charset="0"/>
              </a:rPr>
              <a:t>Anti-GP2 IgA/PR3 ANCA identify a subgroup of PSC patients at risk of poor outcome, more aggressive course, and biliary cancer. These antibodies may be of prognostic value in PSC.</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0706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ALT, alanine aminotransferase; ANCA; anti-neutrophil cytoplasmic antibodies; Anti-GP2, anti-glycoprotein 2; AST, aspartate aminotransferase; CCA, cholangiocarcinoma; CI, confidence interval; GGT, gamma-glutamyl transferase; HR, hazard ratio; IgA, immunoglobulin A; INR, international normalized ratio; NS, non-significant; PR3, proteinase 3; PSC, primary sclerosing cholangitis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FRI141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Antibodies against glycoprotein 2 and anti-neutrophil cytoplasmic antibodies targeting the serine proteinase 3 are markers of severe primary sclerosing cholangitis (PSC) and progression to cholangiocarcinoma (CCA)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Ewa Wunsch</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Dirk Roggenbuck</a:t>
            </a:r>
            <a:r>
              <a:rPr lang="en-US" sz="1000" kern="1200" baseline="30000" dirty="0">
                <a:solidFill>
                  <a:schemeClr val="tx1"/>
                </a:solidFill>
                <a:effectLst/>
                <a:latin typeface="Arial" panose="020B0604020202020204" pitchFamily="34" charset="0"/>
                <a:ea typeface="+mn-ea"/>
                <a:cs typeface="Arial" panose="020B0604020202020204" pitchFamily="34" charset="0"/>
              </a:rPr>
              <a:t>2 3 4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Gary L. Norman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Małgorzata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Marcin Krawczyk</a:t>
            </a:r>
            <a:r>
              <a:rPr lang="en-US" sz="1000" kern="1200" baseline="30000" dirty="0">
                <a:solidFill>
                  <a:schemeClr val="tx1"/>
                </a:solidFill>
                <a:effectLst/>
                <a:latin typeface="Arial" panose="020B0604020202020204" pitchFamily="34" charset="0"/>
                <a:ea typeface="+mn-ea"/>
                <a:cs typeface="Arial" panose="020B0604020202020204" pitchFamily="34" charset="0"/>
              </a:rPr>
              <a:t>7 8 9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Mary Ann Aure</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Chelsea Bentow</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Mahler</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Steffi Lopens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Piotr Milkiewicz</a:t>
            </a:r>
            <a:r>
              <a:rPr lang="en-US" sz="1000" kern="1200" baseline="30000" dirty="0">
                <a:solidFill>
                  <a:schemeClr val="tx1"/>
                </a:solidFill>
                <a:effectLst/>
                <a:latin typeface="Arial" panose="020B0604020202020204" pitchFamily="34" charset="0"/>
                <a:ea typeface="+mn-ea"/>
                <a:cs typeface="Arial" panose="020B0604020202020204" pitchFamily="34" charset="0"/>
              </a:rPr>
              <a:t>1 10 11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Pomeranian Medical University, Translational Medicine Group, Szczecin,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GA Generic Assays GmbH,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Brandenburg University of Technology, Faculty of Health Sciences, Cottbus,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of Potsdam, Potsdam,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Inova Diagnostics,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Pomeranian Medical University, Department of Medical Biology, Szczecin,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Warsaw, Laboratory of Metabolic Liver Diseases, Transplantation and Liver Surgery,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Medicine II, Saarland University Medical Center, Saarland University,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European Reference Network (ERN), Saarland University Medical Centre,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Warsaw, Liver and Internal Medicine Unit, Department of General, Transplant and Liver Surgery,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10.	European Reference Network (ERN), Medical University of Warsaw Hospital, Warsaw, Poland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ewa.wunsch@gmail.com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000" kern="1200" dirty="0">
                <a:solidFill>
                  <a:schemeClr val="tx1"/>
                </a:solidFill>
                <a:effectLst/>
                <a:latin typeface="Arial" panose="020B0604020202020204" pitchFamily="34" charset="0"/>
                <a:ea typeface="+mn-ea"/>
                <a:cs typeface="Arial" panose="020B0604020202020204" pitchFamily="34" charset="0"/>
              </a:rPr>
              <a:t>Anti-glycoprotein 2 (anti-GP2, also called anti-MZGP2) and anti-neutrophil cytoplasmic antibodies to serine proteinase 3 (PR3 ANCA) have been linked with inflammatory bowel disease and PSC. In PSC, anti-GP2 IgA has been suggested as a marker of disease severity and poor outcome related to CCA and PR3 ANCA as a marker of disease severity. In this study we assessed the value of anti-GP2 IgA and PR3 ANCA as predictors of progressive disease course and poor outcome in a large cohort of PSC patients.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GB" sz="1000" kern="1200" dirty="0">
                <a:solidFill>
                  <a:schemeClr val="tx1"/>
                </a:solidFill>
                <a:effectLst/>
                <a:latin typeface="Arial" panose="020B0604020202020204" pitchFamily="34" charset="0"/>
                <a:ea typeface="+mn-ea"/>
                <a:cs typeface="Arial" panose="020B0604020202020204" pitchFamily="34" charset="0"/>
              </a:rPr>
              <a:t>338 patients with PSC (age range 17-73, 65% male, 26% cirrhotic, 3.8% developed CCA during follow-up) were prospectively evaluated. Anti-GP2 IgA (isoforms 1 and 4) were detected by ELISAs (GA Generic Assays, Germany) and PR3 ANCA by chemiluminescence immunoassay (Inova Diagnostics, San Diego; using optimized cut-off of 10 units). Poor disease outcome was defined as liver transplantation and/or liver-related death during a median follow-up of 14 months.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GB" sz="1000" kern="1200" dirty="0">
                <a:solidFill>
                  <a:schemeClr val="tx1"/>
                </a:solidFill>
                <a:effectLst/>
                <a:latin typeface="Arial" panose="020B0604020202020204" pitchFamily="34" charset="0"/>
                <a:ea typeface="+mn-ea"/>
                <a:cs typeface="Arial" panose="020B0604020202020204" pitchFamily="34" charset="0"/>
              </a:rPr>
              <a:t>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occurred in 79 (23%),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in 58 (17%), and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and/or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in 103 (30%) patients. PR3 ANCA positivity rate was 54.5%. Anti-GP2 IgA and PR3 ANCA were associated with poor liver function (Tab. 1). Cirrhosis was associated with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(p = 0.003). CCA occurred more often in patients with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(p = 0.04) and PR3 ANCA (p = 0.008). 100% of CCA patients were positive for PR3 and/or anti-GP2 IgA.  Significant associations between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PR3 ANCA and poor outcome were found (Chi</a:t>
            </a:r>
            <a:r>
              <a:rPr lang="en-GB" sz="1000" kern="1200" baseline="30000" dirty="0">
                <a:solidFill>
                  <a:schemeClr val="tx1"/>
                </a:solidFill>
                <a:effectLst/>
                <a:latin typeface="Arial" panose="020B0604020202020204" pitchFamily="34" charset="0"/>
                <a:ea typeface="+mn-ea"/>
                <a:cs typeface="Arial" panose="020B0604020202020204" pitchFamily="34" charset="0"/>
              </a:rPr>
              <a:t>2 </a:t>
            </a:r>
            <a:r>
              <a:rPr lang="en-GB" sz="1000" kern="1200" dirty="0">
                <a:solidFill>
                  <a:schemeClr val="tx1"/>
                </a:solidFill>
                <a:effectLst/>
                <a:latin typeface="Arial" panose="020B0604020202020204" pitchFamily="34" charset="0"/>
                <a:ea typeface="+mn-ea"/>
                <a:cs typeface="Arial" panose="020B0604020202020204" pitchFamily="34" charset="0"/>
              </a:rPr>
              <a:t>= 11.2, HR = 2.1, 95%CI = 1.4–4.2, p = 0.0008; Chi</a:t>
            </a:r>
            <a:r>
              <a:rPr lang="en-GB" sz="1000" kern="1200" baseline="30000" dirty="0">
                <a:solidFill>
                  <a:schemeClr val="tx1"/>
                </a:solidFill>
                <a:effectLst/>
                <a:latin typeface="Arial" panose="020B0604020202020204" pitchFamily="34" charset="0"/>
                <a:ea typeface="+mn-ea"/>
                <a:cs typeface="Arial" panose="020B0604020202020204" pitchFamily="34" charset="0"/>
              </a:rPr>
              <a:t>2 </a:t>
            </a:r>
            <a:r>
              <a:rPr lang="en-GB" sz="1000" kern="1200" dirty="0">
                <a:solidFill>
                  <a:schemeClr val="tx1"/>
                </a:solidFill>
                <a:effectLst/>
                <a:latin typeface="Arial" panose="020B0604020202020204" pitchFamily="34" charset="0"/>
                <a:ea typeface="+mn-ea"/>
                <a:cs typeface="Arial" panose="020B0604020202020204" pitchFamily="34" charset="0"/>
              </a:rPr>
              <a:t>= 7.8, HR = 2.4, 95%CI = 1.3–4.5, p = 0.005; Chi</a:t>
            </a:r>
            <a:r>
              <a:rPr lang="en-GB" sz="1000" kern="1200" baseline="30000" dirty="0">
                <a:solidFill>
                  <a:schemeClr val="tx1"/>
                </a:solidFill>
                <a:effectLst/>
                <a:latin typeface="Arial" panose="020B0604020202020204" pitchFamily="34" charset="0"/>
                <a:ea typeface="+mn-ea"/>
                <a:cs typeface="Arial" panose="020B0604020202020204" pitchFamily="34" charset="0"/>
              </a:rPr>
              <a:t>2 </a:t>
            </a:r>
            <a:r>
              <a:rPr lang="en-GB" sz="1000" kern="1200" dirty="0">
                <a:solidFill>
                  <a:schemeClr val="tx1"/>
                </a:solidFill>
                <a:effectLst/>
                <a:latin typeface="Arial" panose="020B0604020202020204" pitchFamily="34" charset="0"/>
                <a:ea typeface="+mn-ea"/>
                <a:cs typeface="Arial" panose="020B0604020202020204" pitchFamily="34" charset="0"/>
              </a:rPr>
              <a:t>= 6.87, HR = 1.8, 95%CI = 1.2–2.8, p = 0.009; respectively). Cox proportional-hazards regression indicated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1</a:t>
            </a:r>
            <a:r>
              <a:rPr lang="en-GB" sz="1000" kern="1200" dirty="0">
                <a:solidFill>
                  <a:schemeClr val="tx1"/>
                </a:solidFill>
                <a:effectLst/>
                <a:latin typeface="Arial" panose="020B0604020202020204" pitchFamily="34" charset="0"/>
                <a:ea typeface="+mn-ea"/>
                <a:cs typeface="Arial" panose="020B0604020202020204" pitchFamily="34" charset="0"/>
              </a:rPr>
              <a:t> IgA and lower albumin level as independent variables of poor outcome (p &lt; 0.0001), while anti-GP2</a:t>
            </a:r>
            <a:r>
              <a:rPr lang="en-GB" sz="1000" kern="1200" baseline="-25000" dirty="0">
                <a:solidFill>
                  <a:schemeClr val="tx1"/>
                </a:solidFill>
                <a:effectLst/>
                <a:latin typeface="Arial" panose="020B0604020202020204" pitchFamily="34" charset="0"/>
                <a:ea typeface="+mn-ea"/>
                <a:cs typeface="Arial" panose="020B0604020202020204" pitchFamily="34" charset="0"/>
              </a:rPr>
              <a:t>4</a:t>
            </a:r>
            <a:r>
              <a:rPr lang="en-GB" sz="1000" kern="1200" dirty="0">
                <a:solidFill>
                  <a:schemeClr val="tx1"/>
                </a:solidFill>
                <a:effectLst/>
                <a:latin typeface="Arial" panose="020B0604020202020204" pitchFamily="34" charset="0"/>
                <a:ea typeface="+mn-ea"/>
                <a:cs typeface="Arial" panose="020B0604020202020204" pitchFamily="34" charset="0"/>
              </a:rPr>
              <a:t> IgA and PR3 ANCA were independent risk factors of CCA (p = 0.0019).</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GB" sz="1000" kern="1200" dirty="0">
                <a:solidFill>
                  <a:schemeClr val="tx1"/>
                </a:solidFill>
                <a:effectLst/>
                <a:latin typeface="Arial" panose="020B0604020202020204" pitchFamily="34" charset="0"/>
                <a:ea typeface="+mn-ea"/>
                <a:cs typeface="Arial" panose="020B0604020202020204" pitchFamily="34" charset="0"/>
              </a:rPr>
              <a:t>Anti-GP2 IgA/PR3 ANCA identify a subgroup of PSC patients at risk of poor outcome, more aggressive course, and biliary cancer. These antibodies may be of prognostic value in PSC.</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2363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ESS, Epworth Sleepiness Scale; HADS, Hospital Anxiety and Depression Scale; PBC, primary biliary cholangitis</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FRI165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Understanding of central and peripheral fatigue in primary biliary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Naw April Phaw</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Jessica Dyson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George Mells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Jones</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Newcastle University and Newcastle upon Tyne Hospital NHS foundation Trust, Institute of Cellular Medicine, Newcastle Upon Tyne,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Cambridge University Hospitals NHS Foundation Trust, Department of Hepatology, Cambridge,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Newcastle University and Newcastle upon Tyne Hospital NHS foundation Trust, Institute of Cellular Medicine, Newcastle Upon Tyne,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david.jones@newcastle.ac.uk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Fatigue is the commonest symptom in patients with primary biliary cholangitis (PBC). It significantly impairs quality of life in approximately 20% of PBC patients (1, 2, 3). The pathogenesis of fatigue in PBC is multi-factorial and it is thought to be driven by both peripherally- and centrally-mediated processes.</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aim of the study is t</a:t>
            </a:r>
            <a:r>
              <a:rPr lang="en-GB" sz="1000" kern="1200" dirty="0">
                <a:solidFill>
                  <a:schemeClr val="tx1"/>
                </a:solidFill>
                <a:effectLst/>
                <a:latin typeface="Arial" panose="020B0604020202020204" pitchFamily="34" charset="0"/>
                <a:ea typeface="+mn-ea"/>
                <a:cs typeface="Arial" panose="020B0604020202020204" pitchFamily="34" charset="0"/>
              </a:rPr>
              <a:t>o identify endotypes of fatigue in PBC to allow targeting of therapy in appropriate subgroups in future clinical trials of fatigue-modifying agents and approaches.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GB" sz="1000" kern="1200" dirty="0">
                <a:solidFill>
                  <a:schemeClr val="tx1"/>
                </a:solidFill>
                <a:effectLst/>
                <a:latin typeface="Arial" panose="020B0604020202020204" pitchFamily="34" charset="0"/>
                <a:ea typeface="+mn-ea"/>
                <a:cs typeface="Arial" panose="020B0604020202020204" pitchFamily="34" charset="0"/>
              </a:rPr>
              <a:t> Further analysis of data from patients from the UK-PBC Research Cohort recruited between 2008 and 2011. The PBC-40, Hospital Anxiety and Depression Scale (HADS) and Epworth Sleepiness Scale (ESS) assessment tools were used for symptoms assessment. Significant fatigue and significant cognitive symptoms were defined as moderate or severe symptoms using PBC–40 cut-offs. Symptom correlations between fatigue and cognitive symptoms were performed.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GB" sz="1000" kern="1200" dirty="0">
                <a:solidFill>
                  <a:schemeClr val="tx1"/>
                </a:solidFill>
                <a:effectLst/>
                <a:latin typeface="Arial" panose="020B0604020202020204" pitchFamily="34" charset="0"/>
                <a:ea typeface="+mn-ea"/>
                <a:cs typeface="Arial" panose="020B0604020202020204" pitchFamily="34" charset="0"/>
              </a:rPr>
              <a:t> There were 2002 patients included. 1203 (60%) had significant fatigue and 730 (36%) had significant cognitive symptoms. Of the 1203 patients with significant fatigue, 55% had significant cognitive symptoms; a combination we have named </a:t>
            </a:r>
            <a:r>
              <a:rPr lang="en-GB" sz="1000" b="1" kern="1200" dirty="0">
                <a:solidFill>
                  <a:schemeClr val="tx1"/>
                </a:solidFill>
                <a:effectLst/>
                <a:latin typeface="Arial" panose="020B0604020202020204" pitchFamily="34" charset="0"/>
                <a:ea typeface="+mn-ea"/>
                <a:cs typeface="Arial" panose="020B0604020202020204" pitchFamily="34" charset="0"/>
              </a:rPr>
              <a:t>“central-type fatigue”. </a:t>
            </a:r>
            <a:r>
              <a:rPr lang="en-GB" sz="1000" kern="1200" dirty="0">
                <a:solidFill>
                  <a:schemeClr val="tx1"/>
                </a:solidFill>
                <a:effectLst/>
                <a:latin typeface="Arial" panose="020B0604020202020204" pitchFamily="34" charset="0"/>
                <a:ea typeface="+mn-ea"/>
                <a:cs typeface="Arial" panose="020B0604020202020204" pitchFamily="34" charset="0"/>
              </a:rPr>
              <a:t>The remaining patients with significant fatigue did not have significant cognitive symptoms and we named this group “</a:t>
            </a:r>
            <a:r>
              <a:rPr lang="en-GB" sz="1000" b="1" kern="1200" dirty="0">
                <a:solidFill>
                  <a:schemeClr val="tx1"/>
                </a:solidFill>
                <a:effectLst/>
                <a:latin typeface="Arial" panose="020B0604020202020204" pitchFamily="34" charset="0"/>
                <a:ea typeface="+mn-ea"/>
                <a:cs typeface="Arial" panose="020B0604020202020204" pitchFamily="34" charset="0"/>
              </a:rPr>
              <a:t>peripheral-type fatigue”</a:t>
            </a:r>
            <a:r>
              <a:rPr lang="en-GB" sz="1000" kern="1200" dirty="0">
                <a:solidFill>
                  <a:schemeClr val="tx1"/>
                </a:solidFill>
                <a:effectLst/>
                <a:latin typeface="Arial" panose="020B0604020202020204" pitchFamily="34" charset="0"/>
                <a:ea typeface="+mn-ea"/>
                <a:cs typeface="Arial" panose="020B0604020202020204" pitchFamily="34" charset="0"/>
              </a:rPr>
              <a:t>. In central-type fatigue there was a strong linear association between fatigue and cognitive symptom severity (p&lt;0.0001, r</a:t>
            </a:r>
            <a:r>
              <a:rPr lang="en-GB" sz="1000" kern="1200" baseline="30000" dirty="0">
                <a:solidFill>
                  <a:schemeClr val="tx1"/>
                </a:solidFill>
                <a:effectLst/>
                <a:latin typeface="Arial" panose="020B0604020202020204" pitchFamily="34" charset="0"/>
                <a:ea typeface="+mn-ea"/>
                <a:cs typeface="Arial" panose="020B0604020202020204" pitchFamily="34" charset="0"/>
              </a:rPr>
              <a:t>2</a:t>
            </a:r>
            <a:r>
              <a:rPr lang="en-GB" sz="1000" kern="1200" dirty="0">
                <a:solidFill>
                  <a:schemeClr val="tx1"/>
                </a:solidFill>
                <a:effectLst/>
                <a:latin typeface="Arial" panose="020B0604020202020204" pitchFamily="34" charset="0"/>
                <a:ea typeface="+mn-ea"/>
                <a:cs typeface="Arial" panose="020B0604020202020204" pitchFamily="34" charset="0"/>
              </a:rPr>
              <a:t> = 0.22) whilst the association was weak in peripheral-type fatigue. Patients with central-type fatigue were younger and experienced a greater level of perceived quality of life impairment, worse depression and worse sleep disturbance. Interestingly, significant cognitive symptoms without fatigue were very uncommon (3%) in our study but the converse was not true.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GB" sz="1000" kern="1200" dirty="0">
                <a:solidFill>
                  <a:schemeClr val="tx1"/>
                </a:solidFill>
                <a:effectLst/>
                <a:latin typeface="Arial" panose="020B0604020202020204" pitchFamily="34" charset="0"/>
                <a:ea typeface="+mn-ea"/>
                <a:cs typeface="Arial" panose="020B0604020202020204" pitchFamily="34" charset="0"/>
              </a:rPr>
              <a:t> The findings in the study have helped us to characterise fatigue endotypes in PBC. The strong association between the severity of cognitive symptoms and severity of fatigue in the subgroup of patients with the worst quality of life impairment suggests that the mechanisms underpinning the 2 symptoms are closely related. The greater impact on quality of life in those with central-type fatigue suggests that this group should be prioritized in future trials of symptom-modifying agents.</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PBC, primary biliary cholangitis; QoL, quality of life</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FRI165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Understanding of central and peripheral fatigue in primary biliary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Naw April Phaw</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Jessica Dyson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George Mells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Jones</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Newcastle University and Newcastle upon Tyne Hospital NHS foundation Trust, Institute of Cellular Medicine, Newcastle Upon Tyne,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Cambridge University Hospitals NHS Foundation Trust, Department of Hepatology, Cambridge,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Newcastle University and Newcastle upon Tyne Hospital NHS foundation Trust, Institute of Cellular Medicine, Newcastle Upon Tyne,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david.jones@newcastle.ac.uk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Fatigue is the commonest symptom in patients with primary biliary cholangitis (PBC). It significantly impairs quality of life in approximately 20% of PBC patients (1, 2, 3). The pathogenesis of fatigue in PBC is multi-factorial and it is thought to be driven by both peripherally- and centrally-mediated processes.</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aim of the study is t</a:t>
            </a:r>
            <a:r>
              <a:rPr lang="en-GB" sz="1000" kern="1200" dirty="0">
                <a:solidFill>
                  <a:schemeClr val="tx1"/>
                </a:solidFill>
                <a:effectLst/>
                <a:latin typeface="Arial" panose="020B0604020202020204" pitchFamily="34" charset="0"/>
                <a:ea typeface="+mn-ea"/>
                <a:cs typeface="Arial" panose="020B0604020202020204" pitchFamily="34" charset="0"/>
              </a:rPr>
              <a:t>o identify endotypes of fatigue in PBC to allow targeting of therapy in appropriate subgroups in future clinical trials of fatigue-modifying agents and approaches.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GB" sz="1000" kern="1200" dirty="0">
                <a:solidFill>
                  <a:schemeClr val="tx1"/>
                </a:solidFill>
                <a:effectLst/>
                <a:latin typeface="Arial" panose="020B0604020202020204" pitchFamily="34" charset="0"/>
                <a:ea typeface="+mn-ea"/>
                <a:cs typeface="Arial" panose="020B0604020202020204" pitchFamily="34" charset="0"/>
              </a:rPr>
              <a:t> Further analysis of data from patients from the UK-PBC Research Cohort recruited between 2008 and 2011. The PBC-40, Hospital Anxiety and Depression Scale (HADS) and Epworth Sleepiness Scale (ESS) assessment tools were used for symptoms assessment. Significant fatigue and significant cognitive symptoms were defined as moderate or severe symptoms using PBC–40 cut-offs. Symptom correlations between fatigue and cognitive symptoms were performed.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GB" sz="1000" kern="1200" dirty="0">
                <a:solidFill>
                  <a:schemeClr val="tx1"/>
                </a:solidFill>
                <a:effectLst/>
                <a:latin typeface="Arial" panose="020B0604020202020204" pitchFamily="34" charset="0"/>
                <a:ea typeface="+mn-ea"/>
                <a:cs typeface="Arial" panose="020B0604020202020204" pitchFamily="34" charset="0"/>
              </a:rPr>
              <a:t> There were 2002 patients included. 1203 (60%) had significant fatigue and 730 (36%) had significant cognitive symptoms. Of the 1203 patients with significant fatigue, 55% had significant cognitive symptoms; a combination we have named </a:t>
            </a:r>
            <a:r>
              <a:rPr lang="en-GB" sz="1000" b="1" kern="1200" dirty="0">
                <a:solidFill>
                  <a:schemeClr val="tx1"/>
                </a:solidFill>
                <a:effectLst/>
                <a:latin typeface="Arial" panose="020B0604020202020204" pitchFamily="34" charset="0"/>
                <a:ea typeface="+mn-ea"/>
                <a:cs typeface="Arial" panose="020B0604020202020204" pitchFamily="34" charset="0"/>
              </a:rPr>
              <a:t>“central-type fatigue”. </a:t>
            </a:r>
            <a:r>
              <a:rPr lang="en-GB" sz="1000" kern="1200" dirty="0">
                <a:solidFill>
                  <a:schemeClr val="tx1"/>
                </a:solidFill>
                <a:effectLst/>
                <a:latin typeface="Arial" panose="020B0604020202020204" pitchFamily="34" charset="0"/>
                <a:ea typeface="+mn-ea"/>
                <a:cs typeface="Arial" panose="020B0604020202020204" pitchFamily="34" charset="0"/>
              </a:rPr>
              <a:t>The remaining patients with significant fatigue did not have significant cognitive symptoms and we named this group “</a:t>
            </a:r>
            <a:r>
              <a:rPr lang="en-GB" sz="1000" b="1" kern="1200" dirty="0">
                <a:solidFill>
                  <a:schemeClr val="tx1"/>
                </a:solidFill>
                <a:effectLst/>
                <a:latin typeface="Arial" panose="020B0604020202020204" pitchFamily="34" charset="0"/>
                <a:ea typeface="+mn-ea"/>
                <a:cs typeface="Arial" panose="020B0604020202020204" pitchFamily="34" charset="0"/>
              </a:rPr>
              <a:t>peripheral-type fatigue”</a:t>
            </a:r>
            <a:r>
              <a:rPr lang="en-GB" sz="1000" kern="1200" dirty="0">
                <a:solidFill>
                  <a:schemeClr val="tx1"/>
                </a:solidFill>
                <a:effectLst/>
                <a:latin typeface="Arial" panose="020B0604020202020204" pitchFamily="34" charset="0"/>
                <a:ea typeface="+mn-ea"/>
                <a:cs typeface="Arial" panose="020B0604020202020204" pitchFamily="34" charset="0"/>
              </a:rPr>
              <a:t>. In central-type fatigue there was a strong linear association between fatigue and cognitive symptom severity (p&lt;0.0001, r</a:t>
            </a:r>
            <a:r>
              <a:rPr lang="en-GB" sz="1000" kern="1200" baseline="30000" dirty="0">
                <a:solidFill>
                  <a:schemeClr val="tx1"/>
                </a:solidFill>
                <a:effectLst/>
                <a:latin typeface="Arial" panose="020B0604020202020204" pitchFamily="34" charset="0"/>
                <a:ea typeface="+mn-ea"/>
                <a:cs typeface="Arial" panose="020B0604020202020204" pitchFamily="34" charset="0"/>
              </a:rPr>
              <a:t>2</a:t>
            </a:r>
            <a:r>
              <a:rPr lang="en-GB" sz="1000" kern="1200" dirty="0">
                <a:solidFill>
                  <a:schemeClr val="tx1"/>
                </a:solidFill>
                <a:effectLst/>
                <a:latin typeface="Arial" panose="020B0604020202020204" pitchFamily="34" charset="0"/>
                <a:ea typeface="+mn-ea"/>
                <a:cs typeface="Arial" panose="020B0604020202020204" pitchFamily="34" charset="0"/>
              </a:rPr>
              <a:t> = 0.22) whilst the association was weak in peripheral-type fatigue. Patients with central-type fatigue were younger and experienced a greater level of perceived quality of life impairment, worse depression and worse sleep disturbance. Interestingly, significant cognitive symptoms without fatigue were very uncommon (3%) in our study but the converse was not true.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GB" sz="1000" kern="1200" dirty="0">
                <a:solidFill>
                  <a:schemeClr val="tx1"/>
                </a:solidFill>
                <a:effectLst/>
                <a:latin typeface="Arial" panose="020B0604020202020204" pitchFamily="34" charset="0"/>
                <a:ea typeface="+mn-ea"/>
                <a:cs typeface="Arial" panose="020B0604020202020204" pitchFamily="34" charset="0"/>
              </a:rPr>
              <a:t> The findings in the study have helped us to characterise fatigue endotypes in PBC. The strong association between the severity of cognitive symptoms and severity of fatigue in the subgroup of patients with the worst quality of life impairment suggests that the mechanisms underpinning the 2 symptoms are closely related. The greater impact on quality of life in those with central-type fatigue suggests that this group should be prioritized in future trials of symptom-modifying agents.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t>
            </a:r>
            <a:r>
              <a:rPr lang="en-GB" sz="1000" b="0" i="1" kern="1200" dirty="0">
                <a:solidFill>
                  <a:schemeClr val="tx1"/>
                </a:solidFill>
                <a:effectLst/>
                <a:latin typeface="Arial" panose="020B0604020202020204" pitchFamily="34" charset="0"/>
                <a:ea typeface="+mn-ea"/>
                <a:cs typeface="Arial" panose="020B0604020202020204" pitchFamily="34" charset="0"/>
              </a:rPr>
              <a:t>alanine aminotransferase; </a:t>
            </a:r>
            <a:r>
              <a:rPr lang="en-US" sz="1000" b="0" i="1" kern="1200" dirty="0">
                <a:solidFill>
                  <a:schemeClr val="tx1"/>
                </a:solidFill>
                <a:effectLst/>
                <a:latin typeface="Arial" panose="020B0604020202020204" pitchFamily="34" charset="0"/>
                <a:ea typeface="+mn-ea"/>
                <a:cs typeface="Arial" panose="020B0604020202020204" pitchFamily="34" charset="0"/>
              </a:rPr>
              <a:t>ELF, enhanced liver fibrosis; FFPE, </a:t>
            </a:r>
            <a:r>
              <a:rPr lang="en-GB" sz="1000" b="0" i="1" kern="1200" dirty="0">
                <a:solidFill>
                  <a:schemeClr val="tx1"/>
                </a:solidFill>
                <a:effectLst/>
                <a:latin typeface="Arial" panose="020B0604020202020204" pitchFamily="34" charset="0"/>
                <a:ea typeface="+mn-ea"/>
                <a:cs typeface="Arial" panose="020B0604020202020204" pitchFamily="34" charset="0"/>
              </a:rPr>
              <a:t>formalin-fixation and paraffin-embedding</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GB" sz="1000" b="0" i="1" kern="1200" dirty="0">
                <a:solidFill>
                  <a:schemeClr val="tx1"/>
                </a:solidFill>
                <a:effectLst/>
                <a:latin typeface="Arial" panose="020B0604020202020204" pitchFamily="34" charset="0"/>
                <a:ea typeface="+mn-ea"/>
                <a:cs typeface="Arial" panose="020B0604020202020204" pitchFamily="34" charset="0"/>
              </a:rPr>
              <a:t>IBD, inflammatory bowel disease; IL, interleukin; </a:t>
            </a:r>
            <a:r>
              <a:rPr lang="en-US" sz="1000" b="0" i="1" kern="1200" dirty="0">
                <a:solidFill>
                  <a:schemeClr val="tx1"/>
                </a:solidFill>
                <a:effectLst/>
                <a:latin typeface="Arial" panose="020B0604020202020204" pitchFamily="34" charset="0"/>
                <a:ea typeface="+mn-ea"/>
                <a:cs typeface="Arial" panose="020B0604020202020204" pitchFamily="34" charset="0"/>
              </a:rPr>
              <a:t>PSC, primary sclerosing cholangitis; UDCA, </a:t>
            </a:r>
            <a:r>
              <a:rPr lang="en-GB" sz="1000" b="0" i="1" kern="1200" dirty="0">
                <a:solidFill>
                  <a:schemeClr val="tx1"/>
                </a:solidFill>
                <a:effectLst/>
                <a:latin typeface="Arial" panose="020B0604020202020204" pitchFamily="34" charset="0"/>
                <a:ea typeface="+mn-ea"/>
                <a:cs typeface="Arial" panose="020B0604020202020204" pitchFamily="34" charset="0"/>
              </a:rPr>
              <a:t>ursodeoxycholic acid; VAS, visual analogue scale</a:t>
            </a: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FRI170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Hepatic transcriptomic analysis identifies a mast cell gene expression signature that correlates with fibrosis stage and is prognostic in patients with primary sclerosing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Michael Trauner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Yevgeniy Gindin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Jing Zhu Zhou</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Jun Xu</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Andrew Billin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Chuhan Chung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Mani Subramanian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Robert Myers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Atsushi Tanaka</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Zachary Goodman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Andrew Muir</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Thorburn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Christopher Bowlus</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Cynthia LEVY</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Kris V. Kowdley</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Division of Gastroenterology and Hepatology, Medical University of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Gilead Sciences, Inc., Foster City, CA,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Teikyo University School of Medicine, Tokyo,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Inova Fairfax Hospital, Falls Church, VA,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Duke Clinical Research Institute, Durham, NC,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UCL Institute of Liver and Digestive Health, Royal Free Hospital, London, UK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Davis, Davis, CA,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University of Miami, Miami, FL,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Liver Institute Northwest, Seattle, WA, USA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michael.trauner@meduniwien.ac.at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PSC is a heterogeneous cholangiopathy of unclear pathogenesis. Experimental and clinical data suggest roles for mast cell infiltration and senescence in the pathogenesis of PSC. We hypothesized that a mast cell gene expression profile would be increased in advanced PSC and explored associations with senescence-related gene expression.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RNA sequencing (RNA-Seq, SureSelect protocol) of baseline FFPE liver biopsies from 75 patients with PSC enrolled in a clinical trial (NCT01672853) was performed to identify mast cell (Nakajima) and senescence (Reactome; both Broad Institute, GSEA C2 collection) gene expression signatures. RNA quality was assessed by DV200 and gene signature expression was quantified using a modified z-score approach (Plage method). Associations between these gene expression signatures and fibrosis stage, clinical parameters (e.g. IBD, UDCA use, liver biochemistry, ELF score, serum IL-8 and total bile acids, pruritus by Visual Analog Scale), and PSC-related clinical events (e.g. cholangitis, decompensation, cholangiocarcinoma) were evaluated.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median age was 48 yrs, 71% were male, 49% had IBD, 68% were on UDCA, and 44% had bridging fibrosis or cirrhosis (Ishak stages F3-F6). The mast cell gene expression signature was associated with increasing fibrosis stage (Figure) and correlated with ELF score (Pearson r=0.63; p&lt;0.001), serum alkaline phosphatase (r=0.44; p&lt;0.001), ALT (r=0.36; p=0.002), bilirubin (r=0.40, p&lt;0.001), IL-8 (r=0.39, p&lt;0.001), and total serum bile acids (r=0.54, p&lt;0.001) but not IBD status, UDCA use, or pruritus severity. A significant inverse correlation was observed between the mast cell and senescence-related signatures (r=-0.90; p&lt;0.001), which contain no common genes. During a median follow-up of 23 months, 14 patients (19%) had a PSC-related event. In univariate Cox regression analysis, higher scores (≥ the median) for the mast cell signature (hazard ratio [HR] 2.62; 95% CI 0.92, 7.49) and lower scores (&lt; the median) for the senescence signature (HR 5.06; 95% CI 1.76, 14.51) were associated with an increased risk of events.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patients with PSC, hepatic expression of mast cell-related genes is associated with increasing fibrosis stage, is prognostic, and is inversely correlated with expression of senescence-related genes. These data support experimental findings that suggest inhibition of mast cell infiltration and activation as potential therapeutic targets in PSC.  </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ALT, </a:t>
            </a:r>
            <a:r>
              <a:rPr lang="en-GB" sz="1000" b="0" i="1" kern="1200" dirty="0">
                <a:solidFill>
                  <a:schemeClr val="tx1"/>
                </a:solidFill>
                <a:effectLst/>
                <a:latin typeface="Arial" panose="020B0604020202020204" pitchFamily="34" charset="0"/>
                <a:ea typeface="+mn-ea"/>
                <a:cs typeface="Arial" panose="020B0604020202020204" pitchFamily="34" charset="0"/>
              </a:rPr>
              <a:t>alanine aminotransferase; </a:t>
            </a:r>
            <a:r>
              <a:rPr lang="en-US" sz="1000" b="0" i="1" kern="1200" dirty="0">
                <a:solidFill>
                  <a:schemeClr val="tx1"/>
                </a:solidFill>
                <a:effectLst/>
                <a:latin typeface="Arial" panose="020B0604020202020204" pitchFamily="34" charset="0"/>
                <a:ea typeface="+mn-ea"/>
                <a:cs typeface="Arial" panose="020B0604020202020204" pitchFamily="34" charset="0"/>
              </a:rPr>
              <a:t>CI, confidence interval; ELF, enhanced liver fibrosis; </a:t>
            </a:r>
            <a:r>
              <a:rPr lang="en-GB" sz="1000" b="0" i="1" kern="1200" dirty="0">
                <a:solidFill>
                  <a:schemeClr val="tx1"/>
                </a:solidFill>
                <a:effectLst/>
                <a:latin typeface="Arial" panose="020B0604020202020204" pitchFamily="34" charset="0"/>
                <a:ea typeface="+mn-ea"/>
                <a:cs typeface="Arial" panose="020B0604020202020204" pitchFamily="34" charset="0"/>
              </a:rPr>
              <a:t>HR, hazard ratio; IBD, inflammatory bowel disease; IL, interleukin; </a:t>
            </a:r>
            <a:r>
              <a:rPr lang="en-US" sz="1000" b="0" i="1" kern="1200" dirty="0">
                <a:solidFill>
                  <a:schemeClr val="tx1"/>
                </a:solidFill>
                <a:effectLst/>
                <a:latin typeface="Arial" panose="020B0604020202020204" pitchFamily="34" charset="0"/>
                <a:ea typeface="+mn-ea"/>
                <a:cs typeface="Arial" panose="020B0604020202020204" pitchFamily="34" charset="0"/>
              </a:rPr>
              <a:t>PSC, primary sclerosing cholangitis; UDCA, </a:t>
            </a:r>
            <a:r>
              <a:rPr lang="en-GB" sz="1000" b="0" i="1" kern="1200" dirty="0">
                <a:solidFill>
                  <a:schemeClr val="tx1"/>
                </a:solidFill>
                <a:effectLst/>
                <a:latin typeface="Arial" panose="020B0604020202020204" pitchFamily="34" charset="0"/>
                <a:ea typeface="+mn-ea"/>
                <a:cs typeface="Arial" panose="020B0604020202020204" pitchFamily="34" charset="0"/>
              </a:rPr>
              <a:t>ursodeoxycholic acid</a:t>
            </a: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FRI170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Hepatic transcriptomic analysis identifies a mast cell gene expression signature that correlates with fibrosis stage and is prognostic in patients with primary sclerosing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Michael Trauner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Yevgeniy Gindin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Jing Zhu Zhou</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Jun Xu</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Andrew Billin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Chuhan Chung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Mani Subramanian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Robert Myers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Atsushi Tanaka</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Zachary Goodman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Andrew Muir</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Thorburn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Christopher Bowlus</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Cynthia LEVY</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Kris V. Kowdley</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Division of Gastroenterology and Hepatology, Medical University of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Gilead Sciences, Inc., Foster City, CA,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Teikyo University School of Medicine, Tokyo,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Inova Fairfax Hospital, Falls Church, VA,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Duke Clinical Research Institute, Durham, NC,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UCL Institute of Liver and Digestive Health, Royal Free Hospital, London, UK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Davis, Davis, CA,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University of Miami, Miami, FL,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Liver Institute Northwest, Seattle, WA, USA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michael.trauner@meduniwien.ac.at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PSC is a heterogeneous cholangiopathy of unclear pathogenesis. Experimental and clinical data suggest roles for mast cell infiltration and senescence in the pathogenesis of PSC. We hypothesized that a mast cell gene expression profile would be increased in advanced PSC and explored associations with senescence-related gene expression.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RNA sequencing (RNA-Seq, SureSelect protocol) of baseline FFPE liver biopsies from 75 patients with PSC enrolled in a clinical trial (NCT01672853) was performed to identify mast cell (Nakajima) and senescence (Reactome; both Broad Institute, GSEA C2 collection) gene expression signatures. RNA quality was assessed by DV200 and gene signature expression was quantified using a modified z-score approach (Plage method). Associations between these gene expression signatures and fibrosis stage, clinical parameters (e.g. IBD, UDCA use, liver biochemistry, ELF score, serum IL-8 and total bile acids, pruritus by Visual Analog Scale), and PSC-related clinical events (e.g. cholangitis, decompensation, cholangiocarcinoma) were evaluated.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median age was 48 yrs, 71% were male, 49% had IBD, 68% were on UDCA, and 44% had bridging fibrosis or cirrhosis (Ishak stages F3-F6). The mast cell gene expression signature was associated with increasing fibrosis stage (Figure) and correlated with ELF score (Pearson r=0.63; p&lt;0.001), serum alkaline phosphatase (r=0.44; p&lt;0.001), ALT (r=0.36; p=0.002), bilirubin (r=0.40, p&lt;0.001), IL-8 (r=0.39, p&lt;0.001), and total serum bile acids (r=0.54, p&lt;0.001) but not IBD status, UDCA use, or pruritus severity. A significant inverse correlation was observed between the mast cell and senescence-related signatures (r=-0.90; p&lt;0.001), which contain no common genes. During a median follow-up of 23 months, 14 patients (19%) had a PSC-related event. In univariate Cox regression analysis, higher scores (≥ the median) for the mast cell signature (hazard ratio [HR] 2.62; 95% CI 0.92, 7.49) and lower scores (&lt; the median) for the senescence signature (HR 5.06; 95% CI 1.76, 14.51) were associated with an increased risk of events.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patients with PSC, hepatic expression of mast cell-related genes is associated with increasing fibrosis stage, is prognostic, and is inversely correlated with expression of senescence-related genes. These data support experimental findings that suggest inhibition of mast cell infiltration and activation as potential therapeutic targets in PSC.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CCL24, chemokine (C-C motif) ligand 24; ELF, enhanced liver fibrosis; ELISA, enzyme-linked immunosorbent assay; NASH, non-alcoholic steatohepatitis; PBS, phosphate-buffered saline; PSC, primary sclerosing cholangitis; SC, subcutaneous; TIMP-1, tissue inhibitor of matrix metalloproteinase-1; W, weeks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FRI174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CCL24 modulates fibrosis development in primary sclerosing cholangitis: correlation of human serum CCL24 levels with fibrosis markers and data from the Mdr2-/- mouse model.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Neta Barashi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Michal Segal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Arnon Aharon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Avi Katav</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Adi Mor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Inbal Mishalian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Devorah Olam</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Amnon Peled</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Francesca Saffioti</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Thorburn</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ChemomAb Ltd., Israel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Genetic therapy institute, Hadassah Medical Center, Jerusalem , Israel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ROYAL FREE LONDON NHS FOUNDATION TRUST, London ,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neta@chemomab.com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Primary sclerosing cholangitis (PSC) is a disease involving hepatic inflammatory, cholestatic liver damage and fibrosis, with no approved medical treatment. CCL24, a chemokine that was shown to be involved in the development of liver inflammation and fibrosis in several animal models is over expressed in liver biopsies of PSC patients. Blocking CCL24, was shown to diminish liver fibroblast activation and reduce liver fibrosis in both NASH and PSC models. Here we aim to study the correlation between CCL24 and fibrotic biomarkers in serum of PSC patients and to assess the anti-fibrotic effect of blocking CCL24 in the MDR2-/- mouse model.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Serum CCL24 levels of PSC patients was quantified by ELISA and corelated with the serum levels of the fibrotic biomarkers TIMP-1 and ELF scoring. Cholestatic liver injury and fibrosis were studied in C57/bl MDR2-/- mice treated with either placebo or 5 mg/kg of the CCL24 blocking antibody CM-101(D8) by SC injections.  Serum alkaline phosphatase (ALP) and bile acid (BA) levels were measured and fibrosis was evaluated by histopathological analysis of H&amp;E and Sirius red stained liver sections. Expression of liver TIMP-1 and Col1a1 were tested by Real-time PCR.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MDR2-/- mice developed severe ductular reaction accompanied by progressive fibrosis.  CM-101 (D8) treatment diminished cholestatic injury manifested in normalization of ALP and significant reduction of BA levels (144±15 vs.173±27; p≤0.05 and 15±7 vs. 34±13, p≤0.001, respectively). Histological assessment of fibrosis by Sirius red staining revealed that CM-101(D8) treatment significantly attenuated fibrosis development. This was further supported by reduced liver expression of the profibrotic genes Col1a1 and TIMP-1. CCL24 levels in serum from PSC patients were corelated with serum levels of TIMP-1 (R=0.65, p≤0.005), and ELF score (R=0.39, p=0.06) suggesting an association between CCL24 and PSC related fibrosis.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CCL24 expression correlates with increased expression of TIMP-1 and ELF scoring in the serum of PSC patients. CCL24 blockade using CM-101(D8), a specific anti-CCL24 antibody, in an animal model of cholestasis, reduced TIMP-1 and Col1a1 expression in the liver reflecting significant attenuation of hepatic fibrosis. These findings support the potential of CCL24 as a therapeutic target in liver fibrotic diseases and the anti-fibrotic activity of CM-101.</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0706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ALP, alkaline phosphatase; CCL24, chemokine (C-C motif) ligand 24; ELF, enhanced liver fibrosis; H&amp;E; haemotoxylin and eosin; </a:t>
            </a:r>
            <a:r>
              <a:rPr lang="en-US" sz="1000" b="0" i="1" kern="1200" dirty="0" err="1">
                <a:solidFill>
                  <a:schemeClr val="tx1"/>
                </a:solidFill>
                <a:effectLst/>
                <a:latin typeface="Arial" panose="020B0604020202020204" pitchFamily="34" charset="0"/>
                <a:ea typeface="+mn-ea"/>
                <a:cs typeface="Arial" panose="020B0604020202020204" pitchFamily="34" charset="0"/>
              </a:rPr>
              <a:t>mAb</a:t>
            </a:r>
            <a:r>
              <a:rPr lang="en-US" sz="1000" b="0" i="1" kern="1200" dirty="0">
                <a:solidFill>
                  <a:schemeClr val="tx1"/>
                </a:solidFill>
                <a:effectLst/>
                <a:latin typeface="Arial" panose="020B0604020202020204" pitchFamily="34" charset="0"/>
                <a:ea typeface="+mn-ea"/>
                <a:cs typeface="Arial" panose="020B0604020202020204" pitchFamily="34" charset="0"/>
              </a:rPr>
              <a:t>, monoclonal antibody; </a:t>
            </a:r>
            <a:r>
              <a:rPr lang="en-US" sz="1000" b="0" i="1" kern="1200" dirty="0" err="1">
                <a:solidFill>
                  <a:schemeClr val="tx1"/>
                </a:solidFill>
                <a:effectLst/>
                <a:latin typeface="Arial" panose="020B0604020202020204" pitchFamily="34" charset="0"/>
                <a:ea typeface="+mn-ea"/>
                <a:cs typeface="Arial" panose="020B0604020202020204" pitchFamily="34" charset="0"/>
              </a:rPr>
              <a:t>PoC</a:t>
            </a:r>
            <a:r>
              <a:rPr lang="en-US" sz="1000" b="0" i="1" kern="1200" dirty="0">
                <a:solidFill>
                  <a:schemeClr val="tx1"/>
                </a:solidFill>
                <a:effectLst/>
                <a:latin typeface="Arial" panose="020B0604020202020204" pitchFamily="34" charset="0"/>
                <a:ea typeface="+mn-ea"/>
                <a:cs typeface="Arial" panose="020B0604020202020204" pitchFamily="34" charset="0"/>
              </a:rPr>
              <a:t>, point-of-care; PSC, primary sclerosing cholangitis; TIMP-1, tissue inhibitor of matrix metalloproteinase-1; WT, wild type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FRI174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CCL24 modulates fibrosis development in primary sclerosing cholangitis: correlation of human serum CCL24 levels with fibrosis markers and data from the Mdr2-/- mouse model.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Neta Barashi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Michal Segal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Arnon Aharon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Avi Katav</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Adi Mor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Inbal Mishalian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Devorah Olam</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Amnon Peled</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Francesca Saffioti</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Thorburn</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ChemomAb Ltd., Israel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Genetic therapy institute, Hadassah Medical Center, Jerusalem , Israel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ROYAL FREE LONDON NHS FOUNDATION TRUST, London ,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neta@chemomab.com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Primary sclerosing cholangitis (PSC) is a disease involving hepatic inflammatory, cholestatic liver damage and fibrosis, with no approved medical treatment. CCL24, a chemokine that was shown to be involved in the development of liver inflammation and fibrosis in several animal models is over expressed in liver biopsies of PSC patients. Blocking CCL24, was shown to diminish liver fibroblast activation and reduce liver fibrosis in both NASH and PSC models. Here we aim to study the correlation between CCL24 and fibrotic biomarkers in serum of PSC patients and to assess the anti-fibrotic effect of blocking CCL24 in the MDR2-/- mouse model.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Serum CCL24 levels of PSC patients was quantified by ELISA and corelated with the serum levels of the fibrotic biomarkers TIMP-1 and ELF scoring. Cholestatic liver injury and fibrosis were studied in C57/bl MDR2-/- mice treated with either placebo or 5 mg/kg of the CCL24 blocking antibody CM-101(D8) by SC injections.  Serum alkaline phosphatase (ALP) and bile acid (BA) levels were measured and fibrosis was evaluated by histopathological analysis of H&amp;E and Sirius red stained liver sections. Expression of liver TIMP-1 and Col1a1 were tested by Real-time PCR.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MDR2-/- mice developed severe ductular reaction accompanied by progressive fibrosis.  CM-101 (D8) treatment diminished cholestatic injury manifested in normalization of ALP and significant reduction of BA levels (144±15 vs.173±27; p≤0.05 and 15±7 vs. 34±13, p≤0.001, respectively). Histological assessment of fibrosis by Sirius red staining revealed that CM-101(D8) treatment significantly attenuated fibrosis development. This was further supported by reduced liver expression of the profibrotic genes Col1a1 and TIMP-1. CCL24 levels in serum from PSC patients were corelated with serum levels of TIMP-1 (R=0.65, p≤0.005), and ELF score (R=0.39, p=0.06) suggesting an association between CCL24 and PSC related fibrosis.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CCL24 expression correlates with increased expression of TIMP-1 and ELF scoring in the serum of PSC patients. CCL24 blockade using CM-101(D8), a specific anti-CCL24 antibody, in an animal model of cholestasis, reduced TIMP-1 and Col1a1 expression in the liver reflecting significant attenuation of hepatic fibrosis. These findings support the potential of CCL24 as a therapeutic target in liver fibrotic diseases and the anti-fibrotic activity of CM-101.</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238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277366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412656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AST, aspartate aminotransferase; EHBD, extrahepatic bile ducts; ffu, fluorescence focus forming units; H&amp;E, hematoxylin and eosin; Il, interleukin; IP, intraperitoneal; PSC, primary sclerosing cholangitis; qRT-PCR, quantitative real-time polymerase chain reaction; RRV, rhesus rotavirus; </a:t>
            </a:r>
            <a:r>
              <a:rPr lang="en-US" sz="1000" b="0" i="1" kern="1200" dirty="0" err="1">
                <a:solidFill>
                  <a:schemeClr val="tx1"/>
                </a:solidFill>
                <a:effectLst/>
                <a:latin typeface="Arial" panose="020B0604020202020204" pitchFamily="34" charset="0"/>
                <a:ea typeface="+mn-ea"/>
                <a:cs typeface="Arial" panose="020B0604020202020204" pitchFamily="34" charset="0"/>
              </a:rPr>
              <a:t>Tnf</a:t>
            </a:r>
            <a:r>
              <a:rPr lang="en-US" sz="1000" b="0" i="1" kern="1200" dirty="0">
                <a:solidFill>
                  <a:schemeClr val="tx1"/>
                </a:solidFill>
                <a:effectLst/>
                <a:latin typeface="Arial" panose="020B0604020202020204" pitchFamily="34" charset="0"/>
                <a:ea typeface="+mn-ea"/>
                <a:cs typeface="Arial" panose="020B0604020202020204" pitchFamily="34" charset="0"/>
              </a:rPr>
              <a:t>, tumor necrosis factor; WT, wild-type</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LBP25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novel immunoregulatory role for complement receptor C3AR1 in fibrosing cholangiopathies of biliary atresia and primary sclerosing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kern="1200" dirty="0">
                <a:solidFill>
                  <a:schemeClr val="tx1"/>
                </a:solidFill>
                <a:effectLst/>
                <a:latin typeface="Arial" panose="020B0604020202020204" pitchFamily="34" charset="0"/>
                <a:ea typeface="+mn-ea"/>
                <a:cs typeface="Arial" panose="020B0604020202020204" pitchFamily="34" charset="0"/>
              </a:rPr>
              <a:t>Gabriela N. Matos Ortiz</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Reena Mourya</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Unmesha Thanekar</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u="sng" kern="1200" dirty="0">
                <a:solidFill>
                  <a:schemeClr val="tx1"/>
                </a:solidFill>
                <a:effectLst/>
                <a:latin typeface="Arial" panose="020B0604020202020204" pitchFamily="34" charset="0"/>
                <a:ea typeface="+mn-ea"/>
                <a:cs typeface="Arial" panose="020B0604020202020204" pitchFamily="34" charset="0"/>
              </a:rPr>
              <a:t>Pranavkumar Shivakumar</a:t>
            </a:r>
            <a:r>
              <a:rPr lang="en-US" sz="1000" b="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Puerto Rico Mayaguez Campus, Department of Biology, Mayaguez, Puerto Rico</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Cincinnati Children’s Hospital Medical Center, Division of Gastroenterology, Hepatology and Nutrition , Cincinnati,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Cincinnati College of Medicine, Department of Pediatrics, Cincinnati,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pranav.shivakumar@outlook.com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fibrosing cholangiopathies, biliary atresia (BA) and primary sclerosing cholangitis (PSC), are characterized by cholangiocyte injury, immune cell infiltrations and obstruction or stricturing of the biliary tree. The complement receptor, C3AR1 is implicated in negative regulation of immune cell mobilizations and suppression of </a:t>
            </a:r>
            <a:r>
              <a:rPr lang="en-GB" sz="1000" i="1" kern="1200" dirty="0">
                <a:solidFill>
                  <a:schemeClr val="tx1"/>
                </a:solidFill>
                <a:effectLst/>
                <a:latin typeface="Arial" panose="020B0604020202020204" pitchFamily="34" charset="0"/>
                <a:ea typeface="+mn-ea"/>
                <a:cs typeface="Arial" panose="020B0604020202020204" pitchFamily="34" charset="0"/>
              </a:rPr>
              <a:t>Tnfa</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Il1b</a:t>
            </a:r>
            <a:r>
              <a:rPr lang="en-GB" sz="1000" kern="1200" dirty="0">
                <a:solidFill>
                  <a:schemeClr val="tx1"/>
                </a:solidFill>
                <a:effectLst/>
                <a:latin typeface="Arial" panose="020B0604020202020204" pitchFamily="34" charset="0"/>
                <a:ea typeface="+mn-ea"/>
                <a:cs typeface="Arial" panose="020B0604020202020204" pitchFamily="34" charset="0"/>
              </a:rPr>
              <a:t> in liver injury. Here, we investigated regulation of biliary disease pathogenesis by C3AR1 in the context of BA and PSC.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Human and murine </a:t>
            </a:r>
            <a:r>
              <a:rPr lang="en-GB" sz="1000" kern="1200" dirty="0">
                <a:solidFill>
                  <a:schemeClr val="tx1"/>
                </a:solidFill>
                <a:effectLst/>
                <a:latin typeface="Arial" panose="020B0604020202020204" pitchFamily="34" charset="0"/>
                <a:ea typeface="+mn-ea"/>
                <a:cs typeface="Arial" panose="020B0604020202020204" pitchFamily="34" charset="0"/>
              </a:rPr>
              <a:t>RNASeq mRNA expressions and proteomics data were analysed for plasma C3, C3a and C3adesArg. Experimental BA was induced in newborn wild-type (WT) and 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by </a:t>
            </a:r>
            <a:r>
              <a:rPr lang="en-GB" sz="1000" i="1" kern="1200" dirty="0">
                <a:solidFill>
                  <a:schemeClr val="tx1"/>
                </a:solidFill>
                <a:effectLst/>
                <a:latin typeface="Arial" panose="020B0604020202020204" pitchFamily="34" charset="0"/>
                <a:ea typeface="+mn-ea"/>
                <a:cs typeface="Arial" panose="020B0604020202020204" pitchFamily="34" charset="0"/>
              </a:rPr>
              <a:t>i.p.</a:t>
            </a:r>
            <a:r>
              <a:rPr lang="en-GB" sz="1000" kern="1200" dirty="0">
                <a:solidFill>
                  <a:schemeClr val="tx1"/>
                </a:solidFill>
                <a:effectLst/>
                <a:latin typeface="Arial" panose="020B0604020202020204" pitchFamily="34" charset="0"/>
                <a:ea typeface="+mn-ea"/>
                <a:cs typeface="Arial" panose="020B0604020202020204" pitchFamily="34" charset="0"/>
              </a:rPr>
              <a:t> injection of 1.0X10</a:t>
            </a:r>
            <a:r>
              <a:rPr lang="en-GB" sz="1000" kern="1200" baseline="30000" dirty="0">
                <a:solidFill>
                  <a:schemeClr val="tx1"/>
                </a:solidFill>
                <a:effectLst/>
                <a:latin typeface="Arial" panose="020B0604020202020204" pitchFamily="34" charset="0"/>
                <a:ea typeface="+mn-ea"/>
                <a:cs typeface="Arial" panose="020B0604020202020204" pitchFamily="34" charset="0"/>
              </a:rPr>
              <a:t>6</a:t>
            </a:r>
            <a:r>
              <a:rPr lang="en-GB" sz="1000" kern="1200" dirty="0">
                <a:solidFill>
                  <a:schemeClr val="tx1"/>
                </a:solidFill>
                <a:effectLst/>
                <a:latin typeface="Arial" panose="020B0604020202020204" pitchFamily="34" charset="0"/>
                <a:ea typeface="+mn-ea"/>
                <a:cs typeface="Arial" panose="020B0604020202020204" pitchFamily="34" charset="0"/>
              </a:rPr>
              <a:t> ffu of rhesus rotavirus (RRV) and phenotyped for cholestasis. Double knockout mice were generated by superimposing C3AR1 deficiency on an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background. Homozygous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WT and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were sacrificed on day 70 of life. Liver biochemistry was assessed by plasma bilirubin, ALT and AST levels. Histology of extrahepatic bile ducts (EHBDs) and livers was evaluated by H&amp;E staining and cytokeratin (CK)</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bile duct profiles. Liver immune cells were phenotyped using flow cytometry and gene expressions were determined by qRT-PCR.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mRNA expressions of C3AR1, CXCR4 and CXCL12 were elevated in livers of human (2.5–7.3 fold above normals </a:t>
            </a:r>
            <a:r>
              <a:rPr lang="en-US" sz="1000" i="1" kern="1200" dirty="0">
                <a:solidFill>
                  <a:schemeClr val="tx1"/>
                </a:solidFill>
                <a:effectLst/>
                <a:latin typeface="Arial" panose="020B0604020202020204" pitchFamily="34" charset="0"/>
                <a:ea typeface="+mn-ea"/>
                <a:cs typeface="Arial" panose="020B0604020202020204" pitchFamily="34" charset="0"/>
              </a:rPr>
              <a:t>P</a:t>
            </a:r>
            <a:r>
              <a:rPr lang="en-US" sz="1000" kern="1200" dirty="0">
                <a:solidFill>
                  <a:schemeClr val="tx1"/>
                </a:solidFill>
                <a:effectLst/>
                <a:latin typeface="Arial" panose="020B0604020202020204" pitchFamily="34" charset="0"/>
                <a:ea typeface="+mn-ea"/>
                <a:cs typeface="Arial" panose="020B0604020202020204" pitchFamily="34" charset="0"/>
              </a:rPr>
              <a:t>≤0.0003) and EHBDs of experimental BA (RRV: 1.3–6.3 fold above controls, </a:t>
            </a:r>
            <a:r>
              <a:rPr lang="en-US" sz="1000" i="1" kern="1200" dirty="0">
                <a:solidFill>
                  <a:schemeClr val="tx1"/>
                </a:solidFill>
                <a:effectLst/>
                <a:latin typeface="Arial" panose="020B0604020202020204" pitchFamily="34" charset="0"/>
                <a:ea typeface="+mn-ea"/>
                <a:cs typeface="Arial" panose="020B0604020202020204" pitchFamily="34" charset="0"/>
              </a:rPr>
              <a:t>P</a:t>
            </a:r>
            <a:r>
              <a:rPr lang="en-US" sz="1000" kern="1200" dirty="0">
                <a:solidFill>
                  <a:schemeClr val="tx1"/>
                </a:solidFill>
                <a:effectLst/>
                <a:latin typeface="Arial" panose="020B0604020202020204" pitchFamily="34" charset="0"/>
                <a:ea typeface="+mn-ea"/>
                <a:cs typeface="Arial" panose="020B0604020202020204" pitchFamily="34" charset="0"/>
              </a:rPr>
              <a:t>&lt;0.02) reflecting homeostatic anti-inflammatory responses. Serum levels of C3, C3a and C3adesArg also increased in patients with BA (1.2–1.4 fold above controls, </a:t>
            </a:r>
            <a:r>
              <a:rPr lang="en-US" sz="1000" i="1" kern="1200" dirty="0">
                <a:solidFill>
                  <a:schemeClr val="tx1"/>
                </a:solidFill>
                <a:effectLst/>
                <a:latin typeface="Arial" panose="020B0604020202020204" pitchFamily="34" charset="0"/>
                <a:ea typeface="+mn-ea"/>
                <a:cs typeface="Arial" panose="020B0604020202020204" pitchFamily="34" charset="0"/>
              </a:rPr>
              <a:t>P</a:t>
            </a:r>
            <a:r>
              <a:rPr lang="en-US" sz="1000" kern="1200" dirty="0">
                <a:solidFill>
                  <a:schemeClr val="tx1"/>
                </a:solidFill>
                <a:effectLst/>
                <a:latin typeface="Arial" panose="020B0604020202020204" pitchFamily="34" charset="0"/>
                <a:ea typeface="+mn-ea"/>
                <a:cs typeface="Arial" panose="020B0604020202020204" pitchFamily="34" charset="0"/>
              </a:rPr>
              <a:t>&lt;0.03). RRV infection of </a:t>
            </a:r>
            <a:r>
              <a:rPr lang="en-GB" sz="1000" kern="1200" dirty="0">
                <a:solidFill>
                  <a:schemeClr val="tx1"/>
                </a:solidFill>
                <a:effectLst/>
                <a:latin typeface="Arial" panose="020B0604020202020204" pitchFamily="34" charset="0"/>
                <a:ea typeface="+mn-ea"/>
                <a:cs typeface="Arial" panose="020B0604020202020204" pitchFamily="34" charset="0"/>
              </a:rPr>
              <a:t>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resulted in severe EHBD atresia (Figure 1A), liver necroinflammation, early mortality by day 10 (77%)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WT mice (0%, </a:t>
            </a:r>
            <a:r>
              <a:rPr lang="en-GB" sz="1000" i="1" kern="1200" dirty="0">
                <a:solidFill>
                  <a:schemeClr val="tx1"/>
                </a:solidFill>
                <a:effectLst/>
                <a:latin typeface="Arial" panose="020B0604020202020204" pitchFamily="34" charset="0"/>
                <a:ea typeface="+mn-ea"/>
                <a:cs typeface="Arial" panose="020B0604020202020204" pitchFamily="34" charset="0"/>
              </a:rPr>
              <a:t>P</a:t>
            </a:r>
            <a:r>
              <a:rPr lang="en-GB" sz="1000" kern="1200" dirty="0">
                <a:solidFill>
                  <a:schemeClr val="tx1"/>
                </a:solidFill>
                <a:effectLst/>
                <a:latin typeface="Arial" panose="020B0604020202020204" pitchFamily="34" charset="0"/>
                <a:ea typeface="+mn-ea"/>
                <a:cs typeface="Arial" panose="020B0604020202020204" pitchFamily="34" charset="0"/>
              </a:rPr>
              <a:t>&lt;0.0001) and elevated serum total bilirubin (25.7±3.9; WT: 13.1±1.9 mg/dL) and ALT (354±158; WT: 128±16 IU/L) levels (</a:t>
            </a:r>
            <a:r>
              <a:rPr lang="en-GB" sz="1000" i="1" kern="1200" dirty="0">
                <a:solidFill>
                  <a:schemeClr val="tx1"/>
                </a:solidFill>
                <a:effectLst/>
                <a:latin typeface="Arial" panose="020B0604020202020204" pitchFamily="34" charset="0"/>
                <a:ea typeface="+mn-ea"/>
                <a:cs typeface="Arial" panose="020B0604020202020204" pitchFamily="34" charset="0"/>
              </a:rPr>
              <a:t>P</a:t>
            </a:r>
            <a:r>
              <a:rPr lang="en-GB" sz="1000" kern="1200" dirty="0">
                <a:solidFill>
                  <a:schemeClr val="tx1"/>
                </a:solidFill>
                <a:effectLst/>
                <a:latin typeface="Arial" panose="020B0604020202020204" pitchFamily="34" charset="0"/>
                <a:ea typeface="+mn-ea"/>
                <a:cs typeface="Arial" panose="020B0604020202020204" pitchFamily="34" charset="0"/>
              </a:rPr>
              <a:t>&lt;0.0001). Hepatic mRNA expressions of </a:t>
            </a:r>
            <a:r>
              <a:rPr lang="en-GB" sz="1000" i="1" kern="1200" dirty="0">
                <a:solidFill>
                  <a:schemeClr val="tx1"/>
                </a:solidFill>
                <a:effectLst/>
                <a:latin typeface="Arial" panose="020B0604020202020204" pitchFamily="34" charset="0"/>
                <a:ea typeface="+mn-ea"/>
                <a:cs typeface="Arial" panose="020B0604020202020204" pitchFamily="34" charset="0"/>
              </a:rPr>
              <a:t>Tnfa</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Il1b</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Il6</a:t>
            </a:r>
            <a:r>
              <a:rPr lang="en-GB" sz="1000" kern="1200" dirty="0">
                <a:solidFill>
                  <a:schemeClr val="tx1"/>
                </a:solidFill>
                <a:effectLst/>
                <a:latin typeface="Arial" panose="020B0604020202020204" pitchFamily="34" charset="0"/>
                <a:ea typeface="+mn-ea"/>
                <a:cs typeface="Arial" panose="020B0604020202020204" pitchFamily="34" charset="0"/>
              </a:rPr>
              <a:t> and Nkg2d</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CD4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/CD8</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NK, pDCs, macrophage and neutrophils were significantly elevated (2.6–6.3 fold, </a:t>
            </a:r>
            <a:r>
              <a:rPr lang="en-GB" sz="1000" i="1" kern="1200" dirty="0">
                <a:solidFill>
                  <a:schemeClr val="tx1"/>
                </a:solidFill>
                <a:effectLst/>
                <a:latin typeface="Arial" panose="020B0604020202020204" pitchFamily="34" charset="0"/>
                <a:ea typeface="+mn-ea"/>
                <a:cs typeface="Arial" panose="020B0604020202020204" pitchFamily="34" charset="0"/>
              </a:rPr>
              <a:t>P</a:t>
            </a:r>
            <a:r>
              <a:rPr lang="en-GB" sz="1000" kern="1200" dirty="0">
                <a:solidFill>
                  <a:schemeClr val="tx1"/>
                </a:solidFill>
                <a:effectLst/>
                <a:latin typeface="Arial" panose="020B0604020202020204" pitchFamily="34" charset="0"/>
                <a:ea typeface="+mn-ea"/>
                <a:cs typeface="Arial" panose="020B0604020202020204" pitchFamily="34" charset="0"/>
              </a:rPr>
              <a:t>&lt;0.01</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&lt;0.0001) in RRV</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Importantly, RRV infection suppressed C3AR1 expression on hepatic CD45</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Lin</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increased on CD45</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Lin</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cells. MDR2 deficiency significantly suppressed hepatic C3AR</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expressing CD3</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CD314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/CD8</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CD11b</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Gr1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pDC and NKp46</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CD314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cells. 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showed enhanced onion skin fibrosis, dilatation of intrahepatic ducts resembling large-duct PSC and an inflamed and tortuous extrahepatic common duct (Figure 1B). Sirius red areas increased significantly in 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(1.6</a:t>
            </a:r>
            <a:r>
              <a:rPr lang="en-GB" sz="1000" kern="1200" baseline="30000" dirty="0">
                <a:solidFill>
                  <a:schemeClr val="tx1"/>
                </a:solidFill>
                <a:effectLst/>
                <a:latin typeface="Arial" panose="020B0604020202020204" pitchFamily="34" charset="0"/>
                <a:ea typeface="+mn-ea"/>
                <a:cs typeface="Arial" panose="020B0604020202020204" pitchFamily="34" charset="0"/>
              </a:rPr>
              <a:t>E+05</a:t>
            </a:r>
            <a:r>
              <a:rPr lang="en-GB" sz="1000" kern="1200" dirty="0">
                <a:solidFill>
                  <a:schemeClr val="tx1"/>
                </a:solidFill>
                <a:effectLst/>
                <a:latin typeface="Arial" panose="020B0604020202020204" pitchFamily="34" charset="0"/>
                <a:ea typeface="+mn-ea"/>
                <a:cs typeface="Arial" panose="020B0604020202020204" pitchFamily="34" charset="0"/>
              </a:rPr>
              <a:t>±4.4</a:t>
            </a:r>
            <a:r>
              <a:rPr lang="en-GB" sz="1000" kern="1200" baseline="30000" dirty="0">
                <a:solidFill>
                  <a:schemeClr val="tx1"/>
                </a:solidFill>
                <a:effectLst/>
                <a:latin typeface="Arial" panose="020B0604020202020204" pitchFamily="34" charset="0"/>
                <a:ea typeface="+mn-ea"/>
                <a:cs typeface="Arial" panose="020B0604020202020204" pitchFamily="34" charset="0"/>
              </a:rPr>
              <a:t>E+04</a:t>
            </a:r>
            <a:r>
              <a:rPr lang="en-GB" sz="1000" kern="1200" dirty="0">
                <a:solidFill>
                  <a:schemeClr val="tx1"/>
                </a:solidFill>
                <a:effectLst/>
                <a:latin typeface="Arial" panose="020B0604020202020204" pitchFamily="34" charset="0"/>
                <a:ea typeface="+mn-ea"/>
                <a:cs typeface="Arial" panose="020B0604020202020204" pitchFamily="34" charset="0"/>
              </a:rPr>
              <a:t>) compared to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(7.4</a:t>
            </a:r>
            <a:r>
              <a:rPr lang="en-GB" sz="1000" kern="1200" baseline="30000" dirty="0">
                <a:solidFill>
                  <a:schemeClr val="tx1"/>
                </a:solidFill>
                <a:effectLst/>
                <a:latin typeface="Arial" panose="020B0604020202020204" pitchFamily="34" charset="0"/>
                <a:ea typeface="+mn-ea"/>
                <a:cs typeface="Arial" panose="020B0604020202020204" pitchFamily="34" charset="0"/>
              </a:rPr>
              <a:t>E+04</a:t>
            </a:r>
            <a:r>
              <a:rPr lang="en-GB" sz="1000" kern="1200" dirty="0">
                <a:solidFill>
                  <a:schemeClr val="tx1"/>
                </a:solidFill>
                <a:effectLst/>
                <a:latin typeface="Arial" panose="020B0604020202020204" pitchFamily="34" charset="0"/>
                <a:ea typeface="+mn-ea"/>
                <a:cs typeface="Arial" panose="020B0604020202020204" pitchFamily="34" charset="0"/>
              </a:rPr>
              <a:t>±3.3</a:t>
            </a:r>
            <a:r>
              <a:rPr lang="en-GB" sz="1000" kern="1200" baseline="30000" dirty="0">
                <a:solidFill>
                  <a:schemeClr val="tx1"/>
                </a:solidFill>
                <a:effectLst/>
                <a:latin typeface="Arial" panose="020B0604020202020204" pitchFamily="34" charset="0"/>
                <a:ea typeface="+mn-ea"/>
                <a:cs typeface="Arial" panose="020B0604020202020204" pitchFamily="34" charset="0"/>
              </a:rPr>
              <a:t>E+04</a:t>
            </a:r>
            <a:r>
              <a:rPr lang="en-GB" sz="1000" kern="1200" dirty="0">
                <a:solidFill>
                  <a:schemeClr val="tx1"/>
                </a:solidFill>
                <a:effectLst/>
                <a:latin typeface="Arial" panose="020B0604020202020204" pitchFamily="34" charset="0"/>
                <a:ea typeface="+mn-ea"/>
                <a:cs typeface="Arial" panose="020B0604020202020204" pitchFamily="34" charset="0"/>
              </a:rPr>
              <a: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C3AR1 regulates the fibroinflammatory and proliferative responses in biliary atresia and primary sclerosing cholangitis. C3AR1 agonism may therefore be a novel therapeutic intervention in pediatric and adult cholestatic liver diseases.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509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CD, cluster of determination; EHBD, extrahepatic bile duct; Il, interleukin; Lin, lineage; NK, natural killer; </a:t>
            </a:r>
            <a:r>
              <a:rPr lang="en-US" sz="1000" b="0" i="1" kern="1200" dirty="0" err="1">
                <a:solidFill>
                  <a:schemeClr val="tx1"/>
                </a:solidFill>
                <a:effectLst/>
                <a:latin typeface="Arial" panose="020B0604020202020204" pitchFamily="34" charset="0"/>
                <a:ea typeface="+mn-ea"/>
                <a:cs typeface="Arial" panose="020B0604020202020204" pitchFamily="34" charset="0"/>
              </a:rPr>
              <a:t>Nkg</a:t>
            </a:r>
            <a:r>
              <a:rPr lang="en-US" sz="1000" b="0" i="1" kern="1200" dirty="0">
                <a:solidFill>
                  <a:schemeClr val="tx1"/>
                </a:solidFill>
                <a:effectLst/>
                <a:latin typeface="Arial" panose="020B0604020202020204" pitchFamily="34" charset="0"/>
                <a:ea typeface="+mn-ea"/>
                <a:cs typeface="Arial" panose="020B0604020202020204" pitchFamily="34" charset="0"/>
              </a:rPr>
              <a:t>, natural killer group; </a:t>
            </a:r>
            <a:r>
              <a:rPr lang="en-US" sz="1000" b="0" i="1" kern="1200" dirty="0" err="1">
                <a:solidFill>
                  <a:schemeClr val="tx1"/>
                </a:solidFill>
                <a:effectLst/>
                <a:latin typeface="Arial" panose="020B0604020202020204" pitchFamily="34" charset="0"/>
                <a:ea typeface="+mn-ea"/>
                <a:cs typeface="Arial" panose="020B0604020202020204" pitchFamily="34" charset="0"/>
              </a:rPr>
              <a:t>pDC</a:t>
            </a:r>
            <a:r>
              <a:rPr lang="en-US" sz="1000" b="0" i="1" kern="1200" dirty="0">
                <a:solidFill>
                  <a:schemeClr val="tx1"/>
                </a:solidFill>
                <a:effectLst/>
                <a:latin typeface="Arial" panose="020B0604020202020204" pitchFamily="34" charset="0"/>
                <a:ea typeface="+mn-ea"/>
                <a:cs typeface="Arial" panose="020B0604020202020204" pitchFamily="34" charset="0"/>
              </a:rPr>
              <a:t>, plasmacytoid dendritic cell; PSC, primary sclerosing cholangitis; RRV, rhesus rotavirus; WT, wild-type</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LBP25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novel immunoregulatory role for complement receptor C3AR1 in fibrosing cholangiopathies of biliary atresia and primary sclerosing cholangitis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kern="1200" dirty="0">
                <a:solidFill>
                  <a:schemeClr val="tx1"/>
                </a:solidFill>
                <a:effectLst/>
                <a:latin typeface="Arial" panose="020B0604020202020204" pitchFamily="34" charset="0"/>
                <a:ea typeface="+mn-ea"/>
                <a:cs typeface="Arial" panose="020B0604020202020204" pitchFamily="34" charset="0"/>
              </a:rPr>
              <a:t>Gabriela N. Matos Ortiz</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Reena Mourya</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Unmesha Thanekar</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u="sng" kern="1200" dirty="0">
                <a:solidFill>
                  <a:schemeClr val="tx1"/>
                </a:solidFill>
                <a:effectLst/>
                <a:latin typeface="Arial" panose="020B0604020202020204" pitchFamily="34" charset="0"/>
                <a:ea typeface="+mn-ea"/>
                <a:cs typeface="Arial" panose="020B0604020202020204" pitchFamily="34" charset="0"/>
              </a:rPr>
              <a:t>Pranavkumar Shivakumar</a:t>
            </a:r>
            <a:r>
              <a:rPr lang="en-US" sz="1000" b="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Puerto Rico Mayaguez Campus, Department of Biology, Mayaguez, Puerto Rico</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Cincinnati Children’s Hospital Medical Center, Division of Gastroenterology, Hepatology and Nutrition , Cincinnati,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Cincinnati College of Medicine, Department of Pediatrics, Cincinnati,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pranav.shivakumar@outlook.com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fibrosing cholangiopathies, biliary atresia (BA) and primary sclerosing cholangitis (PSC), are characterized by cholangiocyte injury, immune cell infiltrations and obstruction or stricturing of the biliary tree. The complement receptor, C3AR1 is implicated in negative regulation of immune cell mobilizations and suppression of </a:t>
            </a:r>
            <a:r>
              <a:rPr lang="en-GB" sz="1000" i="1" kern="1200" dirty="0">
                <a:solidFill>
                  <a:schemeClr val="tx1"/>
                </a:solidFill>
                <a:effectLst/>
                <a:latin typeface="Arial" panose="020B0604020202020204" pitchFamily="34" charset="0"/>
                <a:ea typeface="+mn-ea"/>
                <a:cs typeface="Arial" panose="020B0604020202020204" pitchFamily="34" charset="0"/>
              </a:rPr>
              <a:t>Tnfa</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Il1b</a:t>
            </a:r>
            <a:r>
              <a:rPr lang="en-GB" sz="1000" kern="1200" dirty="0">
                <a:solidFill>
                  <a:schemeClr val="tx1"/>
                </a:solidFill>
                <a:effectLst/>
                <a:latin typeface="Arial" panose="020B0604020202020204" pitchFamily="34" charset="0"/>
                <a:ea typeface="+mn-ea"/>
                <a:cs typeface="Arial" panose="020B0604020202020204" pitchFamily="34" charset="0"/>
              </a:rPr>
              <a:t> in liver injury. Here, we investigated regulation of biliary disease pathogenesis by C3AR1 in the context of BA and PSC.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Human and murine </a:t>
            </a:r>
            <a:r>
              <a:rPr lang="en-GB" sz="1000" kern="1200" dirty="0">
                <a:solidFill>
                  <a:schemeClr val="tx1"/>
                </a:solidFill>
                <a:effectLst/>
                <a:latin typeface="Arial" panose="020B0604020202020204" pitchFamily="34" charset="0"/>
                <a:ea typeface="+mn-ea"/>
                <a:cs typeface="Arial" panose="020B0604020202020204" pitchFamily="34" charset="0"/>
              </a:rPr>
              <a:t>RNASeq mRNA expressions and proteomics data were analysed for plasma C3, C3a and C3adesArg. Experimental BA was induced in newborn wild-type (WT) and 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by </a:t>
            </a:r>
            <a:r>
              <a:rPr lang="en-GB" sz="1000" i="1" kern="1200" dirty="0">
                <a:solidFill>
                  <a:schemeClr val="tx1"/>
                </a:solidFill>
                <a:effectLst/>
                <a:latin typeface="Arial" panose="020B0604020202020204" pitchFamily="34" charset="0"/>
                <a:ea typeface="+mn-ea"/>
                <a:cs typeface="Arial" panose="020B0604020202020204" pitchFamily="34" charset="0"/>
              </a:rPr>
              <a:t>i.p.</a:t>
            </a:r>
            <a:r>
              <a:rPr lang="en-GB" sz="1000" kern="1200" dirty="0">
                <a:solidFill>
                  <a:schemeClr val="tx1"/>
                </a:solidFill>
                <a:effectLst/>
                <a:latin typeface="Arial" panose="020B0604020202020204" pitchFamily="34" charset="0"/>
                <a:ea typeface="+mn-ea"/>
                <a:cs typeface="Arial" panose="020B0604020202020204" pitchFamily="34" charset="0"/>
              </a:rPr>
              <a:t> injection of 1.0X10</a:t>
            </a:r>
            <a:r>
              <a:rPr lang="en-GB" sz="1000" kern="1200" baseline="30000" dirty="0">
                <a:solidFill>
                  <a:schemeClr val="tx1"/>
                </a:solidFill>
                <a:effectLst/>
                <a:latin typeface="Arial" panose="020B0604020202020204" pitchFamily="34" charset="0"/>
                <a:ea typeface="+mn-ea"/>
                <a:cs typeface="Arial" panose="020B0604020202020204" pitchFamily="34" charset="0"/>
              </a:rPr>
              <a:t>6</a:t>
            </a:r>
            <a:r>
              <a:rPr lang="en-GB" sz="1000" kern="1200" dirty="0">
                <a:solidFill>
                  <a:schemeClr val="tx1"/>
                </a:solidFill>
                <a:effectLst/>
                <a:latin typeface="Arial" panose="020B0604020202020204" pitchFamily="34" charset="0"/>
                <a:ea typeface="+mn-ea"/>
                <a:cs typeface="Arial" panose="020B0604020202020204" pitchFamily="34" charset="0"/>
              </a:rPr>
              <a:t> ffu of rhesus rotavirus (RRV) and phenotyped for cholestasis. Double knockout mice were generated by superimposing C3AR1 deficiency on an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background. Homozygous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WT and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were sacrificed on day 70 of life. Liver biochemistry was assessed by plasma bilirubin, ALT and AST levels. Histology of extrahepatic bile ducts (EHBDs) and livers was evaluated by H&amp;E staining and cytokeratin (CK)</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bile duct profiles. Liver immune cells were phenotyped using flow cytometry and gene expressions were determined by qRT-PCR.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mRNA expressions of C3AR1, CXCR4 and CXCL12 were elevated in livers of human (2.5–7.3 fold above normals </a:t>
            </a:r>
            <a:r>
              <a:rPr lang="en-US" sz="1000" i="1" kern="1200" dirty="0">
                <a:solidFill>
                  <a:schemeClr val="tx1"/>
                </a:solidFill>
                <a:effectLst/>
                <a:latin typeface="Arial" panose="020B0604020202020204" pitchFamily="34" charset="0"/>
                <a:ea typeface="+mn-ea"/>
                <a:cs typeface="Arial" panose="020B0604020202020204" pitchFamily="34" charset="0"/>
              </a:rPr>
              <a:t>P</a:t>
            </a:r>
            <a:r>
              <a:rPr lang="en-US" sz="1000" kern="1200" dirty="0">
                <a:solidFill>
                  <a:schemeClr val="tx1"/>
                </a:solidFill>
                <a:effectLst/>
                <a:latin typeface="Arial" panose="020B0604020202020204" pitchFamily="34" charset="0"/>
                <a:ea typeface="+mn-ea"/>
                <a:cs typeface="Arial" panose="020B0604020202020204" pitchFamily="34" charset="0"/>
              </a:rPr>
              <a:t>≤0.0003) and EHBDs of experimental BA (RRV: 1.3–6.3 fold above controls, </a:t>
            </a:r>
            <a:r>
              <a:rPr lang="en-US" sz="1000" i="1" kern="1200" dirty="0">
                <a:solidFill>
                  <a:schemeClr val="tx1"/>
                </a:solidFill>
                <a:effectLst/>
                <a:latin typeface="Arial" panose="020B0604020202020204" pitchFamily="34" charset="0"/>
                <a:ea typeface="+mn-ea"/>
                <a:cs typeface="Arial" panose="020B0604020202020204" pitchFamily="34" charset="0"/>
              </a:rPr>
              <a:t>P</a:t>
            </a:r>
            <a:r>
              <a:rPr lang="en-US" sz="1000" kern="1200" dirty="0">
                <a:solidFill>
                  <a:schemeClr val="tx1"/>
                </a:solidFill>
                <a:effectLst/>
                <a:latin typeface="Arial" panose="020B0604020202020204" pitchFamily="34" charset="0"/>
                <a:ea typeface="+mn-ea"/>
                <a:cs typeface="Arial" panose="020B0604020202020204" pitchFamily="34" charset="0"/>
              </a:rPr>
              <a:t>&lt;0.02) reflecting homeostatic anti-inflammatory responses. Serum levels of C3, C3a and C3adesArg also increased in patients with BA (1.2–1.4 fold above controls, </a:t>
            </a:r>
            <a:r>
              <a:rPr lang="en-US" sz="1000" i="1" kern="1200" dirty="0">
                <a:solidFill>
                  <a:schemeClr val="tx1"/>
                </a:solidFill>
                <a:effectLst/>
                <a:latin typeface="Arial" panose="020B0604020202020204" pitchFamily="34" charset="0"/>
                <a:ea typeface="+mn-ea"/>
                <a:cs typeface="Arial" panose="020B0604020202020204" pitchFamily="34" charset="0"/>
              </a:rPr>
              <a:t>P</a:t>
            </a:r>
            <a:r>
              <a:rPr lang="en-US" sz="1000" kern="1200" dirty="0">
                <a:solidFill>
                  <a:schemeClr val="tx1"/>
                </a:solidFill>
                <a:effectLst/>
                <a:latin typeface="Arial" panose="020B0604020202020204" pitchFamily="34" charset="0"/>
                <a:ea typeface="+mn-ea"/>
                <a:cs typeface="Arial" panose="020B0604020202020204" pitchFamily="34" charset="0"/>
              </a:rPr>
              <a:t>&lt;0.03). RRV infection of </a:t>
            </a:r>
            <a:r>
              <a:rPr lang="en-GB" sz="1000" kern="1200" dirty="0">
                <a:solidFill>
                  <a:schemeClr val="tx1"/>
                </a:solidFill>
                <a:effectLst/>
                <a:latin typeface="Arial" panose="020B0604020202020204" pitchFamily="34" charset="0"/>
                <a:ea typeface="+mn-ea"/>
                <a:cs typeface="Arial" panose="020B0604020202020204" pitchFamily="34" charset="0"/>
              </a:rPr>
              <a:t>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resulted in severe EHBD atresia (Figure 1A), liver necroinflammation, early mortality by day 10 (77%)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WT mice (0%, </a:t>
            </a:r>
            <a:r>
              <a:rPr lang="en-GB" sz="1000" i="1" kern="1200" dirty="0">
                <a:solidFill>
                  <a:schemeClr val="tx1"/>
                </a:solidFill>
                <a:effectLst/>
                <a:latin typeface="Arial" panose="020B0604020202020204" pitchFamily="34" charset="0"/>
                <a:ea typeface="+mn-ea"/>
                <a:cs typeface="Arial" panose="020B0604020202020204" pitchFamily="34" charset="0"/>
              </a:rPr>
              <a:t>P</a:t>
            </a:r>
            <a:r>
              <a:rPr lang="en-GB" sz="1000" kern="1200" dirty="0">
                <a:solidFill>
                  <a:schemeClr val="tx1"/>
                </a:solidFill>
                <a:effectLst/>
                <a:latin typeface="Arial" panose="020B0604020202020204" pitchFamily="34" charset="0"/>
                <a:ea typeface="+mn-ea"/>
                <a:cs typeface="Arial" panose="020B0604020202020204" pitchFamily="34" charset="0"/>
              </a:rPr>
              <a:t>&lt;0.0001) and elevated serum total bilirubin (25.7±3.9; WT: 13.1±1.9 mg/dL) and ALT (354±158; WT: 128±16 IU/L) levels (</a:t>
            </a:r>
            <a:r>
              <a:rPr lang="en-GB" sz="1000" i="1" kern="1200" dirty="0">
                <a:solidFill>
                  <a:schemeClr val="tx1"/>
                </a:solidFill>
                <a:effectLst/>
                <a:latin typeface="Arial" panose="020B0604020202020204" pitchFamily="34" charset="0"/>
                <a:ea typeface="+mn-ea"/>
                <a:cs typeface="Arial" panose="020B0604020202020204" pitchFamily="34" charset="0"/>
              </a:rPr>
              <a:t>P</a:t>
            </a:r>
            <a:r>
              <a:rPr lang="en-GB" sz="1000" kern="1200" dirty="0">
                <a:solidFill>
                  <a:schemeClr val="tx1"/>
                </a:solidFill>
                <a:effectLst/>
                <a:latin typeface="Arial" panose="020B0604020202020204" pitchFamily="34" charset="0"/>
                <a:ea typeface="+mn-ea"/>
                <a:cs typeface="Arial" panose="020B0604020202020204" pitchFamily="34" charset="0"/>
              </a:rPr>
              <a:t>&lt;0.0001). Hepatic mRNA expressions of </a:t>
            </a:r>
            <a:r>
              <a:rPr lang="en-GB" sz="1000" i="1" kern="1200" dirty="0">
                <a:solidFill>
                  <a:schemeClr val="tx1"/>
                </a:solidFill>
                <a:effectLst/>
                <a:latin typeface="Arial" panose="020B0604020202020204" pitchFamily="34" charset="0"/>
                <a:ea typeface="+mn-ea"/>
                <a:cs typeface="Arial" panose="020B0604020202020204" pitchFamily="34" charset="0"/>
              </a:rPr>
              <a:t>Tnfa</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Il1b</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Il6</a:t>
            </a:r>
            <a:r>
              <a:rPr lang="en-GB" sz="1000" kern="1200" dirty="0">
                <a:solidFill>
                  <a:schemeClr val="tx1"/>
                </a:solidFill>
                <a:effectLst/>
                <a:latin typeface="Arial" panose="020B0604020202020204" pitchFamily="34" charset="0"/>
                <a:ea typeface="+mn-ea"/>
                <a:cs typeface="Arial" panose="020B0604020202020204" pitchFamily="34" charset="0"/>
              </a:rPr>
              <a:t> and Nkg2d</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CD4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/CD8</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NK, pDCs, macrophage and neutrophils were significantly elevated (2.6–6.3 fold, </a:t>
            </a:r>
            <a:r>
              <a:rPr lang="en-GB" sz="1000" i="1" kern="1200" dirty="0">
                <a:solidFill>
                  <a:schemeClr val="tx1"/>
                </a:solidFill>
                <a:effectLst/>
                <a:latin typeface="Arial" panose="020B0604020202020204" pitchFamily="34" charset="0"/>
                <a:ea typeface="+mn-ea"/>
                <a:cs typeface="Arial" panose="020B0604020202020204" pitchFamily="34" charset="0"/>
              </a:rPr>
              <a:t>P</a:t>
            </a:r>
            <a:r>
              <a:rPr lang="en-GB" sz="1000" kern="1200" dirty="0">
                <a:solidFill>
                  <a:schemeClr val="tx1"/>
                </a:solidFill>
                <a:effectLst/>
                <a:latin typeface="Arial" panose="020B0604020202020204" pitchFamily="34" charset="0"/>
                <a:ea typeface="+mn-ea"/>
                <a:cs typeface="Arial" panose="020B0604020202020204" pitchFamily="34" charset="0"/>
              </a:rPr>
              <a:t>&lt;0.01</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&lt;0.0001) in RRV</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Importantly, RRV infection suppressed C3AR1 expression on hepatic CD45</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Lin</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increased on CD45</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Lin</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cells. MDR2 deficiency significantly suppressed hepatic C3AR</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expressing CD3</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CD314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/CD8</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CD11b</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Gr1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pDC and NKp46</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CD314</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cells. 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showed enhanced onion skin fibrosis, dilatation of intrahepatic ducts resembling large-duct PSC and an inflamed and tortuous extrahepatic common duct (Figure 1B). Sirius red areas increased significantly in C3AR1</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(1.6</a:t>
            </a:r>
            <a:r>
              <a:rPr lang="en-GB" sz="1000" kern="1200" baseline="30000" dirty="0">
                <a:solidFill>
                  <a:schemeClr val="tx1"/>
                </a:solidFill>
                <a:effectLst/>
                <a:latin typeface="Arial" panose="020B0604020202020204" pitchFamily="34" charset="0"/>
                <a:ea typeface="+mn-ea"/>
                <a:cs typeface="Arial" panose="020B0604020202020204" pitchFamily="34" charset="0"/>
              </a:rPr>
              <a:t>E+05</a:t>
            </a:r>
            <a:r>
              <a:rPr lang="en-GB" sz="1000" kern="1200" dirty="0">
                <a:solidFill>
                  <a:schemeClr val="tx1"/>
                </a:solidFill>
                <a:effectLst/>
                <a:latin typeface="Arial" panose="020B0604020202020204" pitchFamily="34" charset="0"/>
                <a:ea typeface="+mn-ea"/>
                <a:cs typeface="Arial" panose="020B0604020202020204" pitchFamily="34" charset="0"/>
              </a:rPr>
              <a:t>±4.4</a:t>
            </a:r>
            <a:r>
              <a:rPr lang="en-GB" sz="1000" kern="1200" baseline="30000" dirty="0">
                <a:solidFill>
                  <a:schemeClr val="tx1"/>
                </a:solidFill>
                <a:effectLst/>
                <a:latin typeface="Arial" panose="020B0604020202020204" pitchFamily="34" charset="0"/>
                <a:ea typeface="+mn-ea"/>
                <a:cs typeface="Arial" panose="020B0604020202020204" pitchFamily="34" charset="0"/>
              </a:rPr>
              <a:t>E+04</a:t>
            </a:r>
            <a:r>
              <a:rPr lang="en-GB" sz="1000" kern="1200" dirty="0">
                <a:solidFill>
                  <a:schemeClr val="tx1"/>
                </a:solidFill>
                <a:effectLst/>
                <a:latin typeface="Arial" panose="020B0604020202020204" pitchFamily="34" charset="0"/>
                <a:ea typeface="+mn-ea"/>
                <a:cs typeface="Arial" panose="020B0604020202020204" pitchFamily="34" charset="0"/>
              </a:rPr>
              <a:t>) compared to MDR2</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(7.4</a:t>
            </a:r>
            <a:r>
              <a:rPr lang="en-GB" sz="1000" kern="1200" baseline="30000" dirty="0">
                <a:solidFill>
                  <a:schemeClr val="tx1"/>
                </a:solidFill>
                <a:effectLst/>
                <a:latin typeface="Arial" panose="020B0604020202020204" pitchFamily="34" charset="0"/>
                <a:ea typeface="+mn-ea"/>
                <a:cs typeface="Arial" panose="020B0604020202020204" pitchFamily="34" charset="0"/>
              </a:rPr>
              <a:t>E+04</a:t>
            </a:r>
            <a:r>
              <a:rPr lang="en-GB" sz="1000" kern="1200" dirty="0">
                <a:solidFill>
                  <a:schemeClr val="tx1"/>
                </a:solidFill>
                <a:effectLst/>
                <a:latin typeface="Arial" panose="020B0604020202020204" pitchFamily="34" charset="0"/>
                <a:ea typeface="+mn-ea"/>
                <a:cs typeface="Arial" panose="020B0604020202020204" pitchFamily="34" charset="0"/>
              </a:rPr>
              <a:t>±3.3</a:t>
            </a:r>
            <a:r>
              <a:rPr lang="en-GB" sz="1000" kern="1200" baseline="30000" dirty="0">
                <a:solidFill>
                  <a:schemeClr val="tx1"/>
                </a:solidFill>
                <a:effectLst/>
                <a:latin typeface="Arial" panose="020B0604020202020204" pitchFamily="34" charset="0"/>
                <a:ea typeface="+mn-ea"/>
                <a:cs typeface="Arial" panose="020B0604020202020204" pitchFamily="34" charset="0"/>
              </a:rPr>
              <a:t>E+04</a:t>
            </a:r>
            <a:r>
              <a:rPr lang="en-GB" sz="1000" kern="1200" dirty="0">
                <a:solidFill>
                  <a:schemeClr val="tx1"/>
                </a:solidFill>
                <a:effectLst/>
                <a:latin typeface="Arial" panose="020B0604020202020204" pitchFamily="34" charset="0"/>
                <a:ea typeface="+mn-ea"/>
                <a:cs typeface="Arial" panose="020B0604020202020204" pitchFamily="34" charset="0"/>
              </a:rPr>
              <a: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C3AR1 regulates the fibroinflammatory and proliferative responses in biliary atresia and primary sclerosing cholangitis. C3AR1 agonism may therefore be a novel therapeutic intervention in pediatric and adult cholestatic liver diseases.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21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kern="1200" dirty="0">
                <a:solidFill>
                  <a:schemeClr val="tx1"/>
                </a:solidFill>
                <a:effectLst/>
                <a:latin typeface="Arial" panose="020B0604020202020204" pitchFamily="34" charset="0"/>
                <a:ea typeface="+mn-ea"/>
                <a:cs typeface="Arial" panose="020B0604020202020204" pitchFamily="34" charset="0"/>
              </a:rPr>
              <a:t>Abbreviations: CD, cluster of determination; H&amp;E, hematoxylin and eosin; KO, knockout; NK, natural killer; </a:t>
            </a:r>
            <a:r>
              <a:rPr lang="en-US" b="0" i="1" kern="1200" dirty="0" err="1">
                <a:solidFill>
                  <a:schemeClr val="tx1"/>
                </a:solidFill>
                <a:effectLst/>
                <a:latin typeface="Arial" panose="020B0604020202020204" pitchFamily="34" charset="0"/>
                <a:ea typeface="+mn-ea"/>
                <a:cs typeface="Arial" panose="020B0604020202020204" pitchFamily="34" charset="0"/>
              </a:rPr>
              <a:t>pDC</a:t>
            </a:r>
            <a:r>
              <a:rPr lang="en-US" b="0" i="1" kern="1200" dirty="0">
                <a:solidFill>
                  <a:schemeClr val="tx1"/>
                </a:solidFill>
                <a:effectLst/>
                <a:latin typeface="Arial" panose="020B0604020202020204" pitchFamily="34" charset="0"/>
                <a:ea typeface="+mn-ea"/>
                <a:cs typeface="Arial" panose="020B0604020202020204" pitchFamily="34" charset="0"/>
              </a:rPr>
              <a:t>, plasmacytoid dendritic cell; PSC, primary sclerosing cholangitis</a:t>
            </a: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LBP25</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A novel immunoregulatory role for complement receptor C3AR1 in fibrosing cholangiopathies of biliary atresia and primary sclerosing cholangitis</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0" kern="1200" dirty="0">
                <a:solidFill>
                  <a:schemeClr val="tx1"/>
                </a:solidFill>
                <a:effectLst/>
                <a:latin typeface="Arial" panose="020B0604020202020204" pitchFamily="34" charset="0"/>
                <a:ea typeface="+mn-ea"/>
                <a:cs typeface="Arial" panose="020B0604020202020204" pitchFamily="34" charset="0"/>
              </a:rPr>
              <a:t>Gabriela N. Matos Ortiz</a:t>
            </a:r>
            <a:r>
              <a:rPr lang="en-US" b="0" kern="1200" baseline="30000" dirty="0">
                <a:solidFill>
                  <a:schemeClr val="tx1"/>
                </a:solidFill>
                <a:effectLst/>
                <a:latin typeface="Arial" panose="020B0604020202020204" pitchFamily="34" charset="0"/>
                <a:ea typeface="+mn-ea"/>
                <a:cs typeface="Arial" panose="020B0604020202020204" pitchFamily="34" charset="0"/>
              </a:rPr>
              <a:t>1</a:t>
            </a:r>
            <a:r>
              <a:rPr lang="de-DE" b="0" kern="1200" dirty="0">
                <a:solidFill>
                  <a:schemeClr val="tx1"/>
                </a:solidFill>
                <a:effectLst/>
                <a:latin typeface="Arial" panose="020B0604020202020204" pitchFamily="34" charset="0"/>
                <a:ea typeface="+mn-ea"/>
                <a:cs typeface="Arial" panose="020B0604020202020204" pitchFamily="34" charset="0"/>
              </a:rPr>
              <a:t>, </a:t>
            </a:r>
            <a:r>
              <a:rPr lang="en-US" b="0" kern="1200" dirty="0">
                <a:solidFill>
                  <a:schemeClr val="tx1"/>
                </a:solidFill>
                <a:effectLst/>
                <a:latin typeface="Arial" panose="020B0604020202020204" pitchFamily="34" charset="0"/>
                <a:ea typeface="+mn-ea"/>
                <a:cs typeface="Arial" panose="020B0604020202020204" pitchFamily="34" charset="0"/>
              </a:rPr>
              <a:t>Reena Mourya</a:t>
            </a:r>
            <a:r>
              <a:rPr lang="en-US" b="0" kern="1200" baseline="30000" dirty="0">
                <a:solidFill>
                  <a:schemeClr val="tx1"/>
                </a:solidFill>
                <a:effectLst/>
                <a:latin typeface="Arial" panose="020B0604020202020204" pitchFamily="34" charset="0"/>
                <a:ea typeface="+mn-ea"/>
                <a:cs typeface="Arial" panose="020B0604020202020204" pitchFamily="34" charset="0"/>
              </a:rPr>
              <a:t>2</a:t>
            </a:r>
            <a:r>
              <a:rPr lang="de-DE" b="0" kern="1200" dirty="0">
                <a:solidFill>
                  <a:schemeClr val="tx1"/>
                </a:solidFill>
                <a:effectLst/>
                <a:latin typeface="Arial" panose="020B0604020202020204" pitchFamily="34" charset="0"/>
                <a:ea typeface="+mn-ea"/>
                <a:cs typeface="Arial" panose="020B0604020202020204" pitchFamily="34" charset="0"/>
              </a:rPr>
              <a:t>, </a:t>
            </a:r>
            <a:r>
              <a:rPr lang="en-US" b="0" kern="1200" dirty="0">
                <a:solidFill>
                  <a:schemeClr val="tx1"/>
                </a:solidFill>
                <a:effectLst/>
                <a:latin typeface="Arial" panose="020B0604020202020204" pitchFamily="34" charset="0"/>
                <a:ea typeface="+mn-ea"/>
                <a:cs typeface="Arial" panose="020B0604020202020204" pitchFamily="34" charset="0"/>
              </a:rPr>
              <a:t>Unmesha Thanekar</a:t>
            </a:r>
            <a:r>
              <a:rPr lang="en-US" b="0" kern="1200" baseline="30000" dirty="0">
                <a:solidFill>
                  <a:schemeClr val="tx1"/>
                </a:solidFill>
                <a:effectLst/>
                <a:latin typeface="Arial" panose="020B0604020202020204" pitchFamily="34" charset="0"/>
                <a:ea typeface="+mn-ea"/>
                <a:cs typeface="Arial" panose="020B0604020202020204" pitchFamily="34" charset="0"/>
              </a:rPr>
              <a:t>2</a:t>
            </a:r>
            <a:r>
              <a:rPr lang="de-DE" b="0" kern="1200" dirty="0">
                <a:solidFill>
                  <a:schemeClr val="tx1"/>
                </a:solidFill>
                <a:effectLst/>
                <a:latin typeface="Arial" panose="020B0604020202020204" pitchFamily="34" charset="0"/>
                <a:ea typeface="+mn-ea"/>
                <a:cs typeface="Arial" panose="020B0604020202020204" pitchFamily="34" charset="0"/>
              </a:rPr>
              <a:t>, </a:t>
            </a:r>
            <a:r>
              <a:rPr lang="en-US" b="0" u="sng" kern="1200" dirty="0">
                <a:solidFill>
                  <a:schemeClr val="tx1"/>
                </a:solidFill>
                <a:effectLst/>
                <a:latin typeface="Arial" panose="020B0604020202020204" pitchFamily="34" charset="0"/>
                <a:ea typeface="+mn-ea"/>
                <a:cs typeface="Arial" panose="020B0604020202020204" pitchFamily="34" charset="0"/>
              </a:rPr>
              <a:t>Pranavkumar Shivakumar</a:t>
            </a:r>
            <a:r>
              <a:rPr lang="en-US" b="0" kern="1200" baseline="30000" dirty="0">
                <a:solidFill>
                  <a:schemeClr val="tx1"/>
                </a:solidFill>
                <a:effectLst/>
                <a:latin typeface="Arial" panose="020B0604020202020204" pitchFamily="34" charset="0"/>
                <a:ea typeface="+mn-ea"/>
                <a:cs typeface="Arial" panose="020B0604020202020204" pitchFamily="34" charset="0"/>
              </a:rPr>
              <a:t>2 3</a:t>
            </a:r>
            <a:endParaRPr lang="en-GB"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i="1" kern="1200" baseline="30000" dirty="0">
                <a:solidFill>
                  <a:schemeClr val="tx1"/>
                </a:solidFill>
                <a:effectLst/>
                <a:latin typeface="Arial" panose="020B0604020202020204" pitchFamily="34" charset="0"/>
                <a:ea typeface="+mn-ea"/>
                <a:cs typeface="Arial" panose="020B0604020202020204" pitchFamily="34" charset="0"/>
              </a:rPr>
              <a:t>1</a:t>
            </a:r>
            <a:r>
              <a:rPr lang="en-US" i="1" kern="1200" dirty="0">
                <a:solidFill>
                  <a:schemeClr val="tx1"/>
                </a:solidFill>
                <a:effectLst/>
                <a:latin typeface="Arial" panose="020B0604020202020204" pitchFamily="34" charset="0"/>
                <a:ea typeface="+mn-ea"/>
                <a:cs typeface="Arial" panose="020B0604020202020204" pitchFamily="34" charset="0"/>
              </a:rPr>
              <a:t>University of Puerto Rico Mayaguez Campus, Department of Biology, Mayaguez, Puerto Rico</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a:t>
            </a:r>
            <a:r>
              <a:rPr lang="en-US" i="1" kern="1200" dirty="0">
                <a:solidFill>
                  <a:schemeClr val="tx1"/>
                </a:solidFill>
                <a:effectLst/>
                <a:latin typeface="Arial" panose="020B0604020202020204" pitchFamily="34" charset="0"/>
                <a:ea typeface="+mn-ea"/>
                <a:cs typeface="Arial" panose="020B0604020202020204" pitchFamily="34" charset="0"/>
              </a:rPr>
              <a:t>Cincinnati Children’s Hospital Medical Center, Division of Gastroenterology, Hepatology and Nutrition , Cincinnati,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a:t>
            </a:r>
            <a:r>
              <a:rPr lang="en-US" i="1" kern="1200" dirty="0">
                <a:solidFill>
                  <a:schemeClr val="tx1"/>
                </a:solidFill>
                <a:effectLst/>
                <a:latin typeface="Arial" panose="020B0604020202020204" pitchFamily="34" charset="0"/>
                <a:ea typeface="+mn-ea"/>
                <a:cs typeface="Arial" panose="020B0604020202020204" pitchFamily="34" charset="0"/>
              </a:rPr>
              <a:t>University of Cincinnati College of Medicine, Department of Pediatrics, Cincinnati, United States</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kern="1200" dirty="0">
                <a:solidFill>
                  <a:schemeClr val="tx1"/>
                </a:solidFill>
                <a:effectLst/>
                <a:latin typeface="Arial" panose="020B0604020202020204" pitchFamily="34" charset="0"/>
                <a:ea typeface="+mn-ea"/>
                <a:cs typeface="Arial" panose="020B0604020202020204" pitchFamily="34" charset="0"/>
              </a:rPr>
              <a:t>Email:</a:t>
            </a:r>
            <a:r>
              <a:rPr lang="en-US" i="1"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pranav.shivakumar@outlook.com</a:t>
            </a:r>
            <a:r>
              <a:rPr lang="en-US" b="1" kern="1200" dirty="0">
                <a:solidFill>
                  <a:schemeClr val="tx1"/>
                </a:solidFill>
                <a:effectLst/>
                <a:latin typeface="Arial" panose="020B0604020202020204" pitchFamily="34" charset="0"/>
                <a:ea typeface="+mn-ea"/>
                <a:cs typeface="Arial" panose="020B0604020202020204" pitchFamily="34" charset="0"/>
              </a:rPr>
              <a:t> </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 </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Background and aims:</a:t>
            </a:r>
            <a:r>
              <a:rPr lang="en-US" kern="1200" dirty="0">
                <a:solidFill>
                  <a:schemeClr val="tx1"/>
                </a:solidFill>
                <a:effectLst/>
                <a:latin typeface="Arial" panose="020B0604020202020204" pitchFamily="34" charset="0"/>
                <a:ea typeface="+mn-ea"/>
                <a:cs typeface="Arial" panose="020B0604020202020204" pitchFamily="34" charset="0"/>
              </a:rPr>
              <a:t> </a:t>
            </a:r>
            <a:r>
              <a:rPr lang="en-GB" kern="1200" dirty="0">
                <a:solidFill>
                  <a:schemeClr val="tx1"/>
                </a:solidFill>
                <a:effectLst/>
                <a:latin typeface="Arial" panose="020B0604020202020204" pitchFamily="34" charset="0"/>
                <a:ea typeface="+mn-ea"/>
                <a:cs typeface="Arial" panose="020B0604020202020204" pitchFamily="34" charset="0"/>
              </a:rPr>
              <a:t>The fibrosing cholangiopathies, biliary atresia (BA) and primary sclerosing cholangitis (PSC), are characterized by cholangiocyte injury, immune cell infiltrations and obstruction or stricturing of the biliary tree. The complement receptor, C3AR1 is implicated in negative regulation of immune cell mobilizations and suppression of </a:t>
            </a:r>
            <a:r>
              <a:rPr lang="en-GB" i="1" kern="1200" dirty="0">
                <a:solidFill>
                  <a:schemeClr val="tx1"/>
                </a:solidFill>
                <a:effectLst/>
                <a:latin typeface="Arial" panose="020B0604020202020204" pitchFamily="34" charset="0"/>
                <a:ea typeface="+mn-ea"/>
                <a:cs typeface="Arial" panose="020B0604020202020204" pitchFamily="34" charset="0"/>
              </a:rPr>
              <a:t>Tnfa</a:t>
            </a:r>
            <a:r>
              <a:rPr lang="en-GB" kern="1200" dirty="0">
                <a:solidFill>
                  <a:schemeClr val="tx1"/>
                </a:solidFill>
                <a:effectLst/>
                <a:latin typeface="Arial" panose="020B0604020202020204" pitchFamily="34" charset="0"/>
                <a:ea typeface="+mn-ea"/>
                <a:cs typeface="Arial" panose="020B0604020202020204" pitchFamily="34" charset="0"/>
              </a:rPr>
              <a:t> and </a:t>
            </a:r>
            <a:r>
              <a:rPr lang="en-GB" i="1" kern="1200" dirty="0">
                <a:solidFill>
                  <a:schemeClr val="tx1"/>
                </a:solidFill>
                <a:effectLst/>
                <a:latin typeface="Arial" panose="020B0604020202020204" pitchFamily="34" charset="0"/>
                <a:ea typeface="+mn-ea"/>
                <a:cs typeface="Arial" panose="020B0604020202020204" pitchFamily="34" charset="0"/>
              </a:rPr>
              <a:t>Il1b</a:t>
            </a:r>
            <a:r>
              <a:rPr lang="en-GB" kern="1200" dirty="0">
                <a:solidFill>
                  <a:schemeClr val="tx1"/>
                </a:solidFill>
                <a:effectLst/>
                <a:latin typeface="Arial" panose="020B0604020202020204" pitchFamily="34" charset="0"/>
                <a:ea typeface="+mn-ea"/>
                <a:cs typeface="Arial" panose="020B0604020202020204" pitchFamily="34" charset="0"/>
              </a:rPr>
              <a:t> in liver injury. Here, we investigated regulation of biliary disease pathogenesis by C3AR1 in the context of BA and PSC.</a:t>
            </a: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Method:</a:t>
            </a:r>
            <a:r>
              <a:rPr lang="en-US" kern="1200" dirty="0">
                <a:solidFill>
                  <a:schemeClr val="tx1"/>
                </a:solidFill>
                <a:effectLst/>
                <a:latin typeface="Arial" panose="020B0604020202020204" pitchFamily="34" charset="0"/>
                <a:ea typeface="+mn-ea"/>
                <a:cs typeface="Arial" panose="020B0604020202020204" pitchFamily="34" charset="0"/>
              </a:rPr>
              <a:t> Human and murine </a:t>
            </a:r>
            <a:r>
              <a:rPr lang="en-GB" kern="1200" dirty="0">
                <a:solidFill>
                  <a:schemeClr val="tx1"/>
                </a:solidFill>
                <a:effectLst/>
                <a:latin typeface="Arial" panose="020B0604020202020204" pitchFamily="34" charset="0"/>
                <a:ea typeface="+mn-ea"/>
                <a:cs typeface="Arial" panose="020B0604020202020204" pitchFamily="34" charset="0"/>
              </a:rPr>
              <a:t>RNASeq mRNA expressions and proteomics data were analysed for plasma C3, C3a and C3adesArg. Experimental BA was induced in newborn wild-type (WT) and C3AR1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mice by </a:t>
            </a:r>
            <a:r>
              <a:rPr lang="en-GB" i="1" kern="1200" dirty="0">
                <a:solidFill>
                  <a:schemeClr val="tx1"/>
                </a:solidFill>
                <a:effectLst/>
                <a:latin typeface="Arial" panose="020B0604020202020204" pitchFamily="34" charset="0"/>
                <a:ea typeface="+mn-ea"/>
                <a:cs typeface="Arial" panose="020B0604020202020204" pitchFamily="34" charset="0"/>
              </a:rPr>
              <a:t>i.p.</a:t>
            </a:r>
            <a:r>
              <a:rPr lang="en-GB" kern="1200" dirty="0">
                <a:solidFill>
                  <a:schemeClr val="tx1"/>
                </a:solidFill>
                <a:effectLst/>
                <a:latin typeface="Arial" panose="020B0604020202020204" pitchFamily="34" charset="0"/>
                <a:ea typeface="+mn-ea"/>
                <a:cs typeface="Arial" panose="020B0604020202020204" pitchFamily="34" charset="0"/>
              </a:rPr>
              <a:t> injection of 1.0X10</a:t>
            </a:r>
            <a:r>
              <a:rPr lang="en-GB" kern="1200" baseline="30000" dirty="0">
                <a:solidFill>
                  <a:schemeClr val="tx1"/>
                </a:solidFill>
                <a:effectLst/>
                <a:latin typeface="Arial" panose="020B0604020202020204" pitchFamily="34" charset="0"/>
                <a:ea typeface="+mn-ea"/>
                <a:cs typeface="Arial" panose="020B0604020202020204" pitchFamily="34" charset="0"/>
              </a:rPr>
              <a:t>6</a:t>
            </a:r>
            <a:r>
              <a:rPr lang="en-GB" kern="1200" dirty="0">
                <a:solidFill>
                  <a:schemeClr val="tx1"/>
                </a:solidFill>
                <a:effectLst/>
                <a:latin typeface="Arial" panose="020B0604020202020204" pitchFamily="34" charset="0"/>
                <a:ea typeface="+mn-ea"/>
                <a:cs typeface="Arial" panose="020B0604020202020204" pitchFamily="34" charset="0"/>
              </a:rPr>
              <a:t> ffu of rhesus rotavirus (RRV) and phenotyped for cholestasis. Double knockout mice were generated by superimposing C3AR1 deficiency on an MDR2</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background. Homozygous MDR2</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C3AR1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WT and MDR2</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mice were sacrificed on day 70 of life. Liver biochemistry was assessed by plasma bilirubin, ALT and AST levels. Histology of extrahepatic bile ducts (EHBDs) and livers was evaluated by H&amp;E staining and cytokeratin (CK)</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bile duct profiles. Liver immune cells were phenotyped using flow cytometry and gene expressions were determined by qRT-PCR.</a:t>
            </a: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Results:</a:t>
            </a:r>
            <a:r>
              <a:rPr lang="en-US" kern="1200" dirty="0">
                <a:solidFill>
                  <a:schemeClr val="tx1"/>
                </a:solidFill>
                <a:effectLst/>
                <a:latin typeface="Arial" panose="020B0604020202020204" pitchFamily="34" charset="0"/>
                <a:ea typeface="+mn-ea"/>
                <a:cs typeface="Arial" panose="020B0604020202020204" pitchFamily="34" charset="0"/>
              </a:rPr>
              <a:t> mRNA expressions of C3AR1, CXCR4 and CXCL12 were elevated in livers of human (2.5–7.3 fold above normals </a:t>
            </a:r>
            <a:r>
              <a:rPr lang="en-US" i="1" kern="1200" dirty="0">
                <a:solidFill>
                  <a:schemeClr val="tx1"/>
                </a:solidFill>
                <a:effectLst/>
                <a:latin typeface="Arial" panose="020B0604020202020204" pitchFamily="34" charset="0"/>
                <a:ea typeface="+mn-ea"/>
                <a:cs typeface="Arial" panose="020B0604020202020204" pitchFamily="34" charset="0"/>
              </a:rPr>
              <a:t>P</a:t>
            </a:r>
            <a:r>
              <a:rPr lang="en-US" kern="1200" dirty="0">
                <a:solidFill>
                  <a:schemeClr val="tx1"/>
                </a:solidFill>
                <a:effectLst/>
                <a:latin typeface="Arial" panose="020B0604020202020204" pitchFamily="34" charset="0"/>
                <a:ea typeface="+mn-ea"/>
                <a:cs typeface="Arial" panose="020B0604020202020204" pitchFamily="34" charset="0"/>
              </a:rPr>
              <a:t>≤0.0003) and EHBDs of experimental BA (RRV: 1.3–6.3 fold above controls, </a:t>
            </a:r>
            <a:r>
              <a:rPr lang="en-US" i="1" kern="1200" dirty="0">
                <a:solidFill>
                  <a:schemeClr val="tx1"/>
                </a:solidFill>
                <a:effectLst/>
                <a:latin typeface="Arial" panose="020B0604020202020204" pitchFamily="34" charset="0"/>
                <a:ea typeface="+mn-ea"/>
                <a:cs typeface="Arial" panose="020B0604020202020204" pitchFamily="34" charset="0"/>
              </a:rPr>
              <a:t>P</a:t>
            </a:r>
            <a:r>
              <a:rPr lang="en-US" kern="1200" dirty="0">
                <a:solidFill>
                  <a:schemeClr val="tx1"/>
                </a:solidFill>
                <a:effectLst/>
                <a:latin typeface="Arial" panose="020B0604020202020204" pitchFamily="34" charset="0"/>
                <a:ea typeface="+mn-ea"/>
                <a:cs typeface="Arial" panose="020B0604020202020204" pitchFamily="34" charset="0"/>
              </a:rPr>
              <a:t>&lt;0.02) reflecting homeostatic anti-inflammatory responses. Serum levels of C3, C3a and C3adesArg also increased in patients with BA (1.2–1.4 fold above controls, </a:t>
            </a:r>
            <a:r>
              <a:rPr lang="en-US" i="1" kern="1200" dirty="0">
                <a:solidFill>
                  <a:schemeClr val="tx1"/>
                </a:solidFill>
                <a:effectLst/>
                <a:latin typeface="Arial" panose="020B0604020202020204" pitchFamily="34" charset="0"/>
                <a:ea typeface="+mn-ea"/>
                <a:cs typeface="Arial" panose="020B0604020202020204" pitchFamily="34" charset="0"/>
              </a:rPr>
              <a:t>P</a:t>
            </a:r>
            <a:r>
              <a:rPr lang="en-US" kern="1200" dirty="0">
                <a:solidFill>
                  <a:schemeClr val="tx1"/>
                </a:solidFill>
                <a:effectLst/>
                <a:latin typeface="Arial" panose="020B0604020202020204" pitchFamily="34" charset="0"/>
                <a:ea typeface="+mn-ea"/>
                <a:cs typeface="Arial" panose="020B0604020202020204" pitchFamily="34" charset="0"/>
              </a:rPr>
              <a:t>&lt;0.03). RRV infection of </a:t>
            </a:r>
            <a:r>
              <a:rPr lang="en-GB" kern="1200" dirty="0">
                <a:solidFill>
                  <a:schemeClr val="tx1"/>
                </a:solidFill>
                <a:effectLst/>
                <a:latin typeface="Arial" panose="020B0604020202020204" pitchFamily="34" charset="0"/>
                <a:ea typeface="+mn-ea"/>
                <a:cs typeface="Arial" panose="020B0604020202020204" pitchFamily="34" charset="0"/>
              </a:rPr>
              <a:t>C3AR1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mice resulted in severe EHBD atresia (Figure 1A), liver necroinflammation, early mortality by day 10 (77%) </a:t>
            </a:r>
            <a:r>
              <a:rPr lang="en-GB" i="1" kern="1200" dirty="0">
                <a:solidFill>
                  <a:schemeClr val="tx1"/>
                </a:solidFill>
                <a:effectLst/>
                <a:latin typeface="Arial" panose="020B0604020202020204" pitchFamily="34" charset="0"/>
                <a:ea typeface="+mn-ea"/>
                <a:cs typeface="Arial" panose="020B0604020202020204" pitchFamily="34" charset="0"/>
              </a:rPr>
              <a:t>vs</a:t>
            </a:r>
            <a:r>
              <a:rPr lang="en-GB" kern="1200" dirty="0">
                <a:solidFill>
                  <a:schemeClr val="tx1"/>
                </a:solidFill>
                <a:effectLst/>
                <a:latin typeface="Arial" panose="020B0604020202020204" pitchFamily="34" charset="0"/>
                <a:ea typeface="+mn-ea"/>
                <a:cs typeface="Arial" panose="020B0604020202020204" pitchFamily="34" charset="0"/>
              </a:rPr>
              <a:t> WT mice (0%, </a:t>
            </a:r>
            <a:r>
              <a:rPr lang="en-GB" i="1" kern="1200" dirty="0">
                <a:solidFill>
                  <a:schemeClr val="tx1"/>
                </a:solidFill>
                <a:effectLst/>
                <a:latin typeface="Arial" panose="020B0604020202020204" pitchFamily="34" charset="0"/>
                <a:ea typeface="+mn-ea"/>
                <a:cs typeface="Arial" panose="020B0604020202020204" pitchFamily="34" charset="0"/>
              </a:rPr>
              <a:t>P</a:t>
            </a:r>
            <a:r>
              <a:rPr lang="en-GB" kern="1200" dirty="0">
                <a:solidFill>
                  <a:schemeClr val="tx1"/>
                </a:solidFill>
                <a:effectLst/>
                <a:latin typeface="Arial" panose="020B0604020202020204" pitchFamily="34" charset="0"/>
                <a:ea typeface="+mn-ea"/>
                <a:cs typeface="Arial" panose="020B0604020202020204" pitchFamily="34" charset="0"/>
              </a:rPr>
              <a:t>&lt;0.0001) and elevated serum total bilirubin (25.7±3.9; WT: 13.1±1.9 mg/dL) and ALT (354±158; WT: 128±16 IU/L) levels (</a:t>
            </a:r>
            <a:r>
              <a:rPr lang="en-GB" i="1" kern="1200" dirty="0">
                <a:solidFill>
                  <a:schemeClr val="tx1"/>
                </a:solidFill>
                <a:effectLst/>
                <a:latin typeface="Arial" panose="020B0604020202020204" pitchFamily="34" charset="0"/>
                <a:ea typeface="+mn-ea"/>
                <a:cs typeface="Arial" panose="020B0604020202020204" pitchFamily="34" charset="0"/>
              </a:rPr>
              <a:t>P</a:t>
            </a:r>
            <a:r>
              <a:rPr lang="en-GB" kern="1200" dirty="0">
                <a:solidFill>
                  <a:schemeClr val="tx1"/>
                </a:solidFill>
                <a:effectLst/>
                <a:latin typeface="Arial" panose="020B0604020202020204" pitchFamily="34" charset="0"/>
                <a:ea typeface="+mn-ea"/>
                <a:cs typeface="Arial" panose="020B0604020202020204" pitchFamily="34" charset="0"/>
              </a:rPr>
              <a:t>&lt;0.0001). Hepatic mRNA expressions of </a:t>
            </a:r>
            <a:r>
              <a:rPr lang="en-GB" i="1" kern="1200" dirty="0">
                <a:solidFill>
                  <a:schemeClr val="tx1"/>
                </a:solidFill>
                <a:effectLst/>
                <a:latin typeface="Arial" panose="020B0604020202020204" pitchFamily="34" charset="0"/>
                <a:ea typeface="+mn-ea"/>
                <a:cs typeface="Arial" panose="020B0604020202020204" pitchFamily="34" charset="0"/>
              </a:rPr>
              <a:t>Tnfa</a:t>
            </a:r>
            <a:r>
              <a:rPr lang="en-GB" kern="1200" dirty="0">
                <a:solidFill>
                  <a:schemeClr val="tx1"/>
                </a:solidFill>
                <a:effectLst/>
                <a:latin typeface="Arial" panose="020B0604020202020204" pitchFamily="34" charset="0"/>
                <a:ea typeface="+mn-ea"/>
                <a:cs typeface="Arial" panose="020B0604020202020204" pitchFamily="34" charset="0"/>
              </a:rPr>
              <a:t>, </a:t>
            </a:r>
            <a:r>
              <a:rPr lang="en-GB" i="1" kern="1200" dirty="0">
                <a:solidFill>
                  <a:schemeClr val="tx1"/>
                </a:solidFill>
                <a:effectLst/>
                <a:latin typeface="Arial" panose="020B0604020202020204" pitchFamily="34" charset="0"/>
                <a:ea typeface="+mn-ea"/>
                <a:cs typeface="Arial" panose="020B0604020202020204" pitchFamily="34" charset="0"/>
              </a:rPr>
              <a:t>Il1b</a:t>
            </a:r>
            <a:r>
              <a:rPr lang="en-GB" kern="1200" dirty="0">
                <a:solidFill>
                  <a:schemeClr val="tx1"/>
                </a:solidFill>
                <a:effectLst/>
                <a:latin typeface="Arial" panose="020B0604020202020204" pitchFamily="34" charset="0"/>
                <a:ea typeface="+mn-ea"/>
                <a:cs typeface="Arial" panose="020B0604020202020204" pitchFamily="34" charset="0"/>
              </a:rPr>
              <a:t> and </a:t>
            </a:r>
            <a:r>
              <a:rPr lang="en-GB" i="1" kern="1200" dirty="0">
                <a:solidFill>
                  <a:schemeClr val="tx1"/>
                </a:solidFill>
                <a:effectLst/>
                <a:latin typeface="Arial" panose="020B0604020202020204" pitchFamily="34" charset="0"/>
                <a:ea typeface="+mn-ea"/>
                <a:cs typeface="Arial" panose="020B0604020202020204" pitchFamily="34" charset="0"/>
              </a:rPr>
              <a:t>Il6</a:t>
            </a:r>
            <a:r>
              <a:rPr lang="en-GB" kern="1200" dirty="0">
                <a:solidFill>
                  <a:schemeClr val="tx1"/>
                </a:solidFill>
                <a:effectLst/>
                <a:latin typeface="Arial" panose="020B0604020202020204" pitchFamily="34" charset="0"/>
                <a:ea typeface="+mn-ea"/>
                <a:cs typeface="Arial" panose="020B0604020202020204" pitchFamily="34" charset="0"/>
              </a:rPr>
              <a:t> and Nkg2d</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CD4</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/CD8</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NK, pDCs, macrophage and neutrophils were significantly elevated (2.6–6.3 fold, </a:t>
            </a:r>
            <a:r>
              <a:rPr lang="en-GB" i="1" kern="1200" dirty="0">
                <a:solidFill>
                  <a:schemeClr val="tx1"/>
                </a:solidFill>
                <a:effectLst/>
                <a:latin typeface="Arial" panose="020B0604020202020204" pitchFamily="34" charset="0"/>
                <a:ea typeface="+mn-ea"/>
                <a:cs typeface="Arial" panose="020B0604020202020204" pitchFamily="34" charset="0"/>
              </a:rPr>
              <a:t>P</a:t>
            </a:r>
            <a:r>
              <a:rPr lang="en-GB" kern="1200" dirty="0">
                <a:solidFill>
                  <a:schemeClr val="tx1"/>
                </a:solidFill>
                <a:effectLst/>
                <a:latin typeface="Arial" panose="020B0604020202020204" pitchFamily="34" charset="0"/>
                <a:ea typeface="+mn-ea"/>
                <a:cs typeface="Arial" panose="020B0604020202020204" pitchFamily="34" charset="0"/>
              </a:rPr>
              <a:t>&lt;0.01</a:t>
            </a:r>
            <a:r>
              <a:rPr lang="en-US" kern="12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&lt;0.0001) in RRV</a:t>
            </a:r>
            <a:r>
              <a:rPr lang="en-US" kern="12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C3AR1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mice. Importantly, RRV infection suppressed C3AR1 expression on hepatic CD45</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Lin</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and increased on CD45</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Lin</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cells. MDR2 deficiency significantly suppressed hepatic C3AR</a:t>
            </a:r>
            <a:r>
              <a:rPr lang="en-US" kern="12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expressing CD3</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CD314</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CD4</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/CD8</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CD11b</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Gr1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pDC and NKp46</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CD314</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cells. C3AR1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MDR2</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mice showed enhanced onion skin fibrosis, dilatation of intrahepatic ducts resembling large-duct PSC and an inflamed and tortuous extrahepatic common duct (Figure 1B). Sirius red areas increased significantly in C3AR1</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MDR2</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(1.6</a:t>
            </a:r>
            <a:r>
              <a:rPr lang="en-GB" kern="1200" baseline="30000" dirty="0">
                <a:solidFill>
                  <a:schemeClr val="tx1"/>
                </a:solidFill>
                <a:effectLst/>
                <a:latin typeface="Arial" panose="020B0604020202020204" pitchFamily="34" charset="0"/>
                <a:ea typeface="+mn-ea"/>
                <a:cs typeface="Arial" panose="020B0604020202020204" pitchFamily="34" charset="0"/>
              </a:rPr>
              <a:t>E+05</a:t>
            </a:r>
            <a:r>
              <a:rPr lang="en-GB" kern="1200" dirty="0">
                <a:solidFill>
                  <a:schemeClr val="tx1"/>
                </a:solidFill>
                <a:effectLst/>
                <a:latin typeface="Arial" panose="020B0604020202020204" pitchFamily="34" charset="0"/>
                <a:ea typeface="+mn-ea"/>
                <a:cs typeface="Arial" panose="020B0604020202020204" pitchFamily="34" charset="0"/>
              </a:rPr>
              <a:t>±4.4</a:t>
            </a:r>
            <a:r>
              <a:rPr lang="en-GB" kern="1200" baseline="30000" dirty="0">
                <a:solidFill>
                  <a:schemeClr val="tx1"/>
                </a:solidFill>
                <a:effectLst/>
                <a:latin typeface="Arial" panose="020B0604020202020204" pitchFamily="34" charset="0"/>
                <a:ea typeface="+mn-ea"/>
                <a:cs typeface="Arial" panose="020B0604020202020204" pitchFamily="34" charset="0"/>
              </a:rPr>
              <a:t>E+04</a:t>
            </a:r>
            <a:r>
              <a:rPr lang="en-GB" kern="1200" dirty="0">
                <a:solidFill>
                  <a:schemeClr val="tx1"/>
                </a:solidFill>
                <a:effectLst/>
                <a:latin typeface="Arial" panose="020B0604020202020204" pitchFamily="34" charset="0"/>
                <a:ea typeface="+mn-ea"/>
                <a:cs typeface="Arial" panose="020B0604020202020204" pitchFamily="34" charset="0"/>
              </a:rPr>
              <a:t>) compared to MDR2</a:t>
            </a:r>
            <a:r>
              <a:rPr lang="en-GB" kern="1200" baseline="30000" dirty="0">
                <a:solidFill>
                  <a:schemeClr val="tx1"/>
                </a:solidFill>
                <a:effectLst/>
                <a:latin typeface="Arial" panose="020B0604020202020204" pitchFamily="34" charset="0"/>
                <a:ea typeface="+mn-ea"/>
                <a:cs typeface="Arial" panose="020B0604020202020204" pitchFamily="34" charset="0"/>
              </a:rPr>
              <a:t>–/–</a:t>
            </a:r>
            <a:r>
              <a:rPr lang="en-GB" kern="1200" dirty="0">
                <a:solidFill>
                  <a:schemeClr val="tx1"/>
                </a:solidFill>
                <a:effectLst/>
                <a:latin typeface="Arial" panose="020B0604020202020204" pitchFamily="34" charset="0"/>
                <a:ea typeface="+mn-ea"/>
                <a:cs typeface="Arial" panose="020B0604020202020204" pitchFamily="34" charset="0"/>
              </a:rPr>
              <a:t> mice (7.4</a:t>
            </a:r>
            <a:r>
              <a:rPr lang="en-GB" kern="1200" baseline="30000" dirty="0">
                <a:solidFill>
                  <a:schemeClr val="tx1"/>
                </a:solidFill>
                <a:effectLst/>
                <a:latin typeface="Arial" panose="020B0604020202020204" pitchFamily="34" charset="0"/>
                <a:ea typeface="+mn-ea"/>
                <a:cs typeface="Arial" panose="020B0604020202020204" pitchFamily="34" charset="0"/>
              </a:rPr>
              <a:t>E+04</a:t>
            </a:r>
            <a:r>
              <a:rPr lang="en-GB" kern="1200" dirty="0">
                <a:solidFill>
                  <a:schemeClr val="tx1"/>
                </a:solidFill>
                <a:effectLst/>
                <a:latin typeface="Arial" panose="020B0604020202020204" pitchFamily="34" charset="0"/>
                <a:ea typeface="+mn-ea"/>
                <a:cs typeface="Arial" panose="020B0604020202020204" pitchFamily="34" charset="0"/>
              </a:rPr>
              <a:t>±3.3</a:t>
            </a:r>
            <a:r>
              <a:rPr lang="en-GB" kern="1200" baseline="30000" dirty="0">
                <a:solidFill>
                  <a:schemeClr val="tx1"/>
                </a:solidFill>
                <a:effectLst/>
                <a:latin typeface="Arial" panose="020B0604020202020204" pitchFamily="34" charset="0"/>
                <a:ea typeface="+mn-ea"/>
                <a:cs typeface="Arial" panose="020B0604020202020204" pitchFamily="34" charset="0"/>
              </a:rPr>
              <a:t>E+04</a:t>
            </a:r>
            <a:r>
              <a:rPr lang="en-GB" kern="1200" dirty="0">
                <a:solidFill>
                  <a:schemeClr val="tx1"/>
                </a:solidFill>
                <a:effectLst/>
                <a:latin typeface="Arial" panose="020B0604020202020204" pitchFamily="34" charset="0"/>
                <a:ea typeface="+mn-ea"/>
                <a:cs typeface="Arial" panose="020B0604020202020204" pitchFamily="34" charset="0"/>
              </a:rPr>
              <a:t>).</a:t>
            </a: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Conclusion:</a:t>
            </a:r>
            <a:r>
              <a:rPr lang="en-US" kern="1200" dirty="0">
                <a:solidFill>
                  <a:schemeClr val="tx1"/>
                </a:solidFill>
                <a:effectLst/>
                <a:latin typeface="Arial" panose="020B0604020202020204" pitchFamily="34" charset="0"/>
                <a:ea typeface="+mn-ea"/>
                <a:cs typeface="Arial" panose="020B0604020202020204" pitchFamily="34" charset="0"/>
              </a:rPr>
              <a:t> C3AR1 regulates the fibroinflammatory and proliferative responses in biliary atresia and primary sclerosing cholangitis. C3AR1 agonism may therefore be a novel therapeutic intervention in pediatric and adult cholestatic liver diseases.</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552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CCR9, chemokine receptor type 9; </a:t>
            </a:r>
            <a:r>
              <a:rPr lang="en-US" sz="1000" b="0" i="1" kern="1200" dirty="0" err="1">
                <a:solidFill>
                  <a:schemeClr val="tx1"/>
                </a:solidFill>
                <a:effectLst/>
                <a:latin typeface="Arial" panose="020B0604020202020204" pitchFamily="34" charset="0"/>
                <a:ea typeface="+mn-ea"/>
                <a:cs typeface="Arial" panose="020B0604020202020204" pitchFamily="34" charset="0"/>
              </a:rPr>
              <a:t>eQTL</a:t>
            </a:r>
            <a:r>
              <a:rPr lang="en-US" sz="1000" b="0" i="1" kern="1200" dirty="0">
                <a:solidFill>
                  <a:schemeClr val="tx1"/>
                </a:solidFill>
                <a:effectLst/>
                <a:latin typeface="Arial" panose="020B0604020202020204" pitchFamily="34" charset="0"/>
                <a:ea typeface="+mn-ea"/>
                <a:cs typeface="Arial" panose="020B0604020202020204" pitchFamily="34" charset="0"/>
              </a:rPr>
              <a:t>, expression quantitative trait loci; MashR, Multivariate Adaptive Shrinkage in R; PSC, primary sclerosing cholangitis</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Transcriptome and colocalisation analysis of CCR9+ gut-homing T cells and other immune cells identifies important genes and biological pathways potentiating primary sclerosing cholangitis risk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Elizabeth Goode</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Nikolaos Panousis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Fachal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Loukas Moutsianas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Ben Bai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Rebecca McIntyre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Tim Raine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Simon Rushbrook</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 Anderson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Wellcome Sanger Institute, Human Genetics, Hinxton,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Cambridge, Institute of Metabolic Science, CAMBRIDGE,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Cambridge, Department of Medicine, Cambridge,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Norfolk and Norwich University Hospital, Department of Gastroenterology, Norwich,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ecg44@cam.ac.uk</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23 regions of the genome have been associated with primary sclerosing cholangitis (PSC) risk.  The majority are in non-coding regions, and identifying the affected genes and cell-types remains a major hurdle in translating these genetic associations into therapeutic targets. We, and others, have shown that identifying cis-eQTLs (genetic variants that affect expression level of a nearby gene) that share causal variants with disease risk loci (colocalise) can identify genes, cell-types and mechanisms underlying complex disease risk. However, identifying disease-relevant eQTLs is challenging as some are only active in specific cell-types or activation states and have no observable impact on gene expression in naïve cells.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a:solidFill>
                  <a:schemeClr val="tx1"/>
                </a:solidFill>
                <a:effectLst/>
                <a:latin typeface="Arial" panose="020B0604020202020204" pitchFamily="34" charset="0"/>
                <a:ea typeface="+mn-ea"/>
                <a:cs typeface="Arial" panose="020B0604020202020204" pitchFamily="34" charset="0"/>
              </a:rPr>
              <a:t>We generated eQTL maps for six T-</a:t>
            </a:r>
            <a:r>
              <a:rPr lang="es-AR" sz="1000" kern="1200" dirty="0" err="1">
                <a:solidFill>
                  <a:schemeClr val="tx1"/>
                </a:solidFill>
                <a:effectLst/>
                <a:latin typeface="Arial" panose="020B0604020202020204" pitchFamily="34" charset="0"/>
                <a:ea typeface="+mn-ea"/>
                <a:cs typeface="Arial" panose="020B0604020202020204" pitchFamily="34" charset="0"/>
              </a:rPr>
              <a:t>cell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subtypes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including</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rare</a:t>
            </a:r>
            <a:r>
              <a:rPr lang="es-AR" sz="1000" kern="1200" dirty="0">
                <a:solidFill>
                  <a:schemeClr val="tx1"/>
                </a:solidFill>
                <a:effectLst/>
                <a:latin typeface="Arial" panose="020B0604020202020204" pitchFamily="34" charset="0"/>
                <a:ea typeface="+mn-ea"/>
                <a:cs typeface="Arial" panose="020B0604020202020204" pitchFamily="34" charset="0"/>
              </a:rPr>
              <a:t> CCR9+ </a:t>
            </a:r>
            <a:r>
              <a:rPr lang="es-AR" sz="1000" kern="1200" dirty="0" err="1">
                <a:solidFill>
                  <a:schemeClr val="tx1"/>
                </a:solidFill>
                <a:effectLst/>
                <a:latin typeface="Arial" panose="020B0604020202020204" pitchFamily="34" charset="0"/>
                <a:ea typeface="+mn-ea"/>
                <a:cs typeface="Arial" panose="020B0604020202020204" pitchFamily="34" charset="0"/>
              </a:rPr>
              <a:t>gut-homing</a:t>
            </a:r>
            <a:r>
              <a:rPr lang="es-AR" sz="1000" kern="1200" dirty="0">
                <a:solidFill>
                  <a:schemeClr val="tx1"/>
                </a:solidFill>
                <a:effectLst/>
                <a:latin typeface="Arial" panose="020B0604020202020204" pitchFamily="34" charset="0"/>
                <a:ea typeface="+mn-ea"/>
                <a:cs typeface="Arial" panose="020B0604020202020204" pitchFamily="34" charset="0"/>
              </a:rPr>
              <a:t> T-</a:t>
            </a:r>
            <a:r>
              <a:rPr lang="es-AR" sz="1000" kern="1200" dirty="0" err="1">
                <a:solidFill>
                  <a:schemeClr val="tx1"/>
                </a:solidFill>
                <a:effectLst/>
                <a:latin typeface="Arial" panose="020B0604020202020204" pitchFamily="34" charset="0"/>
                <a:ea typeface="+mn-ea"/>
                <a:cs typeface="Arial" panose="020B0604020202020204" pitchFamily="34" charset="0"/>
              </a:rPr>
              <a:t>cells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hypothesised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to</a:t>
            </a:r>
            <a:r>
              <a:rPr lang="es-AR" sz="1000" kern="1200" dirty="0">
                <a:solidFill>
                  <a:schemeClr val="tx1"/>
                </a:solidFill>
                <a:effectLst/>
                <a:latin typeface="Arial" panose="020B0604020202020204" pitchFamily="34" charset="0"/>
                <a:ea typeface="+mn-ea"/>
                <a:cs typeface="Arial" panose="020B0604020202020204" pitchFamily="34" charset="0"/>
              </a:rPr>
              <a:t> be </a:t>
            </a:r>
            <a:r>
              <a:rPr lang="es-AR" sz="1000" kern="1200" dirty="0" err="1">
                <a:solidFill>
                  <a:schemeClr val="tx1"/>
                </a:solidFill>
                <a:effectLst/>
                <a:latin typeface="Arial" panose="020B0604020202020204" pitchFamily="34" charset="0"/>
                <a:ea typeface="+mn-ea"/>
                <a:cs typeface="Arial" panose="020B0604020202020204" pitchFamily="34" charset="0"/>
              </a:rPr>
              <a:t>pathogenetic</a:t>
            </a:r>
            <a:r>
              <a:rPr lang="es-AR" sz="1000" kern="1200" dirty="0">
                <a:solidFill>
                  <a:schemeClr val="tx1"/>
                </a:solidFill>
                <a:effectLst/>
                <a:latin typeface="Arial" panose="020B0604020202020204" pitchFamily="34" charset="0"/>
                <a:ea typeface="+mn-ea"/>
                <a:cs typeface="Arial" panose="020B0604020202020204" pitchFamily="34" charset="0"/>
              </a:rPr>
              <a:t> in PSC, </a:t>
            </a:r>
            <a:r>
              <a:rPr lang="es-AR" sz="1000" kern="1200" dirty="0" err="1">
                <a:solidFill>
                  <a:schemeClr val="tx1"/>
                </a:solidFill>
                <a:effectLst/>
                <a:latin typeface="Arial" panose="020B0604020202020204" pitchFamily="34" charset="0"/>
                <a:ea typeface="+mn-ea"/>
                <a:cs typeface="Arial" panose="020B0604020202020204" pitchFamily="34" charset="0"/>
              </a:rPr>
              <a:t>derived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from</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peripheral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blood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of</a:t>
            </a:r>
            <a:r>
              <a:rPr lang="es-AR" sz="1000" kern="1200" dirty="0">
                <a:solidFill>
                  <a:schemeClr val="tx1"/>
                </a:solidFill>
                <a:effectLst/>
                <a:latin typeface="Arial" panose="020B0604020202020204" pitchFamily="34" charset="0"/>
                <a:ea typeface="+mn-ea"/>
                <a:cs typeface="Arial" panose="020B0604020202020204" pitchFamily="34" charset="0"/>
              </a:rPr>
              <a:t> 80 </a:t>
            </a:r>
            <a:r>
              <a:rPr lang="es-AR" sz="1000" kern="1200" dirty="0" err="1">
                <a:solidFill>
                  <a:schemeClr val="tx1"/>
                </a:solidFill>
                <a:effectLst/>
                <a:latin typeface="Arial" panose="020B0604020202020204" pitchFamily="34" charset="0"/>
                <a:ea typeface="+mn-ea"/>
                <a:cs typeface="Arial" panose="020B0604020202020204" pitchFamily="34" charset="0"/>
              </a:rPr>
              <a:t>donors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with</a:t>
            </a:r>
            <a:r>
              <a:rPr lang="es-AR" sz="1000" kern="1200" dirty="0">
                <a:solidFill>
                  <a:schemeClr val="tx1"/>
                </a:solidFill>
                <a:effectLst/>
                <a:latin typeface="Arial" panose="020B0604020202020204" pitchFamily="34" charset="0"/>
                <a:ea typeface="+mn-ea"/>
                <a:cs typeface="Arial" panose="020B0604020202020204" pitchFamily="34" charset="0"/>
              </a:rPr>
              <a:t> PSC.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analysed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our</a:t>
            </a:r>
            <a:r>
              <a:rPr lang="es-AR" sz="1000" kern="1200" dirty="0">
                <a:solidFill>
                  <a:schemeClr val="tx1"/>
                </a:solidFill>
                <a:effectLst/>
                <a:latin typeface="Arial" panose="020B0604020202020204" pitchFamily="34" charset="0"/>
                <a:ea typeface="+mn-ea"/>
                <a:cs typeface="Arial" panose="020B0604020202020204" pitchFamily="34" charset="0"/>
              </a:rPr>
              <a:t> PSC-</a:t>
            </a:r>
            <a:r>
              <a:rPr lang="es-AR" sz="1000" kern="1200" dirty="0" err="1">
                <a:solidFill>
                  <a:schemeClr val="tx1"/>
                </a:solidFill>
                <a:effectLst/>
                <a:latin typeface="Arial" panose="020B0604020202020204" pitchFamily="34" charset="0"/>
                <a:ea typeface="+mn-ea"/>
                <a:cs typeface="Arial" panose="020B0604020202020204" pitchFamily="34" charset="0"/>
              </a:rPr>
              <a:t>specific</a:t>
            </a:r>
            <a:r>
              <a:rPr lang="es-AR" sz="1000" kern="1200" dirty="0">
                <a:solidFill>
                  <a:schemeClr val="tx1"/>
                </a:solidFill>
                <a:effectLst/>
                <a:latin typeface="Arial" panose="020B0604020202020204" pitchFamily="34" charset="0"/>
                <a:ea typeface="+mn-ea"/>
                <a:cs typeface="Arial" panose="020B0604020202020204" pitchFamily="34" charset="0"/>
              </a:rPr>
              <a:t> T-</a:t>
            </a:r>
            <a:r>
              <a:rPr lang="es-AR" sz="1000" kern="1200" dirty="0" err="1">
                <a:solidFill>
                  <a:schemeClr val="tx1"/>
                </a:solidFill>
                <a:effectLst/>
                <a:latin typeface="Arial" panose="020B0604020202020204" pitchFamily="34" charset="0"/>
                <a:ea typeface="+mn-ea"/>
                <a:cs typeface="Arial" panose="020B0604020202020204" pitchFamily="34" charset="0"/>
              </a:rPr>
              <a:t>cell</a:t>
            </a:r>
            <a:r>
              <a:rPr lang="es-AR" sz="1000" kern="1200" dirty="0">
                <a:solidFill>
                  <a:schemeClr val="tx1"/>
                </a:solidFill>
                <a:effectLst/>
                <a:latin typeface="Arial" panose="020B0604020202020204" pitchFamily="34" charset="0"/>
                <a:ea typeface="+mn-ea"/>
                <a:cs typeface="Arial" panose="020B0604020202020204" pitchFamily="34" charset="0"/>
              </a:rPr>
              <a:t> eQTL maps </a:t>
            </a:r>
            <a:r>
              <a:rPr lang="es-AR" sz="1000" kern="1200" dirty="0" err="1">
                <a:solidFill>
                  <a:schemeClr val="tx1"/>
                </a:solidFill>
                <a:effectLst/>
                <a:latin typeface="Arial" panose="020B0604020202020204" pitchFamily="34" charset="0"/>
                <a:ea typeface="+mn-ea"/>
                <a:cs typeface="Arial" panose="020B0604020202020204" pitchFamily="34" charset="0"/>
              </a:rPr>
              <a:t>alongside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existing</a:t>
            </a:r>
            <a:r>
              <a:rPr lang="es-AR" sz="1000" kern="1200" dirty="0">
                <a:solidFill>
                  <a:schemeClr val="tx1"/>
                </a:solidFill>
                <a:effectLst/>
                <a:latin typeface="Arial" panose="020B0604020202020204" pitchFamily="34" charset="0"/>
                <a:ea typeface="+mn-ea"/>
                <a:cs typeface="Arial" panose="020B0604020202020204" pitchFamily="34" charset="0"/>
              </a:rPr>
              <a:t> eQTL maps for </a:t>
            </a:r>
            <a:r>
              <a:rPr lang="es-AR" sz="1000" kern="1200" dirty="0" err="1">
                <a:solidFill>
                  <a:schemeClr val="tx1"/>
                </a:solidFill>
                <a:effectLst/>
                <a:latin typeface="Arial" panose="020B0604020202020204" pitchFamily="34" charset="0"/>
                <a:ea typeface="+mn-ea"/>
                <a:cs typeface="Arial" panose="020B0604020202020204" pitchFamily="34" charset="0"/>
              </a:rPr>
              <a:t>other</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immune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cells</a:t>
            </a:r>
            <a:r>
              <a:rPr lang="es-AR" sz="1000" kern="1200" dirty="0">
                <a:solidFill>
                  <a:schemeClr val="tx1"/>
                </a:solidFill>
                <a:effectLst/>
                <a:latin typeface="Arial" panose="020B0604020202020204" pitchFamily="34" charset="0"/>
                <a:ea typeface="+mn-ea"/>
                <a:cs typeface="Arial" panose="020B0604020202020204" pitchFamily="34" charset="0"/>
              </a:rPr>
              <a:t>, in total </a:t>
            </a:r>
            <a:r>
              <a:rPr lang="es-AR" sz="1000" kern="1200" dirty="0" err="1">
                <a:solidFill>
                  <a:schemeClr val="tx1"/>
                </a:solidFill>
                <a:effectLst/>
                <a:latin typeface="Arial" panose="020B0604020202020204" pitchFamily="34" charset="0"/>
                <a:ea typeface="+mn-ea"/>
                <a:cs typeface="Arial" panose="020B0604020202020204" pitchFamily="34" charset="0"/>
              </a:rPr>
              <a:t>covering</a:t>
            </a:r>
            <a:r>
              <a:rPr lang="es-AR" sz="1000" kern="1200" dirty="0">
                <a:solidFill>
                  <a:schemeClr val="tx1"/>
                </a:solidFill>
                <a:effectLst/>
                <a:latin typeface="Arial" panose="020B0604020202020204" pitchFamily="34" charset="0"/>
                <a:ea typeface="+mn-ea"/>
                <a:cs typeface="Arial" panose="020B0604020202020204" pitchFamily="34" charset="0"/>
              </a:rPr>
              <a:t> &gt;12 </a:t>
            </a:r>
            <a:r>
              <a:rPr lang="es-AR" sz="1000" kern="1200" dirty="0" err="1">
                <a:solidFill>
                  <a:schemeClr val="tx1"/>
                </a:solidFill>
                <a:effectLst/>
                <a:latin typeface="Arial" panose="020B0604020202020204" pitchFamily="34" charset="0"/>
                <a:ea typeface="+mn-ea"/>
                <a:cs typeface="Arial" panose="020B0604020202020204" pitchFamily="34" charset="0"/>
              </a:rPr>
              <a:t>immune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types</a:t>
            </a:r>
            <a:r>
              <a:rPr lang="es-AR" sz="1000" kern="1200" dirty="0">
                <a:solidFill>
                  <a:schemeClr val="tx1"/>
                </a:solidFill>
                <a:effectLst/>
                <a:latin typeface="Arial" panose="020B0604020202020204" pitchFamily="34" charset="0"/>
                <a:ea typeface="+mn-ea"/>
                <a:cs typeface="Arial" panose="020B0604020202020204" pitchFamily="34" charset="0"/>
              </a:rPr>
              <a:t> and &gt;10 </a:t>
            </a:r>
            <a:r>
              <a:rPr lang="es-AR" sz="1000" kern="1200" dirty="0" err="1">
                <a:solidFill>
                  <a:schemeClr val="tx1"/>
                </a:solidFill>
                <a:effectLst/>
                <a:latin typeface="Arial" panose="020B0604020202020204" pitchFamily="34" charset="0"/>
                <a:ea typeface="+mn-ea"/>
                <a:cs typeface="Arial" panose="020B0604020202020204" pitchFamily="34" charset="0"/>
              </a:rPr>
              <a:t>different</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activation</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states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called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cell-type-specific</a:t>
            </a:r>
            <a:r>
              <a:rPr lang="es-AR" sz="1000" kern="1200" dirty="0">
                <a:solidFill>
                  <a:schemeClr val="tx1"/>
                </a:solidFill>
                <a:effectLst/>
                <a:latin typeface="Arial" panose="020B0604020202020204" pitchFamily="34" charset="0"/>
                <a:ea typeface="+mn-ea"/>
                <a:cs typeface="Arial" panose="020B0604020202020204" pitchFamily="34" charset="0"/>
              </a:rPr>
              <a:t> and </a:t>
            </a:r>
            <a:r>
              <a:rPr lang="es-AR" sz="1000" kern="1200" dirty="0" err="1">
                <a:solidFill>
                  <a:schemeClr val="tx1"/>
                </a:solidFill>
                <a:effectLst/>
                <a:latin typeface="Arial" panose="020B0604020202020204" pitchFamily="34" charset="0"/>
                <a:ea typeface="+mn-ea"/>
                <a:cs typeface="Arial" panose="020B0604020202020204" pitchFamily="34" charset="0"/>
              </a:rPr>
              <a:t>shared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eQTLs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using</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i="1" kern="1200" dirty="0" err="1">
                <a:solidFill>
                  <a:schemeClr val="tx1"/>
                </a:solidFill>
                <a:effectLst/>
                <a:latin typeface="Arial" panose="020B0604020202020204" pitchFamily="34" charset="0"/>
                <a:ea typeface="+mn-ea"/>
                <a:cs typeface="Arial" panose="020B0604020202020204" pitchFamily="34" charset="0"/>
              </a:rPr>
              <a:t>MashR</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To</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identify</a:t>
            </a:r>
            <a:r>
              <a:rPr lang="es-AR" sz="1000" kern="1200" dirty="0">
                <a:solidFill>
                  <a:schemeClr val="tx1"/>
                </a:solidFill>
                <a:effectLst/>
                <a:latin typeface="Arial" panose="020B0604020202020204" pitchFamily="34" charset="0"/>
                <a:ea typeface="+mn-ea"/>
                <a:cs typeface="Arial" panose="020B0604020202020204" pitchFamily="34" charset="0"/>
              </a:rPr>
              <a:t> genes and </a:t>
            </a:r>
            <a:r>
              <a:rPr lang="es-AR" sz="1000" kern="1200" dirty="0" err="1">
                <a:solidFill>
                  <a:schemeClr val="tx1"/>
                </a:solidFill>
                <a:effectLst/>
                <a:latin typeface="Arial" panose="020B0604020202020204" pitchFamily="34" charset="0"/>
                <a:ea typeface="+mn-ea"/>
                <a:cs typeface="Arial" panose="020B0604020202020204" pitchFamily="34" charset="0"/>
              </a:rPr>
              <a:t>cell-types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perturbed</a:t>
            </a:r>
            <a:r>
              <a:rPr lang="es-AR" sz="1000" kern="1200" dirty="0">
                <a:solidFill>
                  <a:schemeClr val="tx1"/>
                </a:solidFill>
                <a:effectLst/>
                <a:latin typeface="Arial" panose="020B0604020202020204" pitchFamily="34" charset="0"/>
                <a:ea typeface="+mn-ea"/>
                <a:cs typeface="Arial" panose="020B0604020202020204" pitchFamily="34" charset="0"/>
              </a:rPr>
              <a:t> in PSC </a:t>
            </a:r>
            <a:r>
              <a:rPr lang="es-AR" sz="1000" kern="1200" dirty="0" err="1">
                <a:solidFill>
                  <a:schemeClr val="tx1"/>
                </a:solidFill>
                <a:effectLst/>
                <a:latin typeface="Arial" panose="020B0604020202020204" pitchFamily="34" charset="0"/>
                <a:ea typeface="+mn-ea"/>
                <a:cs typeface="Arial" panose="020B0604020202020204" pitchFamily="34" charset="0"/>
              </a:rPr>
              <a:t>we</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performed</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Bayesian</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tests</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of</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colocalisation</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across</a:t>
            </a:r>
            <a:r>
              <a:rPr lang="es-AR" sz="1000" kern="1200" dirty="0">
                <a:solidFill>
                  <a:schemeClr val="tx1"/>
                </a:solidFill>
                <a:effectLst/>
                <a:latin typeface="Arial" panose="020B0604020202020204" pitchFamily="34" charset="0"/>
                <a:ea typeface="+mn-ea"/>
                <a:cs typeface="Arial" panose="020B0604020202020204" pitchFamily="34" charset="0"/>
              </a:rPr>
              <a:t> PSC </a:t>
            </a:r>
            <a:r>
              <a:rPr lang="es-AR" sz="1000" kern="1200" dirty="0" err="1">
                <a:solidFill>
                  <a:schemeClr val="tx1"/>
                </a:solidFill>
                <a:effectLst/>
                <a:latin typeface="Arial" panose="020B0604020202020204" pitchFamily="34" charset="0"/>
                <a:ea typeface="+mn-ea"/>
                <a:cs typeface="Arial" panose="020B0604020202020204" pitchFamily="34" charset="0"/>
              </a:rPr>
              <a:t>risk</a:t>
            </a:r>
            <a:r>
              <a:rPr lang="es-AR" sz="1000" kern="1200" dirty="0">
                <a:solidFill>
                  <a:schemeClr val="tx1"/>
                </a:solidFill>
                <a:effectLst/>
                <a:latin typeface="Arial" panose="020B0604020202020204" pitchFamily="34" charset="0"/>
                <a:ea typeface="+mn-ea"/>
                <a:cs typeface="Arial" panose="020B0604020202020204" pitchFamily="34" charset="0"/>
              </a:rPr>
              <a:t> loci and </a:t>
            </a:r>
            <a:r>
              <a:rPr lang="es-AR" sz="1000" kern="1200" dirty="0" err="1">
                <a:solidFill>
                  <a:schemeClr val="tx1"/>
                </a:solidFill>
                <a:effectLst/>
                <a:latin typeface="Arial" panose="020B0604020202020204" pitchFamily="34" charset="0"/>
                <a:ea typeface="+mn-ea"/>
                <a:cs typeface="Arial" panose="020B0604020202020204" pitchFamily="34" charset="0"/>
              </a:rPr>
              <a:t>eQTLs</a:t>
            </a:r>
            <a:r>
              <a:rPr lang="es-AR" sz="1000" kern="1200" dirty="0">
                <a:solidFill>
                  <a:schemeClr val="tx1"/>
                </a:solidFill>
                <a:effectLst/>
                <a:latin typeface="Arial" panose="020B0604020202020204" pitchFamily="34" charset="0"/>
                <a:ea typeface="+mn-ea"/>
                <a:cs typeface="Arial" panose="020B0604020202020204" pitchFamily="34" charset="0"/>
              </a:rPr>
              <a:t> for </a:t>
            </a:r>
            <a:r>
              <a:rPr lang="es-AR" sz="1000" kern="1200" dirty="0" err="1">
                <a:solidFill>
                  <a:schemeClr val="tx1"/>
                </a:solidFill>
                <a:effectLst/>
                <a:latin typeface="Arial" panose="020B0604020202020204" pitchFamily="34" charset="0"/>
                <a:ea typeface="+mn-ea"/>
                <a:cs typeface="Arial" panose="020B0604020202020204" pitchFamily="34" charset="0"/>
              </a:rPr>
              <a:t>all</a:t>
            </a:r>
            <a:r>
              <a:rPr lang="es-AR" sz="1000" kern="1200" dirty="0">
                <a:solidFill>
                  <a:schemeClr val="tx1"/>
                </a:solidFill>
                <a:effectLst/>
                <a:latin typeface="Arial" panose="020B0604020202020204" pitchFamily="34" charset="0"/>
                <a:ea typeface="+mn-ea"/>
                <a:cs typeface="Arial" panose="020B0604020202020204" pitchFamily="34" charset="0"/>
              </a:rPr>
              <a:t> </a:t>
            </a:r>
            <a:r>
              <a:rPr lang="es-AR" sz="1000" kern="1200" dirty="0" err="1">
                <a:solidFill>
                  <a:schemeClr val="tx1"/>
                </a:solidFill>
                <a:effectLst/>
                <a:latin typeface="Arial" panose="020B0604020202020204" pitchFamily="34" charset="0"/>
                <a:ea typeface="+mn-ea"/>
                <a:cs typeface="Arial" panose="020B0604020202020204" pitchFamily="34" charset="0"/>
              </a:rPr>
              <a:t>cell-types</a:t>
            </a:r>
            <a:r>
              <a:rPr lang="es-AR"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identified &gt;9000 </a:t>
            </a:r>
            <a:r>
              <a:rPr lang="en-GB" sz="1000" kern="1200" dirty="0" err="1">
                <a:solidFill>
                  <a:schemeClr val="tx1"/>
                </a:solidFill>
                <a:effectLst/>
                <a:latin typeface="Arial" panose="020B0604020202020204" pitchFamily="34" charset="0"/>
                <a:ea typeface="+mn-ea"/>
                <a:cs typeface="Arial" panose="020B0604020202020204" pitchFamily="34" charset="0"/>
              </a:rPr>
              <a:t>eQTLs</a:t>
            </a:r>
            <a:r>
              <a:rPr lang="en-GB" sz="1000" kern="1200" dirty="0">
                <a:solidFill>
                  <a:schemeClr val="tx1"/>
                </a:solidFill>
                <a:effectLst/>
                <a:latin typeface="Arial" panose="020B0604020202020204" pitchFamily="34" charset="0"/>
                <a:ea typeface="+mn-ea"/>
                <a:cs typeface="Arial" panose="020B0604020202020204" pitchFamily="34" charset="0"/>
              </a:rPr>
              <a:t> across our PSC-specific T-cell subsets at 5% FDR, many clustered within pathways involved in inflammation and immune-modulation.  Approximately 15% of </a:t>
            </a:r>
            <a:r>
              <a:rPr lang="en-GB" sz="1000" kern="1200" dirty="0" err="1">
                <a:solidFill>
                  <a:schemeClr val="tx1"/>
                </a:solidFill>
                <a:effectLst/>
                <a:latin typeface="Arial" panose="020B0604020202020204" pitchFamily="34" charset="0"/>
                <a:ea typeface="+mn-ea"/>
                <a:cs typeface="Arial" panose="020B0604020202020204" pitchFamily="34" charset="0"/>
              </a:rPr>
              <a:t>eQTLs</a:t>
            </a:r>
            <a:r>
              <a:rPr lang="en-GB" sz="1000" kern="1200" dirty="0">
                <a:solidFill>
                  <a:schemeClr val="tx1"/>
                </a:solidFill>
                <a:effectLst/>
                <a:latin typeface="Arial" panose="020B0604020202020204" pitchFamily="34" charset="0"/>
                <a:ea typeface="+mn-ea"/>
                <a:cs typeface="Arial" panose="020B0604020202020204" pitchFamily="34" charset="0"/>
              </a:rPr>
              <a:t> were specific to a single PSC T-cell-subtype. </a:t>
            </a:r>
            <a:r>
              <a:rPr lang="en-GB" sz="1000" kern="1200" dirty="0" err="1">
                <a:solidFill>
                  <a:schemeClr val="tx1"/>
                </a:solidFill>
                <a:effectLst/>
                <a:latin typeface="Arial" panose="020B0604020202020204" pitchFamily="34" charset="0"/>
                <a:ea typeface="+mn-ea"/>
                <a:cs typeface="Arial" panose="020B0604020202020204" pitchFamily="34" charset="0"/>
              </a:rPr>
              <a:t>Colocalisation</a:t>
            </a:r>
            <a:r>
              <a:rPr lang="en-GB" sz="1000" kern="1200" dirty="0">
                <a:solidFill>
                  <a:schemeClr val="tx1"/>
                </a:solidFill>
                <a:effectLst/>
                <a:latin typeface="Arial" panose="020B0604020202020204" pitchFamily="34" charset="0"/>
                <a:ea typeface="+mn-ea"/>
                <a:cs typeface="Arial" panose="020B0604020202020204" pitchFamily="34" charset="0"/>
              </a:rPr>
              <a:t> analysis confirmed the importance of CCR9+ and CCR9- effector memory T-cells and CD14+ monocytes in PSC pathogenesis, as 12 PSC risk loci colocalised with &gt;1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with a posterior probability &gt;80% in at least one of these cell-types.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Some PSC-risk loci were highly specific to a single cell-type. For instance, the Chr21 PSC risk locus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a:t>
            </a:r>
            <a:r>
              <a:rPr lang="en-GB" sz="1000" i="1" kern="1200" dirty="0">
                <a:solidFill>
                  <a:schemeClr val="tx1"/>
                </a:solidFill>
                <a:effectLst/>
                <a:latin typeface="Arial" panose="020B0604020202020204" pitchFamily="34" charset="0"/>
                <a:ea typeface="+mn-ea"/>
                <a:cs typeface="Arial" panose="020B0604020202020204" pitchFamily="34" charset="0"/>
              </a:rPr>
              <a:t>UBASH3A, </a:t>
            </a:r>
            <a:r>
              <a:rPr lang="en-GB" sz="1000" kern="1200" dirty="0">
                <a:solidFill>
                  <a:schemeClr val="tx1"/>
                </a:solidFill>
                <a:effectLst/>
                <a:latin typeface="Arial" panose="020B0604020202020204" pitchFamily="34" charset="0"/>
                <a:ea typeface="+mn-ea"/>
                <a:cs typeface="Arial" panose="020B0604020202020204" pitchFamily="34" charset="0"/>
              </a:rPr>
              <a:t>a gene potentiating IL-2 secretion, across all T-cell subtypes (including CCR9+ T-cells), from donors with and without PSC.  In contrast, other risk loci affected the same gene across several different cell-types; e.g. the Chr19 risk locus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a:t>
            </a:r>
            <a:r>
              <a:rPr lang="en-GB" sz="1000" i="1" kern="1200" dirty="0">
                <a:solidFill>
                  <a:schemeClr val="tx1"/>
                </a:solidFill>
                <a:effectLst/>
                <a:latin typeface="Arial" panose="020B0604020202020204" pitchFamily="34" charset="0"/>
                <a:ea typeface="+mn-ea"/>
                <a:cs typeface="Arial" panose="020B0604020202020204" pitchFamily="34" charset="0"/>
              </a:rPr>
              <a:t>PRKD2</a:t>
            </a:r>
            <a:r>
              <a:rPr lang="en-GB" sz="1000" kern="1200" dirty="0">
                <a:solidFill>
                  <a:schemeClr val="tx1"/>
                </a:solidFill>
                <a:effectLst/>
                <a:latin typeface="Arial" panose="020B0604020202020204" pitchFamily="34" charset="0"/>
                <a:ea typeface="+mn-ea"/>
                <a:cs typeface="Arial" panose="020B0604020202020204" pitchFamily="34" charset="0"/>
              </a:rPr>
              <a:t> in monocytes, neutrophils and T-regs.  Interestingly, we observed several PSC-risk loci, for which the affected gene differed per cell type. One such region was the Chr11 PSC locus which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a:t>
            </a:r>
            <a:r>
              <a:rPr lang="en-GB" sz="1000" i="1" kern="1200" dirty="0">
                <a:solidFill>
                  <a:schemeClr val="tx1"/>
                </a:solidFill>
                <a:effectLst/>
                <a:latin typeface="Arial" panose="020B0604020202020204" pitchFamily="34" charset="0"/>
                <a:ea typeface="+mn-ea"/>
                <a:cs typeface="Arial" panose="020B0604020202020204" pitchFamily="34" charset="0"/>
              </a:rPr>
              <a:t>CCDC88B </a:t>
            </a:r>
            <a:r>
              <a:rPr lang="en-GB" sz="1000" kern="1200" dirty="0">
                <a:solidFill>
                  <a:schemeClr val="tx1"/>
                </a:solidFill>
                <a:effectLst/>
                <a:latin typeface="Arial" panose="020B0604020202020204" pitchFamily="34" charset="0"/>
                <a:ea typeface="+mn-ea"/>
                <a:cs typeface="Arial" panose="020B0604020202020204" pitchFamily="34" charset="0"/>
              </a:rPr>
              <a:t>in CD14+ monocytes and neutrophils, but colocalised with an </a:t>
            </a:r>
            <a:r>
              <a:rPr lang="en-GB" sz="1000" kern="1200" dirty="0" err="1">
                <a:solidFill>
                  <a:schemeClr val="tx1"/>
                </a:solidFill>
                <a:effectLst/>
                <a:latin typeface="Arial" panose="020B0604020202020204" pitchFamily="34" charset="0"/>
                <a:ea typeface="+mn-ea"/>
                <a:cs typeface="Arial" panose="020B0604020202020204" pitchFamily="34" charset="0"/>
              </a:rPr>
              <a:t>eQTL</a:t>
            </a:r>
            <a:r>
              <a:rPr lang="en-GB" sz="1000" kern="1200" dirty="0">
                <a:solidFill>
                  <a:schemeClr val="tx1"/>
                </a:solidFill>
                <a:effectLst/>
                <a:latin typeface="Arial" panose="020B0604020202020204" pitchFamily="34" charset="0"/>
                <a:ea typeface="+mn-ea"/>
                <a:cs typeface="Arial" panose="020B0604020202020204" pitchFamily="34" charset="0"/>
              </a:rPr>
              <a:t> for lncRNA </a:t>
            </a:r>
            <a:r>
              <a:rPr lang="en-US" sz="1000" i="1" kern="1200" dirty="0">
                <a:solidFill>
                  <a:schemeClr val="tx1"/>
                </a:solidFill>
                <a:effectLst/>
                <a:latin typeface="Arial" panose="020B0604020202020204" pitchFamily="34" charset="0"/>
                <a:ea typeface="+mn-ea"/>
                <a:cs typeface="Arial" panose="020B0604020202020204" pitchFamily="34" charset="0"/>
              </a:rPr>
              <a:t>AP003774.2</a:t>
            </a:r>
            <a:r>
              <a:rPr lang="en-GB" sz="1000" kern="1200" dirty="0">
                <a:solidFill>
                  <a:schemeClr val="tx1"/>
                </a:solidFill>
                <a:effectLst/>
                <a:latin typeface="Arial" panose="020B0604020202020204" pitchFamily="34" charset="0"/>
                <a:ea typeface="+mn-ea"/>
                <a:cs typeface="Arial" panose="020B0604020202020204" pitchFamily="34" charset="0"/>
              </a:rPr>
              <a:t> in B-cells, PSC T-regs and CCR9+ effector memory T-cells but not in T-cells from healthy donors.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analyses confidently identify the genes and cell-types affected by multiple PSC-risk loci, forming the basis for further functional follow-up and bringing us closer to drug-target discovery.</a:t>
            </a: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0706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7BC16E4A-3836-6046-ACC3-22F7F3AB92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1394A7BD-B919-FA49-8FBA-4B8E2DB7B286}"/>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7C120744-90C5-5B42-87ED-E16C9F25A2FD}"/>
              </a:ext>
            </a:extLst>
          </p:cNvPr>
          <p:cNvSpPr>
            <a:spLocks noGrp="1"/>
          </p:cNvSpPr>
          <p:nvPr>
            <p:ph type="ctrTitle" hasCustomPrompt="1"/>
          </p:nvPr>
        </p:nvSpPr>
        <p:spPr>
          <a:xfrm>
            <a:off x="725557" y="974035"/>
            <a:ext cx="6185382" cy="2325522"/>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3026962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366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4472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529745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258318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85171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08960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27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03377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36466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160958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92306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343920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017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1161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892648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74624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946765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826264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507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0040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837541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94604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73299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920912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437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536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826031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734030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83478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680240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80164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143293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744665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120482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8.tm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4.tmp"/><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0.xml"/><Relationship Id="rId6" Type="http://schemas.openxmlformats.org/officeDocument/2006/relationships/slide" Target="slide3.xml"/><Relationship Id="rId5" Type="http://schemas.openxmlformats.org/officeDocument/2006/relationships/image" Target="../media/image26.tmp"/><Relationship Id="rId4" Type="http://schemas.openxmlformats.org/officeDocument/2006/relationships/image" Target="../media/image25.tmp"/></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7.xml"/><Relationship Id="rId5" Type="http://schemas.openxmlformats.org/officeDocument/2006/relationships/image" Target="../media/image12.pn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3.xml"/><Relationship Id="rId1" Type="http://schemas.openxmlformats.org/officeDocument/2006/relationships/slideLayout" Target="../slideLayouts/slideLayout47.xml"/><Relationship Id="rId5" Type="http://schemas.openxmlformats.org/officeDocument/2006/relationships/image" Target="../media/image12.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2.png"/><Relationship Id="rId2" Type="http://schemas.openxmlformats.org/officeDocument/2006/relationships/slideLayout" Target="../slideLayouts/slideLayout59.xml"/><Relationship Id="rId1" Type="http://schemas.openxmlformats.org/officeDocument/2006/relationships/vmlDrawing" Target="../drawings/vmlDrawing1.vml"/><Relationship Id="rId6" Type="http://schemas.openxmlformats.org/officeDocument/2006/relationships/slide" Target="slide3.x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0.tmp"/><Relationship Id="rId7"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4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slide" Target="slide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923EFFA-DC64-4DA4-A224-680BCBF38FB4}"/>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979254FD-B318-494A-BEDB-D3F2BB7C7801}"/>
              </a:ext>
            </a:extLst>
          </p:cNvPr>
          <p:cNvSpPr>
            <a:spLocks noGrp="1"/>
          </p:cNvSpPr>
          <p:nvPr>
            <p:ph type="ctrTitle"/>
          </p:nvPr>
        </p:nvSpPr>
        <p:spPr/>
        <p:txBody>
          <a:bodyPr/>
          <a:lstStyle/>
          <a:p>
            <a:r>
              <a:rPr lang="en-GB" dirty="0"/>
              <a:t>Immune-mediated and cholestatic diseases</a:t>
            </a:r>
          </a:p>
        </p:txBody>
      </p:sp>
    </p:spTree>
    <p:extLst>
      <p:ext uri="{BB962C8B-B14F-4D97-AF65-F5344CB8AC3E}">
        <p14:creationId xmlns:p14="http://schemas.microsoft.com/office/powerpoint/2010/main" val="280490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480751" y="4916895"/>
            <a:ext cx="4538449" cy="1840504"/>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identified genes and cell types affected by multiple PSC-risk loci, forming the basis for further functional follow-up and bringing us closer to drug-target discovery</a:t>
            </a: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5752" y="1340769"/>
            <a:ext cx="5819133" cy="4622400"/>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sz="2400" dirty="0"/>
              <a:t> ​</a:t>
            </a:r>
          </a:p>
          <a:p>
            <a:r>
              <a:rPr lang="en-US" sz="1800" dirty="0"/>
              <a:t>&gt;9,000 eQTLs identified across PSC-specific T-cell subsets at 5% FDR*</a:t>
            </a:r>
          </a:p>
          <a:p>
            <a:pPr lvl="1"/>
            <a:r>
              <a:rPr lang="en-US" sz="1600" dirty="0"/>
              <a:t>~15% specific to a single PSC T-cell subtype</a:t>
            </a:r>
          </a:p>
          <a:p>
            <a:pPr lvl="1"/>
            <a:r>
              <a:rPr lang="en-GB" sz="1600" dirty="0"/>
              <a:t>PSC pathogenesis involved CCR9+ and CCR9- effector memory T cells and CD14+ monocytes</a:t>
            </a:r>
            <a:endParaRPr lang="en-US" sz="1400" dirty="0"/>
          </a:p>
          <a:p>
            <a:r>
              <a:rPr lang="en-US" sz="1800" dirty="0"/>
              <a:t>12 loci colocalized with &gt;1 eQTL in different ways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000" dirty="0"/>
              <a:t>Transcriptome and colocalisation analysis of CCR9+ gut-homing T cells and other immune cells: important genes and biological pathways potentiating PSC risk</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Many clustered within pathways involved in inflammation and immune-modulation</a:t>
            </a:r>
            <a:endParaRPr lang="en-GB" dirty="0"/>
          </a:p>
          <a:p>
            <a:r>
              <a:rPr lang="en-GB" dirty="0"/>
              <a:t>Goode E, et al. DILC 2020; AS057</a:t>
            </a:r>
          </a:p>
        </p:txBody>
      </p:sp>
      <p:cxnSp>
        <p:nvCxnSpPr>
          <p:cNvPr id="21" name="Straight Connector 20">
            <a:extLst>
              <a:ext uri="{FF2B5EF4-FFF2-40B4-BE49-F238E27FC236}">
                <a16:creationId xmlns:a16="http://schemas.microsoft.com/office/drawing/2014/main" id="{CF302921-A074-4AA4-B069-143EDA71BD07}"/>
              </a:ext>
            </a:extLst>
          </p:cNvPr>
          <p:cNvCxnSpPr>
            <a:cxnSpLocks/>
          </p:cNvCxnSpPr>
          <p:nvPr/>
        </p:nvCxnSpPr>
        <p:spPr>
          <a:xfrm flipH="1">
            <a:off x="6479573" y="4936928"/>
            <a:ext cx="5410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01BCC9-3A2C-48CE-958E-8500E6C41A6F}"/>
              </a:ext>
            </a:extLst>
          </p:cNvPr>
          <p:cNvCxnSpPr>
            <a:cxnSpLocks/>
          </p:cNvCxnSpPr>
          <p:nvPr/>
        </p:nvCxnSpPr>
        <p:spPr>
          <a:xfrm>
            <a:off x="6479573" y="3959652"/>
            <a:ext cx="0" cy="262190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A24E0D-C2C6-4F35-9630-B07FA9D519ED}"/>
              </a:ext>
            </a:extLst>
          </p:cNvPr>
          <p:cNvSpPr txBox="1"/>
          <p:nvPr/>
        </p:nvSpPr>
        <p:spPr>
          <a:xfrm>
            <a:off x="6932227" y="1342821"/>
            <a:ext cx="51234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Colocalization between PSC GWAS risk locus on Chr21</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and eQTL for </a:t>
            </a:r>
            <a:r>
              <a:rPr kumimoji="0" lang="en-US" sz="1400" b="1" i="1" u="none" strike="noStrike" kern="1200" cap="none" spc="0" normalizeH="0" baseline="0" noProof="0" dirty="0">
                <a:ln>
                  <a:noFill/>
                </a:ln>
                <a:solidFill>
                  <a:prstClr val="black"/>
                </a:solidFill>
                <a:effectLst/>
                <a:uLnTx/>
                <a:uFillTx/>
                <a:latin typeface="Arial" panose="020B0604020202020204"/>
                <a:ea typeface="+mn-ea"/>
                <a:cs typeface="+mn-cs"/>
              </a:rPr>
              <a:t>UBASH3A</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 in CCR9+ effector memory T cells</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7021764F-8CFC-4B04-B749-175FC3C8F0DD}"/>
              </a:ext>
            </a:extLst>
          </p:cNvPr>
          <p:cNvSpPr txBox="1"/>
          <p:nvPr/>
        </p:nvSpPr>
        <p:spPr>
          <a:xfrm rot="16200000">
            <a:off x="7133532" y="3062235"/>
            <a:ext cx="160588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-log10P GWAS</a:t>
            </a:r>
          </a:p>
        </p:txBody>
      </p:sp>
      <p:pic>
        <p:nvPicPr>
          <p:cNvPr id="12" name="Picture 11" descr="A screenshot of a cell phone&#10;&#10;Description automatically generated">
            <a:extLst>
              <a:ext uri="{FF2B5EF4-FFF2-40B4-BE49-F238E27FC236}">
                <a16:creationId xmlns:a16="http://schemas.microsoft.com/office/drawing/2014/main" id="{6D954430-65B2-4932-8A97-912B16DA0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760" y="1890061"/>
            <a:ext cx="2485162" cy="2404811"/>
          </a:xfrm>
          <a:prstGeom prst="rect">
            <a:avLst/>
          </a:prstGeom>
        </p:spPr>
      </p:pic>
      <p:sp>
        <p:nvSpPr>
          <p:cNvPr id="14" name="TextBox 13">
            <a:extLst>
              <a:ext uri="{FF2B5EF4-FFF2-40B4-BE49-F238E27FC236}">
                <a16:creationId xmlns:a16="http://schemas.microsoft.com/office/drawing/2014/main" id="{B86A5265-44E5-44F7-AB0C-9BC79A804515}"/>
              </a:ext>
            </a:extLst>
          </p:cNvPr>
          <p:cNvSpPr txBox="1"/>
          <p:nvPr/>
        </p:nvSpPr>
        <p:spPr>
          <a:xfrm>
            <a:off x="8113166" y="3688513"/>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1</a:t>
            </a:r>
          </a:p>
        </p:txBody>
      </p:sp>
      <p:sp>
        <p:nvSpPr>
          <p:cNvPr id="22" name="TextBox 21">
            <a:extLst>
              <a:ext uri="{FF2B5EF4-FFF2-40B4-BE49-F238E27FC236}">
                <a16:creationId xmlns:a16="http://schemas.microsoft.com/office/drawing/2014/main" id="{B85E59B5-9C18-42A9-9369-06A73F119AB8}"/>
              </a:ext>
            </a:extLst>
          </p:cNvPr>
          <p:cNvSpPr txBox="1"/>
          <p:nvPr/>
        </p:nvSpPr>
        <p:spPr>
          <a:xfrm>
            <a:off x="8113166" y="3364176"/>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
        <p:nvSpPr>
          <p:cNvPr id="25" name="TextBox 24">
            <a:extLst>
              <a:ext uri="{FF2B5EF4-FFF2-40B4-BE49-F238E27FC236}">
                <a16:creationId xmlns:a16="http://schemas.microsoft.com/office/drawing/2014/main" id="{E635AB21-4E51-4DA3-8776-E9C499A4BE7B}"/>
              </a:ext>
            </a:extLst>
          </p:cNvPr>
          <p:cNvSpPr txBox="1"/>
          <p:nvPr/>
        </p:nvSpPr>
        <p:spPr>
          <a:xfrm>
            <a:off x="8113166" y="3039839"/>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a:t>
            </a:r>
          </a:p>
        </p:txBody>
      </p:sp>
      <p:sp>
        <p:nvSpPr>
          <p:cNvPr id="27" name="TextBox 26">
            <a:extLst>
              <a:ext uri="{FF2B5EF4-FFF2-40B4-BE49-F238E27FC236}">
                <a16:creationId xmlns:a16="http://schemas.microsoft.com/office/drawing/2014/main" id="{CEB641CF-AC23-4E70-B3EB-10699A6F45DB}"/>
              </a:ext>
            </a:extLst>
          </p:cNvPr>
          <p:cNvSpPr txBox="1"/>
          <p:nvPr/>
        </p:nvSpPr>
        <p:spPr>
          <a:xfrm>
            <a:off x="8113166" y="2715502"/>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
        <p:nvSpPr>
          <p:cNvPr id="28" name="TextBox 27">
            <a:extLst>
              <a:ext uri="{FF2B5EF4-FFF2-40B4-BE49-F238E27FC236}">
                <a16:creationId xmlns:a16="http://schemas.microsoft.com/office/drawing/2014/main" id="{53BD1B75-845E-47AE-ADA7-F1D46C418BB3}"/>
              </a:ext>
            </a:extLst>
          </p:cNvPr>
          <p:cNvSpPr txBox="1"/>
          <p:nvPr/>
        </p:nvSpPr>
        <p:spPr>
          <a:xfrm>
            <a:off x="8113166" y="2391165"/>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
        <p:nvSpPr>
          <p:cNvPr id="29" name="TextBox 28">
            <a:extLst>
              <a:ext uri="{FF2B5EF4-FFF2-40B4-BE49-F238E27FC236}">
                <a16:creationId xmlns:a16="http://schemas.microsoft.com/office/drawing/2014/main" id="{A7CFE98E-5D53-4F6B-9D30-7EA5594268D1}"/>
              </a:ext>
            </a:extLst>
          </p:cNvPr>
          <p:cNvSpPr txBox="1"/>
          <p:nvPr/>
        </p:nvSpPr>
        <p:spPr>
          <a:xfrm>
            <a:off x="8113166" y="2066828"/>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6</a:t>
            </a:r>
          </a:p>
        </p:txBody>
      </p:sp>
      <p:sp>
        <p:nvSpPr>
          <p:cNvPr id="30" name="TextBox 29">
            <a:extLst>
              <a:ext uri="{FF2B5EF4-FFF2-40B4-BE49-F238E27FC236}">
                <a16:creationId xmlns:a16="http://schemas.microsoft.com/office/drawing/2014/main" id="{2DB283F5-321F-4C73-A07A-4589D51A2A5D}"/>
              </a:ext>
            </a:extLst>
          </p:cNvPr>
          <p:cNvSpPr txBox="1"/>
          <p:nvPr/>
        </p:nvSpPr>
        <p:spPr>
          <a:xfrm>
            <a:off x="8113166" y="4012850"/>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31" name="TextBox 30">
            <a:extLst>
              <a:ext uri="{FF2B5EF4-FFF2-40B4-BE49-F238E27FC236}">
                <a16:creationId xmlns:a16="http://schemas.microsoft.com/office/drawing/2014/main" id="{894D366E-E52A-4B2A-A863-B76785A45FE2}"/>
              </a:ext>
            </a:extLst>
          </p:cNvPr>
          <p:cNvSpPr txBox="1"/>
          <p:nvPr/>
        </p:nvSpPr>
        <p:spPr>
          <a:xfrm>
            <a:off x="10781307" y="3501135"/>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
        <p:nvSpPr>
          <p:cNvPr id="32" name="TextBox 31">
            <a:extLst>
              <a:ext uri="{FF2B5EF4-FFF2-40B4-BE49-F238E27FC236}">
                <a16:creationId xmlns:a16="http://schemas.microsoft.com/office/drawing/2014/main" id="{2A7B20F8-3773-4435-B787-4F41291B3862}"/>
              </a:ext>
            </a:extLst>
          </p:cNvPr>
          <p:cNvSpPr txBox="1"/>
          <p:nvPr/>
        </p:nvSpPr>
        <p:spPr>
          <a:xfrm>
            <a:off x="10781307" y="3044818"/>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
        <p:nvSpPr>
          <p:cNvPr id="33" name="TextBox 32">
            <a:extLst>
              <a:ext uri="{FF2B5EF4-FFF2-40B4-BE49-F238E27FC236}">
                <a16:creationId xmlns:a16="http://schemas.microsoft.com/office/drawing/2014/main" id="{DB3F8685-3DAD-417C-9966-1FA997AD527A}"/>
              </a:ext>
            </a:extLst>
          </p:cNvPr>
          <p:cNvSpPr txBox="1"/>
          <p:nvPr/>
        </p:nvSpPr>
        <p:spPr>
          <a:xfrm>
            <a:off x="10781307" y="2588500"/>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6</a:t>
            </a:r>
          </a:p>
        </p:txBody>
      </p:sp>
      <p:sp>
        <p:nvSpPr>
          <p:cNvPr id="36" name="TextBox 35">
            <a:extLst>
              <a:ext uri="{FF2B5EF4-FFF2-40B4-BE49-F238E27FC236}">
                <a16:creationId xmlns:a16="http://schemas.microsoft.com/office/drawing/2014/main" id="{3311D812-7620-48F5-912C-5D410F6D9E69}"/>
              </a:ext>
            </a:extLst>
          </p:cNvPr>
          <p:cNvSpPr txBox="1"/>
          <p:nvPr/>
        </p:nvSpPr>
        <p:spPr>
          <a:xfrm>
            <a:off x="10781307" y="2132182"/>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8</a:t>
            </a:r>
          </a:p>
        </p:txBody>
      </p:sp>
      <p:sp>
        <p:nvSpPr>
          <p:cNvPr id="37" name="TextBox 36">
            <a:extLst>
              <a:ext uri="{FF2B5EF4-FFF2-40B4-BE49-F238E27FC236}">
                <a16:creationId xmlns:a16="http://schemas.microsoft.com/office/drawing/2014/main" id="{3156DD80-600A-4041-B5DC-5EA6660AC867}"/>
              </a:ext>
            </a:extLst>
          </p:cNvPr>
          <p:cNvSpPr txBox="1"/>
          <p:nvPr/>
        </p:nvSpPr>
        <p:spPr>
          <a:xfrm>
            <a:off x="10787636" y="3976954"/>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38" name="TextBox 37">
            <a:extLst>
              <a:ext uri="{FF2B5EF4-FFF2-40B4-BE49-F238E27FC236}">
                <a16:creationId xmlns:a16="http://schemas.microsoft.com/office/drawing/2014/main" id="{1DA0C2BB-81E7-4277-8808-7025EE4C1AEC}"/>
              </a:ext>
            </a:extLst>
          </p:cNvPr>
          <p:cNvSpPr txBox="1"/>
          <p:nvPr/>
        </p:nvSpPr>
        <p:spPr>
          <a:xfrm rot="16200000">
            <a:off x="10321482" y="3086121"/>
            <a:ext cx="189667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-log10 p val eQTL</a:t>
            </a:r>
          </a:p>
        </p:txBody>
      </p:sp>
      <p:sp>
        <p:nvSpPr>
          <p:cNvPr id="17" name="Oval 16">
            <a:extLst>
              <a:ext uri="{FF2B5EF4-FFF2-40B4-BE49-F238E27FC236}">
                <a16:creationId xmlns:a16="http://schemas.microsoft.com/office/drawing/2014/main" id="{2C680DCD-B61D-4E65-919F-8E416CCB4982}"/>
              </a:ext>
            </a:extLst>
          </p:cNvPr>
          <p:cNvSpPr/>
          <p:nvPr/>
        </p:nvSpPr>
        <p:spPr>
          <a:xfrm>
            <a:off x="9469107" y="1880182"/>
            <a:ext cx="252000" cy="252000"/>
          </a:xfrm>
          <a:prstGeom prst="ellipse">
            <a:avLst/>
          </a:prstGeom>
          <a:noFill/>
          <a:ln w="57150">
            <a:solidFill>
              <a:srgbClr val="EB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93159C9-2AD7-4B12-A460-14B5D9A55CC3}"/>
              </a:ext>
            </a:extLst>
          </p:cNvPr>
          <p:cNvSpPr txBox="1"/>
          <p:nvPr/>
        </p:nvSpPr>
        <p:spPr>
          <a:xfrm>
            <a:off x="8067413" y="4527966"/>
            <a:ext cx="31261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Chromosome position (00000)</a:t>
            </a:r>
          </a:p>
        </p:txBody>
      </p:sp>
      <p:sp>
        <p:nvSpPr>
          <p:cNvPr id="40" name="TextBox 39">
            <a:extLst>
              <a:ext uri="{FF2B5EF4-FFF2-40B4-BE49-F238E27FC236}">
                <a16:creationId xmlns:a16="http://schemas.microsoft.com/office/drawing/2014/main" id="{63CE2102-321B-48B3-AA37-1E7F2153E353}"/>
              </a:ext>
            </a:extLst>
          </p:cNvPr>
          <p:cNvSpPr txBox="1"/>
          <p:nvPr/>
        </p:nvSpPr>
        <p:spPr>
          <a:xfrm>
            <a:off x="8339511" y="4232660"/>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434</a:t>
            </a:r>
          </a:p>
        </p:txBody>
      </p:sp>
      <p:sp>
        <p:nvSpPr>
          <p:cNvPr id="41" name="TextBox 40">
            <a:extLst>
              <a:ext uri="{FF2B5EF4-FFF2-40B4-BE49-F238E27FC236}">
                <a16:creationId xmlns:a16="http://schemas.microsoft.com/office/drawing/2014/main" id="{BA59A162-C38C-4649-9885-E704E2FC48FD}"/>
              </a:ext>
            </a:extLst>
          </p:cNvPr>
          <p:cNvSpPr txBox="1"/>
          <p:nvPr/>
        </p:nvSpPr>
        <p:spPr>
          <a:xfrm>
            <a:off x="8797454" y="4232660"/>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436</a:t>
            </a:r>
          </a:p>
        </p:txBody>
      </p:sp>
      <p:sp>
        <p:nvSpPr>
          <p:cNvPr id="42" name="TextBox 41">
            <a:extLst>
              <a:ext uri="{FF2B5EF4-FFF2-40B4-BE49-F238E27FC236}">
                <a16:creationId xmlns:a16="http://schemas.microsoft.com/office/drawing/2014/main" id="{884CD8A3-EC9A-4EAC-828A-7E99FC8E5689}"/>
              </a:ext>
            </a:extLst>
          </p:cNvPr>
          <p:cNvSpPr txBox="1"/>
          <p:nvPr/>
        </p:nvSpPr>
        <p:spPr>
          <a:xfrm>
            <a:off x="9255398" y="4232660"/>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438</a:t>
            </a:r>
          </a:p>
        </p:txBody>
      </p:sp>
      <p:sp>
        <p:nvSpPr>
          <p:cNvPr id="43" name="TextBox 42">
            <a:extLst>
              <a:ext uri="{FF2B5EF4-FFF2-40B4-BE49-F238E27FC236}">
                <a16:creationId xmlns:a16="http://schemas.microsoft.com/office/drawing/2014/main" id="{F8D79498-9842-4B44-964B-C551283EC1A7}"/>
              </a:ext>
            </a:extLst>
          </p:cNvPr>
          <p:cNvSpPr txBox="1"/>
          <p:nvPr/>
        </p:nvSpPr>
        <p:spPr>
          <a:xfrm>
            <a:off x="9713342" y="4232660"/>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440</a:t>
            </a:r>
          </a:p>
        </p:txBody>
      </p:sp>
      <p:sp>
        <p:nvSpPr>
          <p:cNvPr id="44" name="TextBox 43">
            <a:extLst>
              <a:ext uri="{FF2B5EF4-FFF2-40B4-BE49-F238E27FC236}">
                <a16:creationId xmlns:a16="http://schemas.microsoft.com/office/drawing/2014/main" id="{04101C5F-CAB9-47CD-BCEC-6E2E82E72C21}"/>
              </a:ext>
            </a:extLst>
          </p:cNvPr>
          <p:cNvSpPr txBox="1"/>
          <p:nvPr/>
        </p:nvSpPr>
        <p:spPr>
          <a:xfrm>
            <a:off x="10171285" y="4232660"/>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442</a:t>
            </a:r>
          </a:p>
        </p:txBody>
      </p:sp>
      <p:graphicFrame>
        <p:nvGraphicFramePr>
          <p:cNvPr id="2" name="Table 2">
            <a:extLst>
              <a:ext uri="{FF2B5EF4-FFF2-40B4-BE49-F238E27FC236}">
                <a16:creationId xmlns:a16="http://schemas.microsoft.com/office/drawing/2014/main" id="{C614089F-B1D9-4A79-A0ED-493F2614BEF0}"/>
              </a:ext>
            </a:extLst>
          </p:cNvPr>
          <p:cNvGraphicFramePr>
            <a:graphicFrameLocks noGrp="1"/>
          </p:cNvGraphicFramePr>
          <p:nvPr>
            <p:extLst>
              <p:ext uri="{D42A27DB-BD31-4B8C-83A1-F6EECF244321}">
                <p14:modId xmlns:p14="http://schemas.microsoft.com/office/powerpoint/2010/main" val="4132141211"/>
              </p:ext>
            </p:extLst>
          </p:nvPr>
        </p:nvGraphicFramePr>
        <p:xfrm>
          <a:off x="402811" y="3959652"/>
          <a:ext cx="5691638" cy="2286000"/>
        </p:xfrm>
        <a:graphic>
          <a:graphicData uri="http://schemas.openxmlformats.org/drawingml/2006/table">
            <a:tbl>
              <a:tblPr bandRow="1">
                <a:tableStyleId>{5C22544A-7EE6-4342-B048-85BDC9FD1C3A}</a:tableStyleId>
              </a:tblPr>
              <a:tblGrid>
                <a:gridCol w="1727151">
                  <a:extLst>
                    <a:ext uri="{9D8B030D-6E8A-4147-A177-3AD203B41FA5}">
                      <a16:colId xmlns:a16="http://schemas.microsoft.com/office/drawing/2014/main" val="1438175600"/>
                    </a:ext>
                  </a:extLst>
                </a:gridCol>
                <a:gridCol w="3964487">
                  <a:extLst>
                    <a:ext uri="{9D8B030D-6E8A-4147-A177-3AD203B41FA5}">
                      <a16:colId xmlns:a16="http://schemas.microsoft.com/office/drawing/2014/main" val="2319040816"/>
                    </a:ext>
                  </a:extLst>
                </a:gridCol>
              </a:tblGrid>
              <a:tr h="370840">
                <a:tc>
                  <a:txBody>
                    <a:bodyPr/>
                    <a:lstStyle/>
                    <a:p>
                      <a:r>
                        <a:rPr lang="en-US" sz="1200" b="1" dirty="0"/>
                        <a:t>Specific to a single cell type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Chr21 PSC risk locus colocalized with an eQTL for </a:t>
                      </a:r>
                      <a:r>
                        <a:rPr lang="en-US" sz="1200" i="1" dirty="0"/>
                        <a:t>UBASH3A</a:t>
                      </a:r>
                      <a:r>
                        <a:rPr lang="en-US" sz="1200" dirty="0"/>
                        <a:t>, a gene potentiating IL-2 secretion, across all T cells from donors with and without PSC (Figure)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060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Different genes in different cell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Chr19 risk locus colocalized with an eQTL for </a:t>
                      </a:r>
                      <a:r>
                        <a:rPr lang="en-US" sz="1200" i="1" dirty="0"/>
                        <a:t>PRKD2</a:t>
                      </a:r>
                      <a:r>
                        <a:rPr lang="en-US" sz="1200" dirty="0"/>
                        <a:t> in monocytes, neutrophils and T-regs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678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Same gene across cell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Chr11 PSC locus colocalized with:</a:t>
                      </a:r>
                    </a:p>
                    <a:p>
                      <a:pPr marL="285750" indent="-285750">
                        <a:buFont typeface="Arial" panose="020B0604020202020204" pitchFamily="34" charset="0"/>
                        <a:buChar char="•"/>
                      </a:pPr>
                      <a:r>
                        <a:rPr lang="en-GB" sz="1200" dirty="0"/>
                        <a:t>eQTL for </a:t>
                      </a:r>
                      <a:r>
                        <a:rPr lang="en-GB" sz="1200" i="1" dirty="0"/>
                        <a:t>CCDC88B</a:t>
                      </a:r>
                      <a:r>
                        <a:rPr lang="en-GB" sz="1200" dirty="0"/>
                        <a:t> in CD14+ monocytes and neutrophils</a:t>
                      </a:r>
                    </a:p>
                    <a:p>
                      <a:pPr marL="285750" indent="-285750">
                        <a:buFont typeface="Arial" panose="020B0604020202020204" pitchFamily="34" charset="0"/>
                        <a:buChar char="•"/>
                      </a:pPr>
                      <a:r>
                        <a:rPr lang="en-GB" sz="1200" dirty="0"/>
                        <a:t>eQTL for lncRNA </a:t>
                      </a:r>
                      <a:r>
                        <a:rPr lang="en-GB" sz="1200" i="1" dirty="0"/>
                        <a:t>AP003774.2</a:t>
                      </a:r>
                      <a:r>
                        <a:rPr lang="en-GB" sz="1200" dirty="0"/>
                        <a:t> in B cells, PSC T-regs and CCR9+ effector memory T cells but not healthy T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759699"/>
                  </a:ext>
                </a:extLst>
              </a:tr>
            </a:tbl>
          </a:graphicData>
        </a:graphic>
      </p:graphicFrame>
      <p:pic>
        <p:nvPicPr>
          <p:cNvPr id="3" name="Picture 2">
            <a:hlinkClick r:id="rId4" action="ppaction://hlinksldjump"/>
            <a:extLst>
              <a:ext uri="{FF2B5EF4-FFF2-40B4-BE49-F238E27FC236}">
                <a16:creationId xmlns:a16="http://schemas.microsoft.com/office/drawing/2014/main" id="{67B6A2BB-1192-41CE-8AAC-BF072A7347E6}"/>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38615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149987" y="1137573"/>
            <a:ext cx="5583156" cy="4727448"/>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Cholestasis common in cholangiopathies such as PBC and PSC</a:t>
            </a:r>
          </a:p>
          <a:p>
            <a:pPr lvl="1"/>
            <a:r>
              <a:rPr lang="en-US" sz="1600" dirty="0"/>
              <a:t>Causes liver inflammation and injury in epithelial cells, inducing a specific wound healing response</a:t>
            </a:r>
          </a:p>
          <a:p>
            <a:pPr lvl="2"/>
            <a:r>
              <a:rPr lang="en-US" sz="1400" dirty="0"/>
              <a:t>Ductular reaction</a:t>
            </a:r>
          </a:p>
          <a:p>
            <a:pPr lvl="2"/>
            <a:r>
              <a:rPr lang="en-US" sz="1400" dirty="0"/>
              <a:t>Activation of Kupffer cells</a:t>
            </a:r>
          </a:p>
          <a:p>
            <a:pPr lvl="2"/>
            <a:r>
              <a:rPr lang="en-US" sz="1400" dirty="0"/>
              <a:t>Activation of hepatic stellate cells</a:t>
            </a:r>
          </a:p>
          <a:p>
            <a:pPr lvl="2"/>
            <a:r>
              <a:rPr lang="en-US" sz="1400" dirty="0"/>
              <a:t>Activation of immune cells</a:t>
            </a:r>
          </a:p>
          <a:p>
            <a:pPr lvl="1"/>
            <a:r>
              <a:rPr lang="en-US" sz="1600" dirty="0"/>
              <a:t>Ultimately leads to biliary fibrosis</a:t>
            </a:r>
          </a:p>
          <a:p>
            <a:r>
              <a:rPr lang="en-US" sz="1800" dirty="0"/>
              <a:t>Bacterial components that translocate to the liver act as pro-inflammatory signals</a:t>
            </a:r>
          </a:p>
          <a:p>
            <a:pPr lvl="1"/>
            <a:r>
              <a:rPr lang="en-US" sz="1600" dirty="0"/>
              <a:t>Bind to TLRs to promote disease progression</a:t>
            </a:r>
          </a:p>
          <a:p>
            <a:r>
              <a:rPr lang="en-US" sz="1800" dirty="0"/>
              <a:t>Triggering receptor expressed on myeloid cells 2 (TREM2) inhibits TLR-mediated signalling</a:t>
            </a:r>
          </a:p>
          <a:p>
            <a:r>
              <a:rPr lang="en-US" sz="1800" b="1" dirty="0"/>
              <a:t>AIM</a:t>
            </a:r>
            <a:r>
              <a:rPr lang="en-US" sz="1800" dirty="0"/>
              <a:t>: to evaluate the role of TREM2 in cholestasis </a:t>
            </a:r>
          </a:p>
        </p:txBody>
      </p:sp>
      <p:sp>
        <p:nvSpPr>
          <p:cNvPr id="2" name="Content Placeholder 1">
            <a:extLst>
              <a:ext uri="{FF2B5EF4-FFF2-40B4-BE49-F238E27FC236}">
                <a16:creationId xmlns:a16="http://schemas.microsoft.com/office/drawing/2014/main" id="{A467D5B6-9699-4DCE-987D-2CD1EE2770CB}"/>
              </a:ext>
            </a:extLst>
          </p:cNvPr>
          <p:cNvSpPr>
            <a:spLocks noGrp="1"/>
          </p:cNvSpPr>
          <p:nvPr>
            <p:ph sz="half" idx="2"/>
          </p:nvPr>
        </p:nvSpPr>
        <p:spPr>
          <a:xfrm>
            <a:off x="5834385" y="1137573"/>
            <a:ext cx="5646415" cy="5342358"/>
          </a:xfrm>
          <a:ln>
            <a:noFill/>
          </a:ln>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METHODS</a:t>
            </a:r>
          </a:p>
          <a:p>
            <a:r>
              <a:rPr lang="en-US" sz="1800" i="1" dirty="0"/>
              <a:t>TREM2</a:t>
            </a:r>
            <a:r>
              <a:rPr lang="en-US" sz="1800" dirty="0"/>
              <a:t> expression analyzed</a:t>
            </a:r>
          </a:p>
          <a:p>
            <a:pPr lvl="1"/>
            <a:r>
              <a:rPr lang="en-US" sz="1600" dirty="0"/>
              <a:t>In liver of patients with PBC and PSC</a:t>
            </a:r>
          </a:p>
          <a:p>
            <a:pPr lvl="1"/>
            <a:r>
              <a:rPr lang="en-US" sz="1600" dirty="0"/>
              <a:t>In mouse models of cholestasis</a:t>
            </a:r>
          </a:p>
          <a:p>
            <a:r>
              <a:rPr lang="en-US" sz="1800" i="1" dirty="0"/>
              <a:t>In vivo</a:t>
            </a:r>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sz="1800" i="1" dirty="0"/>
          </a:p>
          <a:p>
            <a:endParaRPr lang="en-US" sz="1800" i="1" dirty="0"/>
          </a:p>
          <a:p>
            <a:endParaRPr lang="en-US" sz="1800" i="1" dirty="0"/>
          </a:p>
          <a:p>
            <a:endParaRPr lang="en-US" sz="1800" i="1" dirty="0"/>
          </a:p>
          <a:p>
            <a:r>
              <a:rPr lang="en-US" sz="1800" i="1" dirty="0"/>
              <a:t>In vitro </a:t>
            </a:r>
          </a:p>
          <a:p>
            <a:pPr lvl="1"/>
            <a:r>
              <a:rPr lang="en-US" sz="1600" dirty="0"/>
              <a:t>Effects of the treatment with UDCA in </a:t>
            </a:r>
            <a:br>
              <a:rPr lang="en-US" sz="1600" dirty="0"/>
            </a:br>
            <a:r>
              <a:rPr lang="en-US" sz="1600" dirty="0"/>
              <a:t>isolated Kupffer cells was assessed</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The anti-inflammatory receptor TREM2 protects the liver from </a:t>
            </a:r>
            <a:br>
              <a:rPr lang="en-US" dirty="0"/>
            </a:br>
            <a:r>
              <a:rPr lang="en-US" dirty="0"/>
              <a:t>cholestatic injury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highlight>
                  <a:srgbClr val="FFFF00"/>
                </a:highlight>
              </a:rPr>
              <a:t/>
            </a:r>
            <a:br>
              <a:rPr lang="en-US" dirty="0">
                <a:highlight>
                  <a:srgbClr val="FFFF00"/>
                </a:highlight>
              </a:rPr>
            </a:br>
            <a:r>
              <a:rPr lang="en-US" dirty="0"/>
              <a:t>Labiano I</a:t>
            </a:r>
            <a:r>
              <a:rPr lang="en-GB" dirty="0"/>
              <a:t>, et al. DILC 2020; </a:t>
            </a:r>
            <a:r>
              <a:rPr lang="en-GB" dirty="0">
                <a:solidFill>
                  <a:srgbClr val="000000"/>
                </a:solidFill>
              </a:rPr>
              <a:t>AS059</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2818889"/>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5777374" y="1209712"/>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BEA2DBC-4B68-48D1-B612-279DD94F6C28}"/>
              </a:ext>
            </a:extLst>
          </p:cNvPr>
          <p:cNvSpPr/>
          <p:nvPr/>
        </p:nvSpPr>
        <p:spPr>
          <a:xfrm>
            <a:off x="6857907" y="2756578"/>
            <a:ext cx="1548000" cy="359237"/>
          </a:xfrm>
          <a:prstGeom prst="rect">
            <a:avLst/>
          </a:prstGeom>
          <a:solidFill>
            <a:schemeClr val="bg2">
              <a:alpha val="50196"/>
            </a:schemeClr>
          </a:solidFill>
          <a:ln w="12700">
            <a:solidFill>
              <a:srgbClr val="004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WT mice</a:t>
            </a:r>
          </a:p>
        </p:txBody>
      </p:sp>
      <p:sp>
        <p:nvSpPr>
          <p:cNvPr id="12" name="Rectangle 11">
            <a:extLst>
              <a:ext uri="{FF2B5EF4-FFF2-40B4-BE49-F238E27FC236}">
                <a16:creationId xmlns:a16="http://schemas.microsoft.com/office/drawing/2014/main" id="{ACD4F56C-9CC3-49D3-A84E-26D689DCE2D8}"/>
              </a:ext>
            </a:extLst>
          </p:cNvPr>
          <p:cNvSpPr/>
          <p:nvPr/>
        </p:nvSpPr>
        <p:spPr>
          <a:xfrm>
            <a:off x="10140534" y="1869402"/>
            <a:ext cx="1717588" cy="5313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Compared with healthy livers </a:t>
            </a:r>
          </a:p>
        </p:txBody>
      </p:sp>
      <p:sp>
        <p:nvSpPr>
          <p:cNvPr id="6" name="Right Brace 5">
            <a:extLst>
              <a:ext uri="{FF2B5EF4-FFF2-40B4-BE49-F238E27FC236}">
                <a16:creationId xmlns:a16="http://schemas.microsoft.com/office/drawing/2014/main" id="{B5E255AE-D41B-40E0-9D31-2F9299941A5D}"/>
              </a:ext>
            </a:extLst>
          </p:cNvPr>
          <p:cNvSpPr/>
          <p:nvPr/>
        </p:nvSpPr>
        <p:spPr>
          <a:xfrm>
            <a:off x="10148257" y="1850123"/>
            <a:ext cx="197708" cy="531341"/>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9F2A61B8-8005-4141-9D2D-188C9471B340}"/>
              </a:ext>
            </a:extLst>
          </p:cNvPr>
          <p:cNvSpPr/>
          <p:nvPr/>
        </p:nvSpPr>
        <p:spPr>
          <a:xfrm>
            <a:off x="8623951" y="2756578"/>
            <a:ext cx="1548000" cy="360000"/>
          </a:xfrm>
          <a:prstGeom prst="rect">
            <a:avLst/>
          </a:prstGeom>
          <a:solidFill>
            <a:srgbClr val="000000">
              <a:alpha val="24706"/>
            </a:srgbClr>
          </a:solidFill>
          <a:ln w="12700">
            <a:solidFill>
              <a:srgbClr val="004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a:ea typeface="+mn-ea"/>
                <a:cs typeface="+mn-cs"/>
              </a:rPr>
              <a:t>TREM2</a:t>
            </a:r>
            <a:r>
              <a:rPr kumimoji="0" lang="en-GB" sz="1400" b="0" i="0" u="none" strike="noStrike" kern="1200" cap="none" spc="0" normalizeH="0" baseline="30000" noProof="0" dirty="0">
                <a:ln>
                  <a:noFill/>
                </a:ln>
                <a:solidFill>
                  <a:prstClr val="black"/>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mice</a:t>
            </a:r>
            <a:endParaRPr kumimoji="0" lang="en-GB" sz="14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grpSp>
        <p:nvGrpSpPr>
          <p:cNvPr id="49" name="48 Grupo"/>
          <p:cNvGrpSpPr/>
          <p:nvPr/>
        </p:nvGrpSpPr>
        <p:grpSpPr>
          <a:xfrm>
            <a:off x="6192181" y="3404584"/>
            <a:ext cx="2326776" cy="772336"/>
            <a:chOff x="706086" y="2583118"/>
            <a:chExt cx="2326776" cy="772336"/>
          </a:xfrm>
        </p:grpSpPr>
        <p:cxnSp>
          <p:nvCxnSpPr>
            <p:cNvPr id="50" name="49 Conector recto"/>
            <p:cNvCxnSpPr/>
            <p:nvPr/>
          </p:nvCxnSpPr>
          <p:spPr>
            <a:xfrm>
              <a:off x="2674707" y="3001613"/>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2317602" y="2583118"/>
              <a:ext cx="715260" cy="400110"/>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7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Sacrifice</a:t>
              </a:r>
            </a:p>
          </p:txBody>
        </p:sp>
        <p:cxnSp>
          <p:nvCxnSpPr>
            <p:cNvPr id="52" name="51 Conector recto"/>
            <p:cNvCxnSpPr/>
            <p:nvPr/>
          </p:nvCxnSpPr>
          <p:spPr>
            <a:xfrm flipV="1">
              <a:off x="1353648" y="3238352"/>
              <a:ext cx="1440000" cy="0"/>
            </a:xfrm>
            <a:prstGeom prst="line">
              <a:avLst/>
            </a:prstGeom>
            <a:ln w="28575">
              <a:solidFill>
                <a:srgbClr val="004A86"/>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1359668" y="3001613"/>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706086" y="3109233"/>
              <a:ext cx="484428" cy="246221"/>
            </a:xfrm>
            <a:prstGeom prst="rect">
              <a:avLst/>
            </a:prstGeom>
            <a:noFill/>
            <a:ln w="63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Birth</a:t>
              </a:r>
            </a:p>
          </p:txBody>
        </p:sp>
        <p:sp>
          <p:nvSpPr>
            <p:cNvPr id="55" name="54 CuadroTexto"/>
            <p:cNvSpPr txBox="1"/>
            <p:nvPr/>
          </p:nvSpPr>
          <p:spPr>
            <a:xfrm>
              <a:off x="724038" y="2684716"/>
              <a:ext cx="1475725" cy="369332"/>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B5F17"/>
                  </a:solidFill>
                  <a:effectLst/>
                  <a:uLnTx/>
                  <a:uFillTx/>
                  <a:latin typeface="Arial" panose="020B0604020202020204"/>
                  <a:ea typeface="+mn-ea"/>
                  <a:cs typeface="Arial" pitchFamily="34" charset="0"/>
                </a:rPr>
                <a:t>BDL / Sham</a:t>
              </a:r>
            </a:p>
          </p:txBody>
        </p:sp>
        <p:cxnSp>
          <p:nvCxnSpPr>
            <p:cNvPr id="56" name="55 Conector recto"/>
            <p:cNvCxnSpPr/>
            <p:nvPr/>
          </p:nvCxnSpPr>
          <p:spPr>
            <a:xfrm>
              <a:off x="1211038" y="3252410"/>
              <a:ext cx="144016"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71 Grupo"/>
          <p:cNvGrpSpPr/>
          <p:nvPr/>
        </p:nvGrpSpPr>
        <p:grpSpPr>
          <a:xfrm>
            <a:off x="8790593" y="3429982"/>
            <a:ext cx="2523347" cy="723164"/>
            <a:chOff x="3873685" y="153241"/>
            <a:chExt cx="2523347" cy="723164"/>
          </a:xfrm>
        </p:grpSpPr>
        <p:cxnSp>
          <p:nvCxnSpPr>
            <p:cNvPr id="73" name="72 Conector recto"/>
            <p:cNvCxnSpPr/>
            <p:nvPr/>
          </p:nvCxnSpPr>
          <p:spPr>
            <a:xfrm>
              <a:off x="4759392" y="524476"/>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6082420" y="524313"/>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sp>
          <p:nvSpPr>
            <p:cNvPr id="75" name="74 CuadroTexto"/>
            <p:cNvSpPr txBox="1"/>
            <p:nvPr/>
          </p:nvSpPr>
          <p:spPr>
            <a:xfrm>
              <a:off x="5681772" y="153241"/>
              <a:ext cx="715260" cy="400110"/>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 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Sacrifice</a:t>
              </a:r>
            </a:p>
          </p:txBody>
        </p:sp>
        <p:cxnSp>
          <p:nvCxnSpPr>
            <p:cNvPr id="76" name="75 Conector recto"/>
            <p:cNvCxnSpPr/>
            <p:nvPr/>
          </p:nvCxnSpPr>
          <p:spPr>
            <a:xfrm flipV="1">
              <a:off x="4761361" y="790080"/>
              <a:ext cx="1440000" cy="0"/>
            </a:xfrm>
            <a:prstGeom prst="line">
              <a:avLst/>
            </a:prstGeom>
            <a:ln w="28575">
              <a:solidFill>
                <a:srgbClr val="004A86"/>
              </a:solidFill>
            </a:ln>
          </p:spPr>
          <p:style>
            <a:lnRef idx="1">
              <a:schemeClr val="accent1"/>
            </a:lnRef>
            <a:fillRef idx="0">
              <a:schemeClr val="accent1"/>
            </a:fillRef>
            <a:effectRef idx="0">
              <a:schemeClr val="accent1"/>
            </a:effectRef>
            <a:fontRef idx="minor">
              <a:schemeClr val="tx1"/>
            </a:fontRef>
          </p:style>
        </p:cxnSp>
        <p:sp>
          <p:nvSpPr>
            <p:cNvPr id="77" name="76 CuadroTexto"/>
            <p:cNvSpPr txBox="1"/>
            <p:nvPr/>
          </p:nvSpPr>
          <p:spPr>
            <a:xfrm>
              <a:off x="4244425" y="660961"/>
              <a:ext cx="423514" cy="215444"/>
            </a:xfrm>
            <a:prstGeom prst="rect">
              <a:avLst/>
            </a:prstGeom>
            <a:noFill/>
            <a:ln w="63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Birth</a:t>
              </a:r>
            </a:p>
          </p:txBody>
        </p:sp>
        <p:cxnSp>
          <p:nvCxnSpPr>
            <p:cNvPr id="78" name="77 Conector recto"/>
            <p:cNvCxnSpPr/>
            <p:nvPr/>
          </p:nvCxnSpPr>
          <p:spPr>
            <a:xfrm>
              <a:off x="4618751" y="789624"/>
              <a:ext cx="144016"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873685" y="240325"/>
              <a:ext cx="1813318" cy="369332"/>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B5F17"/>
                  </a:solidFill>
                  <a:effectLst/>
                  <a:uLnTx/>
                  <a:uFillTx/>
                  <a:latin typeface="Arial" panose="020B0604020202020204" pitchFamily="34" charset="0"/>
                  <a:ea typeface="+mn-ea"/>
                  <a:cs typeface="Arial" panose="020B0604020202020204" pitchFamily="34" charset="0"/>
                </a:rPr>
                <a:t>ANIT / Olive oil</a:t>
              </a:r>
            </a:p>
          </p:txBody>
        </p:sp>
      </p:grpSp>
      <p:grpSp>
        <p:nvGrpSpPr>
          <p:cNvPr id="83" name="82 Grupo"/>
          <p:cNvGrpSpPr/>
          <p:nvPr/>
        </p:nvGrpSpPr>
        <p:grpSpPr>
          <a:xfrm>
            <a:off x="6112353" y="4616521"/>
            <a:ext cx="2733168" cy="772336"/>
            <a:chOff x="706086" y="2583118"/>
            <a:chExt cx="2733168" cy="772336"/>
          </a:xfrm>
        </p:grpSpPr>
        <p:cxnSp>
          <p:nvCxnSpPr>
            <p:cNvPr id="84" name="83 Conector recto"/>
            <p:cNvCxnSpPr/>
            <p:nvPr/>
          </p:nvCxnSpPr>
          <p:spPr>
            <a:xfrm>
              <a:off x="3081099" y="2972585"/>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sp>
          <p:nvSpPr>
            <p:cNvPr id="85" name="84 CuadroTexto"/>
            <p:cNvSpPr txBox="1"/>
            <p:nvPr/>
          </p:nvSpPr>
          <p:spPr>
            <a:xfrm>
              <a:off x="2723994" y="2583118"/>
              <a:ext cx="715260" cy="400110"/>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7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Sacrifice</a:t>
              </a:r>
            </a:p>
          </p:txBody>
        </p:sp>
        <p:cxnSp>
          <p:nvCxnSpPr>
            <p:cNvPr id="86" name="85 Conector recto"/>
            <p:cNvCxnSpPr/>
            <p:nvPr/>
          </p:nvCxnSpPr>
          <p:spPr>
            <a:xfrm flipV="1">
              <a:off x="1353648" y="3238352"/>
              <a:ext cx="1908000" cy="0"/>
            </a:xfrm>
            <a:prstGeom prst="line">
              <a:avLst/>
            </a:prstGeom>
            <a:ln w="28575">
              <a:solidFill>
                <a:srgbClr val="004A86"/>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2245022" y="2972585"/>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706086" y="3109233"/>
              <a:ext cx="484428" cy="246221"/>
            </a:xfrm>
            <a:prstGeom prst="rect">
              <a:avLst/>
            </a:prstGeom>
            <a:noFill/>
            <a:ln w="63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Birth</a:t>
              </a:r>
            </a:p>
          </p:txBody>
        </p:sp>
        <p:sp>
          <p:nvSpPr>
            <p:cNvPr id="89" name="88 CuadroTexto"/>
            <p:cNvSpPr txBox="1"/>
            <p:nvPr/>
          </p:nvSpPr>
          <p:spPr>
            <a:xfrm>
              <a:off x="1794251" y="2728258"/>
              <a:ext cx="902812" cy="246221"/>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BDL / Sham</a:t>
              </a:r>
            </a:p>
          </p:txBody>
        </p:sp>
        <p:cxnSp>
          <p:nvCxnSpPr>
            <p:cNvPr id="90" name="89 Conector recto"/>
            <p:cNvCxnSpPr/>
            <p:nvPr/>
          </p:nvCxnSpPr>
          <p:spPr>
            <a:xfrm>
              <a:off x="1211038" y="3237896"/>
              <a:ext cx="144016"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91" name="90 Conector recto"/>
          <p:cNvCxnSpPr/>
          <p:nvPr/>
        </p:nvCxnSpPr>
        <p:spPr>
          <a:xfrm>
            <a:off x="6853276" y="5013139"/>
            <a:ext cx="0" cy="252000"/>
          </a:xfrm>
          <a:prstGeom prst="line">
            <a:avLst/>
          </a:prstGeom>
          <a:ln w="28575">
            <a:solidFill>
              <a:srgbClr val="004A86"/>
            </a:solidFill>
            <a:tailEnd type="stealth"/>
          </a:ln>
        </p:spPr>
        <p:style>
          <a:lnRef idx="1">
            <a:schemeClr val="accent1"/>
          </a:lnRef>
          <a:fillRef idx="0">
            <a:schemeClr val="accent1"/>
          </a:fillRef>
          <a:effectRef idx="0">
            <a:schemeClr val="accent1"/>
          </a:effectRef>
          <a:fontRef idx="minor">
            <a:schemeClr val="tx1"/>
          </a:fontRef>
        </p:style>
      </p:cxnSp>
      <p:sp>
        <p:nvSpPr>
          <p:cNvPr id="92" name="91 CuadroTexto"/>
          <p:cNvSpPr txBox="1"/>
          <p:nvPr/>
        </p:nvSpPr>
        <p:spPr>
          <a:xfrm>
            <a:off x="6528793" y="4660060"/>
            <a:ext cx="620683" cy="369332"/>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B5F17"/>
                </a:solidFill>
                <a:effectLst/>
                <a:uLnTx/>
                <a:uFillTx/>
                <a:latin typeface="Arial" panose="020B0604020202020204"/>
                <a:ea typeface="+mn-ea"/>
                <a:cs typeface="Arial" pitchFamily="34" charset="0"/>
              </a:rPr>
              <a:t>Abx</a:t>
            </a:r>
          </a:p>
        </p:txBody>
      </p:sp>
      <p:sp>
        <p:nvSpPr>
          <p:cNvPr id="93" name="92 Abrir llave"/>
          <p:cNvSpPr/>
          <p:nvPr/>
        </p:nvSpPr>
        <p:spPr>
          <a:xfrm rot="5400000">
            <a:off x="7544823" y="3744884"/>
            <a:ext cx="174168" cy="16888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5" name="94 CuadroTexto"/>
          <p:cNvSpPr txBox="1"/>
          <p:nvPr/>
        </p:nvSpPr>
        <p:spPr>
          <a:xfrm>
            <a:off x="7431308" y="4266150"/>
            <a:ext cx="426720" cy="246221"/>
          </a:xfrm>
          <a:prstGeom prst="rect">
            <a:avLst/>
          </a:prstGeom>
          <a:noFill/>
          <a:ln w="63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Abx</a:t>
            </a:r>
          </a:p>
        </p:txBody>
      </p:sp>
      <p:sp>
        <p:nvSpPr>
          <p:cNvPr id="96" name="95 Abrir llave"/>
          <p:cNvSpPr/>
          <p:nvPr/>
        </p:nvSpPr>
        <p:spPr>
          <a:xfrm rot="5400000">
            <a:off x="8479968" y="790207"/>
            <a:ext cx="573311" cy="5167092"/>
          </a:xfrm>
          <a:prstGeom prst="leftBrace">
            <a:avLst>
              <a:gd name="adj1" fmla="val 8333"/>
              <a:gd name="adj2" fmla="val 55158"/>
            </a:avLst>
          </a:prstGeom>
          <a:ln>
            <a:solidFill>
              <a:srgbClr val="004A8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7">
            <a:hlinkClick r:id="rId3" action="ppaction://hlinksldjump"/>
            <a:extLst>
              <a:ext uri="{FF2B5EF4-FFF2-40B4-BE49-F238E27FC236}">
                <a16:creationId xmlns:a16="http://schemas.microsoft.com/office/drawing/2014/main" id="{5F420077-85E5-4852-AF78-3BD5D3CD7CE7}"/>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46243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106443" y="1108545"/>
            <a:ext cx="5641214" cy="5182957"/>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b="1" dirty="0">
                <a:sym typeface="Symbol" panose="05050102010706020507" pitchFamily="18" charset="2"/>
              </a:rPr>
              <a:t></a:t>
            </a:r>
            <a:r>
              <a:rPr lang="en-US" sz="1800" i="1" dirty="0">
                <a:sym typeface="Symbol" panose="05050102010706020507" pitchFamily="18" charset="2"/>
              </a:rPr>
              <a:t> </a:t>
            </a:r>
            <a:r>
              <a:rPr lang="en-US" sz="1800" dirty="0">
                <a:sym typeface="Symbol" panose="05050102010706020507" pitchFamily="18" charset="2"/>
              </a:rPr>
              <a:t>TREM2 in PBC and PSC patients and in murine models of cholestasis vs controls</a:t>
            </a:r>
          </a:p>
          <a:p>
            <a:pPr lvl="1"/>
            <a:r>
              <a:rPr lang="en-US" sz="1600" dirty="0"/>
              <a:t>TREM2 expression positively correlates with inflammatory and fibrotic markers</a:t>
            </a:r>
          </a:p>
          <a:p>
            <a:r>
              <a:rPr lang="en-US" sz="1800" i="1" dirty="0"/>
              <a:t>TREM2</a:t>
            </a:r>
            <a:r>
              <a:rPr lang="en-US" sz="1800" baseline="30000" dirty="0"/>
              <a:t>-/-</a:t>
            </a:r>
            <a:r>
              <a:rPr lang="en-US" sz="1800" dirty="0"/>
              <a:t> mice show an exacerbated response to cholestatic injury induced by BDL:</a:t>
            </a:r>
          </a:p>
          <a:p>
            <a:pPr lvl="1"/>
            <a:r>
              <a:rPr lang="en-US" sz="1600" dirty="0"/>
              <a:t>Augmented biliary expansion and necroptotic cell death but not apoptosis</a:t>
            </a:r>
          </a:p>
          <a:p>
            <a:pPr lvl="1"/>
            <a:r>
              <a:rPr lang="en-US" sz="1600" dirty="0"/>
              <a:t>Enhanced inflammation characterized by expression of pro-inflammatory markers (Tnf, Mcp1, Cxcl1), neutrophil recruitment to the liver and oxidative stress marker upregulation</a:t>
            </a:r>
          </a:p>
          <a:p>
            <a:pPr lvl="1"/>
            <a:r>
              <a:rPr lang="en-US" sz="1600" dirty="0"/>
              <a:t>Enhanced hepatic stellate cell activation marker (Acta2) expression</a:t>
            </a:r>
          </a:p>
          <a:p>
            <a:r>
              <a:rPr lang="en-US" sz="1800" dirty="0"/>
              <a:t>Abx treatment abolished some of the effects of TREM2 after BDL</a:t>
            </a:r>
            <a:endParaRPr lang="en-US" sz="1600" dirty="0"/>
          </a:p>
          <a:p>
            <a:endParaRPr lang="en-US"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The anti-inflammatory receptor TREM2 protects the liver from </a:t>
            </a:r>
            <a:br>
              <a:rPr lang="en-US" dirty="0"/>
            </a:br>
            <a:r>
              <a:rPr lang="en-US" dirty="0"/>
              <a:t>cholestatic injury</a:t>
            </a:r>
            <a:endParaRPr lang="en-GB" dirty="0"/>
          </a:p>
        </p:txBody>
      </p:sp>
      <p:cxnSp>
        <p:nvCxnSpPr>
          <p:cNvPr id="22" name="Straight Connector 21">
            <a:extLst>
              <a:ext uri="{FF2B5EF4-FFF2-40B4-BE49-F238E27FC236}">
                <a16:creationId xmlns:a16="http://schemas.microsoft.com/office/drawing/2014/main" id="{9C7A58C4-0158-4D50-B1F0-3B199C5721E9}"/>
              </a:ext>
            </a:extLst>
          </p:cNvPr>
          <p:cNvCxnSpPr>
            <a:cxnSpLocks/>
          </p:cNvCxnSpPr>
          <p:nvPr/>
        </p:nvCxnSpPr>
        <p:spPr>
          <a:xfrm>
            <a:off x="5808658" y="3429000"/>
            <a:ext cx="0" cy="2935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6EF197-7441-482A-A9B7-A0CF38B5620A}"/>
              </a:ext>
            </a:extLst>
          </p:cNvPr>
          <p:cNvCxnSpPr>
            <a:cxnSpLocks/>
          </p:cNvCxnSpPr>
          <p:nvPr/>
        </p:nvCxnSpPr>
        <p:spPr>
          <a:xfrm flipH="1">
            <a:off x="5808892" y="4073215"/>
            <a:ext cx="60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55A3924B-B41F-4FDF-8048-FD90FA840FF2}"/>
              </a:ext>
            </a:extLst>
          </p:cNvPr>
          <p:cNvSpPr>
            <a:spLocks noGrp="1"/>
          </p:cNvSpPr>
          <p:nvPr>
            <p:ph sz="half" idx="2"/>
          </p:nvPr>
        </p:nvSpPr>
        <p:spPr>
          <a:xfrm>
            <a:off x="5863782" y="1316640"/>
            <a:ext cx="5902768" cy="4622400"/>
          </a:xfrm>
        </p:spPr>
        <p:txBody>
          <a:bodyPr/>
          <a:lstStyle/>
          <a:p>
            <a:r>
              <a:rPr lang="en-US" sz="1800" i="1" dirty="0"/>
              <a:t>TREM2</a:t>
            </a:r>
            <a:r>
              <a:rPr lang="en-US" sz="1800" baseline="30000" dirty="0"/>
              <a:t>-/-</a:t>
            </a:r>
            <a:r>
              <a:rPr lang="en-US" sz="1800" dirty="0"/>
              <a:t> mice show an exacerbated response to cholestatic injury induced by ANIT:</a:t>
            </a:r>
          </a:p>
          <a:p>
            <a:pPr lvl="1"/>
            <a:r>
              <a:rPr lang="en-US" sz="1600" dirty="0"/>
              <a:t>Increased levels of serum transaminases and</a:t>
            </a:r>
            <a:br>
              <a:rPr lang="en-US" sz="1600" dirty="0"/>
            </a:br>
            <a:r>
              <a:rPr lang="en-US" sz="1600" dirty="0"/>
              <a:t>alkaline phosphatase</a:t>
            </a:r>
          </a:p>
          <a:p>
            <a:pPr lvl="1"/>
            <a:r>
              <a:rPr lang="en-US" sz="1600" dirty="0"/>
              <a:t>Enhanced pro-inflammatory marker expression</a:t>
            </a:r>
          </a:p>
          <a:p>
            <a:r>
              <a:rPr lang="en-US" sz="1800" dirty="0"/>
              <a:t>Treatment with UDCA regulated TREM2 receptor expression in isolated Kupffer cells</a:t>
            </a:r>
          </a:p>
          <a:p>
            <a:pPr lvl="1"/>
            <a:r>
              <a:rPr lang="en-US" sz="1600" dirty="0"/>
              <a:t>Some of the effects of UDCA in isolated Kupffer cells depend on TREM2 expression</a:t>
            </a:r>
          </a:p>
          <a:p>
            <a:pPr lvl="1"/>
            <a:endParaRPr lang="en-US" sz="1600" dirty="0"/>
          </a:p>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CONCLUSIONS</a:t>
            </a:r>
          </a:p>
          <a:p>
            <a:r>
              <a:rPr lang="en-US" sz="1800" dirty="0"/>
              <a:t>TREM2 is overexpressed in livers of patients with PBC and PSC and during experimental cholestasis</a:t>
            </a:r>
          </a:p>
          <a:p>
            <a:r>
              <a:rPr lang="en-US" sz="1800" dirty="0"/>
              <a:t>TREM2 is a negative regulator of inflammatory responses during cholestatic injury in mice</a:t>
            </a:r>
          </a:p>
          <a:p>
            <a:r>
              <a:rPr lang="en-US" sz="1800" dirty="0"/>
              <a:t>TREM2 could be an additional hepatoprotective </a:t>
            </a:r>
            <a:br>
              <a:rPr lang="en-US" sz="1800" dirty="0"/>
            </a:br>
            <a:r>
              <a:rPr lang="en-US" sz="1800" dirty="0"/>
              <a:t>mechanism of UDCA in cholestasis</a:t>
            </a:r>
            <a:endParaRPr lang="en-GB" sz="1800" dirty="0"/>
          </a:p>
        </p:txBody>
      </p:sp>
      <p:sp>
        <p:nvSpPr>
          <p:cNvPr id="10" name="Text Placeholder 4">
            <a:extLst>
              <a:ext uri="{FF2B5EF4-FFF2-40B4-BE49-F238E27FC236}">
                <a16:creationId xmlns:a16="http://schemas.microsoft.com/office/drawing/2014/main" id="{BF8C9A65-1930-46AA-9FCF-03AAC8DBB7B6}"/>
              </a:ext>
            </a:extLst>
          </p:cNvPr>
          <p:cNvSpPr>
            <a:spLocks noGrp="1"/>
          </p:cNvSpPr>
          <p:nvPr>
            <p:ph type="body" sz="quarter" idx="10"/>
          </p:nvPr>
        </p:nvSpPr>
        <p:spPr>
          <a:xfrm>
            <a:off x="6567" y="6479931"/>
            <a:ext cx="10025871" cy="376990"/>
          </a:xfrm>
        </p:spPr>
        <p:txBody>
          <a:bodyPr/>
          <a:lstStyle/>
          <a:p>
            <a:r>
              <a:rPr lang="en-US" dirty="0">
                <a:highlight>
                  <a:srgbClr val="FFFF00"/>
                </a:highlight>
              </a:rPr>
              <a:t/>
            </a:r>
            <a:br>
              <a:rPr lang="en-US" dirty="0">
                <a:highlight>
                  <a:srgbClr val="FFFF00"/>
                </a:highlight>
              </a:rPr>
            </a:br>
            <a:r>
              <a:rPr lang="en-US" dirty="0"/>
              <a:t>Labiano I</a:t>
            </a:r>
            <a:r>
              <a:rPr lang="en-GB" dirty="0"/>
              <a:t>, et al. DILC 2020; </a:t>
            </a:r>
            <a:r>
              <a:rPr lang="en-GB" dirty="0">
                <a:solidFill>
                  <a:srgbClr val="000000"/>
                </a:solidFill>
              </a:rPr>
              <a:t>AS059</a:t>
            </a:r>
          </a:p>
        </p:txBody>
      </p:sp>
      <p:pic>
        <p:nvPicPr>
          <p:cNvPr id="2" name="Picture 1">
            <a:hlinkClick r:id="rId3" action="ppaction://hlinksldjump"/>
            <a:extLst>
              <a:ext uri="{FF2B5EF4-FFF2-40B4-BE49-F238E27FC236}">
                <a16:creationId xmlns:a16="http://schemas.microsoft.com/office/drawing/2014/main" id="{D1DDB7C4-DF22-4BCF-889B-71C9352752BA}"/>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01873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2" y="1340769"/>
            <a:ext cx="5574237" cy="4844403"/>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24-nor-ursodeoxycholic acid (</a:t>
            </a:r>
            <a:r>
              <a:rPr lang="en-US" sz="1800" i="1" dirty="0"/>
              <a:t>nor</a:t>
            </a:r>
            <a:r>
              <a:rPr lang="en-US" sz="1800" dirty="0"/>
              <a:t>UDCA) is a novel therapeutic bile acid for treating PSC</a:t>
            </a:r>
          </a:p>
          <a:p>
            <a:pPr lvl="1"/>
            <a:r>
              <a:rPr lang="en-US" sz="1600" dirty="0"/>
              <a:t>PSC is strongly associated with IBD</a:t>
            </a:r>
          </a:p>
          <a:p>
            <a:r>
              <a:rPr lang="en-US" sz="1800" dirty="0"/>
              <a:t>Th17/Treg imbalance is a key immunopathological factor driving PSC−IBD</a:t>
            </a:r>
          </a:p>
          <a:p>
            <a:r>
              <a:rPr lang="en-US" sz="1800" b="1" dirty="0"/>
              <a:t>Hypothesis</a:t>
            </a:r>
            <a:r>
              <a:rPr lang="en-US" sz="1800" dirty="0"/>
              <a:t>:</a:t>
            </a:r>
          </a:p>
          <a:p>
            <a:pPr lvl="1"/>
            <a:r>
              <a:rPr lang="en-US" sz="1600" i="1" dirty="0"/>
              <a:t>nor</a:t>
            </a:r>
            <a:r>
              <a:rPr lang="en-US" sz="1600" dirty="0"/>
              <a:t>UDCA has immunomodulatory potency on Th17/Treg balance, contributing to therapeutic efficacy</a:t>
            </a:r>
            <a:r>
              <a:rPr lang="en-US" sz="1600" baseline="30000" dirty="0"/>
              <a:t>*</a:t>
            </a:r>
          </a:p>
          <a:p>
            <a:r>
              <a:rPr lang="en-US" sz="1800" b="1" dirty="0"/>
              <a:t>AIM</a:t>
            </a:r>
            <a:r>
              <a:rPr lang="en-US" sz="1800" dirty="0"/>
              <a:t>: to explore </a:t>
            </a:r>
            <a:r>
              <a:rPr lang="en-US" sz="1800" i="1" dirty="0"/>
              <a:t>nor</a:t>
            </a:r>
            <a:r>
              <a:rPr lang="en-US" sz="1800" dirty="0"/>
              <a:t>UDCA effects on CD4+ </a:t>
            </a:r>
            <a:br>
              <a:rPr lang="en-US" sz="1800" dirty="0"/>
            </a:br>
            <a:r>
              <a:rPr lang="en-US" sz="1800" dirty="0"/>
              <a:t>T cell metabolic sensing programs and Th17/Treg balance, given that Th17/Treg lineage determination is controlled by metabolic reprogramming in activated CD4+ T cells</a:t>
            </a:r>
          </a:p>
          <a:p>
            <a:endParaRPr lang="en-GB" dirty="0">
              <a:highlight>
                <a:srgbClr val="FEFCFC"/>
              </a:highlight>
            </a:endParaRPr>
          </a:p>
        </p:txBody>
      </p:sp>
      <p:sp>
        <p:nvSpPr>
          <p:cNvPr id="2" name="Content Placeholder 1">
            <a:extLst>
              <a:ext uri="{FF2B5EF4-FFF2-40B4-BE49-F238E27FC236}">
                <a16:creationId xmlns:a16="http://schemas.microsoft.com/office/drawing/2014/main" id="{4D486167-2D28-49A6-B2BC-3EDA18320547}"/>
              </a:ext>
            </a:extLst>
          </p:cNvPr>
          <p:cNvSpPr>
            <a:spLocks noGrp="1"/>
          </p:cNvSpPr>
          <p:nvPr>
            <p:ph sz="half" idx="2"/>
          </p:nvPr>
        </p:nvSpPr>
        <p:spPr>
          <a:xfrm>
            <a:off x="6193448" y="1340769"/>
            <a:ext cx="5572800" cy="4622400"/>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METHODS</a:t>
            </a:r>
          </a:p>
          <a:p>
            <a:r>
              <a:rPr lang="en-US" sz="1800" i="1" dirty="0"/>
              <a:t>nor</a:t>
            </a:r>
            <a:r>
              <a:rPr lang="en-US" sz="1800" dirty="0"/>
              <a:t>UDCA effects on CD4+ T-cell development and Th17/Treg balance assessed in two ways:</a:t>
            </a:r>
          </a:p>
          <a:p>
            <a:pPr lvl="1"/>
            <a:r>
              <a:rPr lang="en-US" sz="1600" i="1" dirty="0"/>
              <a:t>In vitro</a:t>
            </a:r>
            <a:r>
              <a:rPr lang="en-US" sz="1600" dirty="0"/>
              <a:t> proliferation and differentiation assays</a:t>
            </a:r>
          </a:p>
          <a:p>
            <a:pPr lvl="1"/>
            <a:r>
              <a:rPr lang="en-US" sz="1600" dirty="0"/>
              <a:t>CD25–CD45RB</a:t>
            </a:r>
            <a:r>
              <a:rPr lang="en-US" sz="1600" baseline="30000" dirty="0"/>
              <a:t>high</a:t>
            </a:r>
            <a:r>
              <a:rPr lang="en-US" sz="1600" dirty="0"/>
              <a:t>CD4+ T-cell model of induced colitis (Th17 cell-driven experimental IBD model)</a:t>
            </a:r>
          </a:p>
          <a:p>
            <a:pPr marL="0" indent="0">
              <a:buNone/>
            </a:pPr>
            <a:endParaRPr lang="en-US" b="1" dirty="0">
              <a:solidFill>
                <a:schemeClr val="bg1"/>
              </a:solidFill>
              <a:highlight>
                <a:srgbClr val="004A86"/>
              </a:highlight>
              <a:latin typeface="Arial" panose="020B0604020202020204" pitchFamily="34" charset="0"/>
              <a:cs typeface="Arial" panose="020B0604020202020204" pitchFamily="34" charset="0"/>
            </a:endParaRPr>
          </a:p>
          <a:p>
            <a:pPr marL="0" indent="0">
              <a:buNone/>
            </a:pPr>
            <a:endParaRPr lang="en-US" b="1" dirty="0">
              <a:solidFill>
                <a:schemeClr val="bg1"/>
              </a:solidFill>
              <a:highlight>
                <a:srgbClr val="004A86"/>
              </a:highlight>
              <a:latin typeface="Arial" panose="020B0604020202020204" pitchFamily="34" charset="0"/>
              <a:cs typeface="Arial" panose="020B0604020202020204" pitchFamily="34" charset="0"/>
            </a:endParaRPr>
          </a:p>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i="1" dirty="0"/>
              <a:t>In vitro</a:t>
            </a:r>
            <a:r>
              <a:rPr lang="en-US" sz="1800" dirty="0"/>
              <a:t>, </a:t>
            </a:r>
            <a:r>
              <a:rPr lang="en-US" sz="1800" i="1" dirty="0"/>
              <a:t>nor</a:t>
            </a:r>
            <a:r>
              <a:rPr lang="en-US" sz="1800" dirty="0"/>
              <a:t>UDCA:</a:t>
            </a:r>
          </a:p>
          <a:p>
            <a:pPr lvl="1"/>
            <a:r>
              <a:rPr lang="en-US" sz="1600" dirty="0"/>
              <a:t>Reduced CD4+ T-cell proliferation and lymphoblast formation by 46.8% vs control (p&lt;0.05)</a:t>
            </a:r>
          </a:p>
          <a:p>
            <a:pPr lvl="1"/>
            <a:r>
              <a:rPr lang="en-US" sz="1600" dirty="0"/>
              <a:t>Inhibited Th17 cell differentiation while promoting FoxP3 expression</a:t>
            </a:r>
          </a:p>
          <a:p>
            <a:pPr lvl="2"/>
            <a:endParaRPr lang="en-GB" sz="14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000" dirty="0"/>
              <a:t>24-nor-ursodeoxycholic acid ameliorates intestinal inflammation by counteracting Th17/Treg imbalance via redirecting mTOR metabolic sensing programs in CD4+ T cells</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*Alongside </a:t>
            </a:r>
            <a:r>
              <a:rPr lang="en-US" dirty="0"/>
              <a:t>previously established effects in CD8+ T cells</a:t>
            </a:r>
            <a:endParaRPr lang="en-GB" dirty="0"/>
          </a:p>
          <a:p>
            <a:r>
              <a:rPr lang="en-GB" dirty="0"/>
              <a:t>Zhu C, et al. DILC 2020; </a:t>
            </a:r>
            <a:r>
              <a:rPr lang="en-GB" dirty="0">
                <a:solidFill>
                  <a:srgbClr val="000000"/>
                </a:solidFill>
              </a:rPr>
              <a:t>AS060</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5999511" y="1412908"/>
            <a:ext cx="0" cy="4810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E70ABB-C36C-45DC-BB5E-FDF06D438BB1}"/>
              </a:ext>
            </a:extLst>
          </p:cNvPr>
          <p:cNvCxnSpPr>
            <a:cxnSpLocks/>
          </p:cNvCxnSpPr>
          <p:nvPr/>
        </p:nvCxnSpPr>
        <p:spPr>
          <a:xfrm flipH="1">
            <a:off x="5999512" y="3706661"/>
            <a:ext cx="5587651"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903DA665-337D-46D0-847F-ED13FDC68294}"/>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62716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2" y="1340769"/>
            <a:ext cx="5847457" cy="5127558"/>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 (CONT.)</a:t>
            </a:r>
            <a:r>
              <a:rPr lang="en-US" b="1" dirty="0">
                <a:solidFill>
                  <a:schemeClr val="bg1"/>
                </a:solidFill>
                <a:highlight>
                  <a:srgbClr val="FEFCFC"/>
                </a:highlight>
                <a:latin typeface="Arial" panose="020B0604020202020204" pitchFamily="34" charset="0"/>
                <a:cs typeface="Arial" panose="020B0604020202020204" pitchFamily="34" charset="0"/>
              </a:rPr>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Conversely, FA oxidation enhanced by </a:t>
            </a:r>
            <a:r>
              <a:rPr lang="en-US" sz="1800" i="1" dirty="0"/>
              <a:t>nor</a:t>
            </a:r>
            <a:r>
              <a:rPr lang="en-US" sz="1800" dirty="0"/>
              <a:t>UDCA</a:t>
            </a:r>
          </a:p>
          <a:p>
            <a:pPr lvl="1"/>
            <a:r>
              <a:rPr lang="en-US" sz="1600" dirty="0"/>
              <a:t>Increased gene expression of Cpt1alpha (p&lt;0.005)</a:t>
            </a:r>
          </a:p>
          <a:p>
            <a:pPr marL="0" indent="0">
              <a:buNone/>
            </a:pPr>
            <a:endParaRPr lang="en-US"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000" dirty="0"/>
              <a:t>24-nor-ursodeoxycholic acid ameliorates intestinal inflammation by counteracting Th17/Treg imbalance via redirecting mTOR metabolic sensing programs in CD4+ T cells</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*Hexokinase 2 (p&lt;0.05) and lactate dehydrogenase A (p&lt;0.05);</a:t>
            </a:r>
            <a:br>
              <a:rPr lang="en-GB" dirty="0"/>
            </a:br>
            <a:r>
              <a:rPr lang="en-US" baseline="30000" dirty="0"/>
              <a:t>†</a:t>
            </a:r>
            <a:r>
              <a:rPr lang="en-GB" dirty="0"/>
              <a:t>Spleen (p&lt;0.05), intraepithelial mucosa (p&lt;0.05) and lamina propria (p=0.0635)</a:t>
            </a:r>
            <a:br>
              <a:rPr lang="en-GB" dirty="0"/>
            </a:br>
            <a:r>
              <a:rPr lang="en-GB" dirty="0"/>
              <a:t>Zhu C, et al. DILC 2020; </a:t>
            </a:r>
            <a:r>
              <a:rPr lang="en-GB" dirty="0">
                <a:solidFill>
                  <a:srgbClr val="000000"/>
                </a:solidFill>
              </a:rPr>
              <a:t>AS060</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1831232"/>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103081" y="3263163"/>
            <a:ext cx="0" cy="298132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02886F-AC2D-4814-A143-17B421254598}"/>
              </a:ext>
            </a:extLst>
          </p:cNvPr>
          <p:cNvSpPr/>
          <p:nvPr/>
        </p:nvSpPr>
        <p:spPr>
          <a:xfrm>
            <a:off x="533919" y="3263164"/>
            <a:ext cx="2594337" cy="69891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40.7%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sym typeface="Symbol" panose="05050102010706020507" pitchFamily="18" charset="2"/>
              </a:rPr>
              <a:t>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sym typeface="Symbol" panose="05050102010706020507" pitchFamily="18" charset="2"/>
              </a:rPr>
              <a:t>phosphorylation of P70 S6 kinase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(Thr421/Ser424; p&lt;0.005)</a:t>
            </a:r>
          </a:p>
        </p:txBody>
      </p:sp>
      <p:sp>
        <p:nvSpPr>
          <p:cNvPr id="9" name="Rectangle 8">
            <a:extLst>
              <a:ext uri="{FF2B5EF4-FFF2-40B4-BE49-F238E27FC236}">
                <a16:creationId xmlns:a16="http://schemas.microsoft.com/office/drawing/2014/main" id="{A88458EE-7F69-4BA1-BB23-4776578809B7}"/>
              </a:ext>
            </a:extLst>
          </p:cNvPr>
          <p:cNvSpPr/>
          <p:nvPr/>
        </p:nvSpPr>
        <p:spPr>
          <a:xfrm>
            <a:off x="3323192" y="3263163"/>
            <a:ext cx="2595600" cy="69891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51.2%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sym typeface="Symbol" panose="05050102010706020507" pitchFamily="18" charset="2"/>
              </a:rPr>
              <a:t>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sym typeface="Symbol" panose="05050102010706020507" pitchFamily="18" charset="2"/>
              </a:rPr>
              <a:t>phosphorylation of pAKT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(Ser473; p&lt;0.005)</a:t>
            </a:r>
          </a:p>
        </p:txBody>
      </p:sp>
      <p:sp>
        <p:nvSpPr>
          <p:cNvPr id="10" name="Rectangle 9">
            <a:extLst>
              <a:ext uri="{FF2B5EF4-FFF2-40B4-BE49-F238E27FC236}">
                <a16:creationId xmlns:a16="http://schemas.microsoft.com/office/drawing/2014/main" id="{8FAA4D4D-D691-4955-B51C-DBE94C489EA7}"/>
              </a:ext>
            </a:extLst>
          </p:cNvPr>
          <p:cNvSpPr/>
          <p:nvPr/>
        </p:nvSpPr>
        <p:spPr>
          <a:xfrm>
            <a:off x="537745" y="2779008"/>
            <a:ext cx="2586685" cy="28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mTORC1 kinase activity</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BDAD3F30-BE03-45B3-AB7B-4F82BC375E10}"/>
              </a:ext>
            </a:extLst>
          </p:cNvPr>
          <p:cNvSpPr/>
          <p:nvPr/>
        </p:nvSpPr>
        <p:spPr>
          <a:xfrm>
            <a:off x="3327650" y="2779008"/>
            <a:ext cx="2586685" cy="28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mTORC2 kinase activity</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7DA7230C-09A8-46C4-9169-169777B4FE81}"/>
              </a:ext>
            </a:extLst>
          </p:cNvPr>
          <p:cNvSpPr/>
          <p:nvPr/>
        </p:nvSpPr>
        <p:spPr>
          <a:xfrm>
            <a:off x="2572393" y="1991125"/>
            <a:ext cx="1260615" cy="33944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nor</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UDCA</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8" name="Connector: Elbow 7">
            <a:extLst>
              <a:ext uri="{FF2B5EF4-FFF2-40B4-BE49-F238E27FC236}">
                <a16:creationId xmlns:a16="http://schemas.microsoft.com/office/drawing/2014/main" id="{3FFEC566-3EDE-4258-BA3C-829A34E689CA}"/>
              </a:ext>
            </a:extLst>
          </p:cNvPr>
          <p:cNvCxnSpPr>
            <a:cxnSpLocks/>
            <a:stCxn id="12" idx="2"/>
            <a:endCxn id="10" idx="0"/>
          </p:cNvCxnSpPr>
          <p:nvPr/>
        </p:nvCxnSpPr>
        <p:spPr>
          <a:xfrm rot="5400000">
            <a:off x="2292675" y="1868982"/>
            <a:ext cx="448440" cy="137161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6594F08-22A6-4E92-84D5-60D51953E66D}"/>
              </a:ext>
            </a:extLst>
          </p:cNvPr>
          <p:cNvCxnSpPr>
            <a:cxnSpLocks/>
            <a:stCxn id="12" idx="2"/>
            <a:endCxn id="11" idx="0"/>
          </p:cNvCxnSpPr>
          <p:nvPr/>
        </p:nvCxnSpPr>
        <p:spPr>
          <a:xfrm rot="16200000" flipH="1">
            <a:off x="3687627" y="1845642"/>
            <a:ext cx="448440" cy="141829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B1A628-6E21-45CD-B5B6-76B2FFCDBD60}"/>
              </a:ext>
            </a:extLst>
          </p:cNvPr>
          <p:cNvSpPr/>
          <p:nvPr/>
        </p:nvSpPr>
        <p:spPr>
          <a:xfrm>
            <a:off x="541564" y="4716399"/>
            <a:ext cx="5377227" cy="560340"/>
          </a:xfrm>
          <a:prstGeom prst="rect">
            <a:avLst/>
          </a:prstGeom>
          <a:solidFill>
            <a:srgbClr val="EB5F17">
              <a:alpha val="50196"/>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B87"/>
                </a:solidFill>
                <a:effectLst/>
                <a:uLnTx/>
                <a:uFillTx/>
                <a:latin typeface="Arial" panose="020B0604020202020204"/>
                <a:ea typeface="+mn-ea"/>
                <a:cs typeface="+mn-cs"/>
                <a:sym typeface="Symbol" panose="05050102010706020507" pitchFamily="18" charset="2"/>
              </a:rPr>
              <a:t>Reduced glycolysis in developing CD4+ T cells with lower extracellular acidification rate</a:t>
            </a:r>
          </a:p>
        </p:txBody>
      </p:sp>
      <p:cxnSp>
        <p:nvCxnSpPr>
          <p:cNvPr id="29" name="Straight Arrow Connector 28">
            <a:extLst>
              <a:ext uri="{FF2B5EF4-FFF2-40B4-BE49-F238E27FC236}">
                <a16:creationId xmlns:a16="http://schemas.microsoft.com/office/drawing/2014/main" id="{C416F65A-A3C0-4646-9036-A78AC49642EE}"/>
              </a:ext>
            </a:extLst>
          </p:cNvPr>
          <p:cNvCxnSpPr>
            <a:stCxn id="10" idx="2"/>
            <a:endCxn id="3" idx="0"/>
          </p:cNvCxnSpPr>
          <p:nvPr/>
        </p:nvCxnSpPr>
        <p:spPr>
          <a:xfrm>
            <a:off x="1831088" y="3067008"/>
            <a:ext cx="0" cy="196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30E027F-631B-458F-A550-1809D03DFB3E}"/>
              </a:ext>
            </a:extLst>
          </p:cNvPr>
          <p:cNvCxnSpPr>
            <a:stCxn id="11" idx="2"/>
            <a:endCxn id="9" idx="0"/>
          </p:cNvCxnSpPr>
          <p:nvPr/>
        </p:nvCxnSpPr>
        <p:spPr>
          <a:xfrm flipH="1">
            <a:off x="4620992" y="3067008"/>
            <a:ext cx="1" cy="1961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D52DD6E-4917-410A-B9AD-4CC113569D59}"/>
              </a:ext>
            </a:extLst>
          </p:cNvPr>
          <p:cNvCxnSpPr/>
          <p:nvPr/>
        </p:nvCxnSpPr>
        <p:spPr>
          <a:xfrm>
            <a:off x="1823993" y="3926635"/>
            <a:ext cx="0" cy="2332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3ACAEFB-7E28-45AA-B2A2-C56167B8B5C7}"/>
              </a:ext>
            </a:extLst>
          </p:cNvPr>
          <p:cNvCxnSpPr/>
          <p:nvPr/>
        </p:nvCxnSpPr>
        <p:spPr>
          <a:xfrm flipH="1">
            <a:off x="4613897" y="3866263"/>
            <a:ext cx="1" cy="293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EEBF175-BDB4-47EB-B037-88BA451E83F5}"/>
              </a:ext>
            </a:extLst>
          </p:cNvPr>
          <p:cNvCxnSpPr/>
          <p:nvPr/>
        </p:nvCxnSpPr>
        <p:spPr>
          <a:xfrm>
            <a:off x="1823993" y="4474502"/>
            <a:ext cx="0" cy="2332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D9041DC-0352-49BE-9230-C189AE493927}"/>
              </a:ext>
            </a:extLst>
          </p:cNvPr>
          <p:cNvCxnSpPr/>
          <p:nvPr/>
        </p:nvCxnSpPr>
        <p:spPr>
          <a:xfrm flipH="1">
            <a:off x="4613897" y="4414130"/>
            <a:ext cx="1" cy="293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03C6089-3066-466D-936E-071CC4374817}"/>
              </a:ext>
            </a:extLst>
          </p:cNvPr>
          <p:cNvSpPr txBox="1"/>
          <p:nvPr/>
        </p:nvSpPr>
        <p:spPr>
          <a:xfrm>
            <a:off x="444696" y="1777583"/>
            <a:ext cx="21130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Effect on glycolysis</a:t>
            </a:r>
          </a:p>
        </p:txBody>
      </p:sp>
      <p:sp>
        <p:nvSpPr>
          <p:cNvPr id="37" name="Content Placeholder 1">
            <a:extLst>
              <a:ext uri="{FF2B5EF4-FFF2-40B4-BE49-F238E27FC236}">
                <a16:creationId xmlns:a16="http://schemas.microsoft.com/office/drawing/2014/main" id="{A9BE850C-8D60-4655-AB49-D7EE1D75C1D0}"/>
              </a:ext>
            </a:extLst>
          </p:cNvPr>
          <p:cNvSpPr>
            <a:spLocks noGrp="1"/>
          </p:cNvSpPr>
          <p:nvPr>
            <p:ph sz="half" idx="2"/>
          </p:nvPr>
        </p:nvSpPr>
        <p:spPr>
          <a:xfrm>
            <a:off x="6129650" y="4307240"/>
            <a:ext cx="5650760" cy="2167968"/>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CONCLUSIONS</a:t>
            </a:r>
          </a:p>
          <a:p>
            <a:r>
              <a:rPr lang="en-US" sz="1800" i="1" dirty="0"/>
              <a:t>nor</a:t>
            </a:r>
            <a:r>
              <a:rPr lang="en-US" sz="1800" dirty="0"/>
              <a:t>UDCA redirects mTOR-associated metabolic sensing programs in activated CD4+ T cells to counteract Th17/Treg imbalance</a:t>
            </a:r>
          </a:p>
          <a:p>
            <a:r>
              <a:rPr lang="en-US" sz="1800" i="1" dirty="0"/>
              <a:t>nor</a:t>
            </a:r>
            <a:r>
              <a:rPr lang="en-US" sz="1800" dirty="0"/>
              <a:t>UDCA may be a promising immunometabolic drug for T-cell-based inflammatory</a:t>
            </a:r>
            <a:br>
              <a:rPr lang="en-US" sz="1800" dirty="0"/>
            </a:br>
            <a:r>
              <a:rPr lang="en-US" sz="1800" dirty="0"/>
              <a:t>diseases, such as PSC</a:t>
            </a:r>
            <a:endParaRPr lang="en-GB" sz="1800" dirty="0"/>
          </a:p>
        </p:txBody>
      </p:sp>
      <p:sp>
        <p:nvSpPr>
          <p:cNvPr id="38" name="Content Placeholder 1">
            <a:extLst>
              <a:ext uri="{FF2B5EF4-FFF2-40B4-BE49-F238E27FC236}">
                <a16:creationId xmlns:a16="http://schemas.microsoft.com/office/drawing/2014/main" id="{047DFAB4-F93B-45AE-8FD6-D2035A61EA26}"/>
              </a:ext>
            </a:extLst>
          </p:cNvPr>
          <p:cNvSpPr txBox="1">
            <a:spLocks/>
          </p:cNvSpPr>
          <p:nvPr/>
        </p:nvSpPr>
        <p:spPr>
          <a:xfrm>
            <a:off x="6129650" y="1383123"/>
            <a:ext cx="5650757" cy="2167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 the IBD model after colitis induction, </a:t>
            </a:r>
            <a:r>
              <a:rPr kumimoji="0" lang="en-GB" sz="1800" b="0" i="1" u="none" strike="noStrike" kern="1200" cap="none" spc="0" normalizeH="0" baseline="0" noProof="0" dirty="0">
                <a:ln>
                  <a:noFill/>
                </a:ln>
                <a:solidFill>
                  <a:prstClr val="black"/>
                </a:solidFill>
                <a:effectLst/>
                <a:uLnTx/>
                <a:uFillTx/>
                <a:latin typeface="Arial" panose="020B0604020202020204"/>
                <a:ea typeface="+mn-ea"/>
                <a:cs typeface="+mn-cs"/>
              </a:rPr>
              <a:t>nor</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UDCA:</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Reduced CD4+ROR</a:t>
            </a:r>
            <a:r>
              <a:rPr kumimoji="0" lang="el-GR" sz="1600" b="0" i="0" u="none" strike="noStrike" kern="1200" cap="none" spc="0" normalizeH="0" baseline="0" noProof="0" dirty="0">
                <a:ln>
                  <a:noFill/>
                </a:ln>
                <a:solidFill>
                  <a:prstClr val="black"/>
                </a:solidFill>
                <a:effectLst/>
                <a:uLnTx/>
                <a:uFillTx/>
                <a:latin typeface="Arial" panose="020B0604020202020204"/>
                <a:ea typeface="+mn-ea"/>
                <a:cs typeface="+mn-cs"/>
              </a:rPr>
              <a:t>γ</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 T cells in intraepithelial mucosa (p&lt;0.05)</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Expanded CD4+CD25+FoxP3+ Tregs</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Arial" panose="020B0604020202020204"/>
                <a:ea typeface="+mn-ea"/>
                <a:cs typeface="+mn-cs"/>
              </a:rPr>
              <a:t>nor</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UDCA-induced Tregs demonstrated immunosuppressive functions </a:t>
            </a:r>
            <a:r>
              <a:rPr kumimoji="0" lang="en-GB" sz="1800" b="0" i="1" u="none" strike="noStrike" kern="1200" cap="none" spc="0" normalizeH="0" baseline="0" noProof="0" dirty="0">
                <a:ln>
                  <a:noFill/>
                </a:ln>
                <a:solidFill>
                  <a:prstClr val="black"/>
                </a:solidFill>
                <a:effectLst/>
                <a:uLnTx/>
                <a:uFillTx/>
                <a:latin typeface="Arial" panose="020B0604020202020204"/>
                <a:ea typeface="+mn-ea"/>
                <a:cs typeface="+mn-cs"/>
              </a:rPr>
              <a:t>in vivo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Reduced CD4+ T cells expressing IL17A/IFNgamma and IL17A/IL22 in intraepithelial mucosa, lamina propria and mesenteric lymph nodes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Improved colon immunopathology</a:t>
            </a:r>
          </a:p>
        </p:txBody>
      </p:sp>
      <p:cxnSp>
        <p:nvCxnSpPr>
          <p:cNvPr id="39" name="Straight Connector 38">
            <a:extLst>
              <a:ext uri="{FF2B5EF4-FFF2-40B4-BE49-F238E27FC236}">
                <a16:creationId xmlns:a16="http://schemas.microsoft.com/office/drawing/2014/main" id="{D17E6ED1-6E5A-4DB7-BF99-6C41E6CF57E0}"/>
              </a:ext>
            </a:extLst>
          </p:cNvPr>
          <p:cNvCxnSpPr>
            <a:cxnSpLocks/>
          </p:cNvCxnSpPr>
          <p:nvPr/>
        </p:nvCxnSpPr>
        <p:spPr>
          <a:xfrm flipH="1">
            <a:off x="6108384" y="4282384"/>
            <a:ext cx="5587651"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9DA0550-7D18-4FC3-80A3-08F2E3487DDD}"/>
              </a:ext>
            </a:extLst>
          </p:cNvPr>
          <p:cNvSpPr/>
          <p:nvPr/>
        </p:nvSpPr>
        <p:spPr>
          <a:xfrm>
            <a:off x="541564" y="4195281"/>
            <a:ext cx="5377227" cy="36852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gene expression of mTOR-regulated glycolytic enzymes*</a:t>
            </a:r>
          </a:p>
        </p:txBody>
      </p:sp>
      <p:pic>
        <p:nvPicPr>
          <p:cNvPr id="2" name="Picture 1">
            <a:hlinkClick r:id="rId3" action="ppaction://hlinksldjump"/>
            <a:extLst>
              <a:ext uri="{FF2B5EF4-FFF2-40B4-BE49-F238E27FC236}">
                <a16:creationId xmlns:a16="http://schemas.microsoft.com/office/drawing/2014/main" id="{8BF91548-A2E6-4307-A132-5028640FBCB1}"/>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86773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6228C-F4F4-42DA-B821-15A085277B56}"/>
              </a:ext>
            </a:extLst>
          </p:cNvPr>
          <p:cNvSpPr>
            <a:spLocks noGrp="1"/>
          </p:cNvSpPr>
          <p:nvPr>
            <p:ph type="title"/>
          </p:nvPr>
        </p:nvSpPr>
        <p:spPr/>
        <p:txBody>
          <a:bodyPr>
            <a:normAutofit/>
          </a:bodyPr>
          <a:lstStyle/>
          <a:p>
            <a:r>
              <a:rPr lang="en-GB" dirty="0"/>
              <a:t>2. Immune-mediated and chronic cholestatic liver disease: clinical aspects</a:t>
            </a:r>
          </a:p>
        </p:txBody>
      </p:sp>
      <p:sp>
        <p:nvSpPr>
          <p:cNvPr id="6" name="Text Placeholder 5">
            <a:extLst>
              <a:ext uri="{FF2B5EF4-FFF2-40B4-BE49-F238E27FC236}">
                <a16:creationId xmlns:a16="http://schemas.microsoft.com/office/drawing/2014/main" id="{06A7CB33-D084-4659-83F4-C72D38C66F2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083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534150" y="1340769"/>
            <a:ext cx="5232400" cy="335476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619478" cy="769620"/>
          </a:xfrm>
        </p:spPr>
        <p:txBody>
          <a:bodyPr>
            <a:noAutofit/>
          </a:bodyPr>
          <a:lstStyle/>
          <a:p>
            <a:r>
              <a:rPr lang="en-US" sz="2000" dirty="0"/>
              <a:t>Bezafibrate add-on therapy improves liver transplantation-free survival in patients with PBC: a Japanese nationwide cohort study</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*Intractable Hepato-Biliary Diseases Study Group; </a:t>
            </a:r>
            <a:r>
              <a:rPr lang="en-US" baseline="30000" dirty="0"/>
              <a:t>†</a:t>
            </a:r>
            <a:r>
              <a:rPr lang="en-US" dirty="0"/>
              <a:t>By 10 years; </a:t>
            </a:r>
            <a:r>
              <a:rPr lang="en-US" baseline="30000" dirty="0"/>
              <a:t>‡</a:t>
            </a:r>
            <a:r>
              <a:rPr lang="en-US" dirty="0"/>
              <a:t>Early vs advanced</a:t>
            </a:r>
            <a:endParaRPr lang="en-GB" dirty="0"/>
          </a:p>
          <a:p>
            <a:r>
              <a:rPr lang="en-GB" dirty="0"/>
              <a:t>Tanaka A, et al. DILC 2020; </a:t>
            </a:r>
            <a:r>
              <a:rPr lang="en-GB" dirty="0">
                <a:solidFill>
                  <a:srgbClr val="000000"/>
                </a:solidFill>
              </a:rPr>
              <a:t>GS01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531151"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B553C98-E1E0-457D-850A-F533A16AC67E}"/>
              </a:ext>
            </a:extLst>
          </p:cNvPr>
          <p:cNvSpPr txBox="1"/>
          <p:nvPr/>
        </p:nvSpPr>
        <p:spPr>
          <a:xfrm>
            <a:off x="6645349" y="1751220"/>
            <a:ext cx="5120899" cy="1107996"/>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Japanese PBC cohort</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Established by nationwide surveys</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Initiated in 1980</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Updated every 3 years by Japan PBC Study Group*</a:t>
            </a:r>
          </a:p>
        </p:txBody>
      </p:sp>
      <p:sp>
        <p:nvSpPr>
          <p:cNvPr id="25" name="TextBox 24">
            <a:extLst>
              <a:ext uri="{FF2B5EF4-FFF2-40B4-BE49-F238E27FC236}">
                <a16:creationId xmlns:a16="http://schemas.microsoft.com/office/drawing/2014/main" id="{A5669C54-74FD-4B01-936A-8442B2E88F82}"/>
              </a:ext>
            </a:extLst>
          </p:cNvPr>
          <p:cNvSpPr txBox="1"/>
          <p:nvPr/>
        </p:nvSpPr>
        <p:spPr>
          <a:xfrm>
            <a:off x="7366366" y="3123151"/>
            <a:ext cx="3678864" cy="615553"/>
          </a:xfrm>
          <a:prstGeom prst="rect">
            <a:avLst/>
          </a:prstGeom>
          <a:solidFill>
            <a:srgbClr val="EB5F17">
              <a:alpha val="4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Current registration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9,919 patients with PBC</a:t>
            </a:r>
          </a:p>
        </p:txBody>
      </p: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2275" y="1340769"/>
            <a:ext cx="6111875" cy="4333494"/>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dirty="0"/>
              <a:t>BZF is a dual PPAR/PXR agonist with potent anti-cholestatic efficacy</a:t>
            </a:r>
          </a:p>
          <a:p>
            <a:r>
              <a:rPr lang="en-US" dirty="0"/>
              <a:t>BZF has a beneficial effect on symptoms and biochemical features of PBC</a:t>
            </a:r>
          </a:p>
          <a:p>
            <a:pPr lvl="1"/>
            <a:r>
              <a:rPr lang="en-US" dirty="0"/>
              <a:t>Long-term impact on survival remains to</a:t>
            </a:r>
            <a:br>
              <a:rPr lang="en-US" dirty="0"/>
            </a:br>
            <a:r>
              <a:rPr lang="en-US" dirty="0"/>
              <a:t>be determined</a:t>
            </a:r>
          </a:p>
          <a:p>
            <a:r>
              <a:rPr lang="en-US" dirty="0"/>
              <a:t>For two decades BZF has been used in Japan </a:t>
            </a:r>
            <a:br>
              <a:rPr lang="en-US" dirty="0"/>
            </a:br>
            <a:r>
              <a:rPr lang="en-US" dirty="0"/>
              <a:t>as </a:t>
            </a:r>
            <a:r>
              <a:rPr lang="en-US" i="1" dirty="0"/>
              <a:t>de facto</a:t>
            </a:r>
            <a:r>
              <a:rPr lang="en-US" dirty="0"/>
              <a:t> 2</a:t>
            </a:r>
            <a:r>
              <a:rPr lang="en-US" baseline="30000" dirty="0"/>
              <a:t>nd</a:t>
            </a:r>
            <a:r>
              <a:rPr lang="en-US" dirty="0"/>
              <a:t>-line treatment for PBC patients with incomplete response to UDCA</a:t>
            </a:r>
          </a:p>
          <a:p>
            <a:r>
              <a:rPr lang="en-US" b="1" dirty="0"/>
              <a:t>AIM</a:t>
            </a:r>
            <a:r>
              <a:rPr lang="en-US" dirty="0"/>
              <a:t>: to retrospectively investigate long-term efficacy of BZF in a large-scale nationwide cohort of PBC patients in Japan</a:t>
            </a:r>
            <a:endParaRPr lang="en-GB" dirty="0">
              <a:highlight>
                <a:srgbClr val="FEFCFC"/>
              </a:highlight>
            </a:endParaRPr>
          </a:p>
        </p:txBody>
      </p:sp>
      <p:cxnSp>
        <p:nvCxnSpPr>
          <p:cNvPr id="15" name="Straight Arrow Connector 14">
            <a:extLst>
              <a:ext uri="{FF2B5EF4-FFF2-40B4-BE49-F238E27FC236}">
                <a16:creationId xmlns:a16="http://schemas.microsoft.com/office/drawing/2014/main" id="{05481F49-3591-466E-92A7-DE3B9419B9BE}"/>
              </a:ext>
            </a:extLst>
          </p:cNvPr>
          <p:cNvCxnSpPr>
            <a:cxnSpLocks/>
            <a:stCxn id="21" idx="2"/>
            <a:endCxn id="25" idx="0"/>
          </p:cNvCxnSpPr>
          <p:nvPr/>
        </p:nvCxnSpPr>
        <p:spPr>
          <a:xfrm flipH="1">
            <a:off x="9205798" y="2859216"/>
            <a:ext cx="1" cy="2639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E908BF-59D2-4E0A-92F6-5D15ADF8AD15}"/>
              </a:ext>
            </a:extLst>
          </p:cNvPr>
          <p:cNvSpPr txBox="1"/>
          <p:nvPr/>
        </p:nvSpPr>
        <p:spPr>
          <a:xfrm>
            <a:off x="6655980" y="3908736"/>
            <a:ext cx="2549815" cy="2091600"/>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Baseline covariates</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Age</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Sex</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Diagnosis year</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endParaRP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Presence of symptoms</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Serum bilirubin, ALP and albumin</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Histology stage</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94108A97-B1C3-4C2E-A407-5A31137F8ADC}"/>
              </a:ext>
            </a:extLst>
          </p:cNvPr>
          <p:cNvSpPr txBox="1"/>
          <p:nvPr/>
        </p:nvSpPr>
        <p:spPr>
          <a:xfrm>
            <a:off x="9338565" y="3908736"/>
            <a:ext cx="2549815" cy="1815882"/>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Outcomes</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All-cause death or LT</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Liver-related death</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or LT</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A5145D9E-783C-4702-811F-6811078CBF4F}"/>
              </a:ext>
            </a:extLst>
          </p:cNvPr>
          <p:cNvSpPr/>
          <p:nvPr/>
        </p:nvSpPr>
        <p:spPr>
          <a:xfrm>
            <a:off x="9412189" y="5026236"/>
            <a:ext cx="2392623" cy="643398"/>
          </a:xfrm>
          <a:prstGeom prst="rect">
            <a:avLst/>
          </a:prstGeom>
          <a:solidFill>
            <a:srgbClr val="EB5F17">
              <a:alpha val="4000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Multivariable- or IPTW-adjusted Cox models with UDCA and BZF as time-varying covariates</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hlinkClick r:id="rId3" action="ppaction://hlinksldjump"/>
            <a:extLst>
              <a:ext uri="{FF2B5EF4-FFF2-40B4-BE49-F238E27FC236}">
                <a16:creationId xmlns:a16="http://schemas.microsoft.com/office/drawing/2014/main" id="{DACE55ED-F734-4869-8DC7-EDA91283BF1D}"/>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31650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5443869" y="1556049"/>
            <a:ext cx="6242575" cy="3523021"/>
            <a:chOff x="5443869" y="1556049"/>
            <a:chExt cx="6242575" cy="3523021"/>
          </a:xfrm>
        </p:grpSpPr>
        <p:grpSp>
          <p:nvGrpSpPr>
            <p:cNvPr id="20" name="Group 8">
              <a:extLst>
                <a:ext uri="{FF2B5EF4-FFF2-40B4-BE49-F238E27FC236}">
                  <a16:creationId xmlns:a16="http://schemas.microsoft.com/office/drawing/2014/main" id="{AC2EB1B0-78C5-424A-9E04-9ED24C4FA7FD}"/>
                </a:ext>
              </a:extLst>
            </p:cNvPr>
            <p:cNvGrpSpPr/>
            <p:nvPr/>
          </p:nvGrpSpPr>
          <p:grpSpPr>
            <a:xfrm>
              <a:off x="5443869" y="1556049"/>
              <a:ext cx="6242575" cy="3523021"/>
              <a:chOff x="5242199" y="1715543"/>
              <a:chExt cx="6444246" cy="4088697"/>
            </a:xfrm>
          </p:grpSpPr>
          <p:pic>
            <p:nvPicPr>
              <p:cNvPr id="27" name="Picture 2" descr="A close up of a map&#10;&#10;Description automatically generated">
                <a:extLst>
                  <a:ext uri="{FF2B5EF4-FFF2-40B4-BE49-F238E27FC236}">
                    <a16:creationId xmlns:a16="http://schemas.microsoft.com/office/drawing/2014/main" id="{FABBD4A7-8282-4DCA-8036-DBABE7362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199" y="1715543"/>
                <a:ext cx="6444246" cy="4088697"/>
              </a:xfrm>
              <a:prstGeom prst="rect">
                <a:avLst/>
              </a:prstGeom>
            </p:spPr>
          </p:pic>
          <p:sp>
            <p:nvSpPr>
              <p:cNvPr id="28" name="Rectangle 6">
                <a:extLst>
                  <a:ext uri="{FF2B5EF4-FFF2-40B4-BE49-F238E27FC236}">
                    <a16:creationId xmlns:a16="http://schemas.microsoft.com/office/drawing/2014/main" id="{863548B5-0BE4-4BB8-BE46-6029E4CD8658}"/>
                  </a:ext>
                </a:extLst>
              </p:cNvPr>
              <p:cNvSpPr/>
              <p:nvPr/>
            </p:nvSpPr>
            <p:spPr>
              <a:xfrm>
                <a:off x="9166529" y="1780497"/>
                <a:ext cx="2519916" cy="804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2" name="テキスト ボックス 21"/>
            <p:cNvSpPr txBox="1"/>
            <p:nvPr/>
          </p:nvSpPr>
          <p:spPr>
            <a:xfrm>
              <a:off x="5964102" y="3581658"/>
              <a:ext cx="258202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UDCA vs. untreated, aHR 0.53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(95% CI: 0.45–0.62, p&lt;0.0001)</a:t>
              </a:r>
            </a:p>
          </p:txBody>
        </p:sp>
        <p:sp>
          <p:nvSpPr>
            <p:cNvPr id="25" name="テキスト ボックス 24"/>
            <p:cNvSpPr txBox="1"/>
            <p:nvPr/>
          </p:nvSpPr>
          <p:spPr>
            <a:xfrm>
              <a:off x="5964102" y="4238150"/>
              <a:ext cx="258202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BZF vs. UDCA only, aHR 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(95%: CI 0.15–0.35, p&lt;0.0001)</a:t>
              </a:r>
            </a:p>
          </p:txBody>
        </p:sp>
      </p:grpSp>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418939" y="4778280"/>
            <a:ext cx="4660085" cy="156350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treatment with BZF + UDCA in patients with PBC is associated with reduced risk of mortality or need for LT compared with UDCA alone</a:t>
            </a: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620788" cy="769620"/>
          </a:xfrm>
        </p:spPr>
        <p:txBody>
          <a:bodyPr>
            <a:noAutofit/>
          </a:bodyPr>
          <a:lstStyle/>
          <a:p>
            <a:r>
              <a:rPr lang="en-US" sz="2000" dirty="0"/>
              <a:t>Bezafibrate add-on therapy improves liver transplantation-free survival in patients with PBC: a Japanese nationwide cohort study</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*1,739 excluded due to missing data (outcomes and follow-up date); </a:t>
            </a:r>
            <a:r>
              <a:rPr lang="en-US" baseline="30000" dirty="0"/>
              <a:t>†</a:t>
            </a:r>
            <a:r>
              <a:rPr lang="en-US" dirty="0"/>
              <a:t>vs UDCA alone  </a:t>
            </a:r>
            <a:endParaRPr lang="en-GB" dirty="0"/>
          </a:p>
          <a:p>
            <a:r>
              <a:rPr lang="en-GB" dirty="0"/>
              <a:t>Tanaka A, et al. DILC 2020; </a:t>
            </a:r>
            <a:r>
              <a:rPr lang="en-GB" dirty="0">
                <a:solidFill>
                  <a:srgbClr val="000000"/>
                </a:solidFill>
              </a:rPr>
              <a:t>GS01</a:t>
            </a:r>
          </a:p>
        </p:txBody>
      </p:sp>
      <p:cxnSp>
        <p:nvCxnSpPr>
          <p:cNvPr id="21" name="Straight Connector 20">
            <a:extLst>
              <a:ext uri="{FF2B5EF4-FFF2-40B4-BE49-F238E27FC236}">
                <a16:creationId xmlns:a16="http://schemas.microsoft.com/office/drawing/2014/main" id="{CF302921-A074-4AA4-B069-143EDA71BD07}"/>
              </a:ext>
            </a:extLst>
          </p:cNvPr>
          <p:cNvCxnSpPr>
            <a:cxnSpLocks/>
          </p:cNvCxnSpPr>
          <p:nvPr/>
        </p:nvCxnSpPr>
        <p:spPr>
          <a:xfrm flipH="1">
            <a:off x="535779" y="4719624"/>
            <a:ext cx="4544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01BCC9-3A2C-48CE-958E-8500E6C41A6F}"/>
              </a:ext>
            </a:extLst>
          </p:cNvPr>
          <p:cNvCxnSpPr>
            <a:cxnSpLocks/>
          </p:cNvCxnSpPr>
          <p:nvPr/>
        </p:nvCxnSpPr>
        <p:spPr>
          <a:xfrm>
            <a:off x="5080742" y="4149837"/>
            <a:ext cx="0" cy="197026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2276" y="1340769"/>
            <a:ext cx="4660088" cy="3071610"/>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GB" sz="1800" dirty="0">
                <a:highlight>
                  <a:srgbClr val="FEFCFC"/>
                </a:highlight>
              </a:rPr>
              <a:t>8,180 patients were analyzed*</a:t>
            </a:r>
          </a:p>
          <a:p>
            <a:pPr lvl="1"/>
            <a:r>
              <a:rPr lang="en-GB" sz="1600" dirty="0">
                <a:highlight>
                  <a:srgbClr val="FEFCFC"/>
                </a:highlight>
              </a:rPr>
              <a:t>Mean age at diagnosis: 56.9 years</a:t>
            </a:r>
          </a:p>
          <a:p>
            <a:pPr lvl="1"/>
            <a:r>
              <a:rPr lang="en-GB" sz="1600" dirty="0">
                <a:highlight>
                  <a:srgbClr val="FEFCFC"/>
                </a:highlight>
              </a:rPr>
              <a:t>14% (n=1,104) male</a:t>
            </a:r>
          </a:p>
          <a:p>
            <a:r>
              <a:rPr lang="en-US" sz="1800" dirty="0"/>
              <a:t>BZF add-on therapy was associated with increased LT-free survival</a:t>
            </a:r>
            <a:r>
              <a:rPr lang="en-US" sz="1800" baseline="30000" dirty="0"/>
              <a:t>†</a:t>
            </a:r>
            <a:r>
              <a:rPr lang="en-US" sz="1800" dirty="0"/>
              <a:t> </a:t>
            </a:r>
          </a:p>
          <a:p>
            <a:pPr lvl="1"/>
            <a:r>
              <a:rPr lang="en-US" sz="1600" dirty="0"/>
              <a:t>HR for liver-related death or LT: 0.21</a:t>
            </a:r>
          </a:p>
          <a:p>
            <a:pPr lvl="2"/>
            <a:r>
              <a:rPr lang="en-US" sz="1400" dirty="0"/>
              <a:t>95% CI: 0.12−0.37 (p&lt;0.0001) </a:t>
            </a:r>
          </a:p>
          <a:p>
            <a:pPr lvl="1"/>
            <a:r>
              <a:rPr lang="en-US" sz="1600" dirty="0"/>
              <a:t>HR for all-cause death or LT: 0.23</a:t>
            </a:r>
          </a:p>
          <a:p>
            <a:pPr lvl="2"/>
            <a:r>
              <a:rPr lang="en-US" sz="1400" dirty="0"/>
              <a:t>95%: CI 0.15−0.35 (p&lt;0.0001)</a:t>
            </a:r>
            <a:endParaRPr lang="en-US" dirty="0"/>
          </a:p>
        </p:txBody>
      </p:sp>
      <p:sp>
        <p:nvSpPr>
          <p:cNvPr id="8" name="TextBox 7">
            <a:extLst>
              <a:ext uri="{FF2B5EF4-FFF2-40B4-BE49-F238E27FC236}">
                <a16:creationId xmlns:a16="http://schemas.microsoft.com/office/drawing/2014/main" id="{45343B81-52EC-4971-8ADC-A04A8D6B2DA1}"/>
              </a:ext>
            </a:extLst>
          </p:cNvPr>
          <p:cNvSpPr txBox="1"/>
          <p:nvPr/>
        </p:nvSpPr>
        <p:spPr>
          <a:xfrm>
            <a:off x="9123863" y="4076374"/>
            <a:ext cx="159530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6FF"/>
                </a:solidFill>
                <a:effectLst/>
                <a:uLnTx/>
                <a:uFillTx/>
                <a:latin typeface="Arial" panose="020B0604020202020204"/>
                <a:ea typeface="+mn-ea"/>
                <a:cs typeface="+mn-cs"/>
              </a:rPr>
              <a:t>Untreated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6FF"/>
                </a:solidFill>
                <a:effectLst/>
                <a:uLnTx/>
                <a:uFillTx/>
                <a:latin typeface="Arial" panose="020B0604020202020204"/>
                <a:ea typeface="+mn-ea"/>
                <a:cs typeface="+mn-cs"/>
              </a:rPr>
              <a:t>(n=1,133; 14%)</a:t>
            </a:r>
          </a:p>
        </p:txBody>
      </p:sp>
      <p:sp>
        <p:nvSpPr>
          <p:cNvPr id="16" name="TextBox 15">
            <a:extLst>
              <a:ext uri="{FF2B5EF4-FFF2-40B4-BE49-F238E27FC236}">
                <a16:creationId xmlns:a16="http://schemas.microsoft.com/office/drawing/2014/main" id="{1A8FFF31-B252-476C-ACD0-65E7DCE2FDD2}"/>
              </a:ext>
            </a:extLst>
          </p:cNvPr>
          <p:cNvSpPr txBox="1"/>
          <p:nvPr/>
        </p:nvSpPr>
        <p:spPr>
          <a:xfrm>
            <a:off x="10465916" y="2787352"/>
            <a:ext cx="15953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C204E"/>
                </a:solidFill>
                <a:effectLst/>
                <a:uLnTx/>
                <a:uFillTx/>
                <a:latin typeface="Arial" panose="020B0604020202020204"/>
                <a:ea typeface="+mn-ea"/>
                <a:cs typeface="+mn-cs"/>
              </a:rPr>
              <a:t>UDCA alone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C204E"/>
                </a:solidFill>
                <a:effectLst/>
                <a:uLnTx/>
                <a:uFillTx/>
                <a:latin typeface="Arial" panose="020B0604020202020204"/>
                <a:ea typeface="+mn-ea"/>
                <a:cs typeface="+mn-cs"/>
              </a:rPr>
              <a:t>(n=6,087; 74%)</a:t>
            </a:r>
          </a:p>
        </p:txBody>
      </p:sp>
      <p:sp>
        <p:nvSpPr>
          <p:cNvPr id="18" name="TextBox 17">
            <a:extLst>
              <a:ext uri="{FF2B5EF4-FFF2-40B4-BE49-F238E27FC236}">
                <a16:creationId xmlns:a16="http://schemas.microsoft.com/office/drawing/2014/main" id="{9964ECD6-5217-4D2C-B39E-9D1BB447AFDC}"/>
              </a:ext>
            </a:extLst>
          </p:cNvPr>
          <p:cNvSpPr txBox="1"/>
          <p:nvPr/>
        </p:nvSpPr>
        <p:spPr>
          <a:xfrm>
            <a:off x="9209624" y="1725675"/>
            <a:ext cx="142378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Arial" panose="020B0604020202020204"/>
                <a:ea typeface="+mn-ea"/>
                <a:cs typeface="+mn-cs"/>
              </a:rPr>
              <a:t>UDCA + BZF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Arial" panose="020B0604020202020204"/>
                <a:ea typeface="+mn-ea"/>
                <a:cs typeface="+mn-cs"/>
              </a:rPr>
              <a:t>(n=943; 12%)</a:t>
            </a:r>
          </a:p>
        </p:txBody>
      </p:sp>
      <p:sp>
        <p:nvSpPr>
          <p:cNvPr id="6" name="TextBox 5">
            <a:extLst>
              <a:ext uri="{FF2B5EF4-FFF2-40B4-BE49-F238E27FC236}">
                <a16:creationId xmlns:a16="http://schemas.microsoft.com/office/drawing/2014/main" id="{79A24E0D-C2C6-4F35-9630-B07FA9D519ED}"/>
              </a:ext>
            </a:extLst>
          </p:cNvPr>
          <p:cNvSpPr txBox="1"/>
          <p:nvPr/>
        </p:nvSpPr>
        <p:spPr>
          <a:xfrm>
            <a:off x="5928454" y="1314734"/>
            <a:ext cx="5284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LT-free survival in Japanese patients with PBC</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EA58522-C9FA-442B-9689-A642BE5968B5}"/>
              </a:ext>
            </a:extLst>
          </p:cNvPr>
          <p:cNvSpPr txBox="1"/>
          <p:nvPr/>
        </p:nvSpPr>
        <p:spPr>
          <a:xfrm>
            <a:off x="8348815" y="4948188"/>
            <a:ext cx="73116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Years</a:t>
            </a:r>
          </a:p>
        </p:txBody>
      </p:sp>
      <p:sp>
        <p:nvSpPr>
          <p:cNvPr id="23" name="TextBox 22">
            <a:extLst>
              <a:ext uri="{FF2B5EF4-FFF2-40B4-BE49-F238E27FC236}">
                <a16:creationId xmlns:a16="http://schemas.microsoft.com/office/drawing/2014/main" id="{7021764F-8CFC-4B04-B749-175FC3C8F0DD}"/>
              </a:ext>
            </a:extLst>
          </p:cNvPr>
          <p:cNvSpPr txBox="1"/>
          <p:nvPr/>
        </p:nvSpPr>
        <p:spPr>
          <a:xfrm rot="16200000">
            <a:off x="4462776" y="3136899"/>
            <a:ext cx="168732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LT-free survival</a:t>
            </a:r>
          </a:p>
        </p:txBody>
      </p:sp>
      <p:graphicFrame>
        <p:nvGraphicFramePr>
          <p:cNvPr id="15" name="Table 18">
            <a:extLst>
              <a:ext uri="{FF2B5EF4-FFF2-40B4-BE49-F238E27FC236}">
                <a16:creationId xmlns:a16="http://schemas.microsoft.com/office/drawing/2014/main" id="{73F491D1-2851-4E94-AC59-A0E4630E771C}"/>
              </a:ext>
            </a:extLst>
          </p:cNvPr>
          <p:cNvGraphicFramePr>
            <a:graphicFrameLocks noGrp="1"/>
          </p:cNvGraphicFramePr>
          <p:nvPr>
            <p:extLst>
              <p:ext uri="{D42A27DB-BD31-4B8C-83A1-F6EECF244321}">
                <p14:modId xmlns:p14="http://schemas.microsoft.com/office/powerpoint/2010/main" val="3290434170"/>
              </p:ext>
            </p:extLst>
          </p:nvPr>
        </p:nvGraphicFramePr>
        <p:xfrm>
          <a:off x="5469124" y="5311690"/>
          <a:ext cx="6516043" cy="822960"/>
        </p:xfrm>
        <a:graphic>
          <a:graphicData uri="http://schemas.openxmlformats.org/drawingml/2006/table">
            <a:tbl>
              <a:tblPr firstRow="1" bandRow="1">
                <a:tableStyleId>{5C22544A-7EE6-4342-B048-85BDC9FD1C3A}</a:tableStyleId>
              </a:tblPr>
              <a:tblGrid>
                <a:gridCol w="779276">
                  <a:extLst>
                    <a:ext uri="{9D8B030D-6E8A-4147-A177-3AD203B41FA5}">
                      <a16:colId xmlns:a16="http://schemas.microsoft.com/office/drawing/2014/main" val="17538902"/>
                    </a:ext>
                  </a:extLst>
                </a:gridCol>
                <a:gridCol w="838200">
                  <a:extLst>
                    <a:ext uri="{9D8B030D-6E8A-4147-A177-3AD203B41FA5}">
                      <a16:colId xmlns:a16="http://schemas.microsoft.com/office/drawing/2014/main" val="1381312980"/>
                    </a:ext>
                  </a:extLst>
                </a:gridCol>
                <a:gridCol w="762000">
                  <a:extLst>
                    <a:ext uri="{9D8B030D-6E8A-4147-A177-3AD203B41FA5}">
                      <a16:colId xmlns:a16="http://schemas.microsoft.com/office/drawing/2014/main" val="1715203625"/>
                    </a:ext>
                  </a:extLst>
                </a:gridCol>
                <a:gridCol w="816429">
                  <a:extLst>
                    <a:ext uri="{9D8B030D-6E8A-4147-A177-3AD203B41FA5}">
                      <a16:colId xmlns:a16="http://schemas.microsoft.com/office/drawing/2014/main" val="351245249"/>
                    </a:ext>
                  </a:extLst>
                </a:gridCol>
                <a:gridCol w="870857">
                  <a:extLst>
                    <a:ext uri="{9D8B030D-6E8A-4147-A177-3AD203B41FA5}">
                      <a16:colId xmlns:a16="http://schemas.microsoft.com/office/drawing/2014/main" val="2371636917"/>
                    </a:ext>
                  </a:extLst>
                </a:gridCol>
                <a:gridCol w="760843">
                  <a:extLst>
                    <a:ext uri="{9D8B030D-6E8A-4147-A177-3AD203B41FA5}">
                      <a16:colId xmlns:a16="http://schemas.microsoft.com/office/drawing/2014/main" val="1203744544"/>
                    </a:ext>
                  </a:extLst>
                </a:gridCol>
                <a:gridCol w="844219">
                  <a:extLst>
                    <a:ext uri="{9D8B030D-6E8A-4147-A177-3AD203B41FA5}">
                      <a16:colId xmlns:a16="http://schemas.microsoft.com/office/drawing/2014/main" val="3385770238"/>
                    </a:ext>
                  </a:extLst>
                </a:gridCol>
                <a:gridCol w="844219">
                  <a:extLst>
                    <a:ext uri="{9D8B030D-6E8A-4147-A177-3AD203B41FA5}">
                      <a16:colId xmlns:a16="http://schemas.microsoft.com/office/drawing/2014/main" val="3092106402"/>
                    </a:ext>
                  </a:extLst>
                </a:gridCol>
              </a:tblGrid>
              <a:tr h="235187">
                <a:tc>
                  <a:txBody>
                    <a:bodyPr/>
                    <a:lstStyle/>
                    <a:p>
                      <a:pPr algn="ctr"/>
                      <a:r>
                        <a:rPr lang="en-GB" sz="1200" b="0" dirty="0">
                          <a:solidFill>
                            <a:srgbClr val="0066FF"/>
                          </a:solidFill>
                        </a:rPr>
                        <a:t>3,125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845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391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190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66FF"/>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456502"/>
                  </a:ext>
                </a:extLst>
              </a:tr>
              <a:tr h="235187">
                <a:tc>
                  <a:txBody>
                    <a:bodyPr/>
                    <a:lstStyle/>
                    <a:p>
                      <a:pPr algn="ctr"/>
                      <a:r>
                        <a:rPr lang="en-GB" sz="1200" b="0" dirty="0">
                          <a:solidFill>
                            <a:srgbClr val="DC204E"/>
                          </a:solidFill>
                        </a:rPr>
                        <a:t>6,851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3,611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1,715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734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253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DC204E"/>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67707"/>
                  </a:ext>
                </a:extLst>
              </a:tr>
              <a:tr h="235187">
                <a:tc>
                  <a:txBody>
                    <a:bodyPr/>
                    <a:lstStyle/>
                    <a:p>
                      <a:pPr algn="ctr"/>
                      <a:r>
                        <a:rPr lang="en-GB" sz="1200" b="0" dirty="0">
                          <a:solidFill>
                            <a:srgbClr val="00B050"/>
                          </a:solidFill>
                        </a:rPr>
                        <a:t>932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473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183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rgbClr val="00B050"/>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854680"/>
                  </a:ext>
                </a:extLst>
              </a:tr>
            </a:tbl>
          </a:graphicData>
        </a:graphic>
      </p:graphicFrame>
      <p:sp>
        <p:nvSpPr>
          <p:cNvPr id="24" name="TextBox 23">
            <a:extLst>
              <a:ext uri="{FF2B5EF4-FFF2-40B4-BE49-F238E27FC236}">
                <a16:creationId xmlns:a16="http://schemas.microsoft.com/office/drawing/2014/main" id="{79F47F76-4F2A-4FFC-AD58-EF362E7D3842}"/>
              </a:ext>
            </a:extLst>
          </p:cNvPr>
          <p:cNvSpPr txBox="1"/>
          <p:nvPr/>
        </p:nvSpPr>
        <p:spPr>
          <a:xfrm>
            <a:off x="5386828" y="5090268"/>
            <a:ext cx="11833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Number at risk</a:t>
            </a:r>
          </a:p>
        </p:txBody>
      </p:sp>
      <p:pic>
        <p:nvPicPr>
          <p:cNvPr id="2" name="Picture 1">
            <a:hlinkClick r:id="rId4" action="ppaction://hlinksldjump"/>
            <a:extLst>
              <a:ext uri="{FF2B5EF4-FFF2-40B4-BE49-F238E27FC236}">
                <a16:creationId xmlns:a16="http://schemas.microsoft.com/office/drawing/2014/main" id="{6A1E54E8-27A0-441F-ABBA-C4D5D5BA8182}"/>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39522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close up of a logo&#10;&#10;Description automatically generated">
            <a:extLst>
              <a:ext uri="{FF2B5EF4-FFF2-40B4-BE49-F238E27FC236}">
                <a16:creationId xmlns:a16="http://schemas.microsoft.com/office/drawing/2014/main" id="{8AFA67C0-A83A-46D2-8FB1-F44C12CB161C}"/>
              </a:ext>
            </a:extLst>
          </p:cNvPr>
          <p:cNvPicPr>
            <a:picLocks noChangeAspect="1"/>
          </p:cNvPicPr>
          <p:nvPr/>
        </p:nvPicPr>
        <p:blipFill>
          <a:blip r:embed="rId3"/>
          <a:stretch>
            <a:fillRect/>
          </a:stretch>
        </p:blipFill>
        <p:spPr>
          <a:xfrm>
            <a:off x="6633883" y="4398003"/>
            <a:ext cx="4078941" cy="1925782"/>
          </a:xfrm>
          <a:prstGeom prst="rect">
            <a:avLst/>
          </a:prstGeom>
        </p:spPr>
      </p:pic>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2" y="1340769"/>
            <a:ext cx="5574237" cy="4979825"/>
          </a:xfrm>
          <a:ln>
            <a:noFill/>
          </a:ln>
        </p:spPr>
        <p:txBody>
          <a:bodyPr vert="horz" wrap="square" lIns="91440" tIns="45720" rIns="91440" bIns="45720" rtlCol="0" anchor="t">
            <a:spAutoFit/>
          </a:bodyPr>
          <a:lstStyle/>
          <a:p>
            <a:pPr marL="0" indent="0">
              <a:buNone/>
            </a:pPr>
            <a:r>
              <a:rPr lang="en-US" b="1" dirty="0">
                <a:solidFill>
                  <a:schemeClr val="bg1"/>
                </a:solidFill>
                <a:highlight>
                  <a:srgbClr val="004A86"/>
                </a:highlight>
                <a:latin typeface="Arial"/>
                <a:cs typeface="Arial"/>
              </a:rPr>
              <a:t>BACKGROUND &amp; AIMS</a:t>
            </a:r>
            <a:r>
              <a:rPr lang="en-US" b="1" dirty="0">
                <a:solidFill>
                  <a:schemeClr val="bg1"/>
                </a:solidFill>
                <a:highlight>
                  <a:srgbClr val="FEFCFC"/>
                </a:highlight>
                <a:latin typeface="Arial"/>
                <a:cs typeface="Arial"/>
              </a:rPr>
              <a:t>​</a:t>
            </a:r>
          </a:p>
          <a:p>
            <a:r>
              <a:rPr lang="en-US" sz="1800" dirty="0"/>
              <a:t>A feature of PSC is a characteristic ‘onion skin’ periductal fibrosis usually seen on liver biopsy</a:t>
            </a:r>
          </a:p>
          <a:p>
            <a:r>
              <a:rPr lang="en-US" sz="1800" b="1" dirty="0"/>
              <a:t>AIM</a:t>
            </a:r>
            <a:r>
              <a:rPr lang="en-US" sz="1800" dirty="0"/>
              <a:t>: to evaluate whether a related feature to this can be diagnosed macroscopically from quantitative MRI scans</a:t>
            </a:r>
          </a:p>
          <a:p>
            <a:pPr marL="0" indent="0">
              <a:buNone/>
            </a:pPr>
            <a:endParaRPr lang="en-US" sz="1800" dirty="0">
              <a:cs typeface="Arial" panose="020B0604020202020204"/>
            </a:endParaRPr>
          </a:p>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METHODS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80 patients with large-duct PSC and 30 matched healthy volunteers underwent 3D MRCP, axial liver T1, T2* maps and transient elastography*</a:t>
            </a:r>
            <a:endParaRPr lang="en-US" sz="1800" dirty="0">
              <a:cs typeface="Arial"/>
            </a:endParaRPr>
          </a:p>
          <a:p>
            <a:r>
              <a:rPr lang="en-US" sz="1800" dirty="0"/>
              <a:t>Axial maps generated with cT1 measurements at each voxel over multiple slices (LiverMultiScan</a:t>
            </a:r>
            <a:r>
              <a:rPr lang="en-US" sz="1800" baseline="30000" dirty="0"/>
              <a:t>†</a:t>
            </a:r>
            <a:r>
              <a:rPr lang="en-US" sz="1800" dirty="0"/>
              <a:t>)</a:t>
            </a:r>
          </a:p>
          <a:p>
            <a:r>
              <a:rPr lang="en-US" sz="1800" dirty="0"/>
              <a:t>Biliary data were analyzed using MRCP+</a:t>
            </a:r>
            <a:r>
              <a:rPr lang="en-US" sz="1800" baseline="30000" dirty="0"/>
              <a:t>†</a:t>
            </a:r>
            <a:r>
              <a:rPr lang="en-US" sz="1800" dirty="0"/>
              <a:t> to build a parametric biliary tree model aligned to the axial liver cT1 maps (top right)</a:t>
            </a:r>
            <a:endParaRPr lang="en-GB" sz="1800" dirty="0">
              <a:highlight>
                <a:srgbClr val="FEFCFC"/>
              </a:highlight>
            </a:endParaRPr>
          </a:p>
        </p:txBody>
      </p:sp>
      <p:sp>
        <p:nvSpPr>
          <p:cNvPr id="2" name="Content Placeholder 1">
            <a:extLst>
              <a:ext uri="{FF2B5EF4-FFF2-40B4-BE49-F238E27FC236}">
                <a16:creationId xmlns:a16="http://schemas.microsoft.com/office/drawing/2014/main" id="{A467D5B6-9699-4DCE-987D-2CD1EE2770CB}"/>
              </a:ext>
            </a:extLst>
          </p:cNvPr>
          <p:cNvSpPr>
            <a:spLocks noGrp="1"/>
          </p:cNvSpPr>
          <p:nvPr>
            <p:ph sz="half" idx="2"/>
          </p:nvPr>
        </p:nvSpPr>
        <p:spPr>
          <a:xfrm>
            <a:off x="6193448" y="1340769"/>
            <a:ext cx="5393716" cy="4988594"/>
          </a:xfrm>
        </p:spPr>
        <p:txBody>
          <a:bodyPr vert="horz" lIns="91440" tIns="45720" rIns="91440" bIns="45720" rtlCol="0" anchor="t">
            <a:no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Periductal cT1 was quantified over fixed radial distances surrounding the bile ducts</a:t>
            </a:r>
          </a:p>
          <a:p>
            <a:pPr marL="457200" lvl="1" indent="0">
              <a:buNone/>
            </a:pPr>
            <a:endParaRPr lang="en-US" sz="1600" dirty="0">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Combination of quantitative 3D MRCP and multi-parametric MRI demonstrates increased periductal iron-corrected T1 in large-duct PSC</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*Echosens, Paris, France;</a:t>
            </a:r>
            <a:r>
              <a:rPr lang="en-US" dirty="0">
                <a:ea typeface="+mn-lt"/>
                <a:cs typeface="+mn-lt"/>
              </a:rPr>
              <a:t> </a:t>
            </a:r>
            <a:r>
              <a:rPr lang="en-US" baseline="30000" dirty="0">
                <a:ea typeface="+mn-lt"/>
                <a:cs typeface="+mn-lt"/>
              </a:rPr>
              <a:t>†</a:t>
            </a:r>
            <a:r>
              <a:rPr lang="en-US" dirty="0">
                <a:ea typeface="+mn-lt"/>
                <a:cs typeface="+mn-lt"/>
              </a:rPr>
              <a:t>Perspectum Diagnostics, Oxford, UK </a:t>
            </a:r>
            <a:r>
              <a:rPr lang="en-US" dirty="0">
                <a:highlight>
                  <a:srgbClr val="FFFF00"/>
                </a:highlight>
              </a:rPr>
              <a:t/>
            </a:r>
            <a:br>
              <a:rPr lang="en-US" dirty="0">
                <a:highlight>
                  <a:srgbClr val="FFFF00"/>
                </a:highlight>
              </a:rPr>
            </a:br>
            <a:r>
              <a:rPr lang="en-US" dirty="0"/>
              <a:t>S</a:t>
            </a:r>
            <a:r>
              <a:rPr lang="en-GB" dirty="0"/>
              <a:t>elvaraj E, et al. DILC 2020; </a:t>
            </a:r>
            <a:r>
              <a:rPr lang="en-GB" dirty="0">
                <a:solidFill>
                  <a:srgbClr val="000000"/>
                </a:solidFill>
              </a:rPr>
              <a:t>AS122</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061585" y="1412908"/>
            <a:ext cx="0" cy="2470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2C1ABB-0E0C-4358-A568-6D33CD395ECD}"/>
              </a:ext>
            </a:extLst>
          </p:cNvPr>
          <p:cNvCxnSpPr>
            <a:cxnSpLocks/>
          </p:cNvCxnSpPr>
          <p:nvPr/>
        </p:nvCxnSpPr>
        <p:spPr>
          <a:xfrm flipH="1">
            <a:off x="495028" y="3470565"/>
            <a:ext cx="557326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C11D1BA7-DF68-4002-A065-6A0C4F0438E3}"/>
              </a:ext>
            </a:extLst>
          </p:cNvPr>
          <p:cNvGraphicFramePr>
            <a:graphicFrameLocks noGrp="1"/>
          </p:cNvGraphicFramePr>
          <p:nvPr/>
        </p:nvGraphicFramePr>
        <p:xfrm>
          <a:off x="6538329" y="1424239"/>
          <a:ext cx="5387011" cy="2159232"/>
        </p:xfrm>
        <a:graphic>
          <a:graphicData uri="http://schemas.openxmlformats.org/drawingml/2006/table">
            <a:tbl>
              <a:tblPr firstRow="1" bandRow="1">
                <a:tableStyleId>{5C22544A-7EE6-4342-B048-85BDC9FD1C3A}</a:tableStyleId>
              </a:tblPr>
              <a:tblGrid>
                <a:gridCol w="2624814">
                  <a:extLst>
                    <a:ext uri="{9D8B030D-6E8A-4147-A177-3AD203B41FA5}">
                      <a16:colId xmlns:a16="http://schemas.microsoft.com/office/drawing/2014/main" val="2380228174"/>
                    </a:ext>
                  </a:extLst>
                </a:gridCol>
                <a:gridCol w="2762197">
                  <a:extLst>
                    <a:ext uri="{9D8B030D-6E8A-4147-A177-3AD203B41FA5}">
                      <a16:colId xmlns:a16="http://schemas.microsoft.com/office/drawing/2014/main" val="159535035"/>
                    </a:ext>
                  </a:extLst>
                </a:gridCol>
              </a:tblGrid>
              <a:tr h="2159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Co-registration of the biliary tree model to four axial liver cT1 maps in a patient with PSC for quantification of periductal cT1</a:t>
                      </a:r>
                      <a:endParaRPr lang="en-GB" sz="18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150386"/>
                  </a:ext>
                </a:extLst>
              </a:tr>
            </a:tbl>
          </a:graphicData>
        </a:graphic>
      </p:graphicFrame>
      <p:pic>
        <p:nvPicPr>
          <p:cNvPr id="8" name="Picture 7" descr="A picture containing tree, flower&#10;&#10;Description automatically generated">
            <a:extLst>
              <a:ext uri="{FF2B5EF4-FFF2-40B4-BE49-F238E27FC236}">
                <a16:creationId xmlns:a16="http://schemas.microsoft.com/office/drawing/2014/main" id="{AA3AA4C5-2456-4AF3-917A-35FA9B4EE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333" y="1492392"/>
            <a:ext cx="2686232" cy="2022926"/>
          </a:xfrm>
          <a:prstGeom prst="rect">
            <a:avLst/>
          </a:prstGeom>
        </p:spPr>
      </p:pic>
      <p:pic>
        <p:nvPicPr>
          <p:cNvPr id="6" name="Picture 5">
            <a:hlinkClick r:id="rId5" action="ppaction://hlinksldjump"/>
            <a:extLst>
              <a:ext uri="{FF2B5EF4-FFF2-40B4-BE49-F238E27FC236}">
                <a16:creationId xmlns:a16="http://schemas.microsoft.com/office/drawing/2014/main" id="{8A207405-9CEF-4D4B-86CF-729AE69F9267}"/>
              </a:ext>
            </a:extLst>
          </p:cNvPr>
          <p:cNvPicPr>
            <a:picLocks noChangeAspect="1"/>
          </p:cNvPicPr>
          <p:nvPr/>
        </p:nvPicPr>
        <p:blipFill rotWithShape="1">
          <a:blip r:embed="rId6"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85233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5753" y="1340769"/>
            <a:ext cx="5161250" cy="2948499"/>
          </a:xfrm>
          <a:ln>
            <a:noFill/>
          </a:ln>
        </p:spPr>
        <p:txBody>
          <a:bodyPr vert="horz" wrap="square" lIns="91440" tIns="45720" rIns="91440" bIns="45720" rtlCol="0" anchor="t">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METHODS (CONT.) </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600" b="1" dirty="0">
                <a:ea typeface="+mn-lt"/>
                <a:cs typeface="+mn-lt"/>
              </a:rPr>
              <a:t>Analysis 1</a:t>
            </a:r>
            <a:r>
              <a:rPr lang="en-US" sz="1600" dirty="0">
                <a:ea typeface="+mn-lt"/>
                <a:cs typeface="+mn-lt"/>
              </a:rPr>
              <a:t>: Mean ROI 1 (2–5 mm) vs mean ROI 2 (6–9 mm) vs mean ROI 3 (whole liver)</a:t>
            </a:r>
          </a:p>
          <a:p>
            <a:r>
              <a:rPr lang="en-US" sz="1600" b="1" dirty="0">
                <a:ea typeface="+mn-lt"/>
                <a:cs typeface="+mn-lt"/>
              </a:rPr>
              <a:t>Analysis 2</a:t>
            </a:r>
            <a:r>
              <a:rPr lang="en-US" sz="1600" dirty="0">
                <a:ea typeface="+mn-lt"/>
                <a:cs typeface="+mn-lt"/>
              </a:rPr>
              <a:t>: High-risk vs low-risk PSC by </a:t>
            </a:r>
            <a:r>
              <a:rPr lang="en-US" sz="1600" dirty="0"/>
              <a:t>liver stiffness (LSM)* cut-off for advanced fibrosis </a:t>
            </a:r>
            <a:endParaRPr lang="en-US" sz="1600" dirty="0">
              <a:solidFill>
                <a:srgbClr val="000000"/>
              </a:solidFill>
              <a:latin typeface="Arial"/>
              <a:cs typeface="Arial"/>
            </a:endParaRPr>
          </a:p>
          <a:p>
            <a:pPr marL="0" indent="0">
              <a:buNone/>
            </a:pPr>
            <a:r>
              <a:rPr lang="en-US" b="1" dirty="0">
                <a:solidFill>
                  <a:schemeClr val="bg1"/>
                </a:solidFill>
                <a:highlight>
                  <a:srgbClr val="004A86"/>
                </a:highlight>
                <a:latin typeface="Arial"/>
                <a:cs typeface="Arial"/>
              </a:rPr>
              <a:t>RESULTS</a:t>
            </a:r>
            <a:endParaRPr lang="en-US" dirty="0">
              <a:solidFill>
                <a:schemeClr val="bg1"/>
              </a:solidFill>
              <a:latin typeface="Arial"/>
              <a:cs typeface="Arial"/>
            </a:endParaRPr>
          </a:p>
          <a:p>
            <a:pPr marL="0" indent="0">
              <a:buNone/>
            </a:pPr>
            <a:r>
              <a:rPr lang="en-US" sz="1600" b="1" dirty="0">
                <a:latin typeface="Arial"/>
                <a:cs typeface="Arial"/>
              </a:rPr>
              <a:t>Periductal mean cT1 in ROI 1 was higher than </a:t>
            </a:r>
            <a:r>
              <a:rPr lang="en-US" sz="1600" b="1" spc="-40" dirty="0">
                <a:latin typeface="Arial"/>
                <a:cs typeface="Arial"/>
              </a:rPr>
              <a:t>ROI 2</a:t>
            </a:r>
            <a:r>
              <a:rPr lang="en-US" sz="1600" b="1" dirty="0">
                <a:latin typeface="Arial"/>
                <a:cs typeface="Arial"/>
              </a:rPr>
              <a:t> and ROI 3 in PSC, but not in healthy volunteers</a:t>
            </a:r>
            <a:endParaRPr lang="en-US" sz="1600" dirty="0">
              <a:latin typeface="Arial"/>
              <a:cs typeface="Arial"/>
            </a:endParaRPr>
          </a:p>
          <a:p>
            <a:pPr marL="0" indent="0">
              <a:buNone/>
            </a:pPr>
            <a:endParaRPr lang="en-US" sz="1600" dirty="0">
              <a:latin typeface="Arial" panose="020B0604020202020204" pitchFamily="34" charset="0"/>
              <a:cs typeface="Arial" panose="020B0604020202020204" pitchFamily="34" charset="0"/>
            </a:endParaRPr>
          </a:p>
          <a:p>
            <a:pPr lvl="1"/>
            <a:endParaRPr lang="en-US" sz="1400" dirty="0">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Combination of quantitative 3D MRCP and multi-parametric MRI demonstrates increased periductal iron-corrected T1 in large-duct PSC</a:t>
            </a:r>
            <a:endParaRPr lang="en-GB" dirty="0"/>
          </a:p>
        </p:txBody>
      </p:sp>
      <p:cxnSp>
        <p:nvCxnSpPr>
          <p:cNvPr id="22" name="Straight Connector 21">
            <a:extLst>
              <a:ext uri="{FF2B5EF4-FFF2-40B4-BE49-F238E27FC236}">
                <a16:creationId xmlns:a16="http://schemas.microsoft.com/office/drawing/2014/main" id="{9C7A58C4-0158-4D50-B1F0-3B199C5721E9}"/>
              </a:ext>
            </a:extLst>
          </p:cNvPr>
          <p:cNvCxnSpPr>
            <a:cxnSpLocks/>
          </p:cNvCxnSpPr>
          <p:nvPr/>
        </p:nvCxnSpPr>
        <p:spPr>
          <a:xfrm>
            <a:off x="5587452" y="1412908"/>
            <a:ext cx="0" cy="5067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6EF197-7441-482A-A9B7-A0CF38B5620A}"/>
              </a:ext>
            </a:extLst>
          </p:cNvPr>
          <p:cNvCxnSpPr>
            <a:cxnSpLocks/>
          </p:cNvCxnSpPr>
          <p:nvPr/>
        </p:nvCxnSpPr>
        <p:spPr>
          <a:xfrm flipH="1">
            <a:off x="425752" y="2759108"/>
            <a:ext cx="516170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55A3924B-B41F-4FDF-8048-FD90FA840FF2}"/>
              </a:ext>
            </a:extLst>
          </p:cNvPr>
          <p:cNvSpPr>
            <a:spLocks noGrp="1"/>
          </p:cNvSpPr>
          <p:nvPr>
            <p:ph sz="half" idx="2"/>
          </p:nvPr>
        </p:nvSpPr>
        <p:spPr>
          <a:xfrm>
            <a:off x="5587452" y="1229556"/>
            <a:ext cx="6452143" cy="4622400"/>
          </a:xfrm>
        </p:spPr>
        <p:txBody>
          <a:bodyPr vert="horz" lIns="91440" tIns="45720" rIns="91440" bIns="45720" rtlCol="0" anchor="t">
            <a:noAutofit/>
          </a:bodyPr>
          <a:lstStyle/>
          <a:p>
            <a:pPr marL="0" indent="0" algn="ctr">
              <a:buNone/>
            </a:pPr>
            <a:r>
              <a:rPr lang="en-US" sz="1600" b="1" dirty="0">
                <a:cs typeface="Arial"/>
              </a:rPr>
              <a:t>ROI 1 periductal mean cT1 higher in</a:t>
            </a:r>
            <a:br>
              <a:rPr lang="en-US" sz="1600" b="1" dirty="0">
                <a:cs typeface="Arial"/>
              </a:rPr>
            </a:br>
            <a:r>
              <a:rPr lang="en-US" sz="1600" b="1" dirty="0">
                <a:cs typeface="Arial"/>
              </a:rPr>
              <a:t>high-risk PSC by LS criteria</a:t>
            </a:r>
            <a:endParaRPr lang="en-US" sz="1600" dirty="0">
              <a:ea typeface="+mn-lt"/>
              <a:cs typeface="+mn-lt"/>
            </a:endParaRPr>
          </a:p>
          <a:p>
            <a:pPr marL="0" indent="0">
              <a:buNone/>
            </a:pPr>
            <a:endParaRPr lang="en-US" sz="1600" dirty="0">
              <a:cs typeface="Arial"/>
            </a:endParaRPr>
          </a:p>
          <a:p>
            <a:pPr lvl="1"/>
            <a:endParaRPr lang="en-US" sz="1400" dirty="0">
              <a:cs typeface="Arial" panose="020B0604020202020204"/>
            </a:endParaRPr>
          </a:p>
          <a:p>
            <a:pPr lvl="1"/>
            <a:endParaRPr lang="en-US" sz="1400" dirty="0"/>
          </a:p>
          <a:p>
            <a:pPr marL="457200" lvl="1" indent="0">
              <a:buNone/>
            </a:pPr>
            <a:endParaRPr lang="en-US" sz="1400" dirty="0">
              <a:cs typeface="Arial" panose="020B0604020202020204"/>
            </a:endParaRPr>
          </a:p>
          <a:p>
            <a:pPr marL="457200" lvl="1" indent="0">
              <a:buNone/>
            </a:pPr>
            <a:endParaRPr lang="en-US" sz="1400" dirty="0">
              <a:cs typeface="Arial" panose="020B0604020202020204"/>
            </a:endParaRPr>
          </a:p>
          <a:p>
            <a:pPr marL="457200" lvl="1" indent="0">
              <a:buNone/>
            </a:pPr>
            <a:endParaRPr lang="en-US" sz="1400" dirty="0">
              <a:cs typeface="Arial" panose="020B0604020202020204"/>
            </a:endParaRPr>
          </a:p>
          <a:p>
            <a:pPr marL="457200" lvl="1" indent="0">
              <a:buNone/>
            </a:pPr>
            <a:endParaRPr lang="en-US" sz="1400" dirty="0">
              <a:cs typeface="Arial" panose="020B0604020202020204"/>
            </a:endParaRPr>
          </a:p>
          <a:p>
            <a:pPr lvl="1"/>
            <a:endParaRPr lang="en-US" sz="1400" dirty="0">
              <a:solidFill>
                <a:srgbClr val="000000"/>
              </a:solidFill>
              <a:latin typeface="Arial" panose="020B0604020202020204"/>
              <a:cs typeface="Arial" panose="020B0604020202020204"/>
            </a:endParaRPr>
          </a:p>
          <a:p>
            <a:pPr lvl="1"/>
            <a:endParaRPr lang="en-US" sz="1400" dirty="0">
              <a:solidFill>
                <a:srgbClr val="000000"/>
              </a:solidFill>
              <a:latin typeface="Arial" panose="020B0604020202020204"/>
              <a:cs typeface="Arial" panose="020B0604020202020204"/>
            </a:endParaRPr>
          </a:p>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CONCLUSIONS</a:t>
            </a:r>
          </a:p>
          <a:p>
            <a:r>
              <a:rPr lang="en-US" sz="1600" b="1" dirty="0"/>
              <a:t>Periductal cT1 2−5 mm around bile ducts is significantly higher than regions further from the bile ducts in PSC</a:t>
            </a:r>
            <a:endParaRPr lang="en-US" sz="1600" b="1" dirty="0">
              <a:cs typeface="Arial"/>
            </a:endParaRPr>
          </a:p>
          <a:p>
            <a:pPr lvl="1"/>
            <a:r>
              <a:rPr lang="en-US" sz="1400" dirty="0"/>
              <a:t>May represent a macroscopic finding that correlates to the histologic ‘onion skin’ fibrosis</a:t>
            </a:r>
          </a:p>
          <a:p>
            <a:r>
              <a:rPr lang="en-US" sz="1600" dirty="0"/>
              <a:t>Demonstrates how quantitative MRI can assess features of disease previously seen only in histology</a:t>
            </a:r>
          </a:p>
          <a:p>
            <a:r>
              <a:rPr lang="en-US" sz="1600" dirty="0"/>
              <a:t>Follow-up data will assess ability of periductal cT1</a:t>
            </a:r>
            <a:br>
              <a:rPr lang="en-US" sz="1600" dirty="0"/>
            </a:br>
            <a:r>
              <a:rPr lang="en-US" sz="1600" dirty="0"/>
              <a:t>to predict fibrosis progression and clinical endpoints</a:t>
            </a:r>
            <a:endParaRPr lang="en-GB" sz="1600" dirty="0"/>
          </a:p>
        </p:txBody>
      </p:sp>
      <p:cxnSp>
        <p:nvCxnSpPr>
          <p:cNvPr id="31" name="Straight Connector 30">
            <a:extLst>
              <a:ext uri="{FF2B5EF4-FFF2-40B4-BE49-F238E27FC236}">
                <a16:creationId xmlns:a16="http://schemas.microsoft.com/office/drawing/2014/main" id="{9F2770B6-3A9F-47B6-A0E5-36DE8D6393C4}"/>
              </a:ext>
            </a:extLst>
          </p:cNvPr>
          <p:cNvCxnSpPr>
            <a:cxnSpLocks/>
          </p:cNvCxnSpPr>
          <p:nvPr/>
        </p:nvCxnSpPr>
        <p:spPr>
          <a:xfrm flipH="1">
            <a:off x="5587452" y="3985297"/>
            <a:ext cx="604739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6" descr="A close up of a map&#10;&#10;Description automatically generated">
            <a:extLst>
              <a:ext uri="{FF2B5EF4-FFF2-40B4-BE49-F238E27FC236}">
                <a16:creationId xmlns:a16="http://schemas.microsoft.com/office/drawing/2014/main" id="{CF58E984-E367-426B-8ED5-64BA6EF117A4}"/>
              </a:ext>
            </a:extLst>
          </p:cNvPr>
          <p:cNvPicPr>
            <a:picLocks noChangeAspect="1"/>
          </p:cNvPicPr>
          <p:nvPr/>
        </p:nvPicPr>
        <p:blipFill>
          <a:blip r:embed="rId3"/>
          <a:stretch>
            <a:fillRect/>
          </a:stretch>
        </p:blipFill>
        <p:spPr>
          <a:xfrm>
            <a:off x="331693" y="3680613"/>
            <a:ext cx="2603828" cy="2952000"/>
          </a:xfrm>
          <a:prstGeom prst="rect">
            <a:avLst/>
          </a:prstGeom>
        </p:spPr>
      </p:pic>
      <p:pic>
        <p:nvPicPr>
          <p:cNvPr id="7" name="Picture 7" descr="A close up of a map&#10;&#10;Description automatically generated">
            <a:extLst>
              <a:ext uri="{FF2B5EF4-FFF2-40B4-BE49-F238E27FC236}">
                <a16:creationId xmlns:a16="http://schemas.microsoft.com/office/drawing/2014/main" id="{02B85A91-53DD-4F94-B566-C47567D5BAAB}"/>
              </a:ext>
            </a:extLst>
          </p:cNvPr>
          <p:cNvPicPr>
            <a:picLocks noChangeAspect="1"/>
          </p:cNvPicPr>
          <p:nvPr/>
        </p:nvPicPr>
        <p:blipFill>
          <a:blip r:embed="rId4"/>
          <a:stretch>
            <a:fillRect/>
          </a:stretch>
        </p:blipFill>
        <p:spPr>
          <a:xfrm>
            <a:off x="2841812" y="3677461"/>
            <a:ext cx="2598088" cy="2952000"/>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194AA9D1-6529-45C7-A063-7826F3B60026}"/>
              </a:ext>
            </a:extLst>
          </p:cNvPr>
          <p:cNvPicPr>
            <a:picLocks noChangeAspect="1"/>
          </p:cNvPicPr>
          <p:nvPr/>
        </p:nvPicPr>
        <p:blipFill rotWithShape="1">
          <a:blip r:embed="rId5"/>
          <a:srcRect b="3543"/>
          <a:stretch/>
        </p:blipFill>
        <p:spPr>
          <a:xfrm>
            <a:off x="5674659" y="1843176"/>
            <a:ext cx="3478305" cy="2073504"/>
          </a:xfrm>
          <a:prstGeom prst="rect">
            <a:avLst/>
          </a:prstGeom>
        </p:spPr>
      </p:pic>
      <p:graphicFrame>
        <p:nvGraphicFramePr>
          <p:cNvPr id="14" name="Table 13">
            <a:extLst>
              <a:ext uri="{FF2B5EF4-FFF2-40B4-BE49-F238E27FC236}">
                <a16:creationId xmlns:a16="http://schemas.microsoft.com/office/drawing/2014/main" id="{36923BD5-4B8E-47AC-BEC5-C5BA352AF0F7}"/>
              </a:ext>
            </a:extLst>
          </p:cNvPr>
          <p:cNvGraphicFramePr>
            <a:graphicFrameLocks noGrp="1"/>
          </p:cNvGraphicFramePr>
          <p:nvPr>
            <p:extLst>
              <p:ext uri="{D42A27DB-BD31-4B8C-83A1-F6EECF244321}">
                <p14:modId xmlns:p14="http://schemas.microsoft.com/office/powerpoint/2010/main" val="738427685"/>
              </p:ext>
            </p:extLst>
          </p:nvPr>
        </p:nvGraphicFramePr>
        <p:xfrm>
          <a:off x="8854141" y="2348156"/>
          <a:ext cx="3126454" cy="1112520"/>
        </p:xfrm>
        <a:graphic>
          <a:graphicData uri="http://schemas.openxmlformats.org/drawingml/2006/table">
            <a:tbl>
              <a:tblPr firstRow="1" bandRow="1">
                <a:tableStyleId>{5C22544A-7EE6-4342-B048-85BDC9FD1C3A}</a:tableStyleId>
              </a:tblPr>
              <a:tblGrid>
                <a:gridCol w="556639">
                  <a:extLst>
                    <a:ext uri="{9D8B030D-6E8A-4147-A177-3AD203B41FA5}">
                      <a16:colId xmlns:a16="http://schemas.microsoft.com/office/drawing/2014/main" val="1896929724"/>
                    </a:ext>
                  </a:extLst>
                </a:gridCol>
                <a:gridCol w="510252">
                  <a:extLst>
                    <a:ext uri="{9D8B030D-6E8A-4147-A177-3AD203B41FA5}">
                      <a16:colId xmlns:a16="http://schemas.microsoft.com/office/drawing/2014/main" val="2138108207"/>
                    </a:ext>
                  </a:extLst>
                </a:gridCol>
                <a:gridCol w="482419">
                  <a:extLst>
                    <a:ext uri="{9D8B030D-6E8A-4147-A177-3AD203B41FA5}">
                      <a16:colId xmlns:a16="http://schemas.microsoft.com/office/drawing/2014/main" val="2671586214"/>
                    </a:ext>
                  </a:extLst>
                </a:gridCol>
                <a:gridCol w="528807">
                  <a:extLst>
                    <a:ext uri="{9D8B030D-6E8A-4147-A177-3AD203B41FA5}">
                      <a16:colId xmlns:a16="http://schemas.microsoft.com/office/drawing/2014/main" val="3102193379"/>
                    </a:ext>
                  </a:extLst>
                </a:gridCol>
                <a:gridCol w="528807">
                  <a:extLst>
                    <a:ext uri="{9D8B030D-6E8A-4147-A177-3AD203B41FA5}">
                      <a16:colId xmlns:a16="http://schemas.microsoft.com/office/drawing/2014/main" val="2765832015"/>
                    </a:ext>
                  </a:extLst>
                </a:gridCol>
                <a:gridCol w="519530">
                  <a:extLst>
                    <a:ext uri="{9D8B030D-6E8A-4147-A177-3AD203B41FA5}">
                      <a16:colId xmlns:a16="http://schemas.microsoft.com/office/drawing/2014/main" val="3690849426"/>
                    </a:ext>
                  </a:extLst>
                </a:gridCol>
              </a:tblGrid>
              <a:tr h="370840">
                <a:tc>
                  <a:txBody>
                    <a:bodyPr/>
                    <a:lstStyle/>
                    <a:p>
                      <a:pPr marL="0" algn="ctr" rtl="0" eaLnBrk="1" latinLnBrk="0" hangingPunct="1">
                        <a:spcBef>
                          <a:spcPts val="0"/>
                        </a:spcBef>
                        <a:spcAft>
                          <a:spcPts val="0"/>
                        </a:spcAft>
                      </a:pPr>
                      <a:r>
                        <a:rPr lang="en-GB" sz="800" kern="1200" dirty="0">
                          <a:effectLst/>
                        </a:rPr>
                        <a:t>Cut-off, </a:t>
                      </a:r>
                      <a:endParaRPr lang="en-GB" dirty="0">
                        <a:effectLst/>
                      </a:endParaRPr>
                    </a:p>
                    <a:p>
                      <a:pPr marL="0" lvl="0" algn="ctr">
                        <a:spcBef>
                          <a:spcPts val="0"/>
                        </a:spcBef>
                        <a:spcAft>
                          <a:spcPts val="0"/>
                        </a:spcAft>
                        <a:buNone/>
                      </a:pPr>
                      <a:r>
                        <a:rPr lang="en-GB" sz="800" kern="1200" dirty="0">
                          <a:effectLst/>
                        </a:rPr>
                        <a:t>ms</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kern="1200" dirty="0">
                          <a:effectLst/>
                        </a:rPr>
                        <a:t>LS, kPa</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kern="1200" dirty="0">
                          <a:effectLst/>
                        </a:rPr>
                        <a:t>AUC</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kern="1200" dirty="0">
                          <a:effectLst/>
                        </a:rPr>
                        <a:t>p value</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kern="1200" dirty="0">
                          <a:effectLst/>
                        </a:rPr>
                        <a:t>Sensitivity (%)</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kern="1200" dirty="0">
                          <a:effectLst/>
                        </a:rPr>
                        <a:t>Specificity (%)</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67843"/>
                  </a:ext>
                </a:extLst>
              </a:tr>
              <a:tr h="370840">
                <a:tc rowSpan="2">
                  <a:txBody>
                    <a:bodyPr/>
                    <a:lstStyle/>
                    <a:p>
                      <a:pPr marL="0" algn="ctr" rtl="0" eaLnBrk="1" latinLnBrk="0" hangingPunct="1">
                        <a:spcBef>
                          <a:spcPts val="0"/>
                        </a:spcBef>
                        <a:spcAft>
                          <a:spcPts val="0"/>
                        </a:spcAft>
                      </a:pPr>
                      <a:r>
                        <a:rPr lang="en-GB" sz="800" dirty="0">
                          <a:effectLst/>
                        </a:rPr>
                        <a:t>821</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9.6</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0.74</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0.0023</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90</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50</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602325"/>
                  </a:ext>
                </a:extLst>
              </a:tr>
              <a:tr h="370840">
                <a:tc vMerge="1">
                  <a:txBody>
                    <a:bodyPr/>
                    <a:lstStyle/>
                    <a:p>
                      <a:endParaRPr lang="en-US"/>
                    </a:p>
                  </a:txBody>
                  <a:tcPr/>
                </a:tc>
                <a:tc>
                  <a:txBody>
                    <a:bodyPr/>
                    <a:lstStyle/>
                    <a:p>
                      <a:pPr marL="0" algn="ctr" rtl="0" eaLnBrk="1" latinLnBrk="0" hangingPunct="1">
                        <a:spcBef>
                          <a:spcPts val="0"/>
                        </a:spcBef>
                        <a:spcAft>
                          <a:spcPts val="0"/>
                        </a:spcAft>
                      </a:pPr>
                      <a:r>
                        <a:rPr lang="en-GB" sz="800" dirty="0">
                          <a:effectLst/>
                        </a:rPr>
                        <a:t>11.1</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0.81</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0.0003</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91</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0"/>
                        </a:spcBef>
                        <a:spcAft>
                          <a:spcPts val="0"/>
                        </a:spcAft>
                      </a:pPr>
                      <a:r>
                        <a:rPr lang="en-GB" sz="800" dirty="0">
                          <a:effectLst/>
                        </a:rPr>
                        <a:t>60</a:t>
                      </a:r>
                      <a:endParaRPr lang="en-GB"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631487"/>
                  </a:ext>
                </a:extLst>
              </a:tr>
            </a:tbl>
          </a:graphicData>
        </a:graphic>
      </p:graphicFrame>
      <p:sp>
        <p:nvSpPr>
          <p:cNvPr id="12" name="Text Placeholder 4">
            <a:extLst>
              <a:ext uri="{FF2B5EF4-FFF2-40B4-BE49-F238E27FC236}">
                <a16:creationId xmlns:a16="http://schemas.microsoft.com/office/drawing/2014/main" id="{EBCC38B9-53C9-4B4B-96C4-18FAEFDDA3E3}"/>
              </a:ext>
            </a:extLst>
          </p:cNvPr>
          <p:cNvSpPr>
            <a:spLocks noGrp="1"/>
          </p:cNvSpPr>
          <p:nvPr>
            <p:ph type="body" sz="quarter" idx="10"/>
          </p:nvPr>
        </p:nvSpPr>
        <p:spPr>
          <a:xfrm>
            <a:off x="6567" y="6479931"/>
            <a:ext cx="10025871" cy="376990"/>
          </a:xfrm>
        </p:spPr>
        <p:txBody>
          <a:bodyPr/>
          <a:lstStyle/>
          <a:p>
            <a:r>
              <a:rPr lang="en-US" dirty="0"/>
              <a:t>S</a:t>
            </a:r>
            <a:r>
              <a:rPr lang="en-GB" dirty="0"/>
              <a:t>elvaraj E, et al. DILC 2020; </a:t>
            </a:r>
            <a:r>
              <a:rPr lang="en-GB" dirty="0">
                <a:solidFill>
                  <a:srgbClr val="000000"/>
                </a:solidFill>
              </a:rPr>
              <a:t>AS122</a:t>
            </a:r>
          </a:p>
        </p:txBody>
      </p:sp>
      <p:pic>
        <p:nvPicPr>
          <p:cNvPr id="2" name="Picture 1">
            <a:hlinkClick r:id="rId6" action="ppaction://hlinksldjump"/>
            <a:extLst>
              <a:ext uri="{FF2B5EF4-FFF2-40B4-BE49-F238E27FC236}">
                <a16:creationId xmlns:a16="http://schemas.microsoft.com/office/drawing/2014/main" id="{E3A03E76-8508-43E8-A8C5-93FC76E9E076}"/>
              </a:ext>
            </a:extLst>
          </p:cNvPr>
          <p:cNvPicPr>
            <a:picLocks noChangeAspect="1"/>
          </p:cNvPicPr>
          <p:nvPr/>
        </p:nvPicPr>
        <p:blipFill rotWithShape="1">
          <a:blip r:embed="rId7"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0490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these slides</a:t>
            </a:r>
          </a:p>
        </p:txBody>
      </p:sp>
      <p:sp>
        <p:nvSpPr>
          <p:cNvPr id="3" name="Content Placeholder 2"/>
          <p:cNvSpPr>
            <a:spLocks noGrp="1"/>
          </p:cNvSpPr>
          <p:nvPr>
            <p:ph idx="1"/>
          </p:nvPr>
        </p:nvSpPr>
        <p:spPr>
          <a:xfrm>
            <a:off x="604837" y="1340768"/>
            <a:ext cx="10982325" cy="4622400"/>
          </a:xfrm>
        </p:spPr>
        <p:txBody>
          <a:bodyPr/>
          <a:lstStyle/>
          <a:p>
            <a:pPr fontAlgn="base">
              <a:spcBef>
                <a:spcPts val="1200"/>
              </a:spcBef>
            </a:pPr>
            <a:r>
              <a:rPr lang="it-IT" dirty="0">
                <a:solidFill>
                  <a:srgbClr val="000000"/>
                </a:solidFill>
                <a:latin typeface="Arial" panose="020B0604020202020204" pitchFamily="34" charset="0"/>
              </a:rPr>
              <a:t>These slides provide highlights of new data presented at Digital ILC 2020​</a:t>
            </a:r>
            <a:endParaRPr lang="en-GB" dirty="0">
              <a:solidFill>
                <a:srgbClr val="000000"/>
              </a:solidFill>
              <a:latin typeface="Arial" panose="020B0604020202020204" pitchFamily="34" charset="0"/>
            </a:endParaRPr>
          </a:p>
          <a:p>
            <a:pPr fontAlgn="base">
              <a:spcBef>
                <a:spcPts val="1200"/>
              </a:spcBef>
            </a:pPr>
            <a:r>
              <a:rPr lang="en-US" dirty="0">
                <a:solidFill>
                  <a:srgbClr val="000000"/>
                </a:solidFill>
                <a:latin typeface="Arial" panose="020B0604020202020204" pitchFamily="34" charset="0"/>
              </a:rPr>
              <a:t>Please feel free to use, adapt, and share these slides for your own personal use; however, please acknowledge EASL as the source​</a:t>
            </a:r>
          </a:p>
          <a:p>
            <a:pPr fontAlgn="base">
              <a:spcBef>
                <a:spcPts val="1200"/>
              </a:spcBef>
            </a:pPr>
            <a:r>
              <a:rPr lang="en-GB" dirty="0">
                <a:solidFill>
                  <a:srgbClr val="000000"/>
                </a:solidFill>
                <a:latin typeface="Arial" panose="020B0604020202020204" pitchFamily="34" charset="0"/>
              </a:rPr>
              <a:t>Definitions of all abbreviations shown in these slides, and a full copy of the original abstract text, are provided within the slide notes</a:t>
            </a:r>
            <a:r>
              <a:rPr lang="en-US" dirty="0">
                <a:solidFill>
                  <a:srgbClr val="000000"/>
                </a:solidFill>
                <a:latin typeface="Arial" panose="020B0604020202020204" pitchFamily="34" charset="0"/>
              </a:rPr>
              <a:t>​</a:t>
            </a:r>
          </a:p>
          <a:p>
            <a:pPr fontAlgn="base">
              <a:spcBef>
                <a:spcPts val="1200"/>
              </a:spcBef>
            </a:pPr>
            <a:r>
              <a:rPr lang="en-US" dirty="0">
                <a:solidFill>
                  <a:srgbClr val="000000"/>
                </a:solidFill>
                <a:latin typeface="Arial" panose="020B0604020202020204" pitchFamily="34" charset="0"/>
              </a:rPr>
              <a:t>Submitted abstracts are included in the slide notes, but data may not be identical to the final presented data shown on the slides</a:t>
            </a:r>
            <a:r>
              <a:rPr lang="en-GB" dirty="0">
                <a:solidFill>
                  <a:srgbClr val="000000"/>
                </a:solidFill>
                <a:latin typeface="Arial" panose="020B0604020202020204" pitchFamily="34" charset="0"/>
              </a:rPr>
              <a:t>​</a:t>
            </a:r>
          </a:p>
          <a:p>
            <a:pPr fontAlgn="base">
              <a:spcBef>
                <a:spcPts val="1200"/>
              </a:spcBef>
            </a:pPr>
            <a:r>
              <a:rPr lang="en-US" dirty="0"/>
              <a:t>When you see a symbol like this:       , you can click on it to return to the​ contents page</a:t>
            </a:r>
            <a:endParaRPr lang="en-GB" dirty="0"/>
          </a:p>
          <a:p>
            <a:endParaRPr lang="en-US" altLang="en-US" dirty="0"/>
          </a:p>
        </p:txBody>
      </p:sp>
      <p:pic>
        <p:nvPicPr>
          <p:cNvPr id="4" name="Picture 3">
            <a:extLst>
              <a:ext uri="{FF2B5EF4-FFF2-40B4-BE49-F238E27FC236}">
                <a16:creationId xmlns:a16="http://schemas.microsoft.com/office/drawing/2014/main" id="{82812745-9B8D-49FB-A3B2-286DEB4E569F}"/>
              </a:ext>
            </a:extLst>
          </p:cNvPr>
          <p:cNvPicPr>
            <a:picLocks noChangeAspect="1"/>
          </p:cNvPicPr>
          <p:nvPr/>
        </p:nvPicPr>
        <p:blipFill rotWithShape="1">
          <a:blip r:embed="rId3"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4812331" y="4061581"/>
            <a:ext cx="381237" cy="377560"/>
          </a:xfrm>
          <a:prstGeom prst="rect">
            <a:avLst/>
          </a:prstGeom>
        </p:spPr>
      </p:pic>
      <p:sp>
        <p:nvSpPr>
          <p:cNvPr id="6" name="TextBox 5">
            <a:extLst>
              <a:ext uri="{FF2B5EF4-FFF2-40B4-BE49-F238E27FC236}">
                <a16:creationId xmlns:a16="http://schemas.microsoft.com/office/drawing/2014/main" id="{EC220BAA-FE7F-411D-8DD6-6C2567029E57}"/>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00509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Heterozygous carriers of ABCB4 mutations/variants show a mild clinical course, </a:t>
            </a:r>
            <a:br>
              <a:rPr lang="en-US" dirty="0"/>
            </a:br>
            <a:r>
              <a:rPr lang="en-US" dirty="0"/>
              <a:t>but impaired quality of life and limited risk for cholangiocarcinoma: a cohort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Mazzetti M, et al. DILC 2020; AS123</a:t>
            </a:r>
          </a:p>
        </p:txBody>
      </p:sp>
      <p:sp>
        <p:nvSpPr>
          <p:cNvPr id="51" name="Content Placeholder 1">
            <a:extLst>
              <a:ext uri="{FF2B5EF4-FFF2-40B4-BE49-F238E27FC236}">
                <a16:creationId xmlns:a16="http://schemas.microsoft.com/office/drawing/2014/main" id="{8A03B0B7-E425-4A4C-997A-23AD9632EB11}"/>
              </a:ext>
            </a:extLst>
          </p:cNvPr>
          <p:cNvSpPr>
            <a:spLocks noGrp="1"/>
          </p:cNvSpPr>
          <p:nvPr>
            <p:ph sz="half" idx="1"/>
          </p:nvPr>
        </p:nvSpPr>
        <p:spPr>
          <a:xfrm>
            <a:off x="291494" y="1340769"/>
            <a:ext cx="5377920" cy="4536627"/>
          </a:xfrm>
          <a:ln>
            <a:noFill/>
          </a:ln>
        </p:spPr>
        <p:txBody>
          <a:bodyPr vert="horz" wrap="square" lIns="91440" tIns="45720" rIns="91440" bIns="45720" rtlCol="0" anchor="t">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 </a:t>
            </a:r>
            <a:endParaRPr lang="en-US" b="1" dirty="0">
              <a:solidFill>
                <a:schemeClr val="bg1"/>
              </a:solidFill>
              <a:highlight>
                <a:srgbClr val="FEFCFC"/>
              </a:highlight>
              <a:latin typeface="Arial" panose="020B0604020202020204" pitchFamily="34" charset="0"/>
              <a:cs typeface="Arial" panose="020B0604020202020204" pitchFamily="34" charset="0"/>
            </a:endParaRPr>
          </a:p>
          <a:p>
            <a:r>
              <a:rPr lang="en-US" sz="1800" dirty="0"/>
              <a:t>Carriers of ATP binding cassette B4 (ABCB4) mutations/variants may develop </a:t>
            </a:r>
            <a:r>
              <a:rPr lang="en-US" sz="1800" dirty="0">
                <a:ea typeface="+mn-lt"/>
                <a:cs typeface="+mn-lt"/>
              </a:rPr>
              <a:t>a broad spectrum of liver diseases:</a:t>
            </a:r>
          </a:p>
          <a:p>
            <a:pPr lvl="1"/>
            <a:r>
              <a:rPr lang="en-US" sz="1600" dirty="0">
                <a:ea typeface="+mn-lt"/>
                <a:cs typeface="+mn-lt"/>
              </a:rPr>
              <a:t>Homozygous and compound heterozygous mutations/variants</a:t>
            </a:r>
          </a:p>
          <a:p>
            <a:pPr lvl="2"/>
            <a:r>
              <a:rPr lang="en-US" sz="1400" dirty="0">
                <a:ea typeface="+mn-lt"/>
                <a:cs typeface="+mn-lt"/>
              </a:rPr>
              <a:t>Progressive familial intrahepatic cholestasis</a:t>
            </a:r>
            <a:br>
              <a:rPr lang="en-US" sz="1400" dirty="0">
                <a:ea typeface="+mn-lt"/>
                <a:cs typeface="+mn-lt"/>
              </a:rPr>
            </a:br>
            <a:r>
              <a:rPr lang="en-US" sz="1400" dirty="0">
                <a:ea typeface="+mn-lt"/>
                <a:cs typeface="+mn-lt"/>
              </a:rPr>
              <a:t>type 3 (PFIC3)</a:t>
            </a:r>
          </a:p>
          <a:p>
            <a:pPr lvl="1"/>
            <a:r>
              <a:rPr lang="en-US" sz="1600" dirty="0">
                <a:ea typeface="+mn-lt"/>
                <a:cs typeface="+mn-lt"/>
              </a:rPr>
              <a:t>Heterozygous mutations/variants</a:t>
            </a:r>
          </a:p>
          <a:p>
            <a:pPr marL="1044000" lvl="2" indent="-144000"/>
            <a:r>
              <a:rPr lang="en-US" sz="1400" dirty="0">
                <a:ea typeface="+mn-lt"/>
                <a:cs typeface="+mn-lt"/>
              </a:rPr>
              <a:t>Low-phospholipid-associated cholelithiasis (LPAC)</a:t>
            </a:r>
          </a:p>
          <a:p>
            <a:pPr marL="1044000" lvl="2" indent="-144000"/>
            <a:r>
              <a:rPr lang="en-US" sz="1400" dirty="0">
                <a:ea typeface="+mn-lt"/>
                <a:cs typeface="+mn-lt"/>
              </a:rPr>
              <a:t>Intrahepatic cholestasis of pregnancy (ICP)</a:t>
            </a:r>
          </a:p>
          <a:p>
            <a:pPr marL="1044000" lvl="2" indent="-144000"/>
            <a:r>
              <a:rPr lang="en-US" sz="1400" dirty="0">
                <a:ea typeface="+mn-lt"/>
                <a:cs typeface="+mn-lt"/>
              </a:rPr>
              <a:t>Oral contraceptive-induced cholestasis (CIC)</a:t>
            </a:r>
          </a:p>
          <a:p>
            <a:r>
              <a:rPr lang="en-US" sz="1800" b="1" dirty="0"/>
              <a:t>AIMS</a:t>
            </a:r>
            <a:r>
              <a:rPr lang="en-US" sz="1800" dirty="0"/>
              <a:t>: to investigate the long-term clinical course and QoL and to re-evaluate histology in a cohort of carriers of ABCB4 mutations/variants</a:t>
            </a:r>
            <a:endParaRPr lang="en-GB" sz="1800" dirty="0"/>
          </a:p>
        </p:txBody>
      </p:sp>
      <p:sp>
        <p:nvSpPr>
          <p:cNvPr id="52" name="Content Placeholder 1">
            <a:extLst>
              <a:ext uri="{FF2B5EF4-FFF2-40B4-BE49-F238E27FC236}">
                <a16:creationId xmlns:a16="http://schemas.microsoft.com/office/drawing/2014/main" id="{65ACFAF5-C799-4EFB-9578-DBF19CB18138}"/>
              </a:ext>
            </a:extLst>
          </p:cNvPr>
          <p:cNvSpPr>
            <a:spLocks noGrp="1"/>
          </p:cNvSpPr>
          <p:nvPr>
            <p:ph sz="half" idx="2"/>
          </p:nvPr>
        </p:nvSpPr>
        <p:spPr>
          <a:xfrm>
            <a:off x="5530060" y="1340769"/>
            <a:ext cx="5572800" cy="4622400"/>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METHODS    </a:t>
            </a:r>
          </a:p>
        </p:txBody>
      </p:sp>
      <p:cxnSp>
        <p:nvCxnSpPr>
          <p:cNvPr id="53" name="Straight Connector 52">
            <a:extLst>
              <a:ext uri="{FF2B5EF4-FFF2-40B4-BE49-F238E27FC236}">
                <a16:creationId xmlns:a16="http://schemas.microsoft.com/office/drawing/2014/main" id="{B66E30BA-1197-4A92-B3EA-FE21A43C6FCB}"/>
              </a:ext>
            </a:extLst>
          </p:cNvPr>
          <p:cNvCxnSpPr>
            <a:cxnSpLocks/>
          </p:cNvCxnSpPr>
          <p:nvPr/>
        </p:nvCxnSpPr>
        <p:spPr>
          <a:xfrm>
            <a:off x="5513231"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A62D211-69ED-4736-98D6-73399AEC9151}"/>
              </a:ext>
            </a:extLst>
          </p:cNvPr>
          <p:cNvSpPr/>
          <p:nvPr/>
        </p:nvSpPr>
        <p:spPr>
          <a:xfrm>
            <a:off x="5656118" y="3487334"/>
            <a:ext cx="2052000" cy="184141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Clinical evaluation</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Medical history</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Physical exam</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Biochem. analysis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Genetic analysis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Abdominal ultrasound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Fibroscan</a:t>
            </a:r>
            <a:r>
              <a:rPr kumimoji="0" lang="en-GB" sz="1400" b="0" i="0" u="none" strike="noStrike" kern="1200" cap="none" spc="0" normalizeH="0" baseline="30000" noProof="0" dirty="0">
                <a:ln>
                  <a:noFill/>
                </a:ln>
                <a:solidFill>
                  <a:prstClr val="black"/>
                </a:solidFill>
                <a:effectLst/>
                <a:uLnTx/>
                <a:uFillTx/>
                <a:latin typeface="Arial" panose="020B0604020202020204"/>
                <a:ea typeface="+mn-ea"/>
                <a:cs typeface="+mn-cs"/>
                <a:sym typeface="Symbol" panose="05050102010706020507" pitchFamily="18"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A23C6F23-BD14-49D4-B34A-B9BC13B4E5E9}"/>
              </a:ext>
            </a:extLst>
          </p:cNvPr>
          <p:cNvSpPr/>
          <p:nvPr/>
        </p:nvSpPr>
        <p:spPr>
          <a:xfrm>
            <a:off x="7812537" y="3487335"/>
            <a:ext cx="2052000" cy="184141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Questionnaires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SF-36 for QoL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VAS for pruritus</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6" name="Connector: Elbow 55">
            <a:extLst>
              <a:ext uri="{FF2B5EF4-FFF2-40B4-BE49-F238E27FC236}">
                <a16:creationId xmlns:a16="http://schemas.microsoft.com/office/drawing/2014/main" id="{1C206BEE-A30E-4B9A-BC35-6DCFF25E53D2}"/>
              </a:ext>
            </a:extLst>
          </p:cNvPr>
          <p:cNvCxnSpPr>
            <a:cxnSpLocks/>
            <a:stCxn id="60" idx="2"/>
            <a:endCxn id="54" idx="0"/>
          </p:cNvCxnSpPr>
          <p:nvPr/>
        </p:nvCxnSpPr>
        <p:spPr>
          <a:xfrm rot="5400000">
            <a:off x="7482932" y="2128206"/>
            <a:ext cx="558314" cy="215994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97DA0CB-871C-4A72-B103-0154180B8847}"/>
              </a:ext>
            </a:extLst>
          </p:cNvPr>
          <p:cNvCxnSpPr>
            <a:cxnSpLocks/>
            <a:stCxn id="60" idx="2"/>
            <a:endCxn id="55" idx="0"/>
          </p:cNvCxnSpPr>
          <p:nvPr/>
        </p:nvCxnSpPr>
        <p:spPr>
          <a:xfrm rot="5400000">
            <a:off x="8561142" y="3206416"/>
            <a:ext cx="558315" cy="352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1F7CC08D-465E-4B94-8CF2-7F87465B287E}"/>
              </a:ext>
            </a:extLst>
          </p:cNvPr>
          <p:cNvSpPr/>
          <p:nvPr/>
        </p:nvSpPr>
        <p:spPr>
          <a:xfrm>
            <a:off x="7227377" y="2069287"/>
            <a:ext cx="3222321" cy="33944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Bicentric cohort study</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3A817F17-783C-483C-901A-3DB7D3559D6D}"/>
              </a:ext>
            </a:extLst>
          </p:cNvPr>
          <p:cNvSpPr/>
          <p:nvPr/>
        </p:nvSpPr>
        <p:spPr>
          <a:xfrm>
            <a:off x="6977948" y="2589577"/>
            <a:ext cx="3728223" cy="33944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Adults with proven ABCB4 mutation/variant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1" name="Straight Arrow Connector 60">
            <a:extLst>
              <a:ext uri="{FF2B5EF4-FFF2-40B4-BE49-F238E27FC236}">
                <a16:creationId xmlns:a16="http://schemas.microsoft.com/office/drawing/2014/main" id="{C5F2EC11-761D-4017-9330-36B2BF7513FD}"/>
              </a:ext>
            </a:extLst>
          </p:cNvPr>
          <p:cNvCxnSpPr>
            <a:stCxn id="59" idx="2"/>
            <a:endCxn id="60" idx="0"/>
          </p:cNvCxnSpPr>
          <p:nvPr/>
        </p:nvCxnSpPr>
        <p:spPr>
          <a:xfrm>
            <a:off x="8838538" y="2408730"/>
            <a:ext cx="3522" cy="1808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F1086C1D-8B86-421B-B234-CB2C6815CD67}"/>
              </a:ext>
            </a:extLst>
          </p:cNvPr>
          <p:cNvSpPr/>
          <p:nvPr/>
        </p:nvSpPr>
        <p:spPr>
          <a:xfrm>
            <a:off x="9972873" y="3489965"/>
            <a:ext cx="2052000" cy="183878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Historic liver biopsies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Staging and grading</a:t>
            </a:r>
          </a:p>
          <a:p>
            <a:pPr marL="144000" marR="0" lvl="0" indent="-14400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Re-evaluation according to</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the Nakanuma staging system</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3" name="Connector: Elbow 62">
            <a:extLst>
              <a:ext uri="{FF2B5EF4-FFF2-40B4-BE49-F238E27FC236}">
                <a16:creationId xmlns:a16="http://schemas.microsoft.com/office/drawing/2014/main" id="{D841844D-38E7-422B-A9E3-FBEB81DCD6DE}"/>
              </a:ext>
            </a:extLst>
          </p:cNvPr>
          <p:cNvCxnSpPr>
            <a:cxnSpLocks/>
            <a:stCxn id="60" idx="2"/>
            <a:endCxn id="62" idx="0"/>
          </p:cNvCxnSpPr>
          <p:nvPr/>
        </p:nvCxnSpPr>
        <p:spPr>
          <a:xfrm rot="16200000" flipH="1">
            <a:off x="9639994" y="2131085"/>
            <a:ext cx="560945" cy="215681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D89B9A29-6AA3-4BC3-9F0B-1E8E69286A14}"/>
              </a:ext>
            </a:extLst>
          </p:cNvPr>
          <p:cNvSpPr/>
          <p:nvPr/>
        </p:nvSpPr>
        <p:spPr>
          <a:xfrm>
            <a:off x="8115379" y="3954807"/>
            <a:ext cx="1782802" cy="945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(QoL in comparison with published data from patients with PBC, PSC and the general population)</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hlinkClick r:id="rId3" action="ppaction://hlinksldjump"/>
            <a:extLst>
              <a:ext uri="{FF2B5EF4-FFF2-40B4-BE49-F238E27FC236}">
                <a16:creationId xmlns:a16="http://schemas.microsoft.com/office/drawing/2014/main" id="{DCE1DC6C-5BD0-4A9A-95AE-F3780940553B}"/>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426198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291940" y="1336854"/>
            <a:ext cx="5662117" cy="4622400"/>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dirty="0"/>
              <a:t>​</a:t>
            </a:r>
          </a:p>
          <a:p>
            <a:pPr marL="0" indent="0">
              <a:buNone/>
            </a:pPr>
            <a:endParaRPr lang="en-US" sz="1200" dirty="0"/>
          </a:p>
          <a:p>
            <a:r>
              <a:rPr lang="en-US" sz="1800" dirty="0"/>
              <a:t>67 patients were evaluated</a:t>
            </a:r>
          </a:p>
          <a:p>
            <a:pPr lvl="1"/>
            <a:r>
              <a:rPr lang="en-US" sz="1600" dirty="0"/>
              <a:t>64 patients (96%) alive at time of evaluation</a:t>
            </a:r>
            <a:endParaRPr lang="en-US" sz="1400" dirty="0"/>
          </a:p>
          <a:p>
            <a:pPr lvl="2"/>
            <a:r>
              <a:rPr lang="en-US" sz="1400" dirty="0"/>
              <a:t>3 deaths were reported (cholangiocarcinoma, n=2; decompensated biliary cirrhosis, n=1)</a:t>
            </a:r>
          </a:p>
          <a:p>
            <a:pPr lvl="2"/>
            <a:r>
              <a:rPr lang="en-US" sz="1400" dirty="0"/>
              <a:t>3 first-degree relatives of other patients had died</a:t>
            </a:r>
            <a:br>
              <a:rPr lang="en-US" sz="1400" dirty="0"/>
            </a:br>
            <a:r>
              <a:rPr lang="en-US" sz="1400" dirty="0"/>
              <a:t>of cholangiocarcinoma</a:t>
            </a:r>
            <a:endParaRPr lang="en-US" sz="1400" strike="sngStrike" dirty="0"/>
          </a:p>
          <a:p>
            <a:pPr lvl="1"/>
            <a:r>
              <a:rPr lang="en-US" sz="1600" dirty="0"/>
              <a:t>63 patients (94%) treated with UDCA</a:t>
            </a:r>
          </a:p>
          <a:p>
            <a:pPr marL="457200" lvl="1" indent="0">
              <a:buNone/>
            </a:pPr>
            <a:endParaRPr lang="en-US" sz="1600" dirty="0"/>
          </a:p>
          <a:p>
            <a:r>
              <a:rPr lang="en-US" sz="1800" dirty="0"/>
              <a:t>Overall transplant-free survival:               91%</a:t>
            </a:r>
          </a:p>
          <a:p>
            <a:pPr marL="0" indent="0">
              <a:buNone/>
            </a:pPr>
            <a:r>
              <a:rPr lang="en-US" sz="1800" dirty="0"/>
              <a:t>     (after median 16 years)</a:t>
            </a:r>
          </a:p>
          <a:p>
            <a:pPr marL="0" indent="0">
              <a:buNone/>
            </a:pPr>
            <a:endParaRPr lang="en-US" sz="1200" dirty="0"/>
          </a:p>
          <a:p>
            <a:r>
              <a:rPr lang="en-US" sz="1800" dirty="0"/>
              <a:t>Normal liver stiffness (&lt;6.3 kPa):             75%</a:t>
            </a:r>
          </a:p>
          <a:p>
            <a:pPr marL="0" indent="0">
              <a:buNone/>
            </a:pPr>
            <a:endParaRPr lang="en-US" sz="1800" dirty="0"/>
          </a:p>
          <a:p>
            <a:r>
              <a:rPr lang="en-US" sz="1800" dirty="0"/>
              <a:t>Microcalcifications (by ultrasound):          22%</a:t>
            </a:r>
          </a:p>
        </p:txBody>
      </p:sp>
      <p:sp>
        <p:nvSpPr>
          <p:cNvPr id="9" name="Content Placeholder 8">
            <a:extLst>
              <a:ext uri="{FF2B5EF4-FFF2-40B4-BE49-F238E27FC236}">
                <a16:creationId xmlns:a16="http://schemas.microsoft.com/office/drawing/2014/main" id="{9F40041A-8D4B-45E5-A533-562B3139AD92}"/>
              </a:ext>
            </a:extLst>
          </p:cNvPr>
          <p:cNvSpPr>
            <a:spLocks noGrp="1"/>
          </p:cNvSpPr>
          <p:nvPr>
            <p:ph sz="half" idx="2"/>
          </p:nvPr>
        </p:nvSpPr>
        <p:spPr>
          <a:xfrm>
            <a:off x="6159995" y="1296165"/>
            <a:ext cx="5827566" cy="4622400"/>
          </a:xfrm>
        </p:spPr>
        <p:txBody>
          <a:bodyPr/>
          <a:lstStyle/>
          <a:p>
            <a:r>
              <a:rPr lang="en-US" sz="1800" dirty="0"/>
              <a:t>QoL (SF-36, n=48):</a:t>
            </a:r>
          </a:p>
          <a:p>
            <a:pPr lvl="1"/>
            <a:r>
              <a:rPr lang="en-US" sz="1600" dirty="0"/>
              <a:t>Reduced compared with the general population in energy/fatigue and general health domains</a:t>
            </a:r>
          </a:p>
          <a:p>
            <a:pPr lvl="1"/>
            <a:r>
              <a:rPr lang="en-US" sz="1600" dirty="0"/>
              <a:t>Comparable to PSC patients</a:t>
            </a:r>
          </a:p>
          <a:p>
            <a:pPr marL="0" indent="0">
              <a:buNone/>
            </a:pPr>
            <a:endParaRPr lang="en-US" sz="800" dirty="0"/>
          </a:p>
          <a:p>
            <a:r>
              <a:rPr lang="en-US" sz="1800" dirty="0"/>
              <a:t>VAS score for pruritus  1–5/10:	            44%</a:t>
            </a:r>
          </a:p>
          <a:p>
            <a:pPr marL="0" indent="0">
              <a:buNone/>
            </a:pPr>
            <a:r>
              <a:rPr lang="en-US" sz="1800" dirty="0"/>
              <a:t>			&gt;5/10: 		6%</a:t>
            </a:r>
          </a:p>
          <a:p>
            <a:pPr marL="0" indent="0">
              <a:buNone/>
            </a:pPr>
            <a:endParaRPr lang="en-US" sz="800" dirty="0"/>
          </a:p>
          <a:p>
            <a:r>
              <a:rPr lang="en-US" sz="1800" dirty="0"/>
              <a:t>The Nakanuma scoring system applied in historic histological specimens of 15 patients reflected the clinical disease course</a:t>
            </a:r>
          </a:p>
          <a:p>
            <a:endParaRPr lang="en-GB" sz="800" b="1" dirty="0">
              <a:solidFill>
                <a:schemeClr val="bg1"/>
              </a:solidFill>
              <a:highlight>
                <a:srgbClr val="004A86"/>
              </a:highlight>
              <a:latin typeface="Arial" panose="020B0604020202020204" pitchFamily="34" charset="0"/>
              <a:cs typeface="Arial" panose="020B0604020202020204" pitchFamily="34" charset="0"/>
            </a:endParaRPr>
          </a:p>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CONCLUSIONS</a:t>
            </a:r>
          </a:p>
          <a:p>
            <a:r>
              <a:rPr lang="en-US" sz="1800" dirty="0"/>
              <a:t>Carriers of an ABCB4 mutation/variant have a mild clinical course, but impaired QoL and a limited risk of cholangiocarcinoma</a:t>
            </a:r>
          </a:p>
          <a:p>
            <a:r>
              <a:rPr lang="en-US" sz="1800" dirty="0"/>
              <a:t>Use of the Nakanuma staging system appears feasible for histological evaluation in</a:t>
            </a:r>
            <a:br>
              <a:rPr lang="en-US" sz="1800" dirty="0"/>
            </a:br>
            <a:r>
              <a:rPr lang="en-US" sz="1800" dirty="0"/>
              <a:t>ABCB4 deficiency</a:t>
            </a:r>
            <a:endParaRPr lang="en-GB" sz="18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Mazzetti M, et al. DILC 2020; AS123</a:t>
            </a:r>
          </a:p>
        </p:txBody>
      </p:sp>
      <p:cxnSp>
        <p:nvCxnSpPr>
          <p:cNvPr id="21" name="Straight Connector 20">
            <a:extLst>
              <a:ext uri="{FF2B5EF4-FFF2-40B4-BE49-F238E27FC236}">
                <a16:creationId xmlns:a16="http://schemas.microsoft.com/office/drawing/2014/main" id="{11EEA5C8-C97D-434F-9F71-31E6BE1DD926}"/>
              </a:ext>
            </a:extLst>
          </p:cNvPr>
          <p:cNvCxnSpPr>
            <a:cxnSpLocks/>
          </p:cNvCxnSpPr>
          <p:nvPr/>
        </p:nvCxnSpPr>
        <p:spPr>
          <a:xfrm flipH="1">
            <a:off x="6031220" y="4339007"/>
            <a:ext cx="57874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2B59F6-0C7C-4342-BD77-2FBDDE617D25}"/>
              </a:ext>
            </a:extLst>
          </p:cNvPr>
          <p:cNvCxnSpPr>
            <a:cxnSpLocks/>
          </p:cNvCxnSpPr>
          <p:nvPr/>
        </p:nvCxnSpPr>
        <p:spPr>
          <a:xfrm>
            <a:off x="6031220" y="3429000"/>
            <a:ext cx="0" cy="279403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677108" cy="769620"/>
          </a:xfrm>
        </p:spPr>
        <p:txBody>
          <a:bodyPr>
            <a:noAutofit/>
          </a:bodyPr>
          <a:lstStyle/>
          <a:p>
            <a:r>
              <a:rPr lang="en-US" sz="2200" dirty="0"/>
              <a:t>Heterozygous carriers of ABCB4 mutations/variants show a mild clinical course, </a:t>
            </a:r>
            <a:br>
              <a:rPr lang="en-US" sz="2200" dirty="0"/>
            </a:br>
            <a:r>
              <a:rPr lang="en-US" sz="2200" dirty="0"/>
              <a:t>but impaired quality of life and limited risk for cholangiocarcinoma: a cohort study</a:t>
            </a:r>
            <a:endParaRPr lang="en-GB" sz="2200" dirty="0"/>
          </a:p>
        </p:txBody>
      </p:sp>
      <p:pic>
        <p:nvPicPr>
          <p:cNvPr id="2" name="Picture 1">
            <a:hlinkClick r:id="rId3" action="ppaction://hlinksldjump"/>
            <a:extLst>
              <a:ext uri="{FF2B5EF4-FFF2-40B4-BE49-F238E27FC236}">
                <a16:creationId xmlns:a16="http://schemas.microsoft.com/office/drawing/2014/main" id="{1936775C-0BE4-403D-BDAE-BC67B0955417}"/>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756727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26CF-BE02-4CD4-839B-A7297AE9A728}"/>
              </a:ext>
            </a:extLst>
          </p:cNvPr>
          <p:cNvSpPr>
            <a:spLocks noGrp="1"/>
          </p:cNvSpPr>
          <p:nvPr>
            <p:ph type="title"/>
          </p:nvPr>
        </p:nvSpPr>
        <p:spPr/>
        <p:txBody>
          <a:bodyPr>
            <a:normAutofit/>
          </a:bodyPr>
          <a:lstStyle/>
          <a:p>
            <a:r>
              <a:rPr lang="en-GB" dirty="0"/>
              <a:t>3. Autoimmune-mediated and chronic cholestatic liver disease: experimental and pathophysiology</a:t>
            </a:r>
            <a:endParaRPr lang="en-US" dirty="0"/>
          </a:p>
        </p:txBody>
      </p:sp>
      <p:sp>
        <p:nvSpPr>
          <p:cNvPr id="3" name="Text Placeholder 2">
            <a:extLst>
              <a:ext uri="{FF2B5EF4-FFF2-40B4-BE49-F238E27FC236}">
                <a16:creationId xmlns:a16="http://schemas.microsoft.com/office/drawing/2014/main" id="{550BD0E9-375B-46C5-843B-4D882DA895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227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479065" y="1340769"/>
            <a:ext cx="5232400" cy="5127558"/>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 </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highlight>
                <a:srgbClr val="004A86"/>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 human control and Stage III/IV PBC samples were utilized and MC co-localization with CD4+ and CD8+ T cells was determined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immunostaining</a:t>
            </a:r>
            <a:r>
              <a:rPr kumimoji="0" lang="en-US" sz="16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Mast cell activation mediates biliary immunobiology and subsequent immune response in a model of primary biliary cholangitis</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0" y="6481010"/>
            <a:ext cx="10025871" cy="376990"/>
          </a:xfrm>
        </p:spPr>
        <p:txBody>
          <a:bodyPr/>
          <a:lstStyle/>
          <a:p>
            <a:r>
              <a:rPr lang="en-GB" dirty="0"/>
              <a:t>*Model of late-stage PBC</a:t>
            </a:r>
          </a:p>
          <a:p>
            <a:r>
              <a:rPr lang="en-GB" dirty="0"/>
              <a:t>Kennedy L, et al. DILC 2020; </a:t>
            </a:r>
            <a:r>
              <a:rPr lang="en-GB" dirty="0">
                <a:solidFill>
                  <a:srgbClr val="000000"/>
                </a:solidFill>
              </a:rPr>
              <a:t>THU120</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476066" y="1397917"/>
            <a:ext cx="0" cy="5004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2275" y="1340769"/>
            <a:ext cx="6111875" cy="4795159"/>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GB" sz="1800" dirty="0">
                <a:highlight>
                  <a:srgbClr val="FEFCFC"/>
                </a:highlight>
              </a:rPr>
              <a:t>PBC is characterized by biliary senescence, inflammation, and bridging fibrosis</a:t>
            </a:r>
          </a:p>
          <a:p>
            <a:r>
              <a:rPr lang="en-GB" sz="1800" dirty="0">
                <a:highlight>
                  <a:srgbClr val="FEFCFC"/>
                </a:highlight>
              </a:rPr>
              <a:t>HLA (MHC gene) mutations have been identified</a:t>
            </a:r>
          </a:p>
          <a:p>
            <a:pPr lvl="1"/>
            <a:r>
              <a:rPr lang="en-GB" sz="1600" dirty="0">
                <a:highlight>
                  <a:srgbClr val="FEFCFC"/>
                </a:highlight>
              </a:rPr>
              <a:t>May correspond with enhanced helper (CD4+) and cytotoxic (CD8+) T-cell infiltration during PBC</a:t>
            </a:r>
          </a:p>
          <a:p>
            <a:r>
              <a:rPr lang="en-GB" sz="1800" dirty="0">
                <a:highlight>
                  <a:srgbClr val="FEFCFC"/>
                </a:highlight>
              </a:rPr>
              <a:t>MCs infiltrate the liver during cholestasis, </a:t>
            </a:r>
            <a:br>
              <a:rPr lang="en-GB" sz="1800" dirty="0">
                <a:highlight>
                  <a:srgbClr val="FEFCFC"/>
                </a:highlight>
              </a:rPr>
            </a:br>
            <a:r>
              <a:rPr lang="en-GB" sz="1800" dirty="0">
                <a:highlight>
                  <a:srgbClr val="FEFCFC"/>
                </a:highlight>
              </a:rPr>
              <a:t>including PBC</a:t>
            </a:r>
          </a:p>
          <a:p>
            <a:pPr lvl="1"/>
            <a:r>
              <a:rPr lang="en-GB" sz="1600" dirty="0">
                <a:highlight>
                  <a:srgbClr val="FEFCFC"/>
                </a:highlight>
              </a:rPr>
              <a:t>Inhibition of MC activation reduces biliary senescence and liver fibrosis</a:t>
            </a:r>
          </a:p>
          <a:p>
            <a:r>
              <a:rPr lang="en-GB" sz="1800" dirty="0">
                <a:highlight>
                  <a:srgbClr val="FEFCFC"/>
                </a:highlight>
              </a:rPr>
              <a:t>MCs communicate with CD8+ T cells, macrophages and neutrophils in chronic liver disease</a:t>
            </a:r>
          </a:p>
          <a:p>
            <a:pPr lvl="1"/>
            <a:r>
              <a:rPr lang="en-GB" sz="1600" dirty="0">
                <a:highlight>
                  <a:srgbClr val="FEFCFC"/>
                </a:highlight>
              </a:rPr>
              <a:t>However, MC mediation of immune response during</a:t>
            </a:r>
            <a:br>
              <a:rPr lang="en-GB" sz="1600" dirty="0">
                <a:highlight>
                  <a:srgbClr val="FEFCFC"/>
                </a:highlight>
              </a:rPr>
            </a:br>
            <a:r>
              <a:rPr lang="en-GB" sz="1600" dirty="0">
                <a:highlight>
                  <a:srgbClr val="FEFCFC"/>
                </a:highlight>
              </a:rPr>
              <a:t>PBC has not been studied</a:t>
            </a:r>
          </a:p>
          <a:p>
            <a:r>
              <a:rPr lang="en-GB" sz="1800" b="1" dirty="0">
                <a:highlight>
                  <a:srgbClr val="FEFCFC"/>
                </a:highlight>
              </a:rPr>
              <a:t>AIM: </a:t>
            </a:r>
            <a:r>
              <a:rPr lang="en-GB" sz="1800" dirty="0">
                <a:highlight>
                  <a:srgbClr val="FEFCFC"/>
                </a:highlight>
              </a:rPr>
              <a:t>to evaluate the role of MC activation in the promotion of immune responses during PBC</a:t>
            </a:r>
          </a:p>
        </p:txBody>
      </p:sp>
      <p:sp>
        <p:nvSpPr>
          <p:cNvPr id="11" name="TextBox 24">
            <a:extLst>
              <a:ext uri="{FF2B5EF4-FFF2-40B4-BE49-F238E27FC236}">
                <a16:creationId xmlns:a16="http://schemas.microsoft.com/office/drawing/2014/main" id="{BEA821B6-2332-47C1-9AAB-DF6594B59E38}"/>
              </a:ext>
            </a:extLst>
          </p:cNvPr>
          <p:cNvSpPr txBox="1"/>
          <p:nvPr/>
        </p:nvSpPr>
        <p:spPr>
          <a:xfrm>
            <a:off x="6641447" y="3297989"/>
            <a:ext cx="5321755" cy="2049113"/>
          </a:xfrm>
          <a:prstGeom prst="rect">
            <a:avLst/>
          </a:prstGeom>
          <a:solidFill>
            <a:srgbClr val="EB5F17">
              <a:alpha val="40000"/>
            </a:srgbClr>
          </a:solidFill>
          <a:ln>
            <a:solidFill>
              <a:schemeClr val="accent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Assessments after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 week</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742950" marR="0" lvl="1" indent="-285750"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MC presence: staining for chymase and tryptase</a:t>
            </a:r>
          </a:p>
          <a:p>
            <a:pPr marL="742950" marR="0" lvl="1" indent="-285750"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MC activation: serum tryptase and histamine levels</a:t>
            </a:r>
          </a:p>
          <a:p>
            <a:pPr marL="742950" marR="0" lvl="1" indent="-285750"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Serum AMA levels by EIA</a:t>
            </a:r>
          </a:p>
          <a:p>
            <a:pPr marL="742950" marR="0" lvl="1" indent="-285750"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Liver inflammation, biliary expression of MHC I, MHC II and hepatic expression of CD4+ and CD8+ T cells by immunostaining</a:t>
            </a:r>
          </a:p>
          <a:p>
            <a:pPr marL="742950" marR="0" lvl="1" indent="-285750"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Expression of IL-6 and TGF-</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 and IL-4 and IFN-</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by </a:t>
            </a:r>
            <a:r>
              <a:rPr kumimoji="0" lang="en-GB" sz="1400" b="0" u="none" strike="noStrike" kern="1200" cap="none" spc="0" normalizeH="0" baseline="0" noProof="0" dirty="0">
                <a:ln>
                  <a:noFill/>
                </a:ln>
                <a:solidFill>
                  <a:prstClr val="black"/>
                </a:solidFill>
                <a:effectLst/>
                <a:uLnTx/>
                <a:uFillTx/>
                <a:latin typeface="Arial" panose="020B0604020202020204"/>
                <a:ea typeface="+mn-ea"/>
                <a:cs typeface="+mn-cs"/>
              </a:rPr>
              <a:t>q</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PCR in total liver</a:t>
            </a:r>
          </a:p>
        </p:txBody>
      </p:sp>
      <p:sp>
        <p:nvSpPr>
          <p:cNvPr id="2" name="Rectangle 1">
            <a:extLst>
              <a:ext uri="{FF2B5EF4-FFF2-40B4-BE49-F238E27FC236}">
                <a16:creationId xmlns:a16="http://schemas.microsoft.com/office/drawing/2014/main" id="{CBD25C26-9877-4560-B062-D17331A5F594}"/>
              </a:ext>
            </a:extLst>
          </p:cNvPr>
          <p:cNvSpPr/>
          <p:nvPr/>
        </p:nvSpPr>
        <p:spPr>
          <a:xfrm>
            <a:off x="7017488" y="1743736"/>
            <a:ext cx="4569675" cy="510363"/>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34-week-old female WT and dnTGF</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RII* mice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0E84D7FB-83B2-4085-8F5D-DABD7CD43F04}"/>
              </a:ext>
            </a:extLst>
          </p:cNvPr>
          <p:cNvSpPr/>
          <p:nvPr/>
        </p:nvSpPr>
        <p:spPr>
          <a:xfrm>
            <a:off x="6677246" y="2515042"/>
            <a:ext cx="2304000" cy="6264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Saline</a:t>
            </a:r>
          </a:p>
        </p:txBody>
      </p:sp>
      <p:sp>
        <p:nvSpPr>
          <p:cNvPr id="13" name="Rectangle 12">
            <a:extLst>
              <a:ext uri="{FF2B5EF4-FFF2-40B4-BE49-F238E27FC236}">
                <a16:creationId xmlns:a16="http://schemas.microsoft.com/office/drawing/2014/main" id="{FDABED0B-8A19-4290-AC46-0DD5365405E4}"/>
              </a:ext>
            </a:extLst>
          </p:cNvPr>
          <p:cNvSpPr/>
          <p:nvPr/>
        </p:nvSpPr>
        <p:spPr>
          <a:xfrm>
            <a:off x="9695002" y="2515042"/>
            <a:ext cx="2304000" cy="625671"/>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Cromolyn sodium</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(to block MC activation)</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 name="Connector: Elbow 5">
            <a:extLst>
              <a:ext uri="{FF2B5EF4-FFF2-40B4-BE49-F238E27FC236}">
                <a16:creationId xmlns:a16="http://schemas.microsoft.com/office/drawing/2014/main" id="{98D85AB9-3CA5-4781-A0E1-BAB29CF3C34E}"/>
              </a:ext>
            </a:extLst>
          </p:cNvPr>
          <p:cNvCxnSpPr>
            <a:stCxn id="2" idx="2"/>
            <a:endCxn id="12" idx="0"/>
          </p:cNvCxnSpPr>
          <p:nvPr/>
        </p:nvCxnSpPr>
        <p:spPr>
          <a:xfrm rot="5400000">
            <a:off x="8435315" y="1648030"/>
            <a:ext cx="260943" cy="147308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BDA8A5CD-8587-4E55-A0E8-089656782F47}"/>
              </a:ext>
            </a:extLst>
          </p:cNvPr>
          <p:cNvCxnSpPr>
            <a:stCxn id="2" idx="2"/>
            <a:endCxn id="13" idx="0"/>
          </p:cNvCxnSpPr>
          <p:nvPr/>
        </p:nvCxnSpPr>
        <p:spPr>
          <a:xfrm rot="16200000" flipH="1">
            <a:off x="9944193" y="1612232"/>
            <a:ext cx="260943" cy="154467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3EBFEA-4BA6-44EF-BB9B-1E09834AF9B7}"/>
              </a:ext>
            </a:extLst>
          </p:cNvPr>
          <p:cNvCxnSpPr>
            <a:cxnSpLocks/>
            <a:stCxn id="12" idx="2"/>
          </p:cNvCxnSpPr>
          <p:nvPr/>
        </p:nvCxnSpPr>
        <p:spPr>
          <a:xfrm>
            <a:off x="7829246" y="3141442"/>
            <a:ext cx="0" cy="156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9234F2F-B2C7-4548-925E-790E5C6DFC3C}"/>
              </a:ext>
            </a:extLst>
          </p:cNvPr>
          <p:cNvCxnSpPr>
            <a:cxnSpLocks/>
            <a:stCxn id="13" idx="2"/>
          </p:cNvCxnSpPr>
          <p:nvPr/>
        </p:nvCxnSpPr>
        <p:spPr>
          <a:xfrm>
            <a:off x="10847002" y="3140713"/>
            <a:ext cx="0" cy="1572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84270853-CA38-4998-AD3A-CB1B4300B692}"/>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8751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418938" y="4381670"/>
            <a:ext cx="11413177" cy="200670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MC infiltration/activation is increased in advanced-stage PBC and correlates with increased liver inflammation and immune response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Inhibition of MC activation reduces hepatic inflammation, biliary MHC expression and T-cell infiltration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MCs may play a role in the autoimmune response noted in patients with PBC</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Thus, inhibition of MC activation may be therapeutic for patients with PBC</a:t>
            </a:r>
            <a:endPar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Mast cell activation mediates biliary immunobiology and subsequent immune response in a model of primary biliary cholangitis</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Kennedy L, et al. DILC 2020; </a:t>
            </a:r>
            <a:r>
              <a:rPr lang="en-GB" dirty="0">
                <a:solidFill>
                  <a:srgbClr val="000000"/>
                </a:solidFill>
              </a:rPr>
              <a:t>THU120</a:t>
            </a:r>
          </a:p>
        </p:txBody>
      </p:sp>
      <p:cxnSp>
        <p:nvCxnSpPr>
          <p:cNvPr id="21" name="Straight Connector 20">
            <a:extLst>
              <a:ext uri="{FF2B5EF4-FFF2-40B4-BE49-F238E27FC236}">
                <a16:creationId xmlns:a16="http://schemas.microsoft.com/office/drawing/2014/main" id="{CF302921-A074-4AA4-B069-143EDA71BD07}"/>
              </a:ext>
            </a:extLst>
          </p:cNvPr>
          <p:cNvCxnSpPr>
            <a:cxnSpLocks/>
          </p:cNvCxnSpPr>
          <p:nvPr/>
        </p:nvCxnSpPr>
        <p:spPr>
          <a:xfrm flipH="1">
            <a:off x="535778" y="4278948"/>
            <a:ext cx="11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2276" y="1340769"/>
            <a:ext cx="5436000" cy="2837700"/>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GB" sz="1800" dirty="0">
                <a:highlight>
                  <a:srgbClr val="FEFCFC"/>
                </a:highlight>
              </a:rPr>
              <a:t>MC number and activation and AMA levels increased in dnTGFβRII mice</a:t>
            </a:r>
          </a:p>
          <a:p>
            <a:pPr lvl="1"/>
            <a:r>
              <a:rPr lang="en-GB" sz="1600" dirty="0">
                <a:highlight>
                  <a:srgbClr val="FEFCFC"/>
                </a:highlight>
              </a:rPr>
              <a:t>Decreased after cromolyn treatment</a:t>
            </a:r>
          </a:p>
          <a:p>
            <a:r>
              <a:rPr lang="en-GB" sz="1800" dirty="0">
                <a:highlight>
                  <a:srgbClr val="FEFCFC"/>
                </a:highlight>
              </a:rPr>
              <a:t>Liver inflammation increased in dnTGFβRII mice</a:t>
            </a:r>
          </a:p>
          <a:p>
            <a:pPr lvl="1"/>
            <a:r>
              <a:rPr lang="en-GB" sz="1600" dirty="0">
                <a:highlight>
                  <a:srgbClr val="FEFCFC"/>
                </a:highlight>
              </a:rPr>
              <a:t>Decreased after cromolyn treatment</a:t>
            </a:r>
          </a:p>
          <a:p>
            <a:r>
              <a:rPr lang="en-GB" sz="1800" dirty="0">
                <a:highlight>
                  <a:srgbClr val="FEFCFC"/>
                </a:highlight>
              </a:rPr>
              <a:t>Biliary expression of MHC I and II increased in dnTGFβRII mice</a:t>
            </a:r>
          </a:p>
          <a:p>
            <a:pPr lvl="1"/>
            <a:r>
              <a:rPr lang="en-GB" sz="1600" dirty="0">
                <a:highlight>
                  <a:srgbClr val="FEFCFC"/>
                </a:highlight>
              </a:rPr>
              <a:t>Downregulated after cromolyn treatment</a:t>
            </a:r>
            <a:endParaRPr lang="en-US" sz="1600" dirty="0"/>
          </a:p>
        </p:txBody>
      </p:sp>
      <p:sp>
        <p:nvSpPr>
          <p:cNvPr id="19" name="Content Placeholder 1">
            <a:extLst>
              <a:ext uri="{FF2B5EF4-FFF2-40B4-BE49-F238E27FC236}">
                <a16:creationId xmlns:a16="http://schemas.microsoft.com/office/drawing/2014/main" id="{CEF3894B-CD2D-4946-A9F6-B6554E59BA4B}"/>
              </a:ext>
            </a:extLst>
          </p:cNvPr>
          <p:cNvSpPr txBox="1">
            <a:spLocks/>
          </p:cNvSpPr>
          <p:nvPr/>
        </p:nvSpPr>
        <p:spPr>
          <a:xfrm>
            <a:off x="6258124" y="1702856"/>
            <a:ext cx="5436000" cy="236988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Changes in MHC expression corresponded with enhanced CD4+ and CD8+ T-cell number, and increased expression of IL-6, TGF-</a:t>
            </a:r>
            <a:r>
              <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sym typeface="Symbol" panose="05050102010706020507" pitchFamily="18" charset="2"/>
              </a:rPr>
              <a:t></a:t>
            </a:r>
            <a:r>
              <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1, IL-4 and IFN-</a:t>
            </a:r>
            <a:r>
              <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sym typeface="Symbol" panose="05050102010706020507" pitchFamily="18" charset="2"/>
              </a:rPr>
              <a:t></a:t>
            </a:r>
            <a:r>
              <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 in dnTGFβRII mice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Decreased in cromolyn-treated mice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In humans with advanced-stage PBC</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Increased portal MC presence corresponded with enhanced CD4+ and CD8+ T-cell expression</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hlinkClick r:id="rId3" action="ppaction://hlinksldjump"/>
            <a:extLst>
              <a:ext uri="{FF2B5EF4-FFF2-40B4-BE49-F238E27FC236}">
                <a16:creationId xmlns:a16="http://schemas.microsoft.com/office/drawing/2014/main" id="{9A6DF5E0-2D02-464D-BB58-2481E8983CD4}"/>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64197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9EDF-5EA6-453F-AF16-F2387FF41634}"/>
              </a:ext>
            </a:extLst>
          </p:cNvPr>
          <p:cNvSpPr>
            <a:spLocks noGrp="1"/>
          </p:cNvSpPr>
          <p:nvPr>
            <p:ph type="title"/>
          </p:nvPr>
        </p:nvSpPr>
        <p:spPr/>
        <p:txBody>
          <a:bodyPr>
            <a:normAutofit/>
          </a:bodyPr>
          <a:lstStyle/>
          <a:p>
            <a:r>
              <a:rPr lang="en-GB" dirty="0"/>
              <a:t>4. Autoimmune-mediated and chronic cholestatic liver disease: clinical aspects</a:t>
            </a:r>
            <a:endParaRPr lang="en-US" dirty="0"/>
          </a:p>
        </p:txBody>
      </p:sp>
      <p:sp>
        <p:nvSpPr>
          <p:cNvPr id="3" name="Text Placeholder 2">
            <a:extLst>
              <a:ext uri="{FF2B5EF4-FFF2-40B4-BE49-F238E27FC236}">
                <a16:creationId xmlns:a16="http://schemas.microsoft.com/office/drawing/2014/main" id="{B1FD7458-7D6D-4AFE-8853-1EB1F70F15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63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534149" y="1340769"/>
            <a:ext cx="5393713" cy="305929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Long-term patient and graft survival after liver transplantation for autoimmune hepatitis </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Heinemann M, et al. DILC 2020; </a:t>
            </a:r>
            <a:r>
              <a:rPr lang="en-GB" dirty="0">
                <a:solidFill>
                  <a:srgbClr val="000000"/>
                </a:solidFill>
              </a:rPr>
              <a:t>GS12</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531151"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2275" y="1340769"/>
            <a:ext cx="6111875" cy="5256824"/>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A proportion of patients with AIH will require LT</a:t>
            </a:r>
          </a:p>
          <a:p>
            <a:r>
              <a:rPr lang="en-US" sz="1800" dirty="0"/>
              <a:t>Long-term outcomes data are scarce in these patients</a:t>
            </a:r>
          </a:p>
          <a:p>
            <a:r>
              <a:rPr lang="en-US" sz="1800" b="1" dirty="0"/>
              <a:t>AIM</a:t>
            </a:r>
            <a:r>
              <a:rPr lang="en-US" sz="1800" dirty="0"/>
              <a:t>: to assess long-term patient and graft survival after AIH-LT from the prospective multicentric European Liver Transplant Registry</a:t>
            </a:r>
          </a:p>
          <a:p>
            <a:pPr marL="0" indent="0">
              <a:buNone/>
            </a:pPr>
            <a:endParaRPr lang="en-US" sz="1800" dirty="0"/>
          </a:p>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METHODS</a:t>
            </a:r>
          </a:p>
          <a:p>
            <a:endParaRPr lang="en-US" sz="1800" b="1" dirty="0">
              <a:solidFill>
                <a:schemeClr val="bg1"/>
              </a:solidFill>
              <a:highlight>
                <a:srgbClr val="004A86"/>
              </a:highlight>
              <a:latin typeface="Arial" panose="020B0604020202020204" pitchFamily="34" charset="0"/>
              <a:cs typeface="Arial" panose="020B0604020202020204" pitchFamily="34" charset="0"/>
            </a:endParaRPr>
          </a:p>
          <a:p>
            <a:endParaRPr lang="en-US" sz="1800" b="1" dirty="0">
              <a:solidFill>
                <a:schemeClr val="bg1"/>
              </a:solidFill>
              <a:highlight>
                <a:srgbClr val="004A86"/>
              </a:highlight>
              <a:latin typeface="Arial" panose="020B0604020202020204" pitchFamily="34" charset="0"/>
              <a:cs typeface="Arial" panose="020B0604020202020204" pitchFamily="34" charset="0"/>
            </a:endParaRPr>
          </a:p>
          <a:p>
            <a:endParaRPr lang="en-US" sz="1800" b="1" dirty="0">
              <a:solidFill>
                <a:schemeClr val="bg1"/>
              </a:solidFill>
              <a:highlight>
                <a:srgbClr val="004A86"/>
              </a:highlight>
              <a:latin typeface="Arial" panose="020B0604020202020204" pitchFamily="34" charset="0"/>
              <a:cs typeface="Arial" panose="020B0604020202020204" pitchFamily="34" charset="0"/>
            </a:endParaRPr>
          </a:p>
          <a:p>
            <a:endParaRPr lang="en-US" sz="1800" b="1" dirty="0">
              <a:solidFill>
                <a:schemeClr val="bg1"/>
              </a:solidFill>
              <a:highlight>
                <a:srgbClr val="004A86"/>
              </a:highlight>
              <a:latin typeface="Arial" panose="020B0604020202020204" pitchFamily="34" charset="0"/>
              <a:cs typeface="Arial" panose="020B0604020202020204" pitchFamily="34" charset="0"/>
            </a:endParaRPr>
          </a:p>
          <a:p>
            <a:endParaRPr lang="en-US" sz="1800" b="1" dirty="0">
              <a:solidFill>
                <a:schemeClr val="bg1"/>
              </a:solidFill>
              <a:highlight>
                <a:srgbClr val="004A86"/>
              </a:highligh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Survival analyzed using the Kaplan–Meier method and Cox proportional hazards regression</a:t>
            </a:r>
            <a:endParaRPr lang="en-US" sz="1800" dirty="0">
              <a:highlight>
                <a:srgbClr val="004A86"/>
              </a:highligh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075FCFDA-91DC-4AE7-A338-4B40014E38A1}"/>
              </a:ext>
            </a:extLst>
          </p:cNvPr>
          <p:cNvCxnSpPr>
            <a:cxnSpLocks/>
          </p:cNvCxnSpPr>
          <p:nvPr/>
        </p:nvCxnSpPr>
        <p:spPr>
          <a:xfrm flipH="1">
            <a:off x="504607" y="3533035"/>
            <a:ext cx="602654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631CB04-CCE7-4B51-A410-8DAC341740DC}"/>
              </a:ext>
            </a:extLst>
          </p:cNvPr>
          <p:cNvSpPr txBox="1"/>
          <p:nvPr/>
        </p:nvSpPr>
        <p:spPr>
          <a:xfrm>
            <a:off x="803613" y="4000786"/>
            <a:ext cx="5120899" cy="338554"/>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Patients undergoing LT in the ELTR 1998−2017</a:t>
            </a:r>
          </a:p>
        </p:txBody>
      </p:sp>
      <p:sp>
        <p:nvSpPr>
          <p:cNvPr id="18" name="TextBox 17">
            <a:extLst>
              <a:ext uri="{FF2B5EF4-FFF2-40B4-BE49-F238E27FC236}">
                <a16:creationId xmlns:a16="http://schemas.microsoft.com/office/drawing/2014/main" id="{0ECDD5BA-F37B-4D97-9187-C96E7BD6A4BE}"/>
              </a:ext>
            </a:extLst>
          </p:cNvPr>
          <p:cNvSpPr txBox="1"/>
          <p:nvPr/>
        </p:nvSpPr>
        <p:spPr>
          <a:xfrm>
            <a:off x="432448" y="4608557"/>
            <a:ext cx="1136580" cy="615553"/>
          </a:xfrm>
          <a:prstGeom prst="rect">
            <a:avLst/>
          </a:prstGeom>
          <a:solidFill>
            <a:srgbClr val="EB5F17">
              <a:alpha val="4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AIH-LT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n=2,515</a:t>
            </a:r>
          </a:p>
        </p:txBody>
      </p:sp>
      <p:sp>
        <p:nvSpPr>
          <p:cNvPr id="20" name="TextBox 19">
            <a:extLst>
              <a:ext uri="{FF2B5EF4-FFF2-40B4-BE49-F238E27FC236}">
                <a16:creationId xmlns:a16="http://schemas.microsoft.com/office/drawing/2014/main" id="{E3AA23A1-59F0-4A91-AD88-664BEF934DC4}"/>
              </a:ext>
            </a:extLst>
          </p:cNvPr>
          <p:cNvSpPr txBox="1"/>
          <p:nvPr/>
        </p:nvSpPr>
        <p:spPr>
          <a:xfrm>
            <a:off x="2289135" y="4608557"/>
            <a:ext cx="2153875" cy="288000"/>
          </a:xfrm>
          <a:prstGeom prst="rect">
            <a:avLst/>
          </a:prstGeom>
          <a:solidFill>
            <a:schemeClr val="bg1">
              <a:alpha val="40000"/>
            </a:scheme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LT for other AI disease</a:t>
            </a:r>
          </a:p>
        </p:txBody>
      </p:sp>
      <p:sp>
        <p:nvSpPr>
          <p:cNvPr id="23" name="TextBox 22">
            <a:extLst>
              <a:ext uri="{FF2B5EF4-FFF2-40B4-BE49-F238E27FC236}">
                <a16:creationId xmlns:a16="http://schemas.microsoft.com/office/drawing/2014/main" id="{656D6F05-5638-4EB8-8C22-2766DBFE8723}"/>
              </a:ext>
            </a:extLst>
          </p:cNvPr>
          <p:cNvSpPr txBox="1"/>
          <p:nvPr/>
        </p:nvSpPr>
        <p:spPr>
          <a:xfrm>
            <a:off x="5068384" y="4608557"/>
            <a:ext cx="1137600" cy="615600"/>
          </a:xfrm>
          <a:prstGeom prst="rect">
            <a:avLst/>
          </a:prstGeom>
          <a:solidFill>
            <a:schemeClr val="bg1">
              <a:alpha val="40000"/>
            </a:scheme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ALC-LT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n=19,567</a:t>
            </a:r>
          </a:p>
        </p:txBody>
      </p:sp>
      <p:sp>
        <p:nvSpPr>
          <p:cNvPr id="27" name="TextBox 26">
            <a:extLst>
              <a:ext uri="{FF2B5EF4-FFF2-40B4-BE49-F238E27FC236}">
                <a16:creationId xmlns:a16="http://schemas.microsoft.com/office/drawing/2014/main" id="{A5D22388-C03B-42D2-8133-C6A465ED8F77}"/>
              </a:ext>
            </a:extLst>
          </p:cNvPr>
          <p:cNvSpPr txBox="1"/>
          <p:nvPr/>
        </p:nvSpPr>
        <p:spPr>
          <a:xfrm>
            <a:off x="2051824" y="5274304"/>
            <a:ext cx="1136580" cy="615553"/>
          </a:xfrm>
          <a:prstGeom prst="rect">
            <a:avLst/>
          </a:prstGeom>
          <a:solidFill>
            <a:srgbClr val="EB5F17">
              <a:alpha val="2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PBC-LT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n=3,733</a:t>
            </a:r>
          </a:p>
        </p:txBody>
      </p:sp>
      <p:sp>
        <p:nvSpPr>
          <p:cNvPr id="28" name="TextBox 27">
            <a:extLst>
              <a:ext uri="{FF2B5EF4-FFF2-40B4-BE49-F238E27FC236}">
                <a16:creationId xmlns:a16="http://schemas.microsoft.com/office/drawing/2014/main" id="{07942811-2F3A-4EDC-9D12-CB8293BDCCEA}"/>
              </a:ext>
            </a:extLst>
          </p:cNvPr>
          <p:cNvSpPr txBox="1"/>
          <p:nvPr/>
        </p:nvSpPr>
        <p:spPr>
          <a:xfrm>
            <a:off x="3499146" y="5274304"/>
            <a:ext cx="1136580" cy="615553"/>
          </a:xfrm>
          <a:prstGeom prst="rect">
            <a:avLst/>
          </a:prstGeom>
          <a:solidFill>
            <a:srgbClr val="EB5F17">
              <a:alpha val="2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PSC-LT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n=5,155</a:t>
            </a:r>
          </a:p>
        </p:txBody>
      </p:sp>
      <p:cxnSp>
        <p:nvCxnSpPr>
          <p:cNvPr id="6" name="Connector: Elbow 5">
            <a:extLst>
              <a:ext uri="{FF2B5EF4-FFF2-40B4-BE49-F238E27FC236}">
                <a16:creationId xmlns:a16="http://schemas.microsoft.com/office/drawing/2014/main" id="{9265C361-D18F-4EF9-B9F5-6DA2214E7235}"/>
              </a:ext>
            </a:extLst>
          </p:cNvPr>
          <p:cNvCxnSpPr>
            <a:cxnSpLocks/>
            <a:stCxn id="16" idx="2"/>
            <a:endCxn id="18" idx="0"/>
          </p:cNvCxnSpPr>
          <p:nvPr/>
        </p:nvCxnSpPr>
        <p:spPr>
          <a:xfrm rot="5400000">
            <a:off x="2047793" y="3292286"/>
            <a:ext cx="269217" cy="23633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F951BDB-B5F0-43F3-A6D3-32F61A1FB3F0}"/>
              </a:ext>
            </a:extLst>
          </p:cNvPr>
          <p:cNvCxnSpPr>
            <a:stCxn id="16" idx="2"/>
            <a:endCxn id="20" idx="0"/>
          </p:cNvCxnSpPr>
          <p:nvPr/>
        </p:nvCxnSpPr>
        <p:spPr>
          <a:xfrm rot="16200000" flipH="1">
            <a:off x="3230460" y="4472943"/>
            <a:ext cx="269217" cy="20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C3562460-BCD9-4A59-BF02-EBE966C02FCA}"/>
              </a:ext>
            </a:extLst>
          </p:cNvPr>
          <p:cNvCxnSpPr>
            <a:stCxn id="16" idx="2"/>
            <a:endCxn id="23" idx="0"/>
          </p:cNvCxnSpPr>
          <p:nvPr/>
        </p:nvCxnSpPr>
        <p:spPr>
          <a:xfrm rot="16200000" flipH="1">
            <a:off x="4366015" y="3337387"/>
            <a:ext cx="269217" cy="22731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50F5993E-1B6F-4255-B03A-4C3820B10A2D}"/>
              </a:ext>
            </a:extLst>
          </p:cNvPr>
          <p:cNvCxnSpPr>
            <a:stCxn id="20" idx="2"/>
            <a:endCxn id="27" idx="0"/>
          </p:cNvCxnSpPr>
          <p:nvPr/>
        </p:nvCxnSpPr>
        <p:spPr>
          <a:xfrm rot="5400000">
            <a:off x="2804221" y="4712451"/>
            <a:ext cx="377747" cy="7459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383044F-5299-4841-9AC4-61073A724BEB}"/>
              </a:ext>
            </a:extLst>
          </p:cNvPr>
          <p:cNvCxnSpPr>
            <a:stCxn id="20" idx="2"/>
            <a:endCxn id="28" idx="0"/>
          </p:cNvCxnSpPr>
          <p:nvPr/>
        </p:nvCxnSpPr>
        <p:spPr>
          <a:xfrm rot="16200000" flipH="1">
            <a:off x="3527881" y="4734748"/>
            <a:ext cx="377747" cy="7013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0EC1180-93E1-4A03-8B6A-6F64CDA1865C}"/>
              </a:ext>
            </a:extLst>
          </p:cNvPr>
          <p:cNvGrpSpPr/>
          <p:nvPr/>
        </p:nvGrpSpPr>
        <p:grpSpPr>
          <a:xfrm>
            <a:off x="6664415" y="3257264"/>
            <a:ext cx="4292183" cy="3136693"/>
            <a:chOff x="6664174" y="2559562"/>
            <a:chExt cx="4292426" cy="3136871"/>
          </a:xfrm>
        </p:grpSpPr>
        <p:pic>
          <p:nvPicPr>
            <p:cNvPr id="51" name="Picture 50" descr="A close up of text on a white background&#10;&#10;Description automatically generated">
              <a:extLst>
                <a:ext uri="{FF2B5EF4-FFF2-40B4-BE49-F238E27FC236}">
                  <a16:creationId xmlns:a16="http://schemas.microsoft.com/office/drawing/2014/main" id="{82D07425-BCB3-4345-A726-DA3111F37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118" y="2616836"/>
              <a:ext cx="3490262" cy="2522439"/>
            </a:xfrm>
            <a:prstGeom prst="rect">
              <a:avLst/>
            </a:prstGeom>
          </p:spPr>
        </p:pic>
        <p:sp>
          <p:nvSpPr>
            <p:cNvPr id="52" name="TextBox 51">
              <a:extLst>
                <a:ext uri="{FF2B5EF4-FFF2-40B4-BE49-F238E27FC236}">
                  <a16:creationId xmlns:a16="http://schemas.microsoft.com/office/drawing/2014/main" id="{8F19B6B5-6EC8-4CC1-9EF3-9723427858C8}"/>
                </a:ext>
              </a:extLst>
            </p:cNvPr>
            <p:cNvSpPr txBox="1"/>
            <p:nvPr/>
          </p:nvSpPr>
          <p:spPr>
            <a:xfrm>
              <a:off x="7015237" y="3469994"/>
              <a:ext cx="43313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0.6</a:t>
              </a:r>
            </a:p>
          </p:txBody>
        </p:sp>
        <p:sp>
          <p:nvSpPr>
            <p:cNvPr id="53" name="TextBox 52">
              <a:extLst>
                <a:ext uri="{FF2B5EF4-FFF2-40B4-BE49-F238E27FC236}">
                  <a16:creationId xmlns:a16="http://schemas.microsoft.com/office/drawing/2014/main" id="{21D46FEC-3B08-4746-9CE3-71E3C8DC21FA}"/>
                </a:ext>
              </a:extLst>
            </p:cNvPr>
            <p:cNvSpPr txBox="1"/>
            <p:nvPr/>
          </p:nvSpPr>
          <p:spPr>
            <a:xfrm>
              <a:off x="7015237" y="3925211"/>
              <a:ext cx="43313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0.4</a:t>
              </a:r>
            </a:p>
          </p:txBody>
        </p:sp>
        <p:sp>
          <p:nvSpPr>
            <p:cNvPr id="54" name="TextBox 53">
              <a:extLst>
                <a:ext uri="{FF2B5EF4-FFF2-40B4-BE49-F238E27FC236}">
                  <a16:creationId xmlns:a16="http://schemas.microsoft.com/office/drawing/2014/main" id="{4120E877-E364-490A-83F2-5009E37BA21A}"/>
                </a:ext>
              </a:extLst>
            </p:cNvPr>
            <p:cNvSpPr txBox="1"/>
            <p:nvPr/>
          </p:nvSpPr>
          <p:spPr>
            <a:xfrm>
              <a:off x="7015237" y="2559562"/>
              <a:ext cx="43313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1.0</a:t>
              </a:r>
            </a:p>
          </p:txBody>
        </p:sp>
        <p:sp>
          <p:nvSpPr>
            <p:cNvPr id="55" name="TextBox 54">
              <a:extLst>
                <a:ext uri="{FF2B5EF4-FFF2-40B4-BE49-F238E27FC236}">
                  <a16:creationId xmlns:a16="http://schemas.microsoft.com/office/drawing/2014/main" id="{D5E618F6-9677-4F73-AEAE-2938DB633404}"/>
                </a:ext>
              </a:extLst>
            </p:cNvPr>
            <p:cNvSpPr txBox="1"/>
            <p:nvPr/>
          </p:nvSpPr>
          <p:spPr>
            <a:xfrm>
              <a:off x="7015237" y="4380426"/>
              <a:ext cx="43313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0.2</a:t>
              </a:r>
            </a:p>
          </p:txBody>
        </p:sp>
        <p:sp>
          <p:nvSpPr>
            <p:cNvPr id="56" name="TextBox 55">
              <a:extLst>
                <a:ext uri="{FF2B5EF4-FFF2-40B4-BE49-F238E27FC236}">
                  <a16:creationId xmlns:a16="http://schemas.microsoft.com/office/drawing/2014/main" id="{7136B027-94BA-48E8-9AA3-73E9A3EA6919}"/>
                </a:ext>
              </a:extLst>
            </p:cNvPr>
            <p:cNvSpPr txBox="1"/>
            <p:nvPr/>
          </p:nvSpPr>
          <p:spPr>
            <a:xfrm>
              <a:off x="7176808" y="4835643"/>
              <a:ext cx="28405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57" name="TextBox 56">
              <a:extLst>
                <a:ext uri="{FF2B5EF4-FFF2-40B4-BE49-F238E27FC236}">
                  <a16:creationId xmlns:a16="http://schemas.microsoft.com/office/drawing/2014/main" id="{5B62224E-83E4-420D-A65F-5306ED43161C}"/>
                </a:ext>
              </a:extLst>
            </p:cNvPr>
            <p:cNvSpPr txBox="1"/>
            <p:nvPr/>
          </p:nvSpPr>
          <p:spPr>
            <a:xfrm>
              <a:off x="7015237" y="3014778"/>
              <a:ext cx="43313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0.8</a:t>
              </a:r>
            </a:p>
          </p:txBody>
        </p:sp>
        <p:sp>
          <p:nvSpPr>
            <p:cNvPr id="58" name="TextBox 57">
              <a:extLst>
                <a:ext uri="{FF2B5EF4-FFF2-40B4-BE49-F238E27FC236}">
                  <a16:creationId xmlns:a16="http://schemas.microsoft.com/office/drawing/2014/main" id="{53D16321-87EC-4D13-B735-732C32CB144D}"/>
                </a:ext>
              </a:extLst>
            </p:cNvPr>
            <p:cNvSpPr txBox="1"/>
            <p:nvPr/>
          </p:nvSpPr>
          <p:spPr>
            <a:xfrm rot="16200000">
              <a:off x="5895374" y="3648424"/>
              <a:ext cx="184537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Survival probability</a:t>
              </a:r>
            </a:p>
          </p:txBody>
        </p:sp>
        <p:sp>
          <p:nvSpPr>
            <p:cNvPr id="59" name="TextBox 58">
              <a:extLst>
                <a:ext uri="{FF2B5EF4-FFF2-40B4-BE49-F238E27FC236}">
                  <a16:creationId xmlns:a16="http://schemas.microsoft.com/office/drawing/2014/main" id="{B1029E20-5C6D-4351-8371-C7620DE4F8F7}"/>
                </a:ext>
              </a:extLst>
            </p:cNvPr>
            <p:cNvSpPr txBox="1"/>
            <p:nvPr/>
          </p:nvSpPr>
          <p:spPr>
            <a:xfrm>
              <a:off x="10573162" y="5080879"/>
              <a:ext cx="38343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15</a:t>
              </a:r>
            </a:p>
          </p:txBody>
        </p:sp>
        <p:sp>
          <p:nvSpPr>
            <p:cNvPr id="60" name="TextBox 59">
              <a:extLst>
                <a:ext uri="{FF2B5EF4-FFF2-40B4-BE49-F238E27FC236}">
                  <a16:creationId xmlns:a16="http://schemas.microsoft.com/office/drawing/2014/main" id="{2D46CE18-A5FD-49C5-A79E-7E8AB1BE4A79}"/>
                </a:ext>
              </a:extLst>
            </p:cNvPr>
            <p:cNvSpPr txBox="1"/>
            <p:nvPr/>
          </p:nvSpPr>
          <p:spPr>
            <a:xfrm>
              <a:off x="8360286" y="5388656"/>
              <a:ext cx="193937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Time from LT (years)</a:t>
              </a:r>
            </a:p>
          </p:txBody>
        </p:sp>
        <p:sp>
          <p:nvSpPr>
            <p:cNvPr id="61" name="TextBox 60">
              <a:extLst>
                <a:ext uri="{FF2B5EF4-FFF2-40B4-BE49-F238E27FC236}">
                  <a16:creationId xmlns:a16="http://schemas.microsoft.com/office/drawing/2014/main" id="{7548C6D0-67B0-4BEE-8EBA-72509F719982}"/>
                </a:ext>
              </a:extLst>
            </p:cNvPr>
            <p:cNvSpPr txBox="1"/>
            <p:nvPr/>
          </p:nvSpPr>
          <p:spPr>
            <a:xfrm>
              <a:off x="9472734" y="5080879"/>
              <a:ext cx="38343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10</a:t>
              </a:r>
            </a:p>
          </p:txBody>
        </p:sp>
        <p:sp>
          <p:nvSpPr>
            <p:cNvPr id="62" name="TextBox 61">
              <a:extLst>
                <a:ext uri="{FF2B5EF4-FFF2-40B4-BE49-F238E27FC236}">
                  <a16:creationId xmlns:a16="http://schemas.microsoft.com/office/drawing/2014/main" id="{9B826C45-DB09-4EF8-B430-78313BE9CB94}"/>
                </a:ext>
              </a:extLst>
            </p:cNvPr>
            <p:cNvSpPr txBox="1"/>
            <p:nvPr/>
          </p:nvSpPr>
          <p:spPr>
            <a:xfrm>
              <a:off x="8471691" y="5080879"/>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
          <p:nvSpPr>
            <p:cNvPr id="63" name="TextBox 62">
              <a:extLst>
                <a:ext uri="{FF2B5EF4-FFF2-40B4-BE49-F238E27FC236}">
                  <a16:creationId xmlns:a16="http://schemas.microsoft.com/office/drawing/2014/main" id="{A3C51B90-2E41-494F-81EC-F5E476ED9BF0}"/>
                </a:ext>
              </a:extLst>
            </p:cNvPr>
            <p:cNvSpPr txBox="1"/>
            <p:nvPr/>
          </p:nvSpPr>
          <p:spPr>
            <a:xfrm>
              <a:off x="7470648" y="5080879"/>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64" name="Rectangle: Rounded Corners 63">
              <a:extLst>
                <a:ext uri="{FF2B5EF4-FFF2-40B4-BE49-F238E27FC236}">
                  <a16:creationId xmlns:a16="http://schemas.microsoft.com/office/drawing/2014/main" id="{2EA1FC7A-29F7-456A-9AB8-9D775E367B10}"/>
                </a:ext>
              </a:extLst>
            </p:cNvPr>
            <p:cNvSpPr/>
            <p:nvPr/>
          </p:nvSpPr>
          <p:spPr>
            <a:xfrm>
              <a:off x="7523043" y="3942341"/>
              <a:ext cx="3221560" cy="111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rPr>
                <a:t>Survival </a:t>
              </a: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after AIH-LT comparable to ALC-LT but inferior to PBC-LT and PSC-LT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AIH vs ALC: p=0.428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AIH vs PBC: HR 1.48, p&lt;0.001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AIH vs PSC: HR 1.18, p=0.002</a:t>
              </a:r>
            </a:p>
          </p:txBody>
        </p:sp>
      </p:grpSp>
      <p:graphicFrame>
        <p:nvGraphicFramePr>
          <p:cNvPr id="3" name="Table 7">
            <a:extLst>
              <a:ext uri="{FF2B5EF4-FFF2-40B4-BE49-F238E27FC236}">
                <a16:creationId xmlns:a16="http://schemas.microsoft.com/office/drawing/2014/main" id="{7D407B14-A2A0-4CA0-B80C-066FAF8FC66C}"/>
              </a:ext>
            </a:extLst>
          </p:cNvPr>
          <p:cNvGraphicFramePr>
            <a:graphicFrameLocks noGrp="1"/>
          </p:cNvGraphicFramePr>
          <p:nvPr>
            <p:extLst>
              <p:ext uri="{D42A27DB-BD31-4B8C-83A1-F6EECF244321}">
                <p14:modId xmlns:p14="http://schemas.microsoft.com/office/powerpoint/2010/main" val="1357444446"/>
              </p:ext>
            </p:extLst>
          </p:nvPr>
        </p:nvGraphicFramePr>
        <p:xfrm>
          <a:off x="6632929" y="1848038"/>
          <a:ext cx="5136796" cy="1112520"/>
        </p:xfrm>
        <a:graphic>
          <a:graphicData uri="http://schemas.openxmlformats.org/drawingml/2006/table">
            <a:tbl>
              <a:tblPr firstRow="1" bandRow="1">
                <a:tableStyleId>{5C22544A-7EE6-4342-B048-85BDC9FD1C3A}</a:tableStyleId>
              </a:tblPr>
              <a:tblGrid>
                <a:gridCol w="1746982">
                  <a:extLst>
                    <a:ext uri="{9D8B030D-6E8A-4147-A177-3AD203B41FA5}">
                      <a16:colId xmlns:a16="http://schemas.microsoft.com/office/drawing/2014/main" val="696961625"/>
                    </a:ext>
                  </a:extLst>
                </a:gridCol>
                <a:gridCol w="1129938">
                  <a:extLst>
                    <a:ext uri="{9D8B030D-6E8A-4147-A177-3AD203B41FA5}">
                      <a16:colId xmlns:a16="http://schemas.microsoft.com/office/drawing/2014/main" val="1272169027"/>
                    </a:ext>
                  </a:extLst>
                </a:gridCol>
                <a:gridCol w="1129938">
                  <a:extLst>
                    <a:ext uri="{9D8B030D-6E8A-4147-A177-3AD203B41FA5}">
                      <a16:colId xmlns:a16="http://schemas.microsoft.com/office/drawing/2014/main" val="612556253"/>
                    </a:ext>
                  </a:extLst>
                </a:gridCol>
                <a:gridCol w="1129938">
                  <a:extLst>
                    <a:ext uri="{9D8B030D-6E8A-4147-A177-3AD203B41FA5}">
                      <a16:colId xmlns:a16="http://schemas.microsoft.com/office/drawing/2014/main" val="3103863353"/>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897331"/>
                  </a:ext>
                </a:extLst>
              </a:tr>
              <a:tr h="370840">
                <a:tc>
                  <a:txBody>
                    <a:bodyPr/>
                    <a:lstStyle/>
                    <a:p>
                      <a:r>
                        <a:rPr lang="en-GB" dirty="0"/>
                        <a:t>Patient survival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79.4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637721"/>
                  </a:ext>
                </a:extLst>
              </a:tr>
              <a:tr h="370840">
                <a:tc>
                  <a:txBody>
                    <a:bodyPr/>
                    <a:lstStyle/>
                    <a:p>
                      <a:r>
                        <a:rPr lang="en-GB" dirty="0"/>
                        <a:t>Graft survival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63.4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50.9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29561"/>
                  </a:ext>
                </a:extLst>
              </a:tr>
            </a:tbl>
          </a:graphicData>
        </a:graphic>
      </p:graphicFrame>
      <p:pic>
        <p:nvPicPr>
          <p:cNvPr id="8" name="Picture 7">
            <a:hlinkClick r:id="rId4" action="ppaction://hlinksldjump"/>
            <a:extLst>
              <a:ext uri="{FF2B5EF4-FFF2-40B4-BE49-F238E27FC236}">
                <a16:creationId xmlns:a16="http://schemas.microsoft.com/office/drawing/2014/main" id="{0337F9F0-D36B-4E6E-8421-DE0A805D6A2F}"/>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83225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418938" y="4744778"/>
            <a:ext cx="11347611" cy="139730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Within the first 5 years after LT, survival of patients after AIH-LT was inferior compared with all other groups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Difference mainly due to an increased incidence of early lethal infections, including fungal infections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5 years prognosis post AIH-LT improved considerably compared with other groups</a:t>
            </a: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Long-term patient and graft survival after liver transplantation for autoimmune hepatitis </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All deaths from fungal infections affecting AIH-LT patients occurred during the first year of follow-up</a:t>
            </a:r>
            <a:endParaRPr lang="en-GB" dirty="0"/>
          </a:p>
          <a:p>
            <a:r>
              <a:rPr lang="en-GB" dirty="0"/>
              <a:t>Heinemann M, et al. DILC 2020; </a:t>
            </a:r>
            <a:r>
              <a:rPr lang="en-GB" dirty="0">
                <a:solidFill>
                  <a:srgbClr val="000000"/>
                </a:solidFill>
              </a:rPr>
              <a:t>GS12</a:t>
            </a:r>
          </a:p>
        </p:txBody>
      </p:sp>
      <p:cxnSp>
        <p:nvCxnSpPr>
          <p:cNvPr id="21" name="Straight Connector 20">
            <a:extLst>
              <a:ext uri="{FF2B5EF4-FFF2-40B4-BE49-F238E27FC236}">
                <a16:creationId xmlns:a16="http://schemas.microsoft.com/office/drawing/2014/main" id="{CF302921-A074-4AA4-B069-143EDA71BD07}"/>
              </a:ext>
            </a:extLst>
          </p:cNvPr>
          <p:cNvCxnSpPr>
            <a:cxnSpLocks/>
          </p:cNvCxnSpPr>
          <p:nvPr/>
        </p:nvCxnSpPr>
        <p:spPr>
          <a:xfrm flipH="1">
            <a:off x="483824" y="4636545"/>
            <a:ext cx="111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2275" y="1340769"/>
            <a:ext cx="6192972" cy="3096232"/>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RESULTS (CONT.) </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AIH-LT patients had an increased risk of:</a:t>
            </a:r>
          </a:p>
          <a:p>
            <a:pPr lvl="1"/>
            <a:r>
              <a:rPr lang="en-US" sz="1600" dirty="0"/>
              <a:t>Death at 5 years (HR: 1.13–1.56, p≤0.031)</a:t>
            </a:r>
          </a:p>
          <a:p>
            <a:pPr lvl="1"/>
            <a:r>
              <a:rPr lang="en-US" sz="1600" dirty="0"/>
              <a:t>Death due to infection (HR: 1.37–1.84, p&lt;0.001)</a:t>
            </a:r>
          </a:p>
          <a:p>
            <a:pPr lvl="1"/>
            <a:r>
              <a:rPr lang="en-US" sz="1600" dirty="0"/>
              <a:t>Graft loss due to infection (HR: 1.38–1.88, p≤0.002)</a:t>
            </a:r>
          </a:p>
          <a:p>
            <a:pPr lvl="1"/>
            <a:r>
              <a:rPr lang="en-US" sz="1600" dirty="0"/>
              <a:t>Fatal fungal infection (HR: 3.24–4.02, p&lt;0.01)*</a:t>
            </a:r>
          </a:p>
          <a:p>
            <a:r>
              <a:rPr lang="en-US" sz="1800" dirty="0"/>
              <a:t>Survival was poorer in AIH-LT patients receiving a </a:t>
            </a:r>
            <a:br>
              <a:rPr lang="en-US" sz="1800" dirty="0"/>
            </a:br>
            <a:r>
              <a:rPr lang="en-US" sz="1800" dirty="0"/>
              <a:t>graft from a living donor compared with donation after brain death</a:t>
            </a:r>
          </a:p>
          <a:p>
            <a:pPr lvl="1"/>
            <a:r>
              <a:rPr lang="en-US" sz="1600" dirty="0"/>
              <a:t>HR: 1.93, p=0.001</a:t>
            </a:r>
          </a:p>
        </p:txBody>
      </p:sp>
      <p:pic>
        <p:nvPicPr>
          <p:cNvPr id="6" name="Picture 5">
            <a:extLst>
              <a:ext uri="{FF2B5EF4-FFF2-40B4-BE49-F238E27FC236}">
                <a16:creationId xmlns:a16="http://schemas.microsoft.com/office/drawing/2014/main" id="{FDA52E29-BC7D-4D24-B34E-4DD0AABED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239" y="1659185"/>
            <a:ext cx="3552534" cy="2530059"/>
          </a:xfrm>
          <a:prstGeom prst="rect">
            <a:avLst/>
          </a:prstGeom>
        </p:spPr>
      </p:pic>
      <p:sp>
        <p:nvSpPr>
          <p:cNvPr id="11" name="TextBox 10">
            <a:extLst>
              <a:ext uri="{FF2B5EF4-FFF2-40B4-BE49-F238E27FC236}">
                <a16:creationId xmlns:a16="http://schemas.microsoft.com/office/drawing/2014/main" id="{73A58D05-9DA0-4E84-A1E5-68FC2FE00B97}"/>
              </a:ext>
            </a:extLst>
          </p:cNvPr>
          <p:cNvSpPr txBox="1"/>
          <p:nvPr/>
        </p:nvSpPr>
        <p:spPr>
          <a:xfrm>
            <a:off x="6926515" y="3108230"/>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0.05</a:t>
            </a:r>
          </a:p>
        </p:txBody>
      </p:sp>
      <p:sp>
        <p:nvSpPr>
          <p:cNvPr id="12" name="TextBox 11">
            <a:extLst>
              <a:ext uri="{FF2B5EF4-FFF2-40B4-BE49-F238E27FC236}">
                <a16:creationId xmlns:a16="http://schemas.microsoft.com/office/drawing/2014/main" id="{6F8F2C51-57D6-4F68-AE04-75226BAA5BD1}"/>
              </a:ext>
            </a:extLst>
          </p:cNvPr>
          <p:cNvSpPr txBox="1"/>
          <p:nvPr/>
        </p:nvSpPr>
        <p:spPr>
          <a:xfrm>
            <a:off x="6926515" y="1603420"/>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0.15</a:t>
            </a:r>
          </a:p>
        </p:txBody>
      </p:sp>
      <p:sp>
        <p:nvSpPr>
          <p:cNvPr id="14" name="TextBox 13">
            <a:extLst>
              <a:ext uri="{FF2B5EF4-FFF2-40B4-BE49-F238E27FC236}">
                <a16:creationId xmlns:a16="http://schemas.microsoft.com/office/drawing/2014/main" id="{BD852FFA-D3E2-4E14-BADE-02E4C0734850}"/>
              </a:ext>
            </a:extLst>
          </p:cNvPr>
          <p:cNvSpPr txBox="1"/>
          <p:nvPr/>
        </p:nvSpPr>
        <p:spPr>
          <a:xfrm>
            <a:off x="7174981" y="3860635"/>
            <a:ext cx="28405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15" name="TextBox 14">
            <a:extLst>
              <a:ext uri="{FF2B5EF4-FFF2-40B4-BE49-F238E27FC236}">
                <a16:creationId xmlns:a16="http://schemas.microsoft.com/office/drawing/2014/main" id="{B9B66A10-BAF6-468C-863B-1DAA28F8B608}"/>
              </a:ext>
            </a:extLst>
          </p:cNvPr>
          <p:cNvSpPr txBox="1"/>
          <p:nvPr/>
        </p:nvSpPr>
        <p:spPr>
          <a:xfrm>
            <a:off x="7025901" y="2355825"/>
            <a:ext cx="43313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0.1</a:t>
            </a:r>
          </a:p>
        </p:txBody>
      </p:sp>
      <p:sp>
        <p:nvSpPr>
          <p:cNvPr id="16" name="TextBox 15">
            <a:extLst>
              <a:ext uri="{FF2B5EF4-FFF2-40B4-BE49-F238E27FC236}">
                <a16:creationId xmlns:a16="http://schemas.microsoft.com/office/drawing/2014/main" id="{C461219E-D316-4FDE-B41B-CBD13B7C62BA}"/>
              </a:ext>
            </a:extLst>
          </p:cNvPr>
          <p:cNvSpPr txBox="1"/>
          <p:nvPr/>
        </p:nvSpPr>
        <p:spPr>
          <a:xfrm rot="16200000">
            <a:off x="5801000" y="2734996"/>
            <a:ext cx="202331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Cumulative incidence</a:t>
            </a:r>
          </a:p>
        </p:txBody>
      </p:sp>
      <p:sp>
        <p:nvSpPr>
          <p:cNvPr id="17" name="TextBox 16">
            <a:extLst>
              <a:ext uri="{FF2B5EF4-FFF2-40B4-BE49-F238E27FC236}">
                <a16:creationId xmlns:a16="http://schemas.microsoft.com/office/drawing/2014/main" id="{2CFB4061-2405-427A-85DF-B5E933DDF9DD}"/>
              </a:ext>
            </a:extLst>
          </p:cNvPr>
          <p:cNvSpPr txBox="1"/>
          <p:nvPr/>
        </p:nvSpPr>
        <p:spPr>
          <a:xfrm>
            <a:off x="10604335" y="4139675"/>
            <a:ext cx="38343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15</a:t>
            </a:r>
          </a:p>
        </p:txBody>
      </p:sp>
      <p:sp>
        <p:nvSpPr>
          <p:cNvPr id="18" name="TextBox 17">
            <a:extLst>
              <a:ext uri="{FF2B5EF4-FFF2-40B4-BE49-F238E27FC236}">
                <a16:creationId xmlns:a16="http://schemas.microsoft.com/office/drawing/2014/main" id="{EEEDD99B-93B0-4742-A6CC-E04C1969A33A}"/>
              </a:ext>
            </a:extLst>
          </p:cNvPr>
          <p:cNvSpPr txBox="1"/>
          <p:nvPr/>
        </p:nvSpPr>
        <p:spPr>
          <a:xfrm>
            <a:off x="8391459" y="4328768"/>
            <a:ext cx="193937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Time from LT (years)</a:t>
            </a:r>
          </a:p>
        </p:txBody>
      </p:sp>
      <p:sp>
        <p:nvSpPr>
          <p:cNvPr id="20" name="TextBox 19">
            <a:extLst>
              <a:ext uri="{FF2B5EF4-FFF2-40B4-BE49-F238E27FC236}">
                <a16:creationId xmlns:a16="http://schemas.microsoft.com/office/drawing/2014/main" id="{AA254689-02DE-40B1-BBD3-BF050A2144AE}"/>
              </a:ext>
            </a:extLst>
          </p:cNvPr>
          <p:cNvSpPr txBox="1"/>
          <p:nvPr/>
        </p:nvSpPr>
        <p:spPr>
          <a:xfrm>
            <a:off x="9503907" y="4139675"/>
            <a:ext cx="38343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10</a:t>
            </a:r>
          </a:p>
        </p:txBody>
      </p:sp>
      <p:sp>
        <p:nvSpPr>
          <p:cNvPr id="22" name="TextBox 21">
            <a:extLst>
              <a:ext uri="{FF2B5EF4-FFF2-40B4-BE49-F238E27FC236}">
                <a16:creationId xmlns:a16="http://schemas.microsoft.com/office/drawing/2014/main" id="{A68ABD9B-0406-42E4-88D8-851E1BA21A4D}"/>
              </a:ext>
            </a:extLst>
          </p:cNvPr>
          <p:cNvSpPr txBox="1"/>
          <p:nvPr/>
        </p:nvSpPr>
        <p:spPr>
          <a:xfrm>
            <a:off x="8502864" y="4139675"/>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
        <p:nvSpPr>
          <p:cNvPr id="23" name="TextBox 22">
            <a:extLst>
              <a:ext uri="{FF2B5EF4-FFF2-40B4-BE49-F238E27FC236}">
                <a16:creationId xmlns:a16="http://schemas.microsoft.com/office/drawing/2014/main" id="{EF91AFE8-DAE5-495A-ACE5-9ED6006307E2}"/>
              </a:ext>
            </a:extLst>
          </p:cNvPr>
          <p:cNvSpPr txBox="1"/>
          <p:nvPr/>
        </p:nvSpPr>
        <p:spPr>
          <a:xfrm>
            <a:off x="7501821" y="4139675"/>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7" name="TextBox 6">
            <a:extLst>
              <a:ext uri="{FF2B5EF4-FFF2-40B4-BE49-F238E27FC236}">
                <a16:creationId xmlns:a16="http://schemas.microsoft.com/office/drawing/2014/main" id="{9CEEEAA3-0B58-40F0-A1B4-EDF4C1203D31}"/>
              </a:ext>
            </a:extLst>
          </p:cNvPr>
          <p:cNvSpPr txBox="1"/>
          <p:nvPr/>
        </p:nvSpPr>
        <p:spPr>
          <a:xfrm>
            <a:off x="8245985" y="1232661"/>
            <a:ext cx="1877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Fatal infections</a:t>
            </a:r>
          </a:p>
        </p:txBody>
      </p:sp>
      <p:sp>
        <p:nvSpPr>
          <p:cNvPr id="24" name="Rectangle: Rounded Corners 23">
            <a:extLst>
              <a:ext uri="{FF2B5EF4-FFF2-40B4-BE49-F238E27FC236}">
                <a16:creationId xmlns:a16="http://schemas.microsoft.com/office/drawing/2014/main" id="{DEABD648-8CC7-4C25-B9D5-F9B1EDA88DA2}"/>
              </a:ext>
            </a:extLst>
          </p:cNvPr>
          <p:cNvSpPr/>
          <p:nvPr/>
        </p:nvSpPr>
        <p:spPr>
          <a:xfrm>
            <a:off x="9715339" y="3052412"/>
            <a:ext cx="2316265" cy="10162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rPr>
              <a:t>Risk of death due to infection</a:t>
            </a:r>
            <a:endPar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AIH vs ALC: p&lt;0.001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AIH vs PBC: p&lt;0.001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AIH vs PSC: p&lt;0.002</a:t>
            </a:r>
          </a:p>
        </p:txBody>
      </p:sp>
      <p:pic>
        <p:nvPicPr>
          <p:cNvPr id="2" name="Picture 1">
            <a:hlinkClick r:id="rId4" action="ppaction://hlinksldjump"/>
            <a:extLst>
              <a:ext uri="{FF2B5EF4-FFF2-40B4-BE49-F238E27FC236}">
                <a16:creationId xmlns:a16="http://schemas.microsoft.com/office/drawing/2014/main" id="{9057D922-D25F-47DD-8D6A-39810F1941AB}"/>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3421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6C4E05-42FF-4DC9-A2DB-C15D7181C668}"/>
              </a:ext>
            </a:extLst>
          </p:cNvPr>
          <p:cNvSpPr>
            <a:spLocks noGrp="1"/>
          </p:cNvSpPr>
          <p:nvPr>
            <p:ph sz="half" idx="2"/>
          </p:nvPr>
        </p:nvSpPr>
        <p:spPr>
          <a:xfrm>
            <a:off x="6193448" y="5054488"/>
            <a:ext cx="5572800" cy="712743"/>
          </a:xfrm>
        </p:spPr>
        <p:txBody>
          <a:bodyPr/>
          <a:lstStyle/>
          <a:p>
            <a:r>
              <a:rPr lang="en-GB" sz="1800" dirty="0"/>
              <a:t>112/119 patients evaluated for efficacy</a:t>
            </a:r>
          </a:p>
          <a:p>
            <a:r>
              <a:rPr lang="en-GB" sz="1800" dirty="0"/>
              <a:t>At 1 year, no patients remained on 2 mg*</a:t>
            </a:r>
          </a:p>
          <a:p>
            <a:r>
              <a:rPr lang="en-GB" sz="1800" dirty="0"/>
              <a:t>After 1 year, patients could enter a </a:t>
            </a:r>
            <a:br>
              <a:rPr lang="en-GB" sz="1800" dirty="0"/>
            </a:br>
            <a:r>
              <a:rPr lang="en-GB" sz="1800" dirty="0"/>
              <a:t>long-term study</a:t>
            </a:r>
          </a:p>
          <a:p>
            <a:endParaRPr lang="en-GB" sz="1800" dirty="0"/>
          </a:p>
        </p:txBody>
      </p:sp>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495601" y="1471097"/>
            <a:ext cx="5067576" cy="335476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16526" y="1275155"/>
            <a:ext cx="5574237" cy="5555367"/>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Seladelpar is a potent peroxisome proliferator activated receptor-delta agonist</a:t>
            </a:r>
          </a:p>
          <a:p>
            <a:pPr lvl="1"/>
            <a:r>
              <a:rPr lang="en-US" sz="1600" dirty="0"/>
              <a:t>Improved cholestasis markers in PBC</a:t>
            </a:r>
          </a:p>
          <a:p>
            <a:r>
              <a:rPr lang="en-US" sz="1800" b="1" dirty="0"/>
              <a:t>AIM</a:t>
            </a:r>
            <a:r>
              <a:rPr lang="en-US" sz="1800" dirty="0"/>
              <a:t>: to evaluate the efficacy, safety, and tolerability of seladelpar during 1 year of treatment in patients with PBC                                  </a:t>
            </a:r>
          </a:p>
          <a:p>
            <a:pPr marL="0" indent="0">
              <a:spcBef>
                <a:spcPts val="1800"/>
              </a:spcBef>
              <a:buNone/>
            </a:pPr>
            <a:r>
              <a:rPr lang="en-US" b="1" dirty="0">
                <a:solidFill>
                  <a:schemeClr val="bg1"/>
                </a:solidFill>
                <a:highlight>
                  <a:srgbClr val="004A86"/>
                </a:highlight>
                <a:latin typeface="Arial" panose="020B0604020202020204" pitchFamily="34" charset="0"/>
                <a:cs typeface="Arial" panose="020B0604020202020204" pitchFamily="34" charset="0"/>
              </a:rPr>
              <a:t>METHODS</a:t>
            </a:r>
          </a:p>
          <a:p>
            <a:r>
              <a:rPr lang="en-US" sz="1800" dirty="0"/>
              <a:t>1-year, Phase 2, open-label, uncontrolled</a:t>
            </a:r>
            <a:br>
              <a:rPr lang="en-US" sz="1800" dirty="0"/>
            </a:br>
            <a:r>
              <a:rPr lang="en-US" sz="1800" dirty="0"/>
              <a:t>dose-finding study</a:t>
            </a:r>
          </a:p>
          <a:p>
            <a:r>
              <a:rPr lang="en-US" sz="1800" dirty="0"/>
              <a:t>PBC patients with an inadequate response or intolerance to UDCA</a:t>
            </a:r>
            <a:endParaRPr lang="en-GB" sz="1800" b="1" dirty="0"/>
          </a:p>
          <a:p>
            <a:r>
              <a:rPr lang="en-GB" sz="1800" b="1" dirty="0"/>
              <a:t>Primary endpoint</a:t>
            </a:r>
            <a:r>
              <a:rPr lang="en-GB" sz="1800" dirty="0"/>
              <a:t>: % change in ALP at 1 year</a:t>
            </a:r>
          </a:p>
          <a:p>
            <a:r>
              <a:rPr lang="en-GB" sz="1800" b="1" dirty="0"/>
              <a:t>Composite endpoint</a:t>
            </a:r>
            <a:r>
              <a:rPr lang="en-GB" sz="1800" dirty="0"/>
              <a:t>: </a:t>
            </a:r>
            <a:r>
              <a:rPr lang="en-US" sz="1800" dirty="0"/>
              <a:t>ALP &lt;1.67 × ULN; ≥15% decrease in ALP; total bilirubin ≤ULN</a:t>
            </a:r>
            <a:endParaRPr lang="en-GB" sz="1800" dirty="0"/>
          </a:p>
          <a:p>
            <a:endParaRPr lang="en-US" sz="1800" b="1" dirty="0">
              <a:solidFill>
                <a:schemeClr val="bg1"/>
              </a:solidFill>
              <a:highlight>
                <a:srgbClr val="004A86"/>
              </a:highlight>
              <a:latin typeface="Arial" panose="020B0604020202020204" pitchFamily="34" charset="0"/>
              <a:cs typeface="Arial" panose="020B0604020202020204" pitchFamily="34" charset="0"/>
            </a:endParaRPr>
          </a:p>
          <a:p>
            <a:endParaRPr lang="en-GB" sz="1800" dirty="0">
              <a:highlight>
                <a:srgbClr val="FEFCFC"/>
              </a:highlight>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Durability of treatment response after 1 year of therapy with seladelpar in patients with PBC: final results of an international phase 2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83579"/>
            <a:ext cx="10025871" cy="376990"/>
          </a:xfrm>
        </p:spPr>
        <p:txBody>
          <a:bodyPr/>
          <a:lstStyle/>
          <a:p>
            <a:r>
              <a:rPr lang="en-GB" dirty="0"/>
              <a:t>*</a:t>
            </a:r>
            <a:r>
              <a:rPr lang="en-US" dirty="0"/>
              <a:t>No results presented for 2 mg group;</a:t>
            </a:r>
          </a:p>
          <a:p>
            <a:r>
              <a:rPr lang="en-US" baseline="30000" dirty="0"/>
              <a:t>†</a:t>
            </a:r>
            <a:r>
              <a:rPr lang="en-US" dirty="0"/>
              <a:t>After 12 weeks, doses could be increased up to 10 mg based on biochemical response</a:t>
            </a:r>
          </a:p>
          <a:p>
            <a:r>
              <a:rPr lang="en-GB" dirty="0"/>
              <a:t>Levy C, et al. DILC 2020; </a:t>
            </a:r>
            <a:r>
              <a:rPr lang="en-GB" dirty="0">
                <a:solidFill>
                  <a:srgbClr val="000000"/>
                </a:solidFill>
              </a:rPr>
              <a:t>FRI133</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5967618"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B553C98-E1E0-457D-850A-F533A16AC67E}"/>
              </a:ext>
            </a:extLst>
          </p:cNvPr>
          <p:cNvSpPr txBox="1"/>
          <p:nvPr/>
        </p:nvSpPr>
        <p:spPr>
          <a:xfrm>
            <a:off x="6582268" y="1339287"/>
            <a:ext cx="4959587" cy="646331"/>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PBC patients with inadequate response/intolerance to UDCA</a:t>
            </a:r>
          </a:p>
        </p:txBody>
      </p:sp>
      <p:sp>
        <p:nvSpPr>
          <p:cNvPr id="25" name="TextBox 24">
            <a:extLst>
              <a:ext uri="{FF2B5EF4-FFF2-40B4-BE49-F238E27FC236}">
                <a16:creationId xmlns:a16="http://schemas.microsoft.com/office/drawing/2014/main" id="{A5669C54-74FD-4B01-936A-8442B2E88F82}"/>
              </a:ext>
            </a:extLst>
          </p:cNvPr>
          <p:cNvSpPr txBox="1"/>
          <p:nvPr/>
        </p:nvSpPr>
        <p:spPr>
          <a:xfrm>
            <a:off x="7278879" y="2235028"/>
            <a:ext cx="3562977" cy="950224"/>
          </a:xfrm>
          <a:prstGeom prst="rect">
            <a:avLst/>
          </a:prstGeom>
          <a:solidFill>
            <a:srgbClr val="EB5F17">
              <a:alpha val="4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Inclusion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ALP ≥1.67 × ULN</a:t>
            </a:r>
          </a:p>
          <a:p>
            <a:pPr marL="285750" lvl="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ALT and AST ≤</a:t>
            </a:r>
            <a:r>
              <a:rPr lang="en-GB" sz="1600" dirty="0">
                <a:solidFill>
                  <a:prstClr val="black"/>
                </a:solidFill>
              </a:rPr>
              <a:t>3 ×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ULN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Total bilirubin ≤2 mg/dL</a:t>
            </a:r>
          </a:p>
        </p:txBody>
      </p:sp>
      <p:cxnSp>
        <p:nvCxnSpPr>
          <p:cNvPr id="15" name="Straight Arrow Connector 14">
            <a:extLst>
              <a:ext uri="{FF2B5EF4-FFF2-40B4-BE49-F238E27FC236}">
                <a16:creationId xmlns:a16="http://schemas.microsoft.com/office/drawing/2014/main" id="{05481F49-3591-466E-92A7-DE3B9419B9BE}"/>
              </a:ext>
            </a:extLst>
          </p:cNvPr>
          <p:cNvCxnSpPr>
            <a:cxnSpLocks/>
            <a:stCxn id="21" idx="2"/>
            <a:endCxn id="25" idx="0"/>
          </p:cNvCxnSpPr>
          <p:nvPr/>
        </p:nvCxnSpPr>
        <p:spPr>
          <a:xfrm flipH="1">
            <a:off x="9060368" y="1985618"/>
            <a:ext cx="1694" cy="2494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D7C8DD-5960-4C16-AFD7-90ABC4A46F73}"/>
              </a:ext>
            </a:extLst>
          </p:cNvPr>
          <p:cNvSpPr txBox="1"/>
          <p:nvPr/>
        </p:nvSpPr>
        <p:spPr>
          <a:xfrm>
            <a:off x="7279274" y="3389755"/>
            <a:ext cx="3575116" cy="369332"/>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Oral seladelpar</a:t>
            </a:r>
          </a:p>
        </p:txBody>
      </p:sp>
      <p:cxnSp>
        <p:nvCxnSpPr>
          <p:cNvPr id="13" name="Straight Arrow Connector 12">
            <a:extLst>
              <a:ext uri="{FF2B5EF4-FFF2-40B4-BE49-F238E27FC236}">
                <a16:creationId xmlns:a16="http://schemas.microsoft.com/office/drawing/2014/main" id="{34B135C4-0AEB-46B8-A869-2553845D3009}"/>
              </a:ext>
            </a:extLst>
          </p:cNvPr>
          <p:cNvCxnSpPr>
            <a:cxnSpLocks/>
            <a:stCxn id="25" idx="2"/>
            <a:endCxn id="23" idx="0"/>
          </p:cNvCxnSpPr>
          <p:nvPr/>
        </p:nvCxnSpPr>
        <p:spPr>
          <a:xfrm>
            <a:off x="9060368" y="3185252"/>
            <a:ext cx="6464" cy="204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8FAB518-A53D-4D0A-8B73-4DD9E1335E41}"/>
              </a:ext>
            </a:extLst>
          </p:cNvPr>
          <p:cNvSpPr txBox="1"/>
          <p:nvPr/>
        </p:nvSpPr>
        <p:spPr>
          <a:xfrm>
            <a:off x="6485698" y="4223914"/>
            <a:ext cx="1344273" cy="523220"/>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2 mg QD*</a:t>
            </a:r>
            <a:endParaRPr kumimoji="0" lang="en-GB" sz="1400" b="0" i="0" u="none" strike="noStrike" kern="1200" cap="none" spc="0" normalizeH="0" baseline="3000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(n=11)</a:t>
            </a:r>
          </a:p>
        </p:txBody>
      </p:sp>
      <p:sp>
        <p:nvSpPr>
          <p:cNvPr id="28" name="TextBox 27">
            <a:extLst>
              <a:ext uri="{FF2B5EF4-FFF2-40B4-BE49-F238E27FC236}">
                <a16:creationId xmlns:a16="http://schemas.microsoft.com/office/drawing/2014/main" id="{1B23C36F-A5B8-4BCE-B49F-4A575C4126F8}"/>
              </a:ext>
            </a:extLst>
          </p:cNvPr>
          <p:cNvSpPr txBox="1"/>
          <p:nvPr/>
        </p:nvSpPr>
        <p:spPr>
          <a:xfrm>
            <a:off x="8404851" y="4223914"/>
            <a:ext cx="1344273" cy="523220"/>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5 mg QD</a:t>
            </a:r>
            <a:r>
              <a:rPr kumimoji="0" lang="en-GB" sz="1400" b="0" i="0" u="none" strike="noStrike" kern="1200" cap="none" spc="0" normalizeH="0" baseline="30000" noProof="0" dirty="0">
                <a:ln>
                  <a:noFill/>
                </a:ln>
                <a:solidFill>
                  <a:prstClr val="black"/>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(n=49)</a:t>
            </a:r>
          </a:p>
        </p:txBody>
      </p:sp>
      <p:sp>
        <p:nvSpPr>
          <p:cNvPr id="29" name="TextBox 28">
            <a:extLst>
              <a:ext uri="{FF2B5EF4-FFF2-40B4-BE49-F238E27FC236}">
                <a16:creationId xmlns:a16="http://schemas.microsoft.com/office/drawing/2014/main" id="{7F726A8C-29F9-4E4C-8479-2ADC2ECC603D}"/>
              </a:ext>
            </a:extLst>
          </p:cNvPr>
          <p:cNvSpPr txBox="1"/>
          <p:nvPr/>
        </p:nvSpPr>
        <p:spPr>
          <a:xfrm>
            <a:off x="10218903" y="4223914"/>
            <a:ext cx="1344273" cy="523220"/>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10 mg QD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(n=52)</a:t>
            </a:r>
          </a:p>
        </p:txBody>
      </p:sp>
      <p:cxnSp>
        <p:nvCxnSpPr>
          <p:cNvPr id="16" name="Connector: Elbow 15">
            <a:extLst>
              <a:ext uri="{FF2B5EF4-FFF2-40B4-BE49-F238E27FC236}">
                <a16:creationId xmlns:a16="http://schemas.microsoft.com/office/drawing/2014/main" id="{374EC4CF-12AA-4AE0-8E23-F1D3B08752F8}"/>
              </a:ext>
            </a:extLst>
          </p:cNvPr>
          <p:cNvCxnSpPr>
            <a:cxnSpLocks/>
            <a:stCxn id="23" idx="2"/>
            <a:endCxn id="27" idx="0"/>
          </p:cNvCxnSpPr>
          <p:nvPr/>
        </p:nvCxnSpPr>
        <p:spPr>
          <a:xfrm rot="5400000">
            <a:off x="7879921" y="3037002"/>
            <a:ext cx="464827" cy="190899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1100145-DB67-41C3-9489-27C971AD2BC7}"/>
              </a:ext>
            </a:extLst>
          </p:cNvPr>
          <p:cNvCxnSpPr>
            <a:cxnSpLocks/>
            <a:stCxn id="23" idx="2"/>
            <a:endCxn id="29" idx="0"/>
          </p:cNvCxnSpPr>
          <p:nvPr/>
        </p:nvCxnSpPr>
        <p:spPr>
          <a:xfrm rot="16200000" flipH="1">
            <a:off x="9746523" y="3079396"/>
            <a:ext cx="464827" cy="182420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6E371C-4E84-43F7-A85F-D611D46E2F56}"/>
              </a:ext>
            </a:extLst>
          </p:cNvPr>
          <p:cNvCxnSpPr>
            <a:cxnSpLocks/>
            <a:stCxn id="23" idx="2"/>
            <a:endCxn id="28" idx="0"/>
          </p:cNvCxnSpPr>
          <p:nvPr/>
        </p:nvCxnSpPr>
        <p:spPr>
          <a:xfrm>
            <a:off x="9066832" y="3759087"/>
            <a:ext cx="10156" cy="4648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91CEE9-46D2-400F-A731-74391ABEE125}"/>
              </a:ext>
            </a:extLst>
          </p:cNvPr>
          <p:cNvCxnSpPr>
            <a:cxnSpLocks/>
          </p:cNvCxnSpPr>
          <p:nvPr/>
        </p:nvCxnSpPr>
        <p:spPr>
          <a:xfrm>
            <a:off x="513806" y="3510313"/>
            <a:ext cx="545381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0E531DF0-3487-4F0D-9A1A-C306D3728FF4}"/>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416185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287868" y="1182867"/>
            <a:ext cx="5574237" cy="4622400"/>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dirty="0"/>
              <a:t> ​</a:t>
            </a:r>
          </a:p>
          <a:p>
            <a:endParaRPr lang="en-GB"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Durability of treatment response after 1 year of therapy with seladelpar in patients with PBC: final results of an international phase 2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0" y="6481880"/>
            <a:ext cx="10025871" cy="376990"/>
          </a:xfrm>
        </p:spPr>
        <p:txBody>
          <a:bodyPr/>
          <a:lstStyle/>
          <a:p>
            <a:r>
              <a:rPr lang="en-GB" dirty="0"/>
              <a:t/>
            </a:r>
            <a:br>
              <a:rPr lang="en-GB" dirty="0"/>
            </a:br>
            <a:endParaRPr lang="en-GB" dirty="0"/>
          </a:p>
          <a:p>
            <a:r>
              <a:rPr lang="en-GB" dirty="0"/>
              <a:t>Levy C, et al. DILC 2020; FRI133</a:t>
            </a:r>
          </a:p>
        </p:txBody>
      </p:sp>
      <p:cxnSp>
        <p:nvCxnSpPr>
          <p:cNvPr id="25" name="Straight Connector 24">
            <a:extLst>
              <a:ext uri="{FF2B5EF4-FFF2-40B4-BE49-F238E27FC236}">
                <a16:creationId xmlns:a16="http://schemas.microsoft.com/office/drawing/2014/main" id="{74091A4D-33ED-423F-8780-C443CBC9867E}"/>
              </a:ext>
            </a:extLst>
          </p:cNvPr>
          <p:cNvCxnSpPr>
            <a:cxnSpLocks/>
          </p:cNvCxnSpPr>
          <p:nvPr/>
        </p:nvCxnSpPr>
        <p:spPr>
          <a:xfrm>
            <a:off x="5397712" y="4855121"/>
            <a:ext cx="0" cy="158812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Table 36">
            <a:extLst>
              <a:ext uri="{FF2B5EF4-FFF2-40B4-BE49-F238E27FC236}">
                <a16:creationId xmlns:a16="http://schemas.microsoft.com/office/drawing/2014/main" id="{0FCFFFB4-353A-4132-9392-99FB332A5FE4}"/>
              </a:ext>
            </a:extLst>
          </p:cNvPr>
          <p:cNvGraphicFramePr>
            <a:graphicFrameLocks noGrp="1"/>
          </p:cNvGraphicFramePr>
          <p:nvPr>
            <p:ph sz="half" idx="2"/>
          </p:nvPr>
        </p:nvGraphicFramePr>
        <p:xfrm>
          <a:off x="357837" y="1600125"/>
          <a:ext cx="4860000" cy="3048000"/>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604326945"/>
                    </a:ext>
                  </a:extLst>
                </a:gridCol>
                <a:gridCol w="1404000">
                  <a:extLst>
                    <a:ext uri="{9D8B030D-6E8A-4147-A177-3AD203B41FA5}">
                      <a16:colId xmlns:a16="http://schemas.microsoft.com/office/drawing/2014/main" val="820001727"/>
                    </a:ext>
                  </a:extLst>
                </a:gridCol>
                <a:gridCol w="1404000">
                  <a:extLst>
                    <a:ext uri="{9D8B030D-6E8A-4147-A177-3AD203B41FA5}">
                      <a16:colId xmlns:a16="http://schemas.microsoft.com/office/drawing/2014/main" val="3490271243"/>
                    </a:ext>
                  </a:extLst>
                </a:gridCol>
              </a:tblGrid>
              <a:tr h="0">
                <a:tc>
                  <a:txBody>
                    <a:bodyPr/>
                    <a:lstStyle/>
                    <a:p>
                      <a:r>
                        <a:rPr lang="en-GB" sz="1400" b="0" dirty="0">
                          <a:solidFill>
                            <a:schemeClr val="bg1"/>
                          </a:solidFill>
                        </a:rPr>
                        <a:t>Mean (SD) values</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GB" sz="1400" b="0" dirty="0">
                          <a:solidFill>
                            <a:schemeClr val="bg1"/>
                          </a:solidFill>
                        </a:rPr>
                        <a:t>5/10 mg (n=49)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GB" sz="1400" b="0" dirty="0">
                          <a:solidFill>
                            <a:schemeClr val="bg1"/>
                          </a:solidFill>
                        </a:rPr>
                        <a:t>10 mg (n=52)</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149782052"/>
                  </a:ext>
                </a:extLst>
              </a:tr>
              <a:tr h="0">
                <a:tc>
                  <a:txBody>
                    <a:bodyPr/>
                    <a:lstStyle/>
                    <a:p>
                      <a:r>
                        <a:rPr lang="en-GB" sz="1400" b="0" dirty="0">
                          <a:solidFill>
                            <a:schemeClr val="tx1"/>
                          </a:solidFill>
                        </a:rPr>
                        <a:t>%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400" b="0" dirty="0">
                          <a:solidFill>
                            <a:schemeClr val="tx1"/>
                          </a:solidFill>
                        </a:rPr>
                        <a:t>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55228234"/>
                  </a:ext>
                </a:extLst>
              </a:tr>
              <a:tr h="0">
                <a:tc>
                  <a:txBody>
                    <a:bodyPr/>
                    <a:lstStyle/>
                    <a:p>
                      <a:r>
                        <a:rPr lang="en-GB" sz="1400" b="0" dirty="0">
                          <a:solidFill>
                            <a:schemeClr val="tx1"/>
                          </a:solidFill>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400" b="0" dirty="0">
                          <a:solidFill>
                            <a:schemeClr val="tx1"/>
                          </a:solidFill>
                        </a:rPr>
                        <a:t>57.5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4701936"/>
                  </a:ext>
                </a:extLst>
              </a:tr>
              <a:tr h="0">
                <a:tc>
                  <a:txBody>
                    <a:bodyPr/>
                    <a:lstStyle/>
                    <a:p>
                      <a:r>
                        <a:rPr lang="en-GB" sz="1400" b="0" dirty="0">
                          <a:solidFill>
                            <a:schemeClr val="tx1"/>
                          </a:solidFill>
                        </a:rPr>
                        <a:t>Duration of PBC,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400" b="0" dirty="0">
                          <a:solidFill>
                            <a:schemeClr val="tx1"/>
                          </a:solidFill>
                        </a:rPr>
                        <a:t>10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281976"/>
                  </a:ext>
                </a:extLst>
              </a:tr>
              <a:tr h="0">
                <a:tc>
                  <a:txBody>
                    <a:bodyPr/>
                    <a:lstStyle/>
                    <a:p>
                      <a:r>
                        <a:rPr lang="en-GB" sz="1400" b="0" dirty="0">
                          <a:solidFill>
                            <a:schemeClr val="tx1"/>
                          </a:solidFill>
                        </a:rPr>
                        <a:t>UDCA dose, mg/kg/day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400" b="0" dirty="0">
                          <a:solidFill>
                            <a:schemeClr val="tx1"/>
                          </a:solidFill>
                        </a:rPr>
                        <a:t>15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4284225"/>
                  </a:ext>
                </a:extLst>
              </a:tr>
              <a:tr h="0">
                <a:tc gridSpan="3">
                  <a:txBody>
                    <a:bodyPr/>
                    <a:lstStyle/>
                    <a:p>
                      <a:r>
                        <a:rPr lang="en-GB" sz="1400" b="0" dirty="0">
                          <a:solidFill>
                            <a:schemeClr val="bg1"/>
                          </a:solidFill>
                        </a:rPr>
                        <a:t>Baseline laboratory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24334136"/>
                  </a:ext>
                </a:extLst>
              </a:tr>
              <a:tr h="0">
                <a:tc>
                  <a:txBody>
                    <a:bodyPr/>
                    <a:lstStyle/>
                    <a:p>
                      <a:r>
                        <a:rPr lang="en-GB" sz="1400" b="0" dirty="0">
                          <a:solidFill>
                            <a:schemeClr val="tx1"/>
                          </a:solidFill>
                        </a:rPr>
                        <a:t>ALP,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400" b="0" dirty="0">
                          <a:solidFill>
                            <a:schemeClr val="tx1"/>
                          </a:solidFill>
                        </a:rPr>
                        <a:t>353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400" b="0" dirty="0">
                          <a:solidFill>
                            <a:schemeClr val="tx1"/>
                          </a:solidFill>
                        </a:rPr>
                        <a:t>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extLst>
                  <a:ext uri="{0D108BD9-81ED-4DB2-BD59-A6C34878D82A}">
                    <a16:rowId xmlns:a16="http://schemas.microsoft.com/office/drawing/2014/main" val="642747905"/>
                  </a:ext>
                </a:extLst>
              </a:tr>
              <a:tr h="0">
                <a:tc>
                  <a:txBody>
                    <a:bodyPr/>
                    <a:lstStyle/>
                    <a:p>
                      <a:r>
                        <a:rPr lang="en-GB" sz="1400" b="0" dirty="0">
                          <a:solidFill>
                            <a:schemeClr val="tx1"/>
                          </a:solidFill>
                        </a:rPr>
                        <a:t>Total bilirubin, mg/dL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0.76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158023"/>
                  </a:ext>
                </a:extLst>
              </a:tr>
              <a:tr h="0">
                <a:tc>
                  <a:txBody>
                    <a:bodyPr/>
                    <a:lstStyle/>
                    <a:p>
                      <a:r>
                        <a:rPr lang="en-GB" sz="1400" b="0" dirty="0">
                          <a:solidFill>
                            <a:schemeClr val="tx1"/>
                          </a:solidFill>
                        </a:rPr>
                        <a:t>GGT,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239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6227075"/>
                  </a:ext>
                </a:extLst>
              </a:tr>
              <a:tr h="0">
                <a:tc>
                  <a:txBody>
                    <a:bodyPr/>
                    <a:lstStyle/>
                    <a:p>
                      <a:r>
                        <a:rPr lang="en-GB" sz="1400" b="0" dirty="0">
                          <a:solidFill>
                            <a:schemeClr val="tx1"/>
                          </a:solidFill>
                        </a:rPr>
                        <a:t>ALT,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578519"/>
                  </a:ext>
                </a:extLst>
              </a:tr>
            </a:tbl>
          </a:graphicData>
        </a:graphic>
      </p:graphicFrame>
      <p:pic>
        <p:nvPicPr>
          <p:cNvPr id="39" name="Picture 38" descr="A close up of a logo&#10;&#10;Description automatically generated">
            <a:extLst>
              <a:ext uri="{FF2B5EF4-FFF2-40B4-BE49-F238E27FC236}">
                <a16:creationId xmlns:a16="http://schemas.microsoft.com/office/drawing/2014/main" id="{64B12F35-4D3D-4E8E-844B-23E341864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981" y="1754035"/>
            <a:ext cx="2811411" cy="1702997"/>
          </a:xfrm>
          <a:prstGeom prst="rect">
            <a:avLst/>
          </a:prstGeom>
          <a:ln>
            <a:solidFill>
              <a:schemeClr val="tx2"/>
            </a:solidFill>
          </a:ln>
        </p:spPr>
      </p:pic>
      <p:sp>
        <p:nvSpPr>
          <p:cNvPr id="40" name="TextBox 39">
            <a:extLst>
              <a:ext uri="{FF2B5EF4-FFF2-40B4-BE49-F238E27FC236}">
                <a16:creationId xmlns:a16="http://schemas.microsoft.com/office/drawing/2014/main" id="{DA2E8694-7BAB-43DE-95AF-F07C12619291}"/>
              </a:ext>
            </a:extLst>
          </p:cNvPr>
          <p:cNvSpPr txBox="1"/>
          <p:nvPr/>
        </p:nvSpPr>
        <p:spPr>
          <a:xfrm>
            <a:off x="7474457" y="1112500"/>
            <a:ext cx="285206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After 1 year of treatment</a:t>
            </a:r>
          </a:p>
        </p:txBody>
      </p:sp>
      <p:sp>
        <p:nvSpPr>
          <p:cNvPr id="42" name="TextBox 41">
            <a:extLst>
              <a:ext uri="{FF2B5EF4-FFF2-40B4-BE49-F238E27FC236}">
                <a16:creationId xmlns:a16="http://schemas.microsoft.com/office/drawing/2014/main" id="{9CD93D76-9350-40B5-A0BC-5A8AA7EE448F}"/>
              </a:ext>
            </a:extLst>
          </p:cNvPr>
          <p:cNvSpPr txBox="1"/>
          <p:nvPr/>
        </p:nvSpPr>
        <p:spPr>
          <a:xfrm>
            <a:off x="5616156" y="1396052"/>
            <a:ext cx="280506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ALP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in nearly all patients</a:t>
            </a:r>
            <a:endPar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6317D8BB-DB59-4733-A2DF-392E8839879C}"/>
              </a:ext>
            </a:extLst>
          </p:cNvPr>
          <p:cNvSpPr txBox="1"/>
          <p:nvPr/>
        </p:nvSpPr>
        <p:spPr>
          <a:xfrm>
            <a:off x="8587268" y="1396052"/>
            <a:ext cx="320312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&gt;50% met composite endpoint</a:t>
            </a:r>
          </a:p>
        </p:txBody>
      </p:sp>
      <p:pic>
        <p:nvPicPr>
          <p:cNvPr id="45" name="Picture 44" descr="A picture containing drawing&#10;&#10;Description automatically generated">
            <a:extLst>
              <a:ext uri="{FF2B5EF4-FFF2-40B4-BE49-F238E27FC236}">
                <a16:creationId xmlns:a16="http://schemas.microsoft.com/office/drawing/2014/main" id="{5150D5B5-D3BD-4E70-AF57-270A07FA657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683839" y="1737133"/>
            <a:ext cx="2377440" cy="1717987"/>
          </a:xfrm>
          <a:prstGeom prst="rect">
            <a:avLst/>
          </a:prstGeom>
          <a:ln>
            <a:solidFill>
              <a:schemeClr val="tx2"/>
            </a:solidFill>
          </a:ln>
        </p:spPr>
      </p:pic>
      <p:sp>
        <p:nvSpPr>
          <p:cNvPr id="46" name="Content Placeholder 1">
            <a:extLst>
              <a:ext uri="{FF2B5EF4-FFF2-40B4-BE49-F238E27FC236}">
                <a16:creationId xmlns:a16="http://schemas.microsoft.com/office/drawing/2014/main" id="{B85DEDF2-8F94-4192-AB44-8F13114CCE0D}"/>
              </a:ext>
            </a:extLst>
          </p:cNvPr>
          <p:cNvSpPr txBox="1">
            <a:spLocks/>
          </p:cNvSpPr>
          <p:nvPr/>
        </p:nvSpPr>
        <p:spPr>
          <a:xfrm>
            <a:off x="5493795" y="3510085"/>
            <a:ext cx="6584212" cy="21923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ALP normalized in 14% in 5/10 mg and 33% in 10 mg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grps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93% with moderate to severe pruritus in the 10 mg grp experienced improvement in itch (VAS decrease ≥20 mm) </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Seladelpar resulted in a substantial and sustained biochemical response with a good tolerability</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and safety profile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49C1D37A-D3EE-41F8-8488-9E46E370C24F}"/>
              </a:ext>
            </a:extLst>
          </p:cNvPr>
          <p:cNvSpPr txBox="1"/>
          <p:nvPr/>
        </p:nvSpPr>
        <p:spPr>
          <a:xfrm>
            <a:off x="5612982" y="3494066"/>
            <a:ext cx="5448298" cy="871011"/>
          </a:xfrm>
          <a:prstGeom prst="rect">
            <a:avLst/>
          </a:prstGeom>
          <a:solidFill>
            <a:srgbClr val="EB5F17">
              <a:alpha val="40000"/>
            </a:srgbClr>
          </a:solidFill>
          <a:ln>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Laboratory parameters at 1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ALP: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41% in 5/10 mg and  45% in 10 mg;</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total bilirubin: stable; GGT: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34% in 5/10 mg and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32% in 10 mg groups;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ALT: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31% in both groups</a:t>
            </a:r>
          </a:p>
        </p:txBody>
      </p:sp>
      <p:pic>
        <p:nvPicPr>
          <p:cNvPr id="49" name="Picture 48" descr="A screenshot of a cell phone&#10;&#10;Description automatically generated">
            <a:extLst>
              <a:ext uri="{FF2B5EF4-FFF2-40B4-BE49-F238E27FC236}">
                <a16:creationId xmlns:a16="http://schemas.microsoft.com/office/drawing/2014/main" id="{54FB2435-7266-4785-BC5B-3D720E56E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1987" y="1792098"/>
            <a:ext cx="914479" cy="655377"/>
          </a:xfrm>
          <a:prstGeom prst="rect">
            <a:avLst/>
          </a:prstGeom>
          <a:ln>
            <a:solidFill>
              <a:schemeClr val="tx2"/>
            </a:solidFill>
          </a:ln>
        </p:spPr>
      </p:pic>
      <p:sp>
        <p:nvSpPr>
          <p:cNvPr id="2" name="TextBox 1">
            <a:extLst>
              <a:ext uri="{FF2B5EF4-FFF2-40B4-BE49-F238E27FC236}">
                <a16:creationId xmlns:a16="http://schemas.microsoft.com/office/drawing/2014/main" id="{BB222AE8-AB13-4F4F-9E4B-E1EB6112369D}"/>
              </a:ext>
            </a:extLst>
          </p:cNvPr>
          <p:cNvSpPr txBox="1"/>
          <p:nvPr/>
        </p:nvSpPr>
        <p:spPr>
          <a:xfrm>
            <a:off x="202906" y="4855121"/>
            <a:ext cx="5290881" cy="1588127"/>
          </a:xfrm>
          <a:prstGeom prst="rect">
            <a:avLst/>
          </a:prstGeom>
          <a:noFill/>
        </p:spPr>
        <p:txBody>
          <a:bodyPr wrap="square" rtlCol="0">
            <a:spAutoFit/>
          </a:bodyPr>
          <a:lstStyle/>
          <a:p>
            <a:pPr marL="342900" indent="-342900">
              <a:spcBef>
                <a:spcPct val="20000"/>
              </a:spcBef>
              <a:buClr>
                <a:srgbClr val="004B87"/>
              </a:buClr>
              <a:buFont typeface="Arial" panose="020B0604020202020204" pitchFamily="34" charset="0"/>
              <a:buChar char="•"/>
              <a:defRPr/>
            </a:pPr>
            <a:r>
              <a:rPr lang="en-US" dirty="0">
                <a:solidFill>
                  <a:prstClr val="black"/>
                </a:solidFill>
                <a:latin typeface="Arial" panose="020B0604020202020204"/>
              </a:rPr>
              <a:t>Seladelpar up to 10 mg appeared safe and</a:t>
            </a:r>
            <a:br>
              <a:rPr lang="en-US" dirty="0">
                <a:solidFill>
                  <a:prstClr val="black"/>
                </a:solidFill>
                <a:latin typeface="Arial" panose="020B0604020202020204"/>
              </a:rPr>
            </a:br>
            <a:r>
              <a:rPr lang="en-US" dirty="0">
                <a:solidFill>
                  <a:prstClr val="black"/>
                </a:solidFill>
                <a:latin typeface="Arial" panose="020B0604020202020204"/>
              </a:rPr>
              <a:t>well tolerated</a:t>
            </a:r>
          </a:p>
          <a:p>
            <a:pPr marL="342900" indent="-342900">
              <a:spcBef>
                <a:spcPct val="20000"/>
              </a:spcBef>
              <a:buClr>
                <a:srgbClr val="004B87"/>
              </a:buClr>
              <a:buFont typeface="Arial" panose="020B0604020202020204" pitchFamily="34" charset="0"/>
              <a:buChar char="•"/>
              <a:defRPr/>
            </a:pPr>
            <a:r>
              <a:rPr lang="en-US" dirty="0">
                <a:solidFill>
                  <a:prstClr val="black"/>
                </a:solidFill>
                <a:latin typeface="Arial" panose="020B0604020202020204"/>
              </a:rPr>
              <a:t>SAEs in 14 patients were unrelated to the drug</a:t>
            </a:r>
          </a:p>
          <a:p>
            <a:pPr marL="342900" indent="-342900">
              <a:spcBef>
                <a:spcPct val="20000"/>
              </a:spcBef>
              <a:buClr>
                <a:srgbClr val="004B87"/>
              </a:buClr>
              <a:buFont typeface="Arial" panose="020B0604020202020204" pitchFamily="34" charset="0"/>
              <a:buChar char="•"/>
              <a:defRPr/>
            </a:pPr>
            <a:r>
              <a:rPr lang="en-US" dirty="0">
                <a:solidFill>
                  <a:prstClr val="black"/>
                </a:solidFill>
                <a:latin typeface="Arial" panose="020B0604020202020204"/>
              </a:rPr>
              <a:t>98% of eligible patients enrolled in the long-term study</a:t>
            </a:r>
          </a:p>
        </p:txBody>
      </p:sp>
      <p:pic>
        <p:nvPicPr>
          <p:cNvPr id="3" name="Picture 2">
            <a:hlinkClick r:id="rId6" action="ppaction://hlinksldjump"/>
            <a:extLst>
              <a:ext uri="{FF2B5EF4-FFF2-40B4-BE49-F238E27FC236}">
                <a16:creationId xmlns:a16="http://schemas.microsoft.com/office/drawing/2014/main" id="{5647CE54-D342-4DB6-A2E1-EB6117EFDAE3}"/>
              </a:ext>
            </a:extLst>
          </p:cNvPr>
          <p:cNvPicPr>
            <a:picLocks noChangeAspect="1"/>
          </p:cNvPicPr>
          <p:nvPr/>
        </p:nvPicPr>
        <p:blipFill rotWithShape="1">
          <a:blip r:embed="rId7"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cxnSp>
        <p:nvCxnSpPr>
          <p:cNvPr id="17" name="Straight Connector 16">
            <a:extLst>
              <a:ext uri="{FF2B5EF4-FFF2-40B4-BE49-F238E27FC236}">
                <a16:creationId xmlns:a16="http://schemas.microsoft.com/office/drawing/2014/main" id="{36E25F55-25CB-40D0-813D-C8774B0FEB39}"/>
              </a:ext>
            </a:extLst>
          </p:cNvPr>
          <p:cNvCxnSpPr>
            <a:cxnSpLocks/>
          </p:cNvCxnSpPr>
          <p:nvPr/>
        </p:nvCxnSpPr>
        <p:spPr>
          <a:xfrm>
            <a:off x="5397712" y="5339113"/>
            <a:ext cx="63487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7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graphicFrame>
        <p:nvGraphicFramePr>
          <p:cNvPr id="7" name="Content Placeholder 10">
            <a:extLst>
              <a:ext uri="{FF2B5EF4-FFF2-40B4-BE49-F238E27FC236}">
                <a16:creationId xmlns:a16="http://schemas.microsoft.com/office/drawing/2014/main" id="{F102B586-5288-4B7C-BAF5-03FAA42D329B}"/>
              </a:ext>
            </a:extLst>
          </p:cNvPr>
          <p:cNvGraphicFramePr>
            <a:graphicFrameLocks noGrp="1"/>
          </p:cNvGraphicFramePr>
          <p:nvPr>
            <p:ph sz="half" idx="1"/>
            <p:extLst>
              <p:ext uri="{D42A27DB-BD31-4B8C-83A1-F6EECF244321}">
                <p14:modId xmlns:p14="http://schemas.microsoft.com/office/powerpoint/2010/main" val="3947157092"/>
              </p:ext>
            </p:extLst>
          </p:nvPr>
        </p:nvGraphicFramePr>
        <p:xfrm>
          <a:off x="604838" y="1198411"/>
          <a:ext cx="10982325" cy="1899729"/>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Immune-mediated and chronic cholestatic liver disease: experimental and pathophysiology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400" b="0" i="0" u="none" strike="noStrike" dirty="0">
                          <a:solidFill>
                            <a:schemeClr val="tx1"/>
                          </a:solidFill>
                          <a:effectLst/>
                          <a:latin typeface="+mj-lt"/>
                        </a:rPr>
                        <a:t>LBP25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A novel immunoregulatory role for complement receptor C3AR1 in fibrosing cholangiopathies of biliary atresia and primary sclerosing cholangitis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73791">
                <a:tc>
                  <a:txBody>
                    <a:bodyPr/>
                    <a:lstStyle/>
                    <a:p>
                      <a:pPr marL="36000" algn="l" fontAlgn="t"/>
                      <a:r>
                        <a:rPr lang="en-GB" sz="1400" b="0" i="0" u="none" strike="noStrike" dirty="0">
                          <a:solidFill>
                            <a:schemeClr val="tx1"/>
                          </a:solidFill>
                          <a:effectLst/>
                          <a:latin typeface="+mj-lt"/>
                        </a:rPr>
                        <a:t>AS057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Transcriptome and colocalisation analysis of CCR9+ gut-homing T cells and other immune cells identifies important genes and biological pathways potentiating primary sclerosing cholangitis risk</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48503086"/>
                  </a:ext>
                </a:extLst>
              </a:tr>
              <a:tr h="270000">
                <a:tc>
                  <a:txBody>
                    <a:bodyPr/>
                    <a:lstStyle/>
                    <a:p>
                      <a:pPr marL="36000" algn="l" fontAlgn="t"/>
                      <a:r>
                        <a:rPr lang="en-GB" sz="1400" b="0" i="0" u="none" strike="noStrike" dirty="0">
                          <a:solidFill>
                            <a:schemeClr val="tx1"/>
                          </a:solidFill>
                          <a:effectLst/>
                          <a:latin typeface="+mj-lt"/>
                        </a:rPr>
                        <a:t>AS059</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The anti-inflammatory receptor TREM2 protects the liver from cholestatic injury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2143934"/>
                  </a:ext>
                </a:extLst>
              </a:tr>
              <a:tr h="73791">
                <a:tc>
                  <a:txBody>
                    <a:bodyPr/>
                    <a:lstStyle/>
                    <a:p>
                      <a:pPr marL="36000" algn="l" fontAlgn="t"/>
                      <a:r>
                        <a:rPr lang="en-GB" sz="1400" b="0" i="0" u="none" strike="noStrike" dirty="0">
                          <a:solidFill>
                            <a:schemeClr val="tx1"/>
                          </a:solidFill>
                          <a:effectLst/>
                          <a:latin typeface="+mj-lt"/>
                        </a:rPr>
                        <a:t>AS060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24-nor-ursodeoxycholic acid ameliorates intestinal inflammation by counteracting Th17/Treg imbalance via redirecting mTOR metabolic sensing programs in CD4+ T cells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24062774"/>
                  </a:ext>
                </a:extLst>
              </a:tr>
            </a:tbl>
          </a:graphicData>
        </a:graphic>
      </p:graphicFrame>
      <p:sp>
        <p:nvSpPr>
          <p:cNvPr id="5" name="TextBox 8">
            <a:hlinkClick r:id="rId3" action="ppaction://hlinksldjump"/>
            <a:extLst>
              <a:ext uri="{FF2B5EF4-FFF2-40B4-BE49-F238E27FC236}">
                <a16:creationId xmlns:a16="http://schemas.microsoft.com/office/drawing/2014/main" id="{554D135F-529B-49A9-AB9A-12772AF122F2}"/>
              </a:ext>
            </a:extLst>
          </p:cNvPr>
          <p:cNvSpPr txBox="1">
            <a:spLocks/>
          </p:cNvSpPr>
          <p:nvPr/>
        </p:nvSpPr>
        <p:spPr>
          <a:xfrm>
            <a:off x="4241319" y="6087060"/>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8" name="Content Placeholder 10">
            <a:extLst>
              <a:ext uri="{FF2B5EF4-FFF2-40B4-BE49-F238E27FC236}">
                <a16:creationId xmlns:a16="http://schemas.microsoft.com/office/drawing/2014/main" id="{4BA9AAFA-81A9-4FEF-99A6-316D8C370BC7}"/>
              </a:ext>
            </a:extLst>
          </p:cNvPr>
          <p:cNvGraphicFramePr>
            <a:graphicFrameLocks/>
          </p:cNvGraphicFramePr>
          <p:nvPr>
            <p:extLst>
              <p:ext uri="{D42A27DB-BD31-4B8C-83A1-F6EECF244321}">
                <p14:modId xmlns:p14="http://schemas.microsoft.com/office/powerpoint/2010/main" val="1734463171"/>
              </p:ext>
            </p:extLst>
          </p:nvPr>
        </p:nvGraphicFramePr>
        <p:xfrm>
          <a:off x="604838" y="4225624"/>
          <a:ext cx="10982325" cy="1629729"/>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Immune-mediated and chronic cholestatic liver disease: clinical aspects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400" b="0" i="0" u="none" strike="noStrike" dirty="0">
                          <a:solidFill>
                            <a:schemeClr val="tx1"/>
                          </a:solidFill>
                          <a:effectLst/>
                          <a:latin typeface="+mj-lt"/>
                        </a:rPr>
                        <a:t>GS01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Bezafibrate add-on therapy improves liver transplantation-free survival in patients with primary biliary cholangitis: a Japanese nationwide cohort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73791">
                <a:tc>
                  <a:txBody>
                    <a:bodyPr/>
                    <a:lstStyle/>
                    <a:p>
                      <a:pPr marL="36000" algn="l" fontAlgn="t"/>
                      <a:r>
                        <a:rPr lang="en-GB" sz="1400" b="0" i="0" u="none" strike="noStrike" dirty="0">
                          <a:solidFill>
                            <a:schemeClr val="tx1"/>
                          </a:solidFill>
                          <a:effectLst/>
                          <a:latin typeface="+mj-lt"/>
                        </a:rPr>
                        <a:t>AS122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Combination of quantitative 3D MRCP and multi-parametric MRI demonstrates increased periductal iron-corrected T1 in large-duct primary sclerosing cholangitis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48503086"/>
                  </a:ext>
                </a:extLst>
              </a:tr>
              <a:tr h="73791">
                <a:tc>
                  <a:txBody>
                    <a:bodyPr/>
                    <a:lstStyle/>
                    <a:p>
                      <a:pPr marL="36000" algn="l" fontAlgn="t"/>
                      <a:r>
                        <a:rPr lang="en-GB" sz="1400" b="0" i="0" u="none" strike="noStrike" dirty="0">
                          <a:solidFill>
                            <a:schemeClr val="tx1"/>
                          </a:solidFill>
                          <a:effectLst/>
                          <a:latin typeface="+mj-lt"/>
                        </a:rPr>
                        <a:t>AS123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chemeClr val="tx1"/>
                          </a:solidFill>
                          <a:effectLst/>
                          <a:latin typeface="+mj-lt"/>
                        </a:rPr>
                        <a:t>Heterozygous carriers of ABCB4 mutations show a mild clinical course, but impaired quality of life and limited risk for cholangiocarcinoma - a cohort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2143934"/>
                  </a:ext>
                </a:extLst>
              </a:tr>
            </a:tbl>
          </a:graphicData>
        </a:graphic>
      </p:graphicFrame>
      <p:sp>
        <p:nvSpPr>
          <p:cNvPr id="2" name="TextBox 8">
            <a:hlinkClick r:id="rId4" action="ppaction://hlinksldjump"/>
            <a:extLst>
              <a:ext uri="{FF2B5EF4-FFF2-40B4-BE49-F238E27FC236}">
                <a16:creationId xmlns:a16="http://schemas.microsoft.com/office/drawing/2014/main" id="{98330CA1-2096-4B1B-BE8B-70A99950F5CA}"/>
              </a:ext>
            </a:extLst>
          </p:cNvPr>
          <p:cNvSpPr txBox="1">
            <a:spLocks/>
          </p:cNvSpPr>
          <p:nvPr/>
        </p:nvSpPr>
        <p:spPr>
          <a:xfrm>
            <a:off x="4347999" y="3348679"/>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368796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2" y="1340769"/>
            <a:ext cx="4973119" cy="4530471"/>
          </a:xfrm>
          <a:ln>
            <a:noFill/>
          </a:ln>
        </p:spPr>
        <p:txBody>
          <a:bodyPr vert="horz" wrap="square" lIns="91440" tIns="45720" rIns="91440" bIns="45720" rtlCol="0" anchor="t">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Anti-GP2* and anti-neutrophil cytoplasmic antibodies to serine proteinase 3 (PR3-ANCA) have been linked with IBD and PSC</a:t>
            </a:r>
            <a:endParaRPr lang="en-US" sz="1800" dirty="0">
              <a:cs typeface="Arial"/>
            </a:endParaRPr>
          </a:p>
          <a:p>
            <a:endParaRPr lang="en-US" sz="1800" dirty="0"/>
          </a:p>
          <a:p>
            <a:r>
              <a:rPr lang="en-US" sz="1800" dirty="0"/>
              <a:t>In PSC:</a:t>
            </a:r>
            <a:endParaRPr lang="en-US" dirty="0"/>
          </a:p>
          <a:p>
            <a:pPr lvl="1"/>
            <a:r>
              <a:rPr lang="en-US" sz="1600" dirty="0"/>
              <a:t>Anti-GP2 IgA and PR3-ANCA may be markers of disease severity</a:t>
            </a:r>
          </a:p>
          <a:p>
            <a:pPr lvl="1"/>
            <a:r>
              <a:rPr lang="en-US" sz="1600" dirty="0"/>
              <a:t>Anti-GP2 may be a marker of a poor outcome related to CCA</a:t>
            </a:r>
          </a:p>
          <a:p>
            <a:endParaRPr lang="en-US" sz="1800" b="1" dirty="0"/>
          </a:p>
          <a:p>
            <a:r>
              <a:rPr lang="en-US" sz="1800" b="1" dirty="0"/>
              <a:t>AIM</a:t>
            </a:r>
            <a:r>
              <a:rPr lang="en-US" sz="1800" dirty="0"/>
              <a:t>: to assess the value of anti-GP2 IgA and PR3-ANCA as predictors of progressive disease course and poor outcome in a large cohort of PSC patients</a:t>
            </a:r>
            <a:endParaRPr lang="en-GB" dirty="0">
              <a:highlight>
                <a:srgbClr val="FEFCFC"/>
              </a:highlight>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86618" cy="769620"/>
          </a:xfrm>
        </p:spPr>
        <p:txBody>
          <a:bodyPr>
            <a:noAutofit/>
          </a:bodyPr>
          <a:lstStyle/>
          <a:p>
            <a:r>
              <a:rPr lang="en-US" sz="2200" dirty="0"/>
              <a:t>Antibodies against glycoprotein 2 and anti-neutrophil cytoplasmic antibodies targeting serine proteinase 3 are markers of severe PSC and progression to CCA</a:t>
            </a:r>
            <a:endParaRPr lang="en-GB" sz="22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*Also known as anti-MZGP2</a:t>
            </a:r>
          </a:p>
          <a:p>
            <a:r>
              <a:rPr lang="en-GB" dirty="0"/>
              <a:t>Wunsch E, et al. DILC 2020; </a:t>
            </a:r>
            <a:r>
              <a:rPr lang="en-GB" dirty="0">
                <a:solidFill>
                  <a:srgbClr val="000000"/>
                </a:solidFill>
              </a:rPr>
              <a:t>FRI141</a:t>
            </a: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5398872"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B67090D-7D5B-443F-8B93-BB7EA6FA9166}"/>
              </a:ext>
            </a:extLst>
          </p:cNvPr>
          <p:cNvSpPr/>
          <p:nvPr/>
        </p:nvSpPr>
        <p:spPr>
          <a:xfrm>
            <a:off x="5575141" y="3478580"/>
            <a:ext cx="2986257" cy="108445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Anti-GP2 IgA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(isoforms 1 and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Detected by ELISA</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(GA Generic Assays, Germany)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4" name="Connector: Elbow 13">
            <a:extLst>
              <a:ext uri="{FF2B5EF4-FFF2-40B4-BE49-F238E27FC236}">
                <a16:creationId xmlns:a16="http://schemas.microsoft.com/office/drawing/2014/main" id="{25928816-0E81-4243-AB95-92AB21F4AB87}"/>
              </a:ext>
            </a:extLst>
          </p:cNvPr>
          <p:cNvCxnSpPr>
            <a:cxnSpLocks/>
          </p:cNvCxnSpPr>
          <p:nvPr/>
        </p:nvCxnSpPr>
        <p:spPr>
          <a:xfrm rot="5400000">
            <a:off x="7461583" y="2154996"/>
            <a:ext cx="919229" cy="172794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C73EF24-B426-4944-97DB-CAAB700BEACF}"/>
              </a:ext>
            </a:extLst>
          </p:cNvPr>
          <p:cNvSpPr/>
          <p:nvPr/>
        </p:nvSpPr>
        <p:spPr>
          <a:xfrm>
            <a:off x="7135356" y="1487999"/>
            <a:ext cx="3310668" cy="1071355"/>
          </a:xfrm>
          <a:prstGeom prst="rect">
            <a:avLst/>
          </a:prstGeom>
          <a:solidFill>
            <a:srgbClr val="EB5F17">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338 patients with PSC</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Age: 17−73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Sex: 65% 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Presence of cirrhosis: 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48" name="Rectangle 47">
            <a:extLst>
              <a:ext uri="{FF2B5EF4-FFF2-40B4-BE49-F238E27FC236}">
                <a16:creationId xmlns:a16="http://schemas.microsoft.com/office/drawing/2014/main" id="{1A98D303-B3F2-4609-AB6D-CCC04C70231A}"/>
              </a:ext>
            </a:extLst>
          </p:cNvPr>
          <p:cNvSpPr/>
          <p:nvPr/>
        </p:nvSpPr>
        <p:spPr>
          <a:xfrm>
            <a:off x="8952117" y="3481212"/>
            <a:ext cx="2986257" cy="108182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PR3-ANCA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Chemiluminescence IA</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(Inova Diagnostics, San Diego)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Optimized cut-off of 10 units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50" name="Connector: Elbow 49">
            <a:extLst>
              <a:ext uri="{FF2B5EF4-FFF2-40B4-BE49-F238E27FC236}">
                <a16:creationId xmlns:a16="http://schemas.microsoft.com/office/drawing/2014/main" id="{2C349DEB-856B-45C6-B07A-9749B98F2778}"/>
              </a:ext>
            </a:extLst>
          </p:cNvPr>
          <p:cNvCxnSpPr>
            <a:cxnSpLocks/>
          </p:cNvCxnSpPr>
          <p:nvPr/>
        </p:nvCxnSpPr>
        <p:spPr>
          <a:xfrm rot="16200000" flipH="1">
            <a:off x="9157038" y="2193004"/>
            <a:ext cx="921860" cy="165455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03ADC8C0-2D75-4B38-AA33-1628F7F40C43}"/>
              </a:ext>
            </a:extLst>
          </p:cNvPr>
          <p:cNvCxnSpPr>
            <a:cxnSpLocks/>
          </p:cNvCxnSpPr>
          <p:nvPr/>
        </p:nvCxnSpPr>
        <p:spPr>
          <a:xfrm rot="5400000">
            <a:off x="9112583" y="4153865"/>
            <a:ext cx="919229" cy="172794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63CC4FE-E674-43BC-B067-9150425052CE}"/>
              </a:ext>
            </a:extLst>
          </p:cNvPr>
          <p:cNvSpPr/>
          <p:nvPr/>
        </p:nvSpPr>
        <p:spPr>
          <a:xfrm>
            <a:off x="7052529" y="5480215"/>
            <a:ext cx="3305147" cy="1098963"/>
          </a:xfrm>
          <a:prstGeom prst="rect">
            <a:avLst/>
          </a:prstGeom>
          <a:solidFill>
            <a:srgbClr val="EB5F17">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Follow-up (median 14 months)</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Developed CCA: 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rPr>
              <a:t>LT and/or liver-related death: 25%</a:t>
            </a:r>
          </a:p>
        </p:txBody>
      </p:sp>
      <p:sp>
        <p:nvSpPr>
          <p:cNvPr id="18" name="Content Placeholder 1">
            <a:extLst>
              <a:ext uri="{FF2B5EF4-FFF2-40B4-BE49-F238E27FC236}">
                <a16:creationId xmlns:a16="http://schemas.microsoft.com/office/drawing/2014/main" id="{26AAA9E7-05A6-46E9-A069-E951B626587D}"/>
              </a:ext>
            </a:extLst>
          </p:cNvPr>
          <p:cNvSpPr>
            <a:spLocks noGrp="1"/>
          </p:cNvSpPr>
          <p:nvPr/>
        </p:nvSpPr>
        <p:spPr>
          <a:xfrm>
            <a:off x="5530059" y="1340769"/>
            <a:ext cx="6057099"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a:ea typeface="+mn-ea"/>
                <a:cs typeface="Arial"/>
              </a:rPr>
              <a:t>METHODS</a:t>
            </a:r>
          </a:p>
        </p:txBody>
      </p:sp>
      <p:cxnSp>
        <p:nvCxnSpPr>
          <p:cNvPr id="19" name="Connector: Elbow 18">
            <a:extLst>
              <a:ext uri="{FF2B5EF4-FFF2-40B4-BE49-F238E27FC236}">
                <a16:creationId xmlns:a16="http://schemas.microsoft.com/office/drawing/2014/main" id="{C81BBAB9-8C67-4AC7-84E1-B2344E906953}"/>
              </a:ext>
            </a:extLst>
          </p:cNvPr>
          <p:cNvCxnSpPr>
            <a:cxnSpLocks/>
          </p:cNvCxnSpPr>
          <p:nvPr/>
        </p:nvCxnSpPr>
        <p:spPr>
          <a:xfrm rot="16200000" flipH="1">
            <a:off x="7417690" y="4191873"/>
            <a:ext cx="921860" cy="165455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 name="Picture 1">
            <a:hlinkClick r:id="rId3" action="ppaction://hlinksldjump"/>
            <a:extLst>
              <a:ext uri="{FF2B5EF4-FFF2-40B4-BE49-F238E27FC236}">
                <a16:creationId xmlns:a16="http://schemas.microsoft.com/office/drawing/2014/main" id="{B8706B63-4440-4FE2-B59A-BF6B502B2994}"/>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8852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677677" cy="769620"/>
          </a:xfrm>
        </p:spPr>
        <p:txBody>
          <a:bodyPr>
            <a:normAutofit fontScale="90000"/>
          </a:bodyPr>
          <a:lstStyle/>
          <a:p>
            <a:r>
              <a:rPr lang="en-US" dirty="0"/>
              <a:t>Antibodies against glycoprotein 2 and anti-neutrophil cytoplasmic antibodies targeting serine proteinase 3 are markers of severe PSC and progression to CCA</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Proportion of patients testing positive: anti-GP2</a:t>
            </a:r>
            <a:r>
              <a:rPr lang="en-US" baseline="-25000" dirty="0"/>
              <a:t>1</a:t>
            </a:r>
            <a:r>
              <a:rPr lang="en-US" dirty="0"/>
              <a:t> IgA: 23%; anti-GP2</a:t>
            </a:r>
            <a:r>
              <a:rPr lang="en-US" baseline="-25000" dirty="0"/>
              <a:t>4</a:t>
            </a:r>
            <a:r>
              <a:rPr lang="en-US" dirty="0"/>
              <a:t> IgA: 17%; anti-GP2</a:t>
            </a:r>
            <a:r>
              <a:rPr lang="en-US" baseline="-25000" dirty="0"/>
              <a:t>1</a:t>
            </a:r>
            <a:r>
              <a:rPr lang="en-US" dirty="0"/>
              <a:t> and/or anti-GP2</a:t>
            </a:r>
            <a:r>
              <a:rPr lang="en-US" baseline="-25000" dirty="0"/>
              <a:t>4</a:t>
            </a:r>
            <a:r>
              <a:rPr lang="en-US" dirty="0"/>
              <a:t> IgA: 30%; PR3-ANCA: 55%; </a:t>
            </a:r>
            <a:r>
              <a:rPr lang="en-US" baseline="30000" dirty="0"/>
              <a:t>†</a:t>
            </a:r>
            <a:r>
              <a:rPr lang="en-GB" dirty="0"/>
              <a:t>Median</a:t>
            </a:r>
          </a:p>
          <a:p>
            <a:r>
              <a:rPr lang="en-GB" dirty="0"/>
              <a:t>Wunsch E, et al. DILC 2020; </a:t>
            </a:r>
            <a:r>
              <a:rPr lang="en-GB" dirty="0">
                <a:solidFill>
                  <a:srgbClr val="000000"/>
                </a:solidFill>
              </a:rPr>
              <a:t>FRI141</a:t>
            </a:r>
          </a:p>
        </p:txBody>
      </p: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2" y="1249328"/>
            <a:ext cx="11342400" cy="4622400"/>
          </a:xfrm>
        </p:spPr>
        <p:txBody>
          <a:bodyPr vert="horz" lIns="91440" tIns="45720" rIns="91440" bIns="45720" rtlCol="0" anchor="t">
            <a:noAutofit/>
          </a:bodyPr>
          <a:lstStyle/>
          <a:p>
            <a:pPr marL="0" indent="0">
              <a:buNone/>
            </a:pPr>
            <a:r>
              <a:rPr lang="en-US" b="1" dirty="0">
                <a:solidFill>
                  <a:schemeClr val="bg1"/>
                </a:solidFill>
                <a:highlight>
                  <a:srgbClr val="004A86"/>
                </a:highlight>
                <a:latin typeface="Arial"/>
                <a:cs typeface="Arial"/>
              </a:rPr>
              <a:t>RESULTS</a:t>
            </a:r>
            <a:r>
              <a:rPr lang="en-US" dirty="0"/>
              <a:t>​ </a:t>
            </a:r>
            <a:r>
              <a:rPr lang="en-US" sz="1600" b="1" dirty="0"/>
              <a:t>1. Anti-GP2 IgA and PR3-ANCA associated with poor liver function*</a:t>
            </a:r>
            <a:endParaRPr lang="en-US" dirty="0">
              <a:cs typeface="Arial" panose="020B0604020202020204"/>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a:buNone/>
            </a:pPr>
            <a:r>
              <a:rPr lang="en-US" sz="1600" b="1" dirty="0">
                <a:ea typeface="+mn-lt"/>
                <a:cs typeface="+mn-lt"/>
              </a:rPr>
              <a:t>                     2. Anti-GP2 IgA and PR3-ANCA associated with poor survival</a:t>
            </a:r>
            <a:endParaRPr lang="en-US" sz="1600" dirty="0">
              <a:ea typeface="+mn-lt"/>
              <a:cs typeface="+mn-lt"/>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cs typeface="Arial"/>
            </a:endParaRPr>
          </a:p>
          <a:p>
            <a:pPr marL="0" indent="0">
              <a:buNone/>
            </a:pPr>
            <a:endParaRPr lang="en-US" sz="1600" b="1" dirty="0"/>
          </a:p>
          <a:p>
            <a:pPr marL="0" indent="0">
              <a:buNone/>
            </a:pPr>
            <a:endParaRPr lang="en-US" sz="1600" b="1" dirty="0">
              <a:cs typeface="Arial"/>
            </a:endParaRPr>
          </a:p>
          <a:p>
            <a:pPr marL="0" indent="0">
              <a:buNone/>
            </a:pPr>
            <a:endParaRPr lang="en-US" sz="1600" b="1" dirty="0"/>
          </a:p>
          <a:p>
            <a:pPr marL="0" indent="0">
              <a:buNone/>
            </a:pPr>
            <a:endParaRPr lang="en-US" sz="1600" b="1" dirty="0">
              <a:cs typeface="Arial"/>
            </a:endParaRPr>
          </a:p>
          <a:p>
            <a:pPr marL="0" indent="0">
              <a:buNone/>
            </a:pPr>
            <a:endParaRPr lang="en-US" sz="1600" b="1" dirty="0">
              <a:cs typeface="Arial"/>
            </a:endParaRPr>
          </a:p>
        </p:txBody>
      </p:sp>
      <p:cxnSp>
        <p:nvCxnSpPr>
          <p:cNvPr id="21" name="Straight Connector 20">
            <a:extLst>
              <a:ext uri="{FF2B5EF4-FFF2-40B4-BE49-F238E27FC236}">
                <a16:creationId xmlns:a16="http://schemas.microsoft.com/office/drawing/2014/main" id="{11EEA5C8-C97D-434F-9F71-31E6BE1DD926}"/>
              </a:ext>
            </a:extLst>
          </p:cNvPr>
          <p:cNvCxnSpPr>
            <a:cxnSpLocks/>
          </p:cNvCxnSpPr>
          <p:nvPr/>
        </p:nvCxnSpPr>
        <p:spPr>
          <a:xfrm flipH="1" flipV="1">
            <a:off x="8415087" y="3671047"/>
            <a:ext cx="1" cy="267900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A1CDA708-97BB-4C7F-9ECF-6A53049BCA3A}"/>
              </a:ext>
            </a:extLst>
          </p:cNvPr>
          <p:cNvGraphicFramePr>
            <a:graphicFrameLocks noGrp="1"/>
          </p:cNvGraphicFramePr>
          <p:nvPr>
            <p:extLst>
              <p:ext uri="{D42A27DB-BD31-4B8C-83A1-F6EECF244321}">
                <p14:modId xmlns:p14="http://schemas.microsoft.com/office/powerpoint/2010/main" val="517473654"/>
              </p:ext>
            </p:extLst>
          </p:nvPr>
        </p:nvGraphicFramePr>
        <p:xfrm>
          <a:off x="444500" y="1651000"/>
          <a:ext cx="7855560" cy="2540004"/>
        </p:xfrm>
        <a:graphic>
          <a:graphicData uri="http://schemas.openxmlformats.org/drawingml/2006/table">
            <a:tbl>
              <a:tblPr firstRow="1" bandRow="1">
                <a:tableStyleId>{5C22544A-7EE6-4342-B048-85BDC9FD1C3A}</a:tableStyleId>
              </a:tblPr>
              <a:tblGrid>
                <a:gridCol w="1467642">
                  <a:extLst>
                    <a:ext uri="{9D8B030D-6E8A-4147-A177-3AD203B41FA5}">
                      <a16:colId xmlns:a16="http://schemas.microsoft.com/office/drawing/2014/main" val="463732292"/>
                    </a:ext>
                  </a:extLst>
                </a:gridCol>
                <a:gridCol w="707423">
                  <a:extLst>
                    <a:ext uri="{9D8B030D-6E8A-4147-A177-3AD203B41FA5}">
                      <a16:colId xmlns:a16="http://schemas.microsoft.com/office/drawing/2014/main" val="1884109042"/>
                    </a:ext>
                  </a:extLst>
                </a:gridCol>
                <a:gridCol w="675748">
                  <a:extLst>
                    <a:ext uri="{9D8B030D-6E8A-4147-A177-3AD203B41FA5}">
                      <a16:colId xmlns:a16="http://schemas.microsoft.com/office/drawing/2014/main" val="899386988"/>
                    </a:ext>
                  </a:extLst>
                </a:gridCol>
                <a:gridCol w="696863">
                  <a:extLst>
                    <a:ext uri="{9D8B030D-6E8A-4147-A177-3AD203B41FA5}">
                      <a16:colId xmlns:a16="http://schemas.microsoft.com/office/drawing/2014/main" val="3694386843"/>
                    </a:ext>
                  </a:extLst>
                </a:gridCol>
                <a:gridCol w="707424">
                  <a:extLst>
                    <a:ext uri="{9D8B030D-6E8A-4147-A177-3AD203B41FA5}">
                      <a16:colId xmlns:a16="http://schemas.microsoft.com/office/drawing/2014/main" val="2010777075"/>
                    </a:ext>
                  </a:extLst>
                </a:gridCol>
                <a:gridCol w="728540">
                  <a:extLst>
                    <a:ext uri="{9D8B030D-6E8A-4147-A177-3AD203B41FA5}">
                      <a16:colId xmlns:a16="http://schemas.microsoft.com/office/drawing/2014/main" val="2541982675"/>
                    </a:ext>
                  </a:extLst>
                </a:gridCol>
                <a:gridCol w="696864">
                  <a:extLst>
                    <a:ext uri="{9D8B030D-6E8A-4147-A177-3AD203B41FA5}">
                      <a16:colId xmlns:a16="http://schemas.microsoft.com/office/drawing/2014/main" val="1858600247"/>
                    </a:ext>
                  </a:extLst>
                </a:gridCol>
                <a:gridCol w="633513">
                  <a:extLst>
                    <a:ext uri="{9D8B030D-6E8A-4147-A177-3AD203B41FA5}">
                      <a16:colId xmlns:a16="http://schemas.microsoft.com/office/drawing/2014/main" val="113003601"/>
                    </a:ext>
                  </a:extLst>
                </a:gridCol>
                <a:gridCol w="612397">
                  <a:extLst>
                    <a:ext uri="{9D8B030D-6E8A-4147-A177-3AD203B41FA5}">
                      <a16:colId xmlns:a16="http://schemas.microsoft.com/office/drawing/2014/main" val="446724295"/>
                    </a:ext>
                  </a:extLst>
                </a:gridCol>
                <a:gridCol w="929146">
                  <a:extLst>
                    <a:ext uri="{9D8B030D-6E8A-4147-A177-3AD203B41FA5}">
                      <a16:colId xmlns:a16="http://schemas.microsoft.com/office/drawing/2014/main" val="1095190970"/>
                    </a:ext>
                  </a:extLst>
                </a:gridCol>
              </a:tblGrid>
              <a:tr h="272143">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1000" dirty="0">
                          <a:solidFill>
                            <a:schemeClr val="tx1"/>
                          </a:solidFill>
                        </a:rPr>
                        <a:t>Anti-GP2</a:t>
                      </a:r>
                      <a:r>
                        <a:rPr lang="en-GB" sz="1000" baseline="-25000" dirty="0">
                          <a:solidFill>
                            <a:schemeClr val="tx1"/>
                          </a:solidFill>
                        </a:rPr>
                        <a:t>1</a:t>
                      </a:r>
                      <a:r>
                        <a:rPr lang="en-GB" sz="1000" dirty="0">
                          <a:solidFill>
                            <a:schemeClr val="tx1"/>
                          </a:solidFill>
                        </a:rPr>
                        <a:t> IgA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Anti-GP2</a:t>
                      </a:r>
                      <a:r>
                        <a:rPr lang="en-GB" sz="1000" baseline="-25000" dirty="0">
                          <a:solidFill>
                            <a:schemeClr val="tx1"/>
                          </a:solidFill>
                        </a:rPr>
                        <a:t>4</a:t>
                      </a:r>
                      <a:r>
                        <a:rPr lang="en-GB" sz="1000" dirty="0">
                          <a:solidFill>
                            <a:schemeClr val="tx1"/>
                          </a:solidFill>
                        </a:rPr>
                        <a:t> IgA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gridSpan="3">
                  <a:txBody>
                    <a:bodyPr/>
                    <a:lstStyle/>
                    <a:p>
                      <a:pPr algn="ctr"/>
                      <a:r>
                        <a:rPr lang="en-GB" sz="1000" dirty="0">
                          <a:solidFill>
                            <a:schemeClr val="tx1"/>
                          </a:solidFill>
                        </a:rPr>
                        <a:t>PR3-ANCA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7254555"/>
                  </a:ext>
                </a:extLst>
              </a:tr>
              <a:tr h="272143">
                <a:tc>
                  <a:txBody>
                    <a:bodyPr/>
                    <a:lstStyle/>
                    <a:p>
                      <a:r>
                        <a:rPr lang="en-GB" sz="1000" dirty="0"/>
                        <a:t>Parameter</a:t>
                      </a:r>
                      <a:r>
                        <a:rPr lang="en-US" sz="1000" kern="1200" baseline="30000" dirty="0">
                          <a:solidFill>
                            <a:schemeClr val="dk1"/>
                          </a:solidFill>
                          <a:effectLst/>
                          <a:latin typeface="+mn-lt"/>
                          <a:ea typeface="+mn-ea"/>
                          <a:cs typeface="+mn-cs"/>
                        </a:rPr>
                        <a: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Pos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Pos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Pos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279016"/>
                  </a:ext>
                </a:extLst>
              </a:tr>
              <a:tr h="272143">
                <a:tc>
                  <a:txBody>
                    <a:bodyPr/>
                    <a:lstStyle/>
                    <a:p>
                      <a:r>
                        <a:rPr lang="en-GB" sz="1000" dirty="0"/>
                        <a:t>Platelets (10</a:t>
                      </a:r>
                      <a:r>
                        <a:rPr lang="en-GB" sz="1000" baseline="30000" dirty="0"/>
                        <a:t>3</a:t>
                      </a:r>
                      <a:r>
                        <a:rPr lang="en-GB" sz="1000" dirty="0"/>
                        <a:t>/</a:t>
                      </a:r>
                      <a:r>
                        <a:rPr lang="en-GB" sz="1000" dirty="0">
                          <a:sym typeface="Symbol" panose="05050102010706020507" pitchFamily="18" charset="2"/>
                        </a:rPr>
                        <a:t></a:t>
                      </a:r>
                      <a:r>
                        <a:rPr lang="en-GB" sz="1000" dirty="0"/>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247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063078"/>
                  </a:ext>
                </a:extLst>
              </a:tr>
              <a:tr h="246225">
                <a:tc>
                  <a:txBody>
                    <a:bodyPr/>
                    <a:lstStyle/>
                    <a:p>
                      <a:r>
                        <a:rPr lang="en-GB" sz="1000" dirty="0"/>
                        <a:t>Bilirubin (mg/dL)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extLst>
                  <a:ext uri="{0D108BD9-81ED-4DB2-BD59-A6C34878D82A}">
                    <a16:rowId xmlns:a16="http://schemas.microsoft.com/office/drawing/2014/main" val="935487671"/>
                  </a:ext>
                </a:extLst>
              </a:tr>
              <a:tr h="246225">
                <a:tc>
                  <a:txBody>
                    <a:bodyPr/>
                    <a:lstStyle/>
                    <a:p>
                      <a:r>
                        <a:rPr lang="en-GB" sz="1000" dirty="0"/>
                        <a:t>ALP (IU/L)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317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extLst>
                  <a:ext uri="{0D108BD9-81ED-4DB2-BD59-A6C34878D82A}">
                    <a16:rowId xmlns:a16="http://schemas.microsoft.com/office/drawing/2014/main" val="2893608346"/>
                  </a:ext>
                </a:extLst>
              </a:tr>
              <a:tr h="246225">
                <a:tc>
                  <a:txBody>
                    <a:bodyPr/>
                    <a:lstStyle/>
                    <a:p>
                      <a:r>
                        <a:rPr lang="en-GB" sz="1000" dirty="0"/>
                        <a:t>GGT (IU/L)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extLst>
                  <a:ext uri="{0D108BD9-81ED-4DB2-BD59-A6C34878D82A}">
                    <a16:rowId xmlns:a16="http://schemas.microsoft.com/office/drawing/2014/main" val="3562479008"/>
                  </a:ext>
                </a:extLst>
              </a:tr>
              <a:tr h="246225">
                <a:tc>
                  <a:txBody>
                    <a:bodyPr/>
                    <a:lstStyle/>
                    <a:p>
                      <a:r>
                        <a:rPr lang="en-GB" sz="1000" dirty="0"/>
                        <a:t>ALT (IU/L)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extLst>
                  <a:ext uri="{0D108BD9-81ED-4DB2-BD59-A6C34878D82A}">
                    <a16:rowId xmlns:a16="http://schemas.microsoft.com/office/drawing/2014/main" val="2671617711"/>
                  </a:ext>
                </a:extLst>
              </a:tr>
              <a:tr h="246225">
                <a:tc>
                  <a:txBody>
                    <a:bodyPr/>
                    <a:lstStyle/>
                    <a:p>
                      <a:r>
                        <a:rPr lang="en-GB" sz="1000" dirty="0"/>
                        <a:t>AST (IU/L)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AF8B"/>
                    </a:solidFill>
                  </a:tcPr>
                </a:tc>
                <a:extLst>
                  <a:ext uri="{0D108BD9-81ED-4DB2-BD59-A6C34878D82A}">
                    <a16:rowId xmlns:a16="http://schemas.microsoft.com/office/drawing/2014/main" val="2938536102"/>
                  </a:ext>
                </a:extLst>
              </a:tr>
              <a:tr h="246225">
                <a:tc>
                  <a:txBody>
                    <a:bodyPr/>
                    <a:lstStyle/>
                    <a:p>
                      <a:r>
                        <a:rPr lang="en-GB" sz="1000" dirty="0"/>
                        <a:t>Albumin (g/dL)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val="3417943007"/>
                  </a:ext>
                </a:extLst>
              </a:tr>
              <a:tr h="246225">
                <a:tc>
                  <a:txBody>
                    <a:bodyPr/>
                    <a:lstStyle/>
                    <a:p>
                      <a:r>
                        <a:rPr lang="en-GB" sz="1000" dirty="0"/>
                        <a:t>INR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tc>
                  <a:txBody>
                    <a:bodyPr/>
                    <a:lstStyle/>
                    <a:p>
                      <a:pPr algn="ctr"/>
                      <a:r>
                        <a:rPr lang="en-GB" sz="10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tx1"/>
                          </a:solidFill>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F17">
                        <a:alpha val="50196"/>
                      </a:srgbClr>
                    </a:solidFill>
                  </a:tcPr>
                </a:tc>
                <a:extLst>
                  <a:ext uri="{0D108BD9-81ED-4DB2-BD59-A6C34878D82A}">
                    <a16:rowId xmlns:a16="http://schemas.microsoft.com/office/drawing/2014/main" val="1304662716"/>
                  </a:ext>
                </a:extLst>
              </a:tr>
            </a:tbl>
          </a:graphicData>
        </a:graphic>
      </p:graphicFrame>
      <p:sp>
        <p:nvSpPr>
          <p:cNvPr id="6" name="TextBox 5">
            <a:extLst>
              <a:ext uri="{FF2B5EF4-FFF2-40B4-BE49-F238E27FC236}">
                <a16:creationId xmlns:a16="http://schemas.microsoft.com/office/drawing/2014/main" id="{ECE20CD5-4F04-4559-8F68-AF921040B0F6}"/>
              </a:ext>
            </a:extLst>
          </p:cNvPr>
          <p:cNvSpPr txBox="1"/>
          <p:nvPr/>
        </p:nvSpPr>
        <p:spPr>
          <a:xfrm>
            <a:off x="8458194" y="1339869"/>
            <a:ext cx="3619500" cy="46535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4B87"/>
              </a:buClr>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3. </a:t>
            </a:r>
            <a:r>
              <a:rPr kumimoji="0" lang="en-US" sz="1400" b="0" i="0" u="none" strike="noStrike" kern="1200" cap="none" spc="0" normalizeH="0" baseline="0" noProof="0" dirty="0">
                <a:ln>
                  <a:noFill/>
                </a:ln>
                <a:solidFill>
                  <a:prstClr val="black"/>
                </a:solidFill>
                <a:effectLst/>
                <a:uLnTx/>
                <a:uFillTx/>
                <a:latin typeface="Arial"/>
                <a:ea typeface="+mn-ea"/>
                <a:cs typeface="Arial"/>
              </a:rPr>
              <a:t>Cirrhosis associated with anti-GP2</a:t>
            </a:r>
            <a:r>
              <a:rPr kumimoji="0" lang="en-US" sz="1400" b="0" i="0" u="none" strike="noStrike" kern="1200" cap="none" spc="0" normalizeH="0" baseline="-25000" noProof="0" dirty="0">
                <a:ln>
                  <a:noFill/>
                </a:ln>
                <a:solidFill>
                  <a:prstClr val="black"/>
                </a:solidFill>
                <a:effectLst/>
                <a:uLnTx/>
                <a:uFillTx/>
                <a:latin typeface="Arial"/>
                <a:ea typeface="+mn-ea"/>
                <a:cs typeface="Arial"/>
              </a:rPr>
              <a:t>4</a:t>
            </a:r>
            <a:r>
              <a:rPr kumimoji="0" lang="en-US" sz="1400" b="0" i="0" u="none" strike="noStrike" kern="1200" cap="none" spc="0" normalizeH="0" baseline="0" noProof="0" dirty="0">
                <a:ln>
                  <a:noFill/>
                </a:ln>
                <a:solidFill>
                  <a:prstClr val="black"/>
                </a:solidFill>
                <a:effectLst/>
                <a:uLnTx/>
                <a:uFillTx/>
                <a:latin typeface="Arial"/>
                <a:ea typeface="+mn-ea"/>
                <a:cs typeface="Arial"/>
              </a:rPr>
              <a:t> IgA (p=0.003)</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
                <a:srgbClr val="004B87"/>
              </a:buClr>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4. </a:t>
            </a:r>
            <a:r>
              <a:rPr kumimoji="0" lang="en-US" sz="1400" b="0" i="0" u="none" strike="noStrike" kern="1200" cap="none" spc="0" normalizeH="0" baseline="0" noProof="0" dirty="0">
                <a:ln>
                  <a:noFill/>
                </a:ln>
                <a:solidFill>
                  <a:prstClr val="black"/>
                </a:solidFill>
                <a:effectLst/>
                <a:uLnTx/>
                <a:uFillTx/>
                <a:latin typeface="Arial"/>
                <a:ea typeface="+mn-ea"/>
                <a:cs typeface="Arial"/>
              </a:rPr>
              <a:t>CCA more common in patients with anti-GP2</a:t>
            </a:r>
            <a:r>
              <a:rPr kumimoji="0" lang="en-US" sz="1400" b="0" i="0" u="none" strike="noStrike" kern="1200" cap="none" spc="0" normalizeH="0" baseline="-25000" noProof="0" dirty="0">
                <a:ln>
                  <a:noFill/>
                </a:ln>
                <a:solidFill>
                  <a:prstClr val="black"/>
                </a:solidFill>
                <a:effectLst/>
                <a:uLnTx/>
                <a:uFillTx/>
                <a:latin typeface="Arial"/>
                <a:ea typeface="+mn-ea"/>
                <a:cs typeface="Arial"/>
              </a:rPr>
              <a:t>1</a:t>
            </a:r>
            <a:r>
              <a:rPr kumimoji="0" lang="en-US" sz="1400" b="0" i="0" u="none" strike="noStrike" kern="1200" cap="none" spc="0" normalizeH="0" baseline="0" noProof="0" dirty="0">
                <a:ln>
                  <a:noFill/>
                </a:ln>
                <a:solidFill>
                  <a:prstClr val="black"/>
                </a:solidFill>
                <a:effectLst/>
                <a:uLnTx/>
                <a:uFillTx/>
                <a:latin typeface="Arial"/>
                <a:ea typeface="+mn-ea"/>
                <a:cs typeface="Arial"/>
              </a:rPr>
              <a:t> IgA (p=0.04) and PR3-ANCA (p=0.008)</a:t>
            </a:r>
          </a:p>
          <a:p>
            <a:pPr marL="0" marR="0" lvl="0" indent="0" algn="l" defTabSz="914400" rtl="0" eaLnBrk="1" fontAlgn="auto" latinLnBrk="0" hangingPunct="1">
              <a:lnSpc>
                <a:spcPct val="100000"/>
              </a:lnSpc>
              <a:spcBef>
                <a:spcPct val="20000"/>
              </a:spcBef>
              <a:spcAft>
                <a:spcPts val="0"/>
              </a:spcAft>
              <a:buClr>
                <a:srgbClr val="004B87"/>
              </a:buClr>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5. </a:t>
            </a:r>
            <a:r>
              <a:rPr kumimoji="0" lang="en-US" sz="14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Cox proportional-hazards regression:</a:t>
            </a:r>
          </a:p>
          <a:p>
            <a:pPr marL="540000" marR="0" lvl="1" indent="-285750" algn="l" defTabSz="914400" rtl="0" eaLnBrk="1" fontAlgn="auto" latinLnBrk="0" hangingPunct="1">
              <a:lnSpc>
                <a:spcPct val="100000"/>
              </a:lnSpc>
              <a:spcBef>
                <a:spcPct val="20000"/>
              </a:spcBef>
              <a:spcAft>
                <a:spcPts val="0"/>
              </a:spcAft>
              <a:buClr>
                <a:srgbClr val="004B87"/>
              </a:buClr>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Anti-GP2</a:t>
            </a:r>
            <a:r>
              <a:rPr kumimoji="0" lang="en-US" sz="1400" b="0" i="0" u="none" strike="noStrike" kern="1200" cap="none" spc="0" normalizeH="0" baseline="-25000" noProof="0" dirty="0">
                <a:ln>
                  <a:noFill/>
                </a:ln>
                <a:solidFill>
                  <a:prstClr val="black"/>
                </a:solidFill>
                <a:effectLst/>
                <a:uLnTx/>
                <a:uFillTx/>
                <a:latin typeface="Arial" panose="020B0604020202020204"/>
                <a:ea typeface="+mn-lt"/>
                <a:cs typeface="Arial" panose="020B0604020202020204"/>
              </a:rPr>
              <a:t>1</a:t>
            </a:r>
            <a:r>
              <a:rPr kumimoji="0" lang="en-US" sz="14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 IgA and lower albumin: independent variables for poor outcome (p&lt;0.0001)</a:t>
            </a:r>
            <a:endParaRPr kumimoji="0" lang="en-US" sz="18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endParaRPr>
          </a:p>
          <a:p>
            <a:pPr marL="540000" marR="0" lvl="1" indent="-285750" algn="l" defTabSz="914400" rtl="0" eaLnBrk="1" fontAlgn="auto" latinLnBrk="0" hangingPunct="1">
              <a:lnSpc>
                <a:spcPct val="100000"/>
              </a:lnSpc>
              <a:spcBef>
                <a:spcPct val="20000"/>
              </a:spcBef>
              <a:spcAft>
                <a:spcPts val="0"/>
              </a:spcAft>
              <a:buClr>
                <a:srgbClr val="004B87"/>
              </a:buClr>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Anti-GP2</a:t>
            </a:r>
            <a:r>
              <a:rPr kumimoji="0" lang="en-US" sz="1400" b="0" i="0" u="none" strike="noStrike" kern="1200" cap="none" spc="0" normalizeH="0" baseline="-25000" noProof="0" dirty="0">
                <a:ln>
                  <a:noFill/>
                </a:ln>
                <a:solidFill>
                  <a:prstClr val="black"/>
                </a:solidFill>
                <a:effectLst/>
                <a:uLnTx/>
                <a:uFillTx/>
                <a:latin typeface="Arial" panose="020B0604020202020204"/>
                <a:ea typeface="+mn-lt"/>
                <a:cs typeface="Arial" panose="020B0604020202020204"/>
              </a:rPr>
              <a:t>4</a:t>
            </a:r>
            <a:r>
              <a:rPr kumimoji="0" lang="en-US" sz="14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 IgA and PR3-ANCA: independent risk factors for CCA (p=0.0019)</a:t>
            </a:r>
            <a:endParaRPr kumimoji="0" lang="en-US" sz="18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a:ea typeface="+mn-ea"/>
                <a:cs typeface="Arial"/>
              </a:rPr>
              <a:t>CONCLUSIONS</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Anti-GP2 IgA/PR3-ANCA identify a subgroup of PSC patients at risk of poor survival and CCA</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These antibodies may be of prognostic value in PSC</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cxnSp>
        <p:nvCxnSpPr>
          <p:cNvPr id="14" name="Straight Connector 13">
            <a:extLst>
              <a:ext uri="{FF2B5EF4-FFF2-40B4-BE49-F238E27FC236}">
                <a16:creationId xmlns:a16="http://schemas.microsoft.com/office/drawing/2014/main" id="{633CF2C7-46DA-4B4D-A0B0-94D5B22D80D2}"/>
              </a:ext>
            </a:extLst>
          </p:cNvPr>
          <p:cNvCxnSpPr>
            <a:cxnSpLocks/>
          </p:cNvCxnSpPr>
          <p:nvPr/>
        </p:nvCxnSpPr>
        <p:spPr>
          <a:xfrm flipV="1">
            <a:off x="8413744" y="4209199"/>
            <a:ext cx="3575056" cy="127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6" descr="A close up of a map&#10;&#10;Description automatically generated">
            <a:extLst>
              <a:ext uri="{FF2B5EF4-FFF2-40B4-BE49-F238E27FC236}">
                <a16:creationId xmlns:a16="http://schemas.microsoft.com/office/drawing/2014/main" id="{55B276F2-4C0C-41EB-BF59-94778B2BCE46}"/>
              </a:ext>
            </a:extLst>
          </p:cNvPr>
          <p:cNvPicPr>
            <a:picLocks noChangeAspect="1"/>
          </p:cNvPicPr>
          <p:nvPr/>
        </p:nvPicPr>
        <p:blipFill rotWithShape="1">
          <a:blip r:embed="rId3"/>
          <a:srcRect b="69624"/>
          <a:stretch/>
        </p:blipFill>
        <p:spPr>
          <a:xfrm>
            <a:off x="424434" y="4554118"/>
            <a:ext cx="7904988" cy="1798273"/>
          </a:xfrm>
          <a:prstGeom prst="rect">
            <a:avLst/>
          </a:prstGeom>
          <a:ln>
            <a:solidFill>
              <a:schemeClr val="tx1"/>
            </a:solidFill>
          </a:ln>
        </p:spPr>
      </p:pic>
      <p:pic>
        <p:nvPicPr>
          <p:cNvPr id="7" name="Picture 6">
            <a:hlinkClick r:id="rId4" action="ppaction://hlinksldjump"/>
            <a:extLst>
              <a:ext uri="{FF2B5EF4-FFF2-40B4-BE49-F238E27FC236}">
                <a16:creationId xmlns:a16="http://schemas.microsoft.com/office/drawing/2014/main" id="{A6710399-9A37-4CAE-B55E-E8B93230999E}"/>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76855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534150" y="1340769"/>
            <a:ext cx="5232400" cy="335476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METHODS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Understanding of central and peripheral fatigue in </a:t>
            </a:r>
            <a:br>
              <a:rPr lang="en-US" dirty="0"/>
            </a:br>
            <a:r>
              <a:rPr lang="en-US" dirty="0"/>
              <a:t>primary biliary cholangitis</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Phaw NA, et al. DILC 2020; </a:t>
            </a:r>
            <a:r>
              <a:rPr lang="en-GB" dirty="0">
                <a:solidFill>
                  <a:srgbClr val="000000"/>
                </a:solidFill>
              </a:rPr>
              <a:t>FRI165</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531151"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B553C98-E1E0-457D-850A-F533A16AC67E}"/>
              </a:ext>
            </a:extLst>
          </p:cNvPr>
          <p:cNvSpPr txBox="1"/>
          <p:nvPr/>
        </p:nvSpPr>
        <p:spPr>
          <a:xfrm>
            <a:off x="6645349" y="1816971"/>
            <a:ext cx="5120899" cy="615553"/>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UK-PBC Research Cohort</a:t>
            </a:r>
          </a:p>
          <a:p>
            <a:pPr marL="180975" marR="0" lvl="0" indent="-180975"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Patients recruited between 2008 and 2011</a:t>
            </a:r>
          </a:p>
        </p:txBody>
      </p: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2275" y="1340769"/>
            <a:ext cx="6111875" cy="3958007"/>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dirty="0"/>
              <a:t>Fatigue is the most common symptom in patients with PBC</a:t>
            </a:r>
          </a:p>
          <a:p>
            <a:pPr lvl="1"/>
            <a:r>
              <a:rPr lang="en-US" dirty="0"/>
              <a:t>Significantly impairs quality of life in approximately 20% of PBC patients</a:t>
            </a:r>
          </a:p>
          <a:p>
            <a:r>
              <a:rPr lang="en-US" dirty="0"/>
              <a:t>Pathogenesis of fatigue in PBC is multifactorial</a:t>
            </a:r>
          </a:p>
          <a:p>
            <a:pPr lvl="1"/>
            <a:r>
              <a:rPr lang="en-US" dirty="0"/>
              <a:t>Thought to be driven by both peripherally- and centrally-mediated processes</a:t>
            </a:r>
          </a:p>
          <a:p>
            <a:r>
              <a:rPr lang="en-US" b="1" dirty="0"/>
              <a:t>AIM</a:t>
            </a:r>
            <a:r>
              <a:rPr lang="en-US" dirty="0"/>
              <a:t>: to identify endotypes of fatigue in PBC to allow targeting of therapy in appropriate subgroups in future clinical trials of fatigue-modifying agents and approaches</a:t>
            </a:r>
            <a:endParaRPr lang="en-GB" dirty="0">
              <a:highlight>
                <a:srgbClr val="FEFCFC"/>
              </a:highlight>
            </a:endParaRPr>
          </a:p>
        </p:txBody>
      </p:sp>
      <p:cxnSp>
        <p:nvCxnSpPr>
          <p:cNvPr id="15" name="Straight Arrow Connector 14">
            <a:extLst>
              <a:ext uri="{FF2B5EF4-FFF2-40B4-BE49-F238E27FC236}">
                <a16:creationId xmlns:a16="http://schemas.microsoft.com/office/drawing/2014/main" id="{05481F49-3591-466E-92A7-DE3B9419B9BE}"/>
              </a:ext>
            </a:extLst>
          </p:cNvPr>
          <p:cNvCxnSpPr>
            <a:cxnSpLocks/>
            <a:stCxn id="21" idx="2"/>
            <a:endCxn id="14" idx="0"/>
          </p:cNvCxnSpPr>
          <p:nvPr/>
        </p:nvCxnSpPr>
        <p:spPr>
          <a:xfrm flipH="1">
            <a:off x="9205798" y="2432524"/>
            <a:ext cx="1" cy="4620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B40386-283B-471C-8F80-7E8CB6C1B11E}"/>
              </a:ext>
            </a:extLst>
          </p:cNvPr>
          <p:cNvSpPr txBox="1"/>
          <p:nvPr/>
        </p:nvSpPr>
        <p:spPr>
          <a:xfrm>
            <a:off x="7366366" y="2894545"/>
            <a:ext cx="3678864" cy="430179"/>
          </a:xfrm>
          <a:prstGeom prst="rect">
            <a:avLst/>
          </a:prstGeom>
          <a:solidFill>
            <a:srgbClr val="EB5F17">
              <a:alpha val="4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Symptom assessment with 3 tools</a:t>
            </a:r>
          </a:p>
        </p:txBody>
      </p:sp>
      <p:sp>
        <p:nvSpPr>
          <p:cNvPr id="16" name="TextBox 15">
            <a:extLst>
              <a:ext uri="{FF2B5EF4-FFF2-40B4-BE49-F238E27FC236}">
                <a16:creationId xmlns:a16="http://schemas.microsoft.com/office/drawing/2014/main" id="{D2809890-8087-48B0-8C71-393175FAD3C5}"/>
              </a:ext>
            </a:extLst>
          </p:cNvPr>
          <p:cNvSpPr txBox="1"/>
          <p:nvPr/>
        </p:nvSpPr>
        <p:spPr>
          <a:xfrm>
            <a:off x="6645349" y="3798447"/>
            <a:ext cx="1080000" cy="432000"/>
          </a:xfrm>
          <a:prstGeom prst="rect">
            <a:avLst/>
          </a:prstGeom>
          <a:solidFill>
            <a:srgbClr val="EB5F17">
              <a:alpha val="4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PBC-40</a:t>
            </a:r>
          </a:p>
        </p:txBody>
      </p:sp>
      <p:sp>
        <p:nvSpPr>
          <p:cNvPr id="18" name="TextBox 17">
            <a:extLst>
              <a:ext uri="{FF2B5EF4-FFF2-40B4-BE49-F238E27FC236}">
                <a16:creationId xmlns:a16="http://schemas.microsoft.com/office/drawing/2014/main" id="{4D23A65D-67ED-4811-BB4F-7147FD626F35}"/>
              </a:ext>
            </a:extLst>
          </p:cNvPr>
          <p:cNvSpPr txBox="1"/>
          <p:nvPr/>
        </p:nvSpPr>
        <p:spPr>
          <a:xfrm>
            <a:off x="10686248" y="3798447"/>
            <a:ext cx="1080000" cy="432000"/>
          </a:xfrm>
          <a:prstGeom prst="rect">
            <a:avLst/>
          </a:prstGeom>
          <a:no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HADS</a:t>
            </a:r>
          </a:p>
        </p:txBody>
      </p:sp>
      <p:sp>
        <p:nvSpPr>
          <p:cNvPr id="20" name="TextBox 19">
            <a:extLst>
              <a:ext uri="{FF2B5EF4-FFF2-40B4-BE49-F238E27FC236}">
                <a16:creationId xmlns:a16="http://schemas.microsoft.com/office/drawing/2014/main" id="{04A5EA88-65A7-4C05-AA2E-F42E2F80F959}"/>
              </a:ext>
            </a:extLst>
          </p:cNvPr>
          <p:cNvSpPr txBox="1"/>
          <p:nvPr/>
        </p:nvSpPr>
        <p:spPr>
          <a:xfrm>
            <a:off x="8676189" y="3798447"/>
            <a:ext cx="1080000" cy="432000"/>
          </a:xfrm>
          <a:prstGeom prst="rect">
            <a:avLst/>
          </a:prstGeom>
          <a:no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ESS</a:t>
            </a:r>
          </a:p>
        </p:txBody>
      </p:sp>
      <p:cxnSp>
        <p:nvCxnSpPr>
          <p:cNvPr id="3" name="Connector: Elbow 2">
            <a:extLst>
              <a:ext uri="{FF2B5EF4-FFF2-40B4-BE49-F238E27FC236}">
                <a16:creationId xmlns:a16="http://schemas.microsoft.com/office/drawing/2014/main" id="{CD8EA086-DBEC-481B-9EAE-0693E802BAA9}"/>
              </a:ext>
            </a:extLst>
          </p:cNvPr>
          <p:cNvCxnSpPr>
            <a:stCxn id="14" idx="2"/>
            <a:endCxn id="18" idx="0"/>
          </p:cNvCxnSpPr>
          <p:nvPr/>
        </p:nvCxnSpPr>
        <p:spPr>
          <a:xfrm rot="16200000" flipH="1">
            <a:off x="9979162" y="2551360"/>
            <a:ext cx="473723" cy="202045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ACDE9968-8FBE-4E27-B7A3-E32E88285D17}"/>
              </a:ext>
            </a:extLst>
          </p:cNvPr>
          <p:cNvCxnSpPr>
            <a:stCxn id="14" idx="2"/>
            <a:endCxn id="16" idx="0"/>
          </p:cNvCxnSpPr>
          <p:nvPr/>
        </p:nvCxnSpPr>
        <p:spPr>
          <a:xfrm rot="5400000">
            <a:off x="7958713" y="2551361"/>
            <a:ext cx="473723" cy="202044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3334A39C-9EED-4F1E-9214-824E53695355}"/>
              </a:ext>
            </a:extLst>
          </p:cNvPr>
          <p:cNvCxnSpPr>
            <a:stCxn id="14" idx="2"/>
            <a:endCxn id="20" idx="0"/>
          </p:cNvCxnSpPr>
          <p:nvPr/>
        </p:nvCxnSpPr>
        <p:spPr>
          <a:xfrm rot="16200000" flipH="1">
            <a:off x="8974132" y="3556389"/>
            <a:ext cx="473723" cy="1039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83A7231-5360-4BA5-AE21-9DAE380FCC92}"/>
              </a:ext>
            </a:extLst>
          </p:cNvPr>
          <p:cNvSpPr txBox="1"/>
          <p:nvPr/>
        </p:nvSpPr>
        <p:spPr>
          <a:xfrm>
            <a:off x="7366366" y="4421134"/>
            <a:ext cx="4399882" cy="1368000"/>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D498B"/>
              </a:buClr>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Significant fatigue</a:t>
            </a:r>
            <a:b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Significant cognitive symptoms</a:t>
            </a:r>
          </a:p>
          <a:p>
            <a:pPr marL="0" marR="0" lvl="0" indent="0" algn="ctr" defTabSz="914400" rtl="0" eaLnBrk="1" fontAlgn="auto" latinLnBrk="0" hangingPunct="1">
              <a:lnSpc>
                <a:spcPct val="100000"/>
              </a:lnSpc>
              <a:spcBef>
                <a:spcPts val="0"/>
              </a:spcBef>
              <a:spcAft>
                <a:spcPts val="0"/>
              </a:spcAft>
              <a:buClr>
                <a:srgbClr val="1D498B"/>
              </a:buClr>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(Moderate or severe using PBC-40 cut-offs)</a:t>
            </a:r>
          </a:p>
          <a:p>
            <a:pPr marL="0" marR="0" lvl="0" indent="0" algn="ctr" defTabSz="914400" rtl="0" eaLnBrk="1" fontAlgn="auto" latinLnBrk="0" hangingPunct="1">
              <a:lnSpc>
                <a:spcPct val="100000"/>
              </a:lnSpc>
              <a:spcBef>
                <a:spcPts val="0"/>
              </a:spcBef>
              <a:spcAft>
                <a:spcPts val="0"/>
              </a:spcAft>
              <a:buClr>
                <a:srgbClr val="1D498B"/>
              </a:buClr>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2" name="Connector: Elbow 11">
            <a:extLst>
              <a:ext uri="{FF2B5EF4-FFF2-40B4-BE49-F238E27FC236}">
                <a16:creationId xmlns:a16="http://schemas.microsoft.com/office/drawing/2014/main" id="{C4F79943-A8A7-4E58-B26E-8D5BDCA16F6B}"/>
              </a:ext>
            </a:extLst>
          </p:cNvPr>
          <p:cNvCxnSpPr>
            <a:cxnSpLocks/>
            <a:stCxn id="16" idx="2"/>
            <a:endCxn id="27" idx="1"/>
          </p:cNvCxnSpPr>
          <p:nvPr/>
        </p:nvCxnSpPr>
        <p:spPr>
          <a:xfrm rot="16200000" flipH="1">
            <a:off x="6838514" y="4577281"/>
            <a:ext cx="874687" cy="18101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1E089EE-51FC-4FBF-8CAC-949FBB1253DC}"/>
              </a:ext>
            </a:extLst>
          </p:cNvPr>
          <p:cNvSpPr/>
          <p:nvPr/>
        </p:nvSpPr>
        <p:spPr>
          <a:xfrm>
            <a:off x="7437104" y="5289924"/>
            <a:ext cx="4258406" cy="422717"/>
          </a:xfrm>
          <a:prstGeom prst="rect">
            <a:avLst/>
          </a:prstGeom>
          <a:solidFill>
            <a:srgbClr val="EB5F17">
              <a:alpha val="4000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Correlations between fatigue and cognitive symptoms </a:t>
            </a:r>
            <a:b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were performed</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hlinkClick r:id="rId3" action="ppaction://hlinksldjump"/>
            <a:extLst>
              <a:ext uri="{FF2B5EF4-FFF2-40B4-BE49-F238E27FC236}">
                <a16:creationId xmlns:a16="http://schemas.microsoft.com/office/drawing/2014/main" id="{50EE13F0-A9C3-46F3-BAEE-6BF5A6169D7B}"/>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402254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418939" y="4582332"/>
            <a:ext cx="7495988" cy="1895904"/>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association between the severity of cognitive symptoms and severity of fatigue in patients with the worst QoL impairment suggests closely related mechanisms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Greater impact on QoL in those with central-type fatigue suggests they should be prioritized in trials of symptom-modifying agents</a:t>
            </a: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Understanding of central and peripheral fatigue in </a:t>
            </a:r>
            <a:br>
              <a:rPr lang="en-US" dirty="0"/>
            </a:br>
            <a:r>
              <a:rPr lang="en-US" dirty="0"/>
              <a:t>primary biliary cholangitis</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Phaw NA, et al. DILC 2020; </a:t>
            </a:r>
            <a:r>
              <a:rPr lang="en-GB" dirty="0">
                <a:solidFill>
                  <a:srgbClr val="000000"/>
                </a:solidFill>
              </a:rPr>
              <a:t>FRI165</a:t>
            </a:r>
          </a:p>
        </p:txBody>
      </p:sp>
      <p:cxnSp>
        <p:nvCxnSpPr>
          <p:cNvPr id="21" name="Straight Connector 20">
            <a:extLst>
              <a:ext uri="{FF2B5EF4-FFF2-40B4-BE49-F238E27FC236}">
                <a16:creationId xmlns:a16="http://schemas.microsoft.com/office/drawing/2014/main" id="{CF302921-A074-4AA4-B069-143EDA71BD07}"/>
              </a:ext>
            </a:extLst>
          </p:cNvPr>
          <p:cNvCxnSpPr>
            <a:cxnSpLocks/>
          </p:cNvCxnSpPr>
          <p:nvPr/>
        </p:nvCxnSpPr>
        <p:spPr>
          <a:xfrm flipH="1">
            <a:off x="535780" y="4512790"/>
            <a:ext cx="7495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01BCC9-3A2C-48CE-958E-8500E6C41A6F}"/>
              </a:ext>
            </a:extLst>
          </p:cNvPr>
          <p:cNvCxnSpPr>
            <a:cxnSpLocks/>
          </p:cNvCxnSpPr>
          <p:nvPr/>
        </p:nvCxnSpPr>
        <p:spPr>
          <a:xfrm>
            <a:off x="8031776" y="3498980"/>
            <a:ext cx="0" cy="2621117"/>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2275" y="1340769"/>
            <a:ext cx="7720236" cy="3053144"/>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GB" sz="1800" dirty="0">
                <a:highlight>
                  <a:srgbClr val="FEFCFC"/>
                </a:highlight>
              </a:rPr>
              <a:t>2,002 were included in the analysis and based on the PBC-40:</a:t>
            </a:r>
          </a:p>
          <a:p>
            <a:pPr lvl="1"/>
            <a:r>
              <a:rPr lang="en-US" sz="1600" dirty="0"/>
              <a:t>1,203 (60%) had significant fatigue</a:t>
            </a:r>
          </a:p>
          <a:p>
            <a:pPr lvl="1"/>
            <a:r>
              <a:rPr lang="en-US" sz="1600" dirty="0"/>
              <a:t>730 (36%) had significant cognitive symptoms</a:t>
            </a:r>
          </a:p>
          <a:p>
            <a:r>
              <a:rPr lang="en-US" sz="1800" dirty="0"/>
              <a:t>Of the 1,203 patients with significant fatigue:</a:t>
            </a:r>
          </a:p>
          <a:p>
            <a:pPr lvl="1"/>
            <a:r>
              <a:rPr lang="en-US" sz="1600" b="1" dirty="0">
                <a:solidFill>
                  <a:srgbClr val="FF0000"/>
                </a:solidFill>
              </a:rPr>
              <a:t>55%</a:t>
            </a:r>
            <a:r>
              <a:rPr lang="en-US" sz="1600" dirty="0"/>
              <a:t>: significant cognitive symptoms </a:t>
            </a:r>
            <a:r>
              <a:rPr lang="en-US" sz="1600" dirty="0">
                <a:sym typeface="Symbol" panose="05050102010706020507" pitchFamily="18" charset="2"/>
              </a:rPr>
              <a:t> </a:t>
            </a:r>
            <a:r>
              <a:rPr lang="en-US" sz="1600" b="1" dirty="0">
                <a:solidFill>
                  <a:srgbClr val="FF0000"/>
                </a:solidFill>
              </a:rPr>
              <a:t>central fatigue</a:t>
            </a:r>
          </a:p>
          <a:p>
            <a:pPr lvl="2"/>
            <a:r>
              <a:rPr lang="en-US" sz="1400" dirty="0"/>
              <a:t>Younger, greater perceived QoL, worse depression, worse </a:t>
            </a:r>
            <a:br>
              <a:rPr lang="en-US" sz="1400" dirty="0"/>
            </a:br>
            <a:r>
              <a:rPr lang="en-US" sz="1400" dirty="0"/>
              <a:t>sleep disturbance</a:t>
            </a:r>
            <a:endParaRPr lang="en-US" sz="1400" b="1" dirty="0">
              <a:solidFill>
                <a:srgbClr val="FF0000"/>
              </a:solidFill>
            </a:endParaRPr>
          </a:p>
          <a:p>
            <a:pPr lvl="1"/>
            <a:r>
              <a:rPr lang="en-US" sz="1600" b="1" dirty="0">
                <a:solidFill>
                  <a:srgbClr val="0000FF"/>
                </a:solidFill>
              </a:rPr>
              <a:t>45%</a:t>
            </a:r>
            <a:r>
              <a:rPr lang="en-US" sz="1600" dirty="0"/>
              <a:t>: no significant cognitive symptoms </a:t>
            </a:r>
            <a:r>
              <a:rPr lang="en-US" sz="1600" dirty="0">
                <a:sym typeface="Symbol" panose="05050102010706020507" pitchFamily="18" charset="2"/>
              </a:rPr>
              <a:t> </a:t>
            </a:r>
            <a:r>
              <a:rPr lang="en-US" sz="1600" b="1" dirty="0">
                <a:solidFill>
                  <a:srgbClr val="0000FF"/>
                </a:solidFill>
              </a:rPr>
              <a:t>peripheral fatigue</a:t>
            </a:r>
          </a:p>
          <a:p>
            <a:r>
              <a:rPr lang="en-US" sz="1800" dirty="0"/>
              <a:t>Significant cognitive symptoms without fatigue were uncommon (3%)</a:t>
            </a:r>
          </a:p>
        </p:txBody>
      </p:sp>
      <p:sp>
        <p:nvSpPr>
          <p:cNvPr id="6" name="TextBox 5">
            <a:extLst>
              <a:ext uri="{FF2B5EF4-FFF2-40B4-BE49-F238E27FC236}">
                <a16:creationId xmlns:a16="http://schemas.microsoft.com/office/drawing/2014/main" id="{79A24E0D-C2C6-4F35-9630-B07FA9D519ED}"/>
              </a:ext>
            </a:extLst>
          </p:cNvPr>
          <p:cNvSpPr txBox="1"/>
          <p:nvPr/>
        </p:nvSpPr>
        <p:spPr>
          <a:xfrm>
            <a:off x="8055278" y="1338263"/>
            <a:ext cx="37112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Correlation 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cognitive and fatigue symptoms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 name="Picture 11" descr="A screenshot of a cell phone&#10;&#10;Description automatically generated">
            <a:extLst>
              <a:ext uri="{FF2B5EF4-FFF2-40B4-BE49-F238E27FC236}">
                <a16:creationId xmlns:a16="http://schemas.microsoft.com/office/drawing/2014/main" id="{99729D78-BAA3-4B20-9BD1-C2F91067D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605" y="2094712"/>
            <a:ext cx="3363770" cy="3564450"/>
          </a:xfrm>
          <a:prstGeom prst="rect">
            <a:avLst/>
          </a:prstGeom>
        </p:spPr>
      </p:pic>
      <p:sp>
        <p:nvSpPr>
          <p:cNvPr id="25" name="Rectangle 24">
            <a:extLst>
              <a:ext uri="{FF2B5EF4-FFF2-40B4-BE49-F238E27FC236}">
                <a16:creationId xmlns:a16="http://schemas.microsoft.com/office/drawing/2014/main" id="{D927F711-3B98-44A8-8BBC-5E5B4C6BBC09}"/>
              </a:ext>
            </a:extLst>
          </p:cNvPr>
          <p:cNvSpPr/>
          <p:nvPr/>
        </p:nvSpPr>
        <p:spPr>
          <a:xfrm>
            <a:off x="10176501" y="2568652"/>
            <a:ext cx="864000" cy="360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Strong correlation</a:t>
            </a:r>
          </a:p>
        </p:txBody>
      </p:sp>
      <p:sp>
        <p:nvSpPr>
          <p:cNvPr id="27" name="Rectangle 26">
            <a:extLst>
              <a:ext uri="{FF2B5EF4-FFF2-40B4-BE49-F238E27FC236}">
                <a16:creationId xmlns:a16="http://schemas.microsoft.com/office/drawing/2014/main" id="{C6E2DC52-5C6F-4C22-9667-B0526F62DF40}"/>
              </a:ext>
            </a:extLst>
          </p:cNvPr>
          <p:cNvSpPr/>
          <p:nvPr/>
        </p:nvSpPr>
        <p:spPr>
          <a:xfrm>
            <a:off x="8781302" y="2568652"/>
            <a:ext cx="864000" cy="3600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FF"/>
                </a:solidFill>
                <a:effectLst/>
                <a:uLnTx/>
                <a:uFillTx/>
                <a:latin typeface="Arial" panose="020B0604020202020204"/>
                <a:ea typeface="+mn-ea"/>
                <a:cs typeface="+mn-cs"/>
              </a:rPr>
              <a:t>Weak correlation</a:t>
            </a:r>
          </a:p>
        </p:txBody>
      </p:sp>
      <p:pic>
        <p:nvPicPr>
          <p:cNvPr id="2" name="Picture 1">
            <a:hlinkClick r:id="rId4" action="ppaction://hlinksldjump"/>
            <a:extLst>
              <a:ext uri="{FF2B5EF4-FFF2-40B4-BE49-F238E27FC236}">
                <a16:creationId xmlns:a16="http://schemas.microsoft.com/office/drawing/2014/main" id="{581E7848-3098-42C1-B79C-89F5301984E0}"/>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472355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2" y="1340769"/>
            <a:ext cx="4875729" cy="4622400"/>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dirty="0"/>
              <a:t> ​</a:t>
            </a:r>
          </a:p>
          <a:p>
            <a:r>
              <a:rPr lang="en-GB" dirty="0"/>
              <a:t>PSC is a fibrosing cholangiopathy</a:t>
            </a:r>
          </a:p>
          <a:p>
            <a:r>
              <a:rPr lang="en-GB" dirty="0"/>
              <a:t>Experimental and clinical data suggest roles for mast cell infiltration and senescence in PSC pathogenesis</a:t>
            </a:r>
          </a:p>
          <a:p>
            <a:r>
              <a:rPr lang="en-GB" b="1" dirty="0"/>
              <a:t>AIMS: </a:t>
            </a:r>
            <a:r>
              <a:rPr lang="en-GB" dirty="0"/>
              <a:t>to explore</a:t>
            </a:r>
          </a:p>
          <a:p>
            <a:pPr lvl="1">
              <a:spcBef>
                <a:spcPts val="0"/>
              </a:spcBef>
            </a:pPr>
            <a:r>
              <a:rPr lang="en-GB" spc="-20" dirty="0"/>
              <a:t>Whether mast cell gene expression profiles are increased in advanced PSC</a:t>
            </a:r>
          </a:p>
          <a:p>
            <a:pPr lvl="1">
              <a:spcBef>
                <a:spcPts val="0"/>
              </a:spcBef>
            </a:pPr>
            <a:r>
              <a:rPr lang="en-GB" dirty="0"/>
              <a:t>Associations with senescence-related gene expression</a:t>
            </a:r>
            <a:endParaRPr lang="en-GB" dirty="0">
              <a:highlight>
                <a:srgbClr val="FEFCFC"/>
              </a:highlight>
            </a:endParaRPr>
          </a:p>
          <a:p>
            <a:endParaRPr lang="en-GB" dirty="0"/>
          </a:p>
        </p:txBody>
      </p:sp>
      <p:sp>
        <p:nvSpPr>
          <p:cNvPr id="9" name="Content Placeholder 8">
            <a:extLst>
              <a:ext uri="{FF2B5EF4-FFF2-40B4-BE49-F238E27FC236}">
                <a16:creationId xmlns:a16="http://schemas.microsoft.com/office/drawing/2014/main" id="{B30CC1B7-95AC-4AD5-ABD9-FD41EFD0DBD2}"/>
              </a:ext>
            </a:extLst>
          </p:cNvPr>
          <p:cNvSpPr>
            <a:spLocks noGrp="1"/>
          </p:cNvSpPr>
          <p:nvPr>
            <p:ph sz="half" idx="2"/>
          </p:nvPr>
        </p:nvSpPr>
        <p:spPr>
          <a:xfrm>
            <a:off x="5604705" y="1340769"/>
            <a:ext cx="5572800" cy="4622400"/>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METHODS</a:t>
            </a:r>
          </a:p>
          <a:p>
            <a:pPr lvl="1"/>
            <a:endParaRPr lang="en-GB" sz="20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Hepatic transcriptomic analysis identifies a mast cell gene expression signature that correlates with fibrosis stage and is prognostic in patients with PSC</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*NCT01672853; </a:t>
            </a:r>
            <a:r>
              <a:rPr lang="en-US" baseline="30000" dirty="0"/>
              <a:t>†</a:t>
            </a:r>
            <a:r>
              <a:rPr lang="en-US" dirty="0"/>
              <a:t>RNA-Seq, SureSelect protocol</a:t>
            </a:r>
            <a:endParaRPr lang="en-GB" dirty="0"/>
          </a:p>
          <a:p>
            <a:r>
              <a:rPr lang="en-GB" dirty="0"/>
              <a:t>Trauner M, et al. DILC 2020; FRI170</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5D893320-A00A-4A19-92B3-382B4F0BF054}"/>
              </a:ext>
            </a:extLst>
          </p:cNvPr>
          <p:cNvCxnSpPr>
            <a:cxnSpLocks/>
          </p:cNvCxnSpPr>
          <p:nvPr/>
        </p:nvCxnSpPr>
        <p:spPr>
          <a:xfrm>
            <a:off x="5403417" y="1340769"/>
            <a:ext cx="0" cy="5220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F30F35-A0D9-4C2E-930A-7FFAA4FA5F3B}"/>
              </a:ext>
            </a:extLst>
          </p:cNvPr>
          <p:cNvSpPr/>
          <p:nvPr/>
        </p:nvSpPr>
        <p:spPr>
          <a:xfrm>
            <a:off x="7567576" y="1427352"/>
            <a:ext cx="2534992" cy="450574"/>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75 patients with PSC*</a:t>
            </a:r>
          </a:p>
        </p:txBody>
      </p:sp>
      <p:sp>
        <p:nvSpPr>
          <p:cNvPr id="22" name="Rectangle 21">
            <a:extLst>
              <a:ext uri="{FF2B5EF4-FFF2-40B4-BE49-F238E27FC236}">
                <a16:creationId xmlns:a16="http://schemas.microsoft.com/office/drawing/2014/main" id="{47C2A8B5-FA5F-4B93-8AA2-A272E14BA653}"/>
              </a:ext>
            </a:extLst>
          </p:cNvPr>
          <p:cNvSpPr/>
          <p:nvPr/>
        </p:nvSpPr>
        <p:spPr>
          <a:xfrm>
            <a:off x="6355933" y="2103411"/>
            <a:ext cx="4958278" cy="450574"/>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RNA sequencing</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of baseline FFPE liver biopsies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10CEF17F-CAF8-4182-A8FE-9ADB8961FBE7}"/>
              </a:ext>
            </a:extLst>
          </p:cNvPr>
          <p:cNvSpPr/>
          <p:nvPr/>
        </p:nvSpPr>
        <p:spPr>
          <a:xfrm>
            <a:off x="6279072" y="2768235"/>
            <a:ext cx="5112000" cy="450574"/>
          </a:xfrm>
          <a:prstGeom prst="rect">
            <a:avLst/>
          </a:prstGeom>
          <a:solidFill>
            <a:srgbClr val="EB5F17">
              <a:alpha val="4000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Mast cell and senescence gene expression signatures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72CD0012-1332-4727-81D5-EEC247E0E273}"/>
              </a:ext>
            </a:extLst>
          </p:cNvPr>
          <p:cNvSpPr/>
          <p:nvPr/>
        </p:nvSpPr>
        <p:spPr>
          <a:xfrm>
            <a:off x="6042730" y="3415746"/>
            <a:ext cx="5584684" cy="86751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RNA quality assessed by DV200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Gene signature expression quantified using a modified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z-score approach (Plage method)</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8E23FFFC-B5DD-46D7-9E87-AB564116F79E}"/>
              </a:ext>
            </a:extLst>
          </p:cNvPr>
          <p:cNvSpPr/>
          <p:nvPr/>
        </p:nvSpPr>
        <p:spPr>
          <a:xfrm>
            <a:off x="5629928" y="5105018"/>
            <a:ext cx="2088000" cy="1462881"/>
          </a:xfrm>
          <a:prstGeom prst="rect">
            <a:avLst/>
          </a:prstGeom>
          <a:solidFill>
            <a:srgbClr val="EB5F17">
              <a:alpha val="4000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Clinical parameters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IBD, UDCA use, liver biochemistry, ELF score, serum IL-8 and total bile acids, </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pruritus (VAS)</a:t>
            </a:r>
          </a:p>
        </p:txBody>
      </p:sp>
      <p:sp>
        <p:nvSpPr>
          <p:cNvPr id="30" name="Rectangle 29">
            <a:extLst>
              <a:ext uri="{FF2B5EF4-FFF2-40B4-BE49-F238E27FC236}">
                <a16:creationId xmlns:a16="http://schemas.microsoft.com/office/drawing/2014/main" id="{F10427EC-97FA-449B-B72D-DD5ADD0787B4}"/>
              </a:ext>
            </a:extLst>
          </p:cNvPr>
          <p:cNvSpPr/>
          <p:nvPr/>
        </p:nvSpPr>
        <p:spPr>
          <a:xfrm>
            <a:off x="7791072" y="5105018"/>
            <a:ext cx="2088000" cy="1059878"/>
          </a:xfrm>
          <a:prstGeom prst="rect">
            <a:avLst/>
          </a:prstGeom>
          <a:solidFill>
            <a:srgbClr val="EB5F17">
              <a:alpha val="4000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PSC clinical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Cholangitis, decompensation, cholangiocarcinoma</a:t>
            </a:r>
          </a:p>
        </p:txBody>
      </p:sp>
      <p:sp>
        <p:nvSpPr>
          <p:cNvPr id="31" name="Rectangle 30">
            <a:extLst>
              <a:ext uri="{FF2B5EF4-FFF2-40B4-BE49-F238E27FC236}">
                <a16:creationId xmlns:a16="http://schemas.microsoft.com/office/drawing/2014/main" id="{C138D1DB-26DE-4DFC-8DD0-E723114BED81}"/>
              </a:ext>
            </a:extLst>
          </p:cNvPr>
          <p:cNvSpPr/>
          <p:nvPr/>
        </p:nvSpPr>
        <p:spPr>
          <a:xfrm>
            <a:off x="7303512" y="4480586"/>
            <a:ext cx="3060000" cy="360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Association evaluated between:</a:t>
            </a:r>
          </a:p>
        </p:txBody>
      </p:sp>
      <p:sp>
        <p:nvSpPr>
          <p:cNvPr id="32" name="Rectangle 31">
            <a:extLst>
              <a:ext uri="{FF2B5EF4-FFF2-40B4-BE49-F238E27FC236}">
                <a16:creationId xmlns:a16="http://schemas.microsoft.com/office/drawing/2014/main" id="{1BFE7C98-877B-4E50-B39C-B5F0BC7AC5FD}"/>
              </a:ext>
            </a:extLst>
          </p:cNvPr>
          <p:cNvSpPr/>
          <p:nvPr/>
        </p:nvSpPr>
        <p:spPr>
          <a:xfrm>
            <a:off x="9968884" y="5105018"/>
            <a:ext cx="2088000" cy="450574"/>
          </a:xfrm>
          <a:prstGeom prst="rect">
            <a:avLst/>
          </a:prstGeom>
          <a:solidFill>
            <a:srgbClr val="EB5F17">
              <a:alpha val="4000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Fibrosis stage</a:t>
            </a:r>
          </a:p>
        </p:txBody>
      </p:sp>
      <p:cxnSp>
        <p:nvCxnSpPr>
          <p:cNvPr id="14" name="Straight Arrow Connector 13">
            <a:extLst>
              <a:ext uri="{FF2B5EF4-FFF2-40B4-BE49-F238E27FC236}">
                <a16:creationId xmlns:a16="http://schemas.microsoft.com/office/drawing/2014/main" id="{085E677B-082C-49E3-B2F8-608D59759EC5}"/>
              </a:ext>
            </a:extLst>
          </p:cNvPr>
          <p:cNvCxnSpPr>
            <a:stCxn id="10" idx="2"/>
            <a:endCxn id="22" idx="0"/>
          </p:cNvCxnSpPr>
          <p:nvPr/>
        </p:nvCxnSpPr>
        <p:spPr>
          <a:xfrm>
            <a:off x="8835072" y="1877926"/>
            <a:ext cx="0" cy="2254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E35C4A-C9F9-4390-B224-C40A6BFD26E1}"/>
              </a:ext>
            </a:extLst>
          </p:cNvPr>
          <p:cNvCxnSpPr>
            <a:stCxn id="22" idx="2"/>
            <a:endCxn id="25" idx="0"/>
          </p:cNvCxnSpPr>
          <p:nvPr/>
        </p:nvCxnSpPr>
        <p:spPr>
          <a:xfrm>
            <a:off x="8835072" y="2553985"/>
            <a:ext cx="0" cy="214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7AFE4C2-76F9-4C9C-B78E-F197BC8524A3}"/>
              </a:ext>
            </a:extLst>
          </p:cNvPr>
          <p:cNvCxnSpPr>
            <a:stCxn id="25" idx="2"/>
            <a:endCxn id="27" idx="0"/>
          </p:cNvCxnSpPr>
          <p:nvPr/>
        </p:nvCxnSpPr>
        <p:spPr>
          <a:xfrm>
            <a:off x="8835072" y="3218809"/>
            <a:ext cx="0" cy="196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5F1C431-C678-4624-A996-B3BA1929EF86}"/>
              </a:ext>
            </a:extLst>
          </p:cNvPr>
          <p:cNvCxnSpPr>
            <a:stCxn id="27" idx="2"/>
            <a:endCxn id="31" idx="0"/>
          </p:cNvCxnSpPr>
          <p:nvPr/>
        </p:nvCxnSpPr>
        <p:spPr>
          <a:xfrm flipH="1">
            <a:off x="8833512" y="4283256"/>
            <a:ext cx="1560" cy="197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7B9C0FA-D05D-4257-99E2-EB5851ACE4DE}"/>
              </a:ext>
            </a:extLst>
          </p:cNvPr>
          <p:cNvCxnSpPr>
            <a:cxnSpLocks/>
            <a:stCxn id="31" idx="2"/>
            <a:endCxn id="29" idx="0"/>
          </p:cNvCxnSpPr>
          <p:nvPr/>
        </p:nvCxnSpPr>
        <p:spPr>
          <a:xfrm rot="5400000">
            <a:off x="7621504" y="3893010"/>
            <a:ext cx="264432" cy="215958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E784747-E016-43B2-92EA-ABD8B35A7890}"/>
              </a:ext>
            </a:extLst>
          </p:cNvPr>
          <p:cNvCxnSpPr>
            <a:stCxn id="31" idx="2"/>
            <a:endCxn id="30" idx="0"/>
          </p:cNvCxnSpPr>
          <p:nvPr/>
        </p:nvCxnSpPr>
        <p:spPr>
          <a:xfrm>
            <a:off x="8833512" y="4840586"/>
            <a:ext cx="1560" cy="2644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C29D613A-4FAA-4968-A2CD-D750F64C1830}"/>
              </a:ext>
            </a:extLst>
          </p:cNvPr>
          <p:cNvCxnSpPr>
            <a:stCxn id="31" idx="2"/>
            <a:endCxn id="32" idx="0"/>
          </p:cNvCxnSpPr>
          <p:nvPr/>
        </p:nvCxnSpPr>
        <p:spPr>
          <a:xfrm rot="16200000" flipH="1">
            <a:off x="9790982" y="3883116"/>
            <a:ext cx="264432" cy="217937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a:hlinkClick r:id="rId3" action="ppaction://hlinksldjump"/>
            <a:extLst>
              <a:ext uri="{FF2B5EF4-FFF2-40B4-BE49-F238E27FC236}">
                <a16:creationId xmlns:a16="http://schemas.microsoft.com/office/drawing/2014/main" id="{E96D4CC4-42D4-4ABC-91D9-A4AB37D79812}"/>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438408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418939" y="5214508"/>
            <a:ext cx="7092143" cy="113877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 PSC, hepatic expression of mast cell-related genes is associated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with increasing fibrosis stage, is prognostic and inversely correlated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with senescence-related gene expression </a:t>
            </a:r>
            <a:endPar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97378" cy="769620"/>
          </a:xfrm>
        </p:spPr>
        <p:txBody>
          <a:bodyPr>
            <a:noAutofit/>
          </a:bodyPr>
          <a:lstStyle/>
          <a:p>
            <a:r>
              <a:rPr lang="en-US" sz="2200" dirty="0"/>
              <a:t>Hepatic transcriptomic analysis identifies a mast cell gene expression signature </a:t>
            </a:r>
            <a:br>
              <a:rPr lang="en-US" sz="2200" dirty="0"/>
            </a:br>
            <a:r>
              <a:rPr lang="en-US" sz="2200" dirty="0"/>
              <a:t>that correlates with fibrosis stage and is prognostic in patients with PSC</a:t>
            </a:r>
            <a:endParaRPr lang="en-GB" sz="22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r>
              <a:rPr lang="en-GB" dirty="0"/>
              <a:t>*Ishak stage F3−F6; </a:t>
            </a:r>
            <a:r>
              <a:rPr lang="en-US" baseline="30000" dirty="0"/>
              <a:t>†</a:t>
            </a:r>
            <a:r>
              <a:rPr lang="en-US" dirty="0">
                <a:highlight>
                  <a:srgbClr val="FEFCFC"/>
                </a:highlight>
              </a:rPr>
              <a:t>95% CI 0.92, 7.49; </a:t>
            </a:r>
            <a:r>
              <a:rPr lang="en-US" baseline="30000" dirty="0">
                <a:highlight>
                  <a:srgbClr val="FEFCFC"/>
                </a:highlight>
              </a:rPr>
              <a:t>‡</a:t>
            </a:r>
            <a:r>
              <a:rPr lang="en-US" dirty="0">
                <a:highlight>
                  <a:srgbClr val="FEFCFC"/>
                </a:highlight>
              </a:rPr>
              <a:t>95% CI 1.76, 14.51</a:t>
            </a:r>
            <a:endParaRPr lang="en-GB" dirty="0"/>
          </a:p>
          <a:p>
            <a:r>
              <a:rPr lang="en-GB" dirty="0"/>
              <a:t>Trauner M, et al. DILC 2020; </a:t>
            </a:r>
            <a:r>
              <a:rPr lang="en-GB" dirty="0">
                <a:solidFill>
                  <a:srgbClr val="000000"/>
                </a:solidFill>
              </a:rPr>
              <a:t>FRI170</a:t>
            </a:r>
          </a:p>
        </p:txBody>
      </p:sp>
      <p:cxnSp>
        <p:nvCxnSpPr>
          <p:cNvPr id="21" name="Straight Connector 20">
            <a:extLst>
              <a:ext uri="{FF2B5EF4-FFF2-40B4-BE49-F238E27FC236}">
                <a16:creationId xmlns:a16="http://schemas.microsoft.com/office/drawing/2014/main" id="{CF302921-A074-4AA4-B069-143EDA71BD07}"/>
              </a:ext>
            </a:extLst>
          </p:cNvPr>
          <p:cNvCxnSpPr>
            <a:cxnSpLocks/>
          </p:cNvCxnSpPr>
          <p:nvPr/>
        </p:nvCxnSpPr>
        <p:spPr>
          <a:xfrm flipH="1">
            <a:off x="521497" y="5214575"/>
            <a:ext cx="69625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01BCC9-3A2C-48CE-958E-8500E6C41A6F}"/>
              </a:ext>
            </a:extLst>
          </p:cNvPr>
          <p:cNvCxnSpPr>
            <a:cxnSpLocks/>
          </p:cNvCxnSpPr>
          <p:nvPr/>
        </p:nvCxnSpPr>
        <p:spPr>
          <a:xfrm>
            <a:off x="7484007" y="4152122"/>
            <a:ext cx="0" cy="2382611"/>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2274" y="1340769"/>
            <a:ext cx="7092143" cy="3754874"/>
          </a:xfrm>
          <a:ln>
            <a:noFill/>
          </a:ln>
        </p:spPr>
        <p:txBody>
          <a:bodyPr wrap="square">
            <a:spAutoFit/>
          </a:bodyPr>
          <a:lstStyle/>
          <a:p>
            <a:pPr marL="0" indent="0">
              <a:buNone/>
            </a:pPr>
            <a:r>
              <a:rPr lang="en-US" b="1" dirty="0">
                <a:solidFill>
                  <a:schemeClr val="bg1"/>
                </a:solidFill>
                <a:highlight>
                  <a:srgbClr val="004A86"/>
                </a:highlight>
                <a:cs typeface="Arial" panose="020B0604020202020204" pitchFamily="34" charset="0"/>
              </a:rPr>
              <a:t>RESULTS</a:t>
            </a:r>
            <a:r>
              <a:rPr lang="en-US" sz="1800" b="1" dirty="0">
                <a:solidFill>
                  <a:schemeClr val="bg1"/>
                </a:solidFill>
                <a:highlight>
                  <a:srgbClr val="FEFCFC"/>
                </a:highlight>
                <a:cs typeface="Arial" panose="020B0604020202020204" pitchFamily="34" charset="0"/>
              </a:rPr>
              <a:t>​</a:t>
            </a:r>
            <a:endParaRPr lang="en-US" sz="1800" dirty="0">
              <a:highlight>
                <a:srgbClr val="FEFCFC"/>
              </a:highlight>
            </a:endParaRPr>
          </a:p>
          <a:p>
            <a:r>
              <a:rPr lang="en-US" sz="1800" dirty="0">
                <a:highlight>
                  <a:srgbClr val="FEFCFC"/>
                </a:highlight>
              </a:rPr>
              <a:t>Median age 48 years; 71% male; </a:t>
            </a:r>
            <a:r>
              <a:rPr lang="en-US" sz="1800" dirty="0"/>
              <a:t>49% with IBD; 68% on UDCA;</a:t>
            </a:r>
            <a:br>
              <a:rPr lang="en-US" sz="1800" dirty="0"/>
            </a:br>
            <a:r>
              <a:rPr lang="en-US" sz="1800" dirty="0"/>
              <a:t>44% with bridging fibrosis or </a:t>
            </a:r>
            <a:r>
              <a:rPr lang="en-US" sz="1800" dirty="0">
                <a:highlight>
                  <a:srgbClr val="FEFCFC"/>
                </a:highlight>
              </a:rPr>
              <a:t>cirrhosis*</a:t>
            </a:r>
          </a:p>
          <a:p>
            <a:r>
              <a:rPr lang="en-US" sz="1800" dirty="0">
                <a:highlight>
                  <a:srgbClr val="FEFCFC"/>
                </a:highlight>
              </a:rPr>
              <a:t>Mast cell gene expression signature associated with </a:t>
            </a:r>
            <a:r>
              <a:rPr lang="en-US" sz="1800" dirty="0">
                <a:highlight>
                  <a:srgbClr val="FEFCFC"/>
                </a:highlight>
                <a:sym typeface="Symbol" panose="05050102010706020507" pitchFamily="18" charset="2"/>
              </a:rPr>
              <a:t> </a:t>
            </a:r>
            <a:r>
              <a:rPr lang="en-US" sz="1800" dirty="0">
                <a:highlight>
                  <a:srgbClr val="FEFCFC"/>
                </a:highlight>
              </a:rPr>
              <a:t>fibrosis</a:t>
            </a:r>
          </a:p>
          <a:p>
            <a:pPr lvl="1"/>
            <a:r>
              <a:rPr lang="en-US" sz="1600" dirty="0">
                <a:highlight>
                  <a:srgbClr val="FEFCFC"/>
                </a:highlight>
              </a:rPr>
              <a:t>Correlated with ELF, serum ALP, ALT, bilirubin, IL-8, total bile acids</a:t>
            </a:r>
          </a:p>
          <a:p>
            <a:pPr lvl="2"/>
            <a:r>
              <a:rPr lang="en-US" sz="1400" dirty="0">
                <a:highlight>
                  <a:srgbClr val="FEFCFC"/>
                </a:highlight>
              </a:rPr>
              <a:t>But not IBD status, UDCA use, or pruritus severity</a:t>
            </a:r>
          </a:p>
          <a:p>
            <a:pPr lvl="1"/>
            <a:r>
              <a:rPr lang="en-US" sz="1600" dirty="0">
                <a:highlight>
                  <a:srgbClr val="FEFCFC"/>
                </a:highlight>
              </a:rPr>
              <a:t>Inverse correlation with senescence-related signatures which contain no common genes</a:t>
            </a:r>
          </a:p>
          <a:p>
            <a:r>
              <a:rPr lang="en-US" sz="1800" dirty="0">
                <a:highlight>
                  <a:srgbClr val="FEFCFC"/>
                </a:highlight>
              </a:rPr>
              <a:t>Median 23-month follow-up; 14 (19%) had a PSC-related event</a:t>
            </a:r>
          </a:p>
          <a:p>
            <a:r>
              <a:rPr lang="en-US" sz="1800" dirty="0">
                <a:highlight>
                  <a:srgbClr val="FEFCFC"/>
                </a:highlight>
              </a:rPr>
              <a:t>Increased risk of events on univariate Cox regression analysis</a:t>
            </a:r>
          </a:p>
          <a:p>
            <a:pPr lvl="1"/>
            <a:r>
              <a:rPr lang="en-US" sz="1600" dirty="0">
                <a:highlight>
                  <a:srgbClr val="FEFCFC"/>
                </a:highlight>
              </a:rPr>
              <a:t>≥median scores for mast cell signature (HR 2.62</a:t>
            </a:r>
            <a:r>
              <a:rPr lang="en-US" sz="1600" baseline="30000" dirty="0">
                <a:highlight>
                  <a:srgbClr val="FEFCFC"/>
                </a:highlight>
              </a:rPr>
              <a:t>†</a:t>
            </a:r>
            <a:r>
              <a:rPr lang="en-US" sz="1600" dirty="0">
                <a:highlight>
                  <a:srgbClr val="FEFCFC"/>
                </a:highlight>
              </a:rPr>
              <a:t>)</a:t>
            </a:r>
          </a:p>
          <a:p>
            <a:pPr lvl="1"/>
            <a:r>
              <a:rPr lang="en-US" sz="1600" dirty="0">
                <a:highlight>
                  <a:srgbClr val="FEFCFC"/>
                </a:highlight>
              </a:rPr>
              <a:t>&lt;median scores for senescence signature (HR 5.06</a:t>
            </a:r>
            <a:r>
              <a:rPr lang="en-US" sz="1600" baseline="30000" dirty="0">
                <a:highlight>
                  <a:srgbClr val="FEFCFC"/>
                </a:highlight>
              </a:rPr>
              <a:t>‡</a:t>
            </a:r>
            <a:r>
              <a:rPr lang="en-US" sz="1600" dirty="0">
                <a:highlight>
                  <a:srgbClr val="FEFCFC"/>
                </a:highlight>
              </a:rPr>
              <a:t>)</a:t>
            </a:r>
            <a:endParaRPr lang="en-US" dirty="0"/>
          </a:p>
        </p:txBody>
      </p:sp>
      <p:sp>
        <p:nvSpPr>
          <p:cNvPr id="2" name="Rectangle 2">
            <a:extLst>
              <a:ext uri="{FF2B5EF4-FFF2-40B4-BE49-F238E27FC236}">
                <a16:creationId xmlns:a16="http://schemas.microsoft.com/office/drawing/2014/main" id="{4A33FBA7-3182-4696-B1A9-258391E41913}"/>
              </a:ext>
            </a:extLst>
          </p:cNvPr>
          <p:cNvSpPr>
            <a:spLocks noChangeArrowheads="1"/>
          </p:cNvSpPr>
          <p:nvPr/>
        </p:nvSpPr>
        <p:spPr bwMode="auto">
          <a:xfrm>
            <a:off x="7591246" y="16805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2" name="Object 11">
            <a:extLst>
              <a:ext uri="{FF2B5EF4-FFF2-40B4-BE49-F238E27FC236}">
                <a16:creationId xmlns:a16="http://schemas.microsoft.com/office/drawing/2014/main" id="{CA721C83-76A3-49DF-93CC-26737BE25FAC}"/>
              </a:ext>
            </a:extLst>
          </p:cNvPr>
          <p:cNvGraphicFramePr>
            <a:graphicFrameLocks noChangeAspect="1"/>
          </p:cNvGraphicFramePr>
          <p:nvPr/>
        </p:nvGraphicFramePr>
        <p:xfrm>
          <a:off x="7514420" y="1924923"/>
          <a:ext cx="4521018" cy="3335539"/>
        </p:xfrm>
        <a:graphic>
          <a:graphicData uri="http://schemas.openxmlformats.org/presentationml/2006/ole">
            <mc:AlternateContent xmlns:mc="http://schemas.openxmlformats.org/markup-compatibility/2006">
              <mc:Choice xmlns:v="urn:schemas-microsoft-com:vml" Requires="v">
                <p:oleObj spid="_x0000_s145411" r:id="rId4" imgW="6958182" imgH="5138233" progId="Prism7.Document">
                  <p:embed/>
                </p:oleObj>
              </mc:Choice>
              <mc:Fallback>
                <p:oleObj r:id="rId4" imgW="6958182" imgH="5138233" progId="Prism7.Document">
                  <p:embed/>
                  <p:pic>
                    <p:nvPicPr>
                      <p:cNvPr id="12" name="Object 11">
                        <a:extLst>
                          <a:ext uri="{FF2B5EF4-FFF2-40B4-BE49-F238E27FC236}">
                            <a16:creationId xmlns:a16="http://schemas.microsoft.com/office/drawing/2014/main" id="{CA721C83-76A3-49DF-93CC-26737BE25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4420" y="1924923"/>
                        <a:ext cx="4521018" cy="3335539"/>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9AFC1C0F-57E7-4B55-8C98-CA785FBBF9F1}"/>
              </a:ext>
            </a:extLst>
          </p:cNvPr>
          <p:cNvSpPr txBox="1"/>
          <p:nvPr/>
        </p:nvSpPr>
        <p:spPr>
          <a:xfrm>
            <a:off x="7378461" y="1219246"/>
            <a:ext cx="481353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Associations between mast cell and senescence-</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related hepatic gene expression signatures and</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Ishak fibrosis stage in PSC</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E6482A53-BF51-42D5-8C27-3305D3F790BC}"/>
              </a:ext>
            </a:extLst>
          </p:cNvPr>
          <p:cNvSpPr txBox="1"/>
          <p:nvPr/>
        </p:nvSpPr>
        <p:spPr>
          <a:xfrm>
            <a:off x="7589550" y="5209427"/>
            <a:ext cx="4183510" cy="754444"/>
          </a:xfrm>
          <a:prstGeom prst="rect">
            <a:avLst/>
          </a:prstGeom>
          <a:solidFill>
            <a:srgbClr val="EB5F17">
              <a:alpha val="40000"/>
            </a:srgbClr>
          </a:solidFill>
          <a:ln>
            <a:solidFill>
              <a:schemeClr val="accent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Data suggest inhibition of mast cell infiltration and activation as potential therapeutic targets in PSC</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hlinkClick r:id="rId6" action="ppaction://hlinksldjump"/>
            <a:extLst>
              <a:ext uri="{FF2B5EF4-FFF2-40B4-BE49-F238E27FC236}">
                <a16:creationId xmlns:a16="http://schemas.microsoft.com/office/drawing/2014/main" id="{46AFAAE0-9473-4700-A9F8-1DA5ED3B7571}"/>
              </a:ext>
            </a:extLst>
          </p:cNvPr>
          <p:cNvPicPr>
            <a:picLocks noChangeAspect="1"/>
          </p:cNvPicPr>
          <p:nvPr/>
        </p:nvPicPr>
        <p:blipFill rotWithShape="1">
          <a:blip r:embed="rId7"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86756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486167-2D28-49A6-B2BC-3EDA18320547}"/>
              </a:ext>
            </a:extLst>
          </p:cNvPr>
          <p:cNvSpPr>
            <a:spLocks noGrp="1"/>
          </p:cNvSpPr>
          <p:nvPr>
            <p:ph sz="half" idx="2"/>
          </p:nvPr>
        </p:nvSpPr>
        <p:spPr>
          <a:xfrm>
            <a:off x="5530059" y="1340769"/>
            <a:ext cx="6080694" cy="4622400"/>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Serum CCL24 levels in patients with PSC were quantified by ELISA and correlated with serum levels of the fibrotic biomarkers/parameters:</a:t>
            </a:r>
          </a:p>
          <a:p>
            <a:pPr lvl="1"/>
            <a:r>
              <a:rPr lang="en-US" sz="1600" dirty="0">
                <a:latin typeface="Arial" panose="020B0604020202020204" pitchFamily="34" charset="0"/>
                <a:cs typeface="Arial" panose="020B0604020202020204" pitchFamily="34" charset="0"/>
              </a:rPr>
              <a:t>TIMP-1 and ELF score</a:t>
            </a:r>
          </a:p>
          <a:p>
            <a:r>
              <a:rPr lang="en-US" sz="1800" dirty="0">
                <a:latin typeface="Arial" panose="020B0604020202020204" pitchFamily="34" charset="0"/>
                <a:cs typeface="Arial" panose="020B0604020202020204" pitchFamily="34" charset="0"/>
              </a:rPr>
              <a:t>The effect of blocking CCL24 by CM-101(D8) was evaluated in the Mdr2-/- cholestatic mouse model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Measurement of liver enzymes in serum</a:t>
            </a:r>
          </a:p>
          <a:p>
            <a:r>
              <a:rPr lang="en-US" sz="1800" dirty="0">
                <a:latin typeface="Arial" panose="020B0604020202020204" pitchFamily="34" charset="0"/>
                <a:cs typeface="Arial" panose="020B0604020202020204" pitchFamily="34" charset="0"/>
              </a:rPr>
              <a:t>Histology assessment of liver damage and fibrosis </a:t>
            </a:r>
          </a:p>
          <a:p>
            <a:r>
              <a:rPr lang="en-US" sz="1800" dirty="0">
                <a:latin typeface="Arial" panose="020B0604020202020204" pitchFamily="34" charset="0"/>
                <a:cs typeface="Arial" panose="020B0604020202020204" pitchFamily="34" charset="0"/>
              </a:rPr>
              <a:t>Fibrotic gene expression</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DC61A72-183B-4731-9796-CDA99EE6700E}"/>
              </a:ext>
            </a:extLst>
          </p:cNvPr>
          <p:cNvGrpSpPr/>
          <p:nvPr/>
        </p:nvGrpSpPr>
        <p:grpSpPr>
          <a:xfrm>
            <a:off x="6237768" y="3546967"/>
            <a:ext cx="4840382" cy="1434386"/>
            <a:chOff x="1628160" y="2473259"/>
            <a:chExt cx="6607127" cy="1354427"/>
          </a:xfrm>
        </p:grpSpPr>
        <p:sp>
          <p:nvSpPr>
            <p:cNvPr id="21" name="Rectangle 20">
              <a:extLst>
                <a:ext uri="{FF2B5EF4-FFF2-40B4-BE49-F238E27FC236}">
                  <a16:creationId xmlns:a16="http://schemas.microsoft.com/office/drawing/2014/main" id="{072A07E7-CB04-4E3F-866E-91773352EDE6}"/>
                </a:ext>
              </a:extLst>
            </p:cNvPr>
            <p:cNvSpPr/>
            <p:nvPr/>
          </p:nvSpPr>
          <p:spPr>
            <a:xfrm>
              <a:off x="5276672" y="2473259"/>
              <a:ext cx="2374036" cy="7037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PBS or CM-101(D8)</a:t>
              </a:r>
              <a:b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(5 mg/kg, SC, 10 doses)</a:t>
              </a:r>
            </a:p>
          </p:txBody>
        </p:sp>
        <p:cxnSp>
          <p:nvCxnSpPr>
            <p:cNvPr id="22" name="Straight Connector 21">
              <a:extLst>
                <a:ext uri="{FF2B5EF4-FFF2-40B4-BE49-F238E27FC236}">
                  <a16:creationId xmlns:a16="http://schemas.microsoft.com/office/drawing/2014/main" id="{0A760776-8934-4A0E-8EA0-F5FA361FFF72}"/>
                </a:ext>
              </a:extLst>
            </p:cNvPr>
            <p:cNvCxnSpPr/>
            <p:nvPr/>
          </p:nvCxnSpPr>
          <p:spPr>
            <a:xfrm>
              <a:off x="2495550" y="3238500"/>
              <a:ext cx="5324475"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B7B9627-3D68-4C57-A1E7-37798A314E1D}"/>
                </a:ext>
              </a:extLst>
            </p:cNvPr>
            <p:cNvCxnSpPr/>
            <p:nvPr/>
          </p:nvCxnSpPr>
          <p:spPr>
            <a:xfrm>
              <a:off x="4905375" y="3133725"/>
              <a:ext cx="2914650"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10DA1-D280-48F1-8622-4F5317A81F60}"/>
                </a:ext>
              </a:extLst>
            </p:cNvPr>
            <p:cNvCxnSpPr>
              <a:cxnSpLocks/>
            </p:cNvCxnSpPr>
            <p:nvPr/>
          </p:nvCxnSpPr>
          <p:spPr>
            <a:xfrm>
              <a:off x="2499799" y="3227832"/>
              <a:ext cx="0" cy="19050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51BF1C-064B-41E2-AA3B-C8C33DBC103A}"/>
                </a:ext>
              </a:extLst>
            </p:cNvPr>
            <p:cNvCxnSpPr>
              <a:cxnSpLocks/>
            </p:cNvCxnSpPr>
            <p:nvPr/>
          </p:nvCxnSpPr>
          <p:spPr>
            <a:xfrm>
              <a:off x="7650707" y="3227832"/>
              <a:ext cx="0" cy="19050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5E05E5-B56F-4155-AB3F-BB4C0C265C7D}"/>
                </a:ext>
              </a:extLst>
            </p:cNvPr>
            <p:cNvCxnSpPr>
              <a:cxnSpLocks/>
            </p:cNvCxnSpPr>
            <p:nvPr/>
          </p:nvCxnSpPr>
          <p:spPr>
            <a:xfrm>
              <a:off x="4923382" y="3227832"/>
              <a:ext cx="0" cy="19050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D999171-F8C4-4251-A069-59DAFC407048}"/>
                </a:ext>
              </a:extLst>
            </p:cNvPr>
            <p:cNvSpPr/>
            <p:nvPr/>
          </p:nvSpPr>
          <p:spPr>
            <a:xfrm>
              <a:off x="1955582" y="3446071"/>
              <a:ext cx="1079936" cy="3769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Birth</a:t>
              </a:r>
            </a:p>
          </p:txBody>
        </p:sp>
        <p:sp>
          <p:nvSpPr>
            <p:cNvPr id="29" name="Rectangle 28">
              <a:extLst>
                <a:ext uri="{FF2B5EF4-FFF2-40B4-BE49-F238E27FC236}">
                  <a16:creationId xmlns:a16="http://schemas.microsoft.com/office/drawing/2014/main" id="{E850056F-E56F-402C-9BF5-25ECB111688E}"/>
                </a:ext>
              </a:extLst>
            </p:cNvPr>
            <p:cNvSpPr/>
            <p:nvPr/>
          </p:nvSpPr>
          <p:spPr>
            <a:xfrm>
              <a:off x="6862314" y="3442023"/>
              <a:ext cx="1372973" cy="3856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Termination (13W)</a:t>
              </a:r>
            </a:p>
          </p:txBody>
        </p:sp>
        <p:sp>
          <p:nvSpPr>
            <p:cNvPr id="30" name="Rectangle 29">
              <a:extLst>
                <a:ext uri="{FF2B5EF4-FFF2-40B4-BE49-F238E27FC236}">
                  <a16:creationId xmlns:a16="http://schemas.microsoft.com/office/drawing/2014/main" id="{68DE63FE-7E3C-460F-90EE-D18CC4D8C7B3}"/>
                </a:ext>
              </a:extLst>
            </p:cNvPr>
            <p:cNvSpPr/>
            <p:nvPr/>
          </p:nvSpPr>
          <p:spPr>
            <a:xfrm>
              <a:off x="4281814" y="3446071"/>
              <a:ext cx="1372973" cy="3769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Treatment (6W)</a:t>
              </a:r>
            </a:p>
          </p:txBody>
        </p:sp>
        <p:sp>
          <p:nvSpPr>
            <p:cNvPr id="31" name="Rectangle 30">
              <a:extLst>
                <a:ext uri="{FF2B5EF4-FFF2-40B4-BE49-F238E27FC236}">
                  <a16:creationId xmlns:a16="http://schemas.microsoft.com/office/drawing/2014/main" id="{8E6F1B92-274F-45BF-98CB-11688AC0BB3A}"/>
                </a:ext>
              </a:extLst>
            </p:cNvPr>
            <p:cNvSpPr/>
            <p:nvPr/>
          </p:nvSpPr>
          <p:spPr>
            <a:xfrm>
              <a:off x="1628160" y="2670812"/>
              <a:ext cx="1886747" cy="4639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a:ea typeface="+mn-ea"/>
                  <a:cs typeface="+mn-cs"/>
                </a:rPr>
                <a:t>Mdr2-/- mice</a:t>
              </a:r>
            </a:p>
          </p:txBody>
        </p:sp>
      </p:grp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3" y="1340769"/>
            <a:ext cx="4845961" cy="4444294"/>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CCL24 plays a key role in liver inflammation and fibrosis</a:t>
            </a:r>
          </a:p>
          <a:p>
            <a:r>
              <a:rPr lang="en-US" sz="1800" dirty="0"/>
              <a:t>In liver biopsies from PSC patients, CCL24 is robustly expressed by both cholangiocytes and immune cells </a:t>
            </a:r>
          </a:p>
          <a:p>
            <a:r>
              <a:rPr lang="en-US" sz="1800" dirty="0"/>
              <a:t>Blocking CCL24 reverses liver fibroblast activation and reduces liver fibrosis in animal models of NASH and PSC </a:t>
            </a:r>
          </a:p>
          <a:p>
            <a:r>
              <a:rPr lang="en-US" sz="1800" b="1" dirty="0"/>
              <a:t>AIMS</a:t>
            </a:r>
            <a:r>
              <a:rPr lang="en-US" sz="1800" dirty="0"/>
              <a:t>: </a:t>
            </a:r>
          </a:p>
          <a:p>
            <a:pPr lvl="1"/>
            <a:r>
              <a:rPr lang="en-US" sz="1600" dirty="0"/>
              <a:t>To study the correlation between CCL24 and fibrotic biomarkers in serum from patients with PSC </a:t>
            </a:r>
          </a:p>
          <a:p>
            <a:pPr lvl="1"/>
            <a:r>
              <a:rPr lang="en-US" sz="1600" dirty="0"/>
              <a:t>To assess the effect of blocking CCL24 in the Mdr2-/- mouse model for PSC</a:t>
            </a:r>
            <a:endParaRPr lang="en-GB" sz="2000" dirty="0">
              <a:highlight>
                <a:srgbClr val="FEFCFC"/>
              </a:highlight>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86618" cy="769620"/>
          </a:xfrm>
        </p:spPr>
        <p:txBody>
          <a:bodyPr>
            <a:noAutofit/>
          </a:bodyPr>
          <a:lstStyle/>
          <a:p>
            <a:r>
              <a:rPr lang="en-US" dirty="0"/>
              <a:t>CCL24 modulates fibrosis development in PSC: correlation of human serum CCL24 levels with fibrosis markers and data from the Mdr2-/- mouse model</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Barashi N, et al. DILC 2020; </a:t>
            </a:r>
            <a:r>
              <a:rPr lang="en-GB" dirty="0">
                <a:solidFill>
                  <a:srgbClr val="000000"/>
                </a:solidFill>
              </a:rPr>
              <a:t>FRI174</a:t>
            </a: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5498835" y="1412908"/>
            <a:ext cx="0" cy="481012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EEB29BF5-8782-409E-8EAF-243743F3EFA8}"/>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967521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299034" y="1285389"/>
            <a:ext cx="4545379" cy="5404556"/>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400" dirty="0"/>
              <a:t>In the Mdr2-/- mouse model, CM-101(D8) treatment for 7 weeks resulted in:</a:t>
            </a:r>
          </a:p>
          <a:p>
            <a:pPr lvl="1"/>
            <a:r>
              <a:rPr lang="en-US" sz="1400" b="1" dirty="0"/>
              <a:t>Reduced cholestatic injury:</a:t>
            </a:r>
          </a:p>
          <a:p>
            <a:pPr lvl="2"/>
            <a:r>
              <a:rPr lang="en-US" sz="1400" dirty="0"/>
              <a:t>Normalization of ALP</a:t>
            </a:r>
          </a:p>
          <a:p>
            <a:pPr lvl="2"/>
            <a:r>
              <a:rPr lang="en-US" sz="1400" dirty="0"/>
              <a:t>Significant reduction in bile acids levels</a:t>
            </a:r>
            <a:r>
              <a:rPr lang="en-US" sz="1400" baseline="30000" dirty="0"/>
              <a:t> </a:t>
            </a:r>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marL="914400" lvl="2" indent="0">
              <a:buNone/>
            </a:pPr>
            <a:endParaRPr lang="en-US" sz="1400" baseline="30000" dirty="0"/>
          </a:p>
          <a:p>
            <a:pPr lvl="1"/>
            <a:r>
              <a:rPr lang="en-US" sz="1400" b="1" dirty="0"/>
              <a:t>Reduced liver fibrosis, evaluated by H&amp;E and Sirius red staining</a:t>
            </a:r>
            <a:endParaRPr lang="en-US" sz="1400" dirty="0">
              <a:solidFill>
                <a:srgbClr val="FF0000"/>
              </a:solidFill>
            </a:endParaRPr>
          </a:p>
          <a:p>
            <a:pPr marL="457200" lvl="1" indent="0">
              <a:buNone/>
            </a:pPr>
            <a:endParaRPr lang="en-US" sz="1400" dirty="0">
              <a:solidFill>
                <a:srgbClr val="FF0000"/>
              </a:solidFill>
            </a:endParaRPr>
          </a:p>
          <a:p>
            <a:pPr lvl="1"/>
            <a:endParaRPr lang="en-US" sz="1400" dirty="0">
              <a:solidFill>
                <a:srgbClr val="FF0000"/>
              </a:solidFill>
            </a:endParaRPr>
          </a:p>
          <a:p>
            <a:pPr marL="457200" lvl="1" indent="0">
              <a:buNone/>
            </a:pPr>
            <a:r>
              <a:rPr lang="en-US" sz="1400" dirty="0">
                <a:solidFill>
                  <a:srgbClr val="FF0000"/>
                </a:solidFill>
              </a:rPr>
              <a:t> </a:t>
            </a:r>
          </a:p>
          <a:p>
            <a:pPr marL="457200" lvl="1" indent="0">
              <a:buNone/>
            </a:pPr>
            <a:endParaRPr lang="en-US" sz="1400" dirty="0">
              <a:solidFill>
                <a:srgbClr val="FF0000"/>
              </a:solidFill>
            </a:endParaRPr>
          </a:p>
          <a:p>
            <a:pPr lvl="1">
              <a:spcBef>
                <a:spcPts val="2400"/>
              </a:spcBef>
            </a:pPr>
            <a:r>
              <a:rPr lang="en-US" sz="1400" b="1" dirty="0"/>
              <a:t>Reduced liver expression of TIMP-1</a:t>
            </a:r>
          </a:p>
        </p:txBody>
      </p:sp>
      <p:sp>
        <p:nvSpPr>
          <p:cNvPr id="2" name="Content Placeholder 1">
            <a:extLst>
              <a:ext uri="{FF2B5EF4-FFF2-40B4-BE49-F238E27FC236}">
                <a16:creationId xmlns:a16="http://schemas.microsoft.com/office/drawing/2014/main" id="{4D486167-2D28-49A6-B2BC-3EDA18320547}"/>
              </a:ext>
            </a:extLst>
          </p:cNvPr>
          <p:cNvSpPr>
            <a:spLocks noGrp="1"/>
          </p:cNvSpPr>
          <p:nvPr>
            <p:ph sz="half" idx="2"/>
          </p:nvPr>
        </p:nvSpPr>
        <p:spPr>
          <a:xfrm>
            <a:off x="5263116" y="4649585"/>
            <a:ext cx="6452287" cy="1383250"/>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CONCLUSIONS</a:t>
            </a:r>
            <a:endParaRPr lang="en-GB"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CCL24 expression correlated with TIMP-1 and ELF score in patients with PSC, and its blockade with CM-101 in the Mdr2-/- mouse model reduced cholestasis and hepatic fibrosis</a:t>
            </a:r>
          </a:p>
          <a:p>
            <a:r>
              <a:rPr lang="en-US" sz="1400" dirty="0">
                <a:latin typeface="Arial" panose="020B0604020202020204" pitchFamily="34" charset="0"/>
                <a:cs typeface="Arial" panose="020B0604020202020204" pitchFamily="34" charset="0"/>
              </a:rPr>
              <a:t>CCL24 is a novel therapeutic target for PSC, and its neutralizing mAb</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CM-101 is currently being tested in a PoC Phase 2a study as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treatment for PSC</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86618" cy="769620"/>
          </a:xfrm>
        </p:spPr>
        <p:txBody>
          <a:bodyPr>
            <a:noAutofit/>
          </a:bodyPr>
          <a:lstStyle/>
          <a:p>
            <a:r>
              <a:rPr lang="en-US" dirty="0"/>
              <a:t>CCL24 modulates fibrosis development in PSC: correlation of human serum CCL24 levels with fibrosis markers and data from the Mdr2-/- mouse model</a:t>
            </a:r>
            <a:endParaRPr lang="en-GB" dirty="0"/>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5243752" y="4219632"/>
            <a:ext cx="0" cy="205594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3B4A63-78C7-4ECF-8E2C-83F7A0606AFF}"/>
              </a:ext>
            </a:extLst>
          </p:cNvPr>
          <p:cNvSpPr txBox="1"/>
          <p:nvPr/>
        </p:nvSpPr>
        <p:spPr>
          <a:xfrm>
            <a:off x="4797822" y="1179546"/>
            <a:ext cx="69175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In serum from PSC patients CCL24 correlated with fibrotic biomarkers, suggesting an association between CCL24 and PSC-related fibrosis</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896EFBCB-EDB8-4160-87DC-5806979EE580}"/>
              </a:ext>
            </a:extLst>
          </p:cNvPr>
          <p:cNvGrpSpPr/>
          <p:nvPr/>
        </p:nvGrpSpPr>
        <p:grpSpPr>
          <a:xfrm>
            <a:off x="5537259" y="1971722"/>
            <a:ext cx="5904000" cy="2484000"/>
            <a:chOff x="5458867" y="1721757"/>
            <a:chExt cx="5595490" cy="2284975"/>
          </a:xfrm>
        </p:grpSpPr>
        <p:pic>
          <p:nvPicPr>
            <p:cNvPr id="7" name="Picture 6" descr="A screenshot of a cell phone&#10;&#10;Description automatically generated">
              <a:extLst>
                <a:ext uri="{FF2B5EF4-FFF2-40B4-BE49-F238E27FC236}">
                  <a16:creationId xmlns:a16="http://schemas.microsoft.com/office/drawing/2014/main" id="{47204A41-1AED-4C17-9D13-B1C3B09DA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867" y="1721757"/>
              <a:ext cx="5595490" cy="2284975"/>
            </a:xfrm>
            <a:prstGeom prst="rect">
              <a:avLst/>
            </a:prstGeom>
          </p:spPr>
        </p:pic>
        <p:sp>
          <p:nvSpPr>
            <p:cNvPr id="8" name="TextBox 7">
              <a:extLst>
                <a:ext uri="{FF2B5EF4-FFF2-40B4-BE49-F238E27FC236}">
                  <a16:creationId xmlns:a16="http://schemas.microsoft.com/office/drawing/2014/main" id="{8F6C5E10-BA5D-4EDD-ACD1-329A71C25922}"/>
                </a:ext>
              </a:extLst>
            </p:cNvPr>
            <p:cNvSpPr txBox="1"/>
            <p:nvPr/>
          </p:nvSpPr>
          <p:spPr>
            <a:xfrm>
              <a:off x="6843188" y="2735348"/>
              <a:ext cx="1190647"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TIMP-1</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(n=17)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R=0.65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p≤0.005</a:t>
              </a:r>
            </a:p>
          </p:txBody>
        </p:sp>
        <p:sp>
          <p:nvSpPr>
            <p:cNvPr id="19" name="TextBox 18">
              <a:extLst>
                <a:ext uri="{FF2B5EF4-FFF2-40B4-BE49-F238E27FC236}">
                  <a16:creationId xmlns:a16="http://schemas.microsoft.com/office/drawing/2014/main" id="{A3DAD47A-F3A9-49E6-BDB7-1409B93CB96F}"/>
                </a:ext>
              </a:extLst>
            </p:cNvPr>
            <p:cNvSpPr txBox="1"/>
            <p:nvPr/>
          </p:nvSpPr>
          <p:spPr>
            <a:xfrm>
              <a:off x="9810486" y="2840931"/>
              <a:ext cx="1024092"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ELF</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(n=22)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R=0.39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p=0.06</a:t>
              </a:r>
            </a:p>
          </p:txBody>
        </p:sp>
      </p:grpSp>
      <p:cxnSp>
        <p:nvCxnSpPr>
          <p:cNvPr id="21" name="Straight Connector 20">
            <a:extLst>
              <a:ext uri="{FF2B5EF4-FFF2-40B4-BE49-F238E27FC236}">
                <a16:creationId xmlns:a16="http://schemas.microsoft.com/office/drawing/2014/main" id="{375D7DD2-FFA9-4759-B687-CDA2A18994F8}"/>
              </a:ext>
            </a:extLst>
          </p:cNvPr>
          <p:cNvCxnSpPr>
            <a:cxnSpLocks/>
          </p:cNvCxnSpPr>
          <p:nvPr/>
        </p:nvCxnSpPr>
        <p:spPr>
          <a:xfrm flipH="1">
            <a:off x="5243753" y="4595243"/>
            <a:ext cx="634341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8EA2008-068B-497C-9C86-32723A69B187}"/>
              </a:ext>
            </a:extLst>
          </p:cNvPr>
          <p:cNvPicPr preferRelativeResize="0">
            <a:picLocks/>
          </p:cNvPicPr>
          <p:nvPr/>
        </p:nvPicPr>
        <p:blipFill>
          <a:blip r:embed="rId4"/>
          <a:stretch>
            <a:fillRect/>
          </a:stretch>
        </p:blipFill>
        <p:spPr>
          <a:xfrm>
            <a:off x="529408" y="3001203"/>
            <a:ext cx="1764000" cy="1512000"/>
          </a:xfrm>
          <a:prstGeom prst="rect">
            <a:avLst/>
          </a:prstGeom>
        </p:spPr>
      </p:pic>
      <p:pic>
        <p:nvPicPr>
          <p:cNvPr id="13" name="Picture 12">
            <a:extLst>
              <a:ext uri="{FF2B5EF4-FFF2-40B4-BE49-F238E27FC236}">
                <a16:creationId xmlns:a16="http://schemas.microsoft.com/office/drawing/2014/main" id="{4327ABB0-BBD8-41B8-8ED9-06575E5FB813}"/>
              </a:ext>
            </a:extLst>
          </p:cNvPr>
          <p:cNvPicPr preferRelativeResize="0">
            <a:picLocks/>
          </p:cNvPicPr>
          <p:nvPr/>
        </p:nvPicPr>
        <p:blipFill>
          <a:blip r:embed="rId5"/>
          <a:stretch>
            <a:fillRect/>
          </a:stretch>
        </p:blipFill>
        <p:spPr>
          <a:xfrm>
            <a:off x="2450706" y="3001203"/>
            <a:ext cx="1764000" cy="1512000"/>
          </a:xfrm>
          <a:prstGeom prst="rect">
            <a:avLst/>
          </a:prstGeom>
        </p:spPr>
      </p:pic>
      <p:sp>
        <p:nvSpPr>
          <p:cNvPr id="9" name="Text Placeholder 8">
            <a:extLst>
              <a:ext uri="{FF2B5EF4-FFF2-40B4-BE49-F238E27FC236}">
                <a16:creationId xmlns:a16="http://schemas.microsoft.com/office/drawing/2014/main" id="{02D07969-F8B1-4395-9AE7-A3C5F8507D7F}"/>
              </a:ext>
            </a:extLst>
          </p:cNvPr>
          <p:cNvSpPr>
            <a:spLocks noGrp="1"/>
          </p:cNvSpPr>
          <p:nvPr>
            <p:ph type="body" sz="quarter" idx="10"/>
          </p:nvPr>
        </p:nvSpPr>
        <p:spPr/>
        <p:txBody>
          <a:bodyPr/>
          <a:lstStyle/>
          <a:p>
            <a:r>
              <a:rPr lang="en-GB" dirty="0"/>
              <a:t>**p≤0.05; ***p≤0.001; Barashi N, et al. DILC 2020; </a:t>
            </a:r>
            <a:r>
              <a:rPr lang="en-GB" dirty="0">
                <a:solidFill>
                  <a:srgbClr val="000000"/>
                </a:solidFill>
              </a:rPr>
              <a:t>FRI174</a:t>
            </a:r>
          </a:p>
        </p:txBody>
      </p:sp>
      <p:grpSp>
        <p:nvGrpSpPr>
          <p:cNvPr id="22" name="Group 21">
            <a:extLst>
              <a:ext uri="{FF2B5EF4-FFF2-40B4-BE49-F238E27FC236}">
                <a16:creationId xmlns:a16="http://schemas.microsoft.com/office/drawing/2014/main" id="{19A843A7-543D-4F84-A8AE-E319B52C8CA0}"/>
              </a:ext>
            </a:extLst>
          </p:cNvPr>
          <p:cNvGrpSpPr/>
          <p:nvPr/>
        </p:nvGrpSpPr>
        <p:grpSpPr>
          <a:xfrm>
            <a:off x="299034" y="4958934"/>
            <a:ext cx="4356000" cy="1296000"/>
            <a:chOff x="299034" y="4958934"/>
            <a:chExt cx="4356000" cy="1296000"/>
          </a:xfrm>
        </p:grpSpPr>
        <p:grpSp>
          <p:nvGrpSpPr>
            <p:cNvPr id="16" name="Group 15">
              <a:extLst>
                <a:ext uri="{FF2B5EF4-FFF2-40B4-BE49-F238E27FC236}">
                  <a16:creationId xmlns:a16="http://schemas.microsoft.com/office/drawing/2014/main" id="{FE40880D-66EF-4674-A2D6-519B9571260F}"/>
                </a:ext>
              </a:extLst>
            </p:cNvPr>
            <p:cNvGrpSpPr/>
            <p:nvPr/>
          </p:nvGrpSpPr>
          <p:grpSpPr>
            <a:xfrm>
              <a:off x="299034" y="4958934"/>
              <a:ext cx="4356000" cy="1296000"/>
              <a:chOff x="476597" y="4782301"/>
              <a:chExt cx="4084630" cy="1032009"/>
            </a:xfrm>
          </p:grpSpPr>
          <p:sp>
            <p:nvSpPr>
              <p:cNvPr id="14" name="Rectangle 13">
                <a:extLst>
                  <a:ext uri="{FF2B5EF4-FFF2-40B4-BE49-F238E27FC236}">
                    <a16:creationId xmlns:a16="http://schemas.microsoft.com/office/drawing/2014/main" id="{12753FE1-004D-49E2-B32F-1673F0AF8BDF}"/>
                  </a:ext>
                </a:extLst>
              </p:cNvPr>
              <p:cNvSpPr/>
              <p:nvPr/>
            </p:nvSpPr>
            <p:spPr>
              <a:xfrm>
                <a:off x="2623460" y="4782301"/>
                <a:ext cx="1636776" cy="378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Mdr2-/- +CM-101(D8)</a:t>
                </a:r>
              </a:p>
            </p:txBody>
          </p:sp>
          <p:sp>
            <p:nvSpPr>
              <p:cNvPr id="11" name="Rectangle 10">
                <a:extLst>
                  <a:ext uri="{FF2B5EF4-FFF2-40B4-BE49-F238E27FC236}">
                    <a16:creationId xmlns:a16="http://schemas.microsoft.com/office/drawing/2014/main" id="{B515966F-532B-419B-86BA-9FE5AEBABB8F}"/>
                  </a:ext>
                </a:extLst>
              </p:cNvPr>
              <p:cNvSpPr/>
              <p:nvPr/>
            </p:nvSpPr>
            <p:spPr>
              <a:xfrm>
                <a:off x="823438" y="4782301"/>
                <a:ext cx="1366869" cy="378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rPr>
                  <a:t>Mdr2-/-</a:t>
                </a:r>
              </a:p>
            </p:txBody>
          </p:sp>
          <p:pic>
            <p:nvPicPr>
              <p:cNvPr id="10" name="Picture 9">
                <a:extLst>
                  <a:ext uri="{FF2B5EF4-FFF2-40B4-BE49-F238E27FC236}">
                    <a16:creationId xmlns:a16="http://schemas.microsoft.com/office/drawing/2014/main" id="{D8934B32-D00D-495F-8281-436BA52077C5}"/>
                  </a:ext>
                </a:extLst>
              </p:cNvPr>
              <p:cNvPicPr>
                <a:picLocks noChangeAspect="1"/>
              </p:cNvPicPr>
              <p:nvPr/>
            </p:nvPicPr>
            <p:blipFill rotWithShape="1">
              <a:blip r:embed="rId6">
                <a:extLst>
                  <a:ext uri="{28A0092B-C50C-407E-A947-70E740481C1C}">
                    <a14:useLocalDpi xmlns:a14="http://schemas.microsoft.com/office/drawing/2010/main" val="0"/>
                  </a:ext>
                </a:extLst>
              </a:blip>
              <a:srcRect t="6220" b="12399"/>
              <a:stretch/>
            </p:blipFill>
            <p:spPr>
              <a:xfrm>
                <a:off x="476597" y="5044691"/>
                <a:ext cx="4084630" cy="769619"/>
              </a:xfrm>
              <a:prstGeom prst="rect">
                <a:avLst/>
              </a:prstGeom>
              <a:ln>
                <a:solidFill>
                  <a:schemeClr val="tx1"/>
                </a:solidFill>
              </a:ln>
            </p:spPr>
          </p:pic>
        </p:grpSp>
        <p:sp>
          <p:nvSpPr>
            <p:cNvPr id="18" name="TextBox 17">
              <a:extLst>
                <a:ext uri="{FF2B5EF4-FFF2-40B4-BE49-F238E27FC236}">
                  <a16:creationId xmlns:a16="http://schemas.microsoft.com/office/drawing/2014/main" id="{B66EFABB-99BA-45B5-9EBC-7841593F0AEC}"/>
                </a:ext>
              </a:extLst>
            </p:cNvPr>
            <p:cNvSpPr txBox="1"/>
            <p:nvPr/>
          </p:nvSpPr>
          <p:spPr>
            <a:xfrm>
              <a:off x="323861" y="5321559"/>
              <a:ext cx="1152000" cy="108000"/>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Arial" panose="020B0604020202020204"/>
                  <a:ea typeface="+mn-ea"/>
                  <a:cs typeface="+mn-cs"/>
                </a:rPr>
                <a:t>Sample C11F; liver X4; H&amp;E</a:t>
              </a:r>
            </a:p>
          </p:txBody>
        </p:sp>
        <p:sp>
          <p:nvSpPr>
            <p:cNvPr id="23" name="TextBox 22">
              <a:extLst>
                <a:ext uri="{FF2B5EF4-FFF2-40B4-BE49-F238E27FC236}">
                  <a16:creationId xmlns:a16="http://schemas.microsoft.com/office/drawing/2014/main" id="{94D9195E-06D1-4472-B375-605322D66BC1}"/>
                </a:ext>
              </a:extLst>
            </p:cNvPr>
            <p:cNvSpPr txBox="1"/>
            <p:nvPr/>
          </p:nvSpPr>
          <p:spPr>
            <a:xfrm>
              <a:off x="1362362" y="5321559"/>
              <a:ext cx="1188000" cy="10800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Arial" panose="020B0604020202020204"/>
                  <a:ea typeface="+mn-ea"/>
                  <a:cs typeface="+mn-cs"/>
                </a:rPr>
                <a:t>Sample C11F; liver X4; Sirius red</a:t>
              </a:r>
            </a:p>
          </p:txBody>
        </p:sp>
        <p:sp>
          <p:nvSpPr>
            <p:cNvPr id="25" name="TextBox 24">
              <a:extLst>
                <a:ext uri="{FF2B5EF4-FFF2-40B4-BE49-F238E27FC236}">
                  <a16:creationId xmlns:a16="http://schemas.microsoft.com/office/drawing/2014/main" id="{5B5A6B1A-0303-4721-AF5C-E59C5DBA163F}"/>
                </a:ext>
              </a:extLst>
            </p:cNvPr>
            <p:cNvSpPr txBox="1"/>
            <p:nvPr/>
          </p:nvSpPr>
          <p:spPr>
            <a:xfrm>
              <a:off x="3499859" y="5321559"/>
              <a:ext cx="1152000" cy="108000"/>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Arial" panose="020B0604020202020204"/>
                  <a:ea typeface="+mn-ea"/>
                  <a:cs typeface="+mn-cs"/>
                </a:rPr>
                <a:t>Sample T8M; liver X4; Sirius red</a:t>
              </a:r>
            </a:p>
          </p:txBody>
        </p:sp>
        <p:sp>
          <p:nvSpPr>
            <p:cNvPr id="26" name="TextBox 25">
              <a:extLst>
                <a:ext uri="{FF2B5EF4-FFF2-40B4-BE49-F238E27FC236}">
                  <a16:creationId xmlns:a16="http://schemas.microsoft.com/office/drawing/2014/main" id="{8226B34A-AD62-4AEF-9BA6-70A6685BF997}"/>
                </a:ext>
              </a:extLst>
            </p:cNvPr>
            <p:cNvSpPr txBox="1"/>
            <p:nvPr/>
          </p:nvSpPr>
          <p:spPr>
            <a:xfrm>
              <a:off x="2435793" y="5321559"/>
              <a:ext cx="1152000" cy="108000"/>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black"/>
                  </a:solidFill>
                  <a:effectLst/>
                  <a:uLnTx/>
                  <a:uFillTx/>
                  <a:latin typeface="Arial" panose="020B0604020202020204"/>
                  <a:ea typeface="+mn-ea"/>
                  <a:cs typeface="+mn-cs"/>
                </a:rPr>
                <a:t>Sample T8M; liver X4; H&amp;E</a:t>
              </a:r>
            </a:p>
          </p:txBody>
        </p:sp>
      </p:grpSp>
      <p:pic>
        <p:nvPicPr>
          <p:cNvPr id="5" name="Picture 4">
            <a:hlinkClick r:id="rId7" action="ppaction://hlinksldjump"/>
            <a:extLst>
              <a:ext uri="{FF2B5EF4-FFF2-40B4-BE49-F238E27FC236}">
                <a16:creationId xmlns:a16="http://schemas.microsoft.com/office/drawing/2014/main" id="{E4B13199-C17C-41F4-ACA1-C071B48A706A}"/>
              </a:ext>
            </a:extLst>
          </p:cNvPr>
          <p:cNvPicPr>
            <a:picLocks noChangeAspect="1"/>
          </p:cNvPicPr>
          <p:nvPr/>
        </p:nvPicPr>
        <p:blipFill rotWithShape="1">
          <a:blip r:embed="rId8"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14994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sp>
        <p:nvSpPr>
          <p:cNvPr id="9" name="TextBox 8">
            <a:hlinkClick r:id="rId3" action="ppaction://hlinksldjump"/>
            <a:extLst>
              <a:ext uri="{FF2B5EF4-FFF2-40B4-BE49-F238E27FC236}">
                <a16:creationId xmlns:a16="http://schemas.microsoft.com/office/drawing/2014/main" id="{E8974329-08D4-47EE-9366-CFD21585CFEF}"/>
              </a:ext>
            </a:extLst>
          </p:cNvPr>
          <p:cNvSpPr txBox="1">
            <a:spLocks/>
          </p:cNvSpPr>
          <p:nvPr/>
        </p:nvSpPr>
        <p:spPr>
          <a:xfrm>
            <a:off x="4149878" y="2239174"/>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8" name="Content Placeholder 10">
            <a:extLst>
              <a:ext uri="{FF2B5EF4-FFF2-40B4-BE49-F238E27FC236}">
                <a16:creationId xmlns:a16="http://schemas.microsoft.com/office/drawing/2014/main" id="{A700DE2D-F4E8-46F9-829D-6BE8F2CFD63F}"/>
              </a:ext>
            </a:extLst>
          </p:cNvPr>
          <p:cNvGraphicFramePr>
            <a:graphicFrameLocks/>
          </p:cNvGraphicFramePr>
          <p:nvPr>
            <p:extLst>
              <p:ext uri="{D42A27DB-BD31-4B8C-83A1-F6EECF244321}">
                <p14:modId xmlns:p14="http://schemas.microsoft.com/office/powerpoint/2010/main" val="3699514448"/>
              </p:ext>
            </p:extLst>
          </p:nvPr>
        </p:nvGraphicFramePr>
        <p:xfrm>
          <a:off x="604837" y="1545776"/>
          <a:ext cx="10982325" cy="605280"/>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3. Autoimmune-mediated and chronic cholestatic liver disease: experimental and pathophysiology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400" b="0" i="0" u="none" strike="noStrike" dirty="0">
                          <a:solidFill>
                            <a:srgbClr val="000000"/>
                          </a:solidFill>
                          <a:effectLst/>
                          <a:latin typeface="+mj-lt"/>
                        </a:rPr>
                        <a:t>THU120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Mast cell activation mediates biliary immunobiology and subsequent immune response in a model of primary biliary cholangitis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bl>
          </a:graphicData>
        </a:graphic>
      </p:graphicFrame>
      <p:graphicFrame>
        <p:nvGraphicFramePr>
          <p:cNvPr id="2" name="Table 1">
            <a:extLst>
              <a:ext uri="{FF2B5EF4-FFF2-40B4-BE49-F238E27FC236}">
                <a16:creationId xmlns:a16="http://schemas.microsoft.com/office/drawing/2014/main" id="{7DB61287-4624-403A-97FF-D0F2F50B0B8A}"/>
              </a:ext>
            </a:extLst>
          </p:cNvPr>
          <p:cNvGraphicFramePr>
            <a:graphicFrameLocks noGrp="1"/>
          </p:cNvGraphicFramePr>
          <p:nvPr>
            <p:extLst>
              <p:ext uri="{D42A27DB-BD31-4B8C-83A1-F6EECF244321}">
                <p14:modId xmlns:p14="http://schemas.microsoft.com/office/powerpoint/2010/main" val="2278444751"/>
              </p:ext>
            </p:extLst>
          </p:nvPr>
        </p:nvGraphicFramePr>
        <p:xfrm>
          <a:off x="604836" y="2953697"/>
          <a:ext cx="10982325" cy="2601212"/>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3454006450"/>
                    </a:ext>
                  </a:extLst>
                </a:gridCol>
                <a:gridCol w="10162549">
                  <a:extLst>
                    <a:ext uri="{9D8B030D-6E8A-4147-A177-3AD203B41FA5}">
                      <a16:colId xmlns:a16="http://schemas.microsoft.com/office/drawing/2014/main" val="51251846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4. Autoimmune-mediated and chronic cholestatic liver disease: clinical aspects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3487697"/>
                  </a:ext>
                </a:extLst>
              </a:tr>
              <a:tr h="270000">
                <a:tc>
                  <a:txBody>
                    <a:bodyPr/>
                    <a:lstStyle/>
                    <a:p>
                      <a:r>
                        <a:rPr lang="en-GB" sz="1400" dirty="0">
                          <a:latin typeface="+mj-lt"/>
                        </a:rPr>
                        <a:t> GS12</a:t>
                      </a:r>
                      <a:endParaRPr lang="en-US" sz="1400" dirty="0">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Long-term patient and graft survival after liver transplantation for autoimmune hepatitis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9543230"/>
                  </a:ext>
                </a:extLst>
              </a:tr>
              <a:tr h="126330">
                <a:tc>
                  <a:txBody>
                    <a:bodyPr/>
                    <a:lstStyle/>
                    <a:p>
                      <a:r>
                        <a:rPr lang="en-GB" sz="1400" dirty="0">
                          <a:latin typeface="+mj-lt"/>
                        </a:rPr>
                        <a:t> FRI133</a:t>
                      </a:r>
                      <a:endParaRPr lang="en-US" sz="1400" dirty="0">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Durability of treatment response after 1 year of therapy with seladelpar in patients with primary biliary cholangitis: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final results of an international phase 2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19720702"/>
                  </a:ext>
                </a:extLst>
              </a:tr>
              <a:tr h="126330">
                <a:tc>
                  <a:txBody>
                    <a:bodyPr/>
                    <a:lstStyle/>
                    <a:p>
                      <a:r>
                        <a:rPr lang="en-GB" sz="1400" dirty="0">
                          <a:latin typeface="+mj-lt"/>
                        </a:rPr>
                        <a:t> FRI141</a:t>
                      </a:r>
                      <a:endParaRPr lang="en-US" sz="1400" dirty="0">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Antibodies against glycoprotein 2 and anti-neutrophil cytoplasmic antibodies targeting the serine proteinase 3 are markers of severe primary sclerosing cholangitis and progression to cholangiocarcinoma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20708179"/>
                  </a:ext>
                </a:extLst>
              </a:tr>
              <a:tr h="270000">
                <a:tc>
                  <a:txBody>
                    <a:bodyPr/>
                    <a:lstStyle/>
                    <a:p>
                      <a:r>
                        <a:rPr lang="en-GB" sz="1400" dirty="0">
                          <a:latin typeface="+mj-lt"/>
                        </a:rPr>
                        <a:t> FRI165</a:t>
                      </a:r>
                      <a:endParaRPr lang="en-US" sz="1400" dirty="0">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Understanding of central and peripheral fatigue in primary biliary cholangitis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66613388"/>
                  </a:ext>
                </a:extLst>
              </a:tr>
              <a:tr h="126330">
                <a:tc>
                  <a:txBody>
                    <a:bodyPr/>
                    <a:lstStyle/>
                    <a:p>
                      <a:r>
                        <a:rPr lang="en-GB" sz="1400" dirty="0">
                          <a:latin typeface="+mj-lt"/>
                        </a:rPr>
                        <a:t> FRI170</a:t>
                      </a:r>
                      <a:endParaRPr lang="en-US" sz="1400" dirty="0">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Hepatic transcriptomic analysis identifies a mast cell gene expression signature that correlates with fibrosis stage and is prognostic in patients with primary sclerosing cholangitis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41907308"/>
                  </a:ext>
                </a:extLst>
              </a:tr>
              <a:tr h="126330">
                <a:tc>
                  <a:txBody>
                    <a:bodyPr/>
                    <a:lstStyle/>
                    <a:p>
                      <a:r>
                        <a:rPr lang="en-GB" sz="1400" dirty="0">
                          <a:latin typeface="+mj-lt"/>
                        </a:rPr>
                        <a:t> FRI174</a:t>
                      </a:r>
                      <a:endParaRPr lang="en-US" sz="1400" dirty="0">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CCL24 modulates fibrosis development in primary sclerosing cholangitis: correlation of human serum CCL24 levels with fibrosis markers and data from the Mdr2-/- mouse model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57169845"/>
                  </a:ext>
                </a:extLst>
              </a:tr>
            </a:tbl>
          </a:graphicData>
        </a:graphic>
      </p:graphicFrame>
      <p:sp>
        <p:nvSpPr>
          <p:cNvPr id="3" name="TextBox 2">
            <a:hlinkClick r:id="rId4" action="ppaction://hlinksldjump"/>
            <a:extLst>
              <a:ext uri="{FF2B5EF4-FFF2-40B4-BE49-F238E27FC236}">
                <a16:creationId xmlns:a16="http://schemas.microsoft.com/office/drawing/2014/main" id="{2DFED532-08FD-4F57-9E11-3008CDDA41C9}"/>
              </a:ext>
            </a:extLst>
          </p:cNvPr>
          <p:cNvSpPr txBox="1">
            <a:spLocks/>
          </p:cNvSpPr>
          <p:nvPr/>
        </p:nvSpPr>
        <p:spPr>
          <a:xfrm>
            <a:off x="4241317" y="5618767"/>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122114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DF1E2E-64B8-4734-BCFE-E5F52468B243}"/>
              </a:ext>
            </a:extLst>
          </p:cNvPr>
          <p:cNvSpPr>
            <a:spLocks noGrp="1"/>
          </p:cNvSpPr>
          <p:nvPr>
            <p:ph type="title"/>
          </p:nvPr>
        </p:nvSpPr>
        <p:spPr/>
        <p:txBody>
          <a:bodyPr>
            <a:normAutofit/>
          </a:bodyPr>
          <a:lstStyle/>
          <a:p>
            <a:r>
              <a:rPr lang="en-GB" dirty="0"/>
              <a:t>1. Immune-mediated and chronic cholestatic liver disease: experimental and pathophysiology</a:t>
            </a:r>
          </a:p>
        </p:txBody>
      </p:sp>
      <p:sp>
        <p:nvSpPr>
          <p:cNvPr id="6" name="Text Placeholder 5">
            <a:extLst>
              <a:ext uri="{FF2B5EF4-FFF2-40B4-BE49-F238E27FC236}">
                <a16:creationId xmlns:a16="http://schemas.microsoft.com/office/drawing/2014/main" id="{240064CA-0B62-4ACD-9972-1B89E1A7995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36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5753" y="1340769"/>
            <a:ext cx="4203477" cy="5078313"/>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sz="1800" dirty="0"/>
              <a:t>Characteristics of biliary atresia and </a:t>
            </a:r>
            <a:br>
              <a:rPr lang="en-US" sz="1800" dirty="0"/>
            </a:br>
            <a:r>
              <a:rPr lang="en-US" sz="1800" dirty="0"/>
              <a:t>PSC include:</a:t>
            </a:r>
          </a:p>
          <a:p>
            <a:pPr lvl="1"/>
            <a:r>
              <a:rPr lang="en-US" sz="1600" dirty="0"/>
              <a:t>Cholangiocyte injury</a:t>
            </a:r>
          </a:p>
          <a:p>
            <a:pPr lvl="1"/>
            <a:r>
              <a:rPr lang="en-US" sz="1600" dirty="0"/>
              <a:t>Immune cell infiltrations</a:t>
            </a:r>
          </a:p>
          <a:p>
            <a:pPr lvl="1"/>
            <a:r>
              <a:rPr lang="en-US" sz="1600" dirty="0"/>
              <a:t>Obstruction or stricturing of the biliary tree</a:t>
            </a:r>
          </a:p>
          <a:p>
            <a:r>
              <a:rPr lang="en-US" sz="1800" dirty="0"/>
              <a:t>Complement receptor C3AR1 is implicated in negative regulation of immune cell mobilizations and suppression of </a:t>
            </a:r>
            <a:r>
              <a:rPr lang="en-US" sz="1800" i="1" dirty="0"/>
              <a:t>Tnf</a:t>
            </a:r>
            <a:r>
              <a:rPr lang="en-US" sz="1800" i="1" dirty="0">
                <a:latin typeface="Symbol" pitchFamily="2" charset="2"/>
              </a:rPr>
              <a:t>a</a:t>
            </a:r>
            <a:r>
              <a:rPr lang="en-US" sz="1800" dirty="0"/>
              <a:t> and </a:t>
            </a:r>
            <a:r>
              <a:rPr lang="en-US" sz="1800" i="1" dirty="0"/>
              <a:t>Il1</a:t>
            </a:r>
            <a:r>
              <a:rPr lang="en-US" sz="1800" i="1" dirty="0">
                <a:latin typeface="Symbol" pitchFamily="2" charset="2"/>
              </a:rPr>
              <a:t>b</a:t>
            </a:r>
            <a:r>
              <a:rPr lang="en-US" sz="1800" dirty="0"/>
              <a:t> in </a:t>
            </a:r>
            <a:br>
              <a:rPr lang="en-US" sz="1800" dirty="0"/>
            </a:br>
            <a:r>
              <a:rPr lang="en-US" sz="1800" dirty="0"/>
              <a:t>liver injury</a:t>
            </a:r>
          </a:p>
          <a:p>
            <a:pPr marL="0" indent="0">
              <a:buNone/>
            </a:pPr>
            <a:endParaRPr lang="en-US" sz="1800" dirty="0"/>
          </a:p>
          <a:p>
            <a:r>
              <a:rPr lang="en-US" sz="1800" b="1" dirty="0"/>
              <a:t>AIM</a:t>
            </a:r>
            <a:r>
              <a:rPr lang="en-US" sz="1800" dirty="0"/>
              <a:t>: to investigate regulation of biliary disease pathogenesis by C3AR1 in the context of biliary atresia and PSC</a:t>
            </a:r>
          </a:p>
        </p:txBody>
      </p:sp>
      <p:sp>
        <p:nvSpPr>
          <p:cNvPr id="2" name="Content Placeholder 1">
            <a:extLst>
              <a:ext uri="{FF2B5EF4-FFF2-40B4-BE49-F238E27FC236}">
                <a16:creationId xmlns:a16="http://schemas.microsoft.com/office/drawing/2014/main" id="{A467D5B6-9699-4DCE-987D-2CD1EE2770CB}"/>
              </a:ext>
            </a:extLst>
          </p:cNvPr>
          <p:cNvSpPr>
            <a:spLocks noGrp="1"/>
          </p:cNvSpPr>
          <p:nvPr>
            <p:ph sz="half" idx="2"/>
          </p:nvPr>
        </p:nvSpPr>
        <p:spPr>
          <a:xfrm>
            <a:off x="4762427" y="1340769"/>
            <a:ext cx="7185923" cy="4988594"/>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METHODS</a:t>
            </a:r>
          </a:p>
          <a:p>
            <a:r>
              <a:rPr lang="en-US" sz="1800" dirty="0"/>
              <a:t>Human and murine RNASeq mRNA expressions and proteomics data were analyzed for plasma C3, C3a and C3adesArg</a:t>
            </a:r>
            <a:endParaRPr lang="en-US"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A novel immunoregulatory role for complement receptor C3AR1 in fibrosing cholangiopathies of biliary atresia and PSC</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
            </a:r>
            <a:br>
              <a:rPr lang="en-US" dirty="0"/>
            </a:br>
            <a:r>
              <a:rPr lang="en-US" dirty="0"/>
              <a:t>*</a:t>
            </a:r>
            <a:r>
              <a:rPr lang="en-GB" dirty="0"/>
              <a:t>Evaluated by H&amp;E staining and cytokeratin (CK)</a:t>
            </a:r>
            <a:r>
              <a:rPr lang="en-GB" baseline="30000" dirty="0"/>
              <a:t>+</a:t>
            </a:r>
            <a:r>
              <a:rPr lang="en-GB" dirty="0"/>
              <a:t> bile duct profiles</a:t>
            </a:r>
            <a:r>
              <a:rPr lang="en-US" dirty="0">
                <a:highlight>
                  <a:srgbClr val="FFFF00"/>
                </a:highlight>
              </a:rPr>
              <a:t/>
            </a:r>
            <a:br>
              <a:rPr lang="en-US" dirty="0">
                <a:highlight>
                  <a:srgbClr val="FFFF00"/>
                </a:highlight>
              </a:rPr>
            </a:br>
            <a:r>
              <a:rPr lang="en-US" dirty="0"/>
              <a:t>Matos Ortiz GN</a:t>
            </a:r>
            <a:r>
              <a:rPr lang="en-GB" dirty="0"/>
              <a:t>, et al. DILC 2020; </a:t>
            </a:r>
            <a:r>
              <a:rPr lang="en-GB" dirty="0">
                <a:solidFill>
                  <a:srgbClr val="000000"/>
                </a:solidFill>
              </a:rPr>
              <a:t>LBP25</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4695828"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15B04EE-9138-4C77-AAF5-7486FE1EBB88}"/>
              </a:ext>
            </a:extLst>
          </p:cNvPr>
          <p:cNvSpPr/>
          <p:nvPr/>
        </p:nvSpPr>
        <p:spPr>
          <a:xfrm>
            <a:off x="5196295" y="4094537"/>
            <a:ext cx="2947988" cy="482522"/>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Experimental biliary atresia</a:t>
            </a:r>
          </a:p>
        </p:txBody>
      </p:sp>
      <p:sp>
        <p:nvSpPr>
          <p:cNvPr id="25" name="Rectangle 24">
            <a:extLst>
              <a:ext uri="{FF2B5EF4-FFF2-40B4-BE49-F238E27FC236}">
                <a16:creationId xmlns:a16="http://schemas.microsoft.com/office/drawing/2014/main" id="{AB1E7001-44C3-40A3-ACA4-92EEF75852F3}"/>
              </a:ext>
            </a:extLst>
          </p:cNvPr>
          <p:cNvSpPr/>
          <p:nvPr/>
        </p:nvSpPr>
        <p:spPr>
          <a:xfrm>
            <a:off x="4981490" y="2668972"/>
            <a:ext cx="1518933" cy="686330"/>
          </a:xfrm>
          <a:prstGeom prst="rect">
            <a:avLst/>
          </a:prstGeom>
          <a:solidFill>
            <a:srgbClr val="EB5F17">
              <a:alpha val="50196"/>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Newborn</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C3AR</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mice</a:t>
            </a:r>
          </a:p>
        </p:txBody>
      </p:sp>
      <p:sp>
        <p:nvSpPr>
          <p:cNvPr id="27" name="Rectangle 26">
            <a:extLst>
              <a:ext uri="{FF2B5EF4-FFF2-40B4-BE49-F238E27FC236}">
                <a16:creationId xmlns:a16="http://schemas.microsoft.com/office/drawing/2014/main" id="{FA005ACC-8CF7-4CAB-90F6-BC0535DC1950}"/>
              </a:ext>
            </a:extLst>
          </p:cNvPr>
          <p:cNvSpPr/>
          <p:nvPr/>
        </p:nvSpPr>
        <p:spPr>
          <a:xfrm>
            <a:off x="6803730" y="2668972"/>
            <a:ext cx="1519200" cy="687600"/>
          </a:xfrm>
          <a:prstGeom prst="rect">
            <a:avLst/>
          </a:prstGeom>
          <a:solidFill>
            <a:srgbClr val="EB5F17">
              <a:alpha val="2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Newborn</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WT mice</a:t>
            </a:r>
          </a:p>
        </p:txBody>
      </p:sp>
      <p:sp>
        <p:nvSpPr>
          <p:cNvPr id="9" name="TextBox 8">
            <a:extLst>
              <a:ext uri="{FF2B5EF4-FFF2-40B4-BE49-F238E27FC236}">
                <a16:creationId xmlns:a16="http://schemas.microsoft.com/office/drawing/2014/main" id="{62BCBEA5-2391-469F-A0D8-4D2AB8866DB9}"/>
              </a:ext>
            </a:extLst>
          </p:cNvPr>
          <p:cNvSpPr txBox="1"/>
          <p:nvPr/>
        </p:nvSpPr>
        <p:spPr>
          <a:xfrm>
            <a:off x="5379006" y="3608062"/>
            <a:ext cx="25825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IP injection of 1.0x10</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6</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ffu RRV</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 name="Connector: Elbow 12">
            <a:extLst>
              <a:ext uri="{FF2B5EF4-FFF2-40B4-BE49-F238E27FC236}">
                <a16:creationId xmlns:a16="http://schemas.microsoft.com/office/drawing/2014/main" id="{B5434AE0-048E-411F-876F-9F120172714E}"/>
              </a:ext>
            </a:extLst>
          </p:cNvPr>
          <p:cNvCxnSpPr>
            <a:cxnSpLocks/>
            <a:stCxn id="25" idx="2"/>
            <a:endCxn id="9" idx="0"/>
          </p:cNvCxnSpPr>
          <p:nvPr/>
        </p:nvCxnSpPr>
        <p:spPr>
          <a:xfrm rot="16200000" flipH="1">
            <a:off x="6079243" y="3017016"/>
            <a:ext cx="252760" cy="9293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C11FD50-B953-4EB5-BBB4-24CC68D82043}"/>
              </a:ext>
            </a:extLst>
          </p:cNvPr>
          <p:cNvCxnSpPr>
            <a:cxnSpLocks/>
            <a:stCxn id="27" idx="2"/>
            <a:endCxn id="9" idx="0"/>
          </p:cNvCxnSpPr>
          <p:nvPr/>
        </p:nvCxnSpPr>
        <p:spPr>
          <a:xfrm rot="5400000">
            <a:off x="6991065" y="3035797"/>
            <a:ext cx="251490" cy="8930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A1ED44A-B233-4337-92CE-3C81CAD10E17}"/>
              </a:ext>
            </a:extLst>
          </p:cNvPr>
          <p:cNvCxnSpPr>
            <a:cxnSpLocks/>
            <a:stCxn id="9" idx="2"/>
            <a:endCxn id="8" idx="0"/>
          </p:cNvCxnSpPr>
          <p:nvPr/>
        </p:nvCxnSpPr>
        <p:spPr>
          <a:xfrm>
            <a:off x="6670289" y="3915839"/>
            <a:ext cx="0" cy="178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A9CAA98-534F-402A-B42C-184D5D3D60C6}"/>
              </a:ext>
            </a:extLst>
          </p:cNvPr>
          <p:cNvSpPr/>
          <p:nvPr/>
        </p:nvSpPr>
        <p:spPr>
          <a:xfrm>
            <a:off x="5196295" y="4811516"/>
            <a:ext cx="2947988" cy="482522"/>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Phenotyped for cholestasis</a:t>
            </a:r>
          </a:p>
        </p:txBody>
      </p:sp>
      <p:cxnSp>
        <p:nvCxnSpPr>
          <p:cNvPr id="39" name="Straight Arrow Connector 38">
            <a:extLst>
              <a:ext uri="{FF2B5EF4-FFF2-40B4-BE49-F238E27FC236}">
                <a16:creationId xmlns:a16="http://schemas.microsoft.com/office/drawing/2014/main" id="{CEA507AA-0C18-40B7-A7EB-75454C4138B8}"/>
              </a:ext>
            </a:extLst>
          </p:cNvPr>
          <p:cNvCxnSpPr>
            <a:cxnSpLocks/>
            <a:stCxn id="8" idx="2"/>
            <a:endCxn id="40" idx="0"/>
          </p:cNvCxnSpPr>
          <p:nvPr/>
        </p:nvCxnSpPr>
        <p:spPr>
          <a:xfrm>
            <a:off x="6670289" y="4577059"/>
            <a:ext cx="0" cy="234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861244E-259C-4F63-8094-C1664B25E9DA}"/>
              </a:ext>
            </a:extLst>
          </p:cNvPr>
          <p:cNvSpPr txBox="1"/>
          <p:nvPr/>
        </p:nvSpPr>
        <p:spPr>
          <a:xfrm>
            <a:off x="5702797" y="2299639"/>
            <a:ext cx="169790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Biliary atresia</a:t>
            </a:r>
          </a:p>
        </p:txBody>
      </p:sp>
      <p:sp>
        <p:nvSpPr>
          <p:cNvPr id="55" name="TextBox 54">
            <a:extLst>
              <a:ext uri="{FF2B5EF4-FFF2-40B4-BE49-F238E27FC236}">
                <a16:creationId xmlns:a16="http://schemas.microsoft.com/office/drawing/2014/main" id="{0FDA18B1-FFDB-4E09-86CD-4BAF3C0D555A}"/>
              </a:ext>
            </a:extLst>
          </p:cNvPr>
          <p:cNvSpPr txBox="1"/>
          <p:nvPr/>
        </p:nvSpPr>
        <p:spPr>
          <a:xfrm>
            <a:off x="8251983" y="2313759"/>
            <a:ext cx="205697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Double knockout</a:t>
            </a:r>
          </a:p>
        </p:txBody>
      </p:sp>
      <p:sp>
        <p:nvSpPr>
          <p:cNvPr id="57" name="Rectangle 56">
            <a:extLst>
              <a:ext uri="{FF2B5EF4-FFF2-40B4-BE49-F238E27FC236}">
                <a16:creationId xmlns:a16="http://schemas.microsoft.com/office/drawing/2014/main" id="{B2625755-AA6B-4E0C-8BD7-4E1384F236A0}"/>
              </a:ext>
            </a:extLst>
          </p:cNvPr>
          <p:cNvSpPr/>
          <p:nvPr/>
        </p:nvSpPr>
        <p:spPr>
          <a:xfrm>
            <a:off x="8626237" y="2668972"/>
            <a:ext cx="1518933" cy="686330"/>
          </a:xfrm>
          <a:prstGeom prst="rect">
            <a:avLst/>
          </a:prstGeom>
          <a:solidFill>
            <a:schemeClr val="accent1">
              <a:alpha val="50196"/>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MDR2</a:t>
            </a:r>
            <a:r>
              <a:rPr kumimoji="0" lang="en-GB" sz="1600" b="0" i="0" u="none" strike="noStrike" kern="1200" cap="none" spc="0" normalizeH="0" baseline="30000" noProof="0" dirty="0">
                <a:ln>
                  <a:noFill/>
                </a:ln>
                <a:solidFill>
                  <a:srgbClr val="FFFFFF"/>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C3AR</a:t>
            </a:r>
            <a:r>
              <a:rPr kumimoji="0" lang="en-GB" sz="1600" b="0" i="0" u="none" strike="noStrike" kern="1200" cap="none" spc="0" normalizeH="0" baseline="30000" noProof="0" dirty="0">
                <a:ln>
                  <a:noFill/>
                </a:ln>
                <a:solidFill>
                  <a:srgbClr val="FFFFFF"/>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 mice</a:t>
            </a:r>
          </a:p>
        </p:txBody>
      </p:sp>
      <p:sp>
        <p:nvSpPr>
          <p:cNvPr id="58" name="Rectangle 57">
            <a:extLst>
              <a:ext uri="{FF2B5EF4-FFF2-40B4-BE49-F238E27FC236}">
                <a16:creationId xmlns:a16="http://schemas.microsoft.com/office/drawing/2014/main" id="{CD7D179F-7CEB-45F2-ABBF-878C03563391}"/>
              </a:ext>
            </a:extLst>
          </p:cNvPr>
          <p:cNvSpPr/>
          <p:nvPr/>
        </p:nvSpPr>
        <p:spPr>
          <a:xfrm>
            <a:off x="10233629" y="2668972"/>
            <a:ext cx="1028991" cy="686330"/>
          </a:xfrm>
          <a:prstGeom prst="rect">
            <a:avLst/>
          </a:prstGeom>
          <a:solidFill>
            <a:schemeClr val="accent1">
              <a:lumMod val="40000"/>
              <a:lumOff val="60000"/>
              <a:alpha val="50196"/>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MDR2</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mice</a:t>
            </a:r>
          </a:p>
        </p:txBody>
      </p:sp>
      <p:cxnSp>
        <p:nvCxnSpPr>
          <p:cNvPr id="63" name="Connector: Elbow 62">
            <a:extLst>
              <a:ext uri="{FF2B5EF4-FFF2-40B4-BE49-F238E27FC236}">
                <a16:creationId xmlns:a16="http://schemas.microsoft.com/office/drawing/2014/main" id="{760D506F-3195-4D29-9BF2-38115ABB4EDA}"/>
              </a:ext>
            </a:extLst>
          </p:cNvPr>
          <p:cNvCxnSpPr>
            <a:cxnSpLocks/>
            <a:stCxn id="38" idx="2"/>
            <a:endCxn id="64" idx="0"/>
          </p:cNvCxnSpPr>
          <p:nvPr/>
        </p:nvCxnSpPr>
        <p:spPr>
          <a:xfrm rot="5400000">
            <a:off x="10817420" y="2715971"/>
            <a:ext cx="247778" cy="15264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4208EE1-75D5-41AB-88B3-9BBB27FE859E}"/>
              </a:ext>
            </a:extLst>
          </p:cNvPr>
          <p:cNvSpPr txBox="1"/>
          <p:nvPr/>
        </p:nvSpPr>
        <p:spPr>
          <a:xfrm>
            <a:off x="9128122" y="3603080"/>
            <a:ext cx="2099934"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Sacrificed on day 70 of life</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17F688A6-0C67-4420-A427-8FC52DD48A8A}"/>
              </a:ext>
            </a:extLst>
          </p:cNvPr>
          <p:cNvSpPr/>
          <p:nvPr/>
        </p:nvSpPr>
        <p:spPr>
          <a:xfrm>
            <a:off x="8550093" y="3979977"/>
            <a:ext cx="3247785" cy="49814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Liver biochemistry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Plasma bilirubin, ALT and AST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8" name="Connector: Elbow 67">
            <a:extLst>
              <a:ext uri="{FF2B5EF4-FFF2-40B4-BE49-F238E27FC236}">
                <a16:creationId xmlns:a16="http://schemas.microsoft.com/office/drawing/2014/main" id="{F5687783-4907-4E68-8768-EC864F66AD8A}"/>
              </a:ext>
            </a:extLst>
          </p:cNvPr>
          <p:cNvCxnSpPr>
            <a:cxnSpLocks/>
            <a:stCxn id="57" idx="2"/>
            <a:endCxn id="64" idx="0"/>
          </p:cNvCxnSpPr>
          <p:nvPr/>
        </p:nvCxnSpPr>
        <p:spPr>
          <a:xfrm rot="16200000" flipH="1">
            <a:off x="9658007" y="3082998"/>
            <a:ext cx="247778" cy="7923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69482F82-6DEE-43E1-AC2E-89D61C9E6024}"/>
              </a:ext>
            </a:extLst>
          </p:cNvPr>
          <p:cNvCxnSpPr>
            <a:cxnSpLocks/>
            <a:stCxn id="58" idx="2"/>
            <a:endCxn id="64" idx="0"/>
          </p:cNvCxnSpPr>
          <p:nvPr/>
        </p:nvCxnSpPr>
        <p:spPr>
          <a:xfrm rot="5400000">
            <a:off x="10339218" y="3194173"/>
            <a:ext cx="247778" cy="5700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30F48C2E-D430-49FF-9B60-B57A0DAE1F87}"/>
              </a:ext>
            </a:extLst>
          </p:cNvPr>
          <p:cNvSpPr/>
          <p:nvPr/>
        </p:nvSpPr>
        <p:spPr>
          <a:xfrm>
            <a:off x="8550093" y="4518661"/>
            <a:ext cx="3247785" cy="4968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Histology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EHBDs and liver*</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2" name="Rectangle 71">
            <a:extLst>
              <a:ext uri="{FF2B5EF4-FFF2-40B4-BE49-F238E27FC236}">
                <a16:creationId xmlns:a16="http://schemas.microsoft.com/office/drawing/2014/main" id="{DF80B469-5330-49E2-BE9B-25BD780D8361}"/>
              </a:ext>
            </a:extLst>
          </p:cNvPr>
          <p:cNvSpPr/>
          <p:nvPr/>
        </p:nvSpPr>
        <p:spPr>
          <a:xfrm>
            <a:off x="8550093" y="5056005"/>
            <a:ext cx="3247785" cy="4968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Flow cytometry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Liver immune cells phenotyped</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id="{E4B217E7-AC6E-477F-882E-932038192D56}"/>
              </a:ext>
            </a:extLst>
          </p:cNvPr>
          <p:cNvSpPr/>
          <p:nvPr/>
        </p:nvSpPr>
        <p:spPr>
          <a:xfrm>
            <a:off x="8550093" y="5593349"/>
            <a:ext cx="3247785" cy="4968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Gene expression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qRT-PCR</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5" name="Straight Arrow Connector 74">
            <a:extLst>
              <a:ext uri="{FF2B5EF4-FFF2-40B4-BE49-F238E27FC236}">
                <a16:creationId xmlns:a16="http://schemas.microsoft.com/office/drawing/2014/main" id="{3DEE7EDD-8985-4A95-AD5B-3EB07DD9DF62}"/>
              </a:ext>
            </a:extLst>
          </p:cNvPr>
          <p:cNvCxnSpPr>
            <a:stCxn id="64" idx="2"/>
            <a:endCxn id="66" idx="0"/>
          </p:cNvCxnSpPr>
          <p:nvPr/>
        </p:nvCxnSpPr>
        <p:spPr>
          <a:xfrm flipH="1">
            <a:off x="10173986" y="3818524"/>
            <a:ext cx="4103" cy="161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81F69D5-50AF-42B4-ACE2-055C7EE9A846}"/>
              </a:ext>
            </a:extLst>
          </p:cNvPr>
          <p:cNvSpPr/>
          <p:nvPr/>
        </p:nvSpPr>
        <p:spPr>
          <a:xfrm>
            <a:off x="11354004" y="2668972"/>
            <a:ext cx="701049" cy="686330"/>
          </a:xfrm>
          <a:prstGeom prst="rect">
            <a:avLst/>
          </a:prstGeom>
          <a:solidFill>
            <a:schemeClr val="bg1">
              <a:alpha val="50196"/>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WT</a:t>
            </a:r>
            <a:endPar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mice</a:t>
            </a:r>
          </a:p>
        </p:txBody>
      </p:sp>
      <p:pic>
        <p:nvPicPr>
          <p:cNvPr id="3" name="Picture 2">
            <a:hlinkClick r:id="rId3" action="ppaction://hlinksldjump"/>
            <a:extLst>
              <a:ext uri="{FF2B5EF4-FFF2-40B4-BE49-F238E27FC236}">
                <a16:creationId xmlns:a16="http://schemas.microsoft.com/office/drawing/2014/main" id="{C6152104-A029-4003-BA26-4AD7D639F81C}"/>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27081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A novel immunoregulatory role for complement receptor C3AR1 in fibrosing cholangiopathies of biliary atresia and PSC</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*Death by Day 10 in 77% vs none in WT (p&lt;0.0001)</a:t>
            </a:r>
            <a:br>
              <a:rPr lang="en-US" dirty="0"/>
            </a:br>
            <a:r>
              <a:rPr lang="en-US" dirty="0"/>
              <a:t>Matos Ortiz GN</a:t>
            </a:r>
            <a:r>
              <a:rPr lang="en-GB" dirty="0"/>
              <a:t>, et al. DILC 2020; LBP25</a:t>
            </a:r>
          </a:p>
        </p:txBody>
      </p:sp>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5752" y="1340767"/>
            <a:ext cx="11342400" cy="5139163"/>
          </a:xfrm>
        </p:spPr>
        <p:txBody>
          <a:bodyPr>
            <a:normAutofit fontScale="92500" lnSpcReduction="10000"/>
          </a:bodyPr>
          <a:lstStyle/>
          <a:p>
            <a:pPr marL="0" indent="0">
              <a:buNone/>
            </a:pPr>
            <a:r>
              <a:rPr lang="en-US" sz="2200" b="1" dirty="0">
                <a:solidFill>
                  <a:schemeClr val="bg1"/>
                </a:solidFill>
                <a:highlight>
                  <a:srgbClr val="004A86"/>
                </a:highlight>
                <a:latin typeface="Arial" panose="020B0604020202020204" pitchFamily="34" charset="0"/>
                <a:cs typeface="Arial" panose="020B0604020202020204" pitchFamily="34" charset="0"/>
              </a:rPr>
              <a:t>RESULTS​</a:t>
            </a:r>
          </a:p>
          <a:p>
            <a:r>
              <a:rPr lang="en-US" dirty="0">
                <a:sym typeface="Symbol" panose="05050102010706020507" pitchFamily="18" charset="2"/>
              </a:rPr>
              <a:t> </a:t>
            </a:r>
            <a:r>
              <a:rPr lang="en-US" sz="2200" dirty="0">
                <a:sym typeface="Symbol" panose="05050102010706020507" pitchFamily="18" charset="2"/>
              </a:rPr>
              <a:t>expression of C3AR1, CXCR4 and CXCL12, reflecting homeostatic anti-inflammatory responses</a:t>
            </a:r>
          </a:p>
          <a:p>
            <a:pPr lvl="1"/>
            <a:r>
              <a:rPr lang="en-US" sz="1900" dirty="0">
                <a:sym typeface="Symbol" panose="05050102010706020507" pitchFamily="18" charset="2"/>
              </a:rPr>
              <a:t> 2.5–7.3-fold </a:t>
            </a:r>
            <a:r>
              <a:rPr lang="en-US" sz="1900" i="1" dirty="0">
                <a:sym typeface="Symbol" panose="05050102010706020507" pitchFamily="18" charset="2"/>
              </a:rPr>
              <a:t>vs</a:t>
            </a:r>
            <a:r>
              <a:rPr lang="en-US" sz="1900" dirty="0">
                <a:sym typeface="Symbol" panose="05050102010706020507" pitchFamily="18" charset="2"/>
              </a:rPr>
              <a:t> normal in human liver (p≤0.0003)</a:t>
            </a:r>
          </a:p>
          <a:p>
            <a:pPr lvl="1"/>
            <a:r>
              <a:rPr lang="en-US" sz="1900" dirty="0">
                <a:sym typeface="Symbol" panose="05050102010706020507" pitchFamily="18" charset="2"/>
              </a:rPr>
              <a:t> 1.3–6.3-fold </a:t>
            </a:r>
            <a:r>
              <a:rPr lang="en-US" sz="1900" i="1" dirty="0">
                <a:sym typeface="Symbol" panose="05050102010706020507" pitchFamily="18" charset="2"/>
              </a:rPr>
              <a:t>vs</a:t>
            </a:r>
            <a:r>
              <a:rPr lang="en-US" sz="1900" dirty="0">
                <a:sym typeface="Symbol" panose="05050102010706020507" pitchFamily="18" charset="2"/>
              </a:rPr>
              <a:t> saline-control EHBDs in experimental biliary atresia (p&lt;0.02)</a:t>
            </a:r>
          </a:p>
          <a:p>
            <a:r>
              <a:rPr lang="en-US" sz="2400" dirty="0">
                <a:sym typeface="Symbol" panose="05050102010706020507" pitchFamily="18" charset="2"/>
              </a:rPr>
              <a:t> </a:t>
            </a:r>
            <a:r>
              <a:rPr lang="en-US" sz="2200" dirty="0">
                <a:sym typeface="Symbol" panose="05050102010706020507" pitchFamily="18" charset="2"/>
              </a:rPr>
              <a:t>Serum C3, C3a and C3adesArg in patients with biliary atresia (p&lt;0.03)</a:t>
            </a:r>
          </a:p>
          <a:p>
            <a:r>
              <a:rPr lang="en-US" sz="2200" dirty="0"/>
              <a:t>RRV infection of C3AR1</a:t>
            </a:r>
            <a:r>
              <a:rPr lang="en-US" sz="2200" baseline="30000" dirty="0"/>
              <a:t>–/–</a:t>
            </a:r>
            <a:r>
              <a:rPr lang="en-US" sz="2200" dirty="0"/>
              <a:t> mice </a:t>
            </a:r>
            <a:r>
              <a:rPr lang="en-US" sz="2200" dirty="0">
                <a:sym typeface="Symbol" panose="05050102010706020507" pitchFamily="18" charset="2"/>
              </a:rPr>
              <a:t>resulted in:</a:t>
            </a:r>
            <a:endParaRPr lang="en-US" sz="2200" dirty="0"/>
          </a:p>
          <a:p>
            <a:pPr lvl="1"/>
            <a:r>
              <a:rPr lang="en-US" sz="1900" dirty="0"/>
              <a:t>Severe EHBD atresia </a:t>
            </a:r>
          </a:p>
          <a:p>
            <a:pPr lvl="1"/>
            <a:r>
              <a:rPr lang="en-GB" sz="1900" dirty="0"/>
              <a:t>Liver necroinflammation</a:t>
            </a:r>
          </a:p>
          <a:p>
            <a:pPr lvl="1"/>
            <a:r>
              <a:rPr lang="en-GB" sz="1900" dirty="0"/>
              <a:t>Early mortality* </a:t>
            </a:r>
          </a:p>
          <a:p>
            <a:pPr lvl="1"/>
            <a:r>
              <a:rPr lang="en-US" sz="1900" dirty="0">
                <a:sym typeface="Symbol" panose="05050102010706020507" pitchFamily="18" charset="2"/>
              </a:rPr>
              <a:t></a:t>
            </a:r>
            <a:r>
              <a:rPr lang="en-US" sz="1900" dirty="0"/>
              <a:t> </a:t>
            </a:r>
            <a:r>
              <a:rPr lang="en-GB" sz="1900" dirty="0"/>
              <a:t>serum total bilirubin </a:t>
            </a:r>
            <a:r>
              <a:rPr lang="en-US" sz="1900" dirty="0">
                <a:sym typeface="Symbol" panose="05050102010706020507" pitchFamily="18" charset="2"/>
              </a:rPr>
              <a:t>and</a:t>
            </a:r>
            <a:r>
              <a:rPr lang="en-US" sz="1900" dirty="0"/>
              <a:t> </a:t>
            </a:r>
            <a:r>
              <a:rPr lang="en-GB" sz="1900" dirty="0"/>
              <a:t>ALT </a:t>
            </a:r>
            <a:endParaRPr lang="en-US" sz="1700" dirty="0"/>
          </a:p>
          <a:p>
            <a:pPr lvl="1"/>
            <a:r>
              <a:rPr lang="en-US" sz="1900" dirty="0">
                <a:sym typeface="Symbol" panose="05050102010706020507" pitchFamily="18" charset="2"/>
              </a:rPr>
              <a:t> </a:t>
            </a:r>
            <a:r>
              <a:rPr lang="en-US" sz="1900" dirty="0"/>
              <a:t>C3AR1 in CD45+Lin+ cells </a:t>
            </a:r>
          </a:p>
          <a:p>
            <a:pPr lvl="1"/>
            <a:r>
              <a:rPr lang="en-US" sz="1900" dirty="0">
                <a:sym typeface="Symbol" panose="05050102010706020507" pitchFamily="18" charset="2"/>
              </a:rPr>
              <a:t></a:t>
            </a:r>
            <a:r>
              <a:rPr lang="en-US" sz="1900" dirty="0"/>
              <a:t> C3AR1 in CD45–Lin– cells</a:t>
            </a:r>
          </a:p>
          <a:p>
            <a:pPr lvl="1"/>
            <a:r>
              <a:rPr lang="en-US" sz="1900" dirty="0">
                <a:sym typeface="Symbol" panose="05050102010706020507" pitchFamily="18" charset="2"/>
              </a:rPr>
              <a:t>Significant elevations</a:t>
            </a:r>
            <a:r>
              <a:rPr lang="en-US" sz="1900" dirty="0"/>
              <a:t> in:</a:t>
            </a:r>
            <a:endParaRPr lang="en-US" sz="1900" dirty="0">
              <a:sym typeface="Symbol" panose="05050102010706020507" pitchFamily="18" charset="2"/>
            </a:endParaRPr>
          </a:p>
          <a:p>
            <a:pPr lvl="2"/>
            <a:r>
              <a:rPr lang="en-US" sz="1700" dirty="0"/>
              <a:t>Hepatic mRNA expression of Tnf</a:t>
            </a:r>
            <a:r>
              <a:rPr lang="en-US" sz="1700" dirty="0">
                <a:latin typeface="Symbol" pitchFamily="2" charset="2"/>
              </a:rPr>
              <a:t>a</a:t>
            </a:r>
            <a:r>
              <a:rPr lang="en-US" sz="1700" dirty="0"/>
              <a:t>, Il1</a:t>
            </a:r>
            <a:r>
              <a:rPr lang="en-US" sz="1700" dirty="0">
                <a:latin typeface="Symbol" pitchFamily="2" charset="2"/>
              </a:rPr>
              <a:t>b</a:t>
            </a:r>
            <a:r>
              <a:rPr lang="en-US" sz="1700" dirty="0"/>
              <a:t> and Il6 </a:t>
            </a:r>
          </a:p>
          <a:p>
            <a:pPr lvl="2"/>
            <a:r>
              <a:rPr lang="en-US" sz="1700" dirty="0"/>
              <a:t>Nkg2d+ CD4+/CD8+, NK, pDCs, macrophages and neutrophils</a:t>
            </a:r>
            <a:endParaRPr lang="en-US" sz="1900" dirty="0"/>
          </a:p>
        </p:txBody>
      </p:sp>
      <p:sp>
        <p:nvSpPr>
          <p:cNvPr id="20" name="Content Placeholder 19">
            <a:extLst>
              <a:ext uri="{FF2B5EF4-FFF2-40B4-BE49-F238E27FC236}">
                <a16:creationId xmlns:a16="http://schemas.microsoft.com/office/drawing/2014/main" id="{55A3924B-B41F-4FDF-8048-FD90FA840FF2}"/>
              </a:ext>
            </a:extLst>
          </p:cNvPr>
          <p:cNvSpPr>
            <a:spLocks noGrp="1"/>
          </p:cNvSpPr>
          <p:nvPr>
            <p:ph sz="half" idx="4294967295"/>
          </p:nvPr>
        </p:nvSpPr>
        <p:spPr>
          <a:xfrm>
            <a:off x="6618288" y="1192213"/>
            <a:ext cx="5573712" cy="4622800"/>
          </a:xfrm>
        </p:spPr>
        <p:txBody>
          <a:bodyPr/>
          <a:lstStyle/>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p:txBody>
      </p:sp>
      <p:pic>
        <p:nvPicPr>
          <p:cNvPr id="11" name="Picture 10" descr="A picture containing flower&#10;&#10;Description automatically generated">
            <a:extLst>
              <a:ext uri="{FF2B5EF4-FFF2-40B4-BE49-F238E27FC236}">
                <a16:creationId xmlns:a16="http://schemas.microsoft.com/office/drawing/2014/main" id="{B9ADF6A4-A78A-4F22-A101-8D08DDA84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755" y="3402288"/>
            <a:ext cx="5122076" cy="2241635"/>
          </a:xfrm>
          <a:prstGeom prst="rect">
            <a:avLst/>
          </a:prstGeom>
          <a:ln w="3175">
            <a:noFill/>
          </a:ln>
        </p:spPr>
      </p:pic>
      <p:sp>
        <p:nvSpPr>
          <p:cNvPr id="16" name="Rectangle: Rounded Corners 15">
            <a:extLst>
              <a:ext uri="{FF2B5EF4-FFF2-40B4-BE49-F238E27FC236}">
                <a16:creationId xmlns:a16="http://schemas.microsoft.com/office/drawing/2014/main" id="{D08B7415-5BF2-4B7D-AF1A-321507E1196E}"/>
              </a:ext>
            </a:extLst>
          </p:cNvPr>
          <p:cNvSpPr/>
          <p:nvPr/>
        </p:nvSpPr>
        <p:spPr>
          <a:xfrm>
            <a:off x="1236616" y="3621102"/>
            <a:ext cx="2260963" cy="280338"/>
          </a:xfrm>
          <a:prstGeom prst="roundRect">
            <a:avLst/>
          </a:prstGeom>
          <a:noFill/>
          <a:ln w="38100">
            <a:solidFill>
              <a:srgbClr val="EB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8" name="Straight Arrow Connector 17">
            <a:extLst>
              <a:ext uri="{FF2B5EF4-FFF2-40B4-BE49-F238E27FC236}">
                <a16:creationId xmlns:a16="http://schemas.microsoft.com/office/drawing/2014/main" id="{333FA9CE-5A17-4B0F-80BF-A8B638791848}"/>
              </a:ext>
            </a:extLst>
          </p:cNvPr>
          <p:cNvCxnSpPr>
            <a:cxnSpLocks/>
          </p:cNvCxnSpPr>
          <p:nvPr/>
        </p:nvCxnSpPr>
        <p:spPr>
          <a:xfrm>
            <a:off x="3497579" y="3757355"/>
            <a:ext cx="3506560" cy="0"/>
          </a:xfrm>
          <a:prstGeom prst="straightConnector1">
            <a:avLst/>
          </a:prstGeom>
          <a:noFill/>
          <a:ln w="38100">
            <a:solidFill>
              <a:srgbClr val="EB5F17"/>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pic>
        <p:nvPicPr>
          <p:cNvPr id="2" name="Picture 1">
            <a:hlinkClick r:id="rId4" action="ppaction://hlinksldjump"/>
            <a:extLst>
              <a:ext uri="{FF2B5EF4-FFF2-40B4-BE49-F238E27FC236}">
                <a16:creationId xmlns:a16="http://schemas.microsoft.com/office/drawing/2014/main" id="{E376ED56-0A9A-42E2-AB51-D9E951AEDA47}"/>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77337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760BDF2A-AAFE-42F1-BB8E-12EDF7054F11}"/>
              </a:ext>
            </a:extLst>
          </p:cNvPr>
          <p:cNvSpPr>
            <a:spLocks noGrp="1"/>
          </p:cNvSpPr>
          <p:nvPr>
            <p:ph sz="half" idx="1"/>
          </p:nvPr>
        </p:nvSpPr>
        <p:spPr>
          <a:xfrm>
            <a:off x="425752" y="1192485"/>
            <a:ext cx="5629522" cy="4622400"/>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 (CONT.) ​</a:t>
            </a:r>
          </a:p>
          <a:p>
            <a:r>
              <a:rPr lang="en-US" dirty="0"/>
              <a:t>MDR2</a:t>
            </a:r>
            <a:r>
              <a:rPr lang="en-US" baseline="30000" dirty="0"/>
              <a:t>-/-</a:t>
            </a:r>
            <a:r>
              <a:rPr lang="en-US" dirty="0"/>
              <a:t> mice showed</a:t>
            </a:r>
          </a:p>
          <a:p>
            <a:pPr lvl="1"/>
            <a:r>
              <a:rPr lang="en-US" dirty="0"/>
              <a:t>Significantly suppressed hepatic C3AR1 expressing CD3+CD314+CD4+/CD8+, CD1CD11b+Gr1+, pDC and NKp46+CD314+ cells</a:t>
            </a:r>
          </a:p>
          <a:p>
            <a:r>
              <a:rPr lang="en-US" dirty="0"/>
              <a:t>C3AR1</a:t>
            </a:r>
            <a:r>
              <a:rPr lang="en-US" baseline="30000" dirty="0"/>
              <a:t>-/-</a:t>
            </a:r>
            <a:r>
              <a:rPr lang="en-US" dirty="0"/>
              <a:t>MDR2</a:t>
            </a:r>
            <a:r>
              <a:rPr lang="en-US" baseline="30000" dirty="0"/>
              <a:t>-/-</a:t>
            </a:r>
            <a:r>
              <a:rPr lang="en-US" dirty="0"/>
              <a:t> mice showed</a:t>
            </a:r>
          </a:p>
          <a:p>
            <a:pPr lvl="1"/>
            <a:r>
              <a:rPr lang="en-US" dirty="0"/>
              <a:t>Enhanced onion skin fibrosis, dilatation of intrahepatic ducts resembling large-duct PSC and an inflamed and tortuous extrahepatic common duct</a:t>
            </a:r>
          </a:p>
          <a:p>
            <a:pPr lvl="1"/>
            <a:endParaRPr lang="en-US" dirty="0"/>
          </a:p>
          <a:p>
            <a:pPr lvl="1"/>
            <a:endParaRPr lang="en-US" sz="1400" dirty="0"/>
          </a:p>
        </p:txBody>
      </p:sp>
      <p:sp>
        <p:nvSpPr>
          <p:cNvPr id="20" name="Content Placeholder 19">
            <a:extLst>
              <a:ext uri="{FF2B5EF4-FFF2-40B4-BE49-F238E27FC236}">
                <a16:creationId xmlns:a16="http://schemas.microsoft.com/office/drawing/2014/main" id="{55A3924B-B41F-4FDF-8048-FD90FA840FF2}"/>
              </a:ext>
            </a:extLst>
          </p:cNvPr>
          <p:cNvSpPr>
            <a:spLocks noGrp="1"/>
          </p:cNvSpPr>
          <p:nvPr>
            <p:ph sz="half" idx="2"/>
          </p:nvPr>
        </p:nvSpPr>
        <p:spPr>
          <a:xfrm>
            <a:off x="425752" y="5184026"/>
            <a:ext cx="11340496" cy="1088139"/>
          </a:xfrm>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CONCLUSIONS</a:t>
            </a:r>
          </a:p>
          <a:p>
            <a:r>
              <a:rPr lang="en-US" dirty="0"/>
              <a:t>C3AR1 regulates the fibroinflammatory and proliferative responses in biliary atresia and PSC </a:t>
            </a:r>
          </a:p>
          <a:p>
            <a:r>
              <a:rPr lang="en-US" dirty="0"/>
              <a:t>C3AR1 agonism may be a novel therapeutic intervention in cholestatic liver diseases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A novel immunoregulatory role for complement receptor C3AR1 in fibrosing cholangiopathies of biliary atresia and PSC</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Matos Ortiz GN</a:t>
            </a:r>
            <a:r>
              <a:rPr lang="en-GB" dirty="0"/>
              <a:t>, et al. DILC 2020; LBP25</a:t>
            </a:r>
          </a:p>
        </p:txBody>
      </p:sp>
      <p:cxnSp>
        <p:nvCxnSpPr>
          <p:cNvPr id="25" name="Straight Connector 24">
            <a:extLst>
              <a:ext uri="{FF2B5EF4-FFF2-40B4-BE49-F238E27FC236}">
                <a16:creationId xmlns:a16="http://schemas.microsoft.com/office/drawing/2014/main" id="{A76EF197-7441-482A-A9B7-A0CF38B5620A}"/>
              </a:ext>
            </a:extLst>
          </p:cNvPr>
          <p:cNvCxnSpPr>
            <a:cxnSpLocks/>
          </p:cNvCxnSpPr>
          <p:nvPr/>
        </p:nvCxnSpPr>
        <p:spPr>
          <a:xfrm flipH="1">
            <a:off x="504760" y="5121606"/>
            <a:ext cx="11275596"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descr="A picture containing photo, food, sitting, table&#10;&#10;Description automatically generated">
            <a:extLst>
              <a:ext uri="{FF2B5EF4-FFF2-40B4-BE49-F238E27FC236}">
                <a16:creationId xmlns:a16="http://schemas.microsoft.com/office/drawing/2014/main" id="{560B8185-ED64-4706-9195-87DFF7FCF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333" y="2326888"/>
            <a:ext cx="5382016" cy="2420732"/>
          </a:xfrm>
          <a:prstGeom prst="rect">
            <a:avLst/>
          </a:prstGeom>
        </p:spPr>
      </p:pic>
      <p:sp>
        <p:nvSpPr>
          <p:cNvPr id="19" name="TextBox 18">
            <a:extLst>
              <a:ext uri="{FF2B5EF4-FFF2-40B4-BE49-F238E27FC236}">
                <a16:creationId xmlns:a16="http://schemas.microsoft.com/office/drawing/2014/main" id="{0C172DD9-91ED-49E4-8EC6-B2E3510AF31D}"/>
              </a:ext>
            </a:extLst>
          </p:cNvPr>
          <p:cNvSpPr txBox="1"/>
          <p:nvPr/>
        </p:nvSpPr>
        <p:spPr>
          <a:xfrm>
            <a:off x="6724368" y="4678387"/>
            <a:ext cx="47859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Sirius red areas increased significantly in C3AR1</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MDR2</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mice</a:t>
            </a:r>
          </a:p>
        </p:txBody>
      </p:sp>
      <p:sp>
        <p:nvSpPr>
          <p:cNvPr id="9" name="Rectangle: Rounded Corners 8">
            <a:extLst>
              <a:ext uri="{FF2B5EF4-FFF2-40B4-BE49-F238E27FC236}">
                <a16:creationId xmlns:a16="http://schemas.microsoft.com/office/drawing/2014/main" id="{8F5BEDA6-DBC0-4919-9575-2AF7563397BF}"/>
              </a:ext>
            </a:extLst>
          </p:cNvPr>
          <p:cNvSpPr/>
          <p:nvPr/>
        </p:nvSpPr>
        <p:spPr>
          <a:xfrm>
            <a:off x="1130300" y="3456709"/>
            <a:ext cx="4924974" cy="1142015"/>
          </a:xfrm>
          <a:prstGeom prst="roundRect">
            <a:avLst>
              <a:gd name="adj" fmla="val 11107"/>
            </a:avLst>
          </a:prstGeom>
          <a:noFill/>
          <a:ln w="38100">
            <a:solidFill>
              <a:srgbClr val="EB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84CB126C-87A5-4676-8F57-0FAD1147F177}"/>
              </a:ext>
            </a:extLst>
          </p:cNvPr>
          <p:cNvCxnSpPr>
            <a:cxnSpLocks/>
          </p:cNvCxnSpPr>
          <p:nvPr/>
        </p:nvCxnSpPr>
        <p:spPr>
          <a:xfrm>
            <a:off x="6055274" y="4024055"/>
            <a:ext cx="371059" cy="0"/>
          </a:xfrm>
          <a:prstGeom prst="straightConnector1">
            <a:avLst/>
          </a:prstGeom>
          <a:noFill/>
          <a:ln w="38100">
            <a:solidFill>
              <a:srgbClr val="EB5F17"/>
            </a:solidFill>
            <a:tailEnd type="triangle" w="lg" len="med"/>
          </a:ln>
        </p:spPr>
        <p:style>
          <a:lnRef idx="2">
            <a:schemeClr val="accent1">
              <a:shade val="50000"/>
            </a:schemeClr>
          </a:lnRef>
          <a:fillRef idx="1">
            <a:schemeClr val="accent1"/>
          </a:fillRef>
          <a:effectRef idx="0">
            <a:schemeClr val="accent1"/>
          </a:effectRef>
          <a:fontRef idx="minor">
            <a:schemeClr val="lt1"/>
          </a:fontRef>
        </p:style>
      </p:cxnSp>
      <p:pic>
        <p:nvPicPr>
          <p:cNvPr id="2" name="Picture 1">
            <a:hlinkClick r:id="rId4" action="ppaction://hlinksldjump"/>
            <a:extLst>
              <a:ext uri="{FF2B5EF4-FFF2-40B4-BE49-F238E27FC236}">
                <a16:creationId xmlns:a16="http://schemas.microsoft.com/office/drawing/2014/main" id="{B6144BDA-7BE4-479C-85E6-5E207AB72216}"/>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22049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F697C200-7883-440E-AB3C-BA1133080980}"/>
              </a:ext>
            </a:extLst>
          </p:cNvPr>
          <p:cNvSpPr txBox="1">
            <a:spLocks/>
          </p:cNvSpPr>
          <p:nvPr/>
        </p:nvSpPr>
        <p:spPr>
          <a:xfrm>
            <a:off x="6534150" y="1340769"/>
            <a:ext cx="5232400" cy="335476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000" dirty="0"/>
              <a:t>Transcriptome and colocalisation analysis of CCR9+ gut-homing T cells and other immune cells: important genes and biological pathways potentiating PSC risk</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Genetic variants that affect expression level of a nearby gene;</a:t>
            </a:r>
            <a:br>
              <a:rPr lang="en-US" dirty="0"/>
            </a:br>
            <a:r>
              <a:rPr lang="en-US" baseline="30000" dirty="0"/>
              <a:t>†</a:t>
            </a:r>
            <a:r>
              <a:rPr lang="en-US" dirty="0"/>
              <a:t>Performed across PSC risk loci and eQTLs for all cell-types</a:t>
            </a:r>
            <a:endParaRPr lang="en-GB" dirty="0"/>
          </a:p>
          <a:p>
            <a:r>
              <a:rPr lang="en-GB" dirty="0"/>
              <a:t>Goode E, et al. DILC 2020; </a:t>
            </a:r>
            <a:r>
              <a:rPr lang="en-GB" dirty="0">
                <a:solidFill>
                  <a:srgbClr val="000000"/>
                </a:solidFill>
              </a:rPr>
              <a:t>AS057</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34759AD4-1D38-4DEC-9CAD-E4DE2CF70C76}"/>
              </a:ext>
            </a:extLst>
          </p:cNvPr>
          <p:cNvCxnSpPr>
            <a:cxnSpLocks/>
          </p:cNvCxnSpPr>
          <p:nvPr/>
        </p:nvCxnSpPr>
        <p:spPr>
          <a:xfrm>
            <a:off x="6531151" y="1412908"/>
            <a:ext cx="0" cy="48101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B553C98-E1E0-457D-850A-F533A16AC67E}"/>
              </a:ext>
            </a:extLst>
          </p:cNvPr>
          <p:cNvSpPr txBox="1"/>
          <p:nvPr/>
        </p:nvSpPr>
        <p:spPr>
          <a:xfrm>
            <a:off x="6645349" y="1836554"/>
            <a:ext cx="5120899" cy="369332"/>
          </a:xfrm>
          <a:prstGeom prst="rect">
            <a:avLst/>
          </a:prstGeom>
          <a:no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Peripheral blood of 80 donors with PSC</a:t>
            </a:r>
          </a:p>
        </p:txBody>
      </p:sp>
      <p:sp>
        <p:nvSpPr>
          <p:cNvPr id="25" name="TextBox 24">
            <a:extLst>
              <a:ext uri="{FF2B5EF4-FFF2-40B4-BE49-F238E27FC236}">
                <a16:creationId xmlns:a16="http://schemas.microsoft.com/office/drawing/2014/main" id="{A5669C54-74FD-4B01-936A-8442B2E88F82}"/>
              </a:ext>
            </a:extLst>
          </p:cNvPr>
          <p:cNvSpPr txBox="1"/>
          <p:nvPr/>
        </p:nvSpPr>
        <p:spPr>
          <a:xfrm>
            <a:off x="6645349" y="2462212"/>
            <a:ext cx="5121201" cy="1008000"/>
          </a:xfrm>
          <a:prstGeom prst="rect">
            <a:avLst/>
          </a:prstGeom>
          <a:solidFill>
            <a:srgbClr val="EB5F17">
              <a:alpha val="40000"/>
            </a:srgbClr>
          </a:solidFill>
          <a:ln w="12700">
            <a:solidFill>
              <a:schemeClr val="accent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eQTL maps generated for 6 T-cell subtypes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(including rare CCR9+ gut-homing T cells hypothesized to be pathogenic in PSC)</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Content Placeholder 1">
            <a:extLst>
              <a:ext uri="{FF2B5EF4-FFF2-40B4-BE49-F238E27FC236}">
                <a16:creationId xmlns:a16="http://schemas.microsoft.com/office/drawing/2014/main" id="{D6F1A039-A09D-4BC4-AEB2-ECBFF821DBF4}"/>
              </a:ext>
            </a:extLst>
          </p:cNvPr>
          <p:cNvSpPr>
            <a:spLocks noGrp="1"/>
          </p:cNvSpPr>
          <p:nvPr>
            <p:ph sz="half" idx="1"/>
          </p:nvPr>
        </p:nvSpPr>
        <p:spPr>
          <a:xfrm>
            <a:off x="422275" y="1340769"/>
            <a:ext cx="6111875" cy="4567404"/>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dirty="0"/>
              <a:t>23 regions of the genome have been associated with PSC risk</a:t>
            </a:r>
          </a:p>
          <a:p>
            <a:pPr lvl="1"/>
            <a:r>
              <a:rPr lang="en-US" dirty="0"/>
              <a:t>Majority are in non-coding regions</a:t>
            </a:r>
          </a:p>
          <a:p>
            <a:pPr lvl="1"/>
            <a:r>
              <a:rPr lang="en-US" dirty="0"/>
              <a:t>Identifying affected genes and cell types remains a major hurdle to identifying therapeutic targets</a:t>
            </a:r>
          </a:p>
          <a:p>
            <a:r>
              <a:rPr lang="en-US" dirty="0"/>
              <a:t>Identifying cis-eQTLs* that share causal variants with disease risk loci (colocalize) can identify genes, cell-types and mechanisms underlying complex disease risk</a:t>
            </a:r>
          </a:p>
          <a:p>
            <a:pPr lvl="1"/>
            <a:r>
              <a:rPr lang="en-US" dirty="0"/>
              <a:t>Challenging as some are only active in specific cell types or activation states and have no observable impact on gene expression in naïve cells</a:t>
            </a:r>
          </a:p>
          <a:p>
            <a:r>
              <a:rPr lang="en-US" b="1" dirty="0"/>
              <a:t>AIM</a:t>
            </a:r>
            <a:r>
              <a:rPr lang="en-US" dirty="0"/>
              <a:t>: to identify disease-relevant eQTLs</a:t>
            </a:r>
            <a:endParaRPr lang="en-GB" dirty="0">
              <a:highlight>
                <a:srgbClr val="FEFCFC"/>
              </a:highlight>
            </a:endParaRPr>
          </a:p>
        </p:txBody>
      </p:sp>
      <p:cxnSp>
        <p:nvCxnSpPr>
          <p:cNvPr id="15" name="Straight Arrow Connector 14">
            <a:extLst>
              <a:ext uri="{FF2B5EF4-FFF2-40B4-BE49-F238E27FC236}">
                <a16:creationId xmlns:a16="http://schemas.microsoft.com/office/drawing/2014/main" id="{05481F49-3591-466E-92A7-DE3B9419B9BE}"/>
              </a:ext>
            </a:extLst>
          </p:cNvPr>
          <p:cNvCxnSpPr>
            <a:cxnSpLocks/>
            <a:stCxn id="21" idx="2"/>
            <a:endCxn id="25" idx="0"/>
          </p:cNvCxnSpPr>
          <p:nvPr/>
        </p:nvCxnSpPr>
        <p:spPr>
          <a:xfrm>
            <a:off x="9205799" y="2205886"/>
            <a:ext cx="151" cy="2563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E908BF-59D2-4E0A-92F6-5D15ADF8AD15}"/>
              </a:ext>
            </a:extLst>
          </p:cNvPr>
          <p:cNvSpPr txBox="1"/>
          <p:nvPr/>
        </p:nvSpPr>
        <p:spPr>
          <a:xfrm>
            <a:off x="6645047" y="3784144"/>
            <a:ext cx="5121201" cy="584775"/>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Analyzed alongside eQTL maps for other immune cells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(&gt;12 immune cell types; &gt;10 different activation states)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94108A97-B1C3-4C2E-A407-5A31137F8ADC}"/>
              </a:ext>
            </a:extLst>
          </p:cNvPr>
          <p:cNvSpPr txBox="1"/>
          <p:nvPr/>
        </p:nvSpPr>
        <p:spPr>
          <a:xfrm>
            <a:off x="6645047" y="4709916"/>
            <a:ext cx="5121503" cy="338554"/>
          </a:xfrm>
          <a:prstGeom prst="rect">
            <a:avLst/>
          </a:prstGeom>
          <a:noFill/>
          <a:ln w="12700">
            <a:solidFill>
              <a:schemeClr val="accent1"/>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Cell type-specific and shared eQTLs called with </a:t>
            </a:r>
            <a:r>
              <a:rPr kumimoji="0" lang="en-GB" sz="1600" b="0" i="1" u="none" strike="noStrike" kern="1200" cap="none" spc="0" normalizeH="0" baseline="0" noProof="0" dirty="0">
                <a:ln>
                  <a:noFill/>
                </a:ln>
                <a:solidFill>
                  <a:prstClr val="black"/>
                </a:solidFill>
                <a:effectLst/>
                <a:uLnTx/>
                <a:uFillTx/>
                <a:latin typeface="Arial" panose="020B0604020202020204"/>
                <a:ea typeface="+mn-ea"/>
                <a:cs typeface="+mn-cs"/>
              </a:rPr>
              <a:t>MashR</a:t>
            </a:r>
            <a:endPar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CDF14219-47D7-482B-BE96-3E3EA9BD07E6}"/>
              </a:ext>
            </a:extLst>
          </p:cNvPr>
          <p:cNvCxnSpPr>
            <a:stCxn id="25" idx="2"/>
            <a:endCxn id="33" idx="0"/>
          </p:cNvCxnSpPr>
          <p:nvPr/>
        </p:nvCxnSpPr>
        <p:spPr>
          <a:xfrm flipH="1">
            <a:off x="9205648" y="3470212"/>
            <a:ext cx="302" cy="3139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44E33A-0DEA-4E90-8852-B8FA71752501}"/>
              </a:ext>
            </a:extLst>
          </p:cNvPr>
          <p:cNvCxnSpPr>
            <a:stCxn id="33" idx="2"/>
            <a:endCxn id="34" idx="0"/>
          </p:cNvCxnSpPr>
          <p:nvPr/>
        </p:nvCxnSpPr>
        <p:spPr>
          <a:xfrm>
            <a:off x="9205648" y="4368919"/>
            <a:ext cx="151" cy="3409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8B7A39-1B50-4633-A2DA-C44055AF44BA}"/>
              </a:ext>
            </a:extLst>
          </p:cNvPr>
          <p:cNvSpPr txBox="1"/>
          <p:nvPr/>
        </p:nvSpPr>
        <p:spPr>
          <a:xfrm>
            <a:off x="6645047" y="5408740"/>
            <a:ext cx="5121503" cy="584775"/>
          </a:xfrm>
          <a:prstGeom prst="rect">
            <a:avLst/>
          </a:prstGeom>
          <a:no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Bayesian tests of colocalization</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Across risk loci and eQTLs for all cell types</a:t>
            </a:r>
            <a:endPar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 name="Straight Arrow Connector 12">
            <a:extLst>
              <a:ext uri="{FF2B5EF4-FFF2-40B4-BE49-F238E27FC236}">
                <a16:creationId xmlns:a16="http://schemas.microsoft.com/office/drawing/2014/main" id="{7F73AF29-8537-4228-921D-C02E1E898C63}"/>
              </a:ext>
            </a:extLst>
          </p:cNvPr>
          <p:cNvCxnSpPr>
            <a:stCxn id="34" idx="2"/>
            <a:endCxn id="23" idx="0"/>
          </p:cNvCxnSpPr>
          <p:nvPr/>
        </p:nvCxnSpPr>
        <p:spPr>
          <a:xfrm>
            <a:off x="9205799" y="5048470"/>
            <a:ext cx="0" cy="3602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Picture 1">
            <a:hlinkClick r:id="rId3" action="ppaction://hlinksldjump"/>
            <a:extLst>
              <a:ext uri="{FF2B5EF4-FFF2-40B4-BE49-F238E27FC236}">
                <a16:creationId xmlns:a16="http://schemas.microsoft.com/office/drawing/2014/main" id="{DAB8DEFB-BDDA-47B9-888F-7E6F690A9980}"/>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676287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0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6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8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9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2180CD11-F76C-4578-946A-4B38B2708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655285-0295-4DC9-BB3C-AA4FB57D4246}">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8b4f0aa6-f811-4d6e-9450-92a67e22359a"/>
    <ds:schemaRef ds:uri="7a3f0d49-cb9d-4d28-b6b4-cb24b886583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6695</TotalTime>
  <Words>26587</Words>
  <Application>Microsoft Office PowerPoint</Application>
  <PresentationFormat>Grand écran</PresentationFormat>
  <Paragraphs>1532</Paragraphs>
  <Slides>37</Slides>
  <Notes>37</Notes>
  <HiddenSlides>0</HiddenSlides>
  <MMClips>0</MMClips>
  <ScaleCrop>false</ScaleCrop>
  <HeadingPairs>
    <vt:vector size="8" baseType="variant">
      <vt:variant>
        <vt:lpstr>Polices utilisées</vt:lpstr>
      </vt:variant>
      <vt:variant>
        <vt:i4>4</vt:i4>
      </vt:variant>
      <vt:variant>
        <vt:lpstr>Thème</vt:lpstr>
      </vt:variant>
      <vt:variant>
        <vt:i4>10</vt:i4>
      </vt:variant>
      <vt:variant>
        <vt:lpstr>Serveurs OLE incorporés</vt:lpstr>
      </vt:variant>
      <vt:variant>
        <vt:i4>1</vt:i4>
      </vt:variant>
      <vt:variant>
        <vt:lpstr>Titres des diapositives</vt:lpstr>
      </vt:variant>
      <vt:variant>
        <vt:i4>37</vt:i4>
      </vt:variant>
    </vt:vector>
  </HeadingPairs>
  <TitlesOfParts>
    <vt:vector size="52" baseType="lpstr">
      <vt:lpstr>ＭＳ Ｐゴシック</vt:lpstr>
      <vt:lpstr>Arial</vt:lpstr>
      <vt:lpstr>Calibri</vt:lpstr>
      <vt:lpstr>Symbol</vt:lpstr>
      <vt:lpstr>4_blank</vt:lpstr>
      <vt:lpstr>3_blank</vt:lpstr>
      <vt:lpstr>2_blank</vt:lpstr>
      <vt:lpstr>1_blank</vt:lpstr>
      <vt:lpstr>5_blank</vt:lpstr>
      <vt:lpstr>6_blank</vt:lpstr>
      <vt:lpstr>7_blank</vt:lpstr>
      <vt:lpstr>8_blank</vt:lpstr>
      <vt:lpstr>9_blank</vt:lpstr>
      <vt:lpstr>10_blank</vt:lpstr>
      <vt:lpstr>Prism7.Document</vt:lpstr>
      <vt:lpstr>Immune-mediated and cholestatic diseases</vt:lpstr>
      <vt:lpstr>About these slides</vt:lpstr>
      <vt:lpstr>Contents</vt:lpstr>
      <vt:lpstr>Contents</vt:lpstr>
      <vt:lpstr>1. Immune-mediated and chronic cholestatic liver disease: experimental and pathophysiology</vt:lpstr>
      <vt:lpstr>A novel immunoregulatory role for complement receptor C3AR1 in fibrosing cholangiopathies of biliary atresia and PSC</vt:lpstr>
      <vt:lpstr>A novel immunoregulatory role for complement receptor C3AR1 in fibrosing cholangiopathies of biliary atresia and PSC</vt:lpstr>
      <vt:lpstr>A novel immunoregulatory role for complement receptor C3AR1 in fibrosing cholangiopathies of biliary atresia and PSC</vt:lpstr>
      <vt:lpstr>Transcriptome and colocalisation analysis of CCR9+ gut-homing T cells and other immune cells: important genes and biological pathways potentiating PSC risk</vt:lpstr>
      <vt:lpstr>Transcriptome and colocalisation analysis of CCR9+ gut-homing T cells and other immune cells: important genes and biological pathways potentiating PSC risk</vt:lpstr>
      <vt:lpstr>The anti-inflammatory receptor TREM2 protects the liver from  cholestatic injury</vt:lpstr>
      <vt:lpstr>The anti-inflammatory receptor TREM2 protects the liver from  cholestatic injury</vt:lpstr>
      <vt:lpstr>24-nor-ursodeoxycholic acid ameliorates intestinal inflammation by counteracting Th17/Treg imbalance via redirecting mTOR metabolic sensing programs in CD4+ T cells</vt:lpstr>
      <vt:lpstr>24-nor-ursodeoxycholic acid ameliorates intestinal inflammation by counteracting Th17/Treg imbalance via redirecting mTOR metabolic sensing programs in CD4+ T cells</vt:lpstr>
      <vt:lpstr>2. Immune-mediated and chronic cholestatic liver disease: clinical aspects</vt:lpstr>
      <vt:lpstr>Bezafibrate add-on therapy improves liver transplantation-free survival in patients with PBC: a Japanese nationwide cohort study</vt:lpstr>
      <vt:lpstr>Bezafibrate add-on therapy improves liver transplantation-free survival in patients with PBC: a Japanese nationwide cohort study</vt:lpstr>
      <vt:lpstr>Combination of quantitative 3D MRCP and multi-parametric MRI demonstrates increased periductal iron-corrected T1 in large-duct PSC</vt:lpstr>
      <vt:lpstr>Combination of quantitative 3D MRCP and multi-parametric MRI demonstrates increased periductal iron-corrected T1 in large-duct PSC</vt:lpstr>
      <vt:lpstr>Heterozygous carriers of ABCB4 mutations/variants show a mild clinical course,  but impaired quality of life and limited risk for cholangiocarcinoma: a cohort study</vt:lpstr>
      <vt:lpstr>Heterozygous carriers of ABCB4 mutations/variants show a mild clinical course,  but impaired quality of life and limited risk for cholangiocarcinoma: a cohort study</vt:lpstr>
      <vt:lpstr>3. Autoimmune-mediated and chronic cholestatic liver disease: experimental and pathophysiology</vt:lpstr>
      <vt:lpstr>Mast cell activation mediates biliary immunobiology and subsequent immune response in a model of primary biliary cholangitis</vt:lpstr>
      <vt:lpstr>Mast cell activation mediates biliary immunobiology and subsequent immune response in a model of primary biliary cholangitis</vt:lpstr>
      <vt:lpstr>4. Autoimmune-mediated and chronic cholestatic liver disease: clinical aspects</vt:lpstr>
      <vt:lpstr>Long-term patient and graft survival after liver transplantation for autoimmune hepatitis </vt:lpstr>
      <vt:lpstr>Long-term patient and graft survival after liver transplantation for autoimmune hepatitis </vt:lpstr>
      <vt:lpstr>Durability of treatment response after 1 year of therapy with seladelpar in patients with PBC: final results of an international phase 2 study</vt:lpstr>
      <vt:lpstr>Durability of treatment response after 1 year of therapy with seladelpar in patients with PBC: final results of an international phase 2 study</vt:lpstr>
      <vt:lpstr>Antibodies against glycoprotein 2 and anti-neutrophil cytoplasmic antibodies targeting serine proteinase 3 are markers of severe PSC and progression to CCA</vt:lpstr>
      <vt:lpstr>Antibodies against glycoprotein 2 and anti-neutrophil cytoplasmic antibodies targeting serine proteinase 3 are markers of severe PSC and progression to CCA</vt:lpstr>
      <vt:lpstr>Understanding of central and peripheral fatigue in  primary biliary cholangitis</vt:lpstr>
      <vt:lpstr>Understanding of central and peripheral fatigue in  primary biliary cholangitis</vt:lpstr>
      <vt:lpstr>Hepatic transcriptomic analysis identifies a mast cell gene expression signature that correlates with fibrosis stage and is prognostic in patients with PSC</vt:lpstr>
      <vt:lpstr>Hepatic transcriptomic analysis identifies a mast cell gene expression signature  that correlates with fibrosis stage and is prognostic in patients with PSC</vt:lpstr>
      <vt:lpstr>CCL24 modulates fibrosis development in PSC: correlation of human serum CCL24 levels with fibrosis markers and data from the Mdr2-/- mouse model</vt:lpstr>
      <vt:lpstr>CCL24 modulates fibrosis development in PSC: correlation of human serum CCL24 levels with fibrosis markers and data from the Mdr2-/- mouse model</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573</cp:revision>
  <cp:lastPrinted>2019-04-01T13:28:28Z</cp:lastPrinted>
  <dcterms:created xsi:type="dcterms:W3CDTF">2016-10-10T16:35:57Z</dcterms:created>
  <dcterms:modified xsi:type="dcterms:W3CDTF">2020-08-31T10:10:35Z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