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 id="2147483699" r:id="rId9"/>
    <p:sldMasterId id="2147483706" r:id="rId10"/>
    <p:sldMasterId id="2147483713" r:id="rId11"/>
  </p:sldMasterIdLst>
  <p:notesMasterIdLst>
    <p:notesMasterId r:id="rId53"/>
  </p:notesMasterIdLst>
  <p:sldIdLst>
    <p:sldId id="258" r:id="rId12"/>
    <p:sldId id="380" r:id="rId13"/>
    <p:sldId id="379" r:id="rId14"/>
    <p:sldId id="393" r:id="rId15"/>
    <p:sldId id="397" r:id="rId16"/>
    <p:sldId id="394" r:id="rId17"/>
    <p:sldId id="313" r:id="rId18"/>
    <p:sldId id="317" r:id="rId19"/>
    <p:sldId id="315" r:id="rId20"/>
    <p:sldId id="316" r:id="rId21"/>
    <p:sldId id="318" r:id="rId22"/>
    <p:sldId id="395" r:id="rId23"/>
    <p:sldId id="400" r:id="rId24"/>
    <p:sldId id="401" r:id="rId25"/>
    <p:sldId id="396" r:id="rId26"/>
    <p:sldId id="404" r:id="rId27"/>
    <p:sldId id="405" r:id="rId28"/>
    <p:sldId id="402" r:id="rId29"/>
    <p:sldId id="403" r:id="rId30"/>
    <p:sldId id="398" r:id="rId31"/>
    <p:sldId id="406" r:id="rId32"/>
    <p:sldId id="407" r:id="rId33"/>
    <p:sldId id="408" r:id="rId34"/>
    <p:sldId id="409" r:id="rId35"/>
    <p:sldId id="410" r:id="rId36"/>
    <p:sldId id="411" r:id="rId37"/>
    <p:sldId id="412" r:id="rId38"/>
    <p:sldId id="319" r:id="rId39"/>
    <p:sldId id="413" r:id="rId40"/>
    <p:sldId id="414" r:id="rId41"/>
    <p:sldId id="399" r:id="rId42"/>
    <p:sldId id="415" r:id="rId43"/>
    <p:sldId id="416" r:id="rId44"/>
    <p:sldId id="417" r:id="rId45"/>
    <p:sldId id="418" r:id="rId46"/>
    <p:sldId id="419" r:id="rId47"/>
    <p:sldId id="420" r:id="rId48"/>
    <p:sldId id="421" r:id="rId49"/>
    <p:sldId id="422" r:id="rId50"/>
    <p:sldId id="423" r:id="rId51"/>
    <p:sldId id="424" r:id="rId52"/>
  </p:sldIdLst>
  <p:sldSz cx="12192000" cy="6858000"/>
  <p:notesSz cx="6797675" cy="9928225"/>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3" pos="7412" userDrawn="1">
          <p15:clr>
            <a:srgbClr val="A4A3A4"/>
          </p15:clr>
        </p15:guide>
        <p15:guide id="4" pos="370" userDrawn="1">
          <p15:clr>
            <a:srgbClr val="A4A3A4"/>
          </p15:clr>
        </p15:guide>
        <p15:guide id="5" pos="7299" userDrawn="1">
          <p15:clr>
            <a:srgbClr val="A4A3A4"/>
          </p15:clr>
        </p15:guide>
        <p15:guide id="6" orient="horz" pos="3987" userDrawn="1">
          <p15:clr>
            <a:srgbClr val="A4A3A4"/>
          </p15:clr>
        </p15:guide>
        <p15:guide id="7" orient="horz" pos="957" userDrawn="1">
          <p15:clr>
            <a:srgbClr val="A4A3A4"/>
          </p15:clr>
        </p15:guide>
        <p15:guide id="9" orient="horz" pos="1729" userDrawn="1">
          <p15:clr>
            <a:srgbClr val="A4A3A4"/>
          </p15:clr>
        </p15:guide>
        <p15:guide id="10" orient="horz" pos="1593" userDrawn="1">
          <p15:clr>
            <a:srgbClr val="A4A3A4"/>
          </p15:clr>
        </p15:guide>
        <p15:guide id="11" orient="horz" pos="1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4"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18" clrIdx="5">
    <p:extLst>
      <p:ext uri="{19B8F6BF-5375-455C-9EA6-DF929625EA0E}">
        <p15:presenceInfo xmlns:p15="http://schemas.microsoft.com/office/powerpoint/2012/main" userId="Julia Heagerty" providerId="None"/>
      </p:ext>
    </p:extLst>
  </p:cmAuthor>
  <p:cmAuthor id="7" name="-" initials="-" lastIdx="1" clrIdx="6">
    <p:extLst>
      <p:ext uri="{19B8F6BF-5375-455C-9EA6-DF929625EA0E}">
        <p15:presenceInfo xmlns:p15="http://schemas.microsoft.com/office/powerpoint/2012/main" userId="-" providerId="None"/>
      </p:ext>
    </p:extLst>
  </p:cmAuthor>
  <p:cmAuthor id="8" name="Jamil Bacha" initials="JB" lastIdx="2" clrIdx="7">
    <p:extLst>
      <p:ext uri="{19B8F6BF-5375-455C-9EA6-DF929625EA0E}">
        <p15:presenceInfo xmlns:p15="http://schemas.microsoft.com/office/powerpoint/2012/main" userId="S-1-5-21-2416720587-102252390-449953431-4705" providerId="AD"/>
      </p:ext>
    </p:extLst>
  </p:cmAuthor>
  <p:cmAuthor id="9" name="User" initials="L" lastIdx="1" clrIdx="8"/>
  <p:cmAuthor id="10" name="Guest User" initials="GU" lastIdx="1" clrIdx="9">
    <p:extLst>
      <p:ext uri="{19B8F6BF-5375-455C-9EA6-DF929625EA0E}">
        <p15:presenceInfo xmlns:p15="http://schemas.microsoft.com/office/powerpoint/2012/main" userId="S::urn:spo:anon#1d9f706593a2992579c990382fb0e0b93fdedf458ab44b032abe2b24a9225b3b::" providerId="AD"/>
      </p:ext>
    </p:extLst>
  </p:cmAuthor>
  <p:cmAuthor id="11" name="leogomes" initials="l" lastIdx="1" clrIdx="10"/>
  <p:cmAuthor id="12" name="Emma Di Rollo" initials="EDR" lastIdx="5" clrIdx="11">
    <p:extLst>
      <p:ext uri="{19B8F6BF-5375-455C-9EA6-DF929625EA0E}">
        <p15:presenceInfo xmlns:p15="http://schemas.microsoft.com/office/powerpoint/2012/main" userId="S::emmadirollo@connect2cme.com::fbc5ed96-857b-4684-9375-2bbf85930af6" providerId="AD"/>
      </p:ext>
    </p:extLst>
  </p:cmAuthor>
  <p:cmAuthor id="13" name="Chris Watson" initials="CW [2]" lastIdx="64" clrIdx="12">
    <p:extLst>
      <p:ext uri="{19B8F6BF-5375-455C-9EA6-DF929625EA0E}">
        <p15:presenceInfo xmlns:p15="http://schemas.microsoft.com/office/powerpoint/2012/main" userId="S::chrisw@obsidianhg.com::c7a5c81e-27f4-4121-a1f5-8539a13aa0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D0E3"/>
    <a:srgbClr val="17DFE9"/>
    <a:srgbClr val="004A86"/>
    <a:srgbClr val="DC204E"/>
    <a:srgbClr val="FEFCFC"/>
    <a:srgbClr val="EB5F17"/>
    <a:srgbClr val="0A9390"/>
    <a:srgbClr val="F8BE3D"/>
    <a:srgbClr val="D8E9B1"/>
    <a:srgbClr val="9DC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FC44D-2F5F-B3D2-85CD-5EF465909ED8}" v="1" dt="2020-08-19T16:28:02.38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5" autoAdjust="0"/>
    <p:restoredTop sz="89424" autoAdjust="0"/>
  </p:normalViewPr>
  <p:slideViewPr>
    <p:cSldViewPr snapToGrid="0">
      <p:cViewPr varScale="1">
        <p:scale>
          <a:sx n="65" d="100"/>
          <a:sy n="65" d="100"/>
        </p:scale>
        <p:origin x="1080" y="78"/>
      </p:cViewPr>
      <p:guideLst>
        <p:guide orient="horz" pos="843"/>
        <p:guide pos="7412"/>
        <p:guide pos="370"/>
        <p:guide pos="7299"/>
        <p:guide orient="horz" pos="3987"/>
        <p:guide orient="horz" pos="957"/>
        <p:guide orient="horz" pos="1729"/>
        <p:guide orient="horz" pos="1593"/>
        <p:guide orient="horz" pos="14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7862"/>
    </p:cViewPr>
  </p:sorterViewPr>
  <p:notesViewPr>
    <p:cSldViewPr snapToGrid="0">
      <p:cViewPr varScale="1">
        <p:scale>
          <a:sx n="58" d="100"/>
          <a:sy n="58" d="100"/>
        </p:scale>
        <p:origin x="3254" y="3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Cluster A  (n=190)
Increasing AFP and highest GGT/ALT/AST levels</c:v>
                </c:pt>
                <c:pt idx="1">
                  <c:v>Cluster B (n=198) Globally worsening liver function</c:v>
                </c:pt>
                <c:pt idx="2">
                  <c:v>Cluster C (n=329) More favourable and stable levels</c:v>
                </c:pt>
              </c:strCache>
            </c:strRef>
          </c:cat>
          <c:val>
            <c:numRef>
              <c:f>Sheet1!$B$2:$B$4</c:f>
              <c:numCache>
                <c:formatCode>General</c:formatCode>
                <c:ptCount val="3"/>
                <c:pt idx="0">
                  <c:v>25.3</c:v>
                </c:pt>
                <c:pt idx="1">
                  <c:v>26.8</c:v>
                </c:pt>
                <c:pt idx="2">
                  <c:v>12.5</c:v>
                </c:pt>
              </c:numCache>
            </c:numRef>
          </c:val>
          <c:extLst>
            <c:ext xmlns:c16="http://schemas.microsoft.com/office/drawing/2014/chart" uri="{C3380CC4-5D6E-409C-BE32-E72D297353CC}">
              <c16:uniqueId val="{00000000-973E-44F8-84CC-0D4725419582}"/>
            </c:ext>
          </c:extLst>
        </c:ser>
        <c:dLbls>
          <c:showLegendKey val="0"/>
          <c:showVal val="0"/>
          <c:showCatName val="0"/>
          <c:showSerName val="0"/>
          <c:showPercent val="0"/>
          <c:showBubbleSize val="0"/>
        </c:dLbls>
        <c:gapWidth val="106"/>
        <c:overlap val="-27"/>
        <c:axId val="607996000"/>
        <c:axId val="607998624"/>
      </c:barChart>
      <c:catAx>
        <c:axId val="607996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crossAx val="607998624"/>
        <c:crosses val="autoZero"/>
        <c:auto val="1"/>
        <c:lblAlgn val="ctr"/>
        <c:lblOffset val="100"/>
        <c:noMultiLvlLbl val="0"/>
      </c:catAx>
      <c:valAx>
        <c:axId val="607998624"/>
        <c:scaling>
          <c:orientation val="minMax"/>
          <c:max val="4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607996000"/>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92247493945859E-2"/>
          <c:y val="0.17912219184406233"/>
          <c:w val="0.87110536573554376"/>
          <c:h val="0.5205606928825592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Cluster A  (n=228)
Greatest trend towards AST, ALT, GGT and AFP normalization</c:v>
                </c:pt>
                <c:pt idx="1">
                  <c:v>Cluster B (n=109) Persisting impaired liver function</c:v>
                </c:pt>
                <c:pt idx="2">
                  <c:v>Cluster C (n=95) Elevated biochemical parameters</c:v>
                </c:pt>
              </c:strCache>
            </c:strRef>
          </c:cat>
          <c:val>
            <c:numRef>
              <c:f>Sheet1!$B$2:$B$4</c:f>
              <c:numCache>
                <c:formatCode>General</c:formatCode>
                <c:ptCount val="3"/>
                <c:pt idx="0">
                  <c:v>7.5</c:v>
                </c:pt>
                <c:pt idx="1">
                  <c:v>15.6</c:v>
                </c:pt>
                <c:pt idx="2">
                  <c:v>13.7</c:v>
                </c:pt>
              </c:numCache>
            </c:numRef>
          </c:val>
          <c:extLst>
            <c:ext xmlns:c16="http://schemas.microsoft.com/office/drawing/2014/chart" uri="{C3380CC4-5D6E-409C-BE32-E72D297353CC}">
              <c16:uniqueId val="{00000000-6FBA-4733-85D4-885D7E0D0699}"/>
            </c:ext>
          </c:extLst>
        </c:ser>
        <c:dLbls>
          <c:showLegendKey val="0"/>
          <c:showVal val="0"/>
          <c:showCatName val="0"/>
          <c:showSerName val="0"/>
          <c:showPercent val="0"/>
          <c:showBubbleSize val="0"/>
        </c:dLbls>
        <c:gapWidth val="106"/>
        <c:overlap val="-27"/>
        <c:axId val="607996000"/>
        <c:axId val="607998624"/>
      </c:barChart>
      <c:catAx>
        <c:axId val="607996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crossAx val="607998624"/>
        <c:crosses val="autoZero"/>
        <c:auto val="1"/>
        <c:lblAlgn val="ctr"/>
        <c:lblOffset val="100"/>
        <c:noMultiLvlLbl val="0"/>
      </c:catAx>
      <c:valAx>
        <c:axId val="607998624"/>
        <c:scaling>
          <c:orientation val="minMax"/>
          <c:max val="4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607996000"/>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31/08/2020</a:t>
            </a:fld>
            <a:endParaRPr lang="en-GB" dirty="0"/>
          </a:p>
        </p:txBody>
      </p:sp>
      <p:sp>
        <p:nvSpPr>
          <p:cNvPr id="4" name="Slide Image Placeholder 3"/>
          <p:cNvSpPr>
            <a:spLocks noGrp="1" noRot="1" noChangeAspect="1"/>
          </p:cNvSpPr>
          <p:nvPr>
            <p:ph type="sldImg" idx="2"/>
          </p:nvPr>
        </p:nvSpPr>
        <p:spPr>
          <a:xfrm>
            <a:off x="421489" y="49813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421489" y="4125845"/>
            <a:ext cx="5953124" cy="530424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‹N°›</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a:t>
            </a:fld>
            <a:endParaRPr lang="en-GB" dirty="0"/>
          </a:p>
        </p:txBody>
      </p:sp>
    </p:spTree>
    <p:extLst>
      <p:ext uri="{BB962C8B-B14F-4D97-AF65-F5344CB8AC3E}">
        <p14:creationId xmlns:p14="http://schemas.microsoft.com/office/powerpoint/2010/main" val="1670265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CD, cluster of differentiation; HCC, hepatocellular carcinoma; IHC, immunohistochemistry; PD-1, programmed cell death protein-1; TGF, transforming growth factor; VEGF, vascular endothelial growth factor</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AS053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Cabozantinib enhances the efficacy and immune modulatory activity of anti-PD1 therapy in a syngeneic mouse model of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Roger Esteban-Fabró</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Catherine E. Willoughby</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Marta Piqué-Gili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Judit Peix</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Carla Montironi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Jordi Abril-Fornaguera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Laura Torrens</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Roser Pinyol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Josep M. Llovet</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Institut d’Investigacions Biomèdiques August Pi i Sunyer (IDIBAPS), Liver Cancer Translational Research Laboratory, Liver Unit,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Icahn School of Medicine at Mount Sinai, Mount Sinai Liver Cancer Program, Tisch Cancer Institute, New York,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Institució Catalana de Recerca i Estudis Avançats (ICREA), Barcelona,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jmllovet@clinic.cat</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Immune checkpoint inhibitors (ICPIs) including anti-PD1 therapies have shown promising results for the treatment of hepatocellular carcinoma (HCC), however responses are only observed in a subset of patients (15-20%). Cabozantinib is an FDA-approved tyrosine kinase inhibitor with anti-angiogenic, anti-proliferative and immune-stimulatory activity, thus potentially promoting a switch among immunologically ‘cold’ tumours towards a favourable ’hot’ immune profile and improved responses to ICPIs. Here we aimed to assess the anti-tumour effects and mechanism of action of cabozantinib alone and in combination with anti-PD1 treatment in an immunocompetent murine model of HCC.</a:t>
            </a: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Method:</a:t>
            </a:r>
            <a:r>
              <a:rPr lang="en-GB" sz="1000" kern="1200" dirty="0">
                <a:solidFill>
                  <a:schemeClr val="tx1"/>
                </a:solidFill>
                <a:effectLst/>
                <a:latin typeface="Arial" panose="020B0604020202020204" pitchFamily="34" charset="0"/>
                <a:ea typeface="+mn-ea"/>
                <a:cs typeface="Arial" panose="020B0604020202020204" pitchFamily="34" charset="0"/>
              </a:rPr>
              <a:t> C57BL/6J mice bearing subcutaneous Hepa1-6 tumours (200-300 mm</a:t>
            </a:r>
            <a:r>
              <a:rPr lang="en-GB" sz="1000" kern="1200" baseline="30000" dirty="0">
                <a:solidFill>
                  <a:schemeClr val="tx1"/>
                </a:solidFill>
                <a:effectLst/>
                <a:latin typeface="Arial" panose="020B0604020202020204" pitchFamily="34" charset="0"/>
                <a:ea typeface="+mn-ea"/>
                <a:cs typeface="Arial" panose="020B0604020202020204" pitchFamily="34" charset="0"/>
              </a:rPr>
              <a:t>3</a:t>
            </a:r>
            <a:r>
              <a:rPr lang="en-GB" sz="1000" kern="1200" dirty="0">
                <a:solidFill>
                  <a:schemeClr val="tx1"/>
                </a:solidFill>
                <a:effectLst/>
                <a:latin typeface="Arial" panose="020B0604020202020204" pitchFamily="34" charset="0"/>
                <a:ea typeface="+mn-ea"/>
                <a:cs typeface="Arial" panose="020B0604020202020204" pitchFamily="34" charset="0"/>
              </a:rPr>
              <a:t>) were randomised to receive anti-PD1 or placebo IgG (10 mg/kg </a:t>
            </a:r>
            <a:r>
              <a:rPr lang="en-GB" sz="1000" i="1" kern="1200" dirty="0">
                <a:solidFill>
                  <a:schemeClr val="tx1"/>
                </a:solidFill>
                <a:effectLst/>
                <a:latin typeface="Arial" panose="020B0604020202020204" pitchFamily="34" charset="0"/>
                <a:ea typeface="+mn-ea"/>
                <a:cs typeface="Arial" panose="020B0604020202020204" pitchFamily="34" charset="0"/>
              </a:rPr>
              <a:t>i.p.</a:t>
            </a:r>
            <a:r>
              <a:rPr lang="en-GB" sz="1000" kern="1200" dirty="0">
                <a:solidFill>
                  <a:schemeClr val="tx1"/>
                </a:solidFill>
                <a:effectLst/>
                <a:latin typeface="Arial" panose="020B0604020202020204" pitchFamily="34" charset="0"/>
                <a:ea typeface="+mn-ea"/>
                <a:cs typeface="Arial" panose="020B0604020202020204" pitchFamily="34" charset="0"/>
              </a:rPr>
              <a:t> every 3 days for a total of 5 doses) ± cabozantinib (30 mg/kg daily </a:t>
            </a:r>
            <a:r>
              <a:rPr lang="en-GB" sz="1000" i="1" kern="1200" dirty="0">
                <a:solidFill>
                  <a:schemeClr val="tx1"/>
                </a:solidFill>
                <a:effectLst/>
                <a:latin typeface="Arial" panose="020B0604020202020204" pitchFamily="34" charset="0"/>
                <a:ea typeface="+mn-ea"/>
                <a:cs typeface="Arial" panose="020B0604020202020204" pitchFamily="34" charset="0"/>
              </a:rPr>
              <a:t>p.o.</a:t>
            </a:r>
            <a:r>
              <a:rPr lang="en-GB" sz="1000" kern="1200" dirty="0">
                <a:solidFill>
                  <a:schemeClr val="tx1"/>
                </a:solidFill>
                <a:effectLst/>
                <a:latin typeface="Arial" panose="020B0604020202020204" pitchFamily="34" charset="0"/>
                <a:ea typeface="+mn-ea"/>
                <a:cs typeface="Arial" panose="020B0604020202020204" pitchFamily="34" charset="0"/>
              </a:rPr>
              <a:t>) (20 mice per treatment). Six mice per arm were culled after the last anti-PD1 dose and 2 hours after cabozantinib administration (day 14 of treatment). The remaining mice were sacrificed at study termination (day 32). Blood and tumour samples were collected for histological and molecular analyses, immune cell characterisation by flow cytometry, and cytokine profiling using a multiplex assay.</a:t>
            </a: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Results:</a:t>
            </a:r>
            <a:r>
              <a:rPr lang="en-GB" sz="1000" kern="1200" dirty="0">
                <a:solidFill>
                  <a:schemeClr val="tx1"/>
                </a:solidFill>
                <a:effectLst/>
                <a:latin typeface="Arial" panose="020B0604020202020204" pitchFamily="34" charset="0"/>
                <a:ea typeface="+mn-ea"/>
                <a:cs typeface="Arial" panose="020B0604020202020204" pitchFamily="34" charset="0"/>
              </a:rPr>
              <a:t> Both cabozantinib and anti-PD1 monotherapies significantly reduced tumour growth or induced tumour regression compared to placebo (p &lt; 0.05). Combination treatment exhibited the greatest anti-tumour effect, inducing the highest objective response rate (79%) and shortest time to objective response (7 days, p &lt; 0.03 </a:t>
            </a:r>
            <a:r>
              <a:rPr lang="en-GB" sz="1000" i="1" kern="1200" dirty="0">
                <a:solidFill>
                  <a:schemeClr val="tx1"/>
                </a:solidFill>
                <a:effectLst/>
                <a:latin typeface="Arial" panose="020B0604020202020204" pitchFamily="34" charset="0"/>
                <a:ea typeface="+mn-ea"/>
                <a:cs typeface="Arial" panose="020B0604020202020204" pitchFamily="34" charset="0"/>
              </a:rPr>
              <a:t>vs.</a:t>
            </a:r>
            <a:r>
              <a:rPr lang="en-GB" sz="1000" kern="1200" dirty="0">
                <a:solidFill>
                  <a:schemeClr val="tx1"/>
                </a:solidFill>
                <a:effectLst/>
                <a:latin typeface="Arial" panose="020B0604020202020204" pitchFamily="34" charset="0"/>
                <a:ea typeface="+mn-ea"/>
                <a:cs typeface="Arial" panose="020B0604020202020204" pitchFamily="34" charset="0"/>
              </a:rPr>
              <a:t> placebo). Histological examination revealed that cabozantinib and combination-treated tumours had significantly reduced viable tissue volumes (p &lt; 0.001) and higher rates of necrosis (p &lt; 0.01) compared to placebo. Flow cytometry analysis revealed increased proportions of tumour-infiltrating neutrophils, lower proportions of tumour-infiltrating exhausted CD8+ T cells, and higher overall proportions of circulating T lymphocytes in cabozantinib and combination-treated animals (p &lt; 0.05). Furthermore, significantly increased circulating memory/effector T cell proportions were observed in combination-treated mice (p &lt; 0.05 </a:t>
            </a:r>
            <a:r>
              <a:rPr lang="en-GB" sz="1000" i="1" kern="1200" dirty="0">
                <a:solidFill>
                  <a:schemeClr val="tx1"/>
                </a:solidFill>
                <a:effectLst/>
                <a:latin typeface="Arial" panose="020B0604020202020204" pitchFamily="34" charset="0"/>
                <a:ea typeface="+mn-ea"/>
                <a:cs typeface="Arial" panose="020B0604020202020204" pitchFamily="34" charset="0"/>
              </a:rPr>
              <a:t>vs.</a:t>
            </a:r>
            <a:r>
              <a:rPr lang="en-GB" sz="1000" kern="1200" dirty="0">
                <a:solidFill>
                  <a:schemeClr val="tx1"/>
                </a:solidFill>
                <a:effectLst/>
                <a:latin typeface="Arial" panose="020B0604020202020204" pitchFamily="34" charset="0"/>
                <a:ea typeface="+mn-ea"/>
                <a:cs typeface="Arial" panose="020B0604020202020204" pitchFamily="34" charset="0"/>
              </a:rPr>
              <a:t> placebo). Peripheral blood profiling of 31 cytokines revealed changes including increases in the T lymphocyte chemo-attractants IL-16 and CCL27 in combination-treated mice compared to placebo (p &lt; 0.05). Gene expression and IHC analyses of tumour samples are ongoing.</a:t>
            </a: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Conclusion:</a:t>
            </a:r>
            <a:r>
              <a:rPr lang="en-GB" sz="1000" kern="1200" dirty="0">
                <a:solidFill>
                  <a:schemeClr val="tx1"/>
                </a:solidFill>
                <a:effectLst/>
                <a:latin typeface="Arial" panose="020B0604020202020204" pitchFamily="34" charset="0"/>
                <a:ea typeface="+mn-ea"/>
                <a:cs typeface="Arial" panose="020B0604020202020204" pitchFamily="34" charset="0"/>
              </a:rPr>
              <a:t> Cabozantinib increased the response rate to anti-PD1 therapy and had beneficial immunomodulatory activity in our syngeneic model, thus supporting further investigation into combining cabozantinib and anti-PD1 for the treatment of HCC.</a:t>
            </a:r>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4327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CD, cluster of differentiation; HCC, hepatocellular carcinoma; IFN, interferon; IHC, immunohistochemistry; PD-1, programmed cell death protein-1; TGF, transforming growth factor</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AS053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Cabozantinib enhances the efficacy and immune modulatory activity of anti-PD1 therapy in a syngeneic mouse model of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Roger Esteban-Fabró</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Catherine E. Willoughby</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Marta Piqué-Gili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Judit Peix</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Carla Montironi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Jordi Abril-Fornaguera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Laura Torrens</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Roser Pinyol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Josep M. Llovet</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Institut d’Investigacions Biomèdiques August Pi i Sunyer (IDIBAPS), Liver Cancer Translational Research Laboratory, Liver Unit,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Icahn School of Medicine at Mount Sinai, Mount Sinai Liver Cancer Program, Tisch Cancer Institute, New York,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Institució Catalana de Recerca i Estudis Avançats (ICREA), Barcelona,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jmllovet@clinic.cat</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Immune checkpoint inhibitors (ICPIs) including anti-PD1 therapies have shown promising results for the treatment of hepatocellular carcinoma (HCC), however responses are only observed in a subset of patients (15-20%). Cabozantinib is an FDA-approved tyrosine kinase inhibitor with anti-angiogenic, anti-proliferative and immune-stimulatory activity, thus potentially promoting a switch among immunologically ‘cold’ tumours towards a favourable ’hot’ immune profile and improved responses to ICPIs. Here we aimed to assess the anti-tumour effects and mechanism of action of cabozantinib alone and in combination with anti-PD1 treatment in an immunocompetent murine model of HCC.</a:t>
            </a: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Method:</a:t>
            </a:r>
            <a:r>
              <a:rPr lang="en-GB" sz="1000" kern="1200" dirty="0">
                <a:solidFill>
                  <a:schemeClr val="tx1"/>
                </a:solidFill>
                <a:effectLst/>
                <a:latin typeface="Arial" panose="020B0604020202020204" pitchFamily="34" charset="0"/>
                <a:ea typeface="+mn-ea"/>
                <a:cs typeface="Arial" panose="020B0604020202020204" pitchFamily="34" charset="0"/>
              </a:rPr>
              <a:t> C57BL/6J mice bearing subcutaneous Hepa1-6 tumours (200-300 mm</a:t>
            </a:r>
            <a:r>
              <a:rPr lang="en-GB" sz="1000" kern="1200" baseline="30000" dirty="0">
                <a:solidFill>
                  <a:schemeClr val="tx1"/>
                </a:solidFill>
                <a:effectLst/>
                <a:latin typeface="Arial" panose="020B0604020202020204" pitchFamily="34" charset="0"/>
                <a:ea typeface="+mn-ea"/>
                <a:cs typeface="Arial" panose="020B0604020202020204" pitchFamily="34" charset="0"/>
              </a:rPr>
              <a:t>3</a:t>
            </a:r>
            <a:r>
              <a:rPr lang="en-GB" sz="1000" kern="1200" dirty="0">
                <a:solidFill>
                  <a:schemeClr val="tx1"/>
                </a:solidFill>
                <a:effectLst/>
                <a:latin typeface="Arial" panose="020B0604020202020204" pitchFamily="34" charset="0"/>
                <a:ea typeface="+mn-ea"/>
                <a:cs typeface="Arial" panose="020B0604020202020204" pitchFamily="34" charset="0"/>
              </a:rPr>
              <a:t>) were randomised to receive anti-PD1 or placebo IgG (10 mg/kg </a:t>
            </a:r>
            <a:r>
              <a:rPr lang="en-GB" sz="1000" i="1" kern="1200" dirty="0">
                <a:solidFill>
                  <a:schemeClr val="tx1"/>
                </a:solidFill>
                <a:effectLst/>
                <a:latin typeface="Arial" panose="020B0604020202020204" pitchFamily="34" charset="0"/>
                <a:ea typeface="+mn-ea"/>
                <a:cs typeface="Arial" panose="020B0604020202020204" pitchFamily="34" charset="0"/>
              </a:rPr>
              <a:t>i.p.</a:t>
            </a:r>
            <a:r>
              <a:rPr lang="en-GB" sz="1000" kern="1200" dirty="0">
                <a:solidFill>
                  <a:schemeClr val="tx1"/>
                </a:solidFill>
                <a:effectLst/>
                <a:latin typeface="Arial" panose="020B0604020202020204" pitchFamily="34" charset="0"/>
                <a:ea typeface="+mn-ea"/>
                <a:cs typeface="Arial" panose="020B0604020202020204" pitchFamily="34" charset="0"/>
              </a:rPr>
              <a:t> every 3 days for a total of 5 doses) ± cabozantinib (30 mg/kg daily </a:t>
            </a:r>
            <a:r>
              <a:rPr lang="en-GB" sz="1000" i="1" kern="1200" dirty="0">
                <a:solidFill>
                  <a:schemeClr val="tx1"/>
                </a:solidFill>
                <a:effectLst/>
                <a:latin typeface="Arial" panose="020B0604020202020204" pitchFamily="34" charset="0"/>
                <a:ea typeface="+mn-ea"/>
                <a:cs typeface="Arial" panose="020B0604020202020204" pitchFamily="34" charset="0"/>
              </a:rPr>
              <a:t>p.o.</a:t>
            </a:r>
            <a:r>
              <a:rPr lang="en-GB" sz="1000" kern="1200" dirty="0">
                <a:solidFill>
                  <a:schemeClr val="tx1"/>
                </a:solidFill>
                <a:effectLst/>
                <a:latin typeface="Arial" panose="020B0604020202020204" pitchFamily="34" charset="0"/>
                <a:ea typeface="+mn-ea"/>
                <a:cs typeface="Arial" panose="020B0604020202020204" pitchFamily="34" charset="0"/>
              </a:rPr>
              <a:t>) (20 mice per treatment). Six mice per arm were culled after the last anti-PD1 dose and 2 hours after cabozantinib administration (day 14 of treatment). The remaining mice were sacrificed at study termination (day 32). Blood and tumour samples were collected for histological and molecular analyses, immune cell characterisation by flow cytometry, and cytokine profiling using a multiplex assay.</a:t>
            </a: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Results:</a:t>
            </a:r>
            <a:r>
              <a:rPr lang="en-GB" sz="1000" kern="1200" dirty="0">
                <a:solidFill>
                  <a:schemeClr val="tx1"/>
                </a:solidFill>
                <a:effectLst/>
                <a:latin typeface="Arial" panose="020B0604020202020204" pitchFamily="34" charset="0"/>
                <a:ea typeface="+mn-ea"/>
                <a:cs typeface="Arial" panose="020B0604020202020204" pitchFamily="34" charset="0"/>
              </a:rPr>
              <a:t> Both cabozantinib and anti-PD1 monotherapies significantly reduced tumour growth or induced tumour regression compared to placebo (p &lt; 0.05). Combination treatment exhibited the greatest anti-tumour effect, inducing the highest objective response rate (79%) and shortest time to objective response (7 days, p &lt; 0.03 </a:t>
            </a:r>
            <a:r>
              <a:rPr lang="en-GB" sz="1000" i="1" kern="1200" dirty="0">
                <a:solidFill>
                  <a:schemeClr val="tx1"/>
                </a:solidFill>
                <a:effectLst/>
                <a:latin typeface="Arial" panose="020B0604020202020204" pitchFamily="34" charset="0"/>
                <a:ea typeface="+mn-ea"/>
                <a:cs typeface="Arial" panose="020B0604020202020204" pitchFamily="34" charset="0"/>
              </a:rPr>
              <a:t>vs.</a:t>
            </a:r>
            <a:r>
              <a:rPr lang="en-GB" sz="1000" kern="1200" dirty="0">
                <a:solidFill>
                  <a:schemeClr val="tx1"/>
                </a:solidFill>
                <a:effectLst/>
                <a:latin typeface="Arial" panose="020B0604020202020204" pitchFamily="34" charset="0"/>
                <a:ea typeface="+mn-ea"/>
                <a:cs typeface="Arial" panose="020B0604020202020204" pitchFamily="34" charset="0"/>
              </a:rPr>
              <a:t> placebo). Histological examination revealed that cabozantinib and combination-treated tumours had significantly reduced viable tissue volumes (p &lt; 0.001) and higher rates of necrosis (p &lt; 0.01) compared to placebo. Flow cytometry analysis revealed increased proportions of tumour-infiltrating neutrophils, lower proportions of tumour-infiltrating exhausted CD8+ T cells, and higher overall proportions of circulating T lymphocytes in cabozantinib and combination-treated animals (p &lt; 0.05). Furthermore, significantly increased circulating memory/effector T cell proportions were observed in combination-treated mice (p &lt; 0.05 </a:t>
            </a:r>
            <a:r>
              <a:rPr lang="en-GB" sz="1000" i="1" kern="1200" dirty="0">
                <a:solidFill>
                  <a:schemeClr val="tx1"/>
                </a:solidFill>
                <a:effectLst/>
                <a:latin typeface="Arial" panose="020B0604020202020204" pitchFamily="34" charset="0"/>
                <a:ea typeface="+mn-ea"/>
                <a:cs typeface="Arial" panose="020B0604020202020204" pitchFamily="34" charset="0"/>
              </a:rPr>
              <a:t>vs.</a:t>
            </a:r>
            <a:r>
              <a:rPr lang="en-GB" sz="1000" kern="1200" dirty="0">
                <a:solidFill>
                  <a:schemeClr val="tx1"/>
                </a:solidFill>
                <a:effectLst/>
                <a:latin typeface="Arial" panose="020B0604020202020204" pitchFamily="34" charset="0"/>
                <a:ea typeface="+mn-ea"/>
                <a:cs typeface="Arial" panose="020B0604020202020204" pitchFamily="34" charset="0"/>
              </a:rPr>
              <a:t> placebo). Peripheral blood profiling of 31 cytokines revealed changes including increases in the T lymphocyte chemo-attractants IL-16 and CCL27 in combination-treated mice compared to placebo (p &lt; 0.05). Gene expression and IHC analyses of tumour samples are ongoing.</a:t>
            </a: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Conclusion:</a:t>
            </a:r>
            <a:r>
              <a:rPr lang="en-GB" sz="1000" kern="1200" dirty="0">
                <a:solidFill>
                  <a:schemeClr val="tx1"/>
                </a:solidFill>
                <a:effectLst/>
                <a:latin typeface="Arial" panose="020B0604020202020204" pitchFamily="34" charset="0"/>
                <a:ea typeface="+mn-ea"/>
                <a:cs typeface="Arial" panose="020B0604020202020204" pitchFamily="34" charset="0"/>
              </a:rPr>
              <a:t> Cabozantinib increased the response rate to anti-PD1 therapy and had beneficial immunomodulatory activity in our syngeneic model, thus supporting further investigation into combining cabozantinib and anti-PD1 for the treatment of HCC.</a:t>
            </a:r>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82959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12</a:t>
            </a:fld>
            <a:endParaRPr lang="en-GB" dirty="0"/>
          </a:p>
        </p:txBody>
      </p:sp>
    </p:spTree>
    <p:extLst>
      <p:ext uri="{BB962C8B-B14F-4D97-AF65-F5344CB8AC3E}">
        <p14:creationId xmlns:p14="http://schemas.microsoft.com/office/powerpoint/2010/main" val="385144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AE, adverse event; HCC, hepatocellular carcinoma; LT, liver transplantation; OS, overall survival</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AS150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Regorafenib improves survival after sorafenib treatment in patients with recurrent hepatocellular carcinoma after liver transplantation, compared to best supportive care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Massimo Iavarone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Federica Invernizzi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Claudio Zavaglia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 Sanduzzi Zamparelli</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Miguel Fraile</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Carolin Czauderna</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Giuseppe Di Costanzo</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Sherrie Bhoori</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Matthias Pinter</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Matteo Angelo Manini</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Giuliana Amaddeo</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Ainhoa Fernandez</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Federico Pinero</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Jose Blanco Rodriguez</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Margarita Anders</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Gabriel Alejandro Aballay Soteras</a:t>
            </a:r>
            <a:r>
              <a:rPr lang="en-US" sz="1000" kern="1200" baseline="30000" dirty="0">
                <a:solidFill>
                  <a:schemeClr val="tx1"/>
                </a:solidFill>
                <a:effectLst/>
                <a:latin typeface="Arial" panose="020B0604020202020204" pitchFamily="34" charset="0"/>
                <a:ea typeface="+mn-ea"/>
                <a:cs typeface="Arial" panose="020B0604020202020204" pitchFamily="34" charset="0"/>
              </a:rPr>
              <a:t>15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Gerda Elisabeth Villadsen</a:t>
            </a:r>
            <a:r>
              <a:rPr lang="en-US" sz="1000" kern="1200" baseline="30000" dirty="0">
                <a:solidFill>
                  <a:schemeClr val="tx1"/>
                </a:solidFill>
                <a:effectLst/>
                <a:latin typeface="Arial" panose="020B0604020202020204" pitchFamily="34" charset="0"/>
                <a:ea typeface="+mn-ea"/>
                <a:cs typeface="Arial" panose="020B0604020202020204" pitchFamily="34" charset="0"/>
              </a:rPr>
              <a:t>16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lucia cesarini</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Stefano Mazza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Álvaro Díaz-Gonzázlez</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Luisa Gonzalez Dieguez</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Raffaella Tortora</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Arndt Weinmann</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Vincenzo Mazzaferro</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Mario Romero</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Gonzalo Crespo</a:t>
            </a:r>
            <a:r>
              <a:rPr lang="en-US" sz="1000" kern="1200" baseline="30000" dirty="0">
                <a:solidFill>
                  <a:schemeClr val="tx1"/>
                </a:solidFill>
                <a:effectLst/>
                <a:latin typeface="Arial" panose="020B0604020202020204" pitchFamily="34" charset="0"/>
                <a:ea typeface="+mn-ea"/>
                <a:cs typeface="Arial" panose="020B0604020202020204" pitchFamily="34" charset="0"/>
              </a:rPr>
              <a:t>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Helene Regnault</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Massimo De Giorgio</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Varela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Francesca Donato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Marcus-Alexander Worns</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Jordi Bruix</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Pietro Lampertico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María Reig</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Fondazione IRCCS Cà Granda Ospedale Maggiore Policlinico, Università degli Studi di Milano, CRC "A.M. and A. Migliavacca" Certer for Liver Disease, Division of Gastroenterology and Hepatology,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Niguarda Cà Granda Hospital, Hepatology and Gastroenterology Department,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Barcelona Clinis Liver Cancer (BCLC) Group. University of Barcelona, Liver Unit, Hospital Clinic, IDIBAPS, CIBERehd,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Central de Asturias, Liver Unit, Oviedo,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University Medical Centre of the Johannes Gutenberg-University, Department of Internal Medicine I, Mainz,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Cardarelli Hospital, Department of Transplantation, Naples,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Fondazione IRCCS Istituto Nazionale dei Tumori, G.I. Surgery and Liver Transplantation Unit,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Department of Internal Medicine III, Division of Gastroenterology and Hepatology,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Azienda Socio Sanitaria Territoriale (ASST) Papa Giovanni XXIII, Gastroenterology, Hepatology and Transplant Unit, Departiment of Speciality and Transplant Medicine, Bergamo,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Hopital Henti Mondor, Service d'Hepaologie, Equipe 18, INSERM U955, virus Immunitè Cancer, Creteil,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Gregorio Maranon Hospital, Liver department,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Austrial, School of Medicine, Latin America Liver research Educational and Awareness Network(LALREAN),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Hospital de Jerez,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Hospital Henri Mondor, Service d'Hepaologie, Equipe 18, INSERM U955, Virus Immunitè Cancer, Creteil,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Sanatorio de la Trinidad Mitre,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Aarhus University Hospital, Department of Hepatology and Gastroenterology , Aarhus C.,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Fondazione IRCCS Istituto Nazionale dei Tumori and University of Milan, G.I. Surgery and Liver Transplantation Unit,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Hospital Clinic, IDIBAPS, CIBERehd, University of Barcelona, Liver Transplan Unit, Liver unit, Barcelona,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mario.romero@salud.madrid.org</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cap="all" dirty="0">
                <a:solidFill>
                  <a:schemeClr val="tx1"/>
                </a:solidFill>
                <a:effectLst/>
                <a:latin typeface="Arial" panose="020B0604020202020204" pitchFamily="34" charset="0"/>
                <a:ea typeface="+mn-ea"/>
                <a:cs typeface="Arial" panose="020B0604020202020204" pitchFamily="34" charset="0"/>
              </a:rPr>
              <a:t>R</a:t>
            </a:r>
            <a:r>
              <a:rPr lang="en-GB" sz="1000" kern="1200" dirty="0">
                <a:solidFill>
                  <a:schemeClr val="tx1"/>
                </a:solidFill>
                <a:effectLst/>
                <a:latin typeface="Arial" panose="020B0604020202020204" pitchFamily="34" charset="0"/>
                <a:ea typeface="+mn-ea"/>
                <a:cs typeface="Arial" panose="020B0604020202020204" pitchFamily="34" charset="0"/>
              </a:rPr>
              <a:t>egorafenib (REGO) has been shown to be a safe second-line treatment for hepatocellular carcinoma (HCC) recurrence after liver transplantation (LT). The aim of this study was to compare the overall survival (OS) of REGO to best supportive care (BSC) after sorafenib (SOR)-discontinuation in LT patients.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conducted a retrospective, multicentre, international study, including all patients with HCC recurrence after LT who discontinued SOR. The REGO-group included patients treated with REGO after SOR-discontinuation, due to progression in tolerant patients, the control-group included all patients treated with BSC due to REGO unavailability, symptomatic progression or SOR-intolerance. The primary end-point was OS from SOR-discontinuation.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Included were 96 LT-patients: 32 treated with REGO after HCC progression under SOR (</a:t>
            </a:r>
            <a:r>
              <a:rPr lang="en-GB" sz="1000" u="sng" kern="1200" dirty="0">
                <a:solidFill>
                  <a:schemeClr val="tx1"/>
                </a:solidFill>
                <a:effectLst/>
                <a:latin typeface="Arial" panose="020B0604020202020204" pitchFamily="34" charset="0"/>
                <a:ea typeface="+mn-ea"/>
                <a:cs typeface="Arial" panose="020B0604020202020204" pitchFamily="34" charset="0"/>
              </a:rPr>
              <a:t>group-A</a:t>
            </a:r>
            <a:r>
              <a:rPr lang="en-GB" sz="1000" kern="1200" dirty="0">
                <a:solidFill>
                  <a:schemeClr val="tx1"/>
                </a:solidFill>
                <a:effectLst/>
                <a:latin typeface="Arial" panose="020B0604020202020204" pitchFamily="34" charset="0"/>
                <a:ea typeface="+mn-ea"/>
                <a:cs typeface="Arial" panose="020B0604020202020204" pitchFamily="34" charset="0"/>
              </a:rPr>
              <a:t>) and 64 patients receiving BSC after SOR-discontinuation 31 SOR-tolerant in progression(</a:t>
            </a:r>
            <a:r>
              <a:rPr lang="en-GB" sz="1000" u="sng" kern="1200" dirty="0">
                <a:solidFill>
                  <a:schemeClr val="tx1"/>
                </a:solidFill>
                <a:effectLst/>
                <a:latin typeface="Arial" panose="020B0604020202020204" pitchFamily="34" charset="0"/>
                <a:ea typeface="+mn-ea"/>
                <a:cs typeface="Arial" panose="020B0604020202020204" pitchFamily="34" charset="0"/>
              </a:rPr>
              <a:t>group-B</a:t>
            </a:r>
            <a:r>
              <a:rPr lang="en-GB" sz="1000" kern="1200" dirty="0">
                <a:solidFill>
                  <a:schemeClr val="tx1"/>
                </a:solidFill>
                <a:effectLst/>
                <a:latin typeface="Arial" panose="020B0604020202020204" pitchFamily="34" charset="0"/>
                <a:ea typeface="+mn-ea"/>
                <a:cs typeface="Arial" panose="020B0604020202020204" pitchFamily="34" charset="0"/>
              </a:rPr>
              <a:t>), 20 SOR-intolerant and 13 discontinued SOR for other reason (symptomatic progression, non-liver complications, patient’s decision). The median survival for the whole cohort since SOR-start was 19.3 (13.4-25.1) months (mos). The comparative analyses were conducted between group-A and group-B, with similar clinical and demographic features [i.e. mTORi treatment 63% vs 81% (0.11); SOR 800mg 41% vs 23% (p=0.12); SOR treatment duration 11.1 (0.7-76.7) vs 7.8 (0.9-96.3) mos (p=0.65); at SOR-discontinuation: ECOG-PS 0-1 100% vs 90% (p=0.29); tumor burden: liver only 6% vs 10%, extra-hepatic only 44% vs 45%, both 50% vs 45% (p=85); AFP: 134 (1-209,630) vs 1044 (1-88,950) ng/ml (p=0.83)]. All the 32 patients treated with REGO [treatment duration 7.0 (5.5-8.4) mos] had at least 1 adverse event (grade 3/4: fatigue in 8 and dermatological reaction in 5). Median follow-up since SOR-discontinuation was 12.3 (0.6-42.2) mos for group-A and 4.5 (0.0-22.3) for group-B (p=0.0006). At data-lock, 66% patients had died in group-A and 94% in group-B, symptomatic tumor progression being the main cause of death. The median OS from SOR-discontinuation was 14 mos (95%CI:10-18) for group-A and 4.5 mos (95%CI:24 -66) for group-B (p&lt;0.005). The overall OS from SOR-start was 32.6 mos (95%CI:18-46) for the SOR-REGO group compared to 14.3 mos (95%CI:7-21) for the SOR-BSC sequence in the group-B (p=0.001).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REGO is a safe and effective second line option after SOR-progression in patients with HCC recurrence after LT.</a:t>
            </a:r>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CI, confidence interval; ECOG-PS, Eastern Cooperative Oncology Group performance status; HCC, hepatocellular carcinoma; mTORi, mammalian target of rapamycin inhibitor</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AS150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Regorafenib improves survival after sorafenib treatment in patients with recurrent hepatocellular carcinoma after liver transplantation, compared to best supportive care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Massimo Iavarone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Federica Invernizzi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Claudio Zavaglia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Marco Sanduzzi Zamparelli</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Miguel Fraile</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Carolin Czauderna</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Giuseppe Di Costanzo</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Sherrie Bhoori</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Matthias Pinter</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Matteo Angelo Manini</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Giuliana Amaddeo</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Ainhoa Fernandez</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Federico Pinero</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Jose Blanco Rodriguez</a:t>
            </a:r>
            <a:r>
              <a:rPr lang="en-US" sz="1000" kern="1200" baseline="30000" dirty="0">
                <a:solidFill>
                  <a:schemeClr val="tx1"/>
                </a:solidFill>
                <a:effectLst/>
                <a:latin typeface="Arial" panose="020B0604020202020204" pitchFamily="34" charset="0"/>
                <a:ea typeface="+mn-ea"/>
                <a:cs typeface="Arial" panose="020B0604020202020204" pitchFamily="34" charset="0"/>
              </a:rPr>
              <a:t>13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Margarita Anders</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Gabriel Alejandro Aballay Soteras</a:t>
            </a:r>
            <a:r>
              <a:rPr lang="en-US" sz="1000" kern="1200" baseline="30000" dirty="0">
                <a:solidFill>
                  <a:schemeClr val="tx1"/>
                </a:solidFill>
                <a:effectLst/>
                <a:latin typeface="Arial" panose="020B0604020202020204" pitchFamily="34" charset="0"/>
                <a:ea typeface="+mn-ea"/>
                <a:cs typeface="Arial" panose="020B0604020202020204" pitchFamily="34" charset="0"/>
              </a:rPr>
              <a:t>15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Gerda Elisabeth Villadsen</a:t>
            </a:r>
            <a:r>
              <a:rPr lang="en-US" sz="1000" kern="1200" baseline="30000" dirty="0">
                <a:solidFill>
                  <a:schemeClr val="tx1"/>
                </a:solidFill>
                <a:effectLst/>
                <a:latin typeface="Arial" panose="020B0604020202020204" pitchFamily="34" charset="0"/>
                <a:ea typeface="+mn-ea"/>
                <a:cs typeface="Arial" panose="020B0604020202020204" pitchFamily="34" charset="0"/>
              </a:rPr>
              <a:t>16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lucia cesarini</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Stefano Mazza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Álvaro Díaz-Gonzázlez</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Luisa Gonzalez Dieguez</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Raffaella Tortora</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Arndt Weinmann</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Vincenzo Mazzaferro</a:t>
            </a:r>
            <a:r>
              <a:rPr lang="en-US" sz="1000" kern="1200" baseline="30000" dirty="0">
                <a:solidFill>
                  <a:schemeClr val="tx1"/>
                </a:solidFill>
                <a:effectLst/>
                <a:latin typeface="Arial" panose="020B0604020202020204" pitchFamily="34" charset="0"/>
                <a:ea typeface="+mn-ea"/>
                <a:cs typeface="Arial" panose="020B0604020202020204" pitchFamily="34" charset="0"/>
              </a:rPr>
              <a:t>17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Mario Romero</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Gonzalo Crespo</a:t>
            </a:r>
            <a:r>
              <a:rPr lang="en-US" sz="1000" kern="1200" baseline="30000" dirty="0">
                <a:solidFill>
                  <a:schemeClr val="tx1"/>
                </a:solidFill>
                <a:effectLst/>
                <a:latin typeface="Arial" panose="020B0604020202020204" pitchFamily="34" charset="0"/>
                <a:ea typeface="+mn-ea"/>
                <a:cs typeface="Arial" panose="020B0604020202020204" pitchFamily="34" charset="0"/>
              </a:rPr>
              <a:t>18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Helene Regnault</a:t>
            </a:r>
            <a:r>
              <a:rPr lang="en-US" sz="1000" kern="1200" baseline="30000" dirty="0">
                <a:solidFill>
                  <a:schemeClr val="tx1"/>
                </a:solidFill>
                <a:effectLst/>
                <a:latin typeface="Arial" panose="020B0604020202020204" pitchFamily="34" charset="0"/>
                <a:ea typeface="+mn-ea"/>
                <a:cs typeface="Arial" panose="020B0604020202020204" pitchFamily="34" charset="0"/>
              </a:rPr>
              <a:t>14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Massimo De Giorgio</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Varela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Maria Francesca Donato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Marcus-Alexander Worns</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Jordi Bruix</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Pietro Lampertico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María Reig</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Fondazione IRCCS Cà Granda Ospedale Maggiore Policlinico, Università degli Studi di Milano, CRC "A.M. and A. Migliavacca" Certer for Liver Disease, Division of Gastroenterology and Hepatology,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Niguarda Cà Granda Hospital, Hepatology and Gastroenterology Department,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Barcelona Clinis Liver Cancer (BCLC) Group. University of Barcelona, Liver Unit, Hospital Clinic, IDIBAPS, CIBERehd,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Central de Asturias, Liver Unit, Oviedo,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University Medical Centre of the Johannes Gutenberg-University, Department of Internal Medicine I, Mainz,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Cardarelli Hospital, Department of Transplantation, Naples,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Fondazione IRCCS Istituto Nazionale dei Tumori, G.I. Surgery and Liver Transplantation Unit,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Medical University of Vienna, Department of Internal Medicine III, Division of Gastroenterology and Hepatology, Vienna,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Azienda Socio Sanitaria Territoriale (ASST) Papa Giovanni XXIII, Gastroenterology, Hepatology and Transplant Unit, Departiment of Speciality and Transplant Medicine, Bergamo,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Hopital Henti Mondor, Service d'Hepaologie, Equipe 18, INSERM U955, virus Immunitè Cancer, Creteil,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Gregorio Maranon Hospital, Liver department, Madrid,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Hospital Universitario Austrial, School of Medicine, Latin America Liver research Educational and Awareness Network(LALREAN),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Hospital de Jerez,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Hospital Henri Mondor, Service d'Hepaologie, Equipe 18, INSERM U955, Virus Immunitè Cancer, Creteil,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Sanatorio de la Trinidad Mitre, Argentina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Aarhus University Hospital, Department of Hepatology and Gastroenterology , Aarhus C., Denmark</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Fondazione IRCCS Istituto Nazionale dei Tumori and University of Milan, G.I. Surgery and Liver Transplantation Unit,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Hospital Clinic, IDIBAPS, CIBERehd, University of Barcelona, Liver Transplan Unit, Liver unit, Barcelona,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mario.romero@salud.madrid.org</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cap="all" dirty="0">
                <a:solidFill>
                  <a:schemeClr val="tx1"/>
                </a:solidFill>
                <a:effectLst/>
                <a:latin typeface="Arial" panose="020B0604020202020204" pitchFamily="34" charset="0"/>
                <a:ea typeface="+mn-ea"/>
                <a:cs typeface="Arial" panose="020B0604020202020204" pitchFamily="34" charset="0"/>
              </a:rPr>
              <a:t>R</a:t>
            </a:r>
            <a:r>
              <a:rPr lang="en-GB" sz="1000" kern="1200" dirty="0">
                <a:solidFill>
                  <a:schemeClr val="tx1"/>
                </a:solidFill>
                <a:effectLst/>
                <a:latin typeface="Arial" panose="020B0604020202020204" pitchFamily="34" charset="0"/>
                <a:ea typeface="+mn-ea"/>
                <a:cs typeface="Arial" panose="020B0604020202020204" pitchFamily="34" charset="0"/>
              </a:rPr>
              <a:t>egorafenib (REGO) has been shown to be a safe second-line treatment for hepatocellular carcinoma (HCC) recurrence after liver transplantation (LT). The aim of this study was to compare the overall survival (OS) of REGO to best supportive care (BSC) after sorafenib (SOR)-discontinuation in LT patients.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conducted a retrospective, multicentre, international study, including all patients with HCC recurrence after LT who discontinued SOR. The REGO-group included patients treated with REGO after SOR-discontinuation, due to progression in tolerant patients, the control-group included all patients treated with BSC due to REGO unavailability, symptomatic progression or SOR-intolerance. The primary end-point was OS from SOR-discontinuation.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Included were 96 LT-patients: 32 treated with REGO after HCC progression under SOR (</a:t>
            </a:r>
            <a:r>
              <a:rPr lang="en-GB" sz="1000" u="sng" kern="1200" dirty="0">
                <a:solidFill>
                  <a:schemeClr val="tx1"/>
                </a:solidFill>
                <a:effectLst/>
                <a:latin typeface="Arial" panose="020B0604020202020204" pitchFamily="34" charset="0"/>
                <a:ea typeface="+mn-ea"/>
                <a:cs typeface="Arial" panose="020B0604020202020204" pitchFamily="34" charset="0"/>
              </a:rPr>
              <a:t>group-A</a:t>
            </a:r>
            <a:r>
              <a:rPr lang="en-GB" sz="1000" kern="1200" dirty="0">
                <a:solidFill>
                  <a:schemeClr val="tx1"/>
                </a:solidFill>
                <a:effectLst/>
                <a:latin typeface="Arial" panose="020B0604020202020204" pitchFamily="34" charset="0"/>
                <a:ea typeface="+mn-ea"/>
                <a:cs typeface="Arial" panose="020B0604020202020204" pitchFamily="34" charset="0"/>
              </a:rPr>
              <a:t>) and 64 patients receiving BSC after SOR-discontinuation 31 SOR-tolerant in progression(</a:t>
            </a:r>
            <a:r>
              <a:rPr lang="en-GB" sz="1000" u="sng" kern="1200" dirty="0">
                <a:solidFill>
                  <a:schemeClr val="tx1"/>
                </a:solidFill>
                <a:effectLst/>
                <a:latin typeface="Arial" panose="020B0604020202020204" pitchFamily="34" charset="0"/>
                <a:ea typeface="+mn-ea"/>
                <a:cs typeface="Arial" panose="020B0604020202020204" pitchFamily="34" charset="0"/>
              </a:rPr>
              <a:t>group-B</a:t>
            </a:r>
            <a:r>
              <a:rPr lang="en-GB" sz="1000" kern="1200" dirty="0">
                <a:solidFill>
                  <a:schemeClr val="tx1"/>
                </a:solidFill>
                <a:effectLst/>
                <a:latin typeface="Arial" panose="020B0604020202020204" pitchFamily="34" charset="0"/>
                <a:ea typeface="+mn-ea"/>
                <a:cs typeface="Arial" panose="020B0604020202020204" pitchFamily="34" charset="0"/>
              </a:rPr>
              <a:t>), 20 SOR-intolerant and 13 discontinued SOR for other reason (symptomatic progression, non-liver complications, patient’s decision). The median survival for the whole cohort since SOR-start was 19.3 (13.4-25.1) months (mos). The comparative analyses were conducted between group-A and group-B, with similar clinical and demographic features [i.e. mTORi treatment 63% vs 81% (0.11); SOR 800mg 41% vs 23% (p=0.12); SOR treatment duration 11.1 (0.7-76.7) vs 7.8 (0.9-96.3) mos (p=0.65); at SOR-discontinuation: ECOG-PS 0-1 100% vs 90% (p=0.29); tumor burden: liver only 6% vs 10%, extra-hepatic only 44% vs 45%, both 50% vs 45% (p=85); AFP: 134 (1-209,630) vs 1044 (1-88,950) ng/ml (p=0.83)]. All the 32 patients treated with REGO [treatment duration 7.0 (5.5-8.4) mos] had at least 1 adverse event (grade 3/4: fatigue in 8 and dermatological reaction in 5). Median follow-up since SOR-discontinuation was 12.3 (0.6-42.2) mos for group-A and 4.5 (0.0-22.3) for group-B (p=0.0006). At data-lock, 66% patients had died in group-A and 94% in group-B, symptomatic tumor progression being the main cause of death. The median OS from SOR-discontinuation was 14 mos (95%CI:10-18) for group-A and 4.5 mos (95%CI:24 -66) for group-B (p&lt;0.005). The overall OS from SOR-start was 32.6 mos (95%CI:18-46) for the SOR-REGO group compared to 14.3 mos (95%CI:7-21) for the SOR-BSC sequence in the group-B (p=0.001).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REGO is a safe and effective second line option after SOR-progression in patients with HCC recurrence after LT.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4327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15</a:t>
            </a:fld>
            <a:endParaRPr lang="en-GB" dirty="0"/>
          </a:p>
        </p:txBody>
      </p:sp>
    </p:spTree>
    <p:extLst>
      <p:ext uri="{BB962C8B-B14F-4D97-AF65-F5344CB8AC3E}">
        <p14:creationId xmlns:p14="http://schemas.microsoft.com/office/powerpoint/2010/main" val="801715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Abbreviations: AFP, alpha-fetoprotein; ALT, alanine transaminase; AST, aspartate transaminase; BL, baseline; CHC, chronic hepatitis C; GGT, gamma-glutamyl transpeptidase; HCC, hepatocellular carcinoma; PT, prothrombin time; RSPs, routine serum parameters; SVR, sustained virologic response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lgn="just">
              <a:spcAft>
                <a:spcPts val="0"/>
              </a:spcAft>
              <a:buNone/>
            </a:pPr>
            <a:r>
              <a:rPr lang="en-US" sz="1000" b="1" dirty="0">
                <a:effectLst/>
                <a:latin typeface="Arial" panose="020B0604020202020204" pitchFamily="34" charset="0"/>
                <a:ea typeface="Times New Roman" panose="02020603050405020304" pitchFamily="18" charset="0"/>
              </a:rPr>
              <a:t>GS13</a:t>
            </a:r>
            <a:endParaRPr lang="en-GB" sz="100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1000" b="1" dirty="0">
                <a:effectLst/>
                <a:latin typeface="Arial" panose="020B0604020202020204" pitchFamily="34" charset="0"/>
                <a:ea typeface="Times New Roman" panose="02020603050405020304" pitchFamily="18" charset="0"/>
              </a:rPr>
              <a:t>Profiling of routine serum parameters and AFP evolution in cirrhosis following HCV eradication for stratification of HCC risk: a trajectory clustering analysis from the ANRS CO12 CirVir cohort</a:t>
            </a:r>
            <a:endParaRPr lang="en-GB" sz="1000" dirty="0">
              <a:effectLst/>
              <a:latin typeface="Times New Roman" panose="02020603050405020304" pitchFamily="18" charset="0"/>
              <a:ea typeface="Times New Roman" panose="02020603050405020304" pitchFamily="18" charset="0"/>
            </a:endParaRPr>
          </a:p>
          <a:p>
            <a:pPr marL="0" indent="0" algn="just">
              <a:spcAft>
                <a:spcPts val="0"/>
              </a:spcAft>
              <a:buNone/>
            </a:pPr>
            <a:r>
              <a:rPr lang="fr-FR" sz="1000" u="sng" dirty="0">
                <a:effectLst/>
                <a:latin typeface="Arial" panose="020B0604020202020204" pitchFamily="34" charset="0"/>
                <a:ea typeface="Times New Roman" panose="02020603050405020304" pitchFamily="18" charset="0"/>
              </a:rPr>
              <a:t>Pierre Nahon</a:t>
            </a:r>
            <a:r>
              <a:rPr lang="fr-FR" sz="1000" baseline="30000" dirty="0">
                <a:effectLst/>
                <a:latin typeface="Arial" panose="020B0604020202020204" pitchFamily="34" charset="0"/>
                <a:ea typeface="Times New Roman" panose="02020603050405020304" pitchFamily="18" charset="0"/>
              </a:rPr>
              <a:t>1</a:t>
            </a:r>
            <a:r>
              <a:rPr lang="de-DE" sz="1000" dirty="0">
                <a:effectLst/>
                <a:latin typeface="Arial" panose="020B0604020202020204" pitchFamily="34" charset="0"/>
                <a:ea typeface="Arial" panose="020B0604020202020204" pitchFamily="34" charset="0"/>
              </a:rPr>
              <a:t>, </a:t>
            </a:r>
            <a:r>
              <a:rPr lang="fr-FR" sz="1000" dirty="0">
                <a:effectLst/>
                <a:latin typeface="Arial" panose="020B0604020202020204" pitchFamily="34" charset="0"/>
                <a:ea typeface="Times New Roman" panose="02020603050405020304" pitchFamily="18" charset="0"/>
              </a:rPr>
              <a:t>Layese Richard</a:t>
            </a:r>
            <a:r>
              <a:rPr lang="fr-FR" sz="1000" baseline="30000" dirty="0">
                <a:effectLst/>
                <a:latin typeface="Arial" panose="020B0604020202020204" pitchFamily="34" charset="0"/>
                <a:ea typeface="Times New Roman" panose="02020603050405020304" pitchFamily="18" charset="0"/>
              </a:rPr>
              <a:t>2</a:t>
            </a:r>
            <a:r>
              <a:rPr lang="de-DE" sz="1000" dirty="0">
                <a:effectLst/>
                <a:latin typeface="Arial" panose="020B0604020202020204" pitchFamily="34" charset="0"/>
                <a:ea typeface="Arial" panose="020B0604020202020204" pitchFamily="34" charset="0"/>
              </a:rPr>
              <a:t>, </a:t>
            </a:r>
            <a:r>
              <a:rPr lang="fr-FR" sz="1000" dirty="0">
                <a:effectLst/>
                <a:latin typeface="Arial" panose="020B0604020202020204" pitchFamily="34" charset="0"/>
                <a:ea typeface="Times New Roman" panose="02020603050405020304" pitchFamily="18" charset="0"/>
              </a:rPr>
              <a:t>Carole CAGNOT</a:t>
            </a:r>
            <a:r>
              <a:rPr lang="fr-FR" sz="1000" baseline="30000" dirty="0">
                <a:effectLst/>
                <a:latin typeface="Arial" panose="020B0604020202020204" pitchFamily="34" charset="0"/>
                <a:ea typeface="Times New Roman" panose="02020603050405020304" pitchFamily="18" charset="0"/>
              </a:rPr>
              <a:t>3</a:t>
            </a:r>
            <a:r>
              <a:rPr lang="de-DE" sz="1000" dirty="0">
                <a:effectLst/>
                <a:latin typeface="Arial" panose="020B0604020202020204" pitchFamily="34" charset="0"/>
                <a:ea typeface="Arial" panose="020B0604020202020204" pitchFamily="34" charset="0"/>
              </a:rPr>
              <a:t>, </a:t>
            </a:r>
            <a:r>
              <a:rPr lang="fr-FR" sz="1000" dirty="0">
                <a:effectLst/>
                <a:latin typeface="Arial" panose="020B0604020202020204" pitchFamily="34" charset="0"/>
                <a:ea typeface="Times New Roman" panose="02020603050405020304" pitchFamily="18" charset="0"/>
              </a:rPr>
              <a:t>Stanislas Pol</a:t>
            </a:r>
            <a:r>
              <a:rPr lang="fr-FR" sz="1000" baseline="30000" dirty="0">
                <a:effectLst/>
                <a:latin typeface="Arial" panose="020B0604020202020204" pitchFamily="34" charset="0"/>
                <a:ea typeface="Times New Roman" panose="02020603050405020304" pitchFamily="18" charset="0"/>
              </a:rPr>
              <a:t>4</a:t>
            </a:r>
            <a:r>
              <a:rPr lang="de-DE" sz="1000" dirty="0">
                <a:effectLst/>
                <a:latin typeface="Arial" panose="020B0604020202020204" pitchFamily="34" charset="0"/>
                <a:ea typeface="Arial" panose="020B0604020202020204" pitchFamily="34" charset="0"/>
              </a:rPr>
              <a:t>, </a:t>
            </a:r>
            <a:r>
              <a:rPr lang="fr-FR" sz="1000" dirty="0">
                <a:effectLst/>
                <a:latin typeface="Arial" panose="020B0604020202020204" pitchFamily="34" charset="0"/>
                <a:ea typeface="Times New Roman" panose="02020603050405020304" pitchFamily="18" charset="0"/>
              </a:rPr>
              <a:t>Tarik Asselah</a:t>
            </a:r>
            <a:r>
              <a:rPr lang="fr-FR" sz="1000" baseline="30000" dirty="0">
                <a:effectLst/>
                <a:latin typeface="Arial" panose="020B0604020202020204" pitchFamily="34" charset="0"/>
                <a:ea typeface="Times New Roman" panose="02020603050405020304" pitchFamily="18" charset="0"/>
              </a:rPr>
              <a:t>4</a:t>
            </a:r>
            <a:r>
              <a:rPr lang="de-DE" sz="1000" dirty="0">
                <a:effectLst/>
                <a:latin typeface="Arial" panose="020B0604020202020204" pitchFamily="34" charset="0"/>
                <a:ea typeface="Arial" panose="020B0604020202020204" pitchFamily="34" charset="0"/>
              </a:rPr>
              <a:t>, </a:t>
            </a:r>
            <a:r>
              <a:rPr lang="fr-FR" sz="1000" dirty="0">
                <a:effectLst/>
                <a:latin typeface="Arial" panose="020B0604020202020204" pitchFamily="34" charset="0"/>
                <a:ea typeface="Times New Roman" panose="02020603050405020304" pitchFamily="18" charset="0"/>
              </a:rPr>
              <a:t>Etienne Audureau</a:t>
            </a:r>
            <a:r>
              <a:rPr lang="fr-FR" sz="1000" baseline="30000" dirty="0">
                <a:effectLst/>
                <a:latin typeface="Arial" panose="020B0604020202020204" pitchFamily="34" charset="0"/>
                <a:ea typeface="Times New Roman" panose="02020603050405020304" pitchFamily="18" charset="0"/>
              </a:rPr>
              <a:t>2</a:t>
            </a:r>
            <a:endParaRPr lang="en-GB" sz="1000" dirty="0">
              <a:effectLst/>
              <a:latin typeface="Times New Roman" panose="02020603050405020304" pitchFamily="18" charset="0"/>
              <a:ea typeface="Times New Roman" panose="02020603050405020304" pitchFamily="18" charset="0"/>
            </a:endParaRPr>
          </a:p>
          <a:p>
            <a:pPr marL="0" indent="0" algn="just">
              <a:spcAft>
                <a:spcPts val="0"/>
              </a:spcAft>
              <a:buNone/>
            </a:pPr>
            <a:r>
              <a:rPr lang="fr-FR" sz="1000" i="1" baseline="30000" dirty="0">
                <a:effectLst/>
                <a:latin typeface="Arial" panose="020B0604020202020204" pitchFamily="34" charset="0"/>
                <a:ea typeface="Times New Roman" panose="02020603050405020304" pitchFamily="18" charset="0"/>
              </a:rPr>
              <a:t>1</a:t>
            </a:r>
            <a:r>
              <a:rPr lang="fr-FR" sz="1000" i="1" dirty="0">
                <a:effectLst/>
                <a:latin typeface="Arial" panose="020B0604020202020204" pitchFamily="34" charset="0"/>
                <a:ea typeface="Times New Roman" panose="02020603050405020304" pitchFamily="18" charset="0"/>
              </a:rPr>
              <a:t>Hepatology, APHP, Bondy, France</a:t>
            </a:r>
            <a:r>
              <a:rPr lang="de-DE" sz="1000" dirty="0">
                <a:effectLst/>
                <a:latin typeface="Arial" panose="020B0604020202020204" pitchFamily="34" charset="0"/>
                <a:ea typeface="Arial" panose="020B0604020202020204" pitchFamily="34" charset="0"/>
              </a:rPr>
              <a:t>, </a:t>
            </a:r>
            <a:r>
              <a:rPr lang="fr-FR" sz="1000" i="1" baseline="30000" dirty="0">
                <a:effectLst/>
                <a:latin typeface="Arial" panose="020B0604020202020204" pitchFamily="34" charset="0"/>
                <a:ea typeface="Times New Roman" panose="02020603050405020304" pitchFamily="18" charset="0"/>
              </a:rPr>
              <a:t>2</a:t>
            </a:r>
            <a:r>
              <a:rPr lang="fr-FR" sz="1000" i="1" dirty="0">
                <a:effectLst/>
                <a:latin typeface="Arial" panose="020B0604020202020204" pitchFamily="34" charset="0"/>
                <a:ea typeface="Times New Roman" panose="02020603050405020304" pitchFamily="18" charset="0"/>
              </a:rPr>
              <a:t>APHP, Santé Publique, Créteil, France</a:t>
            </a:r>
            <a:r>
              <a:rPr lang="de-DE" sz="1000" dirty="0">
                <a:effectLst/>
                <a:latin typeface="Arial" panose="020B0604020202020204" pitchFamily="34" charset="0"/>
                <a:ea typeface="Arial" panose="020B0604020202020204" pitchFamily="34" charset="0"/>
              </a:rPr>
              <a:t>, </a:t>
            </a:r>
            <a:r>
              <a:rPr lang="fr-FR" sz="1000" i="1" baseline="30000" dirty="0">
                <a:effectLst/>
                <a:latin typeface="Arial" panose="020B0604020202020204" pitchFamily="34" charset="0"/>
                <a:ea typeface="Times New Roman" panose="02020603050405020304" pitchFamily="18" charset="0"/>
              </a:rPr>
              <a:t>3</a:t>
            </a:r>
            <a:r>
              <a:rPr lang="fr-FR" sz="1000" i="1" dirty="0">
                <a:effectLst/>
                <a:latin typeface="Arial" panose="020B0604020202020204" pitchFamily="34" charset="0"/>
                <a:ea typeface="Times New Roman" panose="02020603050405020304" pitchFamily="18" charset="0"/>
              </a:rPr>
              <a:t>, ANRS, Paris, France</a:t>
            </a:r>
            <a:r>
              <a:rPr lang="de-DE" sz="1000" dirty="0">
                <a:effectLst/>
                <a:latin typeface="Arial" panose="020B0604020202020204" pitchFamily="34" charset="0"/>
                <a:ea typeface="Arial" panose="020B0604020202020204" pitchFamily="34" charset="0"/>
              </a:rPr>
              <a:t>, </a:t>
            </a:r>
            <a:r>
              <a:rPr lang="fr-FR" sz="1000" i="1" baseline="30000" dirty="0">
                <a:effectLst/>
                <a:latin typeface="Arial" panose="020B0604020202020204" pitchFamily="34" charset="0"/>
                <a:ea typeface="Times New Roman" panose="02020603050405020304" pitchFamily="18" charset="0"/>
              </a:rPr>
              <a:t>4</a:t>
            </a:r>
            <a:r>
              <a:rPr lang="fr-FR" sz="1000" i="1" dirty="0">
                <a:effectLst/>
                <a:latin typeface="Arial" panose="020B0604020202020204" pitchFamily="34" charset="0"/>
                <a:ea typeface="Times New Roman" panose="02020603050405020304" pitchFamily="18" charset="0"/>
              </a:rPr>
              <a:t>APHP, Paris, France</a:t>
            </a:r>
            <a:endParaRPr lang="en-GB" sz="100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1000" dirty="0">
                <a:effectLst/>
                <a:latin typeface="Arial" panose="020B0604020202020204" pitchFamily="34" charset="0"/>
                <a:ea typeface="Times New Roman" panose="02020603050405020304" pitchFamily="18" charset="0"/>
              </a:rPr>
              <a:t>Email:</a:t>
            </a:r>
            <a:r>
              <a:rPr lang="en-US" sz="1000" i="1" dirty="0">
                <a:effectLst/>
                <a:latin typeface="Arial" panose="020B0604020202020204" pitchFamily="34" charset="0"/>
                <a:ea typeface="Times New Roman" panose="02020603050405020304" pitchFamily="18" charset="0"/>
              </a:rPr>
              <a:t> </a:t>
            </a:r>
            <a:r>
              <a:rPr lang="en-US" sz="1000" dirty="0">
                <a:effectLst/>
                <a:latin typeface="Arial" panose="020B0604020202020204" pitchFamily="34" charset="0"/>
                <a:ea typeface="Times New Roman" panose="02020603050405020304" pitchFamily="18" charset="0"/>
              </a:rPr>
              <a:t>pierre.nahon@aphp.fr</a:t>
            </a:r>
            <a:endParaRPr lang="en-GB" sz="100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1000" b="1"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pPr marL="0" indent="0" algn="just">
              <a:spcAft>
                <a:spcPts val="0"/>
              </a:spcAft>
              <a:buNone/>
            </a:pPr>
            <a:r>
              <a:rPr lang="en-US" sz="1000" b="1"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n-US" sz="1000" b="1" dirty="0">
                <a:effectLst/>
                <a:latin typeface="Arial" panose="020B0604020202020204" pitchFamily="34" charset="0"/>
                <a:ea typeface="Times New Roman" panose="02020603050405020304" pitchFamily="18" charset="0"/>
              </a:rPr>
              <a:t>Background and aims:</a:t>
            </a:r>
            <a:r>
              <a:rPr lang="en-GB" sz="1000" dirty="0">
                <a:effectLst/>
                <a:latin typeface="Arial" panose="020B0604020202020204" pitchFamily="34" charset="0"/>
                <a:ea typeface="Calibri" panose="020F0502020204030204" pitchFamily="34" charset="0"/>
              </a:rPr>
              <a:t> HCC surveillance following HCV eradication in patients with cirrhosis needs to be refined to tailor personalized management and increase cost-effectiveness. Our study aimed to identify specific longitudinal profiles of routine serum parameters (RSP) and AFP evolution before and after HCV eradication in patients with cirrhosis which could be associated with higher risk of HCC occurrence.</a:t>
            </a:r>
            <a:endParaRPr lang="en-GB" sz="1000" dirty="0">
              <a:effectLst/>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n-US" sz="1000" b="1" dirty="0">
                <a:effectLst/>
                <a:latin typeface="Arial" panose="020B0604020202020204" pitchFamily="34" charset="0"/>
                <a:ea typeface="Calibri" panose="020F0502020204030204" pitchFamily="34" charset="0"/>
              </a:rPr>
              <a:t>Method:</a:t>
            </a:r>
            <a:r>
              <a:rPr lang="en-US" sz="1000" dirty="0">
                <a:effectLst/>
                <a:latin typeface="Arial" panose="020B0604020202020204" pitchFamily="34" charset="0"/>
                <a:ea typeface="Calibri" panose="020F0502020204030204" pitchFamily="34" charset="0"/>
              </a:rPr>
              <a:t> </a:t>
            </a:r>
            <a:r>
              <a:rPr lang="en-GB" sz="1000" dirty="0">
                <a:effectLst/>
                <a:latin typeface="Arial" panose="020B0604020202020204" pitchFamily="34" charset="0"/>
                <a:ea typeface="Calibri" panose="020F0502020204030204" pitchFamily="34" charset="0"/>
              </a:rPr>
              <a:t>Data were driven from the French ANRS CirVir multicenter prospective cohort of patients with biopsy-proven viral compensated cirrhosis included in semi-annual HCC surveillance programs. Serum AFP and RSP (ALT, AST, GGT, PT, albumin, bilirubin, platelets) were assessed every 6 months. For the present analysis, only patients with at least 3 available AFP and RSP repeated measurements per trajectory analysis (i) no/before SVR, ii) after SVR achievement) were included. Trajectory analysis was based on a k-means approach for clustering individuals with similar trajectories of AFP and RSP over time.</a:t>
            </a:r>
            <a:endParaRPr lang="en-GB" sz="1000" dirty="0">
              <a:effectLst/>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n-US" sz="1000" b="1" dirty="0">
                <a:effectLst/>
                <a:latin typeface="Arial" panose="020B0604020202020204" pitchFamily="34" charset="0"/>
                <a:ea typeface="Calibri" panose="020F0502020204030204" pitchFamily="34" charset="0"/>
              </a:rPr>
              <a:t>Results:</a:t>
            </a:r>
            <a:r>
              <a:rPr lang="en-GB" sz="1000" dirty="0">
                <a:effectLst/>
                <a:latin typeface="Arial" panose="020B0604020202020204" pitchFamily="34" charset="0"/>
                <a:ea typeface="Calibri" panose="020F0502020204030204" pitchFamily="34" charset="0"/>
              </a:rPr>
              <a:t> After a median follow-up of 74.2 months, 717 patients with active HCV replication at baseline and 413 achieving SVR during follow-up were included, of whom 142 and 47 patients developed HCC, respectively. Before SVR achievement, trajectory analysis identified 3 clusters of patients with common AFP and RSP evolution, with profiles characterized by increasing AFP and the highest GGT/ALT/AST levels (cluster A, n=190; HCC incidence during follow-up 25.3%), a globally worsening liver function (cluster B, n=198; HCC 26.8%), or overall more favorable and stable levels over time (Cluster C, n=329; HCC 12.5%, p&lt;0.0001). In the 413 patients who achieved SVR, trajectory analysis then revealed 3 post-SVR patients clusters (</a:t>
            </a:r>
            <a:r>
              <a:rPr lang="en-GB" sz="1000" b="1" dirty="0">
                <a:effectLst/>
                <a:latin typeface="Arial" panose="020B0604020202020204" pitchFamily="34" charset="0"/>
                <a:ea typeface="Calibri" panose="020F0502020204030204" pitchFamily="34" charset="0"/>
              </a:rPr>
              <a:t>Figure</a:t>
            </a:r>
            <a:r>
              <a:rPr lang="en-GB" sz="1000" dirty="0">
                <a:effectLst/>
                <a:latin typeface="Arial" panose="020B0604020202020204" pitchFamily="34" charset="0"/>
                <a:ea typeface="Calibri" panose="020F0502020204030204" pitchFamily="34" charset="0"/>
              </a:rPr>
              <a:t>), all demonstrating a global trend towards AST, ALT, GGT and AFP normalization, particularly in Cluster A (n=228; HCC 7.5%). Of note, the two other clusters were associated with higher HCC incidence rates despite SVR achievement, being characterized either by persisting impaired liver function (cluster B, n=109; HCC 15.6%) or elevated biochemical parameters (Cluster C, n=95; HCC 13.7%).</a:t>
            </a:r>
            <a:endParaRPr lang="en-GB" sz="1000" dirty="0">
              <a:effectLst/>
              <a:latin typeface="Times New Roman" panose="02020603050405020304" pitchFamily="18" charset="0"/>
              <a:ea typeface="Times New Roman" panose="02020603050405020304" pitchFamily="18" charset="0"/>
            </a:endParaRPr>
          </a:p>
          <a:p>
            <a:pPr marL="0" indent="0">
              <a:buNone/>
            </a:pPr>
            <a:r>
              <a:rPr lang="en-US" sz="1000" b="1" dirty="0">
                <a:effectLst/>
                <a:latin typeface="Arial" panose="020B0604020202020204" pitchFamily="34" charset="0"/>
                <a:ea typeface="Calibri" panose="020F0502020204030204" pitchFamily="34" charset="0"/>
              </a:rPr>
              <a:t>Conclusion:</a:t>
            </a:r>
            <a:r>
              <a:rPr lang="en-US" sz="1000" dirty="0">
                <a:effectLst/>
                <a:latin typeface="Arial" panose="020B0604020202020204" pitchFamily="34" charset="0"/>
                <a:ea typeface="Calibri" panose="020F0502020204030204" pitchFamily="34" charset="0"/>
              </a:rPr>
              <a:t> </a:t>
            </a:r>
            <a:r>
              <a:rPr lang="en-GB" sz="1000" dirty="0">
                <a:effectLst/>
                <a:latin typeface="Arial" panose="020B0604020202020204" pitchFamily="34" charset="0"/>
                <a:ea typeface="Calibri" panose="020F0502020204030204" pitchFamily="34" charset="0"/>
              </a:rPr>
              <a:t>Liver function impairment (“liver failure cluster”) or persistent elevated biochemical parameters (“inflammatory cluster”) despite SVR achievement in cirrhosis define two different profiles of patients in whom the residual risk of HCC following HCV eradication is increased. These analyses based on novel statistical approaches suggest that HCC surveillance in these patients could be refined and improved according to the longitudinal evolution of these parameters over time.</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16</a:t>
            </a:fld>
            <a:endParaRPr lang="en-GB" dirty="0"/>
          </a:p>
        </p:txBody>
      </p:sp>
    </p:spTree>
    <p:extLst>
      <p:ext uri="{BB962C8B-B14F-4D97-AF65-F5344CB8AC3E}">
        <p14:creationId xmlns:p14="http://schemas.microsoft.com/office/powerpoint/2010/main" val="4292819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AFP, alpha-fetoprotein; ALT, alanine transaminase; AST, aspartate transaminase; GGT, gamma-glutamyl transpeptidase; HCC, hepatocellular carcinoma; PT, prothrombin time; RSPs, routine serum parameters; SVR, sustained virologic response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GS13</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Profiling of routine serum parameters and AFP evolution in cirrhosis following HCV eradication for stratification of HCC risk: a trajectory clustering analysis from the ANRS CO12 CirVir cohort</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0" i="0" u="sng" strike="noStrike" kern="1200" cap="none" spc="0" normalizeH="0" baseline="0" noProof="0" dirty="0">
                <a:ln>
                  <a:noFill/>
                </a:ln>
                <a:solidFill>
                  <a:prstClr val="black"/>
                </a:solidFill>
                <a:effectLst/>
                <a:uLnTx/>
                <a:uFillTx/>
                <a:ea typeface="Times New Roman" panose="02020603050405020304" pitchFamily="18" charset="0"/>
              </a:rPr>
              <a:t>Pierre Nahon</a:t>
            </a:r>
            <a:r>
              <a:rPr kumimoji="0" lang="fr-FR"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0" u="none" strike="noStrike" kern="1200" cap="none" spc="0" normalizeH="0" baseline="0" noProof="0" dirty="0">
                <a:ln>
                  <a:noFill/>
                </a:ln>
                <a:solidFill>
                  <a:prstClr val="black"/>
                </a:solidFill>
                <a:effectLst/>
                <a:uLnTx/>
                <a:uFillTx/>
                <a:ea typeface="Times New Roman" panose="02020603050405020304" pitchFamily="18" charset="0"/>
              </a:rPr>
              <a:t>Layese Richard</a:t>
            </a:r>
            <a:r>
              <a:rPr kumimoji="0" lang="fr-FR"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0" u="none" strike="noStrike" kern="1200" cap="none" spc="0" normalizeH="0" baseline="0" noProof="0" dirty="0">
                <a:ln>
                  <a:noFill/>
                </a:ln>
                <a:solidFill>
                  <a:prstClr val="black"/>
                </a:solidFill>
                <a:effectLst/>
                <a:uLnTx/>
                <a:uFillTx/>
                <a:ea typeface="Times New Roman" panose="02020603050405020304" pitchFamily="18" charset="0"/>
              </a:rPr>
              <a:t>Carole CAGNOT</a:t>
            </a:r>
            <a:r>
              <a:rPr kumimoji="0" lang="fr-FR"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0" u="none" strike="noStrike" kern="1200" cap="none" spc="0" normalizeH="0" baseline="0" noProof="0" dirty="0">
                <a:ln>
                  <a:noFill/>
                </a:ln>
                <a:solidFill>
                  <a:prstClr val="black"/>
                </a:solidFill>
                <a:effectLst/>
                <a:uLnTx/>
                <a:uFillTx/>
                <a:ea typeface="Times New Roman" panose="02020603050405020304" pitchFamily="18" charset="0"/>
              </a:rPr>
              <a:t>Stanislas Pol</a:t>
            </a:r>
            <a:r>
              <a:rPr kumimoji="0" lang="fr-FR"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0" u="none" strike="noStrike" kern="1200" cap="none" spc="0" normalizeH="0" baseline="0" noProof="0" dirty="0">
                <a:ln>
                  <a:noFill/>
                </a:ln>
                <a:solidFill>
                  <a:prstClr val="black"/>
                </a:solidFill>
                <a:effectLst/>
                <a:uLnTx/>
                <a:uFillTx/>
                <a:ea typeface="Times New Roman" panose="02020603050405020304" pitchFamily="18" charset="0"/>
              </a:rPr>
              <a:t>Tarik Asselah</a:t>
            </a:r>
            <a:r>
              <a:rPr kumimoji="0" lang="fr-FR"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0" u="none" strike="noStrike" kern="1200" cap="none" spc="0" normalizeH="0" baseline="0" noProof="0" dirty="0">
                <a:ln>
                  <a:noFill/>
                </a:ln>
                <a:solidFill>
                  <a:prstClr val="black"/>
                </a:solidFill>
                <a:effectLst/>
                <a:uLnTx/>
                <a:uFillTx/>
                <a:ea typeface="Times New Roman" panose="02020603050405020304" pitchFamily="18" charset="0"/>
              </a:rPr>
              <a:t>Etienne Audureau</a:t>
            </a:r>
            <a:r>
              <a:rPr kumimoji="0" lang="fr-FR" sz="1000" b="0" i="0" u="none" strike="noStrike" kern="1200" cap="none" spc="0" normalizeH="0" baseline="30000" noProof="0" dirty="0">
                <a:ln>
                  <a:noFill/>
                </a:ln>
                <a:solidFill>
                  <a:prstClr val="black"/>
                </a:solidFill>
                <a:effectLst/>
                <a:uLnTx/>
                <a:uFillTx/>
                <a:ea typeface="Times New Roman" panose="02020603050405020304" pitchFamily="18" charset="0"/>
              </a:rPr>
              <a:t>2</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fr-FR" sz="1000" b="0" i="1" u="none" strike="noStrike" kern="1200" cap="none" spc="0" normalizeH="0" baseline="0" noProof="0" dirty="0">
                <a:ln>
                  <a:noFill/>
                </a:ln>
                <a:solidFill>
                  <a:prstClr val="black"/>
                </a:solidFill>
                <a:effectLst/>
                <a:uLnTx/>
                <a:uFillTx/>
                <a:ea typeface="Times New Roman" panose="02020603050405020304" pitchFamily="18" charset="0"/>
              </a:rPr>
              <a:t>Hepatology, APHP, Bondy, France</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1"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fr-FR" sz="1000" b="0" i="1" u="none" strike="noStrike" kern="1200" cap="none" spc="0" normalizeH="0" baseline="0" noProof="0" dirty="0">
                <a:ln>
                  <a:noFill/>
                </a:ln>
                <a:solidFill>
                  <a:prstClr val="black"/>
                </a:solidFill>
                <a:effectLst/>
                <a:uLnTx/>
                <a:uFillTx/>
                <a:ea typeface="Times New Roman" panose="02020603050405020304" pitchFamily="18" charset="0"/>
              </a:rPr>
              <a:t>APHP, Santé Publique, Créteil, France</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1"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fr-FR" sz="1000" b="0" i="1" u="none" strike="noStrike" kern="1200" cap="none" spc="0" normalizeH="0" baseline="0" noProof="0" dirty="0">
                <a:ln>
                  <a:noFill/>
                </a:ln>
                <a:solidFill>
                  <a:prstClr val="black"/>
                </a:solidFill>
                <a:effectLst/>
                <a:uLnTx/>
                <a:uFillTx/>
                <a:ea typeface="Times New Roman" panose="02020603050405020304" pitchFamily="18" charset="0"/>
              </a:rPr>
              <a:t>, ANRS, Paris, France</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1"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fr-FR" sz="1000" b="0" i="1" u="none" strike="noStrike" kern="1200" cap="none" spc="0" normalizeH="0" baseline="0" noProof="0" dirty="0">
                <a:ln>
                  <a:noFill/>
                </a:ln>
                <a:solidFill>
                  <a:prstClr val="black"/>
                </a:solidFill>
                <a:effectLst/>
                <a:uLnTx/>
                <a:uFillTx/>
                <a:ea typeface="Times New Roman" panose="02020603050405020304" pitchFamily="18" charset="0"/>
              </a:rPr>
              <a:t>APHP, Paris, France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pierre.nahon@aphp.fr</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HCC surveillance following HCV eradication in patients with cirrhosis needs to be refined to tailor personalized management and increase cost-effectiveness. Our study aimed to identify specific longitudinal profiles of routine serum parameters (RSP) and AFP evolution before and after HCV eradication in patients with cirrhosis which could be associated with higher risk of HCC occurrence.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Method:</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Data were driven from the French ANRS CirVir multicenter prospective cohort of patients with biopsy-proven viral compensated cirrhosis included in semi-annual HCC surveillance programs. Serum AFP and RSP (ALT, AST, GGT, PT, albumin, bilirubin, platelets) were assessed every 6 months. For the present analysis, only patients with at least 3 available AFP and RSP repeated measurements per trajectory analysis (i) no/before SVR, ii) after SVR achievement) were included. Trajectory analysis was based on a k-means approach for clustering individuals with similar trajectories of AFP and RSP over time.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Results:</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After a median follow-up of 74.2 months, 717 patients with active HCV replication at baseline and 413 achieving SVR during follow-up were included, of whom 142 and 47 patients developed HCC, respectively. Before SVR achievement, trajectory analysis identified 3 clusters of patients with common AFP and RSP evolution, with profiles characterized by increasing AFP and the highest GGT/ALT/AST levels (cluster A, n=190; HCC incidence during follow-up 25.3%), a globally worsening liver function (cluster B, n=198; HCC 26.8%), or overall more favorable and stable levels over time (Cluster C, n=329; HCC 12.5%, p&lt;0.0001). In the 413 patients who achieved SVR, trajectory analysis then revealed 3 post-SVR patients clusters (</a:t>
            </a:r>
            <a:r>
              <a:rPr kumimoji="0" lang="en-GB" sz="1000" b="1" i="0" u="none" strike="noStrike" kern="1200" cap="none" spc="0" normalizeH="0" baseline="0" noProof="0" dirty="0">
                <a:ln>
                  <a:noFill/>
                </a:ln>
                <a:solidFill>
                  <a:prstClr val="black"/>
                </a:solidFill>
                <a:effectLst/>
                <a:uLnTx/>
                <a:uFillTx/>
                <a:ea typeface="Calibri" panose="020F0502020204030204" pitchFamily="34" charset="0"/>
              </a:rPr>
              <a:t>Figure</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all demonstrating a global trend towards AST, ALT, GGT and AFP normalization, particularly in Cluster A (n=228; HCC 7.5%). Of note, the two other clusters were associated with higher HCC incidence rates despite SVR achievement, being characterized either by persisting impaired liver function (cluster B, n=109; HCC 15.6%) or elevated biochemical parameters (Cluster C, n=95; HCC 13.7%).</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Conclusion:</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Liver function impairment (“liver failure cluster”) or persistent elevated biochemical parameters (“inflammatory cluster”) despite SVR achievement in cirrhosis define two different profiles of patients in whom the residual risk of HCC following HCV eradication is increased. These analyses based on novel statistical approaches suggest that HCC surveillance in these patients could be refined and improved according to the longitudinal evolution of these parameters over time.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17</a:t>
            </a:fld>
            <a:endParaRPr lang="en-GB" dirty="0"/>
          </a:p>
        </p:txBody>
      </p:sp>
    </p:spTree>
    <p:extLst>
      <p:ext uri="{BB962C8B-B14F-4D97-AF65-F5344CB8AC3E}">
        <p14:creationId xmlns:p14="http://schemas.microsoft.com/office/powerpoint/2010/main" val="3406487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DAAs, direct-acting anti-viral agents; HBsAg, Hepatitis B surface antigen; HCC, hepatocellular carcinoma; i-AUC, area under the integrated time-dependent ROC (receiver operating characteristic) curve; SVR, sustained virological response; SVR12, SVR (sustained virological response) 12 weeks after DAA treatment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AS154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Predictive models for hepatocellular carcinoma (HCC) occurrence in patients with chronic hepatitis C and sustained virological response (SVR) achieved with direct acting anti-viral (DAA) included in the ANRS CO22 hepather cohort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fr-FR" sz="1000" u="sng" kern="1200" dirty="0">
                <a:solidFill>
                  <a:schemeClr val="tx1"/>
                </a:solidFill>
                <a:effectLst/>
                <a:latin typeface="Arial" panose="020B0604020202020204" pitchFamily="34" charset="0"/>
                <a:ea typeface="+mn-ea"/>
                <a:cs typeface="Arial" panose="020B0604020202020204" pitchFamily="34" charset="0"/>
              </a:rPr>
              <a:t>Nathalie Ganne-Carrié</a:t>
            </a:r>
            <a:r>
              <a:rPr lang="fr-FR"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Azzi Jessica</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DORIVAL Celine</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Carole CAGNOT</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Helene Fontaine</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Clovis lusivka-Nzinga</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Stanislas Pol</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Fabrice Carrat</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fr-FR" sz="1000" i="1" kern="1200" baseline="30000" dirty="0">
                <a:solidFill>
                  <a:schemeClr val="tx1"/>
                </a:solidFill>
                <a:effectLst/>
                <a:latin typeface="Arial" panose="020B0604020202020204" pitchFamily="34" charset="0"/>
                <a:ea typeface="+mn-ea"/>
                <a:cs typeface="Arial" panose="020B0604020202020204" pitchFamily="34" charset="0"/>
              </a:rPr>
              <a:t>1</a:t>
            </a:r>
            <a:r>
              <a:rPr lang="fr-FR" sz="1000" i="1" kern="1200" dirty="0">
                <a:solidFill>
                  <a:schemeClr val="tx1"/>
                </a:solidFill>
                <a:effectLst/>
                <a:latin typeface="Arial" panose="020B0604020202020204" pitchFamily="34" charset="0"/>
                <a:ea typeface="+mn-ea"/>
                <a:cs typeface="Arial" panose="020B0604020202020204" pitchFamily="34" charset="0"/>
              </a:rPr>
              <a:t>Hôpitaux Universitaires Paris Seine Saint-Denis, APHP, et Université Paris 13, Bondy,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i="1" kern="1200" baseline="30000" dirty="0">
                <a:solidFill>
                  <a:schemeClr val="tx1"/>
                </a:solidFill>
                <a:effectLst/>
                <a:latin typeface="Arial" panose="020B0604020202020204" pitchFamily="34" charset="0"/>
                <a:ea typeface="+mn-ea"/>
                <a:cs typeface="Arial" panose="020B0604020202020204" pitchFamily="34" charset="0"/>
              </a:rPr>
              <a:t>2</a:t>
            </a:r>
            <a:r>
              <a:rPr lang="fr-FR" sz="1000" i="1" kern="1200" dirty="0">
                <a:solidFill>
                  <a:schemeClr val="tx1"/>
                </a:solidFill>
                <a:effectLst/>
                <a:latin typeface="Arial" panose="020B0604020202020204" pitchFamily="34" charset="0"/>
                <a:ea typeface="+mn-ea"/>
                <a:cs typeface="Arial" panose="020B0604020202020204" pitchFamily="34" charset="0"/>
              </a:rPr>
              <a:t>ANRS-AFEF HEPATHER Study Group, Paris, France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celine.dorival@iplesp.upmc.fr</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Despite viral eradication, patients with chronic hepatitis C have a residual risk of HCC especially in cases of pre-therapeutic advanced liver fibrosis. HCC risk factors and scores, well established before viral eradication, remain to be determined after SVR. For this purpose, we analyzed HCC predictive factors after SVR12 and developed a predictive score whose performance was compared to previous published scores</a:t>
            </a:r>
            <a:r>
              <a:rPr lang="en-US" sz="1000" kern="1200" dirty="0">
                <a:solidFill>
                  <a:schemeClr val="tx1"/>
                </a:solidFill>
                <a:effectLst/>
                <a:latin typeface="Arial" panose="020B0604020202020204" pitchFamily="34" charset="0"/>
                <a:ea typeface="+mn-ea"/>
                <a:cs typeface="Arial" panose="020B0604020202020204" pitchFamily="34" charset="0"/>
              </a:rPr>
              <a: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Among 12,324 HBsAg-negative patients with HCV chronic hepatitis enrolled in ANRS CO22 HEPATHER cohort, we selected those non-liver transplants, HCC-free and without missing values of interest who achieved SVR 12 weeks after DAA treatment. HCC predictive models were developed by Cox multivariate and validated in all included patients then specifically in those with cirrhosis. Calibration, discrimination and predicted risk classification of HCC were assessed and compared to the new published scores estimates. The primary endpoint was the area under the integrated time-dependent ROC curve (i-AUC).</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During follow-up (median 2.23 years –IQR 1.16-3.28; maximum 6.12), 220 (194 with cirrhosis) out of 7,752 selected patients developed an HCC. Eight independent variables were associated with HCC occurrence: male gender (HR 1.79 CI95%: 1.27-2.53), age at SVR &gt; 64 years (HR 2.45 CI95%: 1.46-4.12), advanced liver fibrosis (F3: HR 5.27, CI95%: 1.91-14.57; F4: HR 9.86, CI95%: 3.94-24.69), genotype 3 (HR 1.79 CI95%: 1.23-2.60), esophageal varices (HR 2.79, CI95%: 2.01-3.87, baseline serum AFP &gt; 5.5 ng/ Ml (HR 1.36, CI95%: 1.02-1.80), ASAT to Platelets Ratio Index (APRI) &gt; 2 at end of treatment (HR 1.91, CI95%: 1.29-2.82) and past interferon-based regimen(s) with or without ribavirin  (HR 1.71, CI95%: 1.20-2.44). An HCC risk score was established using these variables allowing the stratification of patients into three groups of risk level: high (n = 144, score ≥ 19/28), intermediate (n = 1677) and low (n = 5931, score &lt; 11 /28) with 1 and 3-yrs HCC incidences of 7.08 and 18.00%, 3.00 and 8.34% and 0.37 and 1.13%, respectively. The performance of this score was higher than the published re-estimated scores in all selected patients with an i-AUC of 0.78 vs. 0.53-0.72. The models were well calibrated. Among patients with cirrhosis (n = 2836), beside liver fibrosis, all the 7 independent predictors were selected to establish a risk score of 14 points with iAUC of 0.71 vs 0.49 - 0.67.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The HEPATHER cohort HCC score has good short-term predictive performance in HCV- patients who achieved SVR12 after DAA treatment allowing to identify low-risk patients (HCC 3 years-incidence &lt;1.5%, n = 5931 i.e 76.5%) in whom HCC screening may be superfluous in the first 3 years after SVR.</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AFP, alpha-fetoprotein; APRI, aspartate aminotransferase to platelet ratio index; BL, baseline; CI, confidence interval; DAAs, direct-acting anti-viral agents; FIB-4, Fibrosis-4; HCC, hepatocellular carcinoma; HCV, hepatitis C virus; HR, hazard ratio; </a:t>
            </a:r>
            <a:r>
              <a:rPr lang="en-US" sz="1000" b="0" i="1" kern="1200" dirty="0" err="1">
                <a:solidFill>
                  <a:schemeClr val="tx1"/>
                </a:solidFill>
                <a:effectLst/>
                <a:latin typeface="Arial" panose="020B0604020202020204" pitchFamily="34" charset="0"/>
                <a:ea typeface="+mn-ea"/>
                <a:cs typeface="Arial" panose="020B0604020202020204" pitchFamily="34" charset="0"/>
              </a:rPr>
              <a:t>i</a:t>
            </a:r>
            <a:r>
              <a:rPr lang="en-US" sz="1000" b="0" i="1" kern="1200" dirty="0">
                <a:solidFill>
                  <a:schemeClr val="tx1"/>
                </a:solidFill>
                <a:effectLst/>
                <a:latin typeface="Arial" panose="020B0604020202020204" pitchFamily="34" charset="0"/>
                <a:ea typeface="+mn-ea"/>
                <a:cs typeface="Arial" panose="020B0604020202020204" pitchFamily="34" charset="0"/>
              </a:rPr>
              <a:t>-AUC, area under the integrated time-dependent ROC (receiver operating characteristic) curve; IFN, interferon; IQR, interquartile range; RBV, ribavirin; SVR, sustained </a:t>
            </a:r>
            <a:r>
              <a:rPr lang="en-US" sz="1000" b="0" i="1" kern="1200" dirty="0" err="1">
                <a:solidFill>
                  <a:schemeClr val="tx1"/>
                </a:solidFill>
                <a:effectLst/>
                <a:latin typeface="Arial" panose="020B0604020202020204" pitchFamily="34" charset="0"/>
                <a:ea typeface="+mn-ea"/>
                <a:cs typeface="Arial" panose="020B0604020202020204" pitchFamily="34" charset="0"/>
              </a:rPr>
              <a:t>virological</a:t>
            </a:r>
            <a:r>
              <a:rPr lang="en-US" sz="1000" b="0" i="1" kern="1200" dirty="0">
                <a:solidFill>
                  <a:schemeClr val="tx1"/>
                </a:solidFill>
                <a:effectLst/>
                <a:latin typeface="Arial" panose="020B0604020202020204" pitchFamily="34" charset="0"/>
                <a:ea typeface="+mn-ea"/>
                <a:cs typeface="Arial" panose="020B0604020202020204" pitchFamily="34" charset="0"/>
              </a:rPr>
              <a:t> response; SVR12, SVR (sustained </a:t>
            </a:r>
            <a:r>
              <a:rPr lang="en-US" sz="1000" b="0" i="1" kern="1200" dirty="0" err="1">
                <a:solidFill>
                  <a:schemeClr val="tx1"/>
                </a:solidFill>
                <a:effectLst/>
                <a:latin typeface="Arial" panose="020B0604020202020204" pitchFamily="34" charset="0"/>
                <a:ea typeface="+mn-ea"/>
                <a:cs typeface="Arial" panose="020B0604020202020204" pitchFamily="34" charset="0"/>
              </a:rPr>
              <a:t>virological</a:t>
            </a:r>
            <a:r>
              <a:rPr lang="en-US" sz="1000" b="0" i="1" kern="1200" dirty="0">
                <a:solidFill>
                  <a:schemeClr val="tx1"/>
                </a:solidFill>
                <a:effectLst/>
                <a:latin typeface="Arial" panose="020B0604020202020204" pitchFamily="34" charset="0"/>
                <a:ea typeface="+mn-ea"/>
                <a:cs typeface="Arial" panose="020B0604020202020204" pitchFamily="34" charset="0"/>
              </a:rPr>
              <a:t> response) 12 weeks after DAA treatment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AS154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Predictive models for hepatocellular carcinoma (HCC) occurrence in patients with chronic hepatitis C and sustained virological response (SVR) achieved with direct acting anti-viral (DAA) included in the ANRS CO22 hepather cohort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fr-FR" sz="1000" u="sng" kern="1200" dirty="0">
                <a:solidFill>
                  <a:schemeClr val="tx1"/>
                </a:solidFill>
                <a:effectLst/>
                <a:latin typeface="Arial" panose="020B0604020202020204" pitchFamily="34" charset="0"/>
                <a:ea typeface="+mn-ea"/>
                <a:cs typeface="Arial" panose="020B0604020202020204" pitchFamily="34" charset="0"/>
              </a:rPr>
              <a:t>Nathalie Ganne-Carrié</a:t>
            </a:r>
            <a:r>
              <a:rPr lang="fr-FR"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Azzi Jessica</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DORIVAL Celine</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Carole CAGNOT</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Helene Fontaine</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Clovis lusivka-Nzinga</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Stanislas Pol</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kern="1200" dirty="0">
                <a:solidFill>
                  <a:schemeClr val="tx1"/>
                </a:solidFill>
                <a:effectLst/>
                <a:latin typeface="Arial" panose="020B0604020202020204" pitchFamily="34" charset="0"/>
                <a:ea typeface="+mn-ea"/>
                <a:cs typeface="Arial" panose="020B0604020202020204" pitchFamily="34" charset="0"/>
              </a:rPr>
              <a:t>Fabrice Carrat</a:t>
            </a:r>
            <a:r>
              <a:rPr lang="fr-FR" sz="1000" kern="1200" baseline="30000" dirty="0">
                <a:solidFill>
                  <a:schemeClr val="tx1"/>
                </a:solidFill>
                <a:effectLst/>
                <a:latin typeface="Arial" panose="020B0604020202020204" pitchFamily="34" charset="0"/>
                <a:ea typeface="+mn-ea"/>
                <a:cs typeface="Arial" panose="020B0604020202020204" pitchFamily="34" charset="0"/>
              </a:rPr>
              <a:t>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fr-FR" sz="1000" i="1" kern="1200" baseline="30000" dirty="0">
                <a:solidFill>
                  <a:schemeClr val="tx1"/>
                </a:solidFill>
                <a:effectLst/>
                <a:latin typeface="Arial" panose="020B0604020202020204" pitchFamily="34" charset="0"/>
                <a:ea typeface="+mn-ea"/>
                <a:cs typeface="Arial" panose="020B0604020202020204" pitchFamily="34" charset="0"/>
              </a:rPr>
              <a:t>1</a:t>
            </a:r>
            <a:r>
              <a:rPr lang="fr-FR" sz="1000" i="1" kern="1200" dirty="0">
                <a:solidFill>
                  <a:schemeClr val="tx1"/>
                </a:solidFill>
                <a:effectLst/>
                <a:latin typeface="Arial" panose="020B0604020202020204" pitchFamily="34" charset="0"/>
                <a:ea typeface="+mn-ea"/>
                <a:cs typeface="Arial" panose="020B0604020202020204" pitchFamily="34" charset="0"/>
              </a:rPr>
              <a:t>Hôpitaux Universitaires Paris Seine Saint-Denis, APHP, et Université Paris 13, Bondy,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fr-FR" sz="1000" i="1" kern="1200" baseline="30000" dirty="0">
                <a:solidFill>
                  <a:schemeClr val="tx1"/>
                </a:solidFill>
                <a:effectLst/>
                <a:latin typeface="Arial" panose="020B0604020202020204" pitchFamily="34" charset="0"/>
                <a:ea typeface="+mn-ea"/>
                <a:cs typeface="Arial" panose="020B0604020202020204" pitchFamily="34" charset="0"/>
              </a:rPr>
              <a:t>2</a:t>
            </a:r>
            <a:r>
              <a:rPr lang="fr-FR" sz="1000" i="1" kern="1200" dirty="0">
                <a:solidFill>
                  <a:schemeClr val="tx1"/>
                </a:solidFill>
                <a:effectLst/>
                <a:latin typeface="Arial" panose="020B0604020202020204" pitchFamily="34" charset="0"/>
                <a:ea typeface="+mn-ea"/>
                <a:cs typeface="Arial" panose="020B0604020202020204" pitchFamily="34" charset="0"/>
              </a:rPr>
              <a:t>ANRS-AFEF HEPATHER Study Group, Paris, France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celine.dorival@iplesp.upmc.fr</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Despite viral eradication, patients with chronic hepatitis C have a residual risk of HCC especially in cases of pre-therapeutic advanced liver fibrosis. HCC risk factors and scores, well established before viral eradication, remain to be determined after SVR. For this purpose, we analyzed HCC predictive factors after SVR12 and developed a predictive score whose performance was compared to previous published scores</a:t>
            </a:r>
            <a:r>
              <a:rPr lang="en-US" sz="1000" kern="1200" dirty="0">
                <a:solidFill>
                  <a:schemeClr val="tx1"/>
                </a:solidFill>
                <a:effectLst/>
                <a:latin typeface="Arial" panose="020B0604020202020204" pitchFamily="34" charset="0"/>
                <a:ea typeface="+mn-ea"/>
                <a:cs typeface="Arial" panose="020B0604020202020204" pitchFamily="34" charset="0"/>
              </a:rPr>
              <a: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Among 12,324 HBsAg-negative patients with HCV chronic hepatitis enrolled in ANRS CO22 HEPATHER cohort, we selected those non-liver transplants, HCC-free and without missing values of interest who achieved SVR 12 weeks after DAA treatment. HCC predictive models were developed by Cox multivariate and validated in all included patients then specifically in those with cirrhosis. Calibration, discrimination and predicted risk classification of HCC were assessed and compared to the new published scores estimates. The primary endpoint was the area under the integrated time-dependent ROC curve (i-AUC).</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During follow-up (median 2.23 years –IQR 1.16-3.28; maximum 6.12), 220 (194 with cirrhosis) out of 7,752 selected patients developed an HCC. Eight independent variables were associated with HCC occurrence: male gender (HR 1.79 CI95%: 1.27-2.53), age at SVR &gt; 64 years (HR 2.45 CI95%: 1.46-4.12), advanced liver fibrosis (F3: HR 5.27, CI95%: 1.91-14.57; F4: HR 9.86, CI95%: 3.94-24.69), genotype 3 (HR 1.79 CI95%: 1.23-2.60), esophageal varices (HR 2.79, CI95%: 2.01-3.87, baseline serum AFP &gt; 5.5 ng/ Ml (HR 1.36, CI95%: 1.02-1.80), ASAT to Platelets Ratio Index (APRI) &gt; 2 at end of treatment (HR 1.91, CI95%: 1.29-2.82) and past interferon-based regimen(s) with or without ribavirin  (HR 1.71, CI95%: 1.20-2.44). An HCC risk score was established using these variables allowing the stratification of patients into three groups of risk level: high (n = 144, score ≥ 19/28), intermediate (n = 1677) and low (n = 5931, score &lt; 11 /28) with 1 and 3-yrs HCC incidences of 7.08 and 18.00%, 3.00 and 8.34% and 0.37 and 1.13%, respectively. The performance of this score was higher than the published re-estimated scores in all selected patients with an i-AUC of 0.78 vs. 0.53-0.72. The models were well calibrated. Among patients with cirrhosis (n = 2836), beside liver fibrosis, all the 7 independent predictors were selected to establish a risk score of 14 points with iAUC of 0.71 vs 0.49 - 0.67.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The HEPATHER cohort HCC score has good short-term predictive performance in HCV- patients who achieved SVR12 after DAA treatment allowing to identify low-risk patients (HCC 3 years-incidence &lt;1.5%, n = 5931 i.e 76.5%) in whom HCC screening may be superfluous in the first 3 years after SVR.</a:t>
            </a:r>
            <a:endParaRPr lang="en-GB" sz="1000" dirty="0"/>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2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a:t>
            </a:fld>
            <a:endParaRPr lang="en-GB" dirty="0"/>
          </a:p>
        </p:txBody>
      </p:sp>
    </p:spTree>
    <p:extLst>
      <p:ext uri="{BB962C8B-B14F-4D97-AF65-F5344CB8AC3E}">
        <p14:creationId xmlns:p14="http://schemas.microsoft.com/office/powerpoint/2010/main" val="498352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20</a:t>
            </a:fld>
            <a:endParaRPr lang="en-GB" dirty="0"/>
          </a:p>
        </p:txBody>
      </p:sp>
    </p:spTree>
    <p:extLst>
      <p:ext uri="{BB962C8B-B14F-4D97-AF65-F5344CB8AC3E}">
        <p14:creationId xmlns:p14="http://schemas.microsoft.com/office/powerpoint/2010/main" val="3543561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AUC-ROC, area under receiver characteristic curves; HCC, hepatocellular carcinoma; HIPAA, Health Insurance Portability and Accountability Act; IRB, institutional review board; KM, Kaplan−Meier; MRI, magnetic resonance imaging; OLT, orthotopic liver transplantation; RFS, recurrence-free survival</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LBP14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Proof-of-concept use of machine learning to predict tumor recurrence of early-stage hepatocellular carcinoma before therapy using baseline magnetic resonance imaging</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Ahmet Said Kücükkaya</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Tal Zeevi</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Rajiv Raju</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Nathan Chai</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Stefan Haider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Mohamed Elbanan</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Alexandra Petukhova</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Mingde Lin</a:t>
            </a:r>
            <a:r>
              <a:rPr lang="en-US" sz="1000" b="0" kern="1200" baseline="30000" dirty="0">
                <a:solidFill>
                  <a:schemeClr val="tx1"/>
                </a:solidFill>
                <a:effectLst/>
                <a:latin typeface="Arial" panose="020B0604020202020204" pitchFamily="34" charset="0"/>
                <a:ea typeface="+mn-ea"/>
                <a:cs typeface="Arial" panose="020B0604020202020204" pitchFamily="34" charset="0"/>
              </a:rPr>
              <a:t>1 4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John Onofrey</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Michal Nowak</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Kirsten Cooper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Elizabeth Thomas</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Bernhard Gebauer</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David Madoff</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Lawrence Staib</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Ramesh Batra</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Julius Chapiro</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Yale University School of Medicine, Department of Radiology and Biomedical Imaging, New Haven,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Charité-Universitätsmedizin Berlin, corporate member of Freie Universität Berlin, Humboldt-Universität, and Berlin Institute of Health, Institute of Radiology,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Yale New Haven Health System, Bridgeport Hospital, Department of Diagnostic Radiology, Bridgeport,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Visage Imaging, Inc., San Diego,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Yale University School of Medicine, Department of Surgery, Transplantation and Immunology, New Haven,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julius.chapiro@yale.edu</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Patients with early-stage hepatocellular carcinoma (HCC) are likely to experience tumor recurrence after initial therapy using thermal ablation, surgical resection or orthotopic liver transplantation (OLT), with some reports demonstrating recurrence rates up to 80% five years post-treatment depending on therapy option. Successful identification of patients who will likely recur could help optimize follow-up imaging, influence choice of adjuvant therapy, and could even improve transplant allocation. Currently, no biomarkers exist that can reliably predict recurrence</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The combination of computational power and advanced machine learning-based algorithms allow in-depth exploration of imaging data to discover features predictive of recurrence</a:t>
            </a:r>
            <a:r>
              <a:rPr lang="en-GB" sz="1000" kern="12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This study analyzed baseline magnetic resonance imaging (MRI) using state-of-the-art machine learning algorithms to predict HCC recurrence after first-line therapy with thermal ablation, surgical resection or OLT.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This was a HIPAA-compliant, IRB-approved retrospective study with 120 patients who underwent either thermal ablation, surgical resection or OLT as first-line</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stand-alone treatment </a:t>
            </a:r>
            <a:r>
              <a:rPr lang="en-US" sz="1000" kern="1200" dirty="0">
                <a:solidFill>
                  <a:schemeClr val="tx1"/>
                </a:solidFill>
                <a:effectLst/>
                <a:latin typeface="Arial" panose="020B0604020202020204" pitchFamily="34" charset="0"/>
                <a:ea typeface="+mn-ea"/>
                <a:cs typeface="Arial" panose="020B0604020202020204" pitchFamily="34" charset="0"/>
              </a:rPr>
              <a:t>for HCC </a:t>
            </a:r>
            <a:r>
              <a:rPr lang="en-GB" sz="1000" kern="1200" dirty="0">
                <a:solidFill>
                  <a:schemeClr val="tx1"/>
                </a:solidFill>
                <a:effectLst/>
                <a:latin typeface="Arial" panose="020B0604020202020204" pitchFamily="34" charset="0"/>
                <a:ea typeface="+mn-ea"/>
                <a:cs typeface="Arial" panose="020B0604020202020204" pitchFamily="34" charset="0"/>
              </a:rPr>
              <a:t>between 2005</a:t>
            </a:r>
            <a:r>
              <a:rPr lang="en-US" sz="1000" kern="1200" dirty="0">
                <a:solidFill>
                  <a:schemeClr val="tx1"/>
                </a:solidFill>
                <a:effectLst/>
                <a:latin typeface="Arial" panose="020B0604020202020204" pitchFamily="34" charset="0"/>
                <a:ea typeface="+mn-ea"/>
                <a:cs typeface="Arial" panose="020B0604020202020204" pitchFamily="34" charset="0"/>
              </a:rPr>
              <a:t> and </a:t>
            </a:r>
            <a:r>
              <a:rPr lang="en-GB" sz="1000" kern="1200" dirty="0">
                <a:solidFill>
                  <a:schemeClr val="tx1"/>
                </a:solidFill>
                <a:effectLst/>
                <a:latin typeface="Arial" panose="020B0604020202020204" pitchFamily="34" charset="0"/>
                <a:ea typeface="+mn-ea"/>
                <a:cs typeface="Arial" panose="020B0604020202020204" pitchFamily="34" charset="0"/>
              </a:rPr>
              <a:t>2018. </a:t>
            </a:r>
            <a:r>
              <a:rPr lang="en-US" sz="1000" kern="1200" dirty="0">
                <a:solidFill>
                  <a:schemeClr val="tx1"/>
                </a:solidFill>
                <a:effectLst/>
                <a:latin typeface="Arial" panose="020B0604020202020204" pitchFamily="34" charset="0"/>
                <a:ea typeface="+mn-ea"/>
                <a:cs typeface="Arial" panose="020B0604020202020204" pitchFamily="34" charset="0"/>
              </a:rPr>
              <a:t>Multiparametric contrast-enhanced MRI was analyzed by our machine learning model, which combined two readily available algorithms</a:t>
            </a:r>
            <a:r>
              <a:rPr lang="en-GB" sz="1000" kern="1200" dirty="0">
                <a:solidFill>
                  <a:schemeClr val="tx1"/>
                </a:solidFill>
                <a:effectLst/>
                <a:latin typeface="Arial" panose="020B0604020202020204" pitchFamily="34" charset="0"/>
                <a:ea typeface="+mn-ea"/>
                <a:cs typeface="Arial" panose="020B0604020202020204" pitchFamily="34" charset="0"/>
              </a:rPr>
              <a:t>: VGG16 and XGBoost</a:t>
            </a:r>
            <a:r>
              <a:rPr lang="en-US" sz="1000" kern="1200" dirty="0">
                <a:solidFill>
                  <a:schemeClr val="tx1"/>
                </a:solidFill>
                <a:effectLst/>
                <a:latin typeface="Arial" panose="020B0604020202020204" pitchFamily="34" charset="0"/>
                <a:ea typeface="+mn-ea"/>
                <a:cs typeface="Arial" panose="020B0604020202020204" pitchFamily="34" charset="0"/>
              </a:rPr>
              <a:t>. The imaging dataset was labelled in six categories, with time-to-recurrence cutoffs at </a:t>
            </a:r>
            <a:r>
              <a:rPr lang="en-GB" sz="1000" kern="1200" dirty="0">
                <a:solidFill>
                  <a:schemeClr val="tx1"/>
                </a:solidFill>
                <a:effectLst/>
                <a:latin typeface="Arial" panose="020B0604020202020204" pitchFamily="34" charset="0"/>
                <a:ea typeface="+mn-ea"/>
                <a:cs typeface="Arial" panose="020B0604020202020204" pitchFamily="34" charset="0"/>
              </a:rPr>
              <a:t>1, 2, 3, 4, 5, </a:t>
            </a:r>
            <a:r>
              <a:rPr lang="en-US" sz="1000" kern="1200" dirty="0">
                <a:solidFill>
                  <a:schemeClr val="tx1"/>
                </a:solidFill>
                <a:effectLst/>
                <a:latin typeface="Arial" panose="020B0604020202020204" pitchFamily="34" charset="0"/>
                <a:ea typeface="+mn-ea"/>
                <a:cs typeface="Arial" panose="020B0604020202020204" pitchFamily="34" charset="0"/>
              </a:rPr>
              <a:t>or</a:t>
            </a:r>
            <a:r>
              <a:rPr lang="en-GB" sz="1000" kern="1200" dirty="0">
                <a:solidFill>
                  <a:schemeClr val="tx1"/>
                </a:solidFill>
                <a:effectLst/>
                <a:latin typeface="Arial" panose="020B0604020202020204" pitchFamily="34" charset="0"/>
                <a:ea typeface="+mn-ea"/>
                <a:cs typeface="Arial" panose="020B0604020202020204" pitchFamily="34" charset="0"/>
              </a:rPr>
              <a:t> 6 years</a:t>
            </a:r>
            <a:r>
              <a:rPr lang="en-US" sz="1000" kern="1200" dirty="0">
                <a:solidFill>
                  <a:schemeClr val="tx1"/>
                </a:solidFill>
                <a:effectLst/>
                <a:latin typeface="Arial" panose="020B0604020202020204" pitchFamily="34" charset="0"/>
                <a:ea typeface="+mn-ea"/>
                <a:cs typeface="Arial" panose="020B0604020202020204" pitchFamily="34" charset="0"/>
              </a:rPr>
              <a:t>. A</a:t>
            </a:r>
            <a:r>
              <a:rPr lang="en-GB" sz="1000" kern="1200" dirty="0">
                <a:solidFill>
                  <a:schemeClr val="tx1"/>
                </a:solidFill>
                <a:effectLst/>
                <a:latin typeface="Arial" panose="020B0604020202020204" pitchFamily="34" charset="0"/>
                <a:ea typeface="+mn-ea"/>
                <a:cs typeface="Arial" panose="020B0604020202020204" pitchFamily="34" charset="0"/>
              </a:rPr>
              <a:t>rea under the receiver operating characteristic curve</a:t>
            </a:r>
            <a:r>
              <a:rPr lang="en-US" sz="1000" kern="1200" dirty="0">
                <a:solidFill>
                  <a:schemeClr val="tx1"/>
                </a:solidFill>
                <a:effectLst/>
                <a:latin typeface="Arial" panose="020B0604020202020204" pitchFamily="34" charset="0"/>
                <a:ea typeface="+mn-ea"/>
                <a:cs typeface="Arial" panose="020B0604020202020204" pitchFamily="34" charset="0"/>
              </a:rPr>
              <a:t>s </a:t>
            </a:r>
            <a:r>
              <a:rPr lang="en-GB" sz="1000" kern="1200" dirty="0">
                <a:solidFill>
                  <a:schemeClr val="tx1"/>
                </a:solidFill>
                <a:effectLst/>
                <a:latin typeface="Arial" panose="020B0604020202020204" pitchFamily="34" charset="0"/>
                <a:ea typeface="+mn-ea"/>
                <a:cs typeface="Arial" panose="020B0604020202020204" pitchFamily="34" charset="0"/>
              </a:rPr>
              <a:t>(AUC-ROC) was used to evaluate algorithm performance.</a:t>
            </a:r>
            <a:r>
              <a:rPr lang="en-US" sz="1000" kern="1200" dirty="0">
                <a:solidFill>
                  <a:schemeClr val="tx1"/>
                </a:solidFill>
                <a:effectLst/>
                <a:latin typeface="Arial" panose="020B0604020202020204" pitchFamily="34" charset="0"/>
                <a:ea typeface="+mn-ea"/>
                <a:cs typeface="Arial" panose="020B0604020202020204" pitchFamily="34" charset="0"/>
              </a:rPr>
              <a:t> Recurrence-free survival (RFS)</a:t>
            </a:r>
            <a:r>
              <a:rPr lang="en-GB" sz="1000" kern="1200" dirty="0">
                <a:solidFill>
                  <a:schemeClr val="tx1"/>
                </a:solidFill>
                <a:effectLst/>
                <a:latin typeface="Arial" panose="020B0604020202020204" pitchFamily="34" charset="0"/>
                <a:ea typeface="+mn-ea"/>
                <a:cs typeface="Arial" panose="020B0604020202020204" pitchFamily="34" charset="0"/>
              </a:rPr>
              <a:t> was evaluated by Kaplan-Meier analysis, and survival curves were compared using the log-rank test.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Of the 120 patients, 44 (36.7%) recurred at the time of analysis. </a:t>
            </a:r>
            <a:r>
              <a:rPr lang="en-US" sz="1000" kern="1200" dirty="0">
                <a:solidFill>
                  <a:schemeClr val="tx1"/>
                </a:solidFill>
                <a:effectLst/>
                <a:latin typeface="Arial" panose="020B0604020202020204" pitchFamily="34" charset="0"/>
                <a:ea typeface="+mn-ea"/>
                <a:cs typeface="Arial" panose="020B0604020202020204" pitchFamily="34" charset="0"/>
              </a:rPr>
              <a:t>Surgical resection (n = </a:t>
            </a:r>
            <a:r>
              <a:rPr lang="en-GB" sz="1000" kern="1200" dirty="0">
                <a:solidFill>
                  <a:schemeClr val="tx1"/>
                </a:solidFill>
                <a:effectLst/>
                <a:latin typeface="Arial" panose="020B0604020202020204" pitchFamily="34" charset="0"/>
                <a:ea typeface="+mn-ea"/>
                <a:cs typeface="Arial" panose="020B0604020202020204" pitchFamily="34" charset="0"/>
              </a:rPr>
              <a:t>32</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26.7%), thermal ablation </a:t>
            </a:r>
            <a:r>
              <a:rPr lang="en-US" sz="1000" kern="1200" dirty="0">
                <a:solidFill>
                  <a:schemeClr val="tx1"/>
                </a:solidFill>
                <a:effectLst/>
                <a:latin typeface="Arial" panose="020B0604020202020204" pitchFamily="34" charset="0"/>
                <a:ea typeface="+mn-ea"/>
                <a:cs typeface="Arial" panose="020B0604020202020204" pitchFamily="34" charset="0"/>
              </a:rPr>
              <a:t>(n = </a:t>
            </a:r>
            <a:r>
              <a:rPr lang="en-GB" sz="1000" kern="1200" dirty="0">
                <a:solidFill>
                  <a:schemeClr val="tx1"/>
                </a:solidFill>
                <a:effectLst/>
                <a:latin typeface="Arial" panose="020B0604020202020204" pitchFamily="34" charset="0"/>
                <a:ea typeface="+mn-ea"/>
                <a:cs typeface="Arial" panose="020B0604020202020204" pitchFamily="34" charset="0"/>
              </a:rPr>
              <a:t>29</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24.2%), and OLT </a:t>
            </a:r>
            <a:r>
              <a:rPr lang="en-US" sz="1000" kern="1200" dirty="0">
                <a:solidFill>
                  <a:schemeClr val="tx1"/>
                </a:solidFill>
                <a:effectLst/>
                <a:latin typeface="Arial" panose="020B0604020202020204" pitchFamily="34" charset="0"/>
                <a:ea typeface="+mn-ea"/>
                <a:cs typeface="Arial" panose="020B0604020202020204" pitchFamily="34" charset="0"/>
              </a:rPr>
              <a:t>(n = </a:t>
            </a:r>
            <a:r>
              <a:rPr lang="en-GB" sz="1000" kern="1200" dirty="0">
                <a:solidFill>
                  <a:schemeClr val="tx1"/>
                </a:solidFill>
                <a:effectLst/>
                <a:latin typeface="Arial" panose="020B0604020202020204" pitchFamily="34" charset="0"/>
                <a:ea typeface="+mn-ea"/>
                <a:cs typeface="Arial" panose="020B0604020202020204" pitchFamily="34" charset="0"/>
              </a:rPr>
              <a:t>59</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49.1%) </a:t>
            </a:r>
            <a:r>
              <a:rPr lang="en-US" sz="1000" kern="1200" dirty="0">
                <a:solidFill>
                  <a:schemeClr val="tx1"/>
                </a:solidFill>
                <a:effectLst/>
                <a:latin typeface="Arial" panose="020B0604020202020204" pitchFamily="34" charset="0"/>
                <a:ea typeface="+mn-ea"/>
                <a:cs typeface="Arial" panose="020B0604020202020204" pitchFamily="34" charset="0"/>
              </a:rPr>
              <a:t>were the treatment modalities. With</a:t>
            </a:r>
            <a:r>
              <a:rPr lang="en-GB" sz="1000" kern="1200" dirty="0">
                <a:solidFill>
                  <a:schemeClr val="tx1"/>
                </a:solidFill>
                <a:effectLst/>
                <a:latin typeface="Arial" panose="020B0604020202020204" pitchFamily="34" charset="0"/>
                <a:ea typeface="+mn-ea"/>
                <a:cs typeface="Arial" panose="020B0604020202020204" pitchFamily="34" charset="0"/>
              </a:rPr>
              <a:t> 1, 2, 3, 4, 5 and 6 years </a:t>
            </a:r>
            <a:r>
              <a:rPr lang="en-US" sz="1000" kern="1200" dirty="0">
                <a:solidFill>
                  <a:schemeClr val="tx1"/>
                </a:solidFill>
                <a:effectLst/>
                <a:latin typeface="Arial" panose="020B0604020202020204" pitchFamily="34" charset="0"/>
                <a:ea typeface="+mn-ea"/>
                <a:cs typeface="Arial" panose="020B0604020202020204" pitchFamily="34" charset="0"/>
              </a:rPr>
              <a:t>as the time-to-recurrence cutoff, </a:t>
            </a:r>
            <a:r>
              <a:rPr lang="en-GB" sz="1000" kern="1200" dirty="0">
                <a:solidFill>
                  <a:schemeClr val="tx1"/>
                </a:solidFill>
                <a:effectLst/>
                <a:latin typeface="Arial" panose="020B0604020202020204" pitchFamily="34" charset="0"/>
                <a:ea typeface="+mn-ea"/>
                <a:cs typeface="Arial" panose="020B0604020202020204" pitchFamily="34" charset="0"/>
              </a:rPr>
              <a:t>AUC-ROC</a:t>
            </a:r>
            <a:r>
              <a:rPr lang="en-US" sz="1000" kern="1200" dirty="0">
                <a:solidFill>
                  <a:schemeClr val="tx1"/>
                </a:solidFill>
                <a:effectLst/>
                <a:latin typeface="Arial" panose="020B0604020202020204" pitchFamily="34" charset="0"/>
                <a:ea typeface="+mn-ea"/>
                <a:cs typeface="Arial" panose="020B0604020202020204" pitchFamily="34" charset="0"/>
              </a:rPr>
              <a:t> values were</a:t>
            </a:r>
            <a:r>
              <a:rPr lang="en-GB" sz="1000" kern="1200" dirty="0">
                <a:solidFill>
                  <a:schemeClr val="tx1"/>
                </a:solidFill>
                <a:effectLst/>
                <a:latin typeface="Arial" panose="020B0604020202020204" pitchFamily="34" charset="0"/>
                <a:ea typeface="+mn-ea"/>
                <a:cs typeface="Arial" panose="020B0604020202020204" pitchFamily="34" charset="0"/>
              </a:rPr>
              <a:t>, 0.74, 0.73, 0.71, 0.82, 0.71 and 0.79, respectively. </a:t>
            </a:r>
            <a:r>
              <a:rPr lang="en-US" sz="1000" kern="1200" dirty="0">
                <a:solidFill>
                  <a:schemeClr val="tx1"/>
                </a:solidFill>
                <a:effectLst/>
                <a:latin typeface="Arial" panose="020B0604020202020204" pitchFamily="34" charset="0"/>
                <a:ea typeface="+mn-ea"/>
                <a:cs typeface="Arial" panose="020B0604020202020204" pitchFamily="34" charset="0"/>
              </a:rPr>
              <a:t>Our algorithm was able to predict RFS with statistical significance at the </a:t>
            </a:r>
            <a:r>
              <a:rPr lang="en-GB" sz="1000" kern="1200" dirty="0">
                <a:solidFill>
                  <a:schemeClr val="tx1"/>
                </a:solidFill>
                <a:effectLst/>
                <a:latin typeface="Arial" panose="020B0604020202020204" pitchFamily="34" charset="0"/>
                <a:ea typeface="+mn-ea"/>
                <a:cs typeface="Arial" panose="020B0604020202020204" pitchFamily="34" charset="0"/>
              </a:rPr>
              <a:t>2, 4, 5, and 6-year time-to-recurrence cutoffs </a:t>
            </a:r>
            <a:r>
              <a:rPr lang="en-US" sz="1000" kern="1200" dirty="0">
                <a:solidFill>
                  <a:schemeClr val="tx1"/>
                </a:solidFill>
                <a:effectLst/>
                <a:latin typeface="Arial" panose="020B0604020202020204" pitchFamily="34" charset="0"/>
                <a:ea typeface="+mn-ea"/>
                <a:cs typeface="Arial" panose="020B0604020202020204" pitchFamily="34" charset="0"/>
              </a:rPr>
              <a:t>based on Kaplan-Meier analysis </a:t>
            </a:r>
            <a:r>
              <a:rPr lang="en-GB" sz="1000" kern="1200" dirty="0">
                <a:solidFill>
                  <a:schemeClr val="tx1"/>
                </a:solidFill>
                <a:effectLst/>
                <a:latin typeface="Arial" panose="020B0604020202020204" pitchFamily="34" charset="0"/>
                <a:ea typeface="+mn-ea"/>
                <a:cs typeface="Arial" panose="020B0604020202020204" pitchFamily="34" charset="0"/>
              </a:rPr>
              <a:t>(log-rank p &lt; 0.001).</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Our study shows that machine learning-based algorithms can predict tumor recurrence of early-stage HCC prior to therapy using baseline MRI. Future developments could improve model sensitivity using </a:t>
            </a:r>
            <a:r>
              <a:rPr lang="en-US" sz="1000" kern="1200" dirty="0">
                <a:solidFill>
                  <a:schemeClr val="tx1"/>
                </a:solidFill>
                <a:effectLst/>
                <a:latin typeface="Arial" panose="020B0604020202020204" pitchFamily="34" charset="0"/>
                <a:ea typeface="+mn-ea"/>
                <a:cs typeface="Arial" panose="020B0604020202020204" pitchFamily="34" charset="0"/>
              </a:rPr>
              <a:t>larger (and external) patient cohorts and including clinical variables. </a:t>
            </a:r>
            <a:r>
              <a:rPr lang="en-GB" sz="1000" kern="1200" dirty="0">
                <a:solidFill>
                  <a:schemeClr val="tx1"/>
                </a:solidFill>
                <a:effectLst/>
                <a:latin typeface="Arial" panose="020B0604020202020204" pitchFamily="34" charset="0"/>
                <a:ea typeface="+mn-ea"/>
                <a:cs typeface="Arial" panose="020B0604020202020204" pitchFamily="34" charset="0"/>
              </a:rPr>
              <a:t> </a:t>
            </a:r>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AUC ROC, area under receiver characteristic curves; HCC, hepatocellular carcinoma; KM, Kaplan−Meier; MRI, magnetic resonance imaging; OLT, orthotopic liver transplantation; PPV, positive predictive value; RFS, recurrence-free survival</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LBP14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Proof-of-concept use of machine learning to predict tumor recurrence of early-stage hepatocellular carcinoma before therapy using baseline magnetic resonance imaging</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Ahmet Said Kücükkaya</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Tal Zeevi</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Rajiv Raju</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Nathan Chai</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Stefan Haider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Mohamed Elbanan</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Alexandra Petukhova</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Mingde Lin</a:t>
            </a:r>
            <a:r>
              <a:rPr lang="en-US" sz="1000" b="0" kern="1200" baseline="30000" dirty="0">
                <a:solidFill>
                  <a:schemeClr val="tx1"/>
                </a:solidFill>
                <a:effectLst/>
                <a:latin typeface="Arial" panose="020B0604020202020204" pitchFamily="34" charset="0"/>
                <a:ea typeface="+mn-ea"/>
                <a:cs typeface="Arial" panose="020B0604020202020204" pitchFamily="34" charset="0"/>
              </a:rPr>
              <a:t>1 4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John Onofrey</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Michal Nowak</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Kirsten Cooper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Elizabeth Thomas</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Bernhard Gebauer</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David Madoff</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Lawrence Staib</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Ramesh Batra</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Julius Chapiro</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Yale University School of Medicine, Department of Radiology and Biomedical Imaging, New Haven,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Charité-Universitätsmedizin Berlin, corporate member of Freie Universität Berlin, Humboldt-Universität, and Berlin Institute of Health, Institute of Radiology,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Yale New Haven Health System, Bridgeport Hospital, Department of Diagnostic Radiology, Bridgeport,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Visage Imaging, Inc., San Diego,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Yale University School of Medicine, Department of Surgery, Transplantation and Immunology, New Haven,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julius.chapiro@yale.edu</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Patients with early-stage hepatocellular carcinoma (HCC) are likely to experience tumor recurrence after initial therapy using thermal ablation, surgical resection or orthotopic liver transplantation (OLT), with some reports demonstrating recurrence rates up to 80% five years post-treatment depending on therapy option. Successful identification of patients who will likely recur could help optimize follow-up imaging, influence choice of adjuvant therapy, and could even improve transplant allocation. Currently, no biomarkers exist that can reliably predict recurrence</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The combination of computational power and advanced machine learning-based algorithms allow in-depth exploration of imaging data to discover features predictive of recurrence</a:t>
            </a:r>
            <a:r>
              <a:rPr lang="en-GB" sz="1000" kern="1200" dirty="0">
                <a:solidFill>
                  <a:schemeClr val="tx1"/>
                </a:solidFill>
                <a:effectLst/>
                <a:latin typeface="Arial" panose="020B0604020202020204" pitchFamily="34" charset="0"/>
                <a:ea typeface="+mn-ea"/>
                <a:cs typeface="Arial" panose="020B0604020202020204" pitchFamily="34" charset="0"/>
              </a:rPr>
              <a:t>.</a:t>
            </a:r>
            <a:r>
              <a:rPr lang="en-US" sz="1000" kern="1200" dirty="0">
                <a:solidFill>
                  <a:schemeClr val="tx1"/>
                </a:solidFill>
                <a:effectLst/>
                <a:latin typeface="Arial" panose="020B0604020202020204" pitchFamily="34" charset="0"/>
                <a:ea typeface="+mn-ea"/>
                <a:cs typeface="Arial" panose="020B0604020202020204" pitchFamily="34" charset="0"/>
              </a:rPr>
              <a:t> This study analyzed baseline magnetic resonance imaging (MRI) using state-of-the-art machine learning algorithms to predict HCC recurrence after first-line therapy with thermal ablation, surgical resection or OLT.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This was a HIPAA-compliant, IRB-approved retrospective study with 120 patients who underwent either thermal ablation, surgical resection or OLT as first-line</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stand-alone treatment </a:t>
            </a:r>
            <a:r>
              <a:rPr lang="en-US" sz="1000" kern="1200" dirty="0">
                <a:solidFill>
                  <a:schemeClr val="tx1"/>
                </a:solidFill>
                <a:effectLst/>
                <a:latin typeface="Arial" panose="020B0604020202020204" pitchFamily="34" charset="0"/>
                <a:ea typeface="+mn-ea"/>
                <a:cs typeface="Arial" panose="020B0604020202020204" pitchFamily="34" charset="0"/>
              </a:rPr>
              <a:t>for HCC </a:t>
            </a:r>
            <a:r>
              <a:rPr lang="en-GB" sz="1000" kern="1200" dirty="0">
                <a:solidFill>
                  <a:schemeClr val="tx1"/>
                </a:solidFill>
                <a:effectLst/>
                <a:latin typeface="Arial" panose="020B0604020202020204" pitchFamily="34" charset="0"/>
                <a:ea typeface="+mn-ea"/>
                <a:cs typeface="Arial" panose="020B0604020202020204" pitchFamily="34" charset="0"/>
              </a:rPr>
              <a:t>between 2005</a:t>
            </a:r>
            <a:r>
              <a:rPr lang="en-US" sz="1000" kern="1200" dirty="0">
                <a:solidFill>
                  <a:schemeClr val="tx1"/>
                </a:solidFill>
                <a:effectLst/>
                <a:latin typeface="Arial" panose="020B0604020202020204" pitchFamily="34" charset="0"/>
                <a:ea typeface="+mn-ea"/>
                <a:cs typeface="Arial" panose="020B0604020202020204" pitchFamily="34" charset="0"/>
              </a:rPr>
              <a:t> and </a:t>
            </a:r>
            <a:r>
              <a:rPr lang="en-GB" sz="1000" kern="1200" dirty="0">
                <a:solidFill>
                  <a:schemeClr val="tx1"/>
                </a:solidFill>
                <a:effectLst/>
                <a:latin typeface="Arial" panose="020B0604020202020204" pitchFamily="34" charset="0"/>
                <a:ea typeface="+mn-ea"/>
                <a:cs typeface="Arial" panose="020B0604020202020204" pitchFamily="34" charset="0"/>
              </a:rPr>
              <a:t>2018. </a:t>
            </a:r>
            <a:r>
              <a:rPr lang="en-US" sz="1000" kern="1200" dirty="0">
                <a:solidFill>
                  <a:schemeClr val="tx1"/>
                </a:solidFill>
                <a:effectLst/>
                <a:latin typeface="Arial" panose="020B0604020202020204" pitchFamily="34" charset="0"/>
                <a:ea typeface="+mn-ea"/>
                <a:cs typeface="Arial" panose="020B0604020202020204" pitchFamily="34" charset="0"/>
              </a:rPr>
              <a:t>Multiparametric contrast-enhanced MRI was analyzed by our machine learning model, which combined two readily available algorithms</a:t>
            </a:r>
            <a:r>
              <a:rPr lang="en-GB" sz="1000" kern="1200" dirty="0">
                <a:solidFill>
                  <a:schemeClr val="tx1"/>
                </a:solidFill>
                <a:effectLst/>
                <a:latin typeface="Arial" panose="020B0604020202020204" pitchFamily="34" charset="0"/>
                <a:ea typeface="+mn-ea"/>
                <a:cs typeface="Arial" panose="020B0604020202020204" pitchFamily="34" charset="0"/>
              </a:rPr>
              <a:t>: VGG16 and XGBoost</a:t>
            </a:r>
            <a:r>
              <a:rPr lang="en-US" sz="1000" kern="1200" dirty="0">
                <a:solidFill>
                  <a:schemeClr val="tx1"/>
                </a:solidFill>
                <a:effectLst/>
                <a:latin typeface="Arial" panose="020B0604020202020204" pitchFamily="34" charset="0"/>
                <a:ea typeface="+mn-ea"/>
                <a:cs typeface="Arial" panose="020B0604020202020204" pitchFamily="34" charset="0"/>
              </a:rPr>
              <a:t>. The imaging dataset was labelled in six categories, with time-to-recurrence cutoffs at </a:t>
            </a:r>
            <a:r>
              <a:rPr lang="en-GB" sz="1000" kern="1200" dirty="0">
                <a:solidFill>
                  <a:schemeClr val="tx1"/>
                </a:solidFill>
                <a:effectLst/>
                <a:latin typeface="Arial" panose="020B0604020202020204" pitchFamily="34" charset="0"/>
                <a:ea typeface="+mn-ea"/>
                <a:cs typeface="Arial" panose="020B0604020202020204" pitchFamily="34" charset="0"/>
              </a:rPr>
              <a:t>1, 2, 3, 4, 5, </a:t>
            </a:r>
            <a:r>
              <a:rPr lang="en-US" sz="1000" kern="1200" dirty="0">
                <a:solidFill>
                  <a:schemeClr val="tx1"/>
                </a:solidFill>
                <a:effectLst/>
                <a:latin typeface="Arial" panose="020B0604020202020204" pitchFamily="34" charset="0"/>
                <a:ea typeface="+mn-ea"/>
                <a:cs typeface="Arial" panose="020B0604020202020204" pitchFamily="34" charset="0"/>
              </a:rPr>
              <a:t>or</a:t>
            </a:r>
            <a:r>
              <a:rPr lang="en-GB" sz="1000" kern="1200" dirty="0">
                <a:solidFill>
                  <a:schemeClr val="tx1"/>
                </a:solidFill>
                <a:effectLst/>
                <a:latin typeface="Arial" panose="020B0604020202020204" pitchFamily="34" charset="0"/>
                <a:ea typeface="+mn-ea"/>
                <a:cs typeface="Arial" panose="020B0604020202020204" pitchFamily="34" charset="0"/>
              </a:rPr>
              <a:t> 6 years</a:t>
            </a:r>
            <a:r>
              <a:rPr lang="en-US" sz="1000" kern="1200" dirty="0">
                <a:solidFill>
                  <a:schemeClr val="tx1"/>
                </a:solidFill>
                <a:effectLst/>
                <a:latin typeface="Arial" panose="020B0604020202020204" pitchFamily="34" charset="0"/>
                <a:ea typeface="+mn-ea"/>
                <a:cs typeface="Arial" panose="020B0604020202020204" pitchFamily="34" charset="0"/>
              </a:rPr>
              <a:t>. A</a:t>
            </a:r>
            <a:r>
              <a:rPr lang="en-GB" sz="1000" kern="1200" dirty="0">
                <a:solidFill>
                  <a:schemeClr val="tx1"/>
                </a:solidFill>
                <a:effectLst/>
                <a:latin typeface="Arial" panose="020B0604020202020204" pitchFamily="34" charset="0"/>
                <a:ea typeface="+mn-ea"/>
                <a:cs typeface="Arial" panose="020B0604020202020204" pitchFamily="34" charset="0"/>
              </a:rPr>
              <a:t>rea under the receiver operating characteristic curve</a:t>
            </a:r>
            <a:r>
              <a:rPr lang="en-US" sz="1000" kern="1200" dirty="0">
                <a:solidFill>
                  <a:schemeClr val="tx1"/>
                </a:solidFill>
                <a:effectLst/>
                <a:latin typeface="Arial" panose="020B0604020202020204" pitchFamily="34" charset="0"/>
                <a:ea typeface="+mn-ea"/>
                <a:cs typeface="Arial" panose="020B0604020202020204" pitchFamily="34" charset="0"/>
              </a:rPr>
              <a:t>s </a:t>
            </a:r>
            <a:r>
              <a:rPr lang="en-GB" sz="1000" kern="1200" dirty="0">
                <a:solidFill>
                  <a:schemeClr val="tx1"/>
                </a:solidFill>
                <a:effectLst/>
                <a:latin typeface="Arial" panose="020B0604020202020204" pitchFamily="34" charset="0"/>
                <a:ea typeface="+mn-ea"/>
                <a:cs typeface="Arial" panose="020B0604020202020204" pitchFamily="34" charset="0"/>
              </a:rPr>
              <a:t>(AUC-ROC) was used to evaluate algorithm performance.</a:t>
            </a:r>
            <a:r>
              <a:rPr lang="en-US" sz="1000" kern="1200" dirty="0">
                <a:solidFill>
                  <a:schemeClr val="tx1"/>
                </a:solidFill>
                <a:effectLst/>
                <a:latin typeface="Arial" panose="020B0604020202020204" pitchFamily="34" charset="0"/>
                <a:ea typeface="+mn-ea"/>
                <a:cs typeface="Arial" panose="020B0604020202020204" pitchFamily="34" charset="0"/>
              </a:rPr>
              <a:t> Recurrence-free survival (RFS)</a:t>
            </a:r>
            <a:r>
              <a:rPr lang="en-GB" sz="1000" kern="1200" dirty="0">
                <a:solidFill>
                  <a:schemeClr val="tx1"/>
                </a:solidFill>
                <a:effectLst/>
                <a:latin typeface="Arial" panose="020B0604020202020204" pitchFamily="34" charset="0"/>
                <a:ea typeface="+mn-ea"/>
                <a:cs typeface="Arial" panose="020B0604020202020204" pitchFamily="34" charset="0"/>
              </a:rPr>
              <a:t> was evaluated by Kaplan-Meier analysis, and survival curves were compared using the log-rank test.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Of the 120 patients, 44 (36.7%) recurred at the time of analysis. </a:t>
            </a:r>
            <a:r>
              <a:rPr lang="en-US" sz="1000" kern="1200" dirty="0">
                <a:solidFill>
                  <a:schemeClr val="tx1"/>
                </a:solidFill>
                <a:effectLst/>
                <a:latin typeface="Arial" panose="020B0604020202020204" pitchFamily="34" charset="0"/>
                <a:ea typeface="+mn-ea"/>
                <a:cs typeface="Arial" panose="020B0604020202020204" pitchFamily="34" charset="0"/>
              </a:rPr>
              <a:t>Surgical resection (n = </a:t>
            </a:r>
            <a:r>
              <a:rPr lang="en-GB" sz="1000" kern="1200" dirty="0">
                <a:solidFill>
                  <a:schemeClr val="tx1"/>
                </a:solidFill>
                <a:effectLst/>
                <a:latin typeface="Arial" panose="020B0604020202020204" pitchFamily="34" charset="0"/>
                <a:ea typeface="+mn-ea"/>
                <a:cs typeface="Arial" panose="020B0604020202020204" pitchFamily="34" charset="0"/>
              </a:rPr>
              <a:t>32</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26.7%), thermal ablation </a:t>
            </a:r>
            <a:r>
              <a:rPr lang="en-US" sz="1000" kern="1200" dirty="0">
                <a:solidFill>
                  <a:schemeClr val="tx1"/>
                </a:solidFill>
                <a:effectLst/>
                <a:latin typeface="Arial" panose="020B0604020202020204" pitchFamily="34" charset="0"/>
                <a:ea typeface="+mn-ea"/>
                <a:cs typeface="Arial" panose="020B0604020202020204" pitchFamily="34" charset="0"/>
              </a:rPr>
              <a:t>(n = </a:t>
            </a:r>
            <a:r>
              <a:rPr lang="en-GB" sz="1000" kern="1200" dirty="0">
                <a:solidFill>
                  <a:schemeClr val="tx1"/>
                </a:solidFill>
                <a:effectLst/>
                <a:latin typeface="Arial" panose="020B0604020202020204" pitchFamily="34" charset="0"/>
                <a:ea typeface="+mn-ea"/>
                <a:cs typeface="Arial" panose="020B0604020202020204" pitchFamily="34" charset="0"/>
              </a:rPr>
              <a:t>29</a:t>
            </a:r>
            <a:r>
              <a:rPr lang="en-US" sz="1000"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24.2%), and OLT </a:t>
            </a:r>
            <a:r>
              <a:rPr lang="en-US" sz="1000" kern="1200" dirty="0">
                <a:solidFill>
                  <a:schemeClr val="tx1"/>
                </a:solidFill>
                <a:effectLst/>
                <a:latin typeface="Arial" panose="020B0604020202020204" pitchFamily="34" charset="0"/>
                <a:ea typeface="+mn-ea"/>
                <a:cs typeface="Arial" panose="020B0604020202020204" pitchFamily="34" charset="0"/>
              </a:rPr>
              <a:t>(n = </a:t>
            </a:r>
            <a:r>
              <a:rPr lang="en-GB" sz="1000" kern="1200" dirty="0">
                <a:solidFill>
                  <a:schemeClr val="tx1"/>
                </a:solidFill>
                <a:effectLst/>
                <a:latin typeface="Arial" panose="020B0604020202020204" pitchFamily="34" charset="0"/>
                <a:ea typeface="+mn-ea"/>
                <a:cs typeface="Arial" panose="020B0604020202020204" pitchFamily="34" charset="0"/>
              </a:rPr>
              <a:t>59</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49.1%) </a:t>
            </a:r>
            <a:r>
              <a:rPr lang="en-US" sz="1000" kern="1200" dirty="0">
                <a:solidFill>
                  <a:schemeClr val="tx1"/>
                </a:solidFill>
                <a:effectLst/>
                <a:latin typeface="Arial" panose="020B0604020202020204" pitchFamily="34" charset="0"/>
                <a:ea typeface="+mn-ea"/>
                <a:cs typeface="Arial" panose="020B0604020202020204" pitchFamily="34" charset="0"/>
              </a:rPr>
              <a:t>were the treatment modalities. With</a:t>
            </a:r>
            <a:r>
              <a:rPr lang="en-GB" sz="1000" kern="1200" dirty="0">
                <a:solidFill>
                  <a:schemeClr val="tx1"/>
                </a:solidFill>
                <a:effectLst/>
                <a:latin typeface="Arial" panose="020B0604020202020204" pitchFamily="34" charset="0"/>
                <a:ea typeface="+mn-ea"/>
                <a:cs typeface="Arial" panose="020B0604020202020204" pitchFamily="34" charset="0"/>
              </a:rPr>
              <a:t> 1, 2, 3, 4, 5 and 6 years </a:t>
            </a:r>
            <a:r>
              <a:rPr lang="en-US" sz="1000" kern="1200" dirty="0">
                <a:solidFill>
                  <a:schemeClr val="tx1"/>
                </a:solidFill>
                <a:effectLst/>
                <a:latin typeface="Arial" panose="020B0604020202020204" pitchFamily="34" charset="0"/>
                <a:ea typeface="+mn-ea"/>
                <a:cs typeface="Arial" panose="020B0604020202020204" pitchFamily="34" charset="0"/>
              </a:rPr>
              <a:t>as the time-to-recurrence cutoff, </a:t>
            </a:r>
            <a:r>
              <a:rPr lang="en-GB" sz="1000" kern="1200" dirty="0">
                <a:solidFill>
                  <a:schemeClr val="tx1"/>
                </a:solidFill>
                <a:effectLst/>
                <a:latin typeface="Arial" panose="020B0604020202020204" pitchFamily="34" charset="0"/>
                <a:ea typeface="+mn-ea"/>
                <a:cs typeface="Arial" panose="020B0604020202020204" pitchFamily="34" charset="0"/>
              </a:rPr>
              <a:t>AUC-ROC</a:t>
            </a:r>
            <a:r>
              <a:rPr lang="en-US" sz="1000" kern="1200" dirty="0">
                <a:solidFill>
                  <a:schemeClr val="tx1"/>
                </a:solidFill>
                <a:effectLst/>
                <a:latin typeface="Arial" panose="020B0604020202020204" pitchFamily="34" charset="0"/>
                <a:ea typeface="+mn-ea"/>
                <a:cs typeface="Arial" panose="020B0604020202020204" pitchFamily="34" charset="0"/>
              </a:rPr>
              <a:t> values were</a:t>
            </a:r>
            <a:r>
              <a:rPr lang="en-GB" sz="1000" kern="1200" dirty="0">
                <a:solidFill>
                  <a:schemeClr val="tx1"/>
                </a:solidFill>
                <a:effectLst/>
                <a:latin typeface="Arial" panose="020B0604020202020204" pitchFamily="34" charset="0"/>
                <a:ea typeface="+mn-ea"/>
                <a:cs typeface="Arial" panose="020B0604020202020204" pitchFamily="34" charset="0"/>
              </a:rPr>
              <a:t>, 0.74, 0.73, 0.71, 0.82, 0.71 and 0.79, respectively. </a:t>
            </a:r>
            <a:r>
              <a:rPr lang="en-US" sz="1000" kern="1200" dirty="0">
                <a:solidFill>
                  <a:schemeClr val="tx1"/>
                </a:solidFill>
                <a:effectLst/>
                <a:latin typeface="Arial" panose="020B0604020202020204" pitchFamily="34" charset="0"/>
                <a:ea typeface="+mn-ea"/>
                <a:cs typeface="Arial" panose="020B0604020202020204" pitchFamily="34" charset="0"/>
              </a:rPr>
              <a:t>Our algorithm was able to predict RFS with statistical significance at the </a:t>
            </a:r>
            <a:r>
              <a:rPr lang="en-GB" sz="1000" kern="1200" dirty="0">
                <a:solidFill>
                  <a:schemeClr val="tx1"/>
                </a:solidFill>
                <a:effectLst/>
                <a:latin typeface="Arial" panose="020B0604020202020204" pitchFamily="34" charset="0"/>
                <a:ea typeface="+mn-ea"/>
                <a:cs typeface="Arial" panose="020B0604020202020204" pitchFamily="34" charset="0"/>
              </a:rPr>
              <a:t>2, 4, 5, and 6-year time-to-recurrence cutoffs </a:t>
            </a:r>
            <a:r>
              <a:rPr lang="en-US" sz="1000" kern="1200" dirty="0">
                <a:solidFill>
                  <a:schemeClr val="tx1"/>
                </a:solidFill>
                <a:effectLst/>
                <a:latin typeface="Arial" panose="020B0604020202020204" pitchFamily="34" charset="0"/>
                <a:ea typeface="+mn-ea"/>
                <a:cs typeface="Arial" panose="020B0604020202020204" pitchFamily="34" charset="0"/>
              </a:rPr>
              <a:t>based on Kaplan-Meier analysis </a:t>
            </a:r>
            <a:r>
              <a:rPr lang="en-GB" sz="1000" kern="1200" dirty="0">
                <a:solidFill>
                  <a:schemeClr val="tx1"/>
                </a:solidFill>
                <a:effectLst/>
                <a:latin typeface="Arial" panose="020B0604020202020204" pitchFamily="34" charset="0"/>
                <a:ea typeface="+mn-ea"/>
                <a:cs typeface="Arial" panose="020B0604020202020204" pitchFamily="34" charset="0"/>
              </a:rPr>
              <a:t>(log-rank p &lt; 0.001).</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Our study shows that machine learning-based algorithms can predict tumor recurrence of early-stage HCC prior to therapy using baseline MRI. Future developments could improve model sensitivity using </a:t>
            </a:r>
            <a:r>
              <a:rPr lang="en-US" sz="1000" kern="1200" dirty="0">
                <a:solidFill>
                  <a:schemeClr val="tx1"/>
                </a:solidFill>
                <a:effectLst/>
                <a:latin typeface="Arial" panose="020B0604020202020204" pitchFamily="34" charset="0"/>
                <a:ea typeface="+mn-ea"/>
                <a:cs typeface="Arial" panose="020B0604020202020204" pitchFamily="34" charset="0"/>
              </a:rPr>
              <a:t>larger (and external) patient cohorts and including clinical variables. </a:t>
            </a:r>
            <a:r>
              <a:rPr lang="en-GB" sz="1000" kern="1200" dirty="0">
                <a:solidFill>
                  <a:schemeClr val="tx1"/>
                </a:solidFill>
                <a:effectLst/>
                <a:latin typeface="Arial" panose="020B0604020202020204" pitchFamily="34" charset="0"/>
                <a:ea typeface="+mn-ea"/>
                <a:cs typeface="Arial" panose="020B0604020202020204" pitchFamily="34" charset="0"/>
              </a:rPr>
              <a:t> </a:t>
            </a:r>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4327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AFP, alpha-fetoprotein; AFP-L3, third electrophoretic form of lentil lectin-reactive AFP; BCLC, Barcelona Clinic Liver Cancer; CLD, chronic liver disease; DCP, des-gamma-carboxy prothrombin; HCC, hepatocellular carcinoma; NASH, non-alcoholic steatohepatitis; PIVKA-II, protein induced by vitamin K absence or antagonist-II</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THU470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Identification and etiology-dependent evaluation of diagnostic algorithms for early detection of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Magdalena Swiatek-de Lange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Henry Chan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Teerha Piratvisuth</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Tawesak Tanwandee</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Satawat Thongsawat</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Wattana Sukeepaisarnjaroen</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Juan Ignacio Esteban Mur</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Marta Bes</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Bruno Köhler</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Marcus-Rene Lisy</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Christine Anna Belz</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Vinzent Rolny</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Ying He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Dave Morgenstern</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Roche Diagnostics GmbH, Penzberg,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Chinese University of Hong Kong, Department of Medicine and Therapeutics, Hong Kong,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Prince of Songkla University, NKC Institute of Gastroenterology and Hepatology, Hat Yai, Thailand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Mahidol University, Division of Gastroenterology Siriraj Hospital, Bangkok, Thailand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Maharaj Nakorn Chiang Mai Hospital, Department of Internal Medicine,  Chiang Mai, Thailand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Srinagarind Hospital, Department of Medicine, Khon Kaen, Thailand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Universitat Autónoma de Barcelona, Hospital Vall d'Hebrón,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Banc de Sang i Teixits , Facultativa Laboratori de Seguretat Transfusional,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 National Center for Tumor Diseases University Hospital Heidelberg, Department of Medical Oncology, Heidelberg,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Roche Diagnostic Operations, Inc., Indianapolis,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magdalena.swiatek-de_lange@roche.com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Hepatocellular carcinoma (HCC) has limited treatment options when diagnosed late so early detection is crucial to reduce mortality. Multiple factors associated with cirrhosis, e.g. HBV, HCV or steatohepatitis are involved in the etiology of HCC and have an impact on disease course, diagnosis and therapy. Ultrasound is used for the surveillance of at-risk patients, but has limitations in the setting of NASH and severe liver disease. Alpha-fetoprotein (AFP) improves HCC detection but lacks sensitivity for small tumours. With the aim to improve early diagnosis of HCC in different at-risk populations, we identified biomarker panels with high sensitivity and specificity for early HCC and analysed their performance in context of liver disease etiology.</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Over 60 biomarkers were evaluated in a panel composed of 308 HCC cases including 125 early stages (BCLC 0 and A) and demographically matched 734 chronic liver disease controls (CLD) from a prospective multi-center study. Univariate and multivariate analysis were performed to distinguish early stage HCC and all HCC from CLD. Performance of the selected panels was compared to GALAD score (Gender, Age, AFP-L3, AFP, DCP). Impact of cirrhosis, HBV, HCV and non-viral etiology on clinical performance was investigated for each biomarker panel.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In over 100.000 analyzed combinations AFP and PIVKA-II were the strongest features, but with limited sensitivity toward early stages. Addition of a 3rd biomarker: AFP-L3, IGFBP3, COMP or MMP3 together with gender and age further increased accuracy. Performance of the biomarkers was influenced by disease etiology: AFP showed robust performance in HBV, HCV and NASH/ASH; PIVKA-II had limited performance in ASH, while IGFBP3, MMP3 and COMP were affected by ASH/NASH. AFP-L3 performed well in HCV and NASH/ASH groups. Compared to other scores, GALAD showed superior robustness and clinical performance with AUC of 95% for all- and 90% for early HCC for viral- and non-viral etiologies. Performance in the cirrhosis cohort was 4% lower with AUC of 92% for all HCC and 87% for early HCC.</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Analysis of over 100.000 biomarker combinations identified panels for early diagnosis of HCC with differential impact of etiology on their performance. None of the candidates showed sufficient performance as single marker and none of the identified scores was superior to GALAD. GALAD score showed robust diagnostic performance in both viral and non-viral etiologies and was only slightly affected by cirrhosis.</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AFP, alpha-fetoprotein; AFP-L3, third electrophoretic form of lentil lectin-reactive AFP; AUC, area under the curve; CLD, chronic liver disease; COMP, cartilage oligomeric matrix protein; HBV, hepatitis B virus; HCC, hepatocellular carcinoma; HCV, hepatitis C virus; IGFBP3, insulin-like growth factor binding protein-3; MMP3, matrix metalloproteinase 3; (N)ASH, (non-) alcoholic steatohepatitis; PIVKA-II/DCP, protein induced by vitamin K absence or antagonist-II; sens, sensitivity; spec, specificity</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THU470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Identification and etiology-dependent evaluation of diagnostic algorithms for early detection of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Magdalena Swiatek-de Lange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Henry Chan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Teerha Piratvisuth</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Tawesak Tanwandee</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Satawat Thongsawat</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Wattana Sukeepaisarnjaroen</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Juan Ignacio Esteban Mur</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Marta Bes</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Bruno Köhler</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Marcus-Rene Lisy</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Christine Anna Belz</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Vinzent Rolny</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Ying He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Dave Morgenstern</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Roche Diagnostics GmbH, Penzberg,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Chinese University of Hong Kong, Department of Medicine and Therapeutics, Hong Kong,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Prince of Songkla University, NKC Institute of Gastroenterology and Hepatology, Hat Yai, Thailand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Mahidol University, Division of Gastroenterology Siriraj Hospital, Bangkok, Thailand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Maharaj Nakorn Chiang Mai Hospital, Department of Internal Medicine,  Chiang Mai, Thailand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Srinagarind Hospital, Department of Medicine, Khon Kaen, Thailand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Universitat Autónoma de Barcelona, Hospital Vall d'Hebrón,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Banc de Sang i Teixits , Facultativa Laboratori de Seguretat Transfusional,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 National Center for Tumor Diseases University Hospital Heidelberg, Department of Medical Oncology, Heidelberg,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Roche Diagnostic Operations, Inc., Indianapolis,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magdalena.swiatek-de_lange@roche.com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Hepatocellular carcinoma (HCC) has limited treatment options when diagnosed late so early detection is crucial to reduce mortality. Multiple factors associated with cirrhosis, e.g. HBV, HCV or steatohepatitis are involved in the etiology of HCC and have an impact on disease course, diagnosis and therapy. Ultrasound is used for the surveillance of at-risk patients, but has limitations in the setting of NASH and severe liver disease. Alpha-fetoprotein (AFP) improves HCC detection but lacks sensitivity for small tumours. With the aim to improve early diagnosis of HCC in different at-risk populations, we identified biomarker panels with high sensitivity and specificity for early HCC and analysed their performance in context of liver disease etiology.</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Over 60 biomarkers were evaluated in a panel composed of 308 HCC cases including 125 early stages (BCLC 0 and A) and demographically matched 734 chronic liver disease controls (CLD) from a prospective multi-center study. Univariate and multivariate analysis were performed to distinguish early stage HCC and all HCC from CLD. Performance of the selected panels was compared to GALAD score (Gender, Age, AFP-L3, AFP, DCP). Impact of cirrhosis, HBV, HCV and non-viral etiology on clinical performance was investigated for each biomarker panel.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In over 100.000 analyzed combinations AFP and PIVKA-II were the strongest features, but with limited sensitivity toward early stages. Addition of a 3rd biomarker: AFP-L3, IGFBP3, COMP or MMP3 together with gender and age further increased accuracy. Performance of the biomarkers was influenced by disease etiology: AFP showed robust performance in HBV, HCV and NASH/ASH; PIVKA-II had limited performance in ASH, while IGFBP3, MMP3 and COMP were affected by ASH/NASH. AFP-L3 performed well in HCV and NASH/ASH groups. Compared to other scores, GALAD showed superior robustness and clinical performance with AUC of 95% for all- and 90% for early HCC for viral- and non-viral etiologies. Performance in the cirrhosis cohort was 4% lower with AUC of 92% for all HCC and 87% for early HCC.</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Analysis of over 100.000 biomarker combinations identified panels for early diagnosis of HCC with differential impact of etiology on their performance. None of the candidates showed sufficient performance as single marker and none of the identified scores was superior to GALAD. GALAD score showed robust diagnostic performance in both viral and non-viral etiologies and was only slightly affected by cirrhosis.</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6936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AFP, alpha-fetoprotein; AUC, area under the curve; HCC, hepatocellular carcinoma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THU497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AFP is elevated more than 10 years before hepatocellular carcinoma development is detected: this observation leads to a practical risk stratification strategy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Philip Johnson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Sarah Berhane</a:t>
            </a:r>
            <a:r>
              <a:rPr lang="en-US" sz="1000" kern="1200" baseline="30000" dirty="0">
                <a:solidFill>
                  <a:schemeClr val="tx1"/>
                </a:solidFill>
                <a:effectLst/>
                <a:latin typeface="Arial" panose="020B0604020202020204" pitchFamily="34" charset="0"/>
                <a:ea typeface="+mn-ea"/>
                <a:cs typeface="Arial" panose="020B0604020202020204" pitchFamily="34" charset="0"/>
              </a:rPr>
              <a:t>2 2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Emily de Groot</a:t>
            </a:r>
            <a:r>
              <a:rPr lang="en-US" sz="1000" kern="1200" baseline="30000" dirty="0">
                <a:solidFill>
                  <a:schemeClr val="tx1"/>
                </a:solidFill>
                <a:effectLst/>
                <a:latin typeface="Arial" panose="020B0604020202020204" pitchFamily="34" charset="0"/>
                <a:ea typeface="+mn-ea"/>
                <a:cs typeface="Arial" panose="020B0604020202020204" pitchFamily="34" charset="0"/>
              </a:rPr>
              <a:t>3 3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Hidenori Toyoda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Toshifumi Tada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Takashi Kumada</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shinji satomura</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Yukio Osaki</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Masatoshi Kudo</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Naoshi Nishida</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Toru Kimura</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Ruwanthi Kolamunnage-Dona</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Thomas Bird</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Ruben Amoros</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Marta Garcia-Finana</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M Hughes</a:t>
            </a:r>
            <a:r>
              <a:rPr lang="en-US" sz="1000" kern="1200" baseline="30000" dirty="0">
                <a:solidFill>
                  <a:schemeClr val="tx1"/>
                </a:solidFill>
                <a:effectLst/>
                <a:latin typeface="Arial" panose="020B0604020202020204" pitchFamily="34" charset="0"/>
                <a:ea typeface="+mn-ea"/>
                <a:cs typeface="Arial" panose="020B0604020202020204" pitchFamily="34" charset="0"/>
              </a:rPr>
              <a:t>10 10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of Liverpool, Molecular and Clinical Cancer Medicine, Liverpool,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Birmingham, Applied Health Research, Birmingham,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St. Andrew's University, Economics, St. Andrews,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Ogaki Municipal Hospital, Hepatology and Gastroenterology, Ogaki,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Gifu Kyoritsu University, Nursing, Ogaki,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Osaka University Graduate School of Medicine, Molecular Biochemistry &amp; Clinical Investigation, Osaka,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Meiwa Hospital, Internal Medicine, Nishnomiya,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Kindai University, Gastroenterology and Hepatology, Osaka,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Osaka Red Cross Hospital, Gastroenterology and Hepatology, Osaka,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University of Liverpool, Biostatistics, Liverpool,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The Queen's Medical Research Institute, MRC Centre for Inflammation Research, Edinburgh,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University of Edinburgh, School of Mathematics, Edinburgh,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philip.johnson@liverpool.ac.uk</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Screening patients with chronic liver disease for HCC is supported by all clinical guidelines.  </a:t>
            </a:r>
            <a:r>
              <a:rPr lang="en-US" sz="1000" kern="1200" dirty="0">
                <a:solidFill>
                  <a:schemeClr val="tx1"/>
                </a:solidFill>
                <a:effectLst/>
                <a:latin typeface="Arial" panose="020B0604020202020204" pitchFamily="34" charset="0"/>
                <a:ea typeface="+mn-ea"/>
                <a:cs typeface="Arial" panose="020B0604020202020204" pitchFamily="34" charset="0"/>
              </a:rPr>
              <a:t>We aimed to develop a practical risk -stratification tool which would permit optimal </a:t>
            </a:r>
            <a:r>
              <a:rPr lang="en-GB" sz="1000" kern="1200" dirty="0">
                <a:solidFill>
                  <a:schemeClr val="tx1"/>
                </a:solidFill>
                <a:effectLst/>
                <a:latin typeface="Arial" panose="020B0604020202020204" pitchFamily="34" charset="0"/>
                <a:ea typeface="+mn-ea"/>
                <a:cs typeface="Arial" panose="020B0604020202020204" pitchFamily="34" charset="0"/>
              </a:rPr>
              <a:t>use of resources within screening programs.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Longitudinal discriminant analysis was applied to serial AFP changes to develop a risk model for the development of HCC. Internal and external validations were conducted.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analysed 3450 prospectively accrued patients from a single centre (‘the primary cohort’) with chronic liver disease (median follow-up = 8.83 years). 413 developed HCC (median follow-up = 6.60 years), within a rigorous HCC surveillance program (median HCC diameter at diagnosis =1.8 cm). The model achieved an AUC of 78.4% and was able to correctly identify 74.3% of patients who would go on to develop HCC, and 72.9% of patients who would not. Overall, 73.1% of patients were correctly classified.</a:t>
            </a:r>
            <a:r>
              <a:rPr lang="en-GB" sz="1000" b="1"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The model identifies high and low-risk groups (27.5 and 4.9 HCCs/1000 patient-years respectively). Similar results were found when the model was confined to patients with cirrhosis and in validation cohorts from Eastern and Western populations (Fig.).</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Our validated risk-stratification model assesses temporal changes in AFP and uses these to identify patients with chronic liver disease who are at high-risk of HCC development.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AFP, alpha-fetoprotein; AUC, area under the curve; HCC, hepatocellular carcinoma; ROC, receiver operator characteristic</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THU497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AFP is elevated more than 10 years before hepatocellular carcinoma development is detected: this observation leads to a practical risk stratification strategy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Philip Johnson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Sarah Berhane</a:t>
            </a:r>
            <a:r>
              <a:rPr lang="en-US" sz="1000" kern="1200" baseline="30000" dirty="0">
                <a:solidFill>
                  <a:schemeClr val="tx1"/>
                </a:solidFill>
                <a:effectLst/>
                <a:latin typeface="Arial" panose="020B0604020202020204" pitchFamily="34" charset="0"/>
                <a:ea typeface="+mn-ea"/>
                <a:cs typeface="Arial" panose="020B0604020202020204" pitchFamily="34" charset="0"/>
              </a:rPr>
              <a:t>2 2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Emily de Groot</a:t>
            </a:r>
            <a:r>
              <a:rPr lang="en-US" sz="1000" kern="1200" baseline="30000" dirty="0">
                <a:solidFill>
                  <a:schemeClr val="tx1"/>
                </a:solidFill>
                <a:effectLst/>
                <a:latin typeface="Arial" panose="020B0604020202020204" pitchFamily="34" charset="0"/>
                <a:ea typeface="+mn-ea"/>
                <a:cs typeface="Arial" panose="020B0604020202020204" pitchFamily="34" charset="0"/>
              </a:rPr>
              <a:t>3 3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Hidenori Toyoda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Toshifumi Tada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Takashi Kumada</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shinji satomura</a:t>
            </a:r>
            <a:r>
              <a:rPr lang="en-US" sz="1000" kern="1200" baseline="30000" dirty="0">
                <a:solidFill>
                  <a:schemeClr val="tx1"/>
                </a:solidFill>
                <a:effectLst/>
                <a:latin typeface="Arial" panose="020B0604020202020204" pitchFamily="34" charset="0"/>
                <a:ea typeface="+mn-ea"/>
                <a:cs typeface="Arial" panose="020B0604020202020204" pitchFamily="34" charset="0"/>
              </a:rPr>
              <a:t>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Yukio Osaki</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Masatoshi Kudo</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Naoshi Nishida</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Toru Kimura</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Ruwanthi Kolamunnage-Dona</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Thomas Bird</a:t>
            </a:r>
            <a:r>
              <a:rPr lang="en-US" sz="1000" kern="1200" baseline="30000" dirty="0">
                <a:solidFill>
                  <a:schemeClr val="tx1"/>
                </a:solidFill>
                <a:effectLst/>
                <a:latin typeface="Arial" panose="020B0604020202020204" pitchFamily="34" charset="0"/>
                <a:ea typeface="+mn-ea"/>
                <a:cs typeface="Arial" panose="020B0604020202020204" pitchFamily="34" charset="0"/>
              </a:rPr>
              <a:t>11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Ruben Amoros</a:t>
            </a:r>
            <a:r>
              <a:rPr lang="en-US" sz="1000" kern="1200" baseline="30000" dirty="0">
                <a:solidFill>
                  <a:schemeClr val="tx1"/>
                </a:solidFill>
                <a:effectLst/>
                <a:latin typeface="Arial" panose="020B0604020202020204" pitchFamily="34" charset="0"/>
                <a:ea typeface="+mn-ea"/>
                <a:cs typeface="Arial" panose="020B0604020202020204" pitchFamily="34" charset="0"/>
              </a:rPr>
              <a:t>12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Marta Garcia-Finana</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David M Hughes</a:t>
            </a:r>
            <a:r>
              <a:rPr lang="en-US" sz="1000" kern="1200" baseline="30000" dirty="0">
                <a:solidFill>
                  <a:schemeClr val="tx1"/>
                </a:solidFill>
                <a:effectLst/>
                <a:latin typeface="Arial" panose="020B0604020202020204" pitchFamily="34" charset="0"/>
                <a:ea typeface="+mn-ea"/>
                <a:cs typeface="Arial" panose="020B0604020202020204" pitchFamily="34" charset="0"/>
              </a:rPr>
              <a:t>10 10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of Liverpool, Molecular and Clinical Cancer Medicine, Liverpool,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Birmingham, Applied Health Research, Birmingham,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St. Andrew's University, Economics, St. Andrews,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Ogaki Municipal Hospital, Hepatology and Gastroenterology, Ogaki,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Gifu Kyoritsu University, Nursing, Ogaki,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Osaka University Graduate School of Medicine, Molecular Biochemistry &amp; Clinical Investigation, Osaka,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Meiwa Hospital, Internal Medicine, Nishnomiya,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Kindai University, Gastroenterology and Hepatology, Osaka,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Osaka Red Cross Hospital, Gastroenterology and Hepatology, Osaka,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University of Liverpool, Biostatistics, Liverpool,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The Queen's Medical Research Institute, MRC Centre for Inflammation Research, Edinburgh,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University of Edinburgh, School of Mathematics, Edinburgh, United Kingdom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philip.johnson@liverpool.ac.uk</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Screening patients with chronic liver disease for HCC is supported by all clinical guidelines.  </a:t>
            </a:r>
            <a:r>
              <a:rPr lang="en-US" sz="1000" kern="1200" dirty="0">
                <a:solidFill>
                  <a:schemeClr val="tx1"/>
                </a:solidFill>
                <a:effectLst/>
                <a:latin typeface="Arial" panose="020B0604020202020204" pitchFamily="34" charset="0"/>
                <a:ea typeface="+mn-ea"/>
                <a:cs typeface="Arial" panose="020B0604020202020204" pitchFamily="34" charset="0"/>
              </a:rPr>
              <a:t>We aimed to develop a practical risk -stratification tool which would permit optimal </a:t>
            </a:r>
            <a:r>
              <a:rPr lang="en-GB" sz="1000" kern="1200" dirty="0">
                <a:solidFill>
                  <a:schemeClr val="tx1"/>
                </a:solidFill>
                <a:effectLst/>
                <a:latin typeface="Arial" panose="020B0604020202020204" pitchFamily="34" charset="0"/>
                <a:ea typeface="+mn-ea"/>
                <a:cs typeface="Arial" panose="020B0604020202020204" pitchFamily="34" charset="0"/>
              </a:rPr>
              <a:t>use of resources within screening programs.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Longitudinal discriminant analysis was applied to serial AFP changes to develop a risk model for the development of HCC. Internal and external validations were conducted.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analysed 3450 prospectively accrued patients from a single centre (‘the primary cohort’) with chronic liver disease (median follow-up = 8.83 years). 413 developed HCC (median follow-up = 6.60 years), within a rigorous HCC surveillance program (median HCC diameter at diagnosis =1.8 cm). The model achieved an AUC of 78.4% and was able to correctly identify 74.3% of patients who would go on to develop HCC, and 72.9% of patients who would not. Overall, 73.1% of patients were correctly classified.</a:t>
            </a:r>
            <a:r>
              <a:rPr lang="en-GB" sz="1000" b="1"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The model identifies high and low-risk groups (27.5 and 4.9 HCCs/1000 patient-years respectively). Similar results were found when the model was confined to patients with cirrhosis and in validation cohorts from Eastern and Western populations (Fig.).</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Our validated risk-stratification model assesses temporal changes in AFP and uses these to identify patients with chronic liver disease who are at high-risk of HCC development.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6936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CD8, cluster of differentiation 8; CTLA4, cytotoxic T-lymphocyte-associated protein 4; HBV, hepatitis B virus; HCC, hepatocellular carcinoma; HCV, hepatitis C virus; HE, haematoxylin eosin; LAG3, lymphocyte-associated gene 3; PD1, programmed death protein-1; PDL1, programmed death ligand-1; RNA, ribonucleic acid; TCR-seq, T-cell receptor sequencing; TIGIT, T-cell immunoreceptor with Ig and ITIM (immunoreceptor tyrosine-based inhibition motif) domains; TIM3, T-cell immunoglobulin and mucin domain-containing protein 3; TLS, tertiary lymphoid structures; TME, tumour microenvironment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THU501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Refining the immune class of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Roser Pinyol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Daniela Sia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Miguel Torres-Martin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Huan Wang</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Philipp Haber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 Puigvehi</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Carla Montironi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Miho Maeda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Wei Qiang Leow</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Elizabeth Harrod</a:t>
            </a:r>
            <a:r>
              <a:rPr lang="en-US" sz="1000" kern="1200" baseline="30000" dirty="0">
                <a:solidFill>
                  <a:schemeClr val="tx1"/>
                </a:solidFill>
                <a:effectLst/>
                <a:latin typeface="Arial" panose="020B0604020202020204" pitchFamily="34" charset="0"/>
                <a:ea typeface="+mn-ea"/>
                <a:cs typeface="Arial" panose="020B0604020202020204" pitchFamily="34" charset="0"/>
              </a:rPr>
              <a:t>2 5 6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Patricia Taik</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Chinburen Jigjidsuren</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Erdenebileg Taivanbaatar</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Chinbold Enkhbold</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 Donovan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Swan Thung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Jaclyn Neely</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Vincenzo Mazzaferro</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Jeff Anderson</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Sasan Roayaie</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Myron Schwartz</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Augusto Villanueva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Scott Friedman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Andrew Uzilov</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Josep Llovet</a:t>
            </a:r>
            <a:r>
              <a:rPr lang="en-US" sz="1000" kern="1200" baseline="30000" dirty="0">
                <a:solidFill>
                  <a:schemeClr val="tx1"/>
                </a:solidFill>
                <a:effectLst/>
                <a:latin typeface="Arial" panose="020B0604020202020204" pitchFamily="34" charset="0"/>
                <a:ea typeface="+mn-ea"/>
                <a:cs typeface="Arial" panose="020B0604020202020204" pitchFamily="34" charset="0"/>
              </a:rPr>
              <a:t>1 2 11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IDIBAPS, Liver Cancer Translational Research Laboratory,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Icahn School of Medicine at Mount Sinai, Mount Sinai Liver Cancer Program,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Sema4, Stamford, Connecticut,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Yong Loo Lin School of Medicine, National University of Singapore, National University Hospital, Department of Pathology, Singapore, Singapore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Royal Surrey County Hospital, Guildford,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University of Surrey, Guildford,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National Cancer Center, Ulaanbaatar, Mongolia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Bristol-Myers Squibb, Princeton, New Jersey,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Istituto Nazionale dei Tumori, Gastrointestinal Surgery and Liver Transplantation Unit,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White Plains Hospital, Department of Surgery, New York,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Institució Catalana de Recerca i Estudis Avançats (ICREA), Barcelona,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rpinyol@clinic.cat</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Immune checkpoint inhibitors have elicited unprecedented responses in several cancers, including hepatocellular carcinoma (HCC): nonetheless, only 15-20% of HCCs respond. A pre-existing inflamed tumour microenvironment (TME) may be essential for the activity of immunotherapy while specific oncogenic mechanisms have been reported to create a non-inflamed TME leading to ineffective clinical responses. Our study aims to characterize the HCC-TME and further define the Inflamed (described in Sia et al. Gastroenterology 2017) and non-Inflamed immune profiles of HCC.</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u="none" kern="1200" dirty="0">
                <a:solidFill>
                  <a:schemeClr val="tx1"/>
                </a:solidFill>
                <a:effectLst/>
                <a:latin typeface="Arial" panose="020B0604020202020204" pitchFamily="34" charset="0"/>
                <a:ea typeface="+mn-ea"/>
                <a:cs typeface="Arial" panose="020B0604020202020204" pitchFamily="34" charset="0"/>
              </a:rPr>
              <a:t>Method</a:t>
            </a:r>
            <a:r>
              <a:rPr lang="en-GB" sz="1000" b="1"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We assessed the presence of immune infiltration and tertiary lymphoid structures (TLS</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5 foci, 10X) in haematoxylin eosin-stained slides, performed immuno-phenotyping (multiplex of CD8, PD1, and PDL1 and immunostaining for CTLA4, TIM3, LAG3 and TIGIT) and genomic analyses (RNA and whole-exome sequencing) in 240 HCCs encompassing the most common aetiologies (HCV=90, HBV=75, and non-infected=75). T cell receptor sequencing (TCR-seq) was conducted in a subset of 40 samples. </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u="none" kern="1200" dirty="0">
                <a:solidFill>
                  <a:schemeClr val="tx1"/>
                </a:solidFill>
                <a:effectLst/>
                <a:latin typeface="Arial" panose="020B0604020202020204" pitchFamily="34" charset="0"/>
                <a:ea typeface="+mn-ea"/>
                <a:cs typeface="Arial" panose="020B0604020202020204" pitchFamily="34" charset="0"/>
              </a:rPr>
              <a:t>Results</a:t>
            </a:r>
            <a:r>
              <a:rPr lang="en-GB" sz="1000" b="1"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High immune infiltration (15% of cohort) was associated with presence of TLS, higher intensity of CD8 and expression of immune checkpoints. LAG3 (29%), TIM3 (48%), CTLA4 (25%) and TIGIT (4%) showed no association with tumour mutational burden, aneuploidy or outcome. The recently described HCC Immune class or Inflamed profile was identified in 23% of patients, with no differences across aetiologies. The Immune class was linked to higher immune infiltration, CTLA4 and TIM-3 positive cases and higher CD8 and PDL1 intensities (p&lt;0.05). Patients with CTNNB1 activation (called Excluded class, 29% of tumours) displayed lower intensities of CD8, PD-1 and PD-L1, enrichment of Tregs and lower frequency of T CD4 resting (p&lt;0.05). The rest of the cohort was classified as Intermediate class, with a higher frequency of TP53 mutations (50% vs 26%, p&lt;0.005). The Immune class carried a significantly lower burden of chromosomal aberrations (broad and focal) compared to the rest. TCR-seq confirmed a higher fraction of T cells in the Immune Active class suggesting a more diverse and rich T cell repertoire in these tumours. Finally, while there was no difference in the tumour mutational burden, the Excluded class contained higher number of indels compared to the Immune class (Figure 1). </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u="none" kern="1200" dirty="0">
                <a:solidFill>
                  <a:schemeClr val="tx1"/>
                </a:solidFill>
                <a:effectLst/>
                <a:latin typeface="Arial" panose="020B0604020202020204" pitchFamily="34" charset="0"/>
                <a:ea typeface="+mn-ea"/>
                <a:cs typeface="Arial" panose="020B0604020202020204" pitchFamily="34" charset="0"/>
              </a:rPr>
              <a:t>Conclusion</a:t>
            </a:r>
            <a:r>
              <a:rPr lang="en-GB" sz="1000" b="1"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The characterization of the immune-TME of HCC has unveiled the existence of Inflamed (Immune class) and “non-inflamed” profiles (Intermediate and Excluded classes). The non-inflamed profiles show lower immune infiltration accompanied by the presence of oncogenic mechanisms associated with resistance to immunotherapy (i.e. mutations in CTNNB1) and immune evasion (high aneuploidy and TP53 loss).</a:t>
            </a:r>
            <a:endParaRPr lang="en-GB" sz="1000"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27</a:t>
            </a:fld>
            <a:endParaRPr lang="en-GB" dirty="0"/>
          </a:p>
        </p:txBody>
      </p:sp>
    </p:spTree>
    <p:extLst>
      <p:ext uri="{BB962C8B-B14F-4D97-AF65-F5344CB8AC3E}">
        <p14:creationId xmlns:p14="http://schemas.microsoft.com/office/powerpoint/2010/main" val="3420908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CD8, cluster of differentiation 8; CTLA4, cytotoxic T-lymphocyte-associated protein 4; CTNNB1, Beta-catenin; HCC, hepatocellular carcinoma; LAG3, Lymphocyte-associated gene 3; PD1, programmed death protein-1; PDL1, programmed death ligand-1; RNA, ribonucleic acid; TIGIT, T-cell immunoreceptor with Ig and ITIM (immunoreceptor tyrosine-based inhibition motif) domains; TIM3, T-cell immunoglobulin and mucin domain-containing protein 3; TLS, tertiary lymphoid structures; TME, tumour microenvironment; TP53, tumour protein 53; </a:t>
            </a:r>
            <a:r>
              <a:rPr lang="en-US" sz="1000" b="0" i="1" kern="1200" dirty="0" err="1">
                <a:solidFill>
                  <a:schemeClr val="tx1"/>
                </a:solidFill>
                <a:effectLst/>
                <a:latin typeface="Arial" panose="020B0604020202020204" pitchFamily="34" charset="0"/>
                <a:ea typeface="+mn-ea"/>
                <a:cs typeface="Arial" panose="020B0604020202020204" pitchFamily="34" charset="0"/>
              </a:rPr>
              <a:t>Tregs</a:t>
            </a:r>
            <a:r>
              <a:rPr lang="en-US" sz="1000" b="0" i="1" kern="1200" dirty="0">
                <a:solidFill>
                  <a:schemeClr val="tx1"/>
                </a:solidFill>
                <a:effectLst/>
                <a:latin typeface="Arial" panose="020B0604020202020204" pitchFamily="34" charset="0"/>
                <a:ea typeface="+mn-ea"/>
                <a:cs typeface="Arial" panose="020B0604020202020204" pitchFamily="34" charset="0"/>
              </a:rPr>
              <a:t>, regulatory T cells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THU501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Refining the immune class of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Roser Pinyol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Daniela Sia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Miguel Torres-Martin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Huan Wang</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Philipp Haber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Marc Puigvehi</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Carla Montironi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Miho Maeda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Wei Qiang Leow</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Elizabeth Harrod</a:t>
            </a:r>
            <a:r>
              <a:rPr lang="en-US" sz="1000" kern="1200" baseline="30000" dirty="0">
                <a:solidFill>
                  <a:schemeClr val="tx1"/>
                </a:solidFill>
                <a:effectLst/>
                <a:latin typeface="Arial" panose="020B0604020202020204" pitchFamily="34" charset="0"/>
                <a:ea typeface="+mn-ea"/>
                <a:cs typeface="Arial" panose="020B0604020202020204" pitchFamily="34" charset="0"/>
              </a:rPr>
              <a:t>2 5 6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Patricia Taik</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Chinburen Jigjidsuren</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Erdenebileg Taivanbaatar</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Chinbold Enkhbold</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Michael Donovan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Swan Thung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Jaclyn Neely</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Vincenzo Mazzaferro</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Jeff Anderson</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Sasan Roayaie</a:t>
            </a:r>
            <a:r>
              <a:rPr lang="en-US" sz="1000" kern="1200" baseline="30000" dirty="0">
                <a:solidFill>
                  <a:schemeClr val="tx1"/>
                </a:solidFill>
                <a:effectLst/>
                <a:latin typeface="Arial" panose="020B0604020202020204" pitchFamily="34" charset="0"/>
                <a:ea typeface="+mn-ea"/>
                <a:cs typeface="Arial" panose="020B0604020202020204" pitchFamily="34" charset="0"/>
              </a:rPr>
              <a:t>10</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Myron Schwartz</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Augusto Villanueva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Scott Friedman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Andrew Uzilov</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Josep Llovet</a:t>
            </a:r>
            <a:r>
              <a:rPr lang="en-US" sz="1000" kern="1200" baseline="30000" dirty="0">
                <a:solidFill>
                  <a:schemeClr val="tx1"/>
                </a:solidFill>
                <a:effectLst/>
                <a:latin typeface="Arial" panose="020B0604020202020204" pitchFamily="34" charset="0"/>
                <a:ea typeface="+mn-ea"/>
                <a:cs typeface="Arial" panose="020B0604020202020204" pitchFamily="34" charset="0"/>
              </a:rPr>
              <a:t>1 2 11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IDIBAPS, Liver Cancer Translational Research Laboratory,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Icahn School of Medicine at Mount Sinai, Mount Sinai Liver Cancer Program,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Sema4, Stamford, Connecticut,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Yong Loo Lin School of Medicine, National University of Singapore, National University Hospital, Department of Pathology, Singapore, Singapore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Royal Surrey County Hospital, Guildford,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University of Surrey, Guildford,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National Cancer Center, Ulaanbaatar, Mongolia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Bristol-Myers Squibb, Princeton, New Jersey,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Istituto Nazionale dei Tumori, Gastrointestinal Surgery and Liver Transplantation Unit, Milan, Italy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White Plains Hospital, Department of Surgery, New York,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Institució Catalana de Recerca i Estudis Avançats (ICREA), Barcelona,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rpinyol@clinic.cat</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Immune checkpoint inhibitors have elicited unprecedented responses in several cancers, including hepatocellular carcinoma (HCC): nonetheless, only 15-20% of HCCs respond. A pre-existing inflamed tumour microenvironment (TME) may be essential for the activity of immunotherapy while specific oncogenic mechanisms have been reported to create a non-inflamed TME leading to ineffective clinical responses. Our study aims to characterize the HCC-TME and further define the Inflamed (described in Sia et al. Gastroenterology 2017) and non-Inflamed immune profiles of HCC.</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u="none" kern="1200" dirty="0">
                <a:solidFill>
                  <a:schemeClr val="tx1"/>
                </a:solidFill>
                <a:effectLst/>
                <a:latin typeface="Arial" panose="020B0604020202020204" pitchFamily="34" charset="0"/>
                <a:ea typeface="+mn-ea"/>
                <a:cs typeface="Arial" panose="020B0604020202020204" pitchFamily="34" charset="0"/>
              </a:rPr>
              <a:t>Method</a:t>
            </a:r>
            <a:r>
              <a:rPr lang="en-GB" sz="1000" b="1"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We assessed the presence of immune infiltration and tertiary lymphoid structures (TLS</a:t>
            </a:r>
            <a:r>
              <a:rPr lang="en-GB"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GB" sz="1000" kern="1200" dirty="0">
                <a:solidFill>
                  <a:schemeClr val="tx1"/>
                </a:solidFill>
                <a:effectLst/>
                <a:latin typeface="Arial" panose="020B0604020202020204" pitchFamily="34" charset="0"/>
                <a:ea typeface="+mn-ea"/>
                <a:cs typeface="Arial" panose="020B0604020202020204" pitchFamily="34" charset="0"/>
              </a:rPr>
              <a:t> 5 foci, 10X) in haematoxylin eosin-stained slides, performed immuno-phenotyping (multiplex of CD8, PD1, and PDL1 and immunostaining for CTLA4, TIM3, LAG3 and TIGIT) and genomic analyses (RNA and whole-exome sequencing) in 240 HCCs encompassing the most common aetiologies (HCV=90, HBV=75, and non-infected=75). T cell receptor sequencing (TCR-seq) was conducted in a subset of 40 samples. </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u="none" kern="1200" dirty="0">
                <a:solidFill>
                  <a:schemeClr val="tx1"/>
                </a:solidFill>
                <a:effectLst/>
                <a:latin typeface="Arial" panose="020B0604020202020204" pitchFamily="34" charset="0"/>
                <a:ea typeface="+mn-ea"/>
                <a:cs typeface="Arial" panose="020B0604020202020204" pitchFamily="34" charset="0"/>
              </a:rPr>
              <a:t>Results</a:t>
            </a:r>
            <a:r>
              <a:rPr lang="en-GB" sz="1000" b="1"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High immune infiltration (15% of cohort) was associated with presence of TLS, higher intensity of CD8 and expression of immune checkpoints. LAG3 (29%), TIM3 (48%), CTLA4 (25%) and TIGIT (4%) showed no association with tumour mutational burden, aneuploidy or outcome. The recently described HCC Immune class or Inflamed profile was identified in 23% of patients, with no differences across aetiologies. The Immune class was linked to higher immune infiltration, CTLA4 and TIM-3 positive cases and higher CD8 and PDL1 intensities (p&lt;0.05). Patients with CTNNB1 activation (called Excluded class, 29% of tumours) displayed lower intensities of CD8, PD-1 and PD-L1, enrichment of Tregs and lower frequency of T CD4 resting (p&lt;0.05). The rest of the cohort was classified as Intermediate class, with a higher frequency of TP53 mutations (50% vs 26%, p&lt;0.005). The Immune class carried a significantly lower burden of chromosomal aberrations (broad and focal) compared to the rest. TCR-seq confirmed a higher fraction of T cells in the Immune Active class suggesting a more diverse and rich T cell repertoire in these tumours. Finally, while there was no difference in the tumour mutational burden, the Excluded class contained higher number of indels compared to the Immune class (Figure 1). </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u="none" kern="1200" dirty="0">
                <a:solidFill>
                  <a:schemeClr val="tx1"/>
                </a:solidFill>
                <a:effectLst/>
                <a:latin typeface="Arial" panose="020B0604020202020204" pitchFamily="34" charset="0"/>
                <a:ea typeface="+mn-ea"/>
                <a:cs typeface="Arial" panose="020B0604020202020204" pitchFamily="34" charset="0"/>
              </a:rPr>
              <a:t>Conclusion</a:t>
            </a:r>
            <a:r>
              <a:rPr lang="en-GB" sz="1000" b="1" kern="1200" dirty="0">
                <a:solidFill>
                  <a:schemeClr val="tx1"/>
                </a:solidFill>
                <a:effectLst/>
                <a:latin typeface="Arial" panose="020B0604020202020204" pitchFamily="34" charset="0"/>
                <a:ea typeface="+mn-ea"/>
                <a:cs typeface="Arial" panose="020B0604020202020204" pitchFamily="34" charset="0"/>
              </a:rPr>
              <a:t>:</a:t>
            </a:r>
            <a:r>
              <a:rPr lang="en-GB" sz="1000" kern="1200" dirty="0">
                <a:solidFill>
                  <a:schemeClr val="tx1"/>
                </a:solidFill>
                <a:effectLst/>
                <a:latin typeface="Arial" panose="020B0604020202020204" pitchFamily="34" charset="0"/>
                <a:ea typeface="+mn-ea"/>
                <a:cs typeface="Arial" panose="020B0604020202020204" pitchFamily="34" charset="0"/>
              </a:rPr>
              <a:t> The characterization of the immune-TME of HCC has unveiled the existence of Inflamed (Immune class) and “non-inflamed” profiles (Intermediate and Excluded classes). The non-inflamed profiles show lower immune infiltration accompanied by the presence of oncogenic mechanisms associated with resistance to immunotherapy (i.e. mutations in CTNNB1) and immune evasion (high aneuploidy and TP53 loss).</a:t>
            </a:r>
            <a:endParaRPr lang="en-GB" sz="1000"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28</a:t>
            </a:fld>
            <a:endParaRPr lang="en-GB" dirty="0"/>
          </a:p>
        </p:txBody>
      </p:sp>
    </p:spTree>
    <p:extLst>
      <p:ext uri="{BB962C8B-B14F-4D97-AF65-F5344CB8AC3E}">
        <p14:creationId xmlns:p14="http://schemas.microsoft.com/office/powerpoint/2010/main" val="384975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AFP, alpha-fetoprotein; ALBI, albumin-bilirubin; BCLC, Barcelona Clinic Liver Cancer; HAP, hepatoma arterial embolization prognostic; HCC, hepatocellular carcinoma; PROSASH, Prediction Of Survival in Advanced Sorafenib‐treated HCC; SAP, Sorafenib Advanced HCC score</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THU510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Prognostication of hepatocellular carcinoma under sorafenib: external validation of the PROSASH-II model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Vito Sansone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Francesco Tovoli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Andrea Casadei-Gardini</a:t>
            </a:r>
            <a:r>
              <a:rPr lang="en-US" sz="1000" kern="1200" baseline="30000" dirty="0">
                <a:solidFill>
                  <a:schemeClr val="tx1"/>
                </a:solidFill>
                <a:effectLst/>
                <a:latin typeface="Arial" panose="020B0604020202020204" pitchFamily="34" charset="0"/>
                <a:ea typeface="+mn-ea"/>
                <a:cs typeface="Arial" panose="020B0604020202020204" pitchFamily="34" charset="0"/>
              </a:rPr>
              <a:t>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Giovan Giuseppe Di Costanzo</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Giulia Magini</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Rodolfo Sacco</a:t>
            </a:r>
            <a:r>
              <a:rPr lang="en-US" sz="1000" kern="1200" baseline="30000" dirty="0">
                <a:solidFill>
                  <a:schemeClr val="tx1"/>
                </a:solidFill>
                <a:effectLst/>
                <a:latin typeface="Arial" panose="020B0604020202020204" pitchFamily="34" charset="0"/>
                <a:ea typeface="+mn-ea"/>
                <a:cs typeface="Arial" panose="020B0604020202020204" pitchFamily="34" charset="0"/>
              </a:rPr>
              <a:t>6 7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Tiziana Pressiani</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Franco Trevisani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Raffaella Tortora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Luca Ielasi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Alessandro Granito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of Bologna, Department of Medical and Surgical Sciences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Istituto Scientifico Romagnolo per Lo Studio e Cura Dei Tumori, Meldola, Italy., Department of Medical Oncology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of Modena and Reggio Emilia, Dipartimento di Scienze Mediche e Chirurgiche Materno-Infantili e dell'Adulto</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 Cardarelli Hospital, Naples, Italy., Department of Transplantation - Liver Unit</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Papa Giovanni XXIII Hospital, Bergamo, Italy, Gastroenterology and Transplant Hepatology,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Azienda Ospedaliero-Universitaria Pisana, Pisa, Italy, Gastroenterology Unit</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Azienda Ospedaliero Universitaria Ospedali Riuniti – Foggia, Foggia, Italy, Unit of Gastroenterology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Humanitas Clinical and Research Center , Rozzano (Milan), Italy., Medical Oncology and Hematology Unit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francesco.tovoli2@unibo.it</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Prognostic classifications for patients treated with sorafenib for hepatocellular carcinoma (HCC) can be an useful tool to facilitate stratification in trials and inform clinical decision making. Very recently, Labeur and colleagues developed the PROSASH-II model, which performed better than other existing models in predicting the overall survival (OS) of sorafenib-treated patients. As this study included a 4-center training set and a single-center validation, further validation in multicenter cohorts are needed to understand the full potential of the PROSASH-II model. Aim of our study was to verify the stratification performance of  the PROSASH-II and comparing with other existing prognostic models.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analyzed a large retrospective-prospective database gathering the clinical data of 552 patients from 7 Italian centres, who were prescribed with sorafenib between 2008 (date of licence in Italy) and 2017. The PROSASH –II score was calculated as proposed by its creators [(-0.0337 x albumin in g/l) + (0.315 x Ln(bilirubin in µmol/l) + (0.295 x macrovascular invasion, where 0=No and 1=Yes) + (0.181 x extrahepatic spread, where 0=No and 1=Yes) + (0.0336 x Largest tumour size in cm) + (0.0703 x Ln(AFP U/L)). It was subsequently categorized as follows: ≤-0.0760 (risk group 1), &gt;-0.0760 to ≤0.355 (risk group 2), &gt;0.355 to ≤0.858 (risk group 3) and &gt;0.858 (risk group 4). The performance of the PROSASH-II was compared with those of BCLC, ALBI, HAP score and SAP score.</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The PROSASH-II stratification significantly discriminated patients, with a median OS of 21.5 months for risk group 1, 15.3 months for risk group 2, 9.3 months for risk group 3, and 5.9 months for risk group 4.Using risk group 1 as a reference, the hazard ratio was 1.52, 2.04, and 3.0 for risk groups 2,3, and 4, respectively. PROSASH-II showed improved discrimination (C-index 0.61) compared with existing prognostic scores (C-index≤0.57)</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Our results validate the PROSASH-II as an effective prognostic classification model in a large Italian population of sorafenib-treated patients. We also confirm a slightly better performance of the PROSASH-II compared with the HAP and SAP scores. </a:t>
            </a:r>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3</a:t>
            </a:fld>
            <a:endParaRPr lang="en-GB" dirty="0"/>
          </a:p>
        </p:txBody>
      </p:sp>
    </p:spTree>
    <p:extLst>
      <p:ext uri="{BB962C8B-B14F-4D97-AF65-F5344CB8AC3E}">
        <p14:creationId xmlns:p14="http://schemas.microsoft.com/office/powerpoint/2010/main" val="1614366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AFP, alpha-fetoprotein; ALBI, albumin-bilirubin; BCLC, Barcelona Clinic Liver Cancer; HAP, hepatoma arterial embolization prognostic; HCC, hepatocellular carcinoma; PROSASH, Prediction Of Survival in Advanced Sorafenib‐treated HCC; SAP, simplified acute physiology</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THU510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Prognostication of hepatocellular carcinoma under sorafenib: external validation of the PROSASH-II model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Vito Sansone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Francesco Tovoli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Andrea Casadei-Gardini</a:t>
            </a:r>
            <a:r>
              <a:rPr lang="en-US" sz="1000" kern="1200" baseline="30000" dirty="0">
                <a:solidFill>
                  <a:schemeClr val="tx1"/>
                </a:solidFill>
                <a:effectLst/>
                <a:latin typeface="Arial" panose="020B0604020202020204" pitchFamily="34" charset="0"/>
                <a:ea typeface="+mn-ea"/>
                <a:cs typeface="Arial" panose="020B0604020202020204" pitchFamily="34" charset="0"/>
              </a:rPr>
              <a:t>2 3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Giovan Giuseppe Di Costanzo</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Giulia Magini</a:t>
            </a:r>
            <a:r>
              <a:rPr lang="en-US" sz="1000" kern="1200" baseline="30000" dirty="0">
                <a:solidFill>
                  <a:schemeClr val="tx1"/>
                </a:solidFill>
                <a:effectLst/>
                <a:latin typeface="Arial" panose="020B0604020202020204" pitchFamily="34" charset="0"/>
                <a:ea typeface="+mn-ea"/>
                <a:cs typeface="Arial" panose="020B0604020202020204" pitchFamily="34" charset="0"/>
              </a:rPr>
              <a:t>5</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Rodolfo Sacco</a:t>
            </a:r>
            <a:r>
              <a:rPr lang="en-US" sz="1000" kern="1200" baseline="30000" dirty="0">
                <a:solidFill>
                  <a:schemeClr val="tx1"/>
                </a:solidFill>
                <a:effectLst/>
                <a:latin typeface="Arial" panose="020B0604020202020204" pitchFamily="34" charset="0"/>
                <a:ea typeface="+mn-ea"/>
                <a:cs typeface="Arial" panose="020B0604020202020204" pitchFamily="34" charset="0"/>
              </a:rPr>
              <a:t>6 7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Tiziana Pressiani</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Franco Trevisani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Raffaella Tortora</a:t>
            </a:r>
            <a:r>
              <a:rPr lang="en-US" sz="1000" kern="1200" baseline="30000" dirty="0">
                <a:solidFill>
                  <a:schemeClr val="tx1"/>
                </a:solidFill>
                <a:effectLst/>
                <a:latin typeface="Arial" panose="020B0604020202020204" pitchFamily="34" charset="0"/>
                <a:ea typeface="+mn-ea"/>
                <a:cs typeface="Arial" panose="020B0604020202020204" pitchFamily="34" charset="0"/>
              </a:rPr>
              <a:t>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Luca Ielasi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Alessandro Granito</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of Bologna, Department of Medical and Surgical Sciences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Istituto Scientifico Romagnolo per Lo Studio e Cura Dei Tumori, Meldola, Italy., Department of Medical Oncology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of Modena and Reggio Emilia, Dipartimento di Scienze Mediche e Chirurgiche Materno-Infantili e dell'Adulto</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 Cardarelli Hospital, Naples, Italy., Department of Transplantation - Liver Unit</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Papa Giovanni XXIII Hospital, Bergamo, Italy, Gastroenterology and Transplant Hepatology,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Azienda Ospedaliero-Universitaria Pisana, Pisa, Italy, Gastroenterology Unit</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Azienda Ospedaliero Universitaria Ospedali Riuniti – Foggia, Foggia, Italy, Unit of Gastroenterology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Humanitas Clinical and Research Center , Rozzano (Milan), Italy., Medical Oncology and Hematology Unit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francesco.tovoli2@unibo.it</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Prognostic classifications for patients treated with sorafenib for hepatocellular carcinoma (HCC) can be an useful tool to facilitate stratification in trials and inform clinical decision making. Very recently, Labeur and colleagues developed the PROSASH-II model, which performed better than other existing models in predicting the overall survival (OS) of sorafenib-treated patients. As this study included a 4-center training set and a single-center validation, further validation in multicenter cohorts are needed to understand the full potential of the PROSASH-II model. Aim of our study was to verify the stratification performance of  the PROSASH-II and comparing with other existing prognostic models.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We analyzed a large retrospective-prospective database gathering the clinical data of 552 patients from 7 Italian centres, who were prescribed with sorafenib between 2008 (date of licence in Italy) and 2017. The PROSASH –II score was calculated as proposed by its creators [(-0.0337 x albumin in g/l) + (0.315 x Ln(bilirubin in µmol/l) + (0.295 x macrovascular invasion, where 0=No and 1=Yes) + (0.181 x extrahepatic spread, where 0=No and 1=Yes) + (0.0336 x Largest tumour size in cm) + (0.0703 x Ln(AFP U/L)). It was subsequently categorized as follows: ≤-0.0760 (risk group 1), &gt;-0.0760 to ≤0.355 (risk group 2), &gt;0.355 to ≤0.858 (risk group 3) and &gt;0.858 (risk group 4). The performance of the PROSASH-II was compared with those of BCLC, ALBI, HAP score and SAP score.</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The PROSASH-II stratification significantly discriminated patients, with a median OS of 21.5 months for risk group 1, 15.3 months for risk group 2, 9.3 months for risk group 3, and 5.9 months for risk group 4.Using risk group 1 as a reference, the hazard ratio was 1.52, 2.04, and 3.0 for risk groups 2,3, and 4, respectively. PROSASH-II showed improved discrimination (C-index 0.61) compared with existing prognostic scores (C-index≤0.57)</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Our results validate the PROSASH-II as an effective prognostic classification model in a large Italian population of sorafenib-treated patients. We also confirm a slightly better performance of the PROSASH-II compared with the HAP and SAP scores. </a:t>
            </a:r>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4327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31</a:t>
            </a:fld>
            <a:endParaRPr lang="en-GB" dirty="0"/>
          </a:p>
        </p:txBody>
      </p:sp>
    </p:spTree>
    <p:extLst>
      <p:ext uri="{BB962C8B-B14F-4D97-AF65-F5344CB8AC3E}">
        <p14:creationId xmlns:p14="http://schemas.microsoft.com/office/powerpoint/2010/main" val="2544827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BCLC, Barcelona Clinic Liver Cancer; CI, confidence interval; Gy, Gray; HCC, hepatocellular carcinoma; ITT, intention-to-treat; LPFS, local progression-free survival; OS, overall survival; PBT, proton beam radiotherapy; PFS, progression-free survival; PP, per protocol; pts, patients; R, </a:t>
            </a:r>
            <a:r>
              <a:rPr lang="en-US" sz="1000" b="0" i="1" kern="1200" dirty="0" err="1">
                <a:solidFill>
                  <a:schemeClr val="tx1"/>
                </a:solidFill>
                <a:effectLst/>
                <a:latin typeface="Arial" panose="020B0604020202020204" pitchFamily="34" charset="0"/>
                <a:ea typeface="+mn-ea"/>
                <a:cs typeface="Arial" panose="020B0604020202020204" pitchFamily="34" charset="0"/>
              </a:rPr>
              <a:t>randomised</a:t>
            </a:r>
            <a:r>
              <a:rPr lang="en-US" sz="1000" b="0" i="1" kern="1200" dirty="0">
                <a:solidFill>
                  <a:schemeClr val="tx1"/>
                </a:solidFill>
                <a:effectLst/>
                <a:latin typeface="Arial" panose="020B0604020202020204" pitchFamily="34" charset="0"/>
                <a:ea typeface="+mn-ea"/>
                <a:cs typeface="Arial" panose="020B0604020202020204" pitchFamily="34" charset="0"/>
              </a:rPr>
              <a:t>; RFA, radiofrequency ablation; rHCC, recurrent or residual HCC; RR, response rate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LBO07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Proton beam radiotherapy versus radiofrequency ablation treatment in patients with recurrent hepatocellular carcinoma: a randomized controlled phase 3 non-inferiority APROH trial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Joong-Won Park</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Tae Hyun Kim</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Young-Hwan Koh</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Bo Hyun Kim</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Min Ju Kim</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 Hee Lee</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Boram Park</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National Cancer Center, Center for Liver and Pancreatobiliary Cancer, Goyang-si, Korea, Rep. of South</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National Cancer Center, Center for Proton Therapy, Goyang-si, Korea, Rep. of South</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National Cancer Center, Department of Radiology, Goyang-si, Korea, Rep. of South</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National Cancer Center, Biostatistics Collaboration Team, Goyang-si, Korea, Rep. of South</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jwpark@ncc.re.kr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Radiofrequency ablation (RFA) is the standard of care for patients (pts) with Barcelona Clinic for Liver Cancer stage 0 and A hepatocellular carcinoma (HCC) not suitable for surgery. The role of external proton beam radiotherapy (PBT) is under investigation and a phase 2 study of PBT showed promising local control and safety. Herein, we conducted an investigator-initiated phase 3 non-inferiority trial to evaluate the effects of PBT on recurrent or residual HCC (rHCC).</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Patients (pts) with rHCC (size &lt; 3 cm, number ≤2) were randomly assigned (1:1) to receive PBT (Arm P) or RFA (Arm R) according to the Child-Pugh score and initial tumour stage. If the randomly assigned method was not technically feasible, pts were allowed to enroll in the other arm. Eligible pts of Arm P received a total of 66 Gray equivalent in 10 fractions and those of Arm R received RFA with a monopolar electrode. The primary endpoint was 2-year (y) local progression-free survival (LPFS) rate with a non-inferiority margin of 15%; secondary endpoints included overall survival, progression-free survival, tumour response rate and safety profile. (NCT01963429)</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Between December 2013 and December 2017, 144 pts in Arm P (n=72) and Arm R (n=72) comprised the intention-to-treat (ITT) population and the trial was concluded on January 2020. The baseline characteristics of pts were well balanced. In Arm P, six pts switched to Arm R and five pts received another treatment, while in Arm R, 19 pts switched to Arm P and three pts received another treatment. Thus, the per-protocol (PP) population comprised 80 pts in Arm P and 56 pts in Arm R. In the ITT population, the 2-y LPFS rate with PBT vs. RFA was 92.8% vs. 83.2% (90% confidence interval [CI], 0.7 - 18.4%; p &lt; 0.001), meeting criteria for non-inferiority. In the PP population, 2-y LPFS rate with PBT vs. RFA was 94.8% vs. 83.9% (90% CI, 1.8 - 20.0 %; p &lt; 0.001). The 3- and 4-y LPFS rate with PBT were also significantly non-inferior to those with RFA. Efficacy outcomes are shown in the figure. The most common any-grade adverse events (AEs) were radiation pneumonitis (32.5%), and decrease in leukocyte counts (23.8%) in Arm P; and increase in alanine aminotransferase level (96.4%), abdominal pain (30.4%) in Arm R. No Grade 4 AEs or mortality were noted.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PBT was non-inferior to RFA in terms of LPFS in pts with rHCC, and PBT was tolerable and safe, consistent with the known profile.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AE, adverse event; ALT, </a:t>
            </a:r>
            <a:r>
              <a:rPr lang="en-GB" sz="1000" i="1" kern="1200" dirty="0">
                <a:solidFill>
                  <a:schemeClr val="tx1"/>
                </a:solidFill>
                <a:effectLst/>
                <a:latin typeface="Arial" panose="020B0604020202020204" pitchFamily="34" charset="0"/>
                <a:ea typeface="+mn-ea"/>
                <a:cs typeface="Arial" panose="020B0604020202020204" pitchFamily="34" charset="0"/>
              </a:rPr>
              <a:t>alanine aminotransferase; CI, confidence interval; ITT, intention-to-treat; </a:t>
            </a:r>
            <a:r>
              <a:rPr lang="en-US" sz="1000" b="0" i="1" kern="1200" dirty="0">
                <a:solidFill>
                  <a:schemeClr val="tx1"/>
                </a:solidFill>
                <a:effectLst/>
                <a:latin typeface="Arial" panose="020B0604020202020204" pitchFamily="34" charset="0"/>
                <a:ea typeface="+mn-ea"/>
                <a:cs typeface="Arial" panose="020B0604020202020204" pitchFamily="34" charset="0"/>
              </a:rPr>
              <a:t>LPFS, local progression-free survival; OS, overall survival; PBT, proton beam radiotherapy; PFS, progression-free survival; PP, per protocol; pts, patients; RFA, radiofrequency ablation; rHCC, recurrent or residual HCC</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LBO07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Proton beam radiotherapy versus radiofrequency ablation treatment in patients with recurrent hepatocellular carcinoma: a randomized controlled phase 3 non-inferiority APROH trial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Joong-Won Park</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Tae Hyun Kim</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Young-Hwan Koh</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Bo Hyun Kim</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Min Ju Kim</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 Hee Lee</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Boram Park</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National Cancer Center, Center for Liver and Pancreatobiliary Cancer, Goyang-si, Korea, Rep. of South</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National Cancer Center, Center for Proton Therapy, Goyang-si, Korea, Rep. of South</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National Cancer Center, Department of Radiology, Goyang-si, Korea, Rep. of South</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National Cancer Center, Biostatistics Collaboration Team, Goyang-si, Korea, Rep. of South</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jwpark@ncc.re.kr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Radiofrequency ablation (RFA) is the standard of care for patients (pts) with Barcelona Clinic for Liver Cancer stage 0 and A hepatocellular carcinoma (HCC) not suitable for surgery. The role of external proton beam radiotherapy (PBT) is under investigation and a phase 2 study of PBT showed promising local control and safety. Herein, we conducted an investigator-initiated phase 3 non-inferiority trial to evaluate the effects of PBT on recurrent or residual HCC (rHCC).</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Patients (pts) with rHCC (size &lt; 3 cm, number ≤2) were randomly assigned (1:1) to receive PBT (Arm P) or RFA (Arm R) according to the Child-Pugh score and initial tumour stage. If the randomly assigned method was not technically feasible, pts were allowed to enroll in the other arm. Eligible pts of Arm P received a total of 66 Gray equivalent in 10 fractions and those of Arm R received RFA with a monopolar electrode. The primary endpoint was 2-year (y) local progression-free survival (LPFS) rate with a non-inferiority margin of 15%; secondary endpoints included overall survival, progression-free survival, tumour response rate and safety profile. (NCT01963429)</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Between December 2013 and December 2017, 144 pts in Arm P (n=72) and Arm R (n=72) comprised the intention-to-treat (ITT) population and the trial was concluded on January 2020. The baseline characteristics of pts were well balanced. In Arm P, six pts switched to Arm R and five pts received another treatment, while in Arm R, 19 pts switched to Arm P and three pts received another treatment. Thus, the per-protocol (PP) population comprised 80 pts in Arm P and 56 pts in Arm R. In the ITT population, the 2-y LPFS rate with PBT vs. RFA was 92.8% vs. 83.2% (90% confidence interval [CI], 0.7 - 18.4%; p &lt; 0.001), meeting criteria for non-inferiority. In the PP population, 2-y LPFS rate with PBT vs. RFA was 94.8% vs. 83.9% (90% CI, 1.8 - 20.0 %; p &lt; 0.001). The 3- and 4-y LPFS rate with PBT were also significantly non-inferior to those with RFA. Efficacy outcomes are shown in the figure. The most common any-grade adverse events (AEs) were radiation pneumonitis (32.5%), and decrease in leukocyte counts (23.8%) in Arm P; and increase in alanine aminotransferase level (96.4%), abdominal pain (30.4%) in Arm R. No Grade 4 AEs or mortality were noted.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PBT was non-inferior to RFA in terms of LPFS in pts with rHCC, and PBT was tolerable and safe, consistent with the known profile.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29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AE, adverse event; AESI, adverse event of special interest; atezo, atezolizumab; bev, bevacizumab; BID, twice daily; CI, confidence interval; CTCAE, common terminology criteria for adverse events; HCC, hepatocellular carcinoma; HR, hazard ratio; IV, intravenous; OS, overall survival, PFS, progression-free survival; pts, patients; Q3W, every 3 weeks; R, </a:t>
            </a:r>
            <a:r>
              <a:rPr lang="en-US" sz="1000" b="0" i="1" kern="1200" dirty="0" err="1">
                <a:solidFill>
                  <a:schemeClr val="tx1"/>
                </a:solidFill>
                <a:effectLst/>
                <a:latin typeface="Arial" panose="020B0604020202020204" pitchFamily="34" charset="0"/>
                <a:ea typeface="+mn-ea"/>
                <a:cs typeface="Arial" panose="020B0604020202020204" pitchFamily="34" charset="0"/>
              </a:rPr>
              <a:t>randomised</a:t>
            </a:r>
            <a:r>
              <a:rPr lang="en-US" sz="1000" b="0" i="1" kern="1200" dirty="0">
                <a:solidFill>
                  <a:schemeClr val="tx1"/>
                </a:solidFill>
                <a:effectLst/>
                <a:latin typeface="Arial" panose="020B0604020202020204" pitchFamily="34" charset="0"/>
                <a:ea typeface="+mn-ea"/>
                <a:cs typeface="Arial" panose="020B0604020202020204" pitchFamily="34" charset="0"/>
              </a:rPr>
              <a:t>; RECIST, Response Evaluation Criteria in Solid Tumours; </a:t>
            </a:r>
            <a:r>
              <a:rPr lang="en-US" sz="1000" b="0" i="1" kern="1200" dirty="0" err="1">
                <a:solidFill>
                  <a:schemeClr val="tx1"/>
                </a:solidFill>
                <a:effectLst/>
                <a:latin typeface="Arial" panose="020B0604020202020204" pitchFamily="34" charset="0"/>
                <a:ea typeface="+mn-ea"/>
                <a:cs typeface="Arial" panose="020B0604020202020204" pitchFamily="34" charset="0"/>
              </a:rPr>
              <a:t>sor</a:t>
            </a:r>
            <a:r>
              <a:rPr lang="en-US" sz="1000" b="0" i="1" kern="1200" dirty="0">
                <a:solidFill>
                  <a:schemeClr val="tx1"/>
                </a:solidFill>
                <a:effectLst/>
                <a:latin typeface="Arial" panose="020B0604020202020204" pitchFamily="34" charset="0"/>
                <a:ea typeface="+mn-ea"/>
                <a:cs typeface="Arial" panose="020B0604020202020204" pitchFamily="34" charset="0"/>
              </a:rPr>
              <a:t>, sorafenib;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LBO10</a:t>
            </a: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Atezolizumab + bevacizumab versus sorafenib in patients with unresectable hepatocellular carcinoma: safety results from the Phase III IMbrave150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Michel Ducreux</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Andrew Zhu</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Shukui Qin</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Masafumi Ikeda</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Tae-You Kim</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Ho Yeong Lim</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Masatoshi Kudo</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Valeriy Breder</a:t>
            </a:r>
            <a:r>
              <a:rPr lang="en-US" sz="1000" b="0" kern="1200" baseline="30000" dirty="0">
                <a:solidFill>
                  <a:schemeClr val="tx1"/>
                </a:solidFill>
                <a:effectLst/>
                <a:latin typeface="Arial" panose="020B0604020202020204" pitchFamily="34" charset="0"/>
                <a:ea typeface="+mn-ea"/>
                <a:cs typeface="Arial" panose="020B0604020202020204" pitchFamily="34" charset="0"/>
              </a:rPr>
              <a:t>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Philippe Merle</a:t>
            </a:r>
            <a:r>
              <a:rPr lang="en-US" sz="1000" b="0" kern="1200" baseline="30000" dirty="0">
                <a:solidFill>
                  <a:schemeClr val="tx1"/>
                </a:solidFill>
                <a:effectLst/>
                <a:latin typeface="Arial" panose="020B0604020202020204" pitchFamily="34" charset="0"/>
                <a:ea typeface="+mn-ea"/>
                <a:cs typeface="Arial" panose="020B0604020202020204" pitchFamily="34" charset="0"/>
              </a:rPr>
              <a:t>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Ahmed Kaseb</a:t>
            </a:r>
            <a:r>
              <a:rPr lang="en-US" sz="1000" b="0" kern="1200" baseline="30000" dirty="0">
                <a:solidFill>
                  <a:schemeClr val="tx1"/>
                </a:solidFill>
                <a:effectLst/>
                <a:latin typeface="Arial" panose="020B0604020202020204" pitchFamily="34" charset="0"/>
                <a:ea typeface="+mn-ea"/>
                <a:cs typeface="Arial" panose="020B0604020202020204" pitchFamily="34" charset="0"/>
              </a:rPr>
              <a:t>10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Daneng LI</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Wendy Verret</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Zhen Xu</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Sairy Hernandez</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Juan Liu</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Hui Shao</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Chen Huang</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Ann-LII Cheng</a:t>
            </a:r>
            <a:r>
              <a:rPr lang="en-US" sz="1000" b="0" kern="1200" baseline="30000" dirty="0">
                <a:solidFill>
                  <a:schemeClr val="tx1"/>
                </a:solidFill>
                <a:effectLst/>
                <a:latin typeface="Arial" panose="020B0604020202020204" pitchFamily="34" charset="0"/>
                <a:ea typeface="+mn-ea"/>
                <a:cs typeface="Arial" panose="020B0604020202020204" pitchFamily="34" charset="0"/>
              </a:rPr>
              <a:t>14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Richard Finn</a:t>
            </a:r>
            <a:r>
              <a:rPr lang="en-US" sz="1000" b="0" kern="1200" baseline="30000" dirty="0">
                <a:solidFill>
                  <a:schemeClr val="tx1"/>
                </a:solidFill>
                <a:effectLst/>
                <a:latin typeface="Arial" panose="020B0604020202020204" pitchFamily="34" charset="0"/>
                <a:ea typeface="+mn-ea"/>
                <a:cs typeface="Arial" panose="020B0604020202020204" pitchFamily="34" charset="0"/>
              </a:rPr>
              <a:t>15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Peter Galle</a:t>
            </a:r>
            <a:r>
              <a:rPr lang="en-US" sz="1000" b="0" kern="1200" baseline="30000" dirty="0">
                <a:solidFill>
                  <a:schemeClr val="tx1"/>
                </a:solidFill>
                <a:effectLst/>
                <a:latin typeface="Arial" panose="020B0604020202020204" pitchFamily="34" charset="0"/>
                <a:ea typeface="+mn-ea"/>
                <a:cs typeface="Arial" panose="020B0604020202020204" pitchFamily="34" charset="0"/>
              </a:rPr>
              <a:t>16</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Gustave Roussy Cancer Center, Villejuif,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Harvard Medical School, Massachusetts General Hospital Cancer Center, Boston,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People’s Liberation Army Cancer Center, Nanjing,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National Cancer Center Hospital East, Kashiwa,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Seoul National University College of Medicine, Seoul, Korea, Rep. of South</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Samsung Medical Center, Sungkyunkwan University School of Medicine, Seoul, Korea, Rep. of South</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Kindai University Faculty of Medicine, Osaka,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N.N. Blokhin Russian Cancer Research Center, Moscow, Russian Federation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La Croix-Rousse, Lyon,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The University of Texas MD Anderson Cancer Center, Houston,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City of Hope Comprehensive Cancer Center and Beckman Research Institute, Duarte,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Genentech, Inc. , South San Francisco,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Roche Product Development, Shanghai,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National Taiwan University Cancer Center and National Taiwan University Hospital, Taipei, Taiwan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Jonsson Comprehensive Cancer Center, Geffen School of Medicine at UCLA, Los Angeles,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University Medical Center Mainz, Mainz, Germany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michel.ducreux@gustaveroussy.fr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In IMbrave150, atezolizumab (atezo)+bevacizumab (bev) demonstrated a statistically significant and clinically meaningful improvement over sorafenib (sor) for the co-primary endpoints of overall survival (OS; HR 0.58 [95% CI, 0.42–0.79;</a:t>
            </a:r>
            <a:r>
              <a:rPr lang="en-GB" sz="1000" i="1"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p=0.0006]) and independent review facility-assessed progression-free survival (PFS) per RECIST 1.1 (HR 0.59 [95% CI, 0.47–0.76; p&lt;0.0001]) in 501 patients (pts) with unresectable hepatocellular carcinoma (HCC) who had not received prior systemic therapy (tx) (Cheng ESMO Asia 2019). Here, we report safety data from IMbrave150 (NCT03434379). </a:t>
            </a: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Methods: </a:t>
            </a:r>
            <a:r>
              <a:rPr lang="en-GB" sz="1000" kern="1200" dirty="0">
                <a:solidFill>
                  <a:schemeClr val="tx1"/>
                </a:solidFill>
                <a:effectLst/>
                <a:latin typeface="Arial" panose="020B0604020202020204" pitchFamily="34" charset="0"/>
                <a:ea typeface="+mn-ea"/>
                <a:cs typeface="Arial" panose="020B0604020202020204" pitchFamily="34" charset="0"/>
              </a:rPr>
              <a:t>In </a:t>
            </a:r>
            <a:r>
              <a:rPr lang="en-US" sz="1000" kern="1200" dirty="0">
                <a:solidFill>
                  <a:schemeClr val="tx1"/>
                </a:solidFill>
                <a:effectLst/>
                <a:latin typeface="Arial" panose="020B0604020202020204" pitchFamily="34" charset="0"/>
                <a:ea typeface="+mn-ea"/>
                <a:cs typeface="Arial" panose="020B0604020202020204" pitchFamily="34" charset="0"/>
              </a:rPr>
              <a:t>this open-label study, pts with systemic-tx naïve, unresectable HCC were randomised 2:1 to receive either atezo 1200 mg intravenously (IV) every 3 weeks (q3w) + bev 15 mg/kg IV q3w or sor 400 mg twice daily until unacceptable toxicity or loss of clinical benefit per investigator. Adverse events (AEs) were assessed per CTCAE version 4.0. AEs of special interest (AESI) were sponsor-defined based on the immune-mediated risks of atezo and other drugs in its class.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In the safety population, 329 pts received atezo+bev and 156 received sor. Median tx duration was 7.4 mo for atezo, 6.9 mo for bev and 2.8 mo for sor (all ranges, 0–16 mo). Grade (Gr) 3-4 AEs occurred in 57% of pts receiving atezo+bev and 55% of pts receiving sor. Gr 5 AEs occurred in 5% and 6% of pts, respectively. AEs led to discontinuation of both atezo+bev in 7% of pts and of sor in 10% of pts. In both arms, most AESIs were Gr 1-2. Gr 3-4 atezo AESIs occurred in 26% and 30% of the atezo+bev and sor arms, respectively. More pts receiving atezo</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bev (12%) required corticosteroid treatment than with sor (3%). The rate of immune-mediated hepatitis was comparable between the atezo+bev and sor arms (43% vs 40%, respectively).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Conclusions</a:t>
            </a:r>
            <a:r>
              <a:rPr lang="en-GB" sz="1000" kern="1200" dirty="0">
                <a:solidFill>
                  <a:schemeClr val="tx1"/>
                </a:solidFill>
                <a:effectLst/>
                <a:latin typeface="Arial" panose="020B0604020202020204" pitchFamily="34" charset="0"/>
                <a:ea typeface="+mn-ea"/>
                <a:cs typeface="Arial" panose="020B0604020202020204" pitchFamily="34" charset="0"/>
              </a:rPr>
              <a:t>: Atezo+bev was generally well-tolerated in pts with HCC, and </a:t>
            </a:r>
            <a:r>
              <a:rPr lang="en-US" sz="1000" kern="1200" dirty="0">
                <a:solidFill>
                  <a:schemeClr val="tx1"/>
                </a:solidFill>
                <a:effectLst/>
                <a:latin typeface="Arial" panose="020B0604020202020204" pitchFamily="34" charset="0"/>
                <a:ea typeface="+mn-ea"/>
                <a:cs typeface="Arial" panose="020B0604020202020204" pitchFamily="34" charset="0"/>
              </a:rPr>
              <a:t>potential immune-mediated AESIs, a toxicity concern with checkpoint inhibitors, were manageable. </a:t>
            </a:r>
            <a:r>
              <a:rPr lang="en-GB" sz="1000" kern="1200" dirty="0">
                <a:solidFill>
                  <a:schemeClr val="tx1"/>
                </a:solidFill>
                <a:effectLst/>
                <a:latin typeface="Arial" panose="020B0604020202020204" pitchFamily="34" charset="0"/>
                <a:ea typeface="+mn-ea"/>
                <a:cs typeface="Arial" panose="020B0604020202020204" pitchFamily="34" charset="0"/>
              </a:rPr>
              <a:t>The safety profile was consistent with the known risks of the individual study tx and underlying disease. The positive efficacy </a:t>
            </a:r>
            <a:r>
              <a:rPr lang="en-US" sz="1000" kern="1200" dirty="0">
                <a:solidFill>
                  <a:schemeClr val="tx1"/>
                </a:solidFill>
                <a:effectLst/>
                <a:latin typeface="Arial" panose="020B0604020202020204" pitchFamily="34" charset="0"/>
                <a:ea typeface="+mn-ea"/>
                <a:cs typeface="Arial" panose="020B0604020202020204" pitchFamily="34" charset="0"/>
              </a:rPr>
              <a:t>and patient-reported outcomes </a:t>
            </a:r>
            <a:r>
              <a:rPr lang="en-GB" sz="1000" kern="1200" dirty="0">
                <a:solidFill>
                  <a:schemeClr val="tx1"/>
                </a:solidFill>
                <a:effectLst/>
                <a:latin typeface="Arial" panose="020B0604020202020204" pitchFamily="34" charset="0"/>
                <a:ea typeface="+mn-ea"/>
                <a:cs typeface="Arial" panose="020B0604020202020204" pitchFamily="34" charset="0"/>
              </a:rPr>
              <a:t>from IMbrave150 and these safety findings suggest that atezo+bev </a:t>
            </a:r>
            <a:r>
              <a:rPr lang="en-US" sz="1000" kern="1200" dirty="0">
                <a:solidFill>
                  <a:schemeClr val="tx1"/>
                </a:solidFill>
                <a:effectLst/>
                <a:latin typeface="Arial" panose="020B0604020202020204" pitchFamily="34" charset="0"/>
                <a:ea typeface="+mn-ea"/>
                <a:cs typeface="Arial" panose="020B0604020202020204" pitchFamily="34" charset="0"/>
              </a:rPr>
              <a:t>should be considered </a:t>
            </a:r>
            <a:r>
              <a:rPr lang="en-GB" sz="1000" kern="1200" dirty="0">
                <a:solidFill>
                  <a:schemeClr val="tx1"/>
                </a:solidFill>
                <a:effectLst/>
                <a:latin typeface="Arial" panose="020B0604020202020204" pitchFamily="34" charset="0"/>
                <a:ea typeface="+mn-ea"/>
                <a:cs typeface="Arial" panose="020B0604020202020204" pitchFamily="34" charset="0"/>
              </a:rPr>
              <a:t>a practice-changing tx for pts with unresectable HCC who have not received prior systemic tx.</a:t>
            </a:r>
            <a:r>
              <a:rPr lang="en-GB" sz="1000" b="1" kern="1200" dirty="0">
                <a:solidFill>
                  <a:schemeClr val="tx1"/>
                </a:solidFill>
                <a:effectLst/>
                <a:latin typeface="Arial" panose="020B0604020202020204" pitchFamily="34" charset="0"/>
                <a:ea typeface="+mn-ea"/>
                <a:cs typeface="Arial" panose="020B0604020202020204" pitchFamily="34" charset="0"/>
              </a:rPr>
              <a:t/>
            </a:r>
            <a:br>
              <a:rPr lang="en-GB" sz="1000" b="1" kern="1200" dirty="0">
                <a:solidFill>
                  <a:schemeClr val="tx1"/>
                </a:solidFill>
                <a:effectLst/>
                <a:latin typeface="Arial" panose="020B0604020202020204" pitchFamily="34" charset="0"/>
                <a:ea typeface="+mn-ea"/>
                <a:cs typeface="Arial" panose="020B0604020202020204" pitchFamily="34" charset="0"/>
              </a:rPr>
            </a:b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AE, adverse event; AESI, adverse event of special interest; atezo, atezolizumab; bev, bevacizumab; HCC, hepatocellular carcinoma; PRO, patient-reported outcomes; pts, patients; sor, sorafenib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LBO10</a:t>
            </a: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Atezolizumab + bevacizumab versus sorafenib in patients with unresectable hepatocellular carcinoma: safety results from the Phase III IMbrave150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Michel Ducreux</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Andrew Zhu</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Shukui Qin</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Masafumi Ikeda</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Tae-You Kim</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Ho Yeong Lim</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Masatoshi Kudo</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Valeriy Breder</a:t>
            </a:r>
            <a:r>
              <a:rPr lang="en-US" sz="1000" b="0" kern="1200" baseline="30000" dirty="0">
                <a:solidFill>
                  <a:schemeClr val="tx1"/>
                </a:solidFill>
                <a:effectLst/>
                <a:latin typeface="Arial" panose="020B0604020202020204" pitchFamily="34" charset="0"/>
                <a:ea typeface="+mn-ea"/>
                <a:cs typeface="Arial" panose="020B0604020202020204" pitchFamily="34" charset="0"/>
              </a:rPr>
              <a:t>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Philippe Merle</a:t>
            </a:r>
            <a:r>
              <a:rPr lang="en-US" sz="1000" b="0" kern="1200" baseline="30000" dirty="0">
                <a:solidFill>
                  <a:schemeClr val="tx1"/>
                </a:solidFill>
                <a:effectLst/>
                <a:latin typeface="Arial" panose="020B0604020202020204" pitchFamily="34" charset="0"/>
                <a:ea typeface="+mn-ea"/>
                <a:cs typeface="Arial" panose="020B0604020202020204" pitchFamily="34" charset="0"/>
              </a:rPr>
              <a:t>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Ahmed Kaseb</a:t>
            </a:r>
            <a:r>
              <a:rPr lang="en-US" sz="1000" b="0" kern="1200" baseline="30000" dirty="0">
                <a:solidFill>
                  <a:schemeClr val="tx1"/>
                </a:solidFill>
                <a:effectLst/>
                <a:latin typeface="Arial" panose="020B0604020202020204" pitchFamily="34" charset="0"/>
                <a:ea typeface="+mn-ea"/>
                <a:cs typeface="Arial" panose="020B0604020202020204" pitchFamily="34" charset="0"/>
              </a:rPr>
              <a:t>10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Daneng LI</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Wendy Verret</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Zhen Xu</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Sairy Hernandez</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Juan Liu</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Hui Shao</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Chen Huang</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Ann-LII Cheng</a:t>
            </a:r>
            <a:r>
              <a:rPr lang="en-US" sz="1000" b="0" kern="1200" baseline="30000" dirty="0">
                <a:solidFill>
                  <a:schemeClr val="tx1"/>
                </a:solidFill>
                <a:effectLst/>
                <a:latin typeface="Arial" panose="020B0604020202020204" pitchFamily="34" charset="0"/>
                <a:ea typeface="+mn-ea"/>
                <a:cs typeface="Arial" panose="020B0604020202020204" pitchFamily="34" charset="0"/>
              </a:rPr>
              <a:t>14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Richard Finn</a:t>
            </a:r>
            <a:r>
              <a:rPr lang="en-US" sz="1000" b="0" kern="1200" baseline="30000" dirty="0">
                <a:solidFill>
                  <a:schemeClr val="tx1"/>
                </a:solidFill>
                <a:effectLst/>
                <a:latin typeface="Arial" panose="020B0604020202020204" pitchFamily="34" charset="0"/>
                <a:ea typeface="+mn-ea"/>
                <a:cs typeface="Arial" panose="020B0604020202020204" pitchFamily="34" charset="0"/>
              </a:rPr>
              <a:t>15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Peter Galle</a:t>
            </a:r>
            <a:r>
              <a:rPr lang="en-US" sz="1000" b="0" kern="1200" baseline="30000" dirty="0">
                <a:solidFill>
                  <a:schemeClr val="tx1"/>
                </a:solidFill>
                <a:effectLst/>
                <a:latin typeface="Arial" panose="020B0604020202020204" pitchFamily="34" charset="0"/>
                <a:ea typeface="+mn-ea"/>
                <a:cs typeface="Arial" panose="020B0604020202020204" pitchFamily="34" charset="0"/>
              </a:rPr>
              <a:t>16</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Gustave Roussy Cancer Center, Villejuif,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Harvard Medical School, Massachusetts General Hospital Cancer Center, Boston,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People’s Liberation Army Cancer Center, Nanjing,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National Cancer Center Hospital East, Kashiwa,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Seoul National University College of Medicine, Seoul, Korea, Rep. of South</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Samsung Medical Center, Sungkyunkwan University School of Medicine, Seoul, Korea, Rep. of South</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Kindai University Faculty of Medicine, Osaka, Japan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N.N. Blokhin Russian Cancer Research Center, Moscow, Russian Federation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La Croix-Rousse, Lyon,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The University of Texas MD Anderson Cancer Center, Houston,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City of Hope Comprehensive Cancer Center and Beckman Research Institute, Duarte,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Genentech, Inc. , South San Francisco,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Roche Product Development, Shanghai,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National Taiwan University Cancer Center and National Taiwan University Hospital, Taipei, Taiwan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Jonsson Comprehensive Cancer Center, Geffen School of Medicine at UCLA, Los Angeles,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University Medical Center Mainz, Mainz, Germany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michel.ducreux@gustaveroussy.fr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In IMbrave150, atezolizumab (atezo)+bevacizumab (bev) demonstrated a statistically significant and clinically meaningful improvement over sorafenib (sor) for the co-primary endpoints of overall survival (OS; HR 0.58 [95% CI, 0.42–0.79;</a:t>
            </a:r>
            <a:r>
              <a:rPr lang="en-GB" sz="1000" i="1"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p=0.0006]) and independent review facility-assessed progression-free survival (PFS) per RECIST 1.1 (HR 0.59 [95% CI, 0.47–0.76; p&lt;0.0001]) in 501 patients (pts) with unresectable hepatocellular carcinoma (HCC) who had not received prior systemic therapy (tx) (Cheng ESMO Asia 2019). Here, we report safety data from IMbrave150 (NCT03434379). </a:t>
            </a: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Methods: </a:t>
            </a:r>
            <a:r>
              <a:rPr lang="en-GB" sz="1000" kern="1200" dirty="0">
                <a:solidFill>
                  <a:schemeClr val="tx1"/>
                </a:solidFill>
                <a:effectLst/>
                <a:latin typeface="Arial" panose="020B0604020202020204" pitchFamily="34" charset="0"/>
                <a:ea typeface="+mn-ea"/>
                <a:cs typeface="Arial" panose="020B0604020202020204" pitchFamily="34" charset="0"/>
              </a:rPr>
              <a:t>In </a:t>
            </a:r>
            <a:r>
              <a:rPr lang="en-US" sz="1000" kern="1200" dirty="0">
                <a:solidFill>
                  <a:schemeClr val="tx1"/>
                </a:solidFill>
                <a:effectLst/>
                <a:latin typeface="Arial" panose="020B0604020202020204" pitchFamily="34" charset="0"/>
                <a:ea typeface="+mn-ea"/>
                <a:cs typeface="Arial" panose="020B0604020202020204" pitchFamily="34" charset="0"/>
              </a:rPr>
              <a:t>this open-label study, pts with systemic-tx naïve, unresectable HCC were randomised 2:1 to receive either atezo 1200 mg intravenously (IV) every 3 weeks (q3w) + bev 15 mg/kg IV q3w or sor 400 mg twice daily until unacceptable toxicity or loss of clinical benefit per investigator. Adverse events (AEs) were assessed per CTCAE version 4.0. AEs of special interest (AESI) were sponsor-defined based on the immune-mediated risks of atezo and other drugs in its class.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In the safety population, 329 pts received atezo+bev and 156 received sor. Median tx duration was 7.4 mo for atezo, 6.9 mo for bev and 2.8 mo for sor (all ranges, 0–16 mo). Grade (Gr) 3-4 AEs occurred in 57% of pts receiving atezo+bev and 55% of pts receiving sor. Gr 5 AEs occurred in 5% and 6% of pts, respectively. AEs led to discontinuation of both atezo+bev in 7% of pts and of sor in 10% of pts. In both arms, most AESIs were Gr 1-2. Gr 3-4 atezo AESIs occurred in 26% and 30% of the atezo+bev and sor arms, respectively. More pts receiving atezo</a:t>
            </a:r>
            <a:r>
              <a:rPr lang="en-US" sz="1000" kern="1200" dirty="0">
                <a:solidFill>
                  <a:schemeClr val="tx1"/>
                </a:solidFill>
                <a:effectLst/>
                <a:latin typeface="Arial" panose="020B0604020202020204" pitchFamily="34" charset="0"/>
                <a:ea typeface="+mn-ea"/>
                <a:cs typeface="Arial" panose="020B0604020202020204" pitchFamily="34" charset="0"/>
                <a:sym typeface="Symbol" panose="05050102010706020507" pitchFamily="18" charset="2"/>
              </a:rPr>
              <a:t></a:t>
            </a:r>
            <a:r>
              <a:rPr lang="en-US" sz="1000" kern="1200" dirty="0">
                <a:solidFill>
                  <a:schemeClr val="tx1"/>
                </a:solidFill>
                <a:effectLst/>
                <a:latin typeface="Arial" panose="020B0604020202020204" pitchFamily="34" charset="0"/>
                <a:ea typeface="+mn-ea"/>
                <a:cs typeface="Arial" panose="020B0604020202020204" pitchFamily="34" charset="0"/>
              </a:rPr>
              <a:t>bev (12%) required corticosteroid treatment than with sor (3%). The rate of immune-mediated hepatitis was comparable between the atezo+bev and sor arms (43% vs 40%, respectively).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Conclusions</a:t>
            </a:r>
            <a:r>
              <a:rPr lang="en-GB" sz="1000" kern="1200" dirty="0">
                <a:solidFill>
                  <a:schemeClr val="tx1"/>
                </a:solidFill>
                <a:effectLst/>
                <a:latin typeface="Arial" panose="020B0604020202020204" pitchFamily="34" charset="0"/>
                <a:ea typeface="+mn-ea"/>
                <a:cs typeface="Arial" panose="020B0604020202020204" pitchFamily="34" charset="0"/>
              </a:rPr>
              <a:t>: Atezo+bev was generally well-tolerated in pts with HCC, and </a:t>
            </a:r>
            <a:r>
              <a:rPr lang="en-US" sz="1000" kern="1200" dirty="0">
                <a:solidFill>
                  <a:schemeClr val="tx1"/>
                </a:solidFill>
                <a:effectLst/>
                <a:latin typeface="Arial" panose="020B0604020202020204" pitchFamily="34" charset="0"/>
                <a:ea typeface="+mn-ea"/>
                <a:cs typeface="Arial" panose="020B0604020202020204" pitchFamily="34" charset="0"/>
              </a:rPr>
              <a:t>potential immune-mediated AESIs, a toxicity concern with checkpoint inhibitors, were manageable. </a:t>
            </a:r>
            <a:r>
              <a:rPr lang="en-GB" sz="1000" kern="1200" dirty="0">
                <a:solidFill>
                  <a:schemeClr val="tx1"/>
                </a:solidFill>
                <a:effectLst/>
                <a:latin typeface="Arial" panose="020B0604020202020204" pitchFamily="34" charset="0"/>
                <a:ea typeface="+mn-ea"/>
                <a:cs typeface="Arial" panose="020B0604020202020204" pitchFamily="34" charset="0"/>
              </a:rPr>
              <a:t>The safety profile was consistent with the known risks of the individual study tx and underlying disease. The positive efficacy </a:t>
            </a:r>
            <a:r>
              <a:rPr lang="en-US" sz="1000" kern="1200" dirty="0">
                <a:solidFill>
                  <a:schemeClr val="tx1"/>
                </a:solidFill>
                <a:effectLst/>
                <a:latin typeface="Arial" panose="020B0604020202020204" pitchFamily="34" charset="0"/>
                <a:ea typeface="+mn-ea"/>
                <a:cs typeface="Arial" panose="020B0604020202020204" pitchFamily="34" charset="0"/>
              </a:rPr>
              <a:t>and patient-reported outcomes </a:t>
            </a:r>
            <a:r>
              <a:rPr lang="en-GB" sz="1000" kern="1200" dirty="0">
                <a:solidFill>
                  <a:schemeClr val="tx1"/>
                </a:solidFill>
                <a:effectLst/>
                <a:latin typeface="Arial" panose="020B0604020202020204" pitchFamily="34" charset="0"/>
                <a:ea typeface="+mn-ea"/>
                <a:cs typeface="Arial" panose="020B0604020202020204" pitchFamily="34" charset="0"/>
              </a:rPr>
              <a:t>from IMbrave150 and these safety findings suggest that atezo+bev </a:t>
            </a:r>
            <a:r>
              <a:rPr lang="en-US" sz="1000" kern="1200" dirty="0">
                <a:solidFill>
                  <a:schemeClr val="tx1"/>
                </a:solidFill>
                <a:effectLst/>
                <a:latin typeface="Arial" panose="020B0604020202020204" pitchFamily="34" charset="0"/>
                <a:ea typeface="+mn-ea"/>
                <a:cs typeface="Arial" panose="020B0604020202020204" pitchFamily="34" charset="0"/>
              </a:rPr>
              <a:t>should be considered </a:t>
            </a:r>
            <a:r>
              <a:rPr lang="en-GB" sz="1000" kern="1200" dirty="0">
                <a:solidFill>
                  <a:schemeClr val="tx1"/>
                </a:solidFill>
                <a:effectLst/>
                <a:latin typeface="Arial" panose="020B0604020202020204" pitchFamily="34" charset="0"/>
                <a:ea typeface="+mn-ea"/>
                <a:cs typeface="Arial" panose="020B0604020202020204" pitchFamily="34" charset="0"/>
              </a:rPr>
              <a:t>a practice-changing tx for pts with unresectable HCC who have not received prior systemic tx.</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4327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a:cs typeface="Arial"/>
              </a:rPr>
              <a:t>Abbreviations: HCC, hepatocellular carcinoma; RFA, radiofrequency ablation; rHR, repeat hepatic resection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LBP32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a:cs typeface="Arial"/>
              </a:rPr>
              <a:t>Long-term survival of repeat hepatic resection and radiofrequency ablation for patients with recurrent hepatocellular carcinoma: a multicentric study</a:t>
            </a:r>
            <a:endParaRPr lang="en-GB" sz="1000" kern="1200" dirty="0">
              <a:solidFill>
                <a:schemeClr val="tx1"/>
              </a:solidFill>
              <a:effectLst/>
              <a:latin typeface="Arial"/>
              <a:cs typeface="Arial"/>
            </a:endParaRPr>
          </a:p>
          <a:p>
            <a:pPr marL="0" indent="0">
              <a:buNone/>
            </a:pPr>
            <a:r>
              <a:rPr lang="en-US" sz="1000" b="0" u="sng" kern="1200" dirty="0">
                <a:solidFill>
                  <a:schemeClr val="tx1"/>
                </a:solidFill>
                <a:effectLst/>
                <a:latin typeface="Arial"/>
                <a:cs typeface="Arial"/>
              </a:rPr>
              <a:t>Jian-Hong Zhong</a:t>
            </a:r>
            <a:r>
              <a:rPr lang="en-US" sz="1000" b="0" kern="1200" baseline="30000" dirty="0">
                <a:solidFill>
                  <a:schemeClr val="tx1"/>
                </a:solidFill>
                <a:effectLst/>
                <a:latin typeface="Arial"/>
                <a:cs typeface="Arial"/>
              </a:rPr>
              <a:t>1</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Yan-Yan Wang</a:t>
            </a:r>
            <a:r>
              <a:rPr lang="en-US" sz="1000" b="0" kern="1200" baseline="30000" dirty="0">
                <a:solidFill>
                  <a:schemeClr val="tx1"/>
                </a:solidFill>
                <a:effectLst/>
                <a:latin typeface="Arial"/>
                <a:cs typeface="Arial"/>
              </a:rPr>
              <a:t>2</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Wan-Guang Zhang</a:t>
            </a:r>
            <a:r>
              <a:rPr lang="en-US" sz="1000" b="0" kern="1200" baseline="30000" dirty="0">
                <a:solidFill>
                  <a:schemeClr val="tx1"/>
                </a:solidFill>
                <a:effectLst/>
                <a:latin typeface="Arial"/>
                <a:cs typeface="Arial"/>
              </a:rPr>
              <a:t>3</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Anthony Wing-Hung Chan</a:t>
            </a:r>
            <a:r>
              <a:rPr lang="en-US" sz="1000" b="0" kern="1200" baseline="30000" dirty="0">
                <a:solidFill>
                  <a:schemeClr val="tx1"/>
                </a:solidFill>
                <a:effectLst/>
                <a:latin typeface="Arial"/>
                <a:cs typeface="Arial"/>
              </a:rPr>
              <a:t>4</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Charing C.N. Chong</a:t>
            </a:r>
            <a:r>
              <a:rPr lang="en-US" sz="1000" b="0" kern="1200" baseline="30000" dirty="0">
                <a:solidFill>
                  <a:schemeClr val="tx1"/>
                </a:solidFill>
                <a:effectLst/>
                <a:latin typeface="Arial"/>
                <a:cs typeface="Arial"/>
              </a:rPr>
              <a:t>5</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Matteo Serenari</a:t>
            </a:r>
            <a:r>
              <a:rPr lang="en-US" sz="1000" b="0" kern="1200" baseline="30000" dirty="0">
                <a:solidFill>
                  <a:schemeClr val="tx1"/>
                </a:solidFill>
                <a:effectLst/>
                <a:latin typeface="Arial"/>
                <a:cs typeface="Arial"/>
              </a:rPr>
              <a:t>6</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Ning Peng</a:t>
            </a:r>
            <a:r>
              <a:rPr lang="en-US" sz="1000" b="0" kern="1200" baseline="30000" dirty="0">
                <a:solidFill>
                  <a:schemeClr val="tx1"/>
                </a:solidFill>
                <a:effectLst/>
                <a:latin typeface="Arial"/>
                <a:cs typeface="Arial"/>
              </a:rPr>
              <a:t>7</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Tao Huang</a:t>
            </a:r>
            <a:r>
              <a:rPr lang="en-US" sz="1000" b="0" kern="1200" baseline="30000" dirty="0">
                <a:solidFill>
                  <a:schemeClr val="tx1"/>
                </a:solidFill>
                <a:effectLst/>
                <a:latin typeface="Arial"/>
                <a:cs typeface="Arial"/>
              </a:rPr>
              <a:t>8</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Shi-Dong Lu</a:t>
            </a:r>
            <a:r>
              <a:rPr lang="en-US" sz="1000" b="0" kern="1200" baseline="30000" dirty="0">
                <a:solidFill>
                  <a:schemeClr val="tx1"/>
                </a:solidFill>
                <a:effectLst/>
                <a:latin typeface="Arial"/>
                <a:cs typeface="Arial"/>
              </a:rPr>
              <a:t>9</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Zhi-Yin Liang</a:t>
            </a:r>
            <a:r>
              <a:rPr lang="en-US" sz="1000" b="0" kern="1200" baseline="30000" dirty="0">
                <a:solidFill>
                  <a:schemeClr val="tx1"/>
                </a:solidFill>
                <a:effectLst/>
                <a:latin typeface="Arial"/>
                <a:cs typeface="Arial"/>
              </a:rPr>
              <a:t>10</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Bao-Cai Xing</a:t>
            </a:r>
            <a:r>
              <a:rPr lang="en-US" sz="1000" b="0" kern="1200" baseline="30000" dirty="0">
                <a:solidFill>
                  <a:schemeClr val="tx1"/>
                </a:solidFill>
                <a:effectLst/>
                <a:latin typeface="Arial"/>
                <a:cs typeface="Arial"/>
              </a:rPr>
              <a:t>2</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Matteo Cescon</a:t>
            </a:r>
            <a:r>
              <a:rPr lang="en-US" sz="1000" b="0" kern="1200" baseline="30000" dirty="0">
                <a:solidFill>
                  <a:schemeClr val="tx1"/>
                </a:solidFill>
                <a:effectLst/>
                <a:latin typeface="Arial"/>
                <a:cs typeface="Arial"/>
              </a:rPr>
              <a:t>6</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Tian-Qi Tliu</a:t>
            </a:r>
            <a:r>
              <a:rPr lang="en-US" sz="1000" b="0" kern="1200" baseline="30000" dirty="0">
                <a:solidFill>
                  <a:schemeClr val="tx1"/>
                </a:solidFill>
                <a:effectLst/>
                <a:latin typeface="Arial"/>
                <a:cs typeface="Arial"/>
              </a:rPr>
              <a:t>8</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Lin LI</a:t>
            </a:r>
            <a:r>
              <a:rPr lang="en-US" sz="1000" b="0" kern="1200" baseline="30000" dirty="0">
                <a:solidFill>
                  <a:schemeClr val="tx1"/>
                </a:solidFill>
                <a:effectLst/>
                <a:latin typeface="Arial"/>
                <a:cs typeface="Arial"/>
              </a:rPr>
              <a:t>9</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Le-Qun LI</a:t>
            </a:r>
            <a:r>
              <a:rPr lang="en-US" sz="1000" b="0" kern="1200" baseline="30000" dirty="0">
                <a:solidFill>
                  <a:schemeClr val="tx1"/>
                </a:solidFill>
                <a:effectLst/>
                <a:latin typeface="Arial"/>
                <a:cs typeface="Arial"/>
              </a:rPr>
              <a:t>1</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Matteo Ravaioli</a:t>
            </a:r>
            <a:r>
              <a:rPr lang="en-US" sz="1000" b="0" kern="1200" baseline="30000" dirty="0">
                <a:solidFill>
                  <a:schemeClr val="tx1"/>
                </a:solidFill>
                <a:effectLst/>
                <a:latin typeface="Arial"/>
                <a:cs typeface="Arial"/>
              </a:rPr>
              <a:t>6</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Jacopo Neri</a:t>
            </a:r>
            <a:r>
              <a:rPr lang="en-US" sz="1000" b="0" kern="1200" baseline="30000" dirty="0">
                <a:solidFill>
                  <a:schemeClr val="tx1"/>
                </a:solidFill>
                <a:effectLst/>
                <a:latin typeface="Arial"/>
                <a:cs typeface="Arial"/>
              </a:rPr>
              <a:t>6</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Alessandro Cucchetti</a:t>
            </a:r>
            <a:r>
              <a:rPr lang="en-US" sz="1000" b="0" kern="1200" baseline="30000" dirty="0">
                <a:solidFill>
                  <a:schemeClr val="tx1"/>
                </a:solidFill>
                <a:effectLst/>
                <a:latin typeface="Arial"/>
                <a:cs typeface="Arial"/>
              </a:rPr>
              <a:t>6</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Philip Johnson</a:t>
            </a:r>
            <a:r>
              <a:rPr lang="en-US" sz="1000" b="0" kern="1200" baseline="30000" dirty="0">
                <a:solidFill>
                  <a:schemeClr val="tx1"/>
                </a:solidFill>
                <a:effectLst/>
                <a:latin typeface="Arial"/>
                <a:cs typeface="Arial"/>
              </a:rPr>
              <a:t>11</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Bang-De Xiang</a:t>
            </a:r>
            <a:r>
              <a:rPr lang="en-US" sz="1000" b="0" kern="1200" baseline="30000" dirty="0">
                <a:solidFill>
                  <a:schemeClr val="tx1"/>
                </a:solidFill>
                <a:effectLst/>
                <a:latin typeface="Arial"/>
                <a:cs typeface="Arial"/>
              </a:rPr>
              <a:t>1</a:t>
            </a:r>
            <a:endParaRPr lang="en-GB" sz="1000" b="0" kern="1200" dirty="0">
              <a:solidFill>
                <a:schemeClr val="tx1"/>
              </a:solidFill>
              <a:effectLst/>
              <a:latin typeface="Arial"/>
              <a:cs typeface="Arial"/>
            </a:endParaRPr>
          </a:p>
          <a:p>
            <a:pPr marL="0" indent="0">
              <a:buNone/>
            </a:pPr>
            <a:r>
              <a:rPr lang="en-US" sz="1000" i="1" kern="1200" baseline="30000" dirty="0">
                <a:solidFill>
                  <a:schemeClr val="tx1"/>
                </a:solidFill>
                <a:effectLst/>
                <a:latin typeface="Arial"/>
                <a:cs typeface="Arial"/>
              </a:rPr>
              <a:t>1</a:t>
            </a:r>
            <a:r>
              <a:rPr lang="en-US" sz="1000" i="1" kern="1200" dirty="0">
                <a:solidFill>
                  <a:schemeClr val="tx1"/>
                </a:solidFill>
                <a:effectLst/>
                <a:latin typeface="Arial"/>
                <a:cs typeface="Arial"/>
              </a:rPr>
              <a:t>Guangxi Medical University Cancer Hospital, Hepatobiliary Surgery Department, Guangxi Liver Cancer Diagnosis and Treatment Engineering and Technology Research Center, Nanning, China</a:t>
            </a:r>
            <a:r>
              <a:rPr lang="de-DE" sz="1000" kern="1200" dirty="0">
                <a:solidFill>
                  <a:schemeClr val="tx1"/>
                </a:solidFill>
                <a:effectLst/>
                <a:latin typeface="Arial"/>
                <a:cs typeface="Arial"/>
              </a:rPr>
              <a:t>, </a:t>
            </a:r>
            <a:r>
              <a:rPr lang="en-US" sz="1000" i="1" kern="1200" baseline="30000" dirty="0">
                <a:solidFill>
                  <a:schemeClr val="tx1"/>
                </a:solidFill>
                <a:effectLst/>
                <a:latin typeface="Arial"/>
                <a:cs typeface="Arial"/>
              </a:rPr>
              <a:t>2</a:t>
            </a:r>
            <a:r>
              <a:rPr lang="en-US" sz="1000" i="1" kern="1200" dirty="0">
                <a:solidFill>
                  <a:schemeClr val="tx1"/>
                </a:solidFill>
                <a:effectLst/>
                <a:latin typeface="Arial"/>
                <a:cs typeface="Arial"/>
              </a:rPr>
              <a:t>Key Laboratory of Carcinogenesis and Translational Research, Ministry of Education, Peking University School of Oncology, Beijing Cancer Hospital and Institute, Hepatopancreatobiliary Surgery Department I, beijing, China</a:t>
            </a:r>
            <a:r>
              <a:rPr lang="de-DE" sz="1000" kern="1200" dirty="0">
                <a:solidFill>
                  <a:schemeClr val="tx1"/>
                </a:solidFill>
                <a:effectLst/>
                <a:latin typeface="Arial"/>
                <a:cs typeface="Arial"/>
              </a:rPr>
              <a:t>, </a:t>
            </a:r>
            <a:r>
              <a:rPr lang="en-US" sz="1000" i="1" kern="1200" baseline="30000" dirty="0">
                <a:solidFill>
                  <a:schemeClr val="tx1"/>
                </a:solidFill>
                <a:effectLst/>
                <a:latin typeface="Arial"/>
                <a:cs typeface="Arial"/>
              </a:rPr>
              <a:t>3</a:t>
            </a:r>
            <a:r>
              <a:rPr lang="en-US" sz="1000" i="1" kern="1200" dirty="0">
                <a:solidFill>
                  <a:schemeClr val="tx1"/>
                </a:solidFill>
                <a:effectLst/>
                <a:latin typeface="Arial"/>
                <a:cs typeface="Arial"/>
              </a:rPr>
              <a:t>Tongji Hospital, Tongji Medical College, Huazhong University of Science and Technology, Hepatic Surgery Center</a:t>
            </a:r>
            <a:r>
              <a:rPr lang="de-DE" sz="1000" kern="1200" dirty="0">
                <a:solidFill>
                  <a:schemeClr val="tx1"/>
                </a:solidFill>
                <a:effectLst/>
                <a:latin typeface="Arial"/>
                <a:cs typeface="Arial"/>
              </a:rPr>
              <a:t>, </a:t>
            </a:r>
            <a:r>
              <a:rPr lang="en-US" sz="1000" i="1" kern="1200" baseline="30000" dirty="0">
                <a:solidFill>
                  <a:schemeClr val="tx1"/>
                </a:solidFill>
                <a:effectLst/>
                <a:latin typeface="Arial"/>
                <a:cs typeface="Arial"/>
              </a:rPr>
              <a:t>4</a:t>
            </a:r>
            <a:r>
              <a:rPr lang="en-US" sz="1000" i="1" kern="1200" dirty="0">
                <a:solidFill>
                  <a:schemeClr val="tx1"/>
                </a:solidFill>
                <a:effectLst/>
                <a:latin typeface="Arial"/>
                <a:cs typeface="Arial"/>
              </a:rPr>
              <a:t>State Key Laboratory in Oncology in South China, Sir Y. K. Pao Centre for Cancer, Department of Anatomical &amp; Cellular Pathology, and Department of Surgery, The Chinese University of Hong Kong</a:t>
            </a:r>
            <a:r>
              <a:rPr lang="de-DE" sz="1000" kern="1200" dirty="0">
                <a:solidFill>
                  <a:schemeClr val="tx1"/>
                </a:solidFill>
                <a:effectLst/>
                <a:latin typeface="Arial"/>
                <a:cs typeface="Arial"/>
              </a:rPr>
              <a:t>, </a:t>
            </a:r>
            <a:r>
              <a:rPr lang="en-US" sz="1000" i="1" kern="1200" baseline="30000" dirty="0">
                <a:solidFill>
                  <a:schemeClr val="tx1"/>
                </a:solidFill>
                <a:effectLst/>
                <a:latin typeface="Arial"/>
                <a:cs typeface="Arial"/>
              </a:rPr>
              <a:t>5</a:t>
            </a:r>
            <a:r>
              <a:rPr lang="en-US" sz="1000" i="1" kern="1200" dirty="0">
                <a:solidFill>
                  <a:schemeClr val="tx1"/>
                </a:solidFill>
                <a:effectLst/>
                <a:latin typeface="Arial"/>
                <a:cs typeface="Arial"/>
              </a:rPr>
              <a:t>Division of Hepatobiliary and Pancreatic Surgery, Department of Surgery, Prince of Wales Hospital, The Chinese University of Hong Kong</a:t>
            </a:r>
            <a:r>
              <a:rPr lang="de-DE" sz="1000" kern="1200" dirty="0">
                <a:solidFill>
                  <a:schemeClr val="tx1"/>
                </a:solidFill>
                <a:effectLst/>
                <a:latin typeface="Arial"/>
                <a:cs typeface="Arial"/>
              </a:rPr>
              <a:t>, </a:t>
            </a:r>
            <a:r>
              <a:rPr lang="en-US" sz="1000" i="1" kern="1200" baseline="30000" dirty="0">
                <a:solidFill>
                  <a:schemeClr val="tx1"/>
                </a:solidFill>
                <a:effectLst/>
                <a:latin typeface="Arial"/>
                <a:cs typeface="Arial"/>
              </a:rPr>
              <a:t>6</a:t>
            </a:r>
            <a:r>
              <a:rPr lang="en-US" sz="1000" i="1" kern="1200" dirty="0">
                <a:solidFill>
                  <a:schemeClr val="tx1"/>
                </a:solidFill>
                <a:effectLst/>
                <a:latin typeface="Arial"/>
                <a:cs typeface="Arial"/>
              </a:rPr>
              <a:t>Department of Medical and Surgical Sciences, University of Bologna</a:t>
            </a:r>
            <a:r>
              <a:rPr lang="de-DE" sz="1000" kern="1200" dirty="0">
                <a:solidFill>
                  <a:schemeClr val="tx1"/>
                </a:solidFill>
                <a:effectLst/>
                <a:latin typeface="Arial"/>
                <a:cs typeface="Arial"/>
              </a:rPr>
              <a:t>, </a:t>
            </a:r>
            <a:r>
              <a:rPr lang="en-US" sz="1000" i="1" kern="1200" baseline="30000" dirty="0">
                <a:solidFill>
                  <a:schemeClr val="tx1"/>
                </a:solidFill>
                <a:effectLst/>
                <a:latin typeface="Arial"/>
                <a:cs typeface="Arial"/>
              </a:rPr>
              <a:t>7</a:t>
            </a:r>
            <a:r>
              <a:rPr lang="en-US" sz="1000" i="1" kern="1200" dirty="0">
                <a:solidFill>
                  <a:schemeClr val="tx1"/>
                </a:solidFill>
                <a:effectLst/>
                <a:latin typeface="Arial"/>
                <a:cs typeface="Arial"/>
              </a:rPr>
              <a:t>Department of Hepatobiliary Surgery, the First Affiliated Hospital of Guangxi Medical University</a:t>
            </a:r>
            <a:r>
              <a:rPr lang="de-DE" sz="1000" kern="1200" dirty="0">
                <a:solidFill>
                  <a:schemeClr val="tx1"/>
                </a:solidFill>
                <a:effectLst/>
                <a:latin typeface="Arial"/>
                <a:cs typeface="Arial"/>
              </a:rPr>
              <a:t>, </a:t>
            </a:r>
            <a:r>
              <a:rPr lang="en-US" sz="1000" i="1" kern="1200" baseline="30000" dirty="0">
                <a:solidFill>
                  <a:schemeClr val="tx1"/>
                </a:solidFill>
                <a:effectLst/>
                <a:latin typeface="Arial"/>
                <a:cs typeface="Arial"/>
              </a:rPr>
              <a:t>8</a:t>
            </a:r>
            <a:r>
              <a:rPr lang="en-US" sz="1000" i="1" kern="1200" dirty="0">
                <a:solidFill>
                  <a:schemeClr val="tx1"/>
                </a:solidFill>
                <a:effectLst/>
                <a:latin typeface="Arial"/>
                <a:cs typeface="Arial"/>
              </a:rPr>
              <a:t>Department of Hepatobiliary Surgery, the People's Hospital of Guangxi Zhuang Autonomous Region</a:t>
            </a:r>
            <a:r>
              <a:rPr lang="de-DE" sz="1000" kern="1200" dirty="0">
                <a:solidFill>
                  <a:schemeClr val="tx1"/>
                </a:solidFill>
                <a:effectLst/>
                <a:latin typeface="Arial"/>
                <a:cs typeface="Arial"/>
              </a:rPr>
              <a:t>, </a:t>
            </a:r>
            <a:r>
              <a:rPr lang="en-US" sz="1000" i="1" kern="1200" baseline="30000" dirty="0">
                <a:solidFill>
                  <a:schemeClr val="tx1"/>
                </a:solidFill>
                <a:effectLst/>
                <a:latin typeface="Arial"/>
                <a:cs typeface="Arial"/>
              </a:rPr>
              <a:t>9</a:t>
            </a:r>
            <a:r>
              <a:rPr lang="en-US" sz="1000" i="1" kern="1200" dirty="0">
                <a:solidFill>
                  <a:schemeClr val="tx1"/>
                </a:solidFill>
                <a:effectLst/>
                <a:latin typeface="Arial"/>
                <a:cs typeface="Arial"/>
              </a:rPr>
              <a:t>Department of Hepatobiliary Surgery, the Third Affiliated Hospital of Guangxi Medical University</a:t>
            </a:r>
            <a:r>
              <a:rPr lang="de-DE" sz="1000" kern="1200" dirty="0">
                <a:solidFill>
                  <a:schemeClr val="tx1"/>
                </a:solidFill>
                <a:effectLst/>
                <a:latin typeface="Arial"/>
                <a:cs typeface="Arial"/>
              </a:rPr>
              <a:t>, </a:t>
            </a:r>
            <a:r>
              <a:rPr lang="en-US" sz="1000" i="1" kern="1200" baseline="30000" dirty="0">
                <a:solidFill>
                  <a:schemeClr val="tx1"/>
                </a:solidFill>
                <a:effectLst/>
                <a:latin typeface="Arial"/>
                <a:cs typeface="Arial"/>
              </a:rPr>
              <a:t>10</a:t>
            </a:r>
            <a:r>
              <a:rPr lang="en-US" sz="1000" i="1" kern="1200" dirty="0">
                <a:solidFill>
                  <a:schemeClr val="tx1"/>
                </a:solidFill>
                <a:effectLst/>
                <a:latin typeface="Arial"/>
                <a:cs typeface="Arial"/>
              </a:rPr>
              <a:t>Department of Hepatobiliary Surgery, the First People’s Hospital of Nanning, Nanning, China</a:t>
            </a:r>
            <a:r>
              <a:rPr lang="de-DE" sz="1000" kern="1200" dirty="0">
                <a:solidFill>
                  <a:schemeClr val="tx1"/>
                </a:solidFill>
                <a:effectLst/>
                <a:latin typeface="Arial"/>
                <a:cs typeface="Arial"/>
              </a:rPr>
              <a:t>, </a:t>
            </a:r>
            <a:r>
              <a:rPr lang="en-US" sz="1000" i="1" kern="1200" baseline="30000" dirty="0">
                <a:solidFill>
                  <a:schemeClr val="tx1"/>
                </a:solidFill>
                <a:effectLst/>
                <a:latin typeface="Arial"/>
                <a:cs typeface="Arial"/>
              </a:rPr>
              <a:t>11</a:t>
            </a:r>
            <a:r>
              <a:rPr lang="en-US" sz="1000" i="1" kern="1200" dirty="0">
                <a:solidFill>
                  <a:schemeClr val="tx1"/>
                </a:solidFill>
                <a:effectLst/>
                <a:latin typeface="Arial"/>
                <a:cs typeface="Arial"/>
              </a:rPr>
              <a:t>Department of Molecular and Clinical Cancer Medicine, University of Liverpool</a:t>
            </a:r>
            <a:endParaRPr lang="en-GB" sz="1000" kern="1200" dirty="0">
              <a:solidFill>
                <a:schemeClr val="tx1"/>
              </a:solidFill>
              <a:effectLst/>
              <a:latin typeface="Arial"/>
              <a:cs typeface="Arial"/>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zhongjianhong@gxmu.edu.cn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a:cs typeface="Arial"/>
              </a:rPr>
              <a:t>Background and aims:</a:t>
            </a:r>
            <a:r>
              <a:rPr lang="en-GB" sz="1000" b="1" kern="1200" dirty="0">
                <a:solidFill>
                  <a:schemeClr val="tx1"/>
                </a:solidFill>
                <a:effectLst/>
                <a:latin typeface="Arial"/>
                <a:cs typeface="Arial"/>
              </a:rPr>
              <a:t> </a:t>
            </a:r>
            <a:r>
              <a:rPr lang="en-US" sz="1000" kern="1200" dirty="0">
                <a:solidFill>
                  <a:schemeClr val="tx1"/>
                </a:solidFill>
                <a:effectLst/>
                <a:latin typeface="Arial"/>
                <a:cs typeface="Arial"/>
              </a:rPr>
              <a:t>The long-term survival of </a:t>
            </a:r>
            <a:r>
              <a:rPr lang="en-HK" sz="1000" kern="1200" dirty="0">
                <a:solidFill>
                  <a:schemeClr val="tx1"/>
                </a:solidFill>
                <a:effectLst/>
                <a:latin typeface="Arial"/>
                <a:cs typeface="Arial"/>
              </a:rPr>
              <a:t>repeat hepatic resection (rHR) and radiofrequency ablation (RFA) for patients with recurrent hepatocellular carcinoma (HCC) is still unknown. We did a multicentric study to assess the long-term survival of rHR and RFA for patients with recurrent HCC</a:t>
            </a:r>
            <a:r>
              <a:rPr lang="en-US" sz="1000" kern="1200" dirty="0">
                <a:solidFill>
                  <a:schemeClr val="tx1"/>
                </a:solidFill>
                <a:effectLst/>
                <a:latin typeface="Arial"/>
                <a:cs typeface="Arial"/>
              </a:rPr>
              <a:t>.</a:t>
            </a:r>
            <a:endParaRPr lang="en-GB" sz="1000" kern="1200" dirty="0">
              <a:solidFill>
                <a:schemeClr val="tx1"/>
              </a:solidFill>
              <a:effectLst/>
              <a:latin typeface="Arial"/>
              <a:cs typeface="Arial"/>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a:cs typeface="Arial"/>
              </a:rPr>
              <a:t>Method:</a:t>
            </a:r>
            <a:r>
              <a:rPr lang="en-GB" sz="1000" b="1" kern="1200" dirty="0">
                <a:solidFill>
                  <a:schemeClr val="tx1"/>
                </a:solidFill>
                <a:effectLst/>
                <a:latin typeface="Arial"/>
                <a:cs typeface="Arial"/>
              </a:rPr>
              <a:t> </a:t>
            </a:r>
            <a:r>
              <a:rPr lang="en-US" sz="1000" kern="1200" dirty="0">
                <a:solidFill>
                  <a:schemeClr val="tx1"/>
                </a:solidFill>
                <a:effectLst/>
                <a:latin typeface="Arial"/>
                <a:cs typeface="Arial"/>
              </a:rPr>
              <a:t>Between January 01, 2006, and December 31,2017, 940 patients with recurrent HCC received </a:t>
            </a:r>
            <a:r>
              <a:rPr lang="en-HK" sz="1000" kern="1200" dirty="0">
                <a:solidFill>
                  <a:schemeClr val="tx1"/>
                </a:solidFill>
                <a:effectLst/>
                <a:latin typeface="Arial"/>
                <a:cs typeface="Arial"/>
              </a:rPr>
              <a:t>rHR orRFA. Only those </a:t>
            </a:r>
            <a:r>
              <a:rPr lang="en-US" sz="1000" kern="1200" dirty="0">
                <a:solidFill>
                  <a:schemeClr val="tx1"/>
                </a:solidFill>
                <a:effectLst/>
                <a:latin typeface="Arial"/>
                <a:cs typeface="Arial"/>
              </a:rPr>
              <a:t>with recurrent HCC within Milan criteria </a:t>
            </a:r>
            <a:r>
              <a:rPr lang="en-HK" sz="1000" kern="1200" dirty="0">
                <a:solidFill>
                  <a:schemeClr val="tx1"/>
                </a:solidFill>
                <a:effectLst/>
                <a:latin typeface="Arial"/>
                <a:cs typeface="Arial"/>
              </a:rPr>
              <a:t>(with a solitary nodule diameter of </a:t>
            </a:r>
            <a:r>
              <a:rPr lang="en-US" sz="1000" kern="1200" dirty="0">
                <a:solidFill>
                  <a:schemeClr val="tx1"/>
                </a:solidFill>
                <a:effectLst/>
                <a:latin typeface="Arial"/>
                <a:cs typeface="Arial"/>
              </a:rPr>
              <a:t>≤</a:t>
            </a:r>
            <a:r>
              <a:rPr lang="en-HK" sz="1000" kern="1200" dirty="0">
                <a:solidFill>
                  <a:schemeClr val="tx1"/>
                </a:solidFill>
                <a:effectLst/>
                <a:latin typeface="Arial"/>
                <a:cs typeface="Arial"/>
              </a:rPr>
              <a:t>5 cm; 3 or fewer nodules, each ≤3 cm in diameter; and no macrovascular invasion or distant metastasis) </a:t>
            </a:r>
            <a:r>
              <a:rPr lang="en-US" sz="1000" kern="1200" dirty="0">
                <a:solidFill>
                  <a:schemeClr val="tx1"/>
                </a:solidFill>
                <a:effectLst/>
                <a:latin typeface="Arial"/>
                <a:cs typeface="Arial"/>
              </a:rPr>
              <a:t>after initial hepatic resection and had Child-Pugh liver function class A or B (7 score) were included. </a:t>
            </a:r>
            <a:r>
              <a:rPr lang="en-HK" sz="1000" kern="1200" dirty="0">
                <a:solidFill>
                  <a:schemeClr val="tx1"/>
                </a:solidFill>
                <a:effectLst/>
                <a:latin typeface="Arial"/>
                <a:cs typeface="Arial"/>
              </a:rPr>
              <a:t>The median (range) follow-up time was </a:t>
            </a:r>
            <a:r>
              <a:rPr lang="en-HK" sz="1000" dirty="0">
                <a:latin typeface="Arial"/>
                <a:cs typeface="Arial"/>
              </a:rPr>
              <a:t>51.6</a:t>
            </a:r>
            <a:r>
              <a:rPr lang="en-HK" sz="1000" kern="1200" dirty="0">
                <a:solidFill>
                  <a:schemeClr val="tx1"/>
                </a:solidFill>
                <a:effectLst/>
                <a:latin typeface="Arial"/>
                <a:cs typeface="Arial"/>
              </a:rPr>
              <a:t> (</a:t>
            </a:r>
            <a:r>
              <a:rPr lang="en-HK" sz="1000" dirty="0">
                <a:latin typeface="Arial"/>
                <a:cs typeface="Arial"/>
              </a:rPr>
              <a:t>1.3-178</a:t>
            </a:r>
            <a:r>
              <a:rPr lang="en-HK" sz="1000" kern="1200" dirty="0">
                <a:solidFill>
                  <a:schemeClr val="tx1"/>
                </a:solidFill>
                <a:effectLst/>
                <a:latin typeface="Arial"/>
                <a:cs typeface="Arial"/>
              </a:rPr>
              <a:t>) months.</a:t>
            </a:r>
            <a:endParaRPr lang="en-GB" sz="1000" kern="1200" dirty="0">
              <a:solidFill>
                <a:schemeClr val="tx1"/>
              </a:solidFill>
              <a:effectLst/>
              <a:latin typeface="Arial"/>
              <a:cs typeface="Arial"/>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a:cs typeface="Arial"/>
              </a:rPr>
              <a:t>Results:</a:t>
            </a:r>
            <a:r>
              <a:rPr lang="en-GB" sz="1000" b="1" kern="1200" dirty="0">
                <a:solidFill>
                  <a:schemeClr val="tx1"/>
                </a:solidFill>
                <a:effectLst/>
                <a:latin typeface="Arial"/>
                <a:cs typeface="Arial"/>
              </a:rPr>
              <a:t> </a:t>
            </a:r>
            <a:r>
              <a:rPr lang="en-GB" sz="1000" kern="1200" dirty="0">
                <a:effectLst/>
                <a:latin typeface="Arial"/>
                <a:cs typeface="Arial"/>
              </a:rPr>
              <a:t>847 </a:t>
            </a:r>
            <a:r>
              <a:rPr lang="en-GB" sz="1000" dirty="0">
                <a:latin typeface="Arial"/>
                <a:cs typeface="Arial"/>
              </a:rPr>
              <a:t>patients from 9 centres in mainland China, Hongkong, and Italy were enrolled in the study. Of these, 307 patients received rHR while 540 received RFA. Median overall survival was 73.5 months in patients treated with rHR, compared with 67.0 months in those who received RFA (hazard ratio [HR] 1.01 [95% CI 0.81-1.26]; p=0.955). The corresponding 10-years overall survival of the two groups were 34.9% and 29.2%. Median recurrence-free survival was significantly longer in rHR group when compared with the RFA group (23.6 months vs 15.2 months; HR 0.76 [0.65-0.89]; </a:t>
            </a:r>
            <a:r>
              <a:rPr lang="en-GB" sz="1000" kern="1200" dirty="0">
                <a:effectLst/>
                <a:latin typeface="Arial"/>
                <a:cs typeface="Arial"/>
              </a:rPr>
              <a:t>p</a:t>
            </a:r>
            <a:r>
              <a:rPr lang="en-GB" sz="1000" dirty="0">
                <a:latin typeface="Arial"/>
                <a:cs typeface="Arial"/>
              </a:rPr>
              <a:t>&lt;0.001). The corresponding 10-years recurrence-free survival of the two groups were 10.6% and 3.9%. However, patients in the RFA group were </a:t>
            </a:r>
            <a:r>
              <a:rPr lang="en-GB" sz="1000" kern="1200" dirty="0">
                <a:effectLst/>
                <a:latin typeface="Arial"/>
                <a:cs typeface="Arial"/>
              </a:rPr>
              <a:t>with lower perioperative mortality and morbidity rates, and shorter hospital stay. Subgroup </a:t>
            </a:r>
            <a:r>
              <a:rPr lang="en-GB" sz="1000" dirty="0">
                <a:latin typeface="Arial"/>
                <a:cs typeface="Arial"/>
              </a:rPr>
              <a:t>analyses based on each center and propensity score analysis found similar findings</a:t>
            </a:r>
            <a:r>
              <a:rPr lang="en-GB" sz="1000" kern="1200" dirty="0">
                <a:effectLst/>
                <a:latin typeface="Arial"/>
                <a:cs typeface="Arial"/>
              </a:rPr>
              <a:t>.</a:t>
            </a: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a:cs typeface="Arial"/>
              </a:rPr>
              <a:t>Conclusion:</a:t>
            </a:r>
            <a:r>
              <a:rPr lang="en-GB" sz="1000" b="1" kern="1200" dirty="0">
                <a:solidFill>
                  <a:schemeClr val="tx1"/>
                </a:solidFill>
                <a:effectLst/>
                <a:latin typeface="Arial"/>
                <a:cs typeface="Arial"/>
              </a:rPr>
              <a:t> </a:t>
            </a:r>
            <a:r>
              <a:rPr lang="en-HK" sz="1000" kern="1200" dirty="0">
                <a:solidFill>
                  <a:schemeClr val="tx1"/>
                </a:solidFill>
                <a:effectLst/>
                <a:latin typeface="Arial"/>
                <a:cs typeface="Arial"/>
              </a:rPr>
              <a:t>rHR is associated with better recurrence-free survival for patients with recurrent HCC within Milan criteria. However, RFA is associated with lower mortality and morbidity rates with similar long-term overall survival. It could be considered as a reasonable alternative in patients with high risk for rHR.</a:t>
            </a:r>
            <a:endParaRPr lang="en-GB" sz="1000" kern="1200" dirty="0">
              <a:solidFill>
                <a:schemeClr val="tx1"/>
              </a:solidFill>
              <a:effectLst/>
              <a:latin typeface="Arial"/>
              <a:cs typeface="Arial"/>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 </a:t>
            </a:r>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CI, confidence interval; HCC, hepatocellular carcinoma; HR, hazard ratio; OS, overall survival; RFA, radiofrequency ablation; RFS, recurrence-free survival; rHR, repeat hepatic resection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LBP32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Long-term survival of repeat hepatic resection and radiofrequency ablation for patients with recurrent hepatocellular carcinoma: a multicentric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a:cs typeface="Arial"/>
              </a:rPr>
              <a:t>Jian-Hong Zhong</a:t>
            </a:r>
            <a:r>
              <a:rPr lang="en-US" sz="1000" b="0" kern="1200" baseline="30000" dirty="0">
                <a:solidFill>
                  <a:schemeClr val="tx1"/>
                </a:solidFill>
                <a:effectLst/>
                <a:latin typeface="Arial"/>
                <a:cs typeface="Arial"/>
              </a:rPr>
              <a:t>1</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Yan-Yan Wang</a:t>
            </a:r>
            <a:r>
              <a:rPr lang="en-US" sz="1000" b="0" kern="1200" baseline="30000" dirty="0">
                <a:solidFill>
                  <a:schemeClr val="tx1"/>
                </a:solidFill>
                <a:effectLst/>
                <a:latin typeface="Arial"/>
                <a:cs typeface="Arial"/>
              </a:rPr>
              <a:t>2</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Wan-Guang Zhang</a:t>
            </a:r>
            <a:r>
              <a:rPr lang="en-US" sz="1000" b="0" kern="1200" baseline="30000" dirty="0">
                <a:solidFill>
                  <a:schemeClr val="tx1"/>
                </a:solidFill>
                <a:effectLst/>
                <a:latin typeface="Arial"/>
                <a:cs typeface="Arial"/>
              </a:rPr>
              <a:t>3</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Anthony Wing-Hung Chan</a:t>
            </a:r>
            <a:r>
              <a:rPr lang="en-US" sz="1000" b="0" kern="1200" baseline="30000" dirty="0">
                <a:solidFill>
                  <a:schemeClr val="tx1"/>
                </a:solidFill>
                <a:effectLst/>
                <a:latin typeface="Arial"/>
                <a:cs typeface="Arial"/>
              </a:rPr>
              <a:t>4</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Charing C.N. Chong</a:t>
            </a:r>
            <a:r>
              <a:rPr lang="en-US" sz="1000" b="0" kern="1200" baseline="30000" dirty="0">
                <a:solidFill>
                  <a:schemeClr val="tx1"/>
                </a:solidFill>
                <a:effectLst/>
                <a:latin typeface="Arial"/>
                <a:cs typeface="Arial"/>
              </a:rPr>
              <a:t>5</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Matteo Serenari</a:t>
            </a:r>
            <a:r>
              <a:rPr lang="en-US" sz="1000" b="0" kern="1200" baseline="30000" dirty="0">
                <a:solidFill>
                  <a:schemeClr val="tx1"/>
                </a:solidFill>
                <a:effectLst/>
                <a:latin typeface="Arial"/>
                <a:cs typeface="Arial"/>
              </a:rPr>
              <a:t>6</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Ning Peng</a:t>
            </a:r>
            <a:r>
              <a:rPr lang="en-US" sz="1000" b="0" kern="1200" baseline="30000" dirty="0">
                <a:solidFill>
                  <a:schemeClr val="tx1"/>
                </a:solidFill>
                <a:effectLst/>
                <a:latin typeface="Arial"/>
                <a:cs typeface="Arial"/>
              </a:rPr>
              <a:t>7</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Tao Huang</a:t>
            </a:r>
            <a:r>
              <a:rPr lang="en-US" sz="1000" b="0" kern="1200" baseline="30000" dirty="0">
                <a:solidFill>
                  <a:schemeClr val="tx1"/>
                </a:solidFill>
                <a:effectLst/>
                <a:latin typeface="Arial"/>
                <a:cs typeface="Arial"/>
              </a:rPr>
              <a:t>8</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Shi-Dong Lu</a:t>
            </a:r>
            <a:r>
              <a:rPr lang="en-US" sz="1000" b="0" kern="1200" baseline="30000" dirty="0">
                <a:solidFill>
                  <a:schemeClr val="tx1"/>
                </a:solidFill>
                <a:effectLst/>
                <a:latin typeface="Arial"/>
                <a:cs typeface="Arial"/>
              </a:rPr>
              <a:t>9</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Zhi-Yin Liang</a:t>
            </a:r>
            <a:r>
              <a:rPr lang="en-US" sz="1000" b="0" kern="1200" baseline="30000" dirty="0">
                <a:solidFill>
                  <a:schemeClr val="tx1"/>
                </a:solidFill>
                <a:effectLst/>
                <a:latin typeface="Arial"/>
                <a:cs typeface="Arial"/>
              </a:rPr>
              <a:t>10</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Bao-Cai Xing</a:t>
            </a:r>
            <a:r>
              <a:rPr lang="en-US" sz="1000" b="0" kern="1200" baseline="30000" dirty="0">
                <a:solidFill>
                  <a:schemeClr val="tx1"/>
                </a:solidFill>
                <a:effectLst/>
                <a:latin typeface="Arial"/>
                <a:cs typeface="Arial"/>
              </a:rPr>
              <a:t>2</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Matteo Cescon</a:t>
            </a:r>
            <a:r>
              <a:rPr lang="en-US" sz="1000" b="0" kern="1200" baseline="30000" dirty="0">
                <a:solidFill>
                  <a:schemeClr val="tx1"/>
                </a:solidFill>
                <a:effectLst/>
                <a:latin typeface="Arial"/>
                <a:cs typeface="Arial"/>
              </a:rPr>
              <a:t>6</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Tian-Qi Tliu</a:t>
            </a:r>
            <a:r>
              <a:rPr lang="en-US" sz="1000" b="0" kern="1200" baseline="30000" dirty="0">
                <a:solidFill>
                  <a:schemeClr val="tx1"/>
                </a:solidFill>
                <a:effectLst/>
                <a:latin typeface="Arial"/>
                <a:cs typeface="Arial"/>
              </a:rPr>
              <a:t>8</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Lin LI</a:t>
            </a:r>
            <a:r>
              <a:rPr lang="en-US" sz="1000" b="0" kern="1200" baseline="30000" dirty="0">
                <a:solidFill>
                  <a:schemeClr val="tx1"/>
                </a:solidFill>
                <a:effectLst/>
                <a:latin typeface="Arial"/>
                <a:cs typeface="Arial"/>
              </a:rPr>
              <a:t>9</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Le-Qun LI</a:t>
            </a:r>
            <a:r>
              <a:rPr lang="en-US" sz="1000" b="0" kern="1200" baseline="30000" dirty="0">
                <a:solidFill>
                  <a:schemeClr val="tx1"/>
                </a:solidFill>
                <a:effectLst/>
                <a:latin typeface="Arial"/>
                <a:cs typeface="Arial"/>
              </a:rPr>
              <a:t>1</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Matteo Ravaioli</a:t>
            </a:r>
            <a:r>
              <a:rPr lang="en-US" sz="1000" b="0" kern="1200" baseline="30000" dirty="0">
                <a:solidFill>
                  <a:schemeClr val="tx1"/>
                </a:solidFill>
                <a:effectLst/>
                <a:latin typeface="Arial"/>
                <a:cs typeface="Arial"/>
              </a:rPr>
              <a:t>6</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Jacopo Neri</a:t>
            </a:r>
            <a:r>
              <a:rPr lang="en-US" sz="1000" b="0" kern="1200" baseline="30000" dirty="0">
                <a:solidFill>
                  <a:schemeClr val="tx1"/>
                </a:solidFill>
                <a:effectLst/>
                <a:latin typeface="Arial"/>
                <a:cs typeface="Arial"/>
              </a:rPr>
              <a:t>6</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Alessandro Cucchetti</a:t>
            </a:r>
            <a:r>
              <a:rPr lang="en-US" sz="1000" b="0" kern="1200" baseline="30000" dirty="0">
                <a:solidFill>
                  <a:schemeClr val="tx1"/>
                </a:solidFill>
                <a:effectLst/>
                <a:latin typeface="Arial"/>
                <a:cs typeface="Arial"/>
              </a:rPr>
              <a:t>6</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Philip Johnson</a:t>
            </a:r>
            <a:r>
              <a:rPr lang="en-US" sz="1000" b="0" kern="1200" baseline="30000" dirty="0">
                <a:solidFill>
                  <a:schemeClr val="tx1"/>
                </a:solidFill>
                <a:effectLst/>
                <a:latin typeface="Arial"/>
                <a:cs typeface="Arial"/>
              </a:rPr>
              <a:t>11</a:t>
            </a:r>
            <a:r>
              <a:rPr lang="de-DE" sz="1000" b="0" kern="1200" dirty="0">
                <a:solidFill>
                  <a:schemeClr val="tx1"/>
                </a:solidFill>
                <a:effectLst/>
                <a:latin typeface="Arial"/>
                <a:cs typeface="Arial"/>
              </a:rPr>
              <a:t>, </a:t>
            </a:r>
            <a:r>
              <a:rPr lang="en-US" sz="1000" b="0" kern="1200" dirty="0">
                <a:solidFill>
                  <a:schemeClr val="tx1"/>
                </a:solidFill>
                <a:effectLst/>
                <a:latin typeface="Arial"/>
                <a:cs typeface="Arial"/>
              </a:rPr>
              <a:t>Bang-De Xiang</a:t>
            </a:r>
            <a:r>
              <a:rPr lang="en-US" sz="1000" b="0" kern="1200" baseline="30000" dirty="0">
                <a:solidFill>
                  <a:schemeClr val="tx1"/>
                </a:solidFill>
                <a:effectLst/>
                <a:latin typeface="Arial"/>
                <a:cs typeface="Arial"/>
              </a:rPr>
              <a:t>1</a:t>
            </a:r>
            <a:endParaRPr lang="en-GB" sz="1000" b="0" kern="1200" dirty="0">
              <a:solidFill>
                <a:schemeClr val="tx1"/>
              </a:solidFill>
              <a:effectLst/>
              <a:latin typeface="Arial"/>
              <a:cs typeface="Arial"/>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Guangxi Medical University Cancer Hospital, Hepatobiliary Surgery Department, Guangxi Liver Cancer Diagnosis and Treatment Engineering and Technology Research Center, Nanning,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Key Laboratory of Carcinogenesis and Translational Research, Ministry of Education, Peking University School of Oncology, Beijing Cancer Hospital and Institute, Hepatopancreatobiliary Surgery Department I, beijing,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Tongji Hospital, Tongji Medical College, Huazhong University of Science and Technology, Hepatic Surgery Center</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State Key Laboratory in Oncology in South China, Sir Y. K. Pao Centre for Cancer, Department of Anatomical &amp; Cellular Pathology, and Department of Surgery, The Chinese University of Hong Kong</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Division of Hepatobiliary and Pancreatic Surgery, Department of Surgery, Prince of Wales Hospital, The Chinese University of Hong Kong</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Department of Medical and Surgical Sciences, University of Bologna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Department of Hepatobiliary Surgery, the First Affiliated Hospital of Guangxi Medical University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Department of Hepatobiliary Surgery, the People's Hospital of Guangxi Zhuang Autonomous Region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Department of Hepatobiliary Surgery, the Third Affiliated Hospital of Guangxi Medical University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Department of Hepatobiliary Surgery, the First People’s Hospital of Nanning, Nanning, China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Department of Molecular and Clinical Cancer Medicine, University of Liverpool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zhongjianhong@gxmu.edu.cn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b="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The long-term survival of </a:t>
            </a:r>
            <a:r>
              <a:rPr lang="en-HK" sz="1000" kern="1200" dirty="0">
                <a:solidFill>
                  <a:schemeClr val="tx1"/>
                </a:solidFill>
                <a:effectLst/>
                <a:latin typeface="Arial" panose="020B0604020202020204" pitchFamily="34" charset="0"/>
                <a:ea typeface="+mn-ea"/>
                <a:cs typeface="Arial" panose="020B0604020202020204" pitchFamily="34" charset="0"/>
              </a:rPr>
              <a:t>repeat hepatic resection (rHR) and radiofrequency ablation (RFA) for patients with recurrent hepatocellular carcinoma (HCC) is still unknown. We did a multicentric study to assess the long-term survival of rHR and RFA for patients with recurrent HCC</a:t>
            </a:r>
            <a:r>
              <a:rPr lang="en-US" sz="1000" kern="1200" dirty="0">
                <a:solidFill>
                  <a:schemeClr val="tx1"/>
                </a:solidFill>
                <a:effectLst/>
                <a:latin typeface="Arial" panose="020B0604020202020204" pitchFamily="34" charset="0"/>
                <a:ea typeface="+mn-ea"/>
                <a:cs typeface="Arial" panose="020B0604020202020204" pitchFamily="34" charset="0"/>
              </a:rPr>
              <a:t>.</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a:cs typeface="Arial"/>
              </a:rPr>
              <a:t>Method:</a:t>
            </a:r>
            <a:r>
              <a:rPr lang="en-GB" sz="1000" b="1" kern="1200" dirty="0">
                <a:solidFill>
                  <a:schemeClr val="tx1"/>
                </a:solidFill>
                <a:effectLst/>
                <a:latin typeface="Arial"/>
                <a:cs typeface="Arial"/>
              </a:rPr>
              <a:t> </a:t>
            </a:r>
            <a:r>
              <a:rPr lang="en-US" sz="1000" kern="1200" dirty="0">
                <a:solidFill>
                  <a:schemeClr val="tx1"/>
                </a:solidFill>
                <a:effectLst/>
                <a:latin typeface="Arial"/>
                <a:cs typeface="Arial"/>
              </a:rPr>
              <a:t>Between January 01, 2006, and December 31,2017, 940 patients with recurrent HCC received </a:t>
            </a:r>
            <a:r>
              <a:rPr lang="en-HK" sz="1000" kern="1200" dirty="0">
                <a:solidFill>
                  <a:schemeClr val="tx1"/>
                </a:solidFill>
                <a:effectLst/>
                <a:latin typeface="Arial"/>
                <a:cs typeface="Arial"/>
              </a:rPr>
              <a:t>rHR orRFA. Only those </a:t>
            </a:r>
            <a:r>
              <a:rPr lang="en-US" sz="1000" kern="1200" dirty="0">
                <a:solidFill>
                  <a:schemeClr val="tx1"/>
                </a:solidFill>
                <a:effectLst/>
                <a:latin typeface="Arial"/>
                <a:cs typeface="Arial"/>
              </a:rPr>
              <a:t>with recurrent HCC within Milan criteria </a:t>
            </a:r>
            <a:r>
              <a:rPr lang="en-HK" sz="1000" kern="1200" dirty="0">
                <a:solidFill>
                  <a:schemeClr val="tx1"/>
                </a:solidFill>
                <a:effectLst/>
                <a:latin typeface="Arial"/>
                <a:cs typeface="Arial"/>
              </a:rPr>
              <a:t>(with a solitary nodule diameter of </a:t>
            </a:r>
            <a:r>
              <a:rPr lang="en-US" sz="1000" kern="1200" dirty="0">
                <a:solidFill>
                  <a:schemeClr val="tx1"/>
                </a:solidFill>
                <a:effectLst/>
                <a:latin typeface="Arial"/>
                <a:cs typeface="Arial"/>
              </a:rPr>
              <a:t>≤</a:t>
            </a:r>
            <a:r>
              <a:rPr lang="en-HK" sz="1000" kern="1200" dirty="0">
                <a:solidFill>
                  <a:schemeClr val="tx1"/>
                </a:solidFill>
                <a:effectLst/>
                <a:latin typeface="Arial"/>
                <a:cs typeface="Arial"/>
              </a:rPr>
              <a:t>5 cm; 3 or fewer nodules, each ≤3 cm in diameter; and no macrovascular invasion or distant metastasis) </a:t>
            </a:r>
            <a:r>
              <a:rPr lang="en-US" sz="1000" kern="1200" dirty="0">
                <a:solidFill>
                  <a:schemeClr val="tx1"/>
                </a:solidFill>
                <a:effectLst/>
                <a:latin typeface="Arial"/>
                <a:cs typeface="Arial"/>
              </a:rPr>
              <a:t>after initial hepatic resection and had Child-Pugh liver function class A or B (7 score) were included. </a:t>
            </a:r>
            <a:r>
              <a:rPr lang="en-HK" sz="1000" kern="1200" dirty="0">
                <a:solidFill>
                  <a:schemeClr val="tx1"/>
                </a:solidFill>
                <a:effectLst/>
                <a:latin typeface="Arial"/>
                <a:cs typeface="Arial"/>
              </a:rPr>
              <a:t>The median (range) follow-up time was </a:t>
            </a:r>
            <a:r>
              <a:rPr lang="en-HK" sz="1000" dirty="0">
                <a:latin typeface="Arial"/>
                <a:cs typeface="Arial"/>
              </a:rPr>
              <a:t>51.6</a:t>
            </a:r>
            <a:r>
              <a:rPr lang="en-HK" sz="1000" kern="1200" dirty="0">
                <a:solidFill>
                  <a:schemeClr val="tx1"/>
                </a:solidFill>
                <a:effectLst/>
                <a:latin typeface="Arial"/>
                <a:cs typeface="Arial"/>
              </a:rPr>
              <a:t> (</a:t>
            </a:r>
            <a:r>
              <a:rPr lang="en-HK" sz="1000" dirty="0">
                <a:latin typeface="Arial"/>
                <a:cs typeface="Arial"/>
              </a:rPr>
              <a:t>1.3-178</a:t>
            </a:r>
            <a:r>
              <a:rPr lang="en-HK" sz="1000" kern="1200" dirty="0">
                <a:solidFill>
                  <a:schemeClr val="tx1"/>
                </a:solidFill>
                <a:effectLst/>
                <a:latin typeface="Arial"/>
                <a:cs typeface="Arial"/>
              </a:rPr>
              <a:t>) months.</a:t>
            </a:r>
            <a:endParaRPr lang="en-GB" sz="1000" kern="1200" dirty="0">
              <a:solidFill>
                <a:schemeClr val="tx1"/>
              </a:solidFill>
              <a:effectLst/>
              <a:latin typeface="Arial"/>
              <a:cs typeface="Arial"/>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a:cs typeface="Arial"/>
              </a:rPr>
              <a:t>Results:</a:t>
            </a:r>
            <a:r>
              <a:rPr lang="en-GB" sz="1000" b="1" kern="1200" dirty="0">
                <a:solidFill>
                  <a:schemeClr val="tx1"/>
                </a:solidFill>
                <a:effectLst/>
                <a:latin typeface="Arial"/>
                <a:cs typeface="Arial"/>
              </a:rPr>
              <a:t> </a:t>
            </a:r>
            <a:r>
              <a:rPr lang="en-GB" sz="1000" dirty="0">
                <a:latin typeface="Arial"/>
                <a:cs typeface="Arial"/>
              </a:rPr>
              <a:t>847 patients from 9 centres in mainland China, Hongkong, and Italy were enrolled in the study. Of these, 307 patients received rHR while 540 received RFA. Median overall survival was 73.5 months in patients treated with rHR, compared with 67.0 months in those who received RFA (hazard ratio [HR] 1.01 [95% CI 0.81-1.26]; p=0.955). The corresponding 10-years overall survival of the two groups were 34.9% and 29.2%. Median recurrence-free survival was significantly longer in rHR group when compared with the RFA group (23.6 months vs 15.2 months; HR 0.76 [0.65-0.89]; p&lt;0.001). The corresponding 10-years recurrence-free survival of the two groups were 10.6% and 3.9%. However, patients in the RFA group were with lower perioperative mortality and morbidity rates, and shorter hospital stay. Subgroup analyses based on each center and propensity score analysis found similar findings.</a:t>
            </a:r>
          </a:p>
          <a:p>
            <a:pPr marL="0" indent="0">
              <a:buNone/>
            </a:pPr>
            <a:r>
              <a:rPr lang="en-US" sz="1000" b="1" kern="1200" dirty="0">
                <a:solidFill>
                  <a:schemeClr val="tx1"/>
                </a:solidFill>
                <a:effectLst/>
                <a:latin typeface="Arial"/>
                <a:cs typeface="Arial"/>
              </a:rPr>
              <a:t> </a:t>
            </a:r>
            <a:endParaRPr lang="en-GB" sz="1000" kern="1200" dirty="0">
              <a:solidFill>
                <a:schemeClr val="tx1"/>
              </a:solidFill>
              <a:effectLst/>
              <a:latin typeface="Arial"/>
              <a:cs typeface="Arial"/>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GB" sz="1000" b="1" kern="1200" dirty="0">
                <a:solidFill>
                  <a:schemeClr val="tx1"/>
                </a:solidFill>
                <a:effectLst/>
                <a:latin typeface="Arial" panose="020B0604020202020204" pitchFamily="34" charset="0"/>
                <a:ea typeface="+mn-ea"/>
                <a:cs typeface="Arial" panose="020B0604020202020204" pitchFamily="34" charset="0"/>
              </a:rPr>
              <a:t> </a:t>
            </a:r>
            <a:r>
              <a:rPr lang="en-HK" sz="1000" kern="1200" dirty="0">
                <a:solidFill>
                  <a:schemeClr val="tx1"/>
                </a:solidFill>
                <a:effectLst/>
                <a:latin typeface="Arial" panose="020B0604020202020204" pitchFamily="34" charset="0"/>
                <a:ea typeface="+mn-ea"/>
                <a:cs typeface="Arial" panose="020B0604020202020204" pitchFamily="34" charset="0"/>
              </a:rPr>
              <a:t>rHR is associated with better recurrence-free survival for patients with recurrent HCC within Milan criteria. However, RFA is associated with lower mortality and morbidity rates with similar long-term overall survival. It could be considered as a reasonable alternative in patients with high risk for rHR.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 </a:t>
            </a:r>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29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BMI, body mass index; CTCAE, Common Terminology Criteria for Adverse Events; HCC, hepatocellular carcinoma; MELD, Model for End-stage Liver Disease; SD, standard deviation; TACE, transarterial chemoembolization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SAT485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13C-methacetine breath test for the prediction of liver damage caused by transarterial chemoembolization in patients with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Stella Wellhöner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Florian Gerhardt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Albrecht Boehlig</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Rami Al-Sayegh</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Rhea Veelken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Bettina Maiwald</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Steffen Strocka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Tim-Ole Petersen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Timm Denecke</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Thomas Berg</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Florian van Bömmel</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Leipzig, Division of Hepatology, Clinic and Polyclinic for Gastroenterology, Hepatology, Infectiology, and Pneumology, Leipzig,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Leipzig, Clinic and Polyclinic for Diagnostic and Interventional Radiology, Leipzig, Germany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florian.vanboemmel@medizin.uni-leipzig.de</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Transarterial chemoembolization (TACE) can lead to deterioration of liver function during the treatment of hepatocellular carcinoma. The LiMAx (maximum liver function capacity test) is a real-time breath test for liver function capacity. The aim of our study was to investigate the relationship between hepatic side effects of a TACE and the LiMAx result.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70 patients (55 male, 66 with liver cirrhosis) with HCC and planned TACE were prospectively included in the study. In all patients, a LiMAx test was performed 0-7 days before TACE. Before TACE, the average body mass index was 30+/-6 (22 - 42) and the MELD score 10 ± 3 (6 - 18) points. The Child-Pugh-Score (CPS) was A in 60 and B in 10 patients. Side effects (NW) after TACE were recorded according to CTCAE classification. LiMAx values as well as classical parameters of liver function were compared with the occurrence of NW.</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Within 4 weeks after TACE, 30/70 patients had reported side effects including 7 patients with side effects grade II-III. Severe side effects included development or worsening of ascites in 6 and hepatic encephalopathy in 1 patient. </a:t>
            </a:r>
            <a:r>
              <a:rPr lang="en-GB" sz="1000" kern="1200" dirty="0">
                <a:solidFill>
                  <a:schemeClr val="tx1"/>
                </a:solidFill>
                <a:effectLst/>
                <a:latin typeface="Arial" panose="020B0604020202020204" pitchFamily="34" charset="0"/>
                <a:ea typeface="+mn-ea"/>
                <a:cs typeface="Arial" panose="020B0604020202020204" pitchFamily="34" charset="0"/>
              </a:rPr>
              <a:t>In 5 patients there was an increase in the CPS score resulting in 5 patients switching from Child A to B, whereas no patient changed to CPS C. Side effects &gt; grade II occurred only in patients with LiMAx value of 250 before TACE. Patients with CPS A before TACE which experienced severe side effects had initially LiMAX test results &gt; 180. The LiMAx test (AUC = 0.83) allowed a stronger prediction for the occurrence of side effects compared to albumin (AUC=0.38), CPS (AUC=0.68), ALT (AUC=0.62), MELD score (AUC=0.71) or bilirubin (AUC=0.69) in the ROC curve analysis.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Measuring liver function using a 13C methacetine breath test is a helpful method for early identification of patients at risk of liver function deterioration by TACE.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ALT, alanine aminotransferase; AUROC, area under the receiver operating curve; HCC, hepatocellular carcinoma; MELD, Model for End-stage Liver Disease; ROC, receiver operating curve; TACE, transarterial chemoembolization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SAT485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13C-methacetine breath test for the prediction of liver damage caused by transarterial chemoembolization in patients with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Stella Wellhöner</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Florian Gerhardt</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Albrecht Boehlig</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Rami Al-Sayegh</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Rhea Veelken</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Bettina Maiwald</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Steffen Strocka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Tim-Ole Petersen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Timm Denecke</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Thomas Berg</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Florian van Bömmel</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Leipzig, Division of Hepatology, Clinic and Polyclinic for Gastroenterology, Hepatology, Infectiology, and Pneumology, Leipzig,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Leipzig, Clinic and Polyclinic for Diagnostic and Interventional Radiology, Leipzig, Germany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florian.vanboemmel@medizin.uni-leipzig.de</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Transarterial chemoembolization (TACE) can lead to deterioration of liver function during the treatment of hepatocellular carcinoma. The LiMAx (maximum liver function capacity test) is a real-time breath test for liver function capacity. The aim of our study was to investigate the relationship between hepatic side effects of a TACE and the LiMAx result.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70 patients (55 male, 66 with liver cirrhosis) with HCC and planned TACE were prospectively included in the study. In all patients, a LiMAx test was performed 0-7 days before TACE. Before TACE, the average body mass index was 30+/-6 (22 - 42) and the MELD score 10 ± 3 (6 - 18) points. The Child-Pugh-Score (CPS) was A in 60 and B in 10 patients. Side effects (NW) after TACE were recorded according to CTCAE classification. LiMAx values as well as classical parameters of liver function were compared with the occurrence of NW.</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Within 4 weeks after TACE, 30/70 patients had reported side effects including 7 patients with side effects grade II-III. Severe side effects included development or worsening of ascites in 6 and hepatic encephalopathy in 1 patient. </a:t>
            </a:r>
            <a:r>
              <a:rPr lang="en-GB" sz="1000" kern="1200" dirty="0">
                <a:solidFill>
                  <a:schemeClr val="tx1"/>
                </a:solidFill>
                <a:effectLst/>
                <a:latin typeface="Arial" panose="020B0604020202020204" pitchFamily="34" charset="0"/>
                <a:ea typeface="+mn-ea"/>
                <a:cs typeface="Arial" panose="020B0604020202020204" pitchFamily="34" charset="0"/>
              </a:rPr>
              <a:t>In 5 patients there was an increase in the CPS score resulting in 5 patients switching from Child A to B, whereas no patient changed to CPS C. Side effects &gt; grade II occurred only in patients with LiMAx value of 250 before TACE. Patients with CPS A before TACE which experienced severe side effects had initially LiMAX test results &gt; 180. The LiMAx test (AUC = 0.83) allowed a stronger prediction for the occurrence of side effects compared to albumin (AUC=0.38), CPS (AUC=0.68), ALT (AUC=0.62), MELD score (AUC=0.71) or bilirubin (AUC=0.69) in the ROC curve analysis.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Measuring liver function using a 13C methacetine breath test is a helpful method for early identification of patients at risk of liver function deterioration by TACE.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3693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4</a:t>
            </a:fld>
            <a:endParaRPr lang="en-GB" dirty="0"/>
          </a:p>
        </p:txBody>
      </p:sp>
    </p:spTree>
    <p:extLst>
      <p:ext uri="{BB962C8B-B14F-4D97-AF65-F5344CB8AC3E}">
        <p14:creationId xmlns:p14="http://schemas.microsoft.com/office/powerpoint/2010/main" val="2129654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CPI, checkpoint inhibitor; ctDNA, circulating tumour DNA; DDPCR, digital droplet polymerase chain reaction; HCC, hepatocellular carcinoma; PFS, progression-free survival; PI3K, phosphoinositide 3-kinase; TKI, tyrosine kinase inhibitors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SAT490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Mutations in circulating tumor DNA predict primary resistance to systemic therapies in patients with advanced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Johann von Felden</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Amanda J. Craig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Ismail Labgaa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Teresa Garcia-Lezana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Delia D'Avola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Amon Asgharpour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Douglas Dieterich</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Antoinette Bonaccorso</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Miguel Torres-Martin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Daniela Sia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Max Sung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Parissa Tabrizian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Myron Schwartz</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Josep Llovet</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Augusto Villanueva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Medical Center Hamburg Eppendorf</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Icahn School of Medicine at Mount Sinai</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j.von-felden@uke.de</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Despite our understanding of the key molecular alterations of early stage hepatocellular carcinoma (HCC), little is known about the mutational landscape of advanced HCC. Predictive biomarkers of response to systemic treatment are also lacking. Mutations detected in HCC tissue affecting the WNT/b-catenin and PI3K pathways have been associated to primary resistance to immune checkpoint blockade (CPI) and tyrosine kinase inhibitors (TKI), respectively(Harding et al. Clinical Cancer Res. 2019). We aimed at describing the mutational landscape of advanced HCC and identifying predictors of primary resistance to CPI or TKI using liquid biopsy, specifically circulating tumor DNA (ctDNA).</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We prospectively enrolled patients with HCC at advanced stages receiving systemic therapies between October 2015 and January 2019. We conducted mutation analysis of ctDNA from plasma, including a composite approach of targeted ultra-deep sequencing (n=25 key HCC genes) incorporating unique molecular barcodes, and Digital Droplet PCR (DDPCR) of the </a:t>
            </a:r>
            <a:r>
              <a:rPr lang="en-US" sz="1000" i="1" kern="1200" dirty="0">
                <a:solidFill>
                  <a:schemeClr val="tx1"/>
                </a:solidFill>
                <a:effectLst/>
                <a:latin typeface="Arial" panose="020B0604020202020204" pitchFamily="34" charset="0"/>
                <a:ea typeface="+mn-ea"/>
                <a:cs typeface="Arial" panose="020B0604020202020204" pitchFamily="34" charset="0"/>
              </a:rPr>
              <a:t>TERT</a:t>
            </a:r>
            <a:r>
              <a:rPr lang="en-US" sz="1000" kern="1200" dirty="0">
                <a:solidFill>
                  <a:schemeClr val="tx1"/>
                </a:solidFill>
                <a:effectLst/>
                <a:latin typeface="Arial" panose="020B0604020202020204" pitchFamily="34" charset="0"/>
                <a:ea typeface="+mn-ea"/>
                <a:cs typeface="Arial" panose="020B0604020202020204" pitchFamily="34" charset="0"/>
              </a:rPr>
              <a:t> Promoter mutation C228T. Primary endpoint was progression-free survival (PFS) stratified by mutation profiles in ctDNA. Secondary endpoints were overall survival and objective response rate. </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We included a total of 121 patients. The most frequent mutations in advanced HCC (n=85) were TERT promoter (51%), TP53 (32%), CTNNB1 (17%), PTEN (8%), AXIN1, ARID2, KMT2D, and TSC2 (each 6%). TP53 and CTNNB1 mutations were mutually exclusive. Patients with mutations in the PI3K/MTOR pathway had significantly shorter PFS than those without these mutations after TKI (2.1 versus 3.7 months, p&lt;0.001, HR for progression or death: 6.7 in multivariate Cox regression, p=0.01, n=22), but not after CPI (n=32). WNT pathway mutations were not associated with PFS, overall survival, or objective response in patients with and without mutations after CPI (n=32). Serial profiling of ctDNA correlates with treatment response (n=8). </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Mutation calling from ctDNA in advanced HCC detects similar frequencies of mutations compared to those reported in early stages, except lower rates in CTNNB1. Mutations in the PI3K/MAPK pathway correlate with worse PFS in patients receiving TKIs. We did not find a correlation between WNT/b-catenin pathway mutations and response to CPI, however, our findings need to be further validated in large and prospective investigations.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99554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CPI, checkpoint inhibitor; ctDNA, circulating tumour DNA; HCC, hepatocellular carcinoma; HR, hazard ratio; MAPK, mitogen-activated protein kinase; MTOR, mammalian target of rapamycin; ORR, objective response rate; OS, overall survival; PFS, progression-free survival; PI3K, phosphoinositide 3-kinase; TKI, tyrosine kinase inhibitors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SAT490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Mutations in circulating tumor DNA predict primary resistance to systemic therapies in patients with advanced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Johann von Felden</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Amanda J. Craig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Ismail Labgaa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Teresa Garcia-Lezana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Delia D'Avola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Amon Asgharpour</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Douglas Dieterich</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Antoinette Bonaccorso</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Miguel Torres-Martin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Daniela Sia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Max Sung</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Parissa Tabrizian</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Myron Schwartz</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Josep Llovet</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Augusto Villanueva</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Medical Center Hamburg Eppendorf</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Icahn School of Medicine at Mount Sinai</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j.von-felden@uke.de</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Despite our understanding of the key molecular alterations of early stage hepatocellular carcinoma (HCC), little is known about the mutational landscape of advanced HCC. Predictive biomarkers of response to systemic treatment are also lacking. Mutations detected in HCC tissue affecting the WNT/b-catenin and PI3K pathways have been associated to primary resistance to immune checkpoint blockade (CPI) and tyrosine kinase inhibitors (TKI), respectively(Harding et al. Clinical Cancer Res. 2019). We aimed at describing the mutational landscape of advanced HCC and identifying predictors of primary resistance to CPI or TKI using liquid biopsy, specifically circulating tumor DNA (ctDNA).</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We prospectively enrolled patients with HCC at advanced stages receiving systemic therapies between October 2015 and January 2019. We conducted mutation analysis of ctDNA from plasma, including a composite approach of targeted ultra-deep sequencing (n=25 key HCC genes) incorporating unique molecular barcodes, and Digital Droplet PCR (DDPCR) of the </a:t>
            </a:r>
            <a:r>
              <a:rPr lang="en-US" sz="1000" i="1" kern="1200" dirty="0">
                <a:solidFill>
                  <a:schemeClr val="tx1"/>
                </a:solidFill>
                <a:effectLst/>
                <a:latin typeface="Arial" panose="020B0604020202020204" pitchFamily="34" charset="0"/>
                <a:ea typeface="+mn-ea"/>
                <a:cs typeface="Arial" panose="020B0604020202020204" pitchFamily="34" charset="0"/>
              </a:rPr>
              <a:t>TERT</a:t>
            </a:r>
            <a:r>
              <a:rPr lang="en-US" sz="1000" kern="1200" dirty="0">
                <a:solidFill>
                  <a:schemeClr val="tx1"/>
                </a:solidFill>
                <a:effectLst/>
                <a:latin typeface="Arial" panose="020B0604020202020204" pitchFamily="34" charset="0"/>
                <a:ea typeface="+mn-ea"/>
                <a:cs typeface="Arial" panose="020B0604020202020204" pitchFamily="34" charset="0"/>
              </a:rPr>
              <a:t> Promoter mutation C228T. Primary endpoint was progression-free survival (PFS) stratified by mutation profiles in ctDNA. Secondary endpoints were overall survival and objective response rate. </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We included a total of 121 patients. The most frequent mutations in advanced HCC (n=85) were TERT promoter (51%), TP53 (32%), CTNNB1 (17%), PTEN (8%), AXIN1, ARID2, KMT2D, and TSC2 (each 6%). TP53 and CTNNB1 mutations were mutually exclusive. Patients with mutations in the PI3K/MTOR pathway had significantly shorter PFS than those without these mutations after TKI (2.1 versus 3.7 months, p&lt;0.001, HR for progression or death: 6.7 in multivariate Cox regression, p=0.01, n=22), but not after CPI (n=32). WNT pathway mutations were not associated with PFS, overall survival, or objective response in patients with and without mutations after CPI (n=32). Serial profiling of ctDNA correlates with treatment response (n=8). </a:t>
            </a: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Mutation calling from ctDNA in advanced HCC detects similar frequencies of mutations compared to those reported in early stages, except lower rates in CTNNB1. Mutations in the PI3K/MAPK pathway correlate with worse PFS in patients receiving TKIs. We did not find a correlation between WNT/b-catenin pathway mutations and response to CPI, however, our findings need to be further validated in large and prospective investigations.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524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326566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6</a:t>
            </a:fld>
            <a:endParaRPr lang="en-GB" dirty="0"/>
          </a:p>
        </p:txBody>
      </p:sp>
    </p:spTree>
    <p:extLst>
      <p:ext uri="{BB962C8B-B14F-4D97-AF65-F5344CB8AC3E}">
        <p14:creationId xmlns:p14="http://schemas.microsoft.com/office/powerpoint/2010/main" val="139131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CI, confidence interval; HCC, hepatocellular carcinoma; HR, hazard ratio; IPTW, inverse probability treatment weighting; ORR, objective response rate; OS, overall survival; PFS, progression-free survival; TTP, time to progression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AS050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Regorafenib versus nivolumab after sorafenib failure: real-world data in patients with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Won-Mook Choi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Jonggi Choi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 Hyun Shim</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Young-Suk Lim</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 Chu Lee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Kang Mo Kim</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Asan Medical Center, University of Ulsan College of Medicine, Department of Gastroenterology, Liver Center, Seoul, Korea, Rep. of South</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kimkm70@amc.seoul.kr</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Regorafenib and nivolumab are drugs approved for second-line treatment of patients with hepatocellular carcinoma (HCC) after sorafenib failure. However, the effectiveness of regorafenib and nivolumab following sorafenib has not been directly compared in a real-world clinic setting.</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This study retrospectively evaluated 373 patients with HCC who were treated with regorafenib (n=223) or nivolumab (n=150) as a second-line treatment after sorafenib failure between July 2017 and February 2019.</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Progression-free survival (PFS; hazard ratio [HR], 0.85; 95% confidence interval [CI], 0.69–1.06; P=0.150), time to progression (TTP; HR, 0.95; 95% CI, 0.77–1.19; P=0.680), and overall survival (OS; HR, 0.83; 95% CI, 0.64–1.07; P=0.154) did not differ significantly between groups of patients treated with regorafenib and nivolumab, findings consistently observed by multivariable-adjusted, propensity score-matched, and inverse probability treatment weighting (IPTW) analyses. However, the objective response rate was significantly higher in the nivolumab than in the regorafenib group (13.3% vs, 4.0%; P=0.002). When the effectiveness of regorafenib and nivolumab was compared in treatment responders, defined as patients who achieved complete response, partial response, or stable disease after first response evaluation, PFS (HR, 0.50; 95% CI, 0.33–0.75; P=0.001), TTP (HR, 0.48; 95% CI, 0.31–0.73; P&lt;0.001), and OS (HR, 0.51; 95% CI, 0.31–0.87; P=0.013) were significantly longer in the 59 responders to nivolumab than in the 104 responders to regorafenib, findings also observed by multivariable-adjusted and IPTW analyses.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Survival outcomes in patients treated with regorafenib and nivolumab after sorafenib failure did not differ significantly. However, nivolumab may be more effective than regorafenib in treatment responders.</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111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CI, confidence interval; HCC, hepatocellular carcinoma; HR, hazard ratio; IPTW, inverse probability treatment weighting; ORR, objective response rate; OS, overall survival; PFS, progression-free survival; TTP, time to progression</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AS050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Regorafenib versus nivolumab after sorafenib failure: real-world data in patients with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Won-Mook Choi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Jonggi Choi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Ju Hyun Shim</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Young-Suk Lim</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 Chu Lee</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Kang Mo Kim</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Asan Medical Center, University of Ulsan College of Medicine, Department of Gastroenterology, Liver Center, Seoul, Korea, Rep. of South</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kimkm70@amc.seoul.kr</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Regorafenib and nivolumab are drugs approved for second-line treatment of patients with hepatocellular carcinoma (HCC) after sorafenib failure. However, the effectiveness of regorafenib and nivolumab following sorafenib has not been directly compared in a real-world clinic setting.</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This study retrospectively evaluated 373 patients with HCC who were treated with regorafenib (n=223) or nivolumab (n=150) as a second-line treatment after sorafenib failure between July 2017 and February 2019.</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Progression-free survival (PFS; hazard ratio [HR], 0.85; 95% confidence interval [CI], 0.69–1.06; P=0.150), time to progression (TTP; HR, 0.95; 95% CI, 0.77–1.19; P=0.680), and overall survival (OS; HR, 0.83; 95% CI, 0.64–1.07; P=0.154) did not differ significantly between groups of patients treated with regorafenib and nivolumab, findings consistently observed by multivariable-adjusted, propensity score-matched, and inverse probability treatment weighting (IPTW) analyses. However, the objective response rate was significantly higher in the nivolumab than in the regorafenib group (13.3% vs, 4.0%; P=0.002). When the effectiveness of regorafenib and nivolumab was compared in treatment responders, defined as patients who achieved complete response, partial response, or stable disease after first response evaluation, PFS (HR, 0.50; 95% CI, 0.33–0.75; P=0.001), TTP (HR, 0.48; 95% CI, 0.31–0.73; P&lt;0.001), and OS (HR, 0.51; 95% CI, 0.31–0.87; P=0.013) were significantly longer in the 59 responders to nivolumab than in the 104 responders to regorafenib, findings also observed by multivariable-adjusted and IPTW analyses.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Survival outcomes in patients treated with regorafenib and nivolumab after sorafenib failure did not differ significantly. However, nivolumab may be more effective than regorafenib in treatment responders.</a:t>
            </a:r>
            <a:endParaRPr lang="en-GB" sz="1000" dirty="0"/>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038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53125" cy="3349625"/>
          </a:xfrm>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HCC, hepatocellular carcinoma; ICIs, immune checkpoint inhibitors; IHC, immunohistochemistry; IP, intraperitoneal; TKI, tyrosine kinase inhibitor; OR, objective response; PD-1, programmed cell death protein-1</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AS053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Cabozantinib enhances the efficacy and immune modulatory activity of anti-PD1 therapy in a syngeneic mouse model of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Roger Esteban-Fabró</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u="sng" kern="1200" dirty="0">
                <a:solidFill>
                  <a:schemeClr val="tx1"/>
                </a:solidFill>
                <a:effectLst/>
                <a:latin typeface="Arial" panose="020B0604020202020204" pitchFamily="34" charset="0"/>
                <a:ea typeface="+mn-ea"/>
                <a:cs typeface="Arial" panose="020B0604020202020204" pitchFamily="34" charset="0"/>
              </a:rPr>
              <a:t>Catherine E. Willoughby</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Marta Piqué-Gili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GB" sz="1000" kern="1200" noProof="0" dirty="0">
                <a:solidFill>
                  <a:schemeClr val="tx1"/>
                </a:solidFill>
                <a:effectLst/>
                <a:latin typeface="Arial" panose="020B0604020202020204" pitchFamily="34" charset="0"/>
                <a:ea typeface="+mn-ea"/>
                <a:cs typeface="Arial" panose="020B0604020202020204" pitchFamily="34" charset="0"/>
              </a:rPr>
              <a:t>Judit</a:t>
            </a:r>
            <a:r>
              <a:rPr lang="en-US" sz="1000" kern="1200" dirty="0">
                <a:solidFill>
                  <a:schemeClr val="tx1"/>
                </a:solidFill>
                <a:effectLst/>
                <a:latin typeface="Arial" panose="020B0604020202020204" pitchFamily="34" charset="0"/>
                <a:ea typeface="+mn-ea"/>
                <a:cs typeface="Arial" panose="020B0604020202020204" pitchFamily="34" charset="0"/>
              </a:rPr>
              <a:t> Peix</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Carla Montironi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Jordi Abril-Fornaguera</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Laura Torrens</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Roser Pinyol</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Josep M. Llovet</a:t>
            </a:r>
            <a:r>
              <a:rPr lang="en-US" sz="1000" kern="1200" baseline="30000" dirty="0">
                <a:solidFill>
                  <a:schemeClr val="tx1"/>
                </a:solidFill>
                <a:effectLst/>
                <a:latin typeface="Arial" panose="020B0604020202020204" pitchFamily="34" charset="0"/>
                <a:ea typeface="+mn-ea"/>
                <a:cs typeface="Arial" panose="020B0604020202020204" pitchFamily="34" charset="0"/>
              </a:rPr>
              <a:t>1 2 3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Institut d’Investigacions Biomèdiques August Pi i Sunyer (IDIBAPS), Liver Cancer Translational Research Laboratory, Liver Unit, Barcelona, Spain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Icahn School of Medicine at Mount Sinai, Mount Sinai Liver Cancer Program, Tisch Cancer Institute, New York,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Institució Catalana de Recerca i Estudis Avançats (ICREA), Barcelona, Spain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jmllovet@clinic.cat</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Immune checkpoint inhibitors (ICPIs) including anti-PD1 therapies have shown promising results for the treatment of hepatocellular carcinoma (HCC), however responses are only observed in a subset of patients (15-20%). Cabozantinib is an FDA-approved tyrosine kinase inhibitor with anti-angiogenic, anti-proliferative and immune-stimulatory activity, thus potentially promoting a switch among immunologically ‘cold’ tumours towards a favourable ’hot’ immune profile and improved responses to ICPIs. Here we aimed to assess the anti-tumour effects and mechanism of action of cabozantinib alone and in combination with anti-PD1 treatment in an immunocompetent murine model of HCC.</a:t>
            </a: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Method:</a:t>
            </a:r>
            <a:r>
              <a:rPr lang="en-GB" sz="1000" kern="1200" dirty="0">
                <a:solidFill>
                  <a:schemeClr val="tx1"/>
                </a:solidFill>
                <a:effectLst/>
                <a:latin typeface="Arial" panose="020B0604020202020204" pitchFamily="34" charset="0"/>
                <a:ea typeface="+mn-ea"/>
                <a:cs typeface="Arial" panose="020B0604020202020204" pitchFamily="34" charset="0"/>
              </a:rPr>
              <a:t> C57BL/6J mice bearing subcutaneous Hepa1-6 tumours (200-300 mm</a:t>
            </a:r>
            <a:r>
              <a:rPr lang="en-GB" sz="1000" kern="1200" baseline="30000" dirty="0">
                <a:solidFill>
                  <a:schemeClr val="tx1"/>
                </a:solidFill>
                <a:effectLst/>
                <a:latin typeface="Arial" panose="020B0604020202020204" pitchFamily="34" charset="0"/>
                <a:ea typeface="+mn-ea"/>
                <a:cs typeface="Arial" panose="020B0604020202020204" pitchFamily="34" charset="0"/>
              </a:rPr>
              <a:t>3</a:t>
            </a:r>
            <a:r>
              <a:rPr lang="en-GB" sz="1000" kern="1200" dirty="0">
                <a:solidFill>
                  <a:schemeClr val="tx1"/>
                </a:solidFill>
                <a:effectLst/>
                <a:latin typeface="Arial" panose="020B0604020202020204" pitchFamily="34" charset="0"/>
                <a:ea typeface="+mn-ea"/>
                <a:cs typeface="Arial" panose="020B0604020202020204" pitchFamily="34" charset="0"/>
              </a:rPr>
              <a:t>) were randomised to receive anti-PD1 or placebo IgG (10 mg/kg </a:t>
            </a:r>
            <a:r>
              <a:rPr lang="en-GB" sz="1000" i="1" kern="1200" dirty="0">
                <a:solidFill>
                  <a:schemeClr val="tx1"/>
                </a:solidFill>
                <a:effectLst/>
                <a:latin typeface="Arial" panose="020B0604020202020204" pitchFamily="34" charset="0"/>
                <a:ea typeface="+mn-ea"/>
                <a:cs typeface="Arial" panose="020B0604020202020204" pitchFamily="34" charset="0"/>
              </a:rPr>
              <a:t>i.p.</a:t>
            </a:r>
            <a:r>
              <a:rPr lang="en-GB" sz="1000" kern="1200" dirty="0">
                <a:solidFill>
                  <a:schemeClr val="tx1"/>
                </a:solidFill>
                <a:effectLst/>
                <a:latin typeface="Arial" panose="020B0604020202020204" pitchFamily="34" charset="0"/>
                <a:ea typeface="+mn-ea"/>
                <a:cs typeface="Arial" panose="020B0604020202020204" pitchFamily="34" charset="0"/>
              </a:rPr>
              <a:t> every 3 days for a total of 5 doses) ± cabozantinib (30 mg/kg daily </a:t>
            </a:r>
            <a:r>
              <a:rPr lang="en-GB" sz="1000" i="1" kern="1200" dirty="0">
                <a:solidFill>
                  <a:schemeClr val="tx1"/>
                </a:solidFill>
                <a:effectLst/>
                <a:latin typeface="Arial" panose="020B0604020202020204" pitchFamily="34" charset="0"/>
                <a:ea typeface="+mn-ea"/>
                <a:cs typeface="Arial" panose="020B0604020202020204" pitchFamily="34" charset="0"/>
              </a:rPr>
              <a:t>p.o.</a:t>
            </a:r>
            <a:r>
              <a:rPr lang="en-GB" sz="1000" kern="1200" dirty="0">
                <a:solidFill>
                  <a:schemeClr val="tx1"/>
                </a:solidFill>
                <a:effectLst/>
                <a:latin typeface="Arial" panose="020B0604020202020204" pitchFamily="34" charset="0"/>
                <a:ea typeface="+mn-ea"/>
                <a:cs typeface="Arial" panose="020B0604020202020204" pitchFamily="34" charset="0"/>
              </a:rPr>
              <a:t>) (20 mice per treatment). Six mice per arm were culled after the last anti-PD1 dose and 2 hours after cabozantinib administration (day 14 of treatment). The remaining mice were sacrificed at study termination (day 32). Blood and tumour samples were collected for histological and molecular analyses, immune cell characterisation by flow cytometry, and cytokine profiling using a multiplex assay.</a:t>
            </a: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Results:</a:t>
            </a:r>
            <a:r>
              <a:rPr lang="en-GB" sz="1000" kern="1200" dirty="0">
                <a:solidFill>
                  <a:schemeClr val="tx1"/>
                </a:solidFill>
                <a:effectLst/>
                <a:latin typeface="Arial" panose="020B0604020202020204" pitchFamily="34" charset="0"/>
                <a:ea typeface="+mn-ea"/>
                <a:cs typeface="Arial" panose="020B0604020202020204" pitchFamily="34" charset="0"/>
              </a:rPr>
              <a:t> Both cabozantinib and anti-PD1 monotherapies significantly reduced tumour growth or induced tumour regression compared to placebo (p &lt; 0.05). Combination treatment exhibited the greatest anti-tumour effect, inducing the highest objective response rate (79%) and shortest time to objective response (7 days, p &lt; 0.03 </a:t>
            </a:r>
            <a:r>
              <a:rPr lang="en-GB" sz="1000" i="1" kern="1200" dirty="0">
                <a:solidFill>
                  <a:schemeClr val="tx1"/>
                </a:solidFill>
                <a:effectLst/>
                <a:latin typeface="Arial" panose="020B0604020202020204" pitchFamily="34" charset="0"/>
                <a:ea typeface="+mn-ea"/>
                <a:cs typeface="Arial" panose="020B0604020202020204" pitchFamily="34" charset="0"/>
              </a:rPr>
              <a:t>vs.</a:t>
            </a:r>
            <a:r>
              <a:rPr lang="en-GB" sz="1000" kern="1200" dirty="0">
                <a:solidFill>
                  <a:schemeClr val="tx1"/>
                </a:solidFill>
                <a:effectLst/>
                <a:latin typeface="Arial" panose="020B0604020202020204" pitchFamily="34" charset="0"/>
                <a:ea typeface="+mn-ea"/>
                <a:cs typeface="Arial" panose="020B0604020202020204" pitchFamily="34" charset="0"/>
              </a:rPr>
              <a:t> placebo). Histological examination revealed that cabozantinib and combination-treated tumours had significantly reduced viable tissue volumes (p &lt; 0.001) and higher rates of necrosis (p &lt; 0.01) compared to placebo. Flow cytometry analysis revealed increased proportions of tumour-infiltrating neutrophils, lower proportions of tumour-infiltrating exhausted CD8+ T cells, and higher overall proportions of circulating T lymphocytes in cabozantinib and combination-treated animals (p &lt; 0.05). Furthermore, significantly increased circulating memory/effector T cell proportions were observed in combination-treated mice (p &lt; 0.05 </a:t>
            </a:r>
            <a:r>
              <a:rPr lang="en-GB" sz="1000" i="1" kern="1200" dirty="0">
                <a:solidFill>
                  <a:schemeClr val="tx1"/>
                </a:solidFill>
                <a:effectLst/>
                <a:latin typeface="Arial" panose="020B0604020202020204" pitchFamily="34" charset="0"/>
                <a:ea typeface="+mn-ea"/>
                <a:cs typeface="Arial" panose="020B0604020202020204" pitchFamily="34" charset="0"/>
              </a:rPr>
              <a:t>vs.</a:t>
            </a:r>
            <a:r>
              <a:rPr lang="en-GB" sz="1000" kern="1200" dirty="0">
                <a:solidFill>
                  <a:schemeClr val="tx1"/>
                </a:solidFill>
                <a:effectLst/>
                <a:latin typeface="Arial" panose="020B0604020202020204" pitchFamily="34" charset="0"/>
                <a:ea typeface="+mn-ea"/>
                <a:cs typeface="Arial" panose="020B0604020202020204" pitchFamily="34" charset="0"/>
              </a:rPr>
              <a:t> placebo). Peripheral blood profiling of 31 cytokines revealed changes including increases in the T lymphocyte chemo-attractants IL-16 and CCL27 in combination-treated mice compared to placebo (p &lt; 0.05). Gene expression and IHC analyses of tumour samples are ongoing.</a:t>
            </a:r>
          </a:p>
          <a:p>
            <a:pPr marL="0" indent="0">
              <a:buNone/>
            </a:pPr>
            <a:endParaRPr lang="en-GB"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b="1" kern="1200" dirty="0">
                <a:solidFill>
                  <a:schemeClr val="tx1"/>
                </a:solidFill>
                <a:effectLst/>
                <a:latin typeface="Arial" panose="020B0604020202020204" pitchFamily="34" charset="0"/>
                <a:ea typeface="+mn-ea"/>
                <a:cs typeface="Arial" panose="020B0604020202020204" pitchFamily="34" charset="0"/>
              </a:rPr>
              <a:t>Conclusion:</a:t>
            </a:r>
            <a:r>
              <a:rPr lang="en-GB" sz="1000" kern="1200" dirty="0">
                <a:solidFill>
                  <a:schemeClr val="tx1"/>
                </a:solidFill>
                <a:effectLst/>
                <a:latin typeface="Arial" panose="020B0604020202020204" pitchFamily="34" charset="0"/>
                <a:ea typeface="+mn-ea"/>
                <a:cs typeface="Arial" panose="020B0604020202020204" pitchFamily="34" charset="0"/>
              </a:rPr>
              <a:t> Cabozantinib increased the response rate to anti-PD1 therapy and had beneficial immunomodulatory activity in our syngeneic model, thus supporting further investigation into combining cabozantinib and anti-PD1 for the treatment of HCC.</a:t>
            </a:r>
          </a:p>
          <a:p>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25688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177515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02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9862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17270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63483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40750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C20C59BB-784F-C34F-83C4-0E46443386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9" name="Subtitle 2">
            <a:extLst>
              <a:ext uri="{FF2B5EF4-FFF2-40B4-BE49-F238E27FC236}">
                <a16:creationId xmlns:a16="http://schemas.microsoft.com/office/drawing/2014/main" id="{7B98B331-98CB-CB4B-B0C9-6C8BE42B4F12}"/>
              </a:ext>
            </a:extLst>
          </p:cNvPr>
          <p:cNvSpPr>
            <a:spLocks noGrp="1"/>
          </p:cNvSpPr>
          <p:nvPr>
            <p:ph type="subTitle" idx="1"/>
          </p:nvPr>
        </p:nvSpPr>
        <p:spPr>
          <a:xfrm>
            <a:off x="725557" y="3392470"/>
            <a:ext cx="6185382" cy="811781"/>
          </a:xfrm>
        </p:spPr>
        <p:txBody>
          <a:bodyPr anchor="t">
            <a:noAutofit/>
          </a:bodyPr>
          <a:lstStyle>
            <a:lvl1pPr marL="0" indent="0" algn="l">
              <a:buNone/>
              <a:defRPr sz="2400" b="0" spc="-150" baseline="0">
                <a:solidFill>
                  <a:schemeClr val="bg1"/>
                </a:solidFill>
              </a:defRPr>
            </a:lvl1pPr>
          </a:lstStyle>
          <a:p>
            <a:endParaRPr lang="en-GB" dirty="0"/>
          </a:p>
        </p:txBody>
      </p:sp>
      <p:sp>
        <p:nvSpPr>
          <p:cNvPr id="10" name="Title 1">
            <a:extLst>
              <a:ext uri="{FF2B5EF4-FFF2-40B4-BE49-F238E27FC236}">
                <a16:creationId xmlns:a16="http://schemas.microsoft.com/office/drawing/2014/main" id="{5B6B64A5-0FB8-2547-95FA-6EB84BD5CA4A}"/>
              </a:ext>
            </a:extLst>
          </p:cNvPr>
          <p:cNvSpPr>
            <a:spLocks noGrp="1"/>
          </p:cNvSpPr>
          <p:nvPr>
            <p:ph type="ctrTitle" hasCustomPrompt="1"/>
          </p:nvPr>
        </p:nvSpPr>
        <p:spPr>
          <a:xfrm>
            <a:off x="725557" y="974035"/>
            <a:ext cx="6185382" cy="2325525"/>
          </a:xfrm>
        </p:spPr>
        <p:txBody>
          <a:bodyPr anchor="b">
            <a:noAutofit/>
          </a:bodyPr>
          <a:lstStyle>
            <a:lvl1pPr algn="l">
              <a:defRPr sz="5400" b="1" i="0" spc="-150" baseline="0">
                <a:solidFill>
                  <a:schemeClr val="bg1"/>
                </a:solidFill>
              </a:defRPr>
            </a:lvl1pPr>
          </a:lstStyle>
          <a:p>
            <a:r>
              <a:rPr lang="en-GB" dirty="0"/>
              <a:t>Presentation title in this space here</a:t>
            </a:r>
          </a:p>
        </p:txBody>
      </p:sp>
    </p:spTree>
    <p:extLst>
      <p:ext uri="{BB962C8B-B14F-4D97-AF65-F5344CB8AC3E}">
        <p14:creationId xmlns:p14="http://schemas.microsoft.com/office/powerpoint/2010/main" val="1093649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756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1886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56720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128980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055877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83006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6786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3541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2122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503551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566601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043587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2889972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588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7328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340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737184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41902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31/08/2020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2.png"/><Relationship Id="rId4" Type="http://schemas.openxmlformats.org/officeDocument/2006/relationships/slideLayout" Target="../slideLayouts/slideLayout42.xml"/><Relationship Id="rId9"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91" r:id="rId7"/>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979797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71909739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6554197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2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576101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5.xml"/><Relationship Id="rId6" Type="http://schemas.openxmlformats.org/officeDocument/2006/relationships/slide" Target="slide3.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image" Target="../media/image22.tmp"/><Relationship Id="rId7" Type="http://schemas.openxmlformats.org/officeDocument/2006/relationships/image" Target="../media/image26.tmp"/><Relationship Id="rId2" Type="http://schemas.openxmlformats.org/officeDocument/2006/relationships/notesSlide" Target="../notesSlides/notesSlide22.xml"/><Relationship Id="rId1" Type="http://schemas.openxmlformats.org/officeDocument/2006/relationships/slideLayout" Target="../slideLayouts/slideLayout41.xml"/><Relationship Id="rId6" Type="http://schemas.openxmlformats.org/officeDocument/2006/relationships/image" Target="../media/image25.tmp"/><Relationship Id="rId5" Type="http://schemas.openxmlformats.org/officeDocument/2006/relationships/image" Target="../media/image24.tmp"/><Relationship Id="rId10" Type="http://schemas.openxmlformats.org/officeDocument/2006/relationships/image" Target="../media/image12.png"/><Relationship Id="rId4" Type="http://schemas.openxmlformats.org/officeDocument/2006/relationships/image" Target="../media/image23.tmp"/><Relationship Id="rId9"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https://biostats.liv.ac.uk/olc" TargetMode="External"/><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8.xml"/><Relationship Id="rId6" Type="http://schemas.openxmlformats.org/officeDocument/2006/relationships/slide" Target="slide3.xml"/><Relationship Id="rId5" Type="http://schemas.openxmlformats.org/officeDocument/2006/relationships/image" Target="../media/image29.tmp"/><Relationship Id="rId4" Type="http://schemas.openxmlformats.org/officeDocument/2006/relationships/image" Target="../media/image28.tmp"/></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8.xml"/><Relationship Id="rId1" Type="http://schemas.openxmlformats.org/officeDocument/2006/relationships/slideLayout" Target="../slideLayouts/slideLayout50.xml"/><Relationship Id="rId5" Type="http://schemas.openxmlformats.org/officeDocument/2006/relationships/image" Target="../media/image12.pn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0.xml"/><Relationship Id="rId1" Type="http://schemas.openxmlformats.org/officeDocument/2006/relationships/slideLayout" Target="../slideLayouts/slideLayout41.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32.tm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4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42.xml"/><Relationship Id="rId6" Type="http://schemas.openxmlformats.org/officeDocument/2006/relationships/image" Target="../media/image34.tmp"/><Relationship Id="rId5" Type="http://schemas.openxmlformats.org/officeDocument/2006/relationships/image" Target="../media/image33.tmp"/><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4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41.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slide" Target="slide15.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41.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14.tmp"/></Relationships>
</file>

<file path=ppt/slides/_rels/slide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16.tm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slide" Target="slide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3B4BF44-D81F-400E-9F5B-9F927A5D6FDB}"/>
              </a:ext>
            </a:extLst>
          </p:cNvPr>
          <p:cNvSpPr>
            <a:spLocks noGrp="1"/>
          </p:cNvSpPr>
          <p:nvPr>
            <p:ph type="subTitle" idx="1"/>
          </p:nvPr>
        </p:nvSpPr>
        <p:spPr/>
        <p:txBody>
          <a:bodyPr/>
          <a:lstStyle/>
          <a:p>
            <a:r>
              <a:rPr lang="en-GB" dirty="0"/>
              <a:t>Best of Digital ILC 2020</a:t>
            </a:r>
          </a:p>
        </p:txBody>
      </p:sp>
      <p:sp>
        <p:nvSpPr>
          <p:cNvPr id="4" name="Title 3">
            <a:extLst>
              <a:ext uri="{FF2B5EF4-FFF2-40B4-BE49-F238E27FC236}">
                <a16:creationId xmlns:a16="http://schemas.microsoft.com/office/drawing/2014/main" id="{3B2EA21D-2E95-471B-837A-EDE37849919E}"/>
              </a:ext>
            </a:extLst>
          </p:cNvPr>
          <p:cNvSpPr>
            <a:spLocks noGrp="1"/>
          </p:cNvSpPr>
          <p:nvPr>
            <p:ph type="ctrTitle"/>
          </p:nvPr>
        </p:nvSpPr>
        <p:spPr/>
        <p:txBody>
          <a:bodyPr/>
          <a:lstStyle/>
          <a:p>
            <a:r>
              <a:rPr lang="en-GB" dirty="0"/>
              <a:t>Liver tumours</a:t>
            </a:r>
          </a:p>
        </p:txBody>
      </p:sp>
    </p:spTree>
    <p:extLst>
      <p:ext uri="{BB962C8B-B14F-4D97-AF65-F5344CB8AC3E}">
        <p14:creationId xmlns:p14="http://schemas.microsoft.com/office/powerpoint/2010/main" val="307516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CEBA-408A-49AE-9FEE-E69B5CF2A215}"/>
              </a:ext>
            </a:extLst>
          </p:cNvPr>
          <p:cNvSpPr>
            <a:spLocks noGrp="1"/>
          </p:cNvSpPr>
          <p:nvPr>
            <p:ph type="title"/>
          </p:nvPr>
        </p:nvSpPr>
        <p:spPr/>
        <p:txBody>
          <a:bodyPr>
            <a:noAutofit/>
          </a:bodyPr>
          <a:lstStyle/>
          <a:p>
            <a:r>
              <a:rPr lang="en-GB" sz="2400" dirty="0"/>
              <a:t>Cabozantinib enhances the efficacy and immune modulatory activity of </a:t>
            </a:r>
            <a:br>
              <a:rPr lang="en-GB" sz="2400" dirty="0"/>
            </a:br>
            <a:r>
              <a:rPr lang="en-GB" sz="2400" dirty="0"/>
              <a:t>anti-PD1 therapy in a syngeneic mouse model of hepatocellular carcinoma</a:t>
            </a:r>
          </a:p>
        </p:txBody>
      </p:sp>
      <p:sp>
        <p:nvSpPr>
          <p:cNvPr id="3" name="Text Placeholder 2">
            <a:extLst>
              <a:ext uri="{FF2B5EF4-FFF2-40B4-BE49-F238E27FC236}">
                <a16:creationId xmlns:a16="http://schemas.microsoft.com/office/drawing/2014/main" id="{ABC038CF-98E0-4C0B-843D-5477CB409443}"/>
              </a:ext>
            </a:extLst>
          </p:cNvPr>
          <p:cNvSpPr>
            <a:spLocks noGrp="1"/>
          </p:cNvSpPr>
          <p:nvPr>
            <p:ph type="body" sz="quarter" idx="10"/>
          </p:nvPr>
        </p:nvSpPr>
        <p:spPr/>
        <p:txBody>
          <a:bodyPr/>
          <a:lstStyle/>
          <a:p>
            <a:r>
              <a:rPr lang="en-GB" dirty="0"/>
              <a:t>*Also stimulated by anti-PD1</a:t>
            </a:r>
          </a:p>
          <a:p>
            <a:r>
              <a:rPr lang="en-GB" dirty="0"/>
              <a:t>Willoughby CE, et al. DILC 2020; AS053</a:t>
            </a:r>
          </a:p>
        </p:txBody>
      </p:sp>
      <p:sp>
        <p:nvSpPr>
          <p:cNvPr id="17" name="Content Placeholder 16">
            <a:extLst>
              <a:ext uri="{FF2B5EF4-FFF2-40B4-BE49-F238E27FC236}">
                <a16:creationId xmlns:a16="http://schemas.microsoft.com/office/drawing/2014/main" id="{0150525A-1E30-4106-A89D-A8C7897A19F1}"/>
              </a:ext>
            </a:extLst>
          </p:cNvPr>
          <p:cNvSpPr>
            <a:spLocks noGrp="1"/>
          </p:cNvSpPr>
          <p:nvPr>
            <p:ph sz="half" idx="1"/>
          </p:nvPr>
        </p:nvSpPr>
        <p:spPr>
          <a:xfrm>
            <a:off x="425752" y="1340767"/>
            <a:ext cx="11692454" cy="5237013"/>
          </a:xfrm>
        </p:spPr>
        <p:txBody>
          <a:bodyPr>
            <a:normAutofit fontScale="92500" lnSpcReduction="10000"/>
          </a:bodyPr>
          <a:lstStyle/>
          <a:p>
            <a:pPr marL="0" lvl="0" indent="0">
              <a:buClr>
                <a:srgbClr val="004B87"/>
              </a:buClr>
              <a:buNone/>
              <a:defRPr/>
            </a:pPr>
            <a:r>
              <a:rPr lang="en-GB" b="1" dirty="0">
                <a:solidFill>
                  <a:srgbClr val="FFFFFF"/>
                </a:solidFill>
                <a:highlight>
                  <a:srgbClr val="004A86"/>
                </a:highlight>
                <a:latin typeface="Arial" panose="020B0604020202020204" pitchFamily="34" charset="0"/>
                <a:cs typeface="Arial" panose="020B0604020202020204" pitchFamily="34" charset="0"/>
              </a:rPr>
              <a:t>RESULTS (CONT.) </a:t>
            </a:r>
            <a:r>
              <a:rPr lang="en-GB" b="1" dirty="0">
                <a:solidFill>
                  <a:srgbClr val="FFFFFF"/>
                </a:solidFill>
                <a:highlight>
                  <a:srgbClr val="FEFCFC"/>
                </a:highlight>
                <a:latin typeface="Arial" panose="020B0604020202020204" pitchFamily="34" charset="0"/>
                <a:cs typeface="Arial" panose="020B0604020202020204" pitchFamily="34" charset="0"/>
              </a:rPr>
              <a:t> </a:t>
            </a:r>
          </a:p>
          <a:p>
            <a:pPr marL="0" indent="0">
              <a:buNone/>
            </a:pPr>
            <a:r>
              <a:rPr lang="en-GB" b="1" dirty="0"/>
              <a:t>Histological and molecular efficacy</a:t>
            </a:r>
          </a:p>
          <a:p>
            <a:r>
              <a:rPr lang="en-GB" dirty="0"/>
              <a:t>Cabozantinib and combination-treated tumours had:</a:t>
            </a:r>
          </a:p>
          <a:p>
            <a:pPr lvl="1"/>
            <a:r>
              <a:rPr lang="en-GB" dirty="0"/>
              <a:t>Reduced viable tissue volumes and higher % of necrosis (p&lt;0.05 vs rest of arms)</a:t>
            </a:r>
          </a:p>
          <a:p>
            <a:pPr lvl="1"/>
            <a:r>
              <a:rPr lang="en-GB" dirty="0"/>
              <a:t>Reduced angiogenesis (CD31 staining, VEGF signalling) and higher hypoxia signalling</a:t>
            </a:r>
          </a:p>
          <a:p>
            <a:pPr marL="0" indent="0">
              <a:buNone/>
            </a:pPr>
            <a:r>
              <a:rPr lang="en-GB" b="1" dirty="0"/>
              <a:t>Combination displayed enhanced anti-tumour immunity</a:t>
            </a:r>
          </a:p>
          <a:p>
            <a:r>
              <a:rPr lang="en-GB" dirty="0"/>
              <a:t>Combination elicited the strongest activation of anti-tumour immunity pathways* and reduction of </a:t>
            </a:r>
            <a:br>
              <a:rPr lang="en-GB" dirty="0"/>
            </a:br>
            <a:r>
              <a:rPr lang="en-GB" dirty="0"/>
              <a:t>β-catenin and TGF-β signalling</a:t>
            </a:r>
          </a:p>
          <a:p>
            <a:r>
              <a:rPr lang="en-GB" dirty="0"/>
              <a:t>Cabozantinib and combination were associated with increased neutrophil infiltration:</a:t>
            </a:r>
          </a:p>
          <a:p>
            <a:pPr lvl="1"/>
            <a:r>
              <a:rPr lang="en-GB" dirty="0"/>
              <a:t>Genes only upregulated after combination treatment were strongly linked to neutrophil activity</a:t>
            </a:r>
          </a:p>
          <a:p>
            <a:pPr lvl="1"/>
            <a:r>
              <a:rPr lang="en-GB" dirty="0"/>
              <a:t>Flow cytometry and IHC revealed greater neutrophil infiltrates and activation in cabozantinib and combination</a:t>
            </a:r>
          </a:p>
          <a:p>
            <a:r>
              <a:rPr lang="en-GB" dirty="0"/>
              <a:t>Flow cytometry revealed reduced % of PD1+CD8+ T cells induced by cabozantinib and combination</a:t>
            </a:r>
          </a:p>
          <a:p>
            <a:pPr marL="0" indent="0">
              <a:buNone/>
            </a:pPr>
            <a:r>
              <a:rPr lang="en-US" b="1" dirty="0"/>
              <a:t>Impact of the combination on systemic immunity</a:t>
            </a:r>
          </a:p>
          <a:p>
            <a:r>
              <a:rPr lang="en-US" dirty="0"/>
              <a:t>Cabozantinib and combination were linked to increased % of circulating T lymphocytes vs placebo (p&lt;0.05)</a:t>
            </a:r>
          </a:p>
          <a:p>
            <a:r>
              <a:rPr lang="en-US" dirty="0"/>
              <a:t>Combination elicited increased % of circulating memory/effector T cells (p&lt;0.05 vs placebo)</a:t>
            </a:r>
          </a:p>
        </p:txBody>
      </p:sp>
      <p:pic>
        <p:nvPicPr>
          <p:cNvPr id="6" name="Picture 5">
            <a:hlinkClick r:id="rId3" action="ppaction://hlinksldjump"/>
            <a:extLst>
              <a:ext uri="{FF2B5EF4-FFF2-40B4-BE49-F238E27FC236}">
                <a16:creationId xmlns:a16="http://schemas.microsoft.com/office/drawing/2014/main" id="{6587C589-E47F-41D3-9863-617A594B058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96608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CEBA-408A-49AE-9FEE-E69B5CF2A215}"/>
              </a:ext>
            </a:extLst>
          </p:cNvPr>
          <p:cNvSpPr>
            <a:spLocks noGrp="1"/>
          </p:cNvSpPr>
          <p:nvPr>
            <p:ph type="title"/>
          </p:nvPr>
        </p:nvSpPr>
        <p:spPr/>
        <p:txBody>
          <a:bodyPr>
            <a:noAutofit/>
          </a:bodyPr>
          <a:lstStyle/>
          <a:p>
            <a:r>
              <a:rPr lang="en-GB" sz="2400" dirty="0"/>
              <a:t>Cabozantinib enhances the efficacy and immune modulatory activity of </a:t>
            </a:r>
            <a:br>
              <a:rPr lang="en-GB" sz="2400" dirty="0"/>
            </a:br>
            <a:r>
              <a:rPr lang="en-GB" sz="2400" dirty="0"/>
              <a:t>anti-PD1 therapy in a syngeneic mouse model of hepatocellular carcinoma</a:t>
            </a:r>
          </a:p>
        </p:txBody>
      </p:sp>
      <p:sp>
        <p:nvSpPr>
          <p:cNvPr id="3" name="Text Placeholder 2">
            <a:extLst>
              <a:ext uri="{FF2B5EF4-FFF2-40B4-BE49-F238E27FC236}">
                <a16:creationId xmlns:a16="http://schemas.microsoft.com/office/drawing/2014/main" id="{ABC038CF-98E0-4C0B-843D-5477CB409443}"/>
              </a:ext>
            </a:extLst>
          </p:cNvPr>
          <p:cNvSpPr>
            <a:spLocks noGrp="1"/>
          </p:cNvSpPr>
          <p:nvPr>
            <p:ph type="body" sz="quarter" idx="10"/>
          </p:nvPr>
        </p:nvSpPr>
        <p:spPr/>
        <p:txBody>
          <a:bodyPr/>
          <a:lstStyle/>
          <a:p>
            <a:r>
              <a:rPr lang="en-GB" dirty="0"/>
              <a:t>Willoughby CE, et al. DILC 2020; AS053</a:t>
            </a:r>
          </a:p>
        </p:txBody>
      </p:sp>
      <p:sp>
        <p:nvSpPr>
          <p:cNvPr id="10" name="Content Placeholder 9">
            <a:extLst>
              <a:ext uri="{FF2B5EF4-FFF2-40B4-BE49-F238E27FC236}">
                <a16:creationId xmlns:a16="http://schemas.microsoft.com/office/drawing/2014/main" id="{19109153-AE11-4F18-A1D5-A1C1A4020CB1}"/>
              </a:ext>
            </a:extLst>
          </p:cNvPr>
          <p:cNvSpPr>
            <a:spLocks noGrp="1"/>
          </p:cNvSpPr>
          <p:nvPr>
            <p:ph sz="half" idx="1"/>
          </p:nvPr>
        </p:nvSpPr>
        <p:spPr>
          <a:xfrm>
            <a:off x="425753" y="1340768"/>
            <a:ext cx="11249780" cy="4622400"/>
          </a:xfrm>
        </p:spPr>
        <p:txBody>
          <a:bodyPr/>
          <a:lstStyle/>
          <a:p>
            <a:pPr marL="0" indent="0">
              <a:buNone/>
            </a:pPr>
            <a:r>
              <a:rPr lang="en-GB" b="1" dirty="0">
                <a:solidFill>
                  <a:srgbClr val="FFFFFF"/>
                </a:solidFill>
                <a:highlight>
                  <a:srgbClr val="004A86"/>
                </a:highlight>
                <a:cs typeface="Arial" panose="020B0604020202020204" pitchFamily="34" charset="0"/>
              </a:rPr>
              <a:t>CONCLUSIONS </a:t>
            </a:r>
            <a:endParaRPr lang="en-GB" b="1" dirty="0">
              <a:solidFill>
                <a:srgbClr val="FFFFFF"/>
              </a:solidFill>
              <a:highlight>
                <a:srgbClr val="FEFCFC"/>
              </a:highlight>
              <a:cs typeface="Arial" panose="020B0604020202020204" pitchFamily="34" charset="0"/>
            </a:endParaRPr>
          </a:p>
          <a:p>
            <a:r>
              <a:rPr lang="en-US" dirty="0">
                <a:solidFill>
                  <a:sysClr val="windowText" lastClr="000000"/>
                </a:solidFill>
                <a:highlight>
                  <a:srgbClr val="FEFCFC"/>
                </a:highlight>
              </a:rPr>
              <a:t>Cabozantinib enhanced anti-PD1 anti-tumour efficacy and had beneficial immunomodulatory activity in this HCC model, supporting further investigation into this combination for HCC treatment</a:t>
            </a:r>
          </a:p>
          <a:p>
            <a:endParaRPr lang="en-GB" dirty="0"/>
          </a:p>
          <a:p>
            <a:endParaRPr lang="en-GB" dirty="0"/>
          </a:p>
        </p:txBody>
      </p:sp>
      <p:pic>
        <p:nvPicPr>
          <p:cNvPr id="11" name="Picture 3" descr="C:\Users\willoughby\Documents\Projects\IPSEN\Conference abstracts\202009 ILCA\Imagev4.png"/>
          <p:cNvPicPr>
            <a:picLocks noChangeAspect="1" noChangeArrowheads="1"/>
          </p:cNvPicPr>
          <p:nvPr/>
        </p:nvPicPr>
        <p:blipFill rotWithShape="1">
          <a:blip r:embed="rId3">
            <a:extLst>
              <a:ext uri="{28A0092B-C50C-407E-A947-70E740481C1C}">
                <a14:useLocalDpi xmlns:a14="http://schemas.microsoft.com/office/drawing/2010/main" val="0"/>
              </a:ext>
            </a:extLst>
          </a:blip>
          <a:srcRect t="8110" b="27727"/>
          <a:stretch/>
        </p:blipFill>
        <p:spPr bwMode="auto">
          <a:xfrm>
            <a:off x="2001907" y="2659434"/>
            <a:ext cx="7833941" cy="373391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384571AA-6526-460D-8EC7-47FDFA718219}"/>
              </a:ext>
            </a:extLst>
          </p:cNvPr>
          <p:cNvPicPr>
            <a:picLocks noChangeAspect="1"/>
          </p:cNvPicPr>
          <p:nvPr/>
        </p:nvPicPr>
        <p:blipFill>
          <a:blip r:embed="rId4"/>
          <a:stretch>
            <a:fillRect/>
          </a:stretch>
        </p:blipFill>
        <p:spPr>
          <a:xfrm>
            <a:off x="10682516" y="6017268"/>
            <a:ext cx="1417311" cy="724761"/>
          </a:xfrm>
          <a:prstGeom prst="rect">
            <a:avLst/>
          </a:prstGeom>
        </p:spPr>
      </p:pic>
      <p:pic>
        <p:nvPicPr>
          <p:cNvPr id="8" name="Picture 7">
            <a:hlinkClick r:id="rId5" action="ppaction://hlinksldjump"/>
            <a:extLst>
              <a:ext uri="{FF2B5EF4-FFF2-40B4-BE49-F238E27FC236}">
                <a16:creationId xmlns:a16="http://schemas.microsoft.com/office/drawing/2014/main" id="{28D7C5A5-EAB3-4FA2-A358-7DC17EAE5DA1}"/>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980806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A34228-4546-4125-8587-18B003C4A34E}"/>
              </a:ext>
            </a:extLst>
          </p:cNvPr>
          <p:cNvSpPr>
            <a:spLocks noGrp="1"/>
          </p:cNvSpPr>
          <p:nvPr>
            <p:ph type="title"/>
          </p:nvPr>
        </p:nvSpPr>
        <p:spPr/>
        <p:txBody>
          <a:bodyPr/>
          <a:lstStyle/>
          <a:p>
            <a:r>
              <a:rPr lang="en-GB" dirty="0"/>
              <a:t>2. From liver transplantation to systemic therapy in hepatocellular carcinoma</a:t>
            </a:r>
          </a:p>
        </p:txBody>
      </p:sp>
      <p:sp>
        <p:nvSpPr>
          <p:cNvPr id="9" name="Text Placeholder 8">
            <a:extLst>
              <a:ext uri="{FF2B5EF4-FFF2-40B4-BE49-F238E27FC236}">
                <a16:creationId xmlns:a16="http://schemas.microsoft.com/office/drawing/2014/main" id="{2DC3DD77-E3F0-4218-8347-58F481370C8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32330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GB" sz="2400" dirty="0"/>
              <a:t>Regorafenib improves survival after sorafenib treatment in patients with recurrent HCC after liver transplantation, compared to best supportive care</a:t>
            </a:r>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a:t>
            </a:r>
            <a:r>
              <a:rPr lang="en-US" dirty="0"/>
              <a:t>Due to regorafenib unavailability, symptomatic progression or sorafenib intolerance;</a:t>
            </a:r>
          </a:p>
          <a:p>
            <a:r>
              <a:rPr lang="en-US" baseline="30000" dirty="0"/>
              <a:t>†</a:t>
            </a:r>
            <a:r>
              <a:rPr lang="fr-FR" dirty="0"/>
              <a:t>Symptomatic progression, non-liver complications, patient decision</a:t>
            </a:r>
            <a:endParaRPr lang="en-GB" dirty="0"/>
          </a:p>
          <a:p>
            <a:r>
              <a:rPr lang="en-GB" dirty="0"/>
              <a:t>Iavarone M, et al. DILC 2020; </a:t>
            </a:r>
            <a:r>
              <a:rPr lang="en-GB" dirty="0">
                <a:solidFill>
                  <a:srgbClr val="000000"/>
                </a:solidFill>
              </a:rPr>
              <a:t>AS150</a:t>
            </a:r>
            <a:endParaRPr lang="en-GB" dirty="0"/>
          </a:p>
        </p:txBody>
      </p:sp>
      <p:sp>
        <p:nvSpPr>
          <p:cNvPr id="3" name="Content Placeholder 2">
            <a:extLst>
              <a:ext uri="{FF2B5EF4-FFF2-40B4-BE49-F238E27FC236}">
                <a16:creationId xmlns:a16="http://schemas.microsoft.com/office/drawing/2014/main" id="{55143484-5EAC-418A-85A1-294E15433A02}"/>
              </a:ext>
            </a:extLst>
          </p:cNvPr>
          <p:cNvSpPr>
            <a:spLocks noGrp="1"/>
          </p:cNvSpPr>
          <p:nvPr>
            <p:ph sz="half" idx="12"/>
          </p:nvPr>
        </p:nvSpPr>
        <p:spPr>
          <a:xfrm>
            <a:off x="6443046" y="1340767"/>
            <a:ext cx="5323201" cy="5516153"/>
          </a:xfrm>
        </p:spPr>
        <p:txBody>
          <a:bodyPr>
            <a:normAutofit/>
          </a:bodyPr>
          <a:lstStyle/>
          <a:p>
            <a:pPr marL="0" indent="0">
              <a:buNone/>
            </a:pPr>
            <a:r>
              <a:rPr lang="en-GB" b="1" dirty="0">
                <a:solidFill>
                  <a:srgbClr val="FFFFFF"/>
                </a:solidFill>
                <a:highlight>
                  <a:srgbClr val="004A86"/>
                </a:highlight>
                <a:cs typeface="Arial" panose="020B0604020202020204" pitchFamily="34" charset="0"/>
              </a:rPr>
              <a:t> RESULTS​</a:t>
            </a:r>
          </a:p>
          <a:p>
            <a:endParaRPr lang="en-GB" b="1" dirty="0">
              <a:solidFill>
                <a:srgbClr val="FFFFFF"/>
              </a:solidFill>
              <a:highlight>
                <a:srgbClr val="004A86"/>
              </a:highlight>
              <a:cs typeface="Arial" panose="020B0604020202020204" pitchFamily="34" charset="0"/>
            </a:endParaRPr>
          </a:p>
          <a:p>
            <a:endParaRPr lang="en-GB" b="1" dirty="0">
              <a:solidFill>
                <a:srgbClr val="FFFFFF"/>
              </a:solidFill>
              <a:highlight>
                <a:srgbClr val="004A86"/>
              </a:highlight>
              <a:cs typeface="Arial" panose="020B0604020202020204" pitchFamily="34" charset="0"/>
            </a:endParaRPr>
          </a:p>
          <a:p>
            <a:endParaRPr lang="en-GB" b="1" dirty="0">
              <a:solidFill>
                <a:srgbClr val="FFFFFF"/>
              </a:solidFill>
              <a:highlight>
                <a:srgbClr val="004A86"/>
              </a:highlight>
              <a:cs typeface="Arial" panose="020B0604020202020204" pitchFamily="34" charset="0"/>
            </a:endParaRPr>
          </a:p>
          <a:p>
            <a:endParaRPr lang="en-GB" b="1" dirty="0">
              <a:solidFill>
                <a:srgbClr val="FFFFFF"/>
              </a:solidFill>
              <a:highlight>
                <a:srgbClr val="004A86"/>
              </a:highlight>
              <a:cs typeface="Arial" panose="020B0604020202020204" pitchFamily="34" charset="0"/>
            </a:endParaRPr>
          </a:p>
          <a:p>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r>
              <a:rPr lang="en-US" sz="1800" dirty="0">
                <a:cs typeface="Arial" panose="020B0604020202020204" pitchFamily="34" charset="0"/>
              </a:rPr>
              <a:t>Since sorafenib start</a:t>
            </a:r>
          </a:p>
          <a:p>
            <a:pPr lvl="1"/>
            <a:r>
              <a:rPr lang="en-US" sz="1600" dirty="0">
                <a:cs typeface="Arial" panose="020B0604020202020204" pitchFamily="34" charset="0"/>
              </a:rPr>
              <a:t>Median survival for the whole cohort: </a:t>
            </a:r>
            <a:br>
              <a:rPr lang="en-US" sz="1600" dirty="0">
                <a:cs typeface="Arial" panose="020B0604020202020204" pitchFamily="34" charset="0"/>
              </a:rPr>
            </a:br>
            <a:r>
              <a:rPr lang="en-US" sz="1600" dirty="0">
                <a:cs typeface="Arial" panose="020B0604020202020204" pitchFamily="34" charset="0"/>
              </a:rPr>
              <a:t>19.3 months (13.4−25.1)</a:t>
            </a:r>
          </a:p>
          <a:p>
            <a:r>
              <a:rPr lang="en-US" sz="1800" dirty="0">
                <a:cs typeface="Arial" panose="020B0604020202020204" pitchFamily="34" charset="0"/>
              </a:rPr>
              <a:t>All patients treated with regorafenib had ≥1 AE</a:t>
            </a:r>
          </a:p>
          <a:p>
            <a:pPr lvl="1"/>
            <a:r>
              <a:rPr lang="en-US" sz="1600" dirty="0">
                <a:cs typeface="Arial" panose="020B0604020202020204" pitchFamily="34" charset="0"/>
              </a:rPr>
              <a:t>Grade 3/4 dermatological reaction in 5</a:t>
            </a:r>
            <a:endParaRPr lang="en-GB" sz="1600" dirty="0">
              <a:highlight>
                <a:srgbClr val="004A86"/>
              </a:highlight>
              <a:cs typeface="Arial" panose="020B0604020202020204" pitchFamily="34" charset="0"/>
            </a:endParaRPr>
          </a:p>
          <a:p>
            <a:pPr lvl="1"/>
            <a:r>
              <a:rPr lang="en-US" sz="1600" dirty="0">
                <a:cs typeface="Arial" panose="020B0604020202020204" pitchFamily="34" charset="0"/>
              </a:rPr>
              <a:t>Grade 3/4 fatigue in 8</a:t>
            </a:r>
          </a:p>
          <a:p>
            <a:endParaRPr lang="en-GB" dirty="0"/>
          </a:p>
        </p:txBody>
      </p:sp>
      <p:sp>
        <p:nvSpPr>
          <p:cNvPr id="8" name="Content Placeholder 1">
            <a:extLst>
              <a:ext uri="{FF2B5EF4-FFF2-40B4-BE49-F238E27FC236}">
                <a16:creationId xmlns:a16="http://schemas.microsoft.com/office/drawing/2014/main" id="{211DBB86-6CFF-4656-8EB9-08DF535D84FE}"/>
              </a:ext>
            </a:extLst>
          </p:cNvPr>
          <p:cNvSpPr txBox="1">
            <a:spLocks/>
          </p:cNvSpPr>
          <p:nvPr/>
        </p:nvSpPr>
        <p:spPr>
          <a:xfrm>
            <a:off x="422273" y="1340769"/>
            <a:ext cx="5875288" cy="4715137"/>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BACKGROUND &amp; AIMS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all" spc="0" normalizeH="0" baseline="0" noProof="0" dirty="0">
                <a:ln>
                  <a:noFill/>
                </a:ln>
                <a:solidFill>
                  <a:prstClr val="black"/>
                </a:solidFill>
                <a:effectLst/>
                <a:uLnTx/>
                <a:uFillTx/>
                <a:latin typeface="Arial" panose="020B0604020202020204"/>
                <a:ea typeface="+mn-ea"/>
                <a:cs typeface="+mn-cs"/>
              </a:rPr>
              <a:t>R</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egorafenib has been shown to be a safe </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second-line treatment for HCC recurrence after LT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AIM</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to compare OS with regorafenib vs best supportive care in patients undergoing LT after sorafenib discontinuation</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a:r>
            <a:b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b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Retrospective, multicentre, international study</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Primary endpoint: OS from sorafenib discontinuation</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6265431" y="1340768"/>
            <a:ext cx="0" cy="5148000"/>
          </a:xfrm>
          <a:prstGeom prst="line">
            <a:avLst/>
          </a:prstGeom>
          <a:noFill/>
          <a:ln w="9525" cap="flat" cmpd="sng" algn="ctr">
            <a:solidFill>
              <a:srgbClr val="1D498B">
                <a:shade val="95000"/>
                <a:satMod val="105000"/>
              </a:srgbClr>
            </a:solidFill>
            <a:prstDash val="solid"/>
          </a:ln>
          <a:effectLst/>
        </p:spPr>
      </p:cxnSp>
      <p:sp>
        <p:nvSpPr>
          <p:cNvPr id="21" name="TextBox 20">
            <a:extLst>
              <a:ext uri="{FF2B5EF4-FFF2-40B4-BE49-F238E27FC236}">
                <a16:creationId xmlns:a16="http://schemas.microsoft.com/office/drawing/2014/main" id="{B2EDFC02-468F-4B48-AE7F-3288E36663C6}"/>
              </a:ext>
            </a:extLst>
          </p:cNvPr>
          <p:cNvSpPr txBox="1"/>
          <p:nvPr/>
        </p:nvSpPr>
        <p:spPr>
          <a:xfrm>
            <a:off x="1379476" y="4257092"/>
            <a:ext cx="3501063" cy="503590"/>
          </a:xfrm>
          <a:prstGeom prst="rect">
            <a:avLst/>
          </a:prstGeom>
          <a:solidFill>
            <a:schemeClr val="tx2"/>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rPr>
              <a:t>Patients with HCC recurrence after LT who discontinued sorafenib</a:t>
            </a:r>
            <a:endPar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39352C0B-5CA6-4358-9D97-F9B12ABAAC29}"/>
              </a:ext>
            </a:extLst>
          </p:cNvPr>
          <p:cNvSpPr txBox="1"/>
          <p:nvPr/>
        </p:nvSpPr>
        <p:spPr>
          <a:xfrm>
            <a:off x="108855" y="4966625"/>
            <a:ext cx="2988000" cy="657479"/>
          </a:xfrm>
          <a:prstGeom prst="rect">
            <a:avLst/>
          </a:prstGeom>
          <a:solidFill>
            <a:schemeClr val="accent1"/>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a:ea typeface="+mn-ea"/>
                <a:cs typeface="+mn-cs"/>
              </a:rPr>
              <a:t>Regorafenib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Sorafenib-tolerant patients with </a:t>
            </a:r>
            <a:b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b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HCC progression</a:t>
            </a:r>
            <a:endPar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B59FE20F-2975-40A3-9B36-AD62781562AA}"/>
              </a:ext>
            </a:extLst>
          </p:cNvPr>
          <p:cNvSpPr txBox="1"/>
          <p:nvPr/>
        </p:nvSpPr>
        <p:spPr>
          <a:xfrm>
            <a:off x="3169761" y="4966624"/>
            <a:ext cx="2988000" cy="658800"/>
          </a:xfrm>
          <a:prstGeom prst="rect">
            <a:avLst/>
          </a:prstGeom>
          <a:solidFill>
            <a:schemeClr val="accent2"/>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a:ea typeface="+mn-ea"/>
                <a:cs typeface="+mn-cs"/>
              </a:rPr>
              <a:t>Control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Patients receiving best supportive care*</a:t>
            </a:r>
            <a:endPar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12" name="Connector: Elbow 11">
            <a:extLst>
              <a:ext uri="{FF2B5EF4-FFF2-40B4-BE49-F238E27FC236}">
                <a16:creationId xmlns:a16="http://schemas.microsoft.com/office/drawing/2014/main" id="{F3D8D173-AE5E-4B3D-A807-3F4B52F7CFD3}"/>
              </a:ext>
            </a:extLst>
          </p:cNvPr>
          <p:cNvCxnSpPr>
            <a:stCxn id="21" idx="2"/>
            <a:endCxn id="22" idx="0"/>
          </p:cNvCxnSpPr>
          <p:nvPr/>
        </p:nvCxnSpPr>
        <p:spPr>
          <a:xfrm rot="5400000">
            <a:off x="2263461" y="4100077"/>
            <a:ext cx="205943" cy="1527153"/>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65BF6CE6-7A84-44BB-9EED-195EFDCA4C1E}"/>
              </a:ext>
            </a:extLst>
          </p:cNvPr>
          <p:cNvCxnSpPr>
            <a:cxnSpLocks/>
            <a:stCxn id="21" idx="2"/>
            <a:endCxn id="23" idx="0"/>
          </p:cNvCxnSpPr>
          <p:nvPr/>
        </p:nvCxnSpPr>
        <p:spPr>
          <a:xfrm rot="16200000" flipH="1">
            <a:off x="3793913" y="4096776"/>
            <a:ext cx="205942" cy="1533753"/>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6BAB354-C5C6-431D-94CF-CA53479578CA}"/>
              </a:ext>
            </a:extLst>
          </p:cNvPr>
          <p:cNvCxnSpPr>
            <a:cxnSpLocks/>
          </p:cNvCxnSpPr>
          <p:nvPr/>
        </p:nvCxnSpPr>
        <p:spPr>
          <a:xfrm flipH="1">
            <a:off x="422274" y="3336766"/>
            <a:ext cx="5843157" cy="0"/>
          </a:xfrm>
          <a:prstGeom prst="line">
            <a:avLst/>
          </a:prstGeom>
          <a:noFill/>
          <a:ln w="9525" cap="flat" cmpd="sng" algn="ctr">
            <a:solidFill>
              <a:srgbClr val="1D498B">
                <a:shade val="95000"/>
                <a:satMod val="105000"/>
              </a:srgbClr>
            </a:solidFill>
            <a:prstDash val="solid"/>
          </a:ln>
          <a:effectLst/>
        </p:spPr>
      </p:cxnSp>
      <p:sp>
        <p:nvSpPr>
          <p:cNvPr id="31" name="TextBox 30">
            <a:extLst>
              <a:ext uri="{FF2B5EF4-FFF2-40B4-BE49-F238E27FC236}">
                <a16:creationId xmlns:a16="http://schemas.microsoft.com/office/drawing/2014/main" id="{AFB54984-28AC-419D-B30C-9CF3103D3FC6}"/>
              </a:ext>
            </a:extLst>
          </p:cNvPr>
          <p:cNvSpPr txBox="1"/>
          <p:nvPr/>
        </p:nvSpPr>
        <p:spPr>
          <a:xfrm>
            <a:off x="7544761" y="1890963"/>
            <a:ext cx="3501063" cy="288147"/>
          </a:xfrm>
          <a:prstGeom prst="rect">
            <a:avLst/>
          </a:prstGeom>
          <a:solidFill>
            <a:schemeClr val="tx2"/>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rPr>
              <a:t>96 patients underwent LT</a:t>
            </a:r>
            <a:endPar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F430A3A5-C8C0-4629-9F6C-EC258F11E31F}"/>
              </a:ext>
            </a:extLst>
          </p:cNvPr>
          <p:cNvSpPr txBox="1"/>
          <p:nvPr/>
        </p:nvSpPr>
        <p:spPr>
          <a:xfrm>
            <a:off x="6352518" y="2585107"/>
            <a:ext cx="2052000" cy="630000"/>
          </a:xfrm>
          <a:prstGeom prst="rect">
            <a:avLst/>
          </a:prstGeom>
          <a:solidFill>
            <a:schemeClr val="accent1"/>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a:ea typeface="+mn-ea"/>
                <a:cs typeface="+mn-cs"/>
              </a:rPr>
              <a:t>Regorafenib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(n=32; Group A)</a:t>
            </a:r>
            <a:endPar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85999B2D-7C2B-4529-B0F1-9A272DE28BE0}"/>
              </a:ext>
            </a:extLst>
          </p:cNvPr>
          <p:cNvSpPr txBox="1"/>
          <p:nvPr/>
        </p:nvSpPr>
        <p:spPr>
          <a:xfrm>
            <a:off x="9687747" y="2585107"/>
            <a:ext cx="2052000" cy="630000"/>
          </a:xfrm>
          <a:prstGeom prst="rect">
            <a:avLst/>
          </a:prstGeom>
          <a:solidFill>
            <a:schemeClr val="accent2"/>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a:ea typeface="+mn-ea"/>
                <a:cs typeface="+mn-cs"/>
              </a:rPr>
              <a:t>Best supportive care</a:t>
            </a:r>
            <a:br>
              <a:rPr kumimoji="0" lang="en-GB" sz="1400" b="1" i="0" u="none" strike="noStrike" kern="0" cap="none" spc="0" normalizeH="0" baseline="0" noProof="0" dirty="0">
                <a:ln>
                  <a:noFill/>
                </a:ln>
                <a:solidFill>
                  <a:srgbClr val="FFFFFF"/>
                </a:solidFill>
                <a:effectLst/>
                <a:uLnTx/>
                <a:uFillTx/>
                <a:latin typeface="Arial" panose="020B0604020202020204"/>
                <a:ea typeface="+mn-ea"/>
                <a:cs typeface="+mn-cs"/>
              </a:rPr>
            </a:br>
            <a:r>
              <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rPr>
              <a:t>(n=64)</a:t>
            </a:r>
          </a:p>
        </p:txBody>
      </p:sp>
      <p:cxnSp>
        <p:nvCxnSpPr>
          <p:cNvPr id="34" name="Connector: Elbow 33">
            <a:extLst>
              <a:ext uri="{FF2B5EF4-FFF2-40B4-BE49-F238E27FC236}">
                <a16:creationId xmlns:a16="http://schemas.microsoft.com/office/drawing/2014/main" id="{C7AA72C7-3C4D-4AF7-B2E6-BEDBEB0CEE1F}"/>
              </a:ext>
            </a:extLst>
          </p:cNvPr>
          <p:cNvCxnSpPr>
            <a:stCxn id="31" idx="2"/>
            <a:endCxn id="32" idx="0"/>
          </p:cNvCxnSpPr>
          <p:nvPr/>
        </p:nvCxnSpPr>
        <p:spPr>
          <a:xfrm rot="5400000">
            <a:off x="8133908" y="1423721"/>
            <a:ext cx="405997" cy="1916775"/>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C3102E1C-0D34-4069-BB87-AA220DF44D5A}"/>
              </a:ext>
            </a:extLst>
          </p:cNvPr>
          <p:cNvCxnSpPr>
            <a:cxnSpLocks/>
            <a:stCxn id="31" idx="2"/>
            <a:endCxn id="33" idx="0"/>
          </p:cNvCxnSpPr>
          <p:nvPr/>
        </p:nvCxnSpPr>
        <p:spPr>
          <a:xfrm rot="16200000" flipH="1">
            <a:off x="9801522" y="1672881"/>
            <a:ext cx="405997" cy="1418454"/>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7510044-50C2-459E-BCF1-DD798432AA6F}"/>
              </a:ext>
            </a:extLst>
          </p:cNvPr>
          <p:cNvSpPr/>
          <p:nvPr/>
        </p:nvSpPr>
        <p:spPr>
          <a:xfrm>
            <a:off x="6629749" y="3877687"/>
            <a:ext cx="1497539" cy="629828"/>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Sorafenib tolerant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(n=31; Group B)</a:t>
            </a:r>
          </a:p>
        </p:txBody>
      </p:sp>
      <p:sp>
        <p:nvSpPr>
          <p:cNvPr id="37" name="Rectangle 36">
            <a:extLst>
              <a:ext uri="{FF2B5EF4-FFF2-40B4-BE49-F238E27FC236}">
                <a16:creationId xmlns:a16="http://schemas.microsoft.com/office/drawing/2014/main" id="{E56852C3-B9D5-40C3-B0BF-92AABB2A62FD}"/>
              </a:ext>
            </a:extLst>
          </p:cNvPr>
          <p:cNvSpPr/>
          <p:nvPr/>
        </p:nvSpPr>
        <p:spPr>
          <a:xfrm>
            <a:off x="8335530" y="3877687"/>
            <a:ext cx="1497539" cy="62982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Sorafenib intolerant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(n=20)</a:t>
            </a:r>
          </a:p>
        </p:txBody>
      </p:sp>
      <p:sp>
        <p:nvSpPr>
          <p:cNvPr id="38" name="Rectangle 37">
            <a:extLst>
              <a:ext uri="{FF2B5EF4-FFF2-40B4-BE49-F238E27FC236}">
                <a16:creationId xmlns:a16="http://schemas.microsoft.com/office/drawing/2014/main" id="{ABAF889B-C574-4935-97FD-D27895D61F83}"/>
              </a:ext>
            </a:extLst>
          </p:cNvPr>
          <p:cNvSpPr/>
          <p:nvPr/>
        </p:nvSpPr>
        <p:spPr>
          <a:xfrm>
            <a:off x="10041312" y="3877687"/>
            <a:ext cx="1497540" cy="62982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Discontinuation for other reasons</a:t>
            </a:r>
            <a:r>
              <a:rPr kumimoji="0" lang="en-US" sz="1200" b="0" i="0" u="none" strike="noStrike" kern="1200" cap="none" spc="0" normalizeH="0" baseline="30000" noProof="0" dirty="0">
                <a:ln>
                  <a:noFill/>
                </a:ln>
                <a:solidFill>
                  <a:prstClr val="black"/>
                </a:solidFill>
                <a:effectLst/>
                <a:uLnTx/>
                <a:uFillTx/>
                <a:latin typeface="Arial" panose="020B0604020202020204"/>
                <a:ea typeface="+mn-ea"/>
                <a:cs typeface="+mn-cs"/>
              </a:rPr>
              <a:t>†</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(n=13)</a:t>
            </a:r>
          </a:p>
        </p:txBody>
      </p:sp>
      <p:cxnSp>
        <p:nvCxnSpPr>
          <p:cNvPr id="27" name="Connector: Elbow 26">
            <a:extLst>
              <a:ext uri="{FF2B5EF4-FFF2-40B4-BE49-F238E27FC236}">
                <a16:creationId xmlns:a16="http://schemas.microsoft.com/office/drawing/2014/main" id="{52E12F00-0D1C-4E13-9785-5573F7B5900A}"/>
              </a:ext>
            </a:extLst>
          </p:cNvPr>
          <p:cNvCxnSpPr>
            <a:stCxn id="33" idx="2"/>
            <a:endCxn id="25" idx="0"/>
          </p:cNvCxnSpPr>
          <p:nvPr/>
        </p:nvCxnSpPr>
        <p:spPr>
          <a:xfrm rot="5400000">
            <a:off x="8714843" y="1878783"/>
            <a:ext cx="662580" cy="3335228"/>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217E722-7CF8-4F3E-B18D-5D1662DC5072}"/>
              </a:ext>
            </a:extLst>
          </p:cNvPr>
          <p:cNvCxnSpPr>
            <a:stCxn id="33" idx="2"/>
            <a:endCxn id="37" idx="0"/>
          </p:cNvCxnSpPr>
          <p:nvPr/>
        </p:nvCxnSpPr>
        <p:spPr>
          <a:xfrm rot="5400000">
            <a:off x="9567734" y="2731674"/>
            <a:ext cx="662580" cy="1629447"/>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425D652E-3AF8-4313-864A-74C96459F00A}"/>
              </a:ext>
            </a:extLst>
          </p:cNvPr>
          <p:cNvCxnSpPr>
            <a:stCxn id="33" idx="2"/>
            <a:endCxn id="38" idx="0"/>
          </p:cNvCxnSpPr>
          <p:nvPr/>
        </p:nvCxnSpPr>
        <p:spPr>
          <a:xfrm rot="16200000" flipH="1">
            <a:off x="10420624" y="3508229"/>
            <a:ext cx="662580" cy="76335"/>
          </a:xfrm>
          <a:prstGeom prst="bentConnector3">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hlinkClick r:id="rId3" action="ppaction://hlinksldjump"/>
            <a:extLst>
              <a:ext uri="{FF2B5EF4-FFF2-40B4-BE49-F238E27FC236}">
                <a16:creationId xmlns:a16="http://schemas.microsoft.com/office/drawing/2014/main" id="{94E770D8-C4E0-46CA-AAB7-7C76842DBD8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41465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CEBA-408A-49AE-9FEE-E69B5CF2A215}"/>
              </a:ext>
            </a:extLst>
          </p:cNvPr>
          <p:cNvSpPr>
            <a:spLocks noGrp="1"/>
          </p:cNvSpPr>
          <p:nvPr>
            <p:ph type="title"/>
          </p:nvPr>
        </p:nvSpPr>
        <p:spPr>
          <a:xfrm>
            <a:off x="425752" y="140970"/>
            <a:ext cx="10478682" cy="769620"/>
          </a:xfrm>
        </p:spPr>
        <p:txBody>
          <a:bodyPr>
            <a:noAutofit/>
          </a:bodyPr>
          <a:lstStyle/>
          <a:p>
            <a:r>
              <a:rPr lang="en-GB" sz="2400" dirty="0"/>
              <a:t>Regorafenib improves survival after sorafenib treatment in patients with recurrent HCC after liver transplantation, compared to best supportive care</a:t>
            </a:r>
          </a:p>
        </p:txBody>
      </p:sp>
      <p:sp>
        <p:nvSpPr>
          <p:cNvPr id="3" name="Text Placeholder 2">
            <a:extLst>
              <a:ext uri="{FF2B5EF4-FFF2-40B4-BE49-F238E27FC236}">
                <a16:creationId xmlns:a16="http://schemas.microsoft.com/office/drawing/2014/main" id="{ABC038CF-98E0-4C0B-843D-5477CB409443}"/>
              </a:ext>
            </a:extLst>
          </p:cNvPr>
          <p:cNvSpPr>
            <a:spLocks noGrp="1"/>
          </p:cNvSpPr>
          <p:nvPr>
            <p:ph type="body" sz="quarter" idx="10"/>
          </p:nvPr>
        </p:nvSpPr>
        <p:spPr/>
        <p:txBody>
          <a:bodyPr/>
          <a:lstStyle/>
          <a:p>
            <a:r>
              <a:rPr lang="en-GB" dirty="0"/>
              <a:t>*Group A: liver 6% + extrahepatic 44%; Group B: liver 10% + extrahepatic 45%; </a:t>
            </a:r>
            <a:br>
              <a:rPr lang="en-GB" dirty="0"/>
            </a:br>
            <a:r>
              <a:rPr lang="en-US" baseline="30000" dirty="0"/>
              <a:t>†</a:t>
            </a:r>
            <a:r>
              <a:rPr lang="en-GB" dirty="0"/>
              <a:t>At data lock, 66% and 94% of patients had died in Groups A and B, respectively. Symptomatic tumour progression was the main cause of death</a:t>
            </a:r>
          </a:p>
          <a:p>
            <a:r>
              <a:rPr lang="en-GB" dirty="0"/>
              <a:t>Iavarone M, et al. DILC 2020; AS150</a:t>
            </a:r>
          </a:p>
        </p:txBody>
      </p:sp>
      <p:sp>
        <p:nvSpPr>
          <p:cNvPr id="12" name="Content Placeholder 11">
            <a:extLst>
              <a:ext uri="{FF2B5EF4-FFF2-40B4-BE49-F238E27FC236}">
                <a16:creationId xmlns:a16="http://schemas.microsoft.com/office/drawing/2014/main" id="{A20A803F-D804-437C-A640-67EC5B07D4B3}"/>
              </a:ext>
            </a:extLst>
          </p:cNvPr>
          <p:cNvSpPr>
            <a:spLocks noGrp="1"/>
          </p:cNvSpPr>
          <p:nvPr>
            <p:ph sz="half" idx="1"/>
          </p:nvPr>
        </p:nvSpPr>
        <p:spPr>
          <a:xfrm>
            <a:off x="425752" y="1340767"/>
            <a:ext cx="11342400" cy="5516151"/>
          </a:xfrm>
        </p:spPr>
        <p:txBody>
          <a:bodyPr/>
          <a:lstStyle/>
          <a:p>
            <a:pPr marL="0" indent="0">
              <a:buNone/>
            </a:pPr>
            <a:r>
              <a:rPr lang="en-GB" b="1" dirty="0">
                <a:solidFill>
                  <a:srgbClr val="FFFFFF"/>
                </a:solidFill>
                <a:highlight>
                  <a:srgbClr val="004A86"/>
                </a:highlight>
                <a:cs typeface="Arial" panose="020B0604020202020204" pitchFamily="34" charset="0"/>
              </a:rPr>
              <a:t>RESULTS (CONT.) ​</a:t>
            </a: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r>
              <a:rPr lang="en-GB" b="1" dirty="0">
                <a:solidFill>
                  <a:srgbClr val="FFFFFF"/>
                </a:solidFill>
                <a:highlight>
                  <a:srgbClr val="004A86"/>
                </a:highlight>
                <a:cs typeface="Arial" panose="020B0604020202020204" pitchFamily="34" charset="0"/>
              </a:rPr>
              <a:t>CONCLUSION​</a:t>
            </a:r>
          </a:p>
          <a:p>
            <a:pPr>
              <a:buClr>
                <a:srgbClr val="004B87"/>
              </a:buClr>
              <a:defRPr/>
            </a:pPr>
            <a:r>
              <a:rPr lang="en-US" sz="1800" dirty="0"/>
              <a:t>Regorafenib is a safe and effective second-line option after sorafenib progression in patients with HCC recurrence after LT</a:t>
            </a:r>
            <a:endParaRPr lang="en-GB" sz="1800" dirty="0"/>
          </a:p>
        </p:txBody>
      </p:sp>
      <p:cxnSp>
        <p:nvCxnSpPr>
          <p:cNvPr id="10" name="Straight Connector 9">
            <a:extLst>
              <a:ext uri="{FF2B5EF4-FFF2-40B4-BE49-F238E27FC236}">
                <a16:creationId xmlns:a16="http://schemas.microsoft.com/office/drawing/2014/main" id="{0A94191A-89E5-4063-B2CF-78A338A1240A}"/>
              </a:ext>
            </a:extLst>
          </p:cNvPr>
          <p:cNvCxnSpPr>
            <a:cxnSpLocks/>
          </p:cNvCxnSpPr>
          <p:nvPr/>
        </p:nvCxnSpPr>
        <p:spPr>
          <a:xfrm flipH="1">
            <a:off x="425752" y="5359962"/>
            <a:ext cx="11161409" cy="0"/>
          </a:xfrm>
          <a:prstGeom prst="line">
            <a:avLst/>
          </a:prstGeom>
          <a:noFill/>
          <a:ln w="9525" cap="flat" cmpd="sng" algn="ctr">
            <a:solidFill>
              <a:srgbClr val="1D498B">
                <a:shade val="95000"/>
                <a:satMod val="105000"/>
              </a:srgbClr>
            </a:solidFill>
            <a:prstDash val="solid"/>
          </a:ln>
          <a:effectLst/>
        </p:spPr>
      </p:cxnSp>
      <p:graphicFrame>
        <p:nvGraphicFramePr>
          <p:cNvPr id="13" name="Table 13">
            <a:extLst>
              <a:ext uri="{FF2B5EF4-FFF2-40B4-BE49-F238E27FC236}">
                <a16:creationId xmlns:a16="http://schemas.microsoft.com/office/drawing/2014/main" id="{F62B299F-9BF4-4F20-B07F-2E2387715FD7}"/>
              </a:ext>
            </a:extLst>
          </p:cNvPr>
          <p:cNvGraphicFramePr>
            <a:graphicFrameLocks noGrp="1"/>
          </p:cNvGraphicFramePr>
          <p:nvPr>
            <p:extLst>
              <p:ext uri="{D42A27DB-BD31-4B8C-83A1-F6EECF244321}">
                <p14:modId xmlns:p14="http://schemas.microsoft.com/office/powerpoint/2010/main" val="3219017305"/>
              </p:ext>
            </p:extLst>
          </p:nvPr>
        </p:nvGraphicFramePr>
        <p:xfrm>
          <a:off x="604837" y="1793960"/>
          <a:ext cx="10982324" cy="3474720"/>
        </p:xfrm>
        <a:graphic>
          <a:graphicData uri="http://schemas.openxmlformats.org/drawingml/2006/table">
            <a:tbl>
              <a:tblPr firstRow="1" bandRow="1">
                <a:tableStyleId>{5C22544A-7EE6-4342-B048-85BDC9FD1C3A}</a:tableStyleId>
              </a:tblPr>
              <a:tblGrid>
                <a:gridCol w="4594180">
                  <a:extLst>
                    <a:ext uri="{9D8B030D-6E8A-4147-A177-3AD203B41FA5}">
                      <a16:colId xmlns:a16="http://schemas.microsoft.com/office/drawing/2014/main" val="4162280388"/>
                    </a:ext>
                  </a:extLst>
                </a:gridCol>
                <a:gridCol w="2442754">
                  <a:extLst>
                    <a:ext uri="{9D8B030D-6E8A-4147-A177-3AD203B41FA5}">
                      <a16:colId xmlns:a16="http://schemas.microsoft.com/office/drawing/2014/main" val="4100240517"/>
                    </a:ext>
                  </a:extLst>
                </a:gridCol>
                <a:gridCol w="2547258">
                  <a:extLst>
                    <a:ext uri="{9D8B030D-6E8A-4147-A177-3AD203B41FA5}">
                      <a16:colId xmlns:a16="http://schemas.microsoft.com/office/drawing/2014/main" val="394229550"/>
                    </a:ext>
                  </a:extLst>
                </a:gridCol>
                <a:gridCol w="1398132">
                  <a:extLst>
                    <a:ext uri="{9D8B030D-6E8A-4147-A177-3AD203B41FA5}">
                      <a16:colId xmlns:a16="http://schemas.microsoft.com/office/drawing/2014/main" val="1076483629"/>
                    </a:ext>
                  </a:extLst>
                </a:gridCol>
              </a:tblGrid>
              <a:tr h="233576">
                <a:tc>
                  <a:txBody>
                    <a:bodyPr/>
                    <a:lstStyle/>
                    <a:p>
                      <a:r>
                        <a:rPr lang="en-GB" sz="1200" dirty="0">
                          <a:solidFill>
                            <a:schemeClr val="tx1"/>
                          </a:solidFill>
                        </a:rPr>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dirty="0"/>
                        <a:t>Group A regorafenib</a:t>
                      </a:r>
                    </a:p>
                    <a:p>
                      <a:pPr algn="ctr"/>
                      <a:r>
                        <a:rPr lang="en-GB" sz="1200" b="0" dirty="0"/>
                        <a:t>Sorafenib tolerant (n=32)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Group B best supportive care</a:t>
                      </a:r>
                    </a:p>
                    <a:p>
                      <a:pPr algn="ctr"/>
                      <a:r>
                        <a:rPr lang="en-GB" sz="1200" b="0" dirty="0"/>
                        <a:t>Sorafenib tolerant (n=31)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dirty="0">
                          <a:solidFill>
                            <a:schemeClr val="tx1"/>
                          </a:solidFill>
                        </a:rPr>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61883203"/>
                  </a:ext>
                </a:extLst>
              </a:tr>
              <a:tr h="140146">
                <a:tc gridSpan="4">
                  <a:txBody>
                    <a:bodyPr/>
                    <a:lstStyle/>
                    <a:p>
                      <a:r>
                        <a:rPr lang="en-GB" sz="1200" dirty="0"/>
                        <a:t>Clinical and demographic features at sorafenib discontinuation were similar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39338510"/>
                  </a:ext>
                </a:extLst>
              </a:tr>
              <a:tr h="140146">
                <a:tc>
                  <a:txBody>
                    <a:bodyPr/>
                    <a:lstStyle/>
                    <a:p>
                      <a:r>
                        <a:rPr lang="en-GB" sz="1200" dirty="0"/>
                        <a:t>mTORi treatment,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200" dirty="0"/>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tc>
                  <a:txBody>
                    <a:bodyPr/>
                    <a:lstStyle/>
                    <a:p>
                      <a:pPr algn="ctr"/>
                      <a:r>
                        <a:rPr lang="en-GB" sz="1200" dirty="0"/>
                        <a:t>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7372023"/>
                  </a:ext>
                </a:extLst>
              </a:tr>
              <a:tr h="140146">
                <a:tc>
                  <a:txBody>
                    <a:bodyPr/>
                    <a:lstStyle/>
                    <a:p>
                      <a:r>
                        <a:rPr lang="en-GB" sz="1200" dirty="0"/>
                        <a:t>Sorafenib 800 mg,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2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tc>
                  <a:txBody>
                    <a:bodyPr/>
                    <a:lstStyle/>
                    <a:p>
                      <a:pPr algn="ctr"/>
                      <a:r>
                        <a:rPr lang="en-GB" sz="1200" dirty="0"/>
                        <a:t>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3084294"/>
                  </a:ext>
                </a:extLst>
              </a:tr>
              <a:tr h="140146">
                <a:tc>
                  <a:txBody>
                    <a:bodyPr/>
                    <a:lstStyle/>
                    <a:p>
                      <a:r>
                        <a:rPr lang="en-GB" sz="1200" dirty="0"/>
                        <a:t>Sorafenib duration, months, median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11.1 (0.7−76.7)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7.8 (0.9−96.3)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tc>
                  <a:txBody>
                    <a:bodyPr/>
                    <a:lstStyle/>
                    <a:p>
                      <a:pPr algn="ctr"/>
                      <a:r>
                        <a:rPr lang="en-GB" sz="1200" dirty="0"/>
                        <a:t>0.65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687483"/>
                  </a:ext>
                </a:extLst>
              </a:tr>
              <a:tr h="140146">
                <a:tc>
                  <a:txBody>
                    <a:bodyPr/>
                    <a:lstStyle/>
                    <a:p>
                      <a:r>
                        <a:rPr lang="en-GB" sz="1200" dirty="0"/>
                        <a:t>ECOG-PS 0−1,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2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tc>
                  <a:txBody>
                    <a:bodyPr/>
                    <a:lstStyle/>
                    <a:p>
                      <a:pPr algn="ctr"/>
                      <a:r>
                        <a:rPr lang="en-GB" sz="1200" dirty="0"/>
                        <a:t>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225158"/>
                  </a:ext>
                </a:extLst>
              </a:tr>
              <a:tr h="140146">
                <a:tc>
                  <a:txBody>
                    <a:bodyPr/>
                    <a:lstStyle/>
                    <a:p>
                      <a:r>
                        <a:rPr lang="en-GB" sz="1200" dirty="0"/>
                        <a:t>Tumour burden,*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200"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tc>
                  <a:txBody>
                    <a:bodyPr/>
                    <a:lstStyle/>
                    <a:p>
                      <a:pPr algn="ctr"/>
                      <a:r>
                        <a:rPr lang="en-GB" sz="1200" dirty="0"/>
                        <a:t>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847201"/>
                  </a:ext>
                </a:extLst>
              </a:tr>
              <a:tr h="140146">
                <a:tc>
                  <a:txBody>
                    <a:bodyPr/>
                    <a:lstStyle/>
                    <a:p>
                      <a:pPr lvl="0"/>
                      <a:r>
                        <a:rPr lang="en-GB" sz="1200" dirty="0"/>
                        <a:t>Alpha-fetoprotein, ng/mL, median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134 (1−209,630)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200" dirty="0"/>
                        <a:t>1,044 (1−88,950)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tc>
                  <a:txBody>
                    <a:bodyPr/>
                    <a:lstStyle/>
                    <a:p>
                      <a:pPr algn="ctr"/>
                      <a:r>
                        <a:rPr lang="en-GB" sz="1200" dirty="0"/>
                        <a:t>0.83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8651479"/>
                  </a:ext>
                </a:extLst>
              </a:tr>
              <a:tr h="14014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Findings at follow-up since sorafenib discontinuation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44583278"/>
                  </a:ext>
                </a:extLst>
              </a:tr>
              <a:tr h="0">
                <a:tc>
                  <a:txBody>
                    <a:bodyPr/>
                    <a:lstStyle/>
                    <a:p>
                      <a:pPr lvl="0"/>
                      <a:r>
                        <a:rPr lang="en-GB" sz="1200" dirty="0"/>
                        <a:t>Median follow-up, months (range)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12.3 (0.6−42.2)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200" dirty="0"/>
                        <a:t>4.5 (0.0−22.3)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tc>
                  <a:txBody>
                    <a:bodyPr/>
                    <a:lstStyle/>
                    <a:p>
                      <a:pPr algn="ctr"/>
                      <a:r>
                        <a:rPr lang="en-GB" sz="1200" b="1" dirty="0"/>
                        <a:t>0.0006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2386736"/>
                  </a:ext>
                </a:extLst>
              </a:tr>
              <a:tr h="140146">
                <a:tc>
                  <a:txBody>
                    <a:bodyPr/>
                    <a:lstStyle/>
                    <a:p>
                      <a:pPr lvl="0"/>
                      <a:r>
                        <a:rPr lang="en-GB" sz="1200" dirty="0"/>
                        <a:t>Median overall survival,</a:t>
                      </a:r>
                      <a:r>
                        <a:rPr lang="en-US" sz="1200" baseline="30000" dirty="0"/>
                        <a:t>†</a:t>
                      </a:r>
                      <a:r>
                        <a:rPr lang="en-GB" sz="1200" dirty="0"/>
                        <a:t> months (95% 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dirty="0"/>
                        <a:t>14 (10−18)</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t>4.5 (24−66)</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tc>
                  <a:txBody>
                    <a:bodyPr/>
                    <a:lstStyle/>
                    <a:p>
                      <a:pPr algn="ctr"/>
                      <a:r>
                        <a:rPr lang="en-GB" sz="1200" b="1" dirty="0"/>
                        <a:t>&lt;0.005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099807"/>
                  </a:ext>
                </a:extLst>
              </a:tr>
              <a:tr h="140146">
                <a:tc>
                  <a:txBody>
                    <a:bodyPr/>
                    <a:lstStyle/>
                    <a:p>
                      <a:pPr lvl="0"/>
                      <a:r>
                        <a:rPr lang="en-GB" sz="1200" dirty="0"/>
                        <a:t>Median overall survival from sorafenib </a:t>
                      </a:r>
                      <a:r>
                        <a:rPr lang="en-GB" sz="1200" b="0" dirty="0"/>
                        <a:t>start, months (95% 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it-IT" sz="1200" dirty="0"/>
                        <a:t>32.6 (18−46)</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t>14.3 (7−21)</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tc>
                  <a:txBody>
                    <a:bodyPr/>
                    <a:lstStyle/>
                    <a:p>
                      <a:pPr algn="ctr"/>
                      <a:r>
                        <a:rPr lang="en-GB" sz="1200" b="1" dirty="0"/>
                        <a: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8749878"/>
                  </a:ext>
                </a:extLst>
              </a:tr>
            </a:tbl>
          </a:graphicData>
        </a:graphic>
      </p:graphicFrame>
      <p:pic>
        <p:nvPicPr>
          <p:cNvPr id="9" name="Picture 8">
            <a:hlinkClick r:id="rId3" action="ppaction://hlinksldjump"/>
            <a:extLst>
              <a:ext uri="{FF2B5EF4-FFF2-40B4-BE49-F238E27FC236}">
                <a16:creationId xmlns:a16="http://schemas.microsoft.com/office/drawing/2014/main" id="{0BAE0A21-F61A-41FF-BB35-DA34973F68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22554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2657A3-F8FE-47DA-94E1-F07999E07A29}"/>
              </a:ext>
            </a:extLst>
          </p:cNvPr>
          <p:cNvSpPr>
            <a:spLocks noGrp="1"/>
          </p:cNvSpPr>
          <p:nvPr>
            <p:ph type="title"/>
          </p:nvPr>
        </p:nvSpPr>
        <p:spPr/>
        <p:txBody>
          <a:bodyPr/>
          <a:lstStyle/>
          <a:p>
            <a:r>
              <a:rPr lang="en-GB" dirty="0"/>
              <a:t>3. HCV long-term management</a:t>
            </a:r>
          </a:p>
        </p:txBody>
      </p:sp>
      <p:sp>
        <p:nvSpPr>
          <p:cNvPr id="5" name="Text Placeholder 4">
            <a:extLst>
              <a:ext uri="{FF2B5EF4-FFF2-40B4-BE49-F238E27FC236}">
                <a16:creationId xmlns:a16="http://schemas.microsoft.com/office/drawing/2014/main" id="{6D981CA7-906F-4E91-8F1B-29B18AF80CD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67475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125960" cy="4622400"/>
          </a:xfrm>
        </p:spPr>
        <p:txBody>
          <a:bodyPr/>
          <a:lstStyle/>
          <a:p>
            <a:pPr marL="0" indent="0">
              <a:buNone/>
            </a:pPr>
            <a:r>
              <a:rPr lang="en-US" sz="1800" b="1" dirty="0">
                <a:solidFill>
                  <a:schemeClr val="bg1"/>
                </a:solidFill>
                <a:highlight>
                  <a:srgbClr val="004A86"/>
                </a:highlight>
              </a:rPr>
              <a:t>BACKGROUND &amp; AIMS</a:t>
            </a:r>
            <a:r>
              <a:rPr lang="en-US" sz="1800" dirty="0"/>
              <a:t> </a:t>
            </a:r>
          </a:p>
          <a:p>
            <a:r>
              <a:rPr lang="en-GB" sz="1800" dirty="0"/>
              <a:t>Achieving SVR in patients with CHC decreases, but does not eliminate, the risk</a:t>
            </a:r>
            <a:br>
              <a:rPr lang="en-GB" sz="1800" dirty="0"/>
            </a:br>
            <a:r>
              <a:rPr lang="en-GB" sz="1800" dirty="0"/>
              <a:t>of HCC</a:t>
            </a:r>
          </a:p>
          <a:p>
            <a:r>
              <a:rPr lang="en-GB" sz="1800" dirty="0"/>
              <a:t>HCC surveillance following SVR in patients with cirrhosis needs to be refined to personalize management and increase cost-effectiveness</a:t>
            </a:r>
          </a:p>
          <a:p>
            <a:r>
              <a:rPr lang="en-GB" sz="1800" b="1" dirty="0"/>
              <a:t>AIM</a:t>
            </a:r>
            <a:r>
              <a:rPr lang="en-GB" sz="1800" dirty="0"/>
              <a:t>: to identify specific longitudinal profiles of RSPs and AFP evolution before and after SVR in patients with cirrhosis, which could be associated with higher risk of HCC</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6221187" y="1337583"/>
            <a:ext cx="5365976" cy="5501582"/>
          </a:xfrm>
        </p:spPr>
        <p:txBody>
          <a:bodyPr/>
          <a:lstStyle/>
          <a:p>
            <a:pPr marL="0" indent="0">
              <a:buNone/>
            </a:pPr>
            <a:r>
              <a:rPr lang="en-GB" sz="1800" b="1" dirty="0">
                <a:solidFill>
                  <a:schemeClr val="bg1"/>
                </a:solidFill>
                <a:highlight>
                  <a:srgbClr val="004A86"/>
                </a:highlight>
              </a:rPr>
              <a:t>METHODS</a:t>
            </a:r>
          </a:p>
          <a:p>
            <a:r>
              <a:rPr lang="en-GB" sz="1800" dirty="0"/>
              <a:t>Data were derived from the French ANRS CirVir multicentre prospective cohort</a:t>
            </a:r>
          </a:p>
          <a:p>
            <a:pPr lvl="1"/>
            <a:r>
              <a:rPr lang="en-GB" sz="1600" dirty="0"/>
              <a:t>Patients with biopsy-proven compensated cirrhosis included in semi-annual HCC surveillance programmes</a:t>
            </a:r>
          </a:p>
          <a:p>
            <a:r>
              <a:rPr lang="en-GB" sz="1800" dirty="0"/>
              <a:t>Serum AFP and RSP* were assessed every </a:t>
            </a:r>
            <a:br>
              <a:rPr lang="en-GB" sz="1800" dirty="0"/>
            </a:br>
            <a:r>
              <a:rPr lang="en-GB" sz="1800" dirty="0"/>
              <a:t>6 months</a:t>
            </a:r>
          </a:p>
          <a:p>
            <a:r>
              <a:rPr lang="en-GB" sz="1800" dirty="0"/>
              <a:t>Patients with ≥3 available repeated measurements per trajectory analysis were included in the analysis</a:t>
            </a:r>
          </a:p>
          <a:p>
            <a:pPr lvl="1"/>
            <a:r>
              <a:rPr lang="pt-BR" sz="1600" dirty="0"/>
              <a:t>No/before SVR (active replication at BL; n=717)</a:t>
            </a:r>
          </a:p>
          <a:p>
            <a:pPr lvl="1"/>
            <a:r>
              <a:rPr lang="pt-BR" sz="1600" dirty="0"/>
              <a:t>After SVR (n=413) </a:t>
            </a:r>
            <a:endParaRPr lang="en-GB" sz="1600" dirty="0"/>
          </a:p>
          <a:p>
            <a:r>
              <a:rPr lang="en-GB" sz="1800" dirty="0"/>
              <a:t>Trajectory analysis was based on a k-means approach for clustering individuals with similar trajectories of AFP and RSP over time</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1800" dirty="0"/>
              <a:t>Profiling of routine serum parameters and AFP evolution in cirrhosis following HCV eradication for stratification of HCC risk: a trajectory clustering analysis from the ANRS CO12 CirVir cohort</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*ALT, AST, GGT, PT, albumin, bilirubin, platelets </a:t>
            </a:r>
          </a:p>
          <a:p>
            <a:r>
              <a:rPr lang="fr-FR" dirty="0"/>
              <a:t>Nahon P, et al. DILC 2020; GS13</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6096000"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hlinkClick r:id="rId3" action="ppaction://hlinksldjump"/>
            <a:extLst>
              <a:ext uri="{FF2B5EF4-FFF2-40B4-BE49-F238E27FC236}">
                <a16:creationId xmlns:a16="http://schemas.microsoft.com/office/drawing/2014/main" id="{0B62C21E-673D-4262-BEA2-79237BDE62D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0375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55137"/>
            <a:ext cx="6036008" cy="4892821"/>
          </a:xfrm>
        </p:spPr>
        <p:txBody>
          <a:bodyPr/>
          <a:lstStyle/>
          <a:p>
            <a:pPr marL="0" indent="0">
              <a:buNone/>
            </a:pPr>
            <a:r>
              <a:rPr lang="en-US" sz="1800" b="1" dirty="0">
                <a:solidFill>
                  <a:schemeClr val="bg1"/>
                </a:solidFill>
                <a:highlight>
                  <a:srgbClr val="004A86"/>
                </a:highlight>
              </a:rPr>
              <a:t>RESULTS</a:t>
            </a:r>
          </a:p>
          <a:p>
            <a:r>
              <a:rPr lang="en-GB" sz="1800" dirty="0"/>
              <a:t>Analysis identified 3 patient clusters in each trajectory </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47048" cy="769620"/>
          </a:xfrm>
        </p:spPr>
        <p:txBody>
          <a:bodyPr>
            <a:noAutofit/>
          </a:bodyPr>
          <a:lstStyle/>
          <a:p>
            <a:r>
              <a:rPr lang="en-GB" sz="1800" dirty="0">
                <a:solidFill>
                  <a:srgbClr val="FFFFFF"/>
                </a:solidFill>
              </a:rPr>
              <a:t>Profiling of routine serum parameters and AFP evolution in cirrhosis following HCV eradication for stratification of HCC risk: a trajectory clustering analysis from the ANRS CO12 CirVir cohort</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*Median follow-up 74.2 months</a:t>
            </a:r>
          </a:p>
          <a:p>
            <a:r>
              <a:rPr lang="en-GB" dirty="0"/>
              <a:t>Nahon P, et al. DILC 2020; GS13</a:t>
            </a:r>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425752" y="4645630"/>
            <a:ext cx="11162354" cy="1179574"/>
          </a:xfrm>
        </p:spPr>
        <p:txBody>
          <a:bodyPr/>
          <a:lstStyle/>
          <a:p>
            <a:pPr marL="0" indent="0">
              <a:buNone/>
            </a:pPr>
            <a:r>
              <a:rPr lang="en-GB" sz="1800" b="1" dirty="0">
                <a:solidFill>
                  <a:schemeClr val="bg1"/>
                </a:solidFill>
                <a:highlight>
                  <a:srgbClr val="004A86"/>
                </a:highlight>
              </a:rPr>
              <a:t>CONCLUSION</a:t>
            </a:r>
          </a:p>
          <a:p>
            <a:r>
              <a:rPr lang="en-GB" sz="1800" dirty="0"/>
              <a:t>Liver function impairment (liver failure cluster) or persistent elevated biochemical parameters (inflammatory cluster) defines 2 different profiles of patients with cirrhosis in whom the residual risk of HCC following SVR is increased</a:t>
            </a:r>
          </a:p>
          <a:p>
            <a:r>
              <a:rPr lang="en-GB" sz="1800" dirty="0"/>
              <a:t>Analyses suggest that HCC surveillance in these patients could be refined and improved </a:t>
            </a:r>
            <a:br>
              <a:rPr lang="en-GB" sz="1800" dirty="0"/>
            </a:br>
            <a:r>
              <a:rPr lang="en-GB" sz="1800" dirty="0"/>
              <a:t>according to the longitudinal evolution of these parameters</a:t>
            </a:r>
          </a:p>
        </p:txBody>
      </p:sp>
      <p:cxnSp>
        <p:nvCxnSpPr>
          <p:cNvPr id="11" name="Straight Connector 10">
            <a:extLst>
              <a:ext uri="{FF2B5EF4-FFF2-40B4-BE49-F238E27FC236}">
                <a16:creationId xmlns:a16="http://schemas.microsoft.com/office/drawing/2014/main" id="{E4B4F892-3C36-45D4-855E-0A46B83CA80E}"/>
              </a:ext>
            </a:extLst>
          </p:cNvPr>
          <p:cNvCxnSpPr>
            <a:cxnSpLocks/>
          </p:cNvCxnSpPr>
          <p:nvPr/>
        </p:nvCxnSpPr>
        <p:spPr>
          <a:xfrm flipH="1">
            <a:off x="398098" y="4666477"/>
            <a:ext cx="1118906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045AC284-F59B-461F-A2BB-221739E514DE}"/>
              </a:ext>
            </a:extLst>
          </p:cNvPr>
          <p:cNvGrpSpPr/>
          <p:nvPr/>
        </p:nvGrpSpPr>
        <p:grpSpPr>
          <a:xfrm>
            <a:off x="7315023" y="1292645"/>
            <a:ext cx="4272140" cy="3127483"/>
            <a:chOff x="7080737" y="1431576"/>
            <a:chExt cx="3709288" cy="2834640"/>
          </a:xfrm>
        </p:grpSpPr>
        <p:pic>
          <p:nvPicPr>
            <p:cNvPr id="29" name="Image 4">
              <a:extLst>
                <a:ext uri="{FF2B5EF4-FFF2-40B4-BE49-F238E27FC236}">
                  <a16:creationId xmlns:a16="http://schemas.microsoft.com/office/drawing/2014/main" id="{54485525-DA37-4931-9705-F9DC3973A4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80737" y="1431576"/>
              <a:ext cx="3671570" cy="2834640"/>
            </a:xfrm>
            <a:prstGeom prst="rect">
              <a:avLst/>
            </a:prstGeom>
            <a:noFill/>
          </p:spPr>
        </p:pic>
        <p:sp>
          <p:nvSpPr>
            <p:cNvPr id="24" name="TextBox 23">
              <a:extLst>
                <a:ext uri="{FF2B5EF4-FFF2-40B4-BE49-F238E27FC236}">
                  <a16:creationId xmlns:a16="http://schemas.microsoft.com/office/drawing/2014/main" id="{396DC86D-CE2A-425A-9DB6-96A44FAF2687}"/>
                </a:ext>
              </a:extLst>
            </p:cNvPr>
            <p:cNvSpPr txBox="1"/>
            <p:nvPr/>
          </p:nvSpPr>
          <p:spPr>
            <a:xfrm>
              <a:off x="7197745" y="1460932"/>
              <a:ext cx="3592280" cy="273363"/>
            </a:xfrm>
            <a:prstGeom prst="rect">
              <a:avLst/>
            </a:prstGeom>
            <a:noFill/>
          </p:spPr>
          <p:txBody>
            <a:bodyPr wrap="square" rtlCol="0">
              <a:spAutoFit/>
            </a:bodyPr>
            <a:lstStyle/>
            <a:p>
              <a:r>
                <a:rPr lang="en-GB" sz="900" dirty="0"/>
                <a:t>Trajectory analysis of patients who achieved SVR (n=413)</a:t>
              </a:r>
            </a:p>
          </p:txBody>
        </p:sp>
      </p:grpSp>
      <p:grpSp>
        <p:nvGrpSpPr>
          <p:cNvPr id="35" name="Group 34">
            <a:extLst>
              <a:ext uri="{FF2B5EF4-FFF2-40B4-BE49-F238E27FC236}">
                <a16:creationId xmlns:a16="http://schemas.microsoft.com/office/drawing/2014/main" id="{105BA5DB-1D78-4E11-ADFB-E105C8FEC338}"/>
              </a:ext>
            </a:extLst>
          </p:cNvPr>
          <p:cNvGrpSpPr/>
          <p:nvPr/>
        </p:nvGrpSpPr>
        <p:grpSpPr>
          <a:xfrm>
            <a:off x="428370" y="2071295"/>
            <a:ext cx="6737354" cy="2727320"/>
            <a:chOff x="428371" y="2196986"/>
            <a:chExt cx="6737354" cy="2727320"/>
          </a:xfrm>
        </p:grpSpPr>
        <p:grpSp>
          <p:nvGrpSpPr>
            <p:cNvPr id="33" name="Group 32">
              <a:extLst>
                <a:ext uri="{FF2B5EF4-FFF2-40B4-BE49-F238E27FC236}">
                  <a16:creationId xmlns:a16="http://schemas.microsoft.com/office/drawing/2014/main" id="{4E923400-D012-4511-B679-1C7DA4654C6E}"/>
                </a:ext>
              </a:extLst>
            </p:cNvPr>
            <p:cNvGrpSpPr/>
            <p:nvPr/>
          </p:nvGrpSpPr>
          <p:grpSpPr>
            <a:xfrm>
              <a:off x="604838" y="2196986"/>
              <a:ext cx="6560887" cy="2727320"/>
              <a:chOff x="604838" y="2196986"/>
              <a:chExt cx="6560887" cy="2727320"/>
            </a:xfrm>
          </p:grpSpPr>
          <p:graphicFrame>
            <p:nvGraphicFramePr>
              <p:cNvPr id="32" name="Chart 31">
                <a:extLst>
                  <a:ext uri="{FF2B5EF4-FFF2-40B4-BE49-F238E27FC236}">
                    <a16:creationId xmlns:a16="http://schemas.microsoft.com/office/drawing/2014/main" id="{A8FC8256-2628-4DC4-8A4E-AE81735F4008}"/>
                  </a:ext>
                </a:extLst>
              </p:cNvPr>
              <p:cNvGraphicFramePr/>
              <p:nvPr>
                <p:extLst>
                  <p:ext uri="{D42A27DB-BD31-4B8C-83A1-F6EECF244321}">
                    <p14:modId xmlns:p14="http://schemas.microsoft.com/office/powerpoint/2010/main" val="825574768"/>
                  </p:ext>
                </p:extLst>
              </p:nvPr>
            </p:nvGraphicFramePr>
            <p:xfrm>
              <a:off x="604838" y="2498450"/>
              <a:ext cx="3279159" cy="23418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B9C2BDA2-953A-4F95-8E60-00AEE6218785}"/>
                  </a:ext>
                </a:extLst>
              </p:cNvPr>
              <p:cNvGraphicFramePr/>
              <p:nvPr/>
            </p:nvGraphicFramePr>
            <p:xfrm>
              <a:off x="3886566" y="2196986"/>
              <a:ext cx="3279159" cy="2727320"/>
            </p:xfrm>
            <a:graphic>
              <a:graphicData uri="http://schemas.openxmlformats.org/drawingml/2006/chart">
                <c:chart xmlns:c="http://schemas.openxmlformats.org/drawingml/2006/chart" xmlns:r="http://schemas.openxmlformats.org/officeDocument/2006/relationships" r:id="rId5"/>
              </a:graphicData>
            </a:graphic>
          </p:graphicFrame>
        </p:grpSp>
        <p:sp>
          <p:nvSpPr>
            <p:cNvPr id="34" name="TextBox 33">
              <a:extLst>
                <a:ext uri="{FF2B5EF4-FFF2-40B4-BE49-F238E27FC236}">
                  <a16:creationId xmlns:a16="http://schemas.microsoft.com/office/drawing/2014/main" id="{43C7BCBC-EAA2-4830-89D1-40393CE6D95E}"/>
                </a:ext>
              </a:extLst>
            </p:cNvPr>
            <p:cNvSpPr txBox="1"/>
            <p:nvPr/>
          </p:nvSpPr>
          <p:spPr>
            <a:xfrm rot="16200000">
              <a:off x="-262704" y="3338889"/>
              <a:ext cx="1659150" cy="276999"/>
            </a:xfrm>
            <a:prstGeom prst="rect">
              <a:avLst/>
            </a:prstGeom>
            <a:noFill/>
          </p:spPr>
          <p:txBody>
            <a:bodyPr wrap="square" rtlCol="0">
              <a:spAutoFit/>
            </a:bodyPr>
            <a:lstStyle/>
            <a:p>
              <a:pPr algn="ctr"/>
              <a:r>
                <a:rPr lang="en-GB" sz="1200" dirty="0"/>
                <a:t>Patients, %</a:t>
              </a:r>
            </a:p>
          </p:txBody>
        </p:sp>
      </p:grpSp>
      <p:sp>
        <p:nvSpPr>
          <p:cNvPr id="3" name="TextBox 2">
            <a:extLst>
              <a:ext uri="{FF2B5EF4-FFF2-40B4-BE49-F238E27FC236}">
                <a16:creationId xmlns:a16="http://schemas.microsoft.com/office/drawing/2014/main" id="{F2B0BFF1-5BF7-4143-959C-3D6EF7FA1CE8}"/>
              </a:ext>
            </a:extLst>
          </p:cNvPr>
          <p:cNvSpPr txBox="1"/>
          <p:nvPr/>
        </p:nvSpPr>
        <p:spPr>
          <a:xfrm>
            <a:off x="2871969" y="2818475"/>
            <a:ext cx="776175" cy="261610"/>
          </a:xfrm>
          <a:prstGeom prst="rect">
            <a:avLst/>
          </a:prstGeom>
          <a:noFill/>
        </p:spPr>
        <p:txBody>
          <a:bodyPr wrap="none" rtlCol="0">
            <a:spAutoFit/>
          </a:bodyPr>
          <a:lstStyle/>
          <a:p>
            <a:r>
              <a:rPr lang="en-GB" sz="1100" dirty="0"/>
              <a:t>p&lt;0.0001</a:t>
            </a:r>
          </a:p>
        </p:txBody>
      </p:sp>
      <p:sp>
        <p:nvSpPr>
          <p:cNvPr id="6" name="TextBox 5">
            <a:extLst>
              <a:ext uri="{FF2B5EF4-FFF2-40B4-BE49-F238E27FC236}">
                <a16:creationId xmlns:a16="http://schemas.microsoft.com/office/drawing/2014/main" id="{1FF8765E-2890-4DA0-8B4D-CD585D36FCA0}"/>
              </a:ext>
            </a:extLst>
          </p:cNvPr>
          <p:cNvSpPr txBox="1"/>
          <p:nvPr/>
        </p:nvSpPr>
        <p:spPr>
          <a:xfrm>
            <a:off x="1390426" y="2341859"/>
            <a:ext cx="2060179" cy="307777"/>
          </a:xfrm>
          <a:prstGeom prst="rect">
            <a:avLst/>
          </a:prstGeom>
          <a:noFill/>
        </p:spPr>
        <p:txBody>
          <a:bodyPr wrap="none" rtlCol="0">
            <a:spAutoFit/>
          </a:bodyPr>
          <a:lstStyle/>
          <a:p>
            <a:r>
              <a:rPr lang="en-GB" sz="1400" dirty="0"/>
              <a:t>No/before SVR (n=717)</a:t>
            </a:r>
          </a:p>
        </p:txBody>
      </p:sp>
      <p:sp>
        <p:nvSpPr>
          <p:cNvPr id="17" name="TextBox 16">
            <a:extLst>
              <a:ext uri="{FF2B5EF4-FFF2-40B4-BE49-F238E27FC236}">
                <a16:creationId xmlns:a16="http://schemas.microsoft.com/office/drawing/2014/main" id="{5F881FD5-0A5A-4FAB-90BA-66ED224E68DE}"/>
              </a:ext>
            </a:extLst>
          </p:cNvPr>
          <p:cNvSpPr txBox="1"/>
          <p:nvPr/>
        </p:nvSpPr>
        <p:spPr>
          <a:xfrm>
            <a:off x="4872272" y="2341858"/>
            <a:ext cx="1653017" cy="307777"/>
          </a:xfrm>
          <a:prstGeom prst="rect">
            <a:avLst/>
          </a:prstGeom>
          <a:noFill/>
        </p:spPr>
        <p:txBody>
          <a:bodyPr wrap="none" rtlCol="0">
            <a:spAutoFit/>
          </a:bodyPr>
          <a:lstStyle/>
          <a:p>
            <a:r>
              <a:rPr lang="en-GB" sz="1400" dirty="0"/>
              <a:t>After SVR (n=413)</a:t>
            </a:r>
          </a:p>
        </p:txBody>
      </p:sp>
      <p:sp>
        <p:nvSpPr>
          <p:cNvPr id="18" name="TextBox 17">
            <a:extLst>
              <a:ext uri="{FF2B5EF4-FFF2-40B4-BE49-F238E27FC236}">
                <a16:creationId xmlns:a16="http://schemas.microsoft.com/office/drawing/2014/main" id="{289D19B8-D8C1-40C5-A169-53BE51F3C4CD}"/>
              </a:ext>
            </a:extLst>
          </p:cNvPr>
          <p:cNvSpPr txBox="1"/>
          <p:nvPr/>
        </p:nvSpPr>
        <p:spPr>
          <a:xfrm>
            <a:off x="3028477" y="2075011"/>
            <a:ext cx="1518364" cy="307777"/>
          </a:xfrm>
          <a:prstGeom prst="rect">
            <a:avLst/>
          </a:prstGeom>
          <a:noFill/>
        </p:spPr>
        <p:txBody>
          <a:bodyPr wrap="none" rtlCol="0">
            <a:spAutoFit/>
          </a:bodyPr>
          <a:lstStyle/>
          <a:p>
            <a:r>
              <a:rPr lang="en-GB" sz="1400" b="1" dirty="0"/>
              <a:t>HCC incidence*</a:t>
            </a:r>
          </a:p>
        </p:txBody>
      </p:sp>
      <p:sp>
        <p:nvSpPr>
          <p:cNvPr id="7" name="TextBox 6">
            <a:extLst>
              <a:ext uri="{FF2B5EF4-FFF2-40B4-BE49-F238E27FC236}">
                <a16:creationId xmlns:a16="http://schemas.microsoft.com/office/drawing/2014/main" id="{05B9F536-87C1-4788-A320-055020D93778}"/>
              </a:ext>
            </a:extLst>
          </p:cNvPr>
          <p:cNvSpPr txBox="1"/>
          <p:nvPr/>
        </p:nvSpPr>
        <p:spPr>
          <a:xfrm rot="16200000">
            <a:off x="9170354" y="1703251"/>
            <a:ext cx="473075" cy="180000"/>
          </a:xfrm>
          <a:prstGeom prst="rect">
            <a:avLst/>
          </a:prstGeom>
          <a:solidFill>
            <a:schemeClr val="bg1"/>
          </a:solidFill>
        </p:spPr>
        <p:txBody>
          <a:bodyPr wrap="square" lIns="72000" tIns="36000" rIns="72000" bIns="36000" rtlCol="0">
            <a:noAutofit/>
          </a:bodyPr>
          <a:lstStyle/>
          <a:p>
            <a:r>
              <a:rPr lang="en-GB" sz="700" b="1" dirty="0"/>
              <a:t>PT (%)</a:t>
            </a:r>
          </a:p>
        </p:txBody>
      </p:sp>
      <p:sp>
        <p:nvSpPr>
          <p:cNvPr id="20" name="TextBox 19">
            <a:extLst>
              <a:ext uri="{FF2B5EF4-FFF2-40B4-BE49-F238E27FC236}">
                <a16:creationId xmlns:a16="http://schemas.microsoft.com/office/drawing/2014/main" id="{4FBF9CDE-8A2D-4EFD-9B10-B4C2DA3D6B2A}"/>
              </a:ext>
            </a:extLst>
          </p:cNvPr>
          <p:cNvSpPr txBox="1"/>
          <p:nvPr/>
        </p:nvSpPr>
        <p:spPr>
          <a:xfrm rot="16200000">
            <a:off x="7132401" y="1752127"/>
            <a:ext cx="598389" cy="180000"/>
          </a:xfrm>
          <a:prstGeom prst="rect">
            <a:avLst/>
          </a:prstGeom>
          <a:solidFill>
            <a:schemeClr val="bg1"/>
          </a:solidFill>
        </p:spPr>
        <p:txBody>
          <a:bodyPr wrap="square" lIns="72000" tIns="36000" rIns="72000" bIns="36000" rtlCol="0">
            <a:noAutofit/>
          </a:bodyPr>
          <a:lstStyle/>
          <a:p>
            <a:r>
              <a:rPr lang="en-GB" sz="700" b="1" dirty="0"/>
              <a:t>AST (ULN)</a:t>
            </a:r>
          </a:p>
        </p:txBody>
      </p:sp>
      <p:sp>
        <p:nvSpPr>
          <p:cNvPr id="21" name="TextBox 20">
            <a:extLst>
              <a:ext uri="{FF2B5EF4-FFF2-40B4-BE49-F238E27FC236}">
                <a16:creationId xmlns:a16="http://schemas.microsoft.com/office/drawing/2014/main" id="{3CF39BD5-E60B-4562-9EDD-D6DDE5FA7D2A}"/>
              </a:ext>
            </a:extLst>
          </p:cNvPr>
          <p:cNvSpPr txBox="1"/>
          <p:nvPr/>
        </p:nvSpPr>
        <p:spPr>
          <a:xfrm rot="16200000">
            <a:off x="7105326" y="3116988"/>
            <a:ext cx="652539" cy="180000"/>
          </a:xfrm>
          <a:prstGeom prst="rect">
            <a:avLst/>
          </a:prstGeom>
          <a:solidFill>
            <a:schemeClr val="bg1"/>
          </a:solidFill>
        </p:spPr>
        <p:txBody>
          <a:bodyPr wrap="square" lIns="72000" tIns="36000" rIns="72000" bIns="36000" rtlCol="0">
            <a:noAutofit/>
          </a:bodyPr>
          <a:lstStyle/>
          <a:p>
            <a:r>
              <a:rPr lang="en-GB" sz="700" b="1" dirty="0"/>
              <a:t>GGT (ULN)</a:t>
            </a:r>
          </a:p>
        </p:txBody>
      </p:sp>
      <p:pic>
        <p:nvPicPr>
          <p:cNvPr id="25" name="Picture 24">
            <a:hlinkClick r:id="rId6" action="ppaction://hlinksldjump"/>
            <a:extLst>
              <a:ext uri="{FF2B5EF4-FFF2-40B4-BE49-F238E27FC236}">
                <a16:creationId xmlns:a16="http://schemas.microsoft.com/office/drawing/2014/main" id="{42D18FFB-9FFA-4504-A400-58F84C8C67D9}"/>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276899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rmAutofit/>
          </a:bodyPr>
          <a:lstStyle/>
          <a:p>
            <a:r>
              <a:rPr lang="en-US" sz="2400" dirty="0"/>
              <a:t>Predictive models for HCC occurrence in patients with chronic hepatitis C and SVR achieved with DAAs included in the ANRS CO22 hepather cohort</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endParaRPr lang="en-GB" dirty="0"/>
          </a:p>
          <a:p>
            <a:r>
              <a:rPr lang="en-GB" dirty="0"/>
              <a:t> </a:t>
            </a:r>
          </a:p>
          <a:p>
            <a:r>
              <a:rPr lang="en-GB" dirty="0"/>
              <a:t>Azzi J, et al. DILC 2020; AS154</a:t>
            </a:r>
            <a:endParaRPr lang="en-GB" dirty="0">
              <a:cs typeface="Arial"/>
            </a:endParaRPr>
          </a:p>
        </p:txBody>
      </p:sp>
      <p:sp>
        <p:nvSpPr>
          <p:cNvPr id="13" name="Content Placeholder 12">
            <a:extLst>
              <a:ext uri="{FF2B5EF4-FFF2-40B4-BE49-F238E27FC236}">
                <a16:creationId xmlns:a16="http://schemas.microsoft.com/office/drawing/2014/main" id="{EB6EF122-C933-4ADD-845D-A49F0C6346B8}"/>
              </a:ext>
            </a:extLst>
          </p:cNvPr>
          <p:cNvSpPr>
            <a:spLocks noGrp="1"/>
          </p:cNvSpPr>
          <p:nvPr>
            <p:ph sz="half" idx="11"/>
          </p:nvPr>
        </p:nvSpPr>
        <p:spPr/>
        <p:txBody>
          <a:bodyPr/>
          <a:lstStyle/>
          <a:p>
            <a:pPr marL="0" lvl="0" indent="0">
              <a:buClr>
                <a:srgbClr val="004B87"/>
              </a:buClr>
              <a:buNone/>
              <a:defRPr/>
            </a:pPr>
            <a:r>
              <a:rPr lang="en-US" b="1" dirty="0">
                <a:solidFill>
                  <a:srgbClr val="FFFFFF"/>
                </a:solidFill>
                <a:highlight>
                  <a:srgbClr val="004A86"/>
                </a:highlight>
                <a:cs typeface="Arial" panose="020B0604020202020204" pitchFamily="34" charset="0"/>
              </a:rPr>
              <a:t>BACKGROUND &amp; AIMS</a:t>
            </a:r>
            <a:r>
              <a:rPr lang="en-US" b="1" dirty="0">
                <a:solidFill>
                  <a:srgbClr val="FFFFFF"/>
                </a:solidFill>
                <a:highlight>
                  <a:srgbClr val="FEFCFC"/>
                </a:highlight>
                <a:cs typeface="Arial" panose="020B0604020202020204" pitchFamily="34" charset="0"/>
              </a:rPr>
              <a:t>​</a:t>
            </a:r>
          </a:p>
          <a:p>
            <a:pPr lvl="0">
              <a:defRPr/>
            </a:pPr>
            <a:r>
              <a:rPr lang="en-US" sz="1800" dirty="0">
                <a:solidFill>
                  <a:sysClr val="windowText" lastClr="000000"/>
                </a:solidFill>
                <a:cs typeface="Arial" panose="020B0604020202020204" pitchFamily="34" charset="0"/>
              </a:rPr>
              <a:t>Patients with chronic hepatitis C who achieve SVR still have a residual risk of HCC</a:t>
            </a:r>
          </a:p>
          <a:p>
            <a:pPr lvl="1">
              <a:defRPr/>
            </a:pPr>
            <a:r>
              <a:rPr lang="en-US" sz="1600" dirty="0">
                <a:solidFill>
                  <a:sysClr val="windowText" lastClr="000000"/>
                </a:solidFill>
                <a:cs typeface="Arial" panose="020B0604020202020204" pitchFamily="34" charset="0"/>
              </a:rPr>
              <a:t>Especially those with pre-therapeutic advanced liver fibrosis</a:t>
            </a:r>
          </a:p>
          <a:p>
            <a:pPr>
              <a:defRPr/>
            </a:pPr>
            <a:r>
              <a:rPr lang="en-US" sz="1800" dirty="0">
                <a:solidFill>
                  <a:sysClr val="windowText" lastClr="000000"/>
                </a:solidFill>
                <a:cs typeface="Arial" panose="020B0604020202020204" pitchFamily="34" charset="0"/>
              </a:rPr>
              <a:t>HCC risk factors and scores before SVR are</a:t>
            </a:r>
            <a:br>
              <a:rPr lang="en-US" sz="1800" dirty="0">
                <a:solidFill>
                  <a:sysClr val="windowText" lastClr="000000"/>
                </a:solidFill>
                <a:cs typeface="Arial" panose="020B0604020202020204" pitchFamily="34" charset="0"/>
              </a:rPr>
            </a:br>
            <a:r>
              <a:rPr lang="en-US" sz="1800" dirty="0">
                <a:solidFill>
                  <a:sysClr val="windowText" lastClr="000000"/>
                </a:solidFill>
                <a:cs typeface="Arial" panose="020B0604020202020204" pitchFamily="34" charset="0"/>
              </a:rPr>
              <a:t>well established</a:t>
            </a:r>
          </a:p>
          <a:p>
            <a:pPr lvl="1">
              <a:defRPr/>
            </a:pPr>
            <a:r>
              <a:rPr lang="en-US" sz="1600" dirty="0">
                <a:solidFill>
                  <a:sysClr val="windowText" lastClr="000000"/>
                </a:solidFill>
                <a:cs typeface="Arial" panose="020B0604020202020204" pitchFamily="34" charset="0"/>
              </a:rPr>
              <a:t>Risk factors and scores after SVR remain to</a:t>
            </a:r>
            <a:br>
              <a:rPr lang="en-US" sz="1600" dirty="0">
                <a:solidFill>
                  <a:sysClr val="windowText" lastClr="000000"/>
                </a:solidFill>
                <a:cs typeface="Arial" panose="020B0604020202020204" pitchFamily="34" charset="0"/>
              </a:rPr>
            </a:br>
            <a:r>
              <a:rPr lang="en-US" sz="1600" dirty="0">
                <a:solidFill>
                  <a:sysClr val="windowText" lastClr="000000"/>
                </a:solidFill>
                <a:cs typeface="Arial" panose="020B0604020202020204" pitchFamily="34" charset="0"/>
              </a:rPr>
              <a:t>be determined</a:t>
            </a:r>
          </a:p>
          <a:p>
            <a:pPr>
              <a:defRPr/>
            </a:pPr>
            <a:r>
              <a:rPr lang="en-US" sz="1800" b="1" dirty="0">
                <a:solidFill>
                  <a:sysClr val="windowText" lastClr="000000"/>
                </a:solidFill>
                <a:cs typeface="Arial" panose="020B0604020202020204" pitchFamily="34" charset="0"/>
              </a:rPr>
              <a:t>AIMS</a:t>
            </a:r>
            <a:r>
              <a:rPr lang="en-US" sz="1800" dirty="0">
                <a:solidFill>
                  <a:sysClr val="windowText" lastClr="000000"/>
                </a:solidFill>
                <a:cs typeface="Arial" panose="020B0604020202020204" pitchFamily="34" charset="0"/>
              </a:rPr>
              <a:t>: </a:t>
            </a:r>
          </a:p>
          <a:p>
            <a:pPr lvl="1">
              <a:defRPr/>
            </a:pPr>
            <a:r>
              <a:rPr lang="en-US" sz="1600" dirty="0">
                <a:solidFill>
                  <a:sysClr val="windowText" lastClr="000000"/>
                </a:solidFill>
                <a:cs typeface="Arial" panose="020B0604020202020204" pitchFamily="34" charset="0"/>
              </a:rPr>
              <a:t>To analyze factors and develop a predictive score for HCC after SVR12</a:t>
            </a:r>
          </a:p>
          <a:p>
            <a:pPr lvl="1">
              <a:defRPr/>
            </a:pPr>
            <a:r>
              <a:rPr lang="en-US" sz="1600" dirty="0">
                <a:solidFill>
                  <a:sysClr val="windowText" lastClr="000000"/>
                </a:solidFill>
                <a:cs typeface="Arial" panose="020B0604020202020204" pitchFamily="34" charset="0"/>
              </a:rPr>
              <a:t>To compare its performance with previously published scores</a:t>
            </a:r>
          </a:p>
          <a:p>
            <a:endParaRPr lang="en-GB" dirty="0"/>
          </a:p>
        </p:txBody>
      </p:sp>
      <p:sp>
        <p:nvSpPr>
          <p:cNvPr id="14" name="Content Placeholder 13">
            <a:extLst>
              <a:ext uri="{FF2B5EF4-FFF2-40B4-BE49-F238E27FC236}">
                <a16:creationId xmlns:a16="http://schemas.microsoft.com/office/drawing/2014/main" id="{0EF17781-712E-475A-89D6-9FA0154C7185}"/>
              </a:ext>
            </a:extLst>
          </p:cNvPr>
          <p:cNvSpPr>
            <a:spLocks noGrp="1"/>
          </p:cNvSpPr>
          <p:nvPr>
            <p:ph sz="half" idx="12"/>
          </p:nvPr>
        </p:nvSpPr>
        <p:spPr>
          <a:xfrm>
            <a:off x="6193448" y="1340767"/>
            <a:ext cx="5572800" cy="4964339"/>
          </a:xfrm>
        </p:spPr>
        <p:txBody>
          <a:bodyPr>
            <a:normAutofit fontScale="92500"/>
          </a:bodyPr>
          <a:lstStyle/>
          <a:p>
            <a:pPr marL="0" indent="0">
              <a:buNone/>
              <a:defRPr/>
            </a:pPr>
            <a:r>
              <a:rPr lang="en-US" b="1" dirty="0">
                <a:solidFill>
                  <a:srgbClr val="FFFFFF"/>
                </a:solidFill>
                <a:highlight>
                  <a:srgbClr val="004A86"/>
                </a:highlight>
                <a:cs typeface="Arial" panose="020B0604020202020204" pitchFamily="34" charset="0"/>
              </a:rPr>
              <a:t>METHODS</a:t>
            </a:r>
          </a:p>
          <a:p>
            <a:pPr>
              <a:defRPr/>
            </a:pPr>
            <a:r>
              <a:rPr lang="en-US" sz="1900" dirty="0">
                <a:solidFill>
                  <a:sysClr val="windowText" lastClr="000000"/>
                </a:solidFill>
                <a:cs typeface="Arial" panose="020B0604020202020204" pitchFamily="34" charset="0"/>
              </a:rPr>
              <a:t>12,324 HBsAg-negative patients with chronic hepatitis C were enrolled in ANRS CO22 HEPATHER cohort</a:t>
            </a:r>
          </a:p>
          <a:p>
            <a:pPr lvl="1">
              <a:defRPr/>
            </a:pPr>
            <a:r>
              <a:rPr lang="en-US" sz="1700" dirty="0">
                <a:solidFill>
                  <a:sysClr val="windowText" lastClr="000000"/>
                </a:solidFill>
                <a:cs typeface="Arial" panose="020B0604020202020204" pitchFamily="34" charset="0"/>
              </a:rPr>
              <a:t>Patients included in current study if they achieved SVR 12 weeks after DAA treatment and:</a:t>
            </a:r>
          </a:p>
          <a:p>
            <a:pPr lvl="2">
              <a:defRPr/>
            </a:pPr>
            <a:r>
              <a:rPr lang="en-US" sz="1500" dirty="0">
                <a:solidFill>
                  <a:sysClr val="windowText" lastClr="000000"/>
                </a:solidFill>
                <a:cs typeface="Arial" panose="020B0604020202020204" pitchFamily="34" charset="0"/>
              </a:rPr>
              <a:t>Had not received a liver transplant</a:t>
            </a:r>
          </a:p>
          <a:p>
            <a:pPr lvl="2">
              <a:defRPr/>
            </a:pPr>
            <a:r>
              <a:rPr lang="en-US" sz="1500" dirty="0">
                <a:solidFill>
                  <a:sysClr val="windowText" lastClr="000000"/>
                </a:solidFill>
                <a:cs typeface="Arial" panose="020B0604020202020204" pitchFamily="34" charset="0"/>
              </a:rPr>
              <a:t>Were HCC-free</a:t>
            </a:r>
          </a:p>
          <a:p>
            <a:pPr lvl="2">
              <a:defRPr/>
            </a:pPr>
            <a:r>
              <a:rPr lang="en-US" sz="1500" dirty="0">
                <a:solidFill>
                  <a:sysClr val="windowText" lastClr="000000"/>
                </a:solidFill>
                <a:cs typeface="Arial" panose="020B0604020202020204" pitchFamily="34" charset="0"/>
              </a:rPr>
              <a:t>Had no missing values of interest</a:t>
            </a:r>
          </a:p>
          <a:p>
            <a:pPr>
              <a:defRPr/>
            </a:pPr>
            <a:r>
              <a:rPr lang="en-US" sz="1900" dirty="0">
                <a:solidFill>
                  <a:sysClr val="windowText" lastClr="000000"/>
                </a:solidFill>
                <a:cs typeface="Arial" panose="020B0604020202020204" pitchFamily="34" charset="0"/>
              </a:rPr>
              <a:t>HCC predictive models were developed by Cox multivariate analyses</a:t>
            </a:r>
          </a:p>
          <a:p>
            <a:pPr lvl="1">
              <a:defRPr/>
            </a:pPr>
            <a:r>
              <a:rPr lang="en-US" sz="1700" dirty="0">
                <a:solidFill>
                  <a:sysClr val="windowText" lastClr="000000"/>
                </a:solidFill>
                <a:cs typeface="Arial" panose="020B0604020202020204" pitchFamily="34" charset="0"/>
              </a:rPr>
              <a:t>Validated in all included patients and those</a:t>
            </a:r>
            <a:br>
              <a:rPr lang="en-US" sz="1700" dirty="0">
                <a:solidFill>
                  <a:sysClr val="windowText" lastClr="000000"/>
                </a:solidFill>
                <a:cs typeface="Arial" panose="020B0604020202020204" pitchFamily="34" charset="0"/>
              </a:rPr>
            </a:br>
            <a:r>
              <a:rPr lang="en-US" sz="1700" dirty="0">
                <a:solidFill>
                  <a:sysClr val="windowText" lastClr="000000"/>
                </a:solidFill>
                <a:cs typeface="Arial" panose="020B0604020202020204" pitchFamily="34" charset="0"/>
              </a:rPr>
              <a:t>with cirrhosis</a:t>
            </a:r>
          </a:p>
          <a:p>
            <a:pPr>
              <a:defRPr/>
            </a:pPr>
            <a:r>
              <a:rPr lang="en-US" sz="1900" dirty="0">
                <a:solidFill>
                  <a:sysClr val="windowText" lastClr="000000"/>
                </a:solidFill>
                <a:cs typeface="Arial" panose="020B0604020202020204" pitchFamily="34" charset="0"/>
              </a:rPr>
              <a:t>Calibration, discrimination and predicted risk classification of HCC assessed and compared with the new published scores estimates</a:t>
            </a:r>
          </a:p>
          <a:p>
            <a:pPr>
              <a:defRPr/>
            </a:pPr>
            <a:r>
              <a:rPr lang="en-US" sz="1900" dirty="0">
                <a:solidFill>
                  <a:sysClr val="windowText" lastClr="000000"/>
                </a:solidFill>
                <a:cs typeface="Arial" panose="020B0604020202020204" pitchFamily="34" charset="0"/>
              </a:rPr>
              <a:t>Primary endpoint: i-AUC</a:t>
            </a:r>
            <a:endParaRPr lang="en-GB" sz="2200" dirty="0"/>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6065244" y="1332617"/>
            <a:ext cx="0" cy="5148000"/>
          </a:xfrm>
          <a:prstGeom prst="line">
            <a:avLst/>
          </a:prstGeom>
          <a:noFill/>
          <a:ln w="9525" cap="flat" cmpd="sng" algn="ctr">
            <a:solidFill>
              <a:srgbClr val="1D498B">
                <a:shade val="95000"/>
                <a:satMod val="105000"/>
              </a:srgbClr>
            </a:solidFill>
            <a:prstDash val="solid"/>
          </a:ln>
          <a:effectLst/>
        </p:spPr>
      </p:cxnSp>
      <p:pic>
        <p:nvPicPr>
          <p:cNvPr id="9" name="Picture 8">
            <a:hlinkClick r:id="rId3" action="ppaction://hlinksldjump"/>
            <a:extLst>
              <a:ext uri="{FF2B5EF4-FFF2-40B4-BE49-F238E27FC236}">
                <a16:creationId xmlns:a16="http://schemas.microsoft.com/office/drawing/2014/main" id="{7B95BCCF-76EA-418A-B566-76C0C05FFF6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46675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56F0-5773-42B7-81E6-6338B5F74D86}"/>
              </a:ext>
            </a:extLst>
          </p:cNvPr>
          <p:cNvSpPr>
            <a:spLocks noGrp="1"/>
          </p:cNvSpPr>
          <p:nvPr>
            <p:ph type="title"/>
          </p:nvPr>
        </p:nvSpPr>
        <p:spPr/>
        <p:txBody>
          <a:bodyPr>
            <a:normAutofit/>
          </a:bodyPr>
          <a:lstStyle/>
          <a:p>
            <a:r>
              <a:rPr lang="en-US" sz="2400" dirty="0"/>
              <a:t>Predictive models for HCC occurrence in patients with chronic hepatitis C and SVR achieved with DAAs included in the ANRS CO22 hepather cohort</a:t>
            </a:r>
            <a:endParaRPr lang="en-GB" sz="2400" dirty="0"/>
          </a:p>
        </p:txBody>
      </p:sp>
      <p:sp>
        <p:nvSpPr>
          <p:cNvPr id="3" name="Text Placeholder 2">
            <a:extLst>
              <a:ext uri="{FF2B5EF4-FFF2-40B4-BE49-F238E27FC236}">
                <a16:creationId xmlns:a16="http://schemas.microsoft.com/office/drawing/2014/main" id="{019A752B-9A0C-4EBC-AAF6-CBBAEBCC8AFD}"/>
              </a:ext>
            </a:extLst>
          </p:cNvPr>
          <p:cNvSpPr>
            <a:spLocks noGrp="1"/>
          </p:cNvSpPr>
          <p:nvPr>
            <p:ph type="body" sz="quarter" idx="10"/>
          </p:nvPr>
        </p:nvSpPr>
        <p:spPr/>
        <p:txBody>
          <a:bodyPr/>
          <a:lstStyle/>
          <a:p>
            <a:r>
              <a:rPr lang="en-GB" dirty="0"/>
              <a:t>*Median 2.8 years (IQR 1.8−3.6); </a:t>
            </a:r>
            <a:r>
              <a:rPr lang="en-US" baseline="30000" dirty="0"/>
              <a:t>†</a:t>
            </a:r>
            <a:r>
              <a:rPr lang="en-US" dirty="0"/>
              <a:t>Score was out of 20; </a:t>
            </a:r>
            <a:br>
              <a:rPr lang="en-US" dirty="0"/>
            </a:br>
            <a:r>
              <a:rPr lang="en-US" baseline="30000" dirty="0"/>
              <a:t>‡</a:t>
            </a:r>
            <a:r>
              <a:rPr lang="en-US" dirty="0"/>
              <a:t>In 2,829 patients 7 independent predictors (not liver fibrosis) were selected to establish a risk score of 15</a:t>
            </a:r>
            <a:endParaRPr lang="en-GB" dirty="0"/>
          </a:p>
          <a:p>
            <a:r>
              <a:rPr lang="en-GB" dirty="0"/>
              <a:t>Azzi J, et al. DILC 2020; AS154</a:t>
            </a:r>
            <a:endParaRPr lang="en-GB" dirty="0">
              <a:cs typeface="Arial"/>
            </a:endParaRPr>
          </a:p>
        </p:txBody>
      </p:sp>
      <p:sp>
        <p:nvSpPr>
          <p:cNvPr id="4" name="Content Placeholder 3">
            <a:extLst>
              <a:ext uri="{FF2B5EF4-FFF2-40B4-BE49-F238E27FC236}">
                <a16:creationId xmlns:a16="http://schemas.microsoft.com/office/drawing/2014/main" id="{46E6C75D-184D-4C34-A113-5389803C8597}"/>
              </a:ext>
            </a:extLst>
          </p:cNvPr>
          <p:cNvSpPr>
            <a:spLocks noGrp="1"/>
          </p:cNvSpPr>
          <p:nvPr>
            <p:ph sz="half" idx="11"/>
          </p:nvPr>
        </p:nvSpPr>
        <p:spPr/>
        <p:txBody>
          <a:bodyPr vert="horz" lIns="91440" tIns="45720" rIns="91440" bIns="45720" rtlCol="0" anchor="t">
            <a:normAutofit/>
          </a:bodyPr>
          <a:lstStyle/>
          <a:p>
            <a:pPr marL="0" indent="0">
              <a:buNone/>
            </a:pPr>
            <a:r>
              <a:rPr lang="en-GB" b="1" dirty="0">
                <a:solidFill>
                  <a:srgbClr val="FFFFFF"/>
                </a:solidFill>
                <a:highlight>
                  <a:srgbClr val="004A86"/>
                </a:highlight>
                <a:cs typeface="Arial" panose="020B0604020202020204" pitchFamily="34" charset="0"/>
              </a:rPr>
              <a:t>RESULTS</a:t>
            </a:r>
          </a:p>
          <a:p>
            <a:r>
              <a:rPr lang="en-US" sz="1600" dirty="0"/>
              <a:t>During follow-up* 206/3,926 selected patients developed HCC (191 patients had cirrhosis)</a:t>
            </a:r>
            <a:endParaRPr lang="en-US" sz="1600" dirty="0">
              <a:cs typeface="Arial"/>
            </a:endParaRPr>
          </a:p>
          <a:p>
            <a:r>
              <a:rPr lang="en-US" sz="1600" dirty="0"/>
              <a:t>9 independent variables were associated with</a:t>
            </a:r>
            <a:br>
              <a:rPr lang="en-US" sz="1600" dirty="0"/>
            </a:br>
            <a:r>
              <a:rPr lang="en-US" sz="1600" dirty="0"/>
              <a:t>HCC occurrence</a:t>
            </a:r>
            <a:endParaRPr lang="en-US" sz="1800" dirty="0"/>
          </a:p>
          <a:p>
            <a:endParaRPr lang="en-US" dirty="0"/>
          </a:p>
          <a:p>
            <a:endParaRPr lang="en-US" dirty="0"/>
          </a:p>
          <a:p>
            <a:endParaRPr lang="en-US" dirty="0"/>
          </a:p>
          <a:p>
            <a:pPr lvl="1"/>
            <a:endParaRPr lang="en-US" dirty="0"/>
          </a:p>
          <a:p>
            <a:pPr lvl="1"/>
            <a:endParaRPr lang="en-US" dirty="0"/>
          </a:p>
          <a:p>
            <a:pPr lvl="1"/>
            <a:endParaRPr lang="en-US" dirty="0"/>
          </a:p>
        </p:txBody>
      </p:sp>
      <p:sp>
        <p:nvSpPr>
          <p:cNvPr id="19" name="Content Placeholder 18">
            <a:extLst>
              <a:ext uri="{FF2B5EF4-FFF2-40B4-BE49-F238E27FC236}">
                <a16:creationId xmlns:a16="http://schemas.microsoft.com/office/drawing/2014/main" id="{D7DADBFC-0369-4755-B565-0707CF5C5484}"/>
              </a:ext>
            </a:extLst>
          </p:cNvPr>
          <p:cNvSpPr>
            <a:spLocks noGrp="1"/>
          </p:cNvSpPr>
          <p:nvPr>
            <p:ph sz="half" idx="12"/>
          </p:nvPr>
        </p:nvSpPr>
        <p:spPr>
          <a:xfrm>
            <a:off x="6193448" y="1340767"/>
            <a:ext cx="5572800" cy="5139163"/>
          </a:xfrm>
        </p:spPr>
        <p:txBody>
          <a:bodyPr vert="horz" lIns="91440" tIns="45720" rIns="91440" bIns="45720" rtlCol="0" anchor="t">
            <a:normAutofit lnSpcReduction="10000"/>
          </a:bodyPr>
          <a:lstStyle/>
          <a:p>
            <a:r>
              <a:rPr lang="en-US" sz="1600" dirty="0"/>
              <a:t>HCC risk score</a:t>
            </a:r>
            <a:r>
              <a:rPr lang="en-US" sz="1600" baseline="30000" dirty="0"/>
              <a:t>†</a:t>
            </a:r>
            <a:r>
              <a:rPr lang="en-US" sz="1600" dirty="0"/>
              <a:t> allowed risk stratification</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600" dirty="0"/>
          </a:p>
          <a:p>
            <a:r>
              <a:rPr lang="en-US" sz="1600" dirty="0"/>
              <a:t>Performance of this score was higher than the published re-estimated scores</a:t>
            </a:r>
          </a:p>
          <a:p>
            <a:pPr lvl="1"/>
            <a:r>
              <a:rPr lang="en-US" sz="1400" dirty="0"/>
              <a:t>i-AUC in all selected patients: 0.76 vs 0.66−0.72</a:t>
            </a:r>
            <a:endParaRPr lang="en-US" sz="1400" dirty="0">
              <a:cs typeface="Arial"/>
            </a:endParaRPr>
          </a:p>
          <a:p>
            <a:pPr lvl="1"/>
            <a:r>
              <a:rPr lang="en-US" sz="1400" dirty="0"/>
              <a:t>i-AUC in patients with cirrhosis</a:t>
            </a:r>
            <a:r>
              <a:rPr lang="en-US" sz="1600" baseline="30000" dirty="0"/>
              <a:t>‡</a:t>
            </a:r>
            <a:r>
              <a:rPr lang="en-US" sz="1400" dirty="0"/>
              <a:t>: 0.74 vs 0.66−0.70</a:t>
            </a:r>
            <a:endParaRPr lang="en-US" sz="1400" dirty="0">
              <a:cs typeface="Arial"/>
            </a:endParaRPr>
          </a:p>
          <a:p>
            <a:endParaRPr lang="en-US" sz="1600" dirty="0"/>
          </a:p>
          <a:p>
            <a:pPr marL="0" indent="0">
              <a:buNone/>
            </a:pPr>
            <a:r>
              <a:rPr lang="en-US" b="1" dirty="0">
                <a:solidFill>
                  <a:srgbClr val="FFFFFF"/>
                </a:solidFill>
                <a:highlight>
                  <a:srgbClr val="004A86"/>
                </a:highlight>
                <a:cs typeface="Arial" panose="020B0604020202020204" pitchFamily="34" charset="0"/>
              </a:rPr>
              <a:t>CONCLUSION</a:t>
            </a:r>
          </a:p>
          <a:p>
            <a:r>
              <a:rPr lang="en-US" sz="1600" dirty="0"/>
              <a:t>HEPATHER cohort HCC score has good short-term predictive performance in patients with HCV achieving SVR12 after DAA treatment</a:t>
            </a:r>
          </a:p>
          <a:p>
            <a:r>
              <a:rPr lang="en-US" sz="1600" dirty="0"/>
              <a:t>Identifies patients at high risk of HCC in whom HCC screening may be cost-effective 3 years after SVR</a:t>
            </a:r>
            <a:endParaRPr lang="en-GB" sz="1600" dirty="0"/>
          </a:p>
        </p:txBody>
      </p:sp>
      <p:graphicFrame>
        <p:nvGraphicFramePr>
          <p:cNvPr id="5" name="Table 6">
            <a:extLst>
              <a:ext uri="{FF2B5EF4-FFF2-40B4-BE49-F238E27FC236}">
                <a16:creationId xmlns:a16="http://schemas.microsoft.com/office/drawing/2014/main" id="{1887AADC-5E84-4BFB-8150-9B39262A1166}"/>
              </a:ext>
            </a:extLst>
          </p:cNvPr>
          <p:cNvGraphicFramePr>
            <a:graphicFrameLocks noGrp="1"/>
          </p:cNvGraphicFramePr>
          <p:nvPr>
            <p:extLst>
              <p:ext uri="{D42A27DB-BD31-4B8C-83A1-F6EECF244321}">
                <p14:modId xmlns:p14="http://schemas.microsoft.com/office/powerpoint/2010/main" val="2508404280"/>
              </p:ext>
            </p:extLst>
          </p:nvPr>
        </p:nvGraphicFramePr>
        <p:xfrm>
          <a:off x="704490" y="2918603"/>
          <a:ext cx="5003561" cy="3119256"/>
        </p:xfrm>
        <a:graphic>
          <a:graphicData uri="http://schemas.openxmlformats.org/drawingml/2006/table">
            <a:tbl>
              <a:tblPr firstRow="1" bandRow="1">
                <a:tableStyleId>{5C22544A-7EE6-4342-B048-85BDC9FD1C3A}</a:tableStyleId>
              </a:tblPr>
              <a:tblGrid>
                <a:gridCol w="2826418">
                  <a:extLst>
                    <a:ext uri="{9D8B030D-6E8A-4147-A177-3AD203B41FA5}">
                      <a16:colId xmlns:a16="http://schemas.microsoft.com/office/drawing/2014/main" val="3302173955"/>
                    </a:ext>
                  </a:extLst>
                </a:gridCol>
                <a:gridCol w="2177143">
                  <a:extLst>
                    <a:ext uri="{9D8B030D-6E8A-4147-A177-3AD203B41FA5}">
                      <a16:colId xmlns:a16="http://schemas.microsoft.com/office/drawing/2014/main" val="3296787418"/>
                    </a:ext>
                  </a:extLst>
                </a:gridCol>
              </a:tblGrid>
              <a:tr h="308983">
                <a:tc>
                  <a:txBody>
                    <a:bodyPr/>
                    <a:lstStyle/>
                    <a:p>
                      <a:r>
                        <a:rPr lang="en-GB" sz="1400" b="0" dirty="0">
                          <a:solidFill>
                            <a:schemeClr val="bg2"/>
                          </a:solidFill>
                        </a:rPr>
                        <a:t>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b="0" dirty="0">
                          <a:solidFill>
                            <a:schemeClr val="bg2"/>
                          </a:solidFill>
                        </a:rPr>
                        <a:t>HR (95% 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61334695"/>
                  </a:ext>
                </a:extLst>
              </a:tr>
              <a:tr h="308983">
                <a:tc>
                  <a:txBody>
                    <a:bodyPr/>
                    <a:lstStyle/>
                    <a:p>
                      <a:r>
                        <a:rPr lang="en-GB" sz="1400" dirty="0"/>
                        <a:t>Male 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t>1.83 (1.28; 2.63)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37922280"/>
                  </a:ext>
                </a:extLst>
              </a:tr>
              <a:tr h="308983">
                <a:tc>
                  <a:txBody>
                    <a:bodyPr/>
                    <a:lstStyle/>
                    <a:p>
                      <a:r>
                        <a:rPr lang="en-GB" sz="1400" dirty="0"/>
                        <a:t>Age &gt;64 years at SVR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t>1.71 </a:t>
                      </a:r>
                      <a:r>
                        <a:rPr lang="en-GB" sz="1400" b="0" i="0" u="none" strike="noStrike" noProof="0" dirty="0">
                          <a:latin typeface="Arial"/>
                        </a:rPr>
                        <a:t>(1.03; 2.84)</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20300543"/>
                  </a:ext>
                </a:extLst>
              </a:tr>
              <a:tr h="308983">
                <a:tc>
                  <a:txBody>
                    <a:bodyPr/>
                    <a:lstStyle/>
                    <a:p>
                      <a:pPr lvl="0">
                        <a:buNone/>
                      </a:pPr>
                      <a:r>
                        <a:rPr lang="en-GB" sz="1400" dirty="0"/>
                        <a:t>Prothrombin time &lt;70%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ctr">
                        <a:buNone/>
                      </a:pPr>
                      <a:r>
                        <a:rPr lang="it-IT" sz="1400" dirty="0"/>
                        <a:t>1.94 </a:t>
                      </a:r>
                      <a:r>
                        <a:rPr lang="en-GB" sz="1400" b="0" i="0" u="none" strike="noStrike" noProof="0" dirty="0">
                          <a:latin typeface="Arial"/>
                        </a:rPr>
                        <a:t>(1.33; 2.84)</a:t>
                      </a:r>
                      <a:endParaRPr lang="it-IT"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52060148"/>
                  </a:ext>
                </a:extLst>
              </a:tr>
              <a:tr h="338409">
                <a:tc>
                  <a:txBody>
                    <a:bodyPr/>
                    <a:lstStyle/>
                    <a:p>
                      <a:r>
                        <a:rPr lang="en-GB" sz="1400" dirty="0"/>
                        <a:t>Hypercholesterolaemia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t>1.75 </a:t>
                      </a:r>
                      <a:r>
                        <a:rPr lang="en-GB" sz="1400" b="0" i="0" u="none" strike="noStrike" noProof="0" dirty="0">
                          <a:latin typeface="Arial"/>
                        </a:rPr>
                        <a:t>(1.09; 2.81)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00552198"/>
                  </a:ext>
                </a:extLst>
              </a:tr>
              <a:tr h="308983">
                <a:tc>
                  <a:txBody>
                    <a:bodyPr/>
                    <a:lstStyle/>
                    <a:p>
                      <a:r>
                        <a:rPr lang="en-GB" sz="1400" dirty="0"/>
                        <a:t>HCV genotype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t>2.00 </a:t>
                      </a:r>
                      <a:r>
                        <a:rPr lang="en-GB" sz="1400" b="0" i="0" u="none" strike="noStrike" noProof="0" dirty="0">
                          <a:latin typeface="Arial"/>
                        </a:rPr>
                        <a:t>(1.37; 2.93)</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20663951"/>
                  </a:ext>
                </a:extLst>
              </a:tr>
              <a:tr h="308983">
                <a:tc>
                  <a:txBody>
                    <a:bodyPr/>
                    <a:lstStyle/>
                    <a:p>
                      <a:r>
                        <a:rPr lang="en-GB" sz="1400" dirty="0"/>
                        <a:t>Oesophageal varices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t>2.53 </a:t>
                      </a:r>
                      <a:r>
                        <a:rPr lang="en-GB" sz="1400" b="0" i="0" u="none" strike="noStrike" noProof="0" dirty="0">
                          <a:latin typeface="Arial"/>
                        </a:rPr>
                        <a:t>(1.81; 3.53)</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11493636"/>
                  </a:ext>
                </a:extLst>
              </a:tr>
              <a:tr h="308983">
                <a:tc>
                  <a:txBody>
                    <a:bodyPr/>
                    <a:lstStyle/>
                    <a:p>
                      <a:r>
                        <a:rPr lang="en-GB" sz="1400" dirty="0"/>
                        <a:t>BL serum AFP &gt;5.5 ng/mL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t>1.59 </a:t>
                      </a:r>
                      <a:r>
                        <a:rPr lang="en-GB" sz="1400" b="0" i="0" u="none" strike="noStrike" noProof="0" dirty="0">
                          <a:latin typeface="Arial"/>
                        </a:rPr>
                        <a:t>(1.11; 2.27)</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6462614"/>
                  </a:ext>
                </a:extLst>
              </a:tr>
              <a:tr h="308983">
                <a:tc>
                  <a:txBody>
                    <a:bodyPr/>
                    <a:lstStyle/>
                    <a:p>
                      <a:r>
                        <a:rPr lang="en-GB" sz="1400" dirty="0"/>
                        <a:t>Fib 4 index &gt;3.25 at SVR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t>2.10 </a:t>
                      </a:r>
                      <a:r>
                        <a:rPr lang="en-GB" sz="1400" b="0" i="0" u="none" strike="noStrike" noProof="0" dirty="0">
                          <a:latin typeface="Arial"/>
                        </a:rPr>
                        <a:t>(1.37; 3.22)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5099504"/>
                  </a:ext>
                </a:extLst>
              </a:tr>
              <a:tr h="308983">
                <a:tc>
                  <a:txBody>
                    <a:bodyPr/>
                    <a:lstStyle/>
                    <a:p>
                      <a:r>
                        <a:rPr lang="en-GB" sz="1400" dirty="0"/>
                        <a:t>Past IFN-based regimen </a:t>
                      </a:r>
                      <a:r>
                        <a:rPr lang="en-GB" sz="1400" dirty="0">
                          <a:sym typeface="Symbol" panose="05050102010706020507" pitchFamily="18" charset="2"/>
                        </a:rPr>
                        <a:t> RBV</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t>1.61 </a:t>
                      </a:r>
                      <a:r>
                        <a:rPr lang="en-GB" sz="1400" b="0" i="0" u="none" strike="noStrike" noProof="0" dirty="0">
                          <a:latin typeface="Arial"/>
                        </a:rPr>
                        <a:t>(1.13; 2.31)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63353254"/>
                  </a:ext>
                </a:extLst>
              </a:tr>
            </a:tbl>
          </a:graphicData>
        </a:graphic>
      </p:graphicFrame>
      <p:graphicFrame>
        <p:nvGraphicFramePr>
          <p:cNvPr id="22" name="Table 22">
            <a:extLst>
              <a:ext uri="{FF2B5EF4-FFF2-40B4-BE49-F238E27FC236}">
                <a16:creationId xmlns:a16="http://schemas.microsoft.com/office/drawing/2014/main" id="{D3DC65F3-6749-4ED6-90C3-9D28F68933BF}"/>
              </a:ext>
            </a:extLst>
          </p:cNvPr>
          <p:cNvGraphicFramePr>
            <a:graphicFrameLocks noGrp="1"/>
          </p:cNvGraphicFramePr>
          <p:nvPr>
            <p:extLst>
              <p:ext uri="{D42A27DB-BD31-4B8C-83A1-F6EECF244321}">
                <p14:modId xmlns:p14="http://schemas.microsoft.com/office/powerpoint/2010/main" val="431680172"/>
              </p:ext>
            </p:extLst>
          </p:nvPr>
        </p:nvGraphicFramePr>
        <p:xfrm>
          <a:off x="6273353" y="1652426"/>
          <a:ext cx="5091857" cy="1524000"/>
        </p:xfrm>
        <a:graphic>
          <a:graphicData uri="http://schemas.openxmlformats.org/drawingml/2006/table">
            <a:tbl>
              <a:tblPr firstRow="1" bandRow="1">
                <a:tableStyleId>{5C22544A-7EE6-4342-B048-85BDC9FD1C3A}</a:tableStyleId>
              </a:tblPr>
              <a:tblGrid>
                <a:gridCol w="1281857">
                  <a:extLst>
                    <a:ext uri="{9D8B030D-6E8A-4147-A177-3AD203B41FA5}">
                      <a16:colId xmlns:a16="http://schemas.microsoft.com/office/drawing/2014/main" val="908544508"/>
                    </a:ext>
                  </a:extLst>
                </a:gridCol>
                <a:gridCol w="827314">
                  <a:extLst>
                    <a:ext uri="{9D8B030D-6E8A-4147-A177-3AD203B41FA5}">
                      <a16:colId xmlns:a16="http://schemas.microsoft.com/office/drawing/2014/main" val="1425407724"/>
                    </a:ext>
                  </a:extLst>
                </a:gridCol>
                <a:gridCol w="1164771">
                  <a:extLst>
                    <a:ext uri="{9D8B030D-6E8A-4147-A177-3AD203B41FA5}">
                      <a16:colId xmlns:a16="http://schemas.microsoft.com/office/drawing/2014/main" val="1217824504"/>
                    </a:ext>
                  </a:extLst>
                </a:gridCol>
                <a:gridCol w="957943">
                  <a:extLst>
                    <a:ext uri="{9D8B030D-6E8A-4147-A177-3AD203B41FA5}">
                      <a16:colId xmlns:a16="http://schemas.microsoft.com/office/drawing/2014/main" val="1358988917"/>
                    </a:ext>
                  </a:extLst>
                </a:gridCol>
                <a:gridCol w="859972">
                  <a:extLst>
                    <a:ext uri="{9D8B030D-6E8A-4147-A177-3AD203B41FA5}">
                      <a16:colId xmlns:a16="http://schemas.microsoft.com/office/drawing/2014/main" val="2174350464"/>
                    </a:ext>
                  </a:extLst>
                </a:gridCol>
              </a:tblGrid>
              <a:tr h="0">
                <a:tc rowSpan="2">
                  <a:txBody>
                    <a:bodyPr/>
                    <a:lstStyle/>
                    <a:p>
                      <a:r>
                        <a:rPr lang="en-GB" sz="1400" b="0" dirty="0">
                          <a:solidFill>
                            <a:schemeClr val="bg2"/>
                          </a:solidFill>
                        </a:rPr>
                        <a:t>Risk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lang="en-GB" sz="1400" b="0" dirty="0">
                          <a:solidFill>
                            <a:schemeClr val="bg2"/>
                          </a:solidFill>
                        </a:rPr>
                        <a:t>Score</a:t>
                      </a:r>
                      <a:r>
                        <a:rPr lang="en-US" sz="1400" b="0" baseline="30000" dirty="0"/>
                        <a:t>†</a:t>
                      </a:r>
                      <a:endParaRPr lang="en-GB" sz="1400" b="0" dirty="0">
                        <a:solidFill>
                          <a:schemeClr val="bg2"/>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lang="en-GB" sz="1400" b="0" dirty="0">
                          <a:solidFill>
                            <a:schemeClr val="bg2"/>
                          </a:solidFill>
                        </a:rPr>
                        <a:t>Patients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2">
                  <a:txBody>
                    <a:bodyPr/>
                    <a:lstStyle/>
                    <a:p>
                      <a:pPr algn="ctr"/>
                      <a:r>
                        <a:rPr lang="en-GB" sz="1400" b="0" dirty="0">
                          <a:solidFill>
                            <a:schemeClr val="bg2"/>
                          </a:solidFill>
                        </a:rPr>
                        <a:t>HCC incidence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GB" sz="1400" b="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26693983"/>
                  </a:ext>
                </a:extLst>
              </a:tr>
              <a:tr h="0">
                <a:tc vMerge="1">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dirty="0"/>
                        <a:t>3-year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22211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algn="ctr"/>
                      <a:r>
                        <a:rPr lang="en-US" sz="1400" dirty="0"/>
                        <a:t>≥11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algn="ctr"/>
                      <a:r>
                        <a:rPr lang="en-GB" sz="1400" dirty="0"/>
                        <a:t>276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algn="ctr"/>
                      <a:r>
                        <a:rPr lang="en-GB"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algn="ctr"/>
                      <a:r>
                        <a:rPr lang="en-GB" sz="1400" dirty="0"/>
                        <a:t>22.8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extLst>
                  <a:ext uri="{0D108BD9-81ED-4DB2-BD59-A6C34878D82A}">
                    <a16:rowId xmlns:a16="http://schemas.microsoft.com/office/drawing/2014/main" val="595192653"/>
                  </a:ext>
                </a:extLst>
              </a:tr>
              <a:tr h="0">
                <a:tc>
                  <a:txBody>
                    <a:bodyPr/>
                    <a:lstStyle/>
                    <a:p>
                      <a:r>
                        <a:rPr lang="en-GB" sz="1400" dirty="0"/>
                        <a:t>Intermediate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50196"/>
                      </a:srgbClr>
                    </a:solidFill>
                  </a:tcPr>
                </a:tc>
                <a:tc>
                  <a:txBody>
                    <a:bodyPr/>
                    <a:lstStyle/>
                    <a:p>
                      <a:pPr algn="ctr"/>
                      <a:r>
                        <a:rPr lang="en-US" sz="1400" dirty="0"/>
                        <a:t>6−11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50196"/>
                      </a:srgbClr>
                    </a:solidFill>
                  </a:tcPr>
                </a:tc>
                <a:tc>
                  <a:txBody>
                    <a:bodyPr/>
                    <a:lstStyle/>
                    <a:p>
                      <a:pPr algn="ctr"/>
                      <a:r>
                        <a:rPr lang="en-GB" sz="1400" dirty="0"/>
                        <a:t>1,067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50196"/>
                      </a:srgbClr>
                    </a:solidFill>
                  </a:tcPr>
                </a:tc>
                <a:tc>
                  <a:txBody>
                    <a:bodyPr/>
                    <a:lstStyle/>
                    <a:p>
                      <a:pPr algn="ctr"/>
                      <a:r>
                        <a:rPr lang="en-GB" sz="14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50196"/>
                      </a:srgbClr>
                    </a:solidFill>
                  </a:tcPr>
                </a:tc>
                <a:tc>
                  <a:txBody>
                    <a:bodyPr/>
                    <a:lstStyle/>
                    <a:p>
                      <a:pPr algn="ctr"/>
                      <a:r>
                        <a:rPr lang="en-GB" sz="1400" dirty="0"/>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50196"/>
                      </a:srgbClr>
                    </a:solidFill>
                  </a:tcPr>
                </a:tc>
                <a:extLst>
                  <a:ext uri="{0D108BD9-81ED-4DB2-BD59-A6C34878D82A}">
                    <a16:rowId xmlns:a16="http://schemas.microsoft.com/office/drawing/2014/main" val="3661307163"/>
                  </a:ext>
                </a:extLst>
              </a:tr>
              <a:tr h="0">
                <a:tc>
                  <a:txBody>
                    <a:bodyPr/>
                    <a:lstStyle/>
                    <a:p>
                      <a:r>
                        <a:rPr lang="en-GB" sz="1400" dirty="0"/>
                        <a:t>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B1"/>
                    </a:solidFill>
                  </a:tcPr>
                </a:tc>
                <a:tc>
                  <a:txBody>
                    <a:bodyPr/>
                    <a:lstStyle/>
                    <a:p>
                      <a:pPr algn="ctr"/>
                      <a:r>
                        <a:rPr lang="en-US" sz="1400" dirty="0"/>
                        <a:t>&lt;6</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B1"/>
                    </a:solidFill>
                  </a:tcPr>
                </a:tc>
                <a:tc>
                  <a:txBody>
                    <a:bodyPr/>
                    <a:lstStyle/>
                    <a:p>
                      <a:pPr algn="ctr"/>
                      <a:r>
                        <a:rPr lang="en-GB" sz="1400" dirty="0"/>
                        <a:t>276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B1"/>
                    </a:solidFill>
                  </a:tcPr>
                </a:tc>
                <a:tc>
                  <a:txBody>
                    <a:bodyPr/>
                    <a:lstStyle/>
                    <a:p>
                      <a:pPr algn="ctr"/>
                      <a:r>
                        <a:rPr lang="en-GB" sz="1400" dirty="0"/>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B1"/>
                    </a:solidFill>
                  </a:tcPr>
                </a:tc>
                <a:tc>
                  <a:txBody>
                    <a:bodyPr/>
                    <a:lstStyle/>
                    <a:p>
                      <a:pPr algn="ctr"/>
                      <a:r>
                        <a:rPr lang="en-GB" sz="14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E9B1"/>
                    </a:solidFill>
                  </a:tcPr>
                </a:tc>
                <a:extLst>
                  <a:ext uri="{0D108BD9-81ED-4DB2-BD59-A6C34878D82A}">
                    <a16:rowId xmlns:a16="http://schemas.microsoft.com/office/drawing/2014/main" val="129559141"/>
                  </a:ext>
                </a:extLst>
              </a:tr>
            </a:tbl>
          </a:graphicData>
        </a:graphic>
      </p:graphicFrame>
      <p:cxnSp>
        <p:nvCxnSpPr>
          <p:cNvPr id="24" name="Straight Connector 23">
            <a:extLst>
              <a:ext uri="{FF2B5EF4-FFF2-40B4-BE49-F238E27FC236}">
                <a16:creationId xmlns:a16="http://schemas.microsoft.com/office/drawing/2014/main" id="{F43DA9CE-8E62-492E-BE33-A9EBD739CA70}"/>
              </a:ext>
            </a:extLst>
          </p:cNvPr>
          <p:cNvCxnSpPr>
            <a:cxnSpLocks/>
          </p:cNvCxnSpPr>
          <p:nvPr/>
        </p:nvCxnSpPr>
        <p:spPr>
          <a:xfrm>
            <a:off x="6065244" y="4114800"/>
            <a:ext cx="0" cy="2214563"/>
          </a:xfrm>
          <a:prstGeom prst="line">
            <a:avLst/>
          </a:prstGeom>
          <a:noFill/>
          <a:ln w="9525" cap="flat" cmpd="sng" algn="ctr">
            <a:solidFill>
              <a:srgbClr val="1D498B">
                <a:shade val="95000"/>
                <a:satMod val="105000"/>
              </a:srgbClr>
            </a:solidFill>
            <a:prstDash val="solid"/>
          </a:ln>
          <a:effectLst/>
        </p:spPr>
      </p:cxnSp>
      <p:cxnSp>
        <p:nvCxnSpPr>
          <p:cNvPr id="26" name="Straight Connector 25">
            <a:extLst>
              <a:ext uri="{FF2B5EF4-FFF2-40B4-BE49-F238E27FC236}">
                <a16:creationId xmlns:a16="http://schemas.microsoft.com/office/drawing/2014/main" id="{E03A3D82-4482-46D8-9413-83B2DF086F75}"/>
              </a:ext>
            </a:extLst>
          </p:cNvPr>
          <p:cNvCxnSpPr>
            <a:cxnSpLocks/>
          </p:cNvCxnSpPr>
          <p:nvPr/>
        </p:nvCxnSpPr>
        <p:spPr>
          <a:xfrm flipH="1">
            <a:off x="6065244" y="4424363"/>
            <a:ext cx="5521919" cy="0"/>
          </a:xfrm>
          <a:prstGeom prst="line">
            <a:avLst/>
          </a:prstGeom>
          <a:noFill/>
          <a:ln w="9525" cap="flat" cmpd="sng" algn="ctr">
            <a:solidFill>
              <a:srgbClr val="1D498B">
                <a:shade val="95000"/>
                <a:satMod val="105000"/>
              </a:srgbClr>
            </a:solidFill>
            <a:prstDash val="solid"/>
          </a:ln>
          <a:effectLst/>
        </p:spPr>
      </p:cxnSp>
      <p:pic>
        <p:nvPicPr>
          <p:cNvPr id="11" name="Picture 10">
            <a:hlinkClick r:id="rId3" action="ppaction://hlinksldjump"/>
            <a:extLst>
              <a:ext uri="{FF2B5EF4-FFF2-40B4-BE49-F238E27FC236}">
                <a16:creationId xmlns:a16="http://schemas.microsoft.com/office/drawing/2014/main" id="{B4D30C3A-CA39-40EA-8748-1A11E9EAD0E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427408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these slides</a:t>
            </a:r>
          </a:p>
        </p:txBody>
      </p:sp>
      <p:sp>
        <p:nvSpPr>
          <p:cNvPr id="4" name="Text Placeholder 3">
            <a:extLst>
              <a:ext uri="{FF2B5EF4-FFF2-40B4-BE49-F238E27FC236}">
                <a16:creationId xmlns:a16="http://schemas.microsoft.com/office/drawing/2014/main" id="{75350C98-1F21-4C35-A50B-5608059C6335}"/>
              </a:ext>
            </a:extLst>
          </p:cNvPr>
          <p:cNvSpPr>
            <a:spLocks noGrp="1"/>
          </p:cNvSpPr>
          <p:nvPr>
            <p:ph type="body" sz="quarter" idx="10"/>
          </p:nvPr>
        </p:nvSpPr>
        <p:spPr/>
        <p:txBody>
          <a:bodyPr/>
          <a:lstStyle/>
          <a:p>
            <a:endParaRPr lang="en-GB" dirty="0"/>
          </a:p>
        </p:txBody>
      </p:sp>
      <p:sp>
        <p:nvSpPr>
          <p:cNvPr id="3" name="Content Placeholder 2"/>
          <p:cNvSpPr>
            <a:spLocks noGrp="1"/>
          </p:cNvSpPr>
          <p:nvPr>
            <p:ph sz="half" idx="1"/>
          </p:nvPr>
        </p:nvSpPr>
        <p:spPr/>
        <p:txBody>
          <a:bodyPr/>
          <a:lstStyle/>
          <a:p>
            <a:pPr fontAlgn="base">
              <a:spcBef>
                <a:spcPts val="1200"/>
              </a:spcBef>
            </a:pPr>
            <a:r>
              <a:rPr lang="it-IT" dirty="0">
                <a:solidFill>
                  <a:srgbClr val="000000"/>
                </a:solidFill>
                <a:latin typeface="Arial" panose="020B0604020202020204" pitchFamily="34" charset="0"/>
              </a:rPr>
              <a:t>These slides provide highlights of new data presented at Digital ILC 2020​</a:t>
            </a:r>
            <a:endParaRPr lang="en-GB" dirty="0">
              <a:solidFill>
                <a:srgbClr val="000000"/>
              </a:solidFill>
              <a:latin typeface="Arial" panose="020B0604020202020204" pitchFamily="34" charset="0"/>
            </a:endParaRPr>
          </a:p>
          <a:p>
            <a:pPr fontAlgn="base">
              <a:spcBef>
                <a:spcPts val="1200"/>
              </a:spcBef>
            </a:pPr>
            <a:r>
              <a:rPr lang="en-US" dirty="0">
                <a:solidFill>
                  <a:srgbClr val="000000"/>
                </a:solidFill>
                <a:latin typeface="Arial" panose="020B0604020202020204" pitchFamily="34" charset="0"/>
              </a:rPr>
              <a:t>Please feel free to use, adapt, and share these slides for your own personal use; however, please acknowledge EASL as the source​</a:t>
            </a:r>
          </a:p>
          <a:p>
            <a:pPr fontAlgn="base">
              <a:spcBef>
                <a:spcPts val="1200"/>
              </a:spcBef>
            </a:pPr>
            <a:r>
              <a:rPr lang="en-GB" dirty="0">
                <a:solidFill>
                  <a:srgbClr val="000000"/>
                </a:solidFill>
                <a:latin typeface="Arial" panose="020B0604020202020204" pitchFamily="34" charset="0"/>
              </a:rPr>
              <a:t>Definitions of all abbreviations shown in these slides, and a full copy of the original abstract text, are provided within the slide notes</a:t>
            </a:r>
            <a:r>
              <a:rPr lang="en-US" dirty="0">
                <a:solidFill>
                  <a:srgbClr val="000000"/>
                </a:solidFill>
                <a:latin typeface="Arial" panose="020B0604020202020204" pitchFamily="34" charset="0"/>
              </a:rPr>
              <a:t>​</a:t>
            </a:r>
          </a:p>
          <a:p>
            <a:pPr fontAlgn="base">
              <a:spcBef>
                <a:spcPts val="1200"/>
              </a:spcBef>
            </a:pPr>
            <a:r>
              <a:rPr lang="en-US" dirty="0">
                <a:solidFill>
                  <a:srgbClr val="000000"/>
                </a:solidFill>
                <a:latin typeface="Arial" panose="020B0604020202020204" pitchFamily="34" charset="0"/>
              </a:rPr>
              <a:t>Submitted abstracts are included in the slide notes, but data may not be identical to the final presented data shown on the slides</a:t>
            </a:r>
            <a:r>
              <a:rPr lang="en-GB" dirty="0">
                <a:solidFill>
                  <a:srgbClr val="000000"/>
                </a:solidFill>
                <a:latin typeface="Arial" panose="020B0604020202020204" pitchFamily="34" charset="0"/>
              </a:rPr>
              <a:t>​</a:t>
            </a:r>
          </a:p>
          <a:p>
            <a:pPr fontAlgn="base">
              <a:spcBef>
                <a:spcPts val="1200"/>
              </a:spcBef>
            </a:pPr>
            <a:r>
              <a:rPr lang="en-US" dirty="0"/>
              <a:t>When you see a symbol like this:       , you can click on it to return to the​ contents page</a:t>
            </a:r>
            <a:r>
              <a:rPr lang="en-GB" dirty="0"/>
              <a:t> </a:t>
            </a:r>
            <a:endParaRPr lang="en-GB" dirty="0">
              <a:solidFill>
                <a:srgbClr val="000000"/>
              </a:solidFill>
              <a:latin typeface="Arial" panose="020B0604020202020204" pitchFamily="34" charset="0"/>
            </a:endParaRPr>
          </a:p>
          <a:p>
            <a:endParaRPr lang="en-US" altLang="en-US" dirty="0"/>
          </a:p>
        </p:txBody>
      </p:sp>
      <p:pic>
        <p:nvPicPr>
          <p:cNvPr id="7" name="Picture 6">
            <a:extLst>
              <a:ext uri="{FF2B5EF4-FFF2-40B4-BE49-F238E27FC236}">
                <a16:creationId xmlns:a16="http://schemas.microsoft.com/office/drawing/2014/main" id="{73909156-BE73-4D95-ADDC-078E1EDEA4E3}"/>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4634252" y="4032763"/>
            <a:ext cx="381237" cy="377560"/>
          </a:xfrm>
          <a:prstGeom prst="rect">
            <a:avLst/>
          </a:prstGeom>
        </p:spPr>
      </p:pic>
      <p:sp>
        <p:nvSpPr>
          <p:cNvPr id="8" name="TextBox 7">
            <a:extLst>
              <a:ext uri="{FF2B5EF4-FFF2-40B4-BE49-F238E27FC236}">
                <a16:creationId xmlns:a16="http://schemas.microsoft.com/office/drawing/2014/main" id="{A2E48CBA-F2F0-41E9-BF2B-CDA3CE8837AD}"/>
              </a:ext>
            </a:extLst>
          </p:cNvPr>
          <p:cNvSpPr txBox="1"/>
          <p:nvPr/>
        </p:nvSpPr>
        <p:spPr>
          <a:xfrm>
            <a:off x="2279576" y="4806662"/>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776238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2657A3-F8FE-47DA-94E1-F07999E07A29}"/>
              </a:ext>
            </a:extLst>
          </p:cNvPr>
          <p:cNvSpPr>
            <a:spLocks noGrp="1"/>
          </p:cNvSpPr>
          <p:nvPr>
            <p:ph type="title"/>
          </p:nvPr>
        </p:nvSpPr>
        <p:spPr/>
        <p:txBody>
          <a:bodyPr/>
          <a:lstStyle/>
          <a:p>
            <a:r>
              <a:rPr lang="en-GB" dirty="0"/>
              <a:t>4. Liver tumours: clinical aspects except therapy</a:t>
            </a:r>
          </a:p>
        </p:txBody>
      </p:sp>
      <p:sp>
        <p:nvSpPr>
          <p:cNvPr id="5" name="Text Placeholder 4">
            <a:extLst>
              <a:ext uri="{FF2B5EF4-FFF2-40B4-BE49-F238E27FC236}">
                <a16:creationId xmlns:a16="http://schemas.microsoft.com/office/drawing/2014/main" id="{6D981CA7-906F-4E91-8F1B-29B18AF80CD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47381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US" sz="2400" dirty="0"/>
              <a:t>Proof-of-concept use of machine learning to predict tumour recurrence of early-stage HCC before therapy using baseline MRI</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*Thermal ablation, surgical resection or OLT</a:t>
            </a:r>
          </a:p>
          <a:p>
            <a:r>
              <a:rPr lang="en-GB" dirty="0"/>
              <a:t>K</a:t>
            </a:r>
            <a:r>
              <a:rPr lang="en-GB" dirty="0">
                <a:latin typeface="Tahoma" panose="020B0604030504040204" pitchFamily="34" charset="0"/>
                <a:ea typeface="Tahoma" panose="020B0604030504040204" pitchFamily="34" charset="0"/>
                <a:cs typeface="Tahoma" panose="020B0604030504040204" pitchFamily="34" charset="0"/>
              </a:rPr>
              <a:t>ücükkaya AS</a:t>
            </a:r>
            <a:r>
              <a:rPr lang="en-GB" dirty="0"/>
              <a:t>, et al. DILC 2020; </a:t>
            </a:r>
            <a:r>
              <a:rPr lang="en-GB" dirty="0">
                <a:solidFill>
                  <a:srgbClr val="000000"/>
                </a:solidFill>
              </a:rPr>
              <a:t>LBP14</a:t>
            </a:r>
            <a:endParaRPr lang="en-GB" dirty="0"/>
          </a:p>
        </p:txBody>
      </p:sp>
      <p:sp>
        <p:nvSpPr>
          <p:cNvPr id="8" name="Content Placeholder 1">
            <a:extLst>
              <a:ext uri="{FF2B5EF4-FFF2-40B4-BE49-F238E27FC236}">
                <a16:creationId xmlns:a16="http://schemas.microsoft.com/office/drawing/2014/main" id="{211DBB86-6CFF-4656-8EB9-08DF535D84FE}"/>
              </a:ext>
            </a:extLst>
          </p:cNvPr>
          <p:cNvSpPr txBox="1">
            <a:spLocks/>
          </p:cNvSpPr>
          <p:nvPr/>
        </p:nvSpPr>
        <p:spPr>
          <a:xfrm>
            <a:off x="266715" y="1168939"/>
            <a:ext cx="5723333" cy="5213735"/>
          </a:xfrm>
          <a:prstGeom prst="rect">
            <a:avLst/>
          </a:prstGeom>
          <a:ln>
            <a:noFill/>
          </a:ln>
        </p:spPr>
        <p:txBody>
          <a:bodyPr vert="horz" wrap="square" lIns="91440" tIns="45720" rIns="91440" bIns="45720" rtlCol="0" anchor="t">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a:t>
            </a: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BACKGROUND &amp; AIMS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Patients with early-stage HCC are likely to experience tumour recurrence after</a:t>
            </a:r>
            <a:b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initial therapy*</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5-year recurrence rates of up to 80%</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Identification of patients likely to recur could</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a:rPr>
              <a:t>Help optimize follow-up imaging</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Influence choice of adjuvant therapy</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Improve transplant allocation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No biomarkers that can reliably predict recurrence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Computational power + advanced machine learning-based algorithms allow in-depth exploration of imaging data to identify features predictive of recurrence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AIM: </a:t>
            </a:r>
            <a:r>
              <a:rPr lang="en-US" sz="1800" spc="-20" dirty="0">
                <a:solidFill>
                  <a:sysClr val="windowText" lastClr="000000"/>
                </a:solidFill>
                <a:latin typeface="Arial" panose="020B0604020202020204"/>
                <a:cs typeface="Arial" panose="020B0604020202020204" pitchFamily="34" charset="0"/>
              </a:rPr>
              <a:t>t</a:t>
            </a:r>
            <a:r>
              <a:rPr kumimoji="0" lang="en-US" sz="1800" b="0" i="0" u="none" strike="noStrike" kern="1200" cap="none" spc="-2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o analyze baseline MRI using state-of-the-art </a:t>
            </a: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machine learning algorithms to predict HCC recurrence after first-line therapy*</a:t>
            </a:r>
            <a:endParaRPr kumimoji="0" lang="en-US" sz="1800" b="1" i="0" u="none" strike="noStrike" kern="1200" cap="none" spc="0" normalizeH="0" baseline="0" noProof="0" dirty="0">
              <a:ln>
                <a:noFill/>
              </a:ln>
              <a:solidFill>
                <a:sysClr val="windowText" lastClr="000000"/>
              </a:solidFill>
              <a:effectLst/>
              <a:highlight>
                <a:srgbClr val="004A86"/>
              </a:highlight>
              <a:uLnTx/>
              <a:uFillTx/>
              <a:latin typeface="Arial" panose="020B0604020202020204"/>
              <a:ea typeface="+mn-ea"/>
              <a:cs typeface="Arial" panose="020B0604020202020204" pitchFamily="34" charset="0"/>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5819008" y="1332617"/>
            <a:ext cx="0" cy="5148000"/>
          </a:xfrm>
          <a:prstGeom prst="line">
            <a:avLst/>
          </a:prstGeom>
          <a:noFill/>
          <a:ln w="9525" cap="flat" cmpd="sng" algn="ctr">
            <a:solidFill>
              <a:srgbClr val="1D498B">
                <a:shade val="95000"/>
                <a:satMod val="105000"/>
              </a:srgbClr>
            </a:solidFill>
            <a:prstDash val="solid"/>
          </a:ln>
          <a:effectLst/>
        </p:spPr>
      </p:cxnSp>
      <p:sp>
        <p:nvSpPr>
          <p:cNvPr id="21" name="TextBox 20">
            <a:extLst>
              <a:ext uri="{FF2B5EF4-FFF2-40B4-BE49-F238E27FC236}">
                <a16:creationId xmlns:a16="http://schemas.microsoft.com/office/drawing/2014/main" id="{8D741435-8D1D-4E83-93DD-01C065167B40}"/>
              </a:ext>
            </a:extLst>
          </p:cNvPr>
          <p:cNvSpPr txBox="1"/>
          <p:nvPr/>
        </p:nvSpPr>
        <p:spPr>
          <a:xfrm>
            <a:off x="6393071" y="1953054"/>
            <a:ext cx="5191432" cy="719034"/>
          </a:xfrm>
          <a:prstGeom prst="rect">
            <a:avLst/>
          </a:prstGeom>
          <a:solidFill>
            <a:schemeClr val="bg2"/>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DC214E"/>
                </a:solidFill>
                <a:effectLst/>
                <a:uLnTx/>
                <a:uFillTx/>
                <a:latin typeface="Arial" panose="020B0604020202020204"/>
                <a:ea typeface="+mn-ea"/>
                <a:cs typeface="+mn-cs"/>
              </a:rPr>
              <a:t>120 patients </a:t>
            </a:r>
            <a: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t>who underwent thermal ablation, surgical resection or OLT as first-line, standalone treatment for HCC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t>(2005−2018)</a:t>
            </a:r>
          </a:p>
        </p:txBody>
      </p:sp>
      <p:sp>
        <p:nvSpPr>
          <p:cNvPr id="22" name="TextBox 21">
            <a:extLst>
              <a:ext uri="{FF2B5EF4-FFF2-40B4-BE49-F238E27FC236}">
                <a16:creationId xmlns:a16="http://schemas.microsoft.com/office/drawing/2014/main" id="{AA3E671F-ECD2-4B3F-87F4-8FC04F04828B}"/>
              </a:ext>
            </a:extLst>
          </p:cNvPr>
          <p:cNvSpPr txBox="1"/>
          <p:nvPr/>
        </p:nvSpPr>
        <p:spPr>
          <a:xfrm>
            <a:off x="6393071" y="2926557"/>
            <a:ext cx="5191432" cy="288147"/>
          </a:xfrm>
          <a:prstGeom prst="rect">
            <a:avLst/>
          </a:prstGeom>
          <a:solidFill>
            <a:schemeClr val="bg2"/>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t>Multiparametric contrast-enhanced MRI</a:t>
            </a:r>
          </a:p>
        </p:txBody>
      </p:sp>
      <p:sp>
        <p:nvSpPr>
          <p:cNvPr id="23" name="TextBox 22">
            <a:extLst>
              <a:ext uri="{FF2B5EF4-FFF2-40B4-BE49-F238E27FC236}">
                <a16:creationId xmlns:a16="http://schemas.microsoft.com/office/drawing/2014/main" id="{2417FB9B-8BBA-482B-879D-2AB2832C9768}"/>
              </a:ext>
            </a:extLst>
          </p:cNvPr>
          <p:cNvSpPr txBox="1"/>
          <p:nvPr/>
        </p:nvSpPr>
        <p:spPr>
          <a:xfrm>
            <a:off x="6393071" y="3463340"/>
            <a:ext cx="5191432" cy="503590"/>
          </a:xfrm>
          <a:prstGeom prst="rect">
            <a:avLst/>
          </a:prstGeom>
          <a:solidFill>
            <a:schemeClr val="bg2"/>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Analyzed by machine learning model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(VGG16 and XGBoost)</a:t>
            </a:r>
            <a:endPar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FF1115EF-2576-4268-8785-5696A8C22CB2}"/>
              </a:ext>
            </a:extLst>
          </p:cNvPr>
          <p:cNvSpPr txBox="1"/>
          <p:nvPr/>
        </p:nvSpPr>
        <p:spPr>
          <a:xfrm>
            <a:off x="6393071" y="4218725"/>
            <a:ext cx="5191432" cy="503590"/>
          </a:xfrm>
          <a:prstGeom prst="rect">
            <a:avLst/>
          </a:prstGeom>
          <a:solidFill>
            <a:schemeClr val="bg2"/>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t>Six categories with time-to-recurrence cut-offs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t>1–6 years</a:t>
            </a:r>
            <a:endParaRPr kumimoji="0" lang="en-GB" sz="1400" b="0" i="0" u="none" strike="noStrike" kern="0" cap="none" spc="0" normalizeH="0" baseline="0" noProof="0" dirty="0">
              <a:ln>
                <a:noFill/>
              </a:ln>
              <a:solidFill>
                <a:prstClr val="black"/>
              </a:solidFill>
              <a:effectLst/>
              <a:uLnTx/>
              <a:uFillTx/>
              <a:latin typeface="Arial" panose="020B0604020202020204"/>
              <a:ea typeface="+mn-ea"/>
              <a:cs typeface="Arial"/>
            </a:endParaRPr>
          </a:p>
        </p:txBody>
      </p:sp>
      <p:sp>
        <p:nvSpPr>
          <p:cNvPr id="25" name="TextBox 24">
            <a:extLst>
              <a:ext uri="{FF2B5EF4-FFF2-40B4-BE49-F238E27FC236}">
                <a16:creationId xmlns:a16="http://schemas.microsoft.com/office/drawing/2014/main" id="{CA72561B-C80D-4A71-A3DD-7FFB5C83BB90}"/>
              </a:ext>
            </a:extLst>
          </p:cNvPr>
          <p:cNvSpPr txBox="1"/>
          <p:nvPr/>
        </p:nvSpPr>
        <p:spPr>
          <a:xfrm>
            <a:off x="9244429" y="4974110"/>
            <a:ext cx="2340075" cy="503590"/>
          </a:xfrm>
          <a:prstGeom prst="rect">
            <a:avLst/>
          </a:prstGeom>
          <a:solidFill>
            <a:schemeClr val="bg2"/>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panose="020B0604020202020204"/>
                <a:ea typeface="+mn-ea"/>
                <a:cs typeface="+mn-cs"/>
              </a:rPr>
              <a:t>Algorithm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t>AUC-ROC</a:t>
            </a:r>
            <a:endParaRPr kumimoji="0" lang="en-GB" sz="1400" b="0" i="0" u="none" strike="noStrike" kern="0" cap="none" spc="0" normalizeH="0" baseline="0" noProof="0" dirty="0">
              <a:ln>
                <a:noFill/>
              </a:ln>
              <a:solidFill>
                <a:prstClr val="black"/>
              </a:solidFill>
              <a:effectLst/>
              <a:uLnTx/>
              <a:uFillTx/>
              <a:latin typeface="Arial" panose="020B0604020202020204"/>
              <a:ea typeface="+mn-ea"/>
              <a:cs typeface="Arial"/>
            </a:endParaRPr>
          </a:p>
        </p:txBody>
      </p:sp>
      <p:sp>
        <p:nvSpPr>
          <p:cNvPr id="26" name="TextBox 25">
            <a:extLst>
              <a:ext uri="{FF2B5EF4-FFF2-40B4-BE49-F238E27FC236}">
                <a16:creationId xmlns:a16="http://schemas.microsoft.com/office/drawing/2014/main" id="{66DCAC99-2C9A-4338-AD72-D3407D792B10}"/>
              </a:ext>
            </a:extLst>
          </p:cNvPr>
          <p:cNvSpPr txBox="1"/>
          <p:nvPr/>
        </p:nvSpPr>
        <p:spPr>
          <a:xfrm>
            <a:off x="6393072" y="4976783"/>
            <a:ext cx="2340075" cy="719034"/>
          </a:xfrm>
          <a:prstGeom prst="rect">
            <a:avLst/>
          </a:prstGeom>
          <a:solidFill>
            <a:schemeClr val="bg2"/>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Arial" panose="020B0604020202020204"/>
                <a:ea typeface="+mn-ea"/>
                <a:cs typeface="+mn-cs"/>
              </a:rPr>
              <a:t>Survival 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t>RFS: KM curves; </a:t>
            </a:r>
            <a:b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br>
            <a: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t>log-rank test</a:t>
            </a:r>
          </a:p>
        </p:txBody>
      </p:sp>
      <p:cxnSp>
        <p:nvCxnSpPr>
          <p:cNvPr id="12" name="Straight Arrow Connector 11">
            <a:extLst>
              <a:ext uri="{FF2B5EF4-FFF2-40B4-BE49-F238E27FC236}">
                <a16:creationId xmlns:a16="http://schemas.microsoft.com/office/drawing/2014/main" id="{9161EBBF-AF49-49A8-8770-9B812BB1C26F}"/>
              </a:ext>
            </a:extLst>
          </p:cNvPr>
          <p:cNvCxnSpPr>
            <a:cxnSpLocks/>
            <a:stCxn id="21" idx="2"/>
            <a:endCxn id="22" idx="0"/>
          </p:cNvCxnSpPr>
          <p:nvPr/>
        </p:nvCxnSpPr>
        <p:spPr>
          <a:xfrm>
            <a:off x="8988787" y="2672088"/>
            <a:ext cx="0" cy="25446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9631DC-89B9-4D83-B0AD-A66282A54E8B}"/>
              </a:ext>
            </a:extLst>
          </p:cNvPr>
          <p:cNvCxnSpPr>
            <a:stCxn id="22" idx="2"/>
            <a:endCxn id="23" idx="0"/>
          </p:cNvCxnSpPr>
          <p:nvPr/>
        </p:nvCxnSpPr>
        <p:spPr>
          <a:xfrm>
            <a:off x="8988787" y="3214704"/>
            <a:ext cx="0" cy="24863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488084EA-C6DD-43A9-8AC4-A72B5453756D}"/>
              </a:ext>
            </a:extLst>
          </p:cNvPr>
          <p:cNvCxnSpPr>
            <a:cxnSpLocks/>
            <a:stCxn id="24" idx="2"/>
            <a:endCxn id="26" idx="0"/>
          </p:cNvCxnSpPr>
          <p:nvPr/>
        </p:nvCxnSpPr>
        <p:spPr>
          <a:xfrm rot="5400000">
            <a:off x="8148715" y="4136711"/>
            <a:ext cx="254468" cy="1425677"/>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45873485-8018-40A8-BA79-DB8CA4FCA83C}"/>
              </a:ext>
            </a:extLst>
          </p:cNvPr>
          <p:cNvCxnSpPr>
            <a:cxnSpLocks/>
            <a:stCxn id="24" idx="2"/>
            <a:endCxn id="25" idx="0"/>
          </p:cNvCxnSpPr>
          <p:nvPr/>
        </p:nvCxnSpPr>
        <p:spPr>
          <a:xfrm rot="16200000" flipH="1">
            <a:off x="9575730" y="4135372"/>
            <a:ext cx="251795" cy="142568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7DB2D25-5330-445E-A233-117CB55E4A8A}"/>
              </a:ext>
            </a:extLst>
          </p:cNvPr>
          <p:cNvCxnSpPr>
            <a:cxnSpLocks/>
            <a:stCxn id="23" idx="2"/>
            <a:endCxn id="24" idx="0"/>
          </p:cNvCxnSpPr>
          <p:nvPr/>
        </p:nvCxnSpPr>
        <p:spPr>
          <a:xfrm>
            <a:off x="8988787" y="3966930"/>
            <a:ext cx="0" cy="25179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F04ADA3-E73D-C14A-86AD-3AD8E439DAFC}"/>
              </a:ext>
            </a:extLst>
          </p:cNvPr>
          <p:cNvSpPr txBox="1"/>
          <p:nvPr/>
        </p:nvSpPr>
        <p:spPr>
          <a:xfrm>
            <a:off x="5819008" y="1166137"/>
            <a:ext cx="5723334"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a:t>
            </a:r>
            <a:endParaRPr kumimoji="0" lang="en-US" sz="22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HIPAA-compliant, IRB-approved retrospective study</a:t>
            </a:r>
          </a:p>
        </p:txBody>
      </p:sp>
      <p:pic>
        <p:nvPicPr>
          <p:cNvPr id="19" name="Picture 18">
            <a:hlinkClick r:id="rId3" action="ppaction://hlinksldjump"/>
            <a:extLst>
              <a:ext uri="{FF2B5EF4-FFF2-40B4-BE49-F238E27FC236}">
                <a16:creationId xmlns:a16="http://schemas.microsoft.com/office/drawing/2014/main" id="{967839AF-DA9D-4A99-A17A-8A7B776C5E5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605471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CEBA-408A-49AE-9FEE-E69B5CF2A215}"/>
              </a:ext>
            </a:extLst>
          </p:cNvPr>
          <p:cNvSpPr>
            <a:spLocks noGrp="1"/>
          </p:cNvSpPr>
          <p:nvPr>
            <p:ph type="title"/>
          </p:nvPr>
        </p:nvSpPr>
        <p:spPr/>
        <p:txBody>
          <a:bodyPr/>
          <a:lstStyle/>
          <a:p>
            <a:r>
              <a:rPr lang="en-US" sz="2400" dirty="0"/>
              <a:t>Proof-of-concept use of machine learning to predict tumour recurrence of early-stage HCC before therapy using baseline MRI</a:t>
            </a:r>
            <a:endParaRPr lang="en-GB" dirty="0"/>
          </a:p>
        </p:txBody>
      </p:sp>
      <p:sp>
        <p:nvSpPr>
          <p:cNvPr id="3" name="Text Placeholder 2">
            <a:extLst>
              <a:ext uri="{FF2B5EF4-FFF2-40B4-BE49-F238E27FC236}">
                <a16:creationId xmlns:a16="http://schemas.microsoft.com/office/drawing/2014/main" id="{ABC038CF-98E0-4C0B-843D-5477CB409443}"/>
              </a:ext>
            </a:extLst>
          </p:cNvPr>
          <p:cNvSpPr>
            <a:spLocks noGrp="1"/>
          </p:cNvSpPr>
          <p:nvPr>
            <p:ph type="body" sz="quarter" idx="10"/>
          </p:nvPr>
        </p:nvSpPr>
        <p:spPr/>
        <p:txBody>
          <a:bodyPr/>
          <a:lstStyle/>
          <a:p>
            <a:r>
              <a:rPr lang="en-GB" dirty="0"/>
              <a:t>*Based on KM analysis (log-rank p&lt;0.001)</a:t>
            </a:r>
          </a:p>
          <a:p>
            <a:r>
              <a:rPr lang="en-GB" dirty="0"/>
              <a:t>K</a:t>
            </a:r>
            <a:r>
              <a:rPr lang="en-GB" dirty="0">
                <a:latin typeface="Tahoma" panose="020B0604030504040204" pitchFamily="34" charset="0"/>
                <a:ea typeface="Tahoma" panose="020B0604030504040204" pitchFamily="34" charset="0"/>
                <a:cs typeface="Tahoma" panose="020B0604030504040204" pitchFamily="34" charset="0"/>
              </a:rPr>
              <a:t>ücükkaya AS</a:t>
            </a:r>
            <a:r>
              <a:rPr lang="en-GB" dirty="0"/>
              <a:t>, et al. DILC 2020; </a:t>
            </a:r>
            <a:r>
              <a:rPr lang="en-GB" dirty="0">
                <a:solidFill>
                  <a:srgbClr val="000000"/>
                </a:solidFill>
              </a:rPr>
              <a:t>LBP14</a:t>
            </a:r>
            <a:endParaRPr lang="en-GB" dirty="0"/>
          </a:p>
        </p:txBody>
      </p:sp>
      <p:sp>
        <p:nvSpPr>
          <p:cNvPr id="4" name="Content Placeholder 3">
            <a:extLst>
              <a:ext uri="{FF2B5EF4-FFF2-40B4-BE49-F238E27FC236}">
                <a16:creationId xmlns:a16="http://schemas.microsoft.com/office/drawing/2014/main" id="{4C5E128B-21DC-4F7C-A8F5-8344EA50593B}"/>
              </a:ext>
            </a:extLst>
          </p:cNvPr>
          <p:cNvSpPr>
            <a:spLocks noGrp="1"/>
          </p:cNvSpPr>
          <p:nvPr>
            <p:ph sz="half" idx="1"/>
          </p:nvPr>
        </p:nvSpPr>
        <p:spPr>
          <a:xfrm>
            <a:off x="344027" y="1186685"/>
            <a:ext cx="5449780" cy="2957465"/>
          </a:xfrm>
        </p:spPr>
        <p:txBody>
          <a:bodyPr>
            <a:normAutofit/>
          </a:bodyPr>
          <a:lstStyle/>
          <a:p>
            <a:pPr marL="0" indent="0">
              <a:buNone/>
            </a:pPr>
            <a:r>
              <a:rPr lang="en-GB" b="1" dirty="0">
                <a:solidFill>
                  <a:srgbClr val="FFFFFF"/>
                </a:solidFill>
                <a:highlight>
                  <a:srgbClr val="004A86"/>
                </a:highlight>
                <a:cs typeface="Arial" panose="020B0604020202020204" pitchFamily="34" charset="0"/>
              </a:rPr>
              <a:t>RESULTS</a:t>
            </a:r>
          </a:p>
          <a:p>
            <a:r>
              <a:rPr lang="en-US" sz="1600" dirty="0"/>
              <a:t>44/120 patients (36.7%) had recurrence at the time</a:t>
            </a:r>
            <a:br>
              <a:rPr lang="en-US" sz="1600" dirty="0"/>
            </a:br>
            <a:r>
              <a:rPr lang="en-US" sz="1600" dirty="0"/>
              <a:t>of analysis</a:t>
            </a:r>
          </a:p>
          <a:p>
            <a:pPr lvl="1"/>
            <a:r>
              <a:rPr lang="en-US" sz="1400" dirty="0"/>
              <a:t>Surgical resection (n=32, 26.7%) </a:t>
            </a:r>
          </a:p>
          <a:p>
            <a:pPr lvl="1"/>
            <a:r>
              <a:rPr lang="en-US" sz="1400" dirty="0"/>
              <a:t>Thermal ablation (n=29, 24.2%)</a:t>
            </a:r>
          </a:p>
          <a:p>
            <a:pPr lvl="1"/>
            <a:r>
              <a:rPr lang="en-US" sz="1400" dirty="0"/>
              <a:t>OLT (n=59, 49.1%)</a:t>
            </a:r>
          </a:p>
          <a:p>
            <a:r>
              <a:rPr lang="en-US" sz="1600" dirty="0"/>
              <a:t>Algorithm predicted RFS with statistical significance at the 2, 4, 5, and 6-year time-to-recurrence cut-offs*</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pic>
        <p:nvPicPr>
          <p:cNvPr id="20" name="Content Placeholder 19" descr="A screenshot of a cell phone&#10;&#10;Description automatically generated">
            <a:extLst>
              <a:ext uri="{FF2B5EF4-FFF2-40B4-BE49-F238E27FC236}">
                <a16:creationId xmlns:a16="http://schemas.microsoft.com/office/drawing/2014/main" id="{2397327E-FC4D-4519-BDE3-57BC098B0DC7}"/>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25744" y="4281943"/>
            <a:ext cx="2141062" cy="1446166"/>
          </a:xfrm>
        </p:spPr>
      </p:pic>
      <p:pic>
        <p:nvPicPr>
          <p:cNvPr id="22" name="Picture 21" descr="A close up of a map&#10;&#10;Description automatically generated">
            <a:extLst>
              <a:ext uri="{FF2B5EF4-FFF2-40B4-BE49-F238E27FC236}">
                <a16:creationId xmlns:a16="http://schemas.microsoft.com/office/drawing/2014/main" id="{FAA32706-DCEA-441A-8483-D13529E84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973" y="4281943"/>
            <a:ext cx="1825967" cy="1446166"/>
          </a:xfrm>
          <a:prstGeom prst="rect">
            <a:avLst/>
          </a:prstGeom>
        </p:spPr>
      </p:pic>
      <p:pic>
        <p:nvPicPr>
          <p:cNvPr id="24" name="Picture 23" descr="A close up of a map&#10;&#10;Description automatically generated">
            <a:extLst>
              <a:ext uri="{FF2B5EF4-FFF2-40B4-BE49-F238E27FC236}">
                <a16:creationId xmlns:a16="http://schemas.microsoft.com/office/drawing/2014/main" id="{F10F6E40-A502-419B-89BE-28BDDD6A9786}"/>
              </a:ext>
            </a:extLst>
          </p:cNvPr>
          <p:cNvPicPr>
            <a:picLocks noChangeAspect="1"/>
          </p:cNvPicPr>
          <p:nvPr/>
        </p:nvPicPr>
        <p:blipFill rotWithShape="1">
          <a:blip r:embed="rId5">
            <a:extLst>
              <a:ext uri="{28A0092B-C50C-407E-A947-70E740481C1C}">
                <a14:useLocalDpi xmlns:a14="http://schemas.microsoft.com/office/drawing/2010/main" val="0"/>
              </a:ext>
            </a:extLst>
          </a:blip>
          <a:srcRect l="14728"/>
          <a:stretch/>
        </p:blipFill>
        <p:spPr>
          <a:xfrm>
            <a:off x="4266600" y="4280526"/>
            <a:ext cx="1803733" cy="1446166"/>
          </a:xfrm>
          <a:prstGeom prst="rect">
            <a:avLst/>
          </a:prstGeom>
        </p:spPr>
      </p:pic>
      <p:pic>
        <p:nvPicPr>
          <p:cNvPr id="26" name="Picture 25" descr="A close up of a map&#10;&#10;Description automatically generated">
            <a:extLst>
              <a:ext uri="{FF2B5EF4-FFF2-40B4-BE49-F238E27FC236}">
                <a16:creationId xmlns:a16="http://schemas.microsoft.com/office/drawing/2014/main" id="{E5B737F4-018C-49E5-B6D8-CBDB9795FC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1003" y="4280526"/>
            <a:ext cx="1824059" cy="1446166"/>
          </a:xfrm>
          <a:prstGeom prst="rect">
            <a:avLst/>
          </a:prstGeom>
        </p:spPr>
      </p:pic>
      <p:pic>
        <p:nvPicPr>
          <p:cNvPr id="28" name="Picture 27" descr="A close up of a map&#10;&#10;Description automatically generated">
            <a:extLst>
              <a:ext uri="{FF2B5EF4-FFF2-40B4-BE49-F238E27FC236}">
                <a16:creationId xmlns:a16="http://schemas.microsoft.com/office/drawing/2014/main" id="{0932F652-3C79-4D83-9B23-27B4EC7F4617}"/>
              </a:ext>
            </a:extLst>
          </p:cNvPr>
          <p:cNvPicPr>
            <a:picLocks noChangeAspect="1"/>
          </p:cNvPicPr>
          <p:nvPr/>
        </p:nvPicPr>
        <p:blipFill rotWithShape="1">
          <a:blip r:embed="rId7">
            <a:extLst>
              <a:ext uri="{28A0092B-C50C-407E-A947-70E740481C1C}">
                <a14:useLocalDpi xmlns:a14="http://schemas.microsoft.com/office/drawing/2010/main" val="0"/>
              </a:ext>
            </a:extLst>
          </a:blip>
          <a:srcRect l="14131"/>
          <a:stretch/>
        </p:blipFill>
        <p:spPr>
          <a:xfrm>
            <a:off x="8077563" y="4279300"/>
            <a:ext cx="1831679" cy="1446166"/>
          </a:xfrm>
          <a:prstGeom prst="rect">
            <a:avLst/>
          </a:prstGeom>
        </p:spPr>
      </p:pic>
      <p:pic>
        <p:nvPicPr>
          <p:cNvPr id="30" name="Picture 29" descr="A close up of a map&#10;&#10;Description automatically generated">
            <a:extLst>
              <a:ext uri="{FF2B5EF4-FFF2-40B4-BE49-F238E27FC236}">
                <a16:creationId xmlns:a16="http://schemas.microsoft.com/office/drawing/2014/main" id="{DFCCCB45-24C5-41C9-981C-D162B07DB9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73190" y="4280526"/>
            <a:ext cx="1829400" cy="1446166"/>
          </a:xfrm>
          <a:prstGeom prst="rect">
            <a:avLst/>
          </a:prstGeom>
        </p:spPr>
      </p:pic>
      <p:sp>
        <p:nvSpPr>
          <p:cNvPr id="31" name="TextBox 30">
            <a:extLst>
              <a:ext uri="{FF2B5EF4-FFF2-40B4-BE49-F238E27FC236}">
                <a16:creationId xmlns:a16="http://schemas.microsoft.com/office/drawing/2014/main" id="{7FD88D4B-CF18-41CE-A62F-847D6029912F}"/>
              </a:ext>
            </a:extLst>
          </p:cNvPr>
          <p:cNvSpPr txBox="1"/>
          <p:nvPr/>
        </p:nvSpPr>
        <p:spPr>
          <a:xfrm>
            <a:off x="891956" y="3814354"/>
            <a:ext cx="103567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KM analysis of RFS at each time-to-recurrence cut-off according to algorithm predictions</a:t>
            </a:r>
          </a:p>
        </p:txBody>
      </p:sp>
      <p:sp>
        <p:nvSpPr>
          <p:cNvPr id="32" name="TextBox 31">
            <a:extLst>
              <a:ext uri="{FF2B5EF4-FFF2-40B4-BE49-F238E27FC236}">
                <a16:creationId xmlns:a16="http://schemas.microsoft.com/office/drawing/2014/main" id="{ED60BA25-D2A4-4CAE-8A28-764017E5E02F}"/>
              </a:ext>
            </a:extLst>
          </p:cNvPr>
          <p:cNvSpPr txBox="1"/>
          <p:nvPr/>
        </p:nvSpPr>
        <p:spPr>
          <a:xfrm>
            <a:off x="538335" y="4861119"/>
            <a:ext cx="1011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1-year cut-off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AUC-ROC: 0.74</a:t>
            </a:r>
          </a:p>
        </p:txBody>
      </p:sp>
      <p:sp>
        <p:nvSpPr>
          <p:cNvPr id="33" name="TextBox 32">
            <a:extLst>
              <a:ext uri="{FF2B5EF4-FFF2-40B4-BE49-F238E27FC236}">
                <a16:creationId xmlns:a16="http://schemas.microsoft.com/office/drawing/2014/main" id="{6844690C-9368-4A1E-9DCD-3E8D3EBB76D1}"/>
              </a:ext>
            </a:extLst>
          </p:cNvPr>
          <p:cNvSpPr txBox="1"/>
          <p:nvPr/>
        </p:nvSpPr>
        <p:spPr>
          <a:xfrm>
            <a:off x="2456787" y="4831876"/>
            <a:ext cx="1011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2-year cut-off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AUC-ROC: 0.73</a:t>
            </a:r>
          </a:p>
        </p:txBody>
      </p:sp>
      <p:sp>
        <p:nvSpPr>
          <p:cNvPr id="34" name="TextBox 33">
            <a:extLst>
              <a:ext uri="{FF2B5EF4-FFF2-40B4-BE49-F238E27FC236}">
                <a16:creationId xmlns:a16="http://schemas.microsoft.com/office/drawing/2014/main" id="{E1177AA8-9B41-41E7-8513-EBDF81380B51}"/>
              </a:ext>
            </a:extLst>
          </p:cNvPr>
          <p:cNvSpPr txBox="1"/>
          <p:nvPr/>
        </p:nvSpPr>
        <p:spPr>
          <a:xfrm>
            <a:off x="4330565" y="4897857"/>
            <a:ext cx="1011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3-year cut-off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AUC-ROC: 0.71</a:t>
            </a:r>
          </a:p>
        </p:txBody>
      </p:sp>
      <p:sp>
        <p:nvSpPr>
          <p:cNvPr id="35" name="TextBox 34">
            <a:extLst>
              <a:ext uri="{FF2B5EF4-FFF2-40B4-BE49-F238E27FC236}">
                <a16:creationId xmlns:a16="http://schemas.microsoft.com/office/drawing/2014/main" id="{80B864C2-EF52-4950-9500-296ECAAA8602}"/>
              </a:ext>
            </a:extLst>
          </p:cNvPr>
          <p:cNvSpPr txBox="1"/>
          <p:nvPr/>
        </p:nvSpPr>
        <p:spPr>
          <a:xfrm>
            <a:off x="6249867" y="4897857"/>
            <a:ext cx="1011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4-year cut-off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AUC-ROC: 0.82</a:t>
            </a:r>
          </a:p>
        </p:txBody>
      </p:sp>
      <p:sp>
        <p:nvSpPr>
          <p:cNvPr id="36" name="TextBox 35">
            <a:extLst>
              <a:ext uri="{FF2B5EF4-FFF2-40B4-BE49-F238E27FC236}">
                <a16:creationId xmlns:a16="http://schemas.microsoft.com/office/drawing/2014/main" id="{9316F135-FD4C-437D-9CC3-74AFFEB28B6D}"/>
              </a:ext>
            </a:extLst>
          </p:cNvPr>
          <p:cNvSpPr txBox="1"/>
          <p:nvPr/>
        </p:nvSpPr>
        <p:spPr>
          <a:xfrm>
            <a:off x="8153460" y="4935745"/>
            <a:ext cx="1011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5-year cut-off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AUC-ROC: 0.71</a:t>
            </a:r>
          </a:p>
        </p:txBody>
      </p:sp>
      <p:sp>
        <p:nvSpPr>
          <p:cNvPr id="37" name="TextBox 36">
            <a:extLst>
              <a:ext uri="{FF2B5EF4-FFF2-40B4-BE49-F238E27FC236}">
                <a16:creationId xmlns:a16="http://schemas.microsoft.com/office/drawing/2014/main" id="{5A20BDA8-B4C8-44EB-9BB7-3F99E55E7173}"/>
              </a:ext>
            </a:extLst>
          </p:cNvPr>
          <p:cNvSpPr txBox="1"/>
          <p:nvPr/>
        </p:nvSpPr>
        <p:spPr>
          <a:xfrm>
            <a:off x="10052053" y="4936971"/>
            <a:ext cx="1011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6-year cut-off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AUC-ROC: 0.79</a:t>
            </a:r>
          </a:p>
        </p:txBody>
      </p:sp>
      <p:sp>
        <p:nvSpPr>
          <p:cNvPr id="38" name="TextBox 37">
            <a:extLst>
              <a:ext uri="{FF2B5EF4-FFF2-40B4-BE49-F238E27FC236}">
                <a16:creationId xmlns:a16="http://schemas.microsoft.com/office/drawing/2014/main" id="{812A9D42-6AE2-4499-8921-2ED1151C232A}"/>
              </a:ext>
            </a:extLst>
          </p:cNvPr>
          <p:cNvSpPr txBox="1"/>
          <p:nvPr/>
        </p:nvSpPr>
        <p:spPr>
          <a:xfrm>
            <a:off x="3472229" y="5874641"/>
            <a:ext cx="5196205" cy="43088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Events on the </a:t>
            </a:r>
            <a:r>
              <a:rPr kumimoji="0" lang="en-US" sz="1100" b="0" i="0" u="none" strike="noStrike" kern="1200" cap="none" spc="0" normalizeH="0" baseline="0" noProof="0" dirty="0">
                <a:ln>
                  <a:noFill/>
                </a:ln>
                <a:solidFill>
                  <a:srgbClr val="9DC93B"/>
                </a:solidFill>
                <a:effectLst/>
                <a:uLnTx/>
                <a:uFillTx/>
                <a:latin typeface="Arial" panose="020B0604020202020204"/>
                <a:ea typeface="+mn-ea"/>
                <a:cs typeface="+mn-cs"/>
              </a:rPr>
              <a:t>green curve </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represent prediction inaccuracy (</a:t>
            </a:r>
            <a:r>
              <a:rPr kumimoji="0" lang="en-US" sz="1100" b="0" i="0" u="none" strike="noStrike" kern="1200" cap="none" spc="0" normalizeH="0" baseline="0" noProof="0" dirty="0">
                <a:ln>
                  <a:noFill/>
                </a:ln>
                <a:solidFill>
                  <a:srgbClr val="9DC93B"/>
                </a:solidFill>
                <a:effectLst/>
                <a:uLnTx/>
                <a:uFillTx/>
                <a:latin typeface="Arial" panose="020B0604020202020204"/>
                <a:ea typeface="+mn-ea"/>
                <a:cs typeface="+mn-cs"/>
              </a:rPr>
              <a:t>false-negative</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Events on the </a:t>
            </a:r>
            <a:r>
              <a:rPr kumimoji="0" lang="en-US" sz="1100" b="0" i="0" u="none" strike="noStrike" kern="1200" cap="none" spc="0" normalizeH="0" baseline="0" noProof="0" dirty="0">
                <a:ln>
                  <a:noFill/>
                </a:ln>
                <a:solidFill>
                  <a:srgbClr val="EB5F17"/>
                </a:solidFill>
                <a:effectLst/>
                <a:uLnTx/>
                <a:uFillTx/>
                <a:latin typeface="Arial" panose="020B0604020202020204"/>
                <a:ea typeface="+mn-ea"/>
                <a:cs typeface="+mn-cs"/>
              </a:rPr>
              <a:t>orange curve</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 represent an accurate prediction of recurrence (</a:t>
            </a:r>
            <a:r>
              <a:rPr kumimoji="0" lang="en-US" sz="1100" b="0" i="0" u="none" strike="noStrike" kern="1200" cap="none" spc="0" normalizeH="0" baseline="0" noProof="0" dirty="0">
                <a:ln>
                  <a:noFill/>
                </a:ln>
                <a:solidFill>
                  <a:srgbClr val="EB5F17"/>
                </a:solidFill>
                <a:effectLst/>
                <a:uLnTx/>
                <a:uFillTx/>
                <a:latin typeface="Arial" panose="020B0604020202020204"/>
                <a:ea typeface="+mn-ea"/>
                <a:cs typeface="+mn-cs"/>
              </a:rPr>
              <a:t>PPV</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71B4CD57-17AC-B741-A2D4-07C1E4307DDA}"/>
              </a:ext>
            </a:extLst>
          </p:cNvPr>
          <p:cNvSpPr txBox="1"/>
          <p:nvPr/>
        </p:nvSpPr>
        <p:spPr>
          <a:xfrm>
            <a:off x="6433111" y="1186685"/>
            <a:ext cx="5414857"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CONCLUSION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Machine learning-based algorithms using baseline MRI can predict recurrence of early-stage HCC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Future developments could improve model sensitivity using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larger (and external) patient cohorts and including clinical variables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41" name="Straight Connector 40">
            <a:extLst>
              <a:ext uri="{FF2B5EF4-FFF2-40B4-BE49-F238E27FC236}">
                <a16:creationId xmlns:a16="http://schemas.microsoft.com/office/drawing/2014/main" id="{BD66D6EF-7575-6144-BE60-ED9FF5A8EE38}"/>
              </a:ext>
            </a:extLst>
          </p:cNvPr>
          <p:cNvCxnSpPr>
            <a:cxnSpLocks/>
          </p:cNvCxnSpPr>
          <p:nvPr/>
        </p:nvCxnSpPr>
        <p:spPr>
          <a:xfrm>
            <a:off x="6393005" y="1238749"/>
            <a:ext cx="0" cy="2391402"/>
          </a:xfrm>
          <a:prstGeom prst="line">
            <a:avLst/>
          </a:prstGeom>
          <a:noFill/>
          <a:ln w="9525" cap="flat" cmpd="sng" algn="ctr">
            <a:solidFill>
              <a:srgbClr val="1D498B">
                <a:shade val="95000"/>
                <a:satMod val="105000"/>
              </a:srgbClr>
            </a:solidFill>
            <a:prstDash val="solid"/>
          </a:ln>
          <a:effectLst/>
        </p:spPr>
      </p:cxnSp>
      <p:pic>
        <p:nvPicPr>
          <p:cNvPr id="25" name="Picture 24">
            <a:hlinkClick r:id="rId9" action="ppaction://hlinksldjump"/>
            <a:extLst>
              <a:ext uri="{FF2B5EF4-FFF2-40B4-BE49-F238E27FC236}">
                <a16:creationId xmlns:a16="http://schemas.microsoft.com/office/drawing/2014/main" id="{3C82AB4F-DA65-44D3-9981-19E47D833F5E}"/>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cxnSp>
        <p:nvCxnSpPr>
          <p:cNvPr id="23" name="Straight Connector 22">
            <a:extLst>
              <a:ext uri="{FF2B5EF4-FFF2-40B4-BE49-F238E27FC236}">
                <a16:creationId xmlns:a16="http://schemas.microsoft.com/office/drawing/2014/main" id="{1A41DA26-BA4F-41B9-8D4F-031AC8C5DCE2}"/>
              </a:ext>
            </a:extLst>
          </p:cNvPr>
          <p:cNvCxnSpPr>
            <a:cxnSpLocks/>
          </p:cNvCxnSpPr>
          <p:nvPr/>
        </p:nvCxnSpPr>
        <p:spPr>
          <a:xfrm flipH="1">
            <a:off x="5907475" y="3630151"/>
            <a:ext cx="5839109" cy="0"/>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1311495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US" sz="2400" dirty="0"/>
              <a:t>Identification and </a:t>
            </a:r>
            <a:r>
              <a:rPr lang="en-US" sz="2400" dirty="0" err="1"/>
              <a:t>aetiology</a:t>
            </a:r>
            <a:r>
              <a:rPr lang="en-US" sz="2400" dirty="0"/>
              <a:t>-dependent evaluation of diagnostic algorithms for early detection of hepatocellular carcinoma</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Swiatek-de Lange M, et al. DILC 2020; THU470</a:t>
            </a:r>
          </a:p>
        </p:txBody>
      </p:sp>
      <p:sp>
        <p:nvSpPr>
          <p:cNvPr id="10" name="Content Placeholder 9">
            <a:extLst>
              <a:ext uri="{FF2B5EF4-FFF2-40B4-BE49-F238E27FC236}">
                <a16:creationId xmlns:a16="http://schemas.microsoft.com/office/drawing/2014/main" id="{5879710E-E46D-45A8-8484-08CA0FFBDD8F}"/>
              </a:ext>
            </a:extLst>
          </p:cNvPr>
          <p:cNvSpPr>
            <a:spLocks noGrp="1"/>
          </p:cNvSpPr>
          <p:nvPr>
            <p:ph sz="half" idx="11"/>
          </p:nvPr>
        </p:nvSpPr>
        <p:spPr>
          <a:xfrm>
            <a:off x="425752" y="1340767"/>
            <a:ext cx="5572800" cy="4988595"/>
          </a:xfrm>
        </p:spPr>
        <p:txBody>
          <a:bodyPr>
            <a:normAutofit fontScale="85000" lnSpcReduction="20000"/>
          </a:bodyPr>
          <a:lstStyle/>
          <a:p>
            <a:pPr marL="0" lvl="0" indent="0">
              <a:lnSpc>
                <a:spcPct val="110000"/>
              </a:lnSpc>
              <a:buNone/>
            </a:pPr>
            <a:r>
              <a:rPr lang="en-US" sz="2400" b="1" dirty="0">
                <a:solidFill>
                  <a:srgbClr val="FFFFFF"/>
                </a:solidFill>
                <a:highlight>
                  <a:srgbClr val="004A86"/>
                </a:highlight>
                <a:cs typeface="Arial" panose="020B0604020202020204" pitchFamily="34" charset="0"/>
              </a:rPr>
              <a:t>BACKGROUND &amp; AIMS</a:t>
            </a:r>
            <a:r>
              <a:rPr lang="en-US" dirty="0"/>
              <a:t>​</a:t>
            </a:r>
          </a:p>
          <a:p>
            <a:pPr lvl="0">
              <a:lnSpc>
                <a:spcPct val="110000"/>
              </a:lnSpc>
            </a:pPr>
            <a:r>
              <a:rPr lang="en-US" sz="2100" dirty="0"/>
              <a:t>When diagnosed late there are few treatment options for HCC</a:t>
            </a:r>
          </a:p>
          <a:p>
            <a:pPr lvl="1">
              <a:lnSpc>
                <a:spcPct val="110000"/>
              </a:lnSpc>
            </a:pPr>
            <a:r>
              <a:rPr lang="en-US" sz="1900" dirty="0"/>
              <a:t>Early detection is crucial to reduce mortality</a:t>
            </a:r>
          </a:p>
          <a:p>
            <a:pPr>
              <a:lnSpc>
                <a:spcPct val="110000"/>
              </a:lnSpc>
            </a:pPr>
            <a:r>
              <a:rPr lang="en-US" sz="2100" dirty="0"/>
              <a:t>Multiple aetiological factors associated with cirrhosis are involved in HCC and have an impact on disease course, diagnosis and therapy</a:t>
            </a:r>
          </a:p>
          <a:p>
            <a:pPr>
              <a:lnSpc>
                <a:spcPct val="110000"/>
              </a:lnSpc>
            </a:pPr>
            <a:r>
              <a:rPr lang="en-US" sz="2100" dirty="0"/>
              <a:t>Available diagnostic tools have shortcomings:</a:t>
            </a:r>
          </a:p>
          <a:p>
            <a:pPr lvl="1">
              <a:lnSpc>
                <a:spcPct val="110000"/>
              </a:lnSpc>
            </a:pPr>
            <a:r>
              <a:rPr lang="en-US" sz="1900" dirty="0"/>
              <a:t>Ultrasound performance is operator-dependent and has limitations in the setting of NASH and severe liver disease</a:t>
            </a:r>
          </a:p>
          <a:p>
            <a:pPr lvl="1">
              <a:lnSpc>
                <a:spcPct val="110000"/>
              </a:lnSpc>
            </a:pPr>
            <a:r>
              <a:rPr lang="en-US" sz="1900" dirty="0"/>
              <a:t>AFP improves HCC detection but lacks sensitivity for small tumours </a:t>
            </a:r>
          </a:p>
          <a:p>
            <a:pPr>
              <a:lnSpc>
                <a:spcPct val="110000"/>
              </a:lnSpc>
            </a:pPr>
            <a:r>
              <a:rPr lang="en-US" sz="2100" b="1" dirty="0"/>
              <a:t>AIM</a:t>
            </a:r>
            <a:r>
              <a:rPr lang="en-US" sz="2100" dirty="0"/>
              <a:t>: </a:t>
            </a:r>
            <a:r>
              <a:rPr lang="en-US" sz="1900" dirty="0"/>
              <a:t>to improve early diagnosis of HCC in different </a:t>
            </a:r>
            <a:br>
              <a:rPr lang="en-US" sz="1900" dirty="0"/>
            </a:br>
            <a:r>
              <a:rPr lang="en-US" sz="1900" dirty="0"/>
              <a:t>at-risk populations via identification of biomarker panels with high sensitivity and specificity for early HCC</a:t>
            </a:r>
          </a:p>
          <a:p>
            <a:pPr lvl="1">
              <a:lnSpc>
                <a:spcPct val="110000"/>
              </a:lnSpc>
            </a:pPr>
            <a:r>
              <a:rPr lang="en-US" sz="1900" dirty="0"/>
              <a:t>To analyze their performance in context of liver disease aetiology</a:t>
            </a:r>
            <a:endParaRPr lang="en-GB" sz="1900" dirty="0"/>
          </a:p>
        </p:txBody>
      </p:sp>
      <p:sp>
        <p:nvSpPr>
          <p:cNvPr id="16" name="Content Placeholder 15">
            <a:extLst>
              <a:ext uri="{FF2B5EF4-FFF2-40B4-BE49-F238E27FC236}">
                <a16:creationId xmlns:a16="http://schemas.microsoft.com/office/drawing/2014/main" id="{DDDD4EE2-0D31-4E47-A154-8E53CD6E37DB}"/>
              </a:ext>
            </a:extLst>
          </p:cNvPr>
          <p:cNvSpPr>
            <a:spLocks noGrp="1"/>
          </p:cNvSpPr>
          <p:nvPr>
            <p:ph sz="half" idx="12"/>
          </p:nvPr>
        </p:nvSpPr>
        <p:spPr>
          <a:xfrm>
            <a:off x="6193448" y="1340768"/>
            <a:ext cx="5769952" cy="4622400"/>
          </a:xfrm>
        </p:spPr>
        <p:txBody>
          <a:bodyPr>
            <a:normAutofit lnSpcReduction="10000"/>
          </a:bodyPr>
          <a:lstStyle/>
          <a:p>
            <a:pPr marL="0" lvl="0" indent="0">
              <a:buNone/>
            </a:pPr>
            <a:r>
              <a:rPr lang="en-US" b="1" dirty="0">
                <a:solidFill>
                  <a:srgbClr val="FFFFFF"/>
                </a:solidFill>
                <a:highlight>
                  <a:srgbClr val="004A86"/>
                </a:highlight>
                <a:cs typeface="Arial" panose="020B0604020202020204" pitchFamily="34" charset="0"/>
              </a:rPr>
              <a:t>METHODS​</a:t>
            </a:r>
            <a:r>
              <a:rPr lang="en-US" dirty="0"/>
              <a:t>​</a:t>
            </a:r>
          </a:p>
          <a:p>
            <a:pPr lvl="0"/>
            <a:r>
              <a:rPr lang="en-US" sz="1800" dirty="0"/>
              <a:t>Over 60 established or novel biomarkers assessed</a:t>
            </a:r>
          </a:p>
          <a:p>
            <a:pPr lvl="0"/>
            <a:r>
              <a:rPr lang="en-US" sz="1800" dirty="0"/>
              <a:t>Prospective, multicentric study comprised:</a:t>
            </a:r>
          </a:p>
          <a:p>
            <a:pPr lvl="1"/>
            <a:r>
              <a:rPr lang="en-US" sz="1600" dirty="0"/>
              <a:t>308 HCC cases including 125 early stages </a:t>
            </a:r>
            <a:br>
              <a:rPr lang="en-US" sz="1600" dirty="0"/>
            </a:br>
            <a:r>
              <a:rPr lang="en-US" sz="1600" dirty="0"/>
              <a:t>(BCLC 0 and A) </a:t>
            </a:r>
          </a:p>
          <a:p>
            <a:pPr lvl="1"/>
            <a:r>
              <a:rPr lang="en-US" sz="1600" dirty="0"/>
              <a:t>734 demographically matched CLD controls</a:t>
            </a:r>
          </a:p>
          <a:p>
            <a:r>
              <a:rPr lang="en-US" sz="1800" dirty="0"/>
              <a:t>Univariate and multivariate analysis performed:</a:t>
            </a:r>
          </a:p>
          <a:p>
            <a:pPr lvl="1"/>
            <a:r>
              <a:rPr lang="en-US" sz="1600" dirty="0"/>
              <a:t>To identify optimal biomarker combinations distinguishing early stage and all HCC from CLD</a:t>
            </a:r>
          </a:p>
          <a:p>
            <a:pPr lvl="1"/>
            <a:r>
              <a:rPr lang="en-US" sz="1600" dirty="0"/>
              <a:t>Known risk factors included as clinical covariates</a:t>
            </a:r>
          </a:p>
          <a:p>
            <a:r>
              <a:rPr lang="en-US" sz="1800" dirty="0"/>
              <a:t>Performance of selected panels was compared with GALAD score</a:t>
            </a:r>
          </a:p>
          <a:p>
            <a:pPr lvl="1"/>
            <a:r>
              <a:rPr lang="en-US" sz="1600" b="1" dirty="0"/>
              <a:t>G</a:t>
            </a:r>
            <a:r>
              <a:rPr lang="en-US" sz="1600" dirty="0"/>
              <a:t>ender, </a:t>
            </a:r>
            <a:r>
              <a:rPr lang="en-US" sz="1600" b="1" dirty="0"/>
              <a:t>A</a:t>
            </a:r>
            <a:r>
              <a:rPr lang="en-US" sz="1600" dirty="0"/>
              <a:t>ge, AFP-</a:t>
            </a:r>
            <a:r>
              <a:rPr lang="en-US" sz="1600" b="1" dirty="0"/>
              <a:t>L</a:t>
            </a:r>
            <a:r>
              <a:rPr lang="en-US" sz="1600" dirty="0"/>
              <a:t>3, </a:t>
            </a:r>
            <a:r>
              <a:rPr lang="en-US" sz="1600" b="1" dirty="0"/>
              <a:t>A</a:t>
            </a:r>
            <a:r>
              <a:rPr lang="en-US" sz="1600" dirty="0"/>
              <a:t>FP, </a:t>
            </a:r>
            <a:r>
              <a:rPr lang="en-US" sz="1600" b="1" dirty="0"/>
              <a:t>D</a:t>
            </a:r>
            <a:r>
              <a:rPr lang="en-US" sz="1600" dirty="0"/>
              <a:t>CP (PIVKA-II)</a:t>
            </a:r>
          </a:p>
          <a:p>
            <a:r>
              <a:rPr lang="en-US" sz="1800" dirty="0"/>
              <a:t>Impact of cirrhosis, HBV, HCV and non-viral aetiology on clinical performance was investigated for each biomarker panel</a:t>
            </a:r>
            <a:endParaRPr lang="en-GB" sz="1800" dirty="0"/>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6088007" y="1340768"/>
            <a:ext cx="0" cy="5148000"/>
          </a:xfrm>
          <a:prstGeom prst="line">
            <a:avLst/>
          </a:prstGeom>
          <a:noFill/>
          <a:ln w="9525" cap="flat" cmpd="sng" algn="ctr">
            <a:solidFill>
              <a:srgbClr val="1D498B">
                <a:shade val="95000"/>
                <a:satMod val="105000"/>
              </a:srgbClr>
            </a:solidFill>
            <a:prstDash val="solid"/>
          </a:ln>
          <a:effectLst/>
        </p:spPr>
      </p:cxnSp>
      <p:pic>
        <p:nvPicPr>
          <p:cNvPr id="9" name="Picture 8">
            <a:hlinkClick r:id="rId3" action="ppaction://hlinksldjump"/>
            <a:extLst>
              <a:ext uri="{FF2B5EF4-FFF2-40B4-BE49-F238E27FC236}">
                <a16:creationId xmlns:a16="http://schemas.microsoft.com/office/drawing/2014/main" id="{07A7A954-DBBD-4F72-902C-C16D4730A71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540995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US" sz="2400" dirty="0"/>
              <a:t>Identification and </a:t>
            </a:r>
            <a:r>
              <a:rPr lang="en-US" sz="2400" dirty="0" err="1"/>
              <a:t>aetiology</a:t>
            </a:r>
            <a:r>
              <a:rPr lang="en-US" sz="2400" dirty="0"/>
              <a:t>-dependent evaluation of diagnostic algorithms for early detection of hepatocellular carcinoma</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Swiatek-de Lange M, et al. DILC 2020; </a:t>
            </a:r>
            <a:r>
              <a:rPr lang="en-GB" dirty="0">
                <a:solidFill>
                  <a:srgbClr val="000000"/>
                </a:solidFill>
              </a:rPr>
              <a:t>THU470</a:t>
            </a:r>
            <a:endParaRPr lang="en-GB" dirty="0"/>
          </a:p>
        </p:txBody>
      </p:sp>
      <p:sp>
        <p:nvSpPr>
          <p:cNvPr id="8" name="Content Placeholder 1">
            <a:extLst>
              <a:ext uri="{FF2B5EF4-FFF2-40B4-BE49-F238E27FC236}">
                <a16:creationId xmlns:a16="http://schemas.microsoft.com/office/drawing/2014/main" id="{211DBB86-6CFF-4656-8EB9-08DF535D84FE}"/>
              </a:ext>
            </a:extLst>
          </p:cNvPr>
          <p:cNvSpPr txBox="1">
            <a:spLocks/>
          </p:cNvSpPr>
          <p:nvPr/>
        </p:nvSpPr>
        <p:spPr>
          <a:xfrm>
            <a:off x="422273" y="1340769"/>
            <a:ext cx="5540578" cy="5139869"/>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endPar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Acceptance criteria: 90% sens/70% spec and 70% spec/90% sens for early stage HCC</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In over </a:t>
            </a:r>
            <a:r>
              <a:rPr kumimoji="0" lang="en-US" sz="1800" b="1" i="0" u="none" strike="noStrike" kern="1200" cap="none" spc="0" normalizeH="0" baseline="0" noProof="0" dirty="0">
                <a:ln>
                  <a:noFill/>
                </a:ln>
                <a:solidFill>
                  <a:srgbClr val="DC214E"/>
                </a:solidFill>
                <a:effectLst/>
                <a:uLnTx/>
                <a:uFillTx/>
                <a:latin typeface="Arial" panose="020B0604020202020204"/>
                <a:ea typeface="+mn-ea"/>
                <a:cs typeface="+mn-cs"/>
              </a:rPr>
              <a:t>100,000</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analyzed combinations, AFP and PIVKA-II were the strongest features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Limited sensitivity toward early stages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Together with gender and age, addition of a third biomarker increased accuracy for early HCC</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AFP-L3, IGFBP3, COMP or MMP3</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Biomarker performance influenced by disease aetiology</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AFP: robust performance in HBV, HCV and NASH/ASH</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PIVKA-II: limited performance in ASH</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IGFBP3, MMP3 and COMP: affected by NASH/ASH</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AFP-L3: limited performance in NASH</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6088007" y="3031958"/>
            <a:ext cx="0" cy="3456810"/>
          </a:xfrm>
          <a:prstGeom prst="line">
            <a:avLst/>
          </a:prstGeom>
          <a:noFill/>
          <a:ln w="9525" cap="flat" cmpd="sng" algn="ctr">
            <a:solidFill>
              <a:srgbClr val="1D498B">
                <a:shade val="95000"/>
                <a:satMod val="105000"/>
              </a:srgbClr>
            </a:solidFill>
            <a:prstDash val="solid"/>
          </a:ln>
          <a:effectLst/>
        </p:spPr>
      </p:cxnSp>
      <p:sp>
        <p:nvSpPr>
          <p:cNvPr id="9" name="Content Placeholder 8">
            <a:extLst>
              <a:ext uri="{FF2B5EF4-FFF2-40B4-BE49-F238E27FC236}">
                <a16:creationId xmlns:a16="http://schemas.microsoft.com/office/drawing/2014/main" id="{3B6F42A3-F376-48A1-84D1-874FE0A6BF58}"/>
              </a:ext>
            </a:extLst>
          </p:cNvPr>
          <p:cNvSpPr>
            <a:spLocks noGrp="1"/>
          </p:cNvSpPr>
          <p:nvPr>
            <p:ph sz="half" idx="12"/>
          </p:nvPr>
        </p:nvSpPr>
        <p:spPr>
          <a:xfrm>
            <a:off x="6193448" y="1340767"/>
            <a:ext cx="5671142" cy="5147999"/>
          </a:xfrm>
        </p:spPr>
        <p:txBody>
          <a:bodyPr>
            <a:normAutofit fontScale="92500" lnSpcReduction="10000"/>
          </a:bodyPr>
          <a:lstStyle/>
          <a:p>
            <a:pPr>
              <a:lnSpc>
                <a:spcPct val="110000"/>
              </a:lnSpc>
            </a:pPr>
            <a:r>
              <a:rPr lang="en-US" sz="1800" dirty="0"/>
              <a:t>GALAD showed superior robustness compared with other scores</a:t>
            </a:r>
          </a:p>
          <a:p>
            <a:pPr lvl="1">
              <a:lnSpc>
                <a:spcPct val="110000"/>
              </a:lnSpc>
            </a:pPr>
            <a:r>
              <a:rPr lang="en-US" sz="1600" dirty="0"/>
              <a:t>AUC of 95% for all HCC</a:t>
            </a:r>
          </a:p>
          <a:p>
            <a:pPr lvl="1">
              <a:lnSpc>
                <a:spcPct val="110000"/>
              </a:lnSpc>
            </a:pPr>
            <a:r>
              <a:rPr lang="en-US" sz="1600" dirty="0"/>
              <a:t>AUC of 90% for early HCC</a:t>
            </a:r>
          </a:p>
          <a:p>
            <a:pPr>
              <a:lnSpc>
                <a:spcPct val="110000"/>
              </a:lnSpc>
            </a:pPr>
            <a:r>
              <a:rPr lang="en-US" sz="1800" dirty="0"/>
              <a:t>Performance for the early HCC in the cirrhosis cohort was ~ 3% lower</a:t>
            </a:r>
          </a:p>
          <a:p>
            <a:pPr lvl="1">
              <a:lnSpc>
                <a:spcPct val="110000"/>
              </a:lnSpc>
            </a:pPr>
            <a:r>
              <a:rPr lang="en-US" sz="1600" dirty="0"/>
              <a:t>AUC of 87% for early HCC</a:t>
            </a:r>
          </a:p>
          <a:p>
            <a:pPr lvl="1">
              <a:lnSpc>
                <a:spcPct val="110000"/>
              </a:lnSpc>
            </a:pPr>
            <a:endParaRPr lang="en-US" sz="1600" dirty="0"/>
          </a:p>
          <a:p>
            <a:pPr marL="0" indent="0">
              <a:lnSpc>
                <a:spcPct val="110000"/>
              </a:lnSpc>
              <a:buNone/>
            </a:pPr>
            <a:r>
              <a:rPr lang="en-US" b="1" dirty="0">
                <a:solidFill>
                  <a:srgbClr val="FFFFFF"/>
                </a:solidFill>
                <a:highlight>
                  <a:srgbClr val="004A86"/>
                </a:highlight>
                <a:cs typeface="Arial" panose="020B0604020202020204" pitchFamily="34" charset="0"/>
              </a:rPr>
              <a:t>CONCLUSION​</a:t>
            </a:r>
          </a:p>
          <a:p>
            <a:pPr>
              <a:lnSpc>
                <a:spcPct val="110000"/>
              </a:lnSpc>
            </a:pPr>
            <a:r>
              <a:rPr lang="en-US" sz="1800" dirty="0"/>
              <a:t>Analysis identified biomarker panels for early diagnosis of HCC with differential impact of aetiology on their performance. Diagnostic performance of four evaluated scores was comparable for all- and early stages of HCC. GALAD score showed robust diagnostic performance in both viral and non-viral aetiologies and was only slightly affected</a:t>
            </a:r>
            <a:br>
              <a:rPr lang="en-US" sz="1800" dirty="0"/>
            </a:br>
            <a:r>
              <a:rPr lang="en-US" sz="1800" dirty="0"/>
              <a:t>by cirrhosis</a:t>
            </a:r>
            <a:endParaRPr lang="en-GB" sz="1800" dirty="0"/>
          </a:p>
        </p:txBody>
      </p:sp>
      <p:cxnSp>
        <p:nvCxnSpPr>
          <p:cNvPr id="10" name="Straight Connector 9">
            <a:extLst>
              <a:ext uri="{FF2B5EF4-FFF2-40B4-BE49-F238E27FC236}">
                <a16:creationId xmlns:a16="http://schemas.microsoft.com/office/drawing/2014/main" id="{6CAAA2B2-5F61-48A6-94DB-5A3351DE7821}"/>
              </a:ext>
            </a:extLst>
          </p:cNvPr>
          <p:cNvCxnSpPr>
            <a:cxnSpLocks/>
          </p:cNvCxnSpPr>
          <p:nvPr/>
        </p:nvCxnSpPr>
        <p:spPr>
          <a:xfrm flipH="1">
            <a:off x="6100516" y="3588739"/>
            <a:ext cx="5665732" cy="0"/>
          </a:xfrm>
          <a:prstGeom prst="line">
            <a:avLst/>
          </a:prstGeom>
          <a:noFill/>
          <a:ln w="9525" cap="flat" cmpd="sng" algn="ctr">
            <a:solidFill>
              <a:srgbClr val="1D498B">
                <a:shade val="95000"/>
                <a:satMod val="105000"/>
              </a:srgbClr>
            </a:solidFill>
            <a:prstDash val="solid"/>
          </a:ln>
          <a:effectLst/>
        </p:spPr>
      </p:cxnSp>
      <p:sp>
        <p:nvSpPr>
          <p:cNvPr id="3" name="TextBox 2">
            <a:extLst>
              <a:ext uri="{FF2B5EF4-FFF2-40B4-BE49-F238E27FC236}">
                <a16:creationId xmlns:a16="http://schemas.microsoft.com/office/drawing/2014/main" id="{D94873DC-998C-4BBB-BCD6-F133B5C145A1}"/>
              </a:ext>
            </a:extLst>
          </p:cNvPr>
          <p:cNvSpPr txBox="1"/>
          <p:nvPr/>
        </p:nvSpPr>
        <p:spPr>
          <a:xfrm>
            <a:off x="9989801" y="1940466"/>
            <a:ext cx="1776447" cy="523220"/>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For viral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non-viral aetiologies</a:t>
            </a:r>
          </a:p>
        </p:txBody>
      </p:sp>
      <p:sp>
        <p:nvSpPr>
          <p:cNvPr id="4" name="Right Brace 3">
            <a:extLst>
              <a:ext uri="{FF2B5EF4-FFF2-40B4-BE49-F238E27FC236}">
                <a16:creationId xmlns:a16="http://schemas.microsoft.com/office/drawing/2014/main" id="{2503C299-EB8D-419C-857B-4A2DB05EEFC7}"/>
              </a:ext>
            </a:extLst>
          </p:cNvPr>
          <p:cNvSpPr/>
          <p:nvPr/>
        </p:nvSpPr>
        <p:spPr>
          <a:xfrm>
            <a:off x="9664861" y="1950156"/>
            <a:ext cx="219500" cy="523218"/>
          </a:xfrm>
          <a:prstGeom prst="rightBrace">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2" name="Picture 11">
            <a:hlinkClick r:id="rId3" action="ppaction://hlinksldjump"/>
            <a:extLst>
              <a:ext uri="{FF2B5EF4-FFF2-40B4-BE49-F238E27FC236}">
                <a16:creationId xmlns:a16="http://schemas.microsoft.com/office/drawing/2014/main" id="{118A060A-346F-4E21-9C97-3E983376FDC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764092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US" sz="2400" dirty="0"/>
              <a:t>AFP is elevated more than 10 years before HCC development is detected: this observation leads to a practical risk stratification strategy</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Johnson P, et al. DILC 2020; THU497</a:t>
            </a:r>
          </a:p>
        </p:txBody>
      </p:sp>
      <p:sp>
        <p:nvSpPr>
          <p:cNvPr id="10" name="Content Placeholder 9">
            <a:extLst>
              <a:ext uri="{FF2B5EF4-FFF2-40B4-BE49-F238E27FC236}">
                <a16:creationId xmlns:a16="http://schemas.microsoft.com/office/drawing/2014/main" id="{5879710E-E46D-45A8-8484-08CA0FFBDD8F}"/>
              </a:ext>
            </a:extLst>
          </p:cNvPr>
          <p:cNvSpPr>
            <a:spLocks noGrp="1"/>
          </p:cNvSpPr>
          <p:nvPr>
            <p:ph sz="half" idx="11"/>
          </p:nvPr>
        </p:nvSpPr>
        <p:spPr>
          <a:xfrm>
            <a:off x="425752" y="1340767"/>
            <a:ext cx="5572800" cy="4988595"/>
          </a:xfrm>
        </p:spPr>
        <p:txBody>
          <a:bodyPr>
            <a:normAutofit/>
          </a:bodyPr>
          <a:lstStyle/>
          <a:p>
            <a:pPr marL="0" lvl="0" indent="0">
              <a:lnSpc>
                <a:spcPct val="110000"/>
              </a:lnSpc>
              <a:buNone/>
            </a:pPr>
            <a:r>
              <a:rPr lang="en-US" b="1" dirty="0">
                <a:solidFill>
                  <a:srgbClr val="FFFFFF"/>
                </a:solidFill>
                <a:highlight>
                  <a:srgbClr val="004A86"/>
                </a:highlight>
                <a:cs typeface="Arial" panose="020B0604020202020204" pitchFamily="34" charset="0"/>
              </a:rPr>
              <a:t>BACKGROUND &amp; AIMS</a:t>
            </a:r>
            <a:r>
              <a:rPr lang="en-US" dirty="0"/>
              <a:t>​</a:t>
            </a:r>
          </a:p>
          <a:p>
            <a:pPr lvl="0">
              <a:lnSpc>
                <a:spcPct val="110000"/>
              </a:lnSpc>
            </a:pPr>
            <a:r>
              <a:rPr lang="en-US" sz="1800" dirty="0"/>
              <a:t>Screening patients with chronic liver disease for HCC is supported by all clinical guidelines</a:t>
            </a:r>
          </a:p>
          <a:p>
            <a:pPr lvl="0">
              <a:lnSpc>
                <a:spcPct val="110000"/>
              </a:lnSpc>
            </a:pPr>
            <a:r>
              <a:rPr lang="en-US" sz="1800" b="1" dirty="0"/>
              <a:t>AIM</a:t>
            </a:r>
            <a:r>
              <a:rPr lang="en-US" sz="1800" dirty="0"/>
              <a:t>: to develop a practical risk-stratification tool which would permit optimal use of resources within screening programmes </a:t>
            </a:r>
          </a:p>
          <a:p>
            <a:pPr marL="0" lvl="0" indent="0">
              <a:buNone/>
            </a:pPr>
            <a:endParaRPr lang="en-US" b="1" dirty="0">
              <a:solidFill>
                <a:srgbClr val="FFFFFF"/>
              </a:solidFill>
              <a:highlight>
                <a:srgbClr val="004A86"/>
              </a:highlight>
              <a:cs typeface="Arial" panose="020B0604020202020204" pitchFamily="34" charset="0"/>
            </a:endParaRPr>
          </a:p>
          <a:p>
            <a:pPr marL="0" lvl="0" indent="0">
              <a:buNone/>
            </a:pPr>
            <a:r>
              <a:rPr lang="en-US" b="1" dirty="0">
                <a:solidFill>
                  <a:srgbClr val="FFFFFF"/>
                </a:solidFill>
                <a:highlight>
                  <a:srgbClr val="004A86"/>
                </a:highlight>
                <a:cs typeface="Arial" panose="020B0604020202020204" pitchFamily="34" charset="0"/>
              </a:rPr>
              <a:t>METHODS​</a:t>
            </a:r>
            <a:r>
              <a:rPr lang="en-US" dirty="0"/>
              <a:t>​</a:t>
            </a:r>
          </a:p>
          <a:p>
            <a:pPr lvl="0"/>
            <a:r>
              <a:rPr lang="en-US" sz="1800" dirty="0"/>
              <a:t>Longitudinal discriminant analysis was applied to serial AFP changes to develop a risk model for the development of HCC</a:t>
            </a:r>
          </a:p>
          <a:p>
            <a:pPr lvl="0"/>
            <a:r>
              <a:rPr lang="en-US" sz="1800" dirty="0"/>
              <a:t>Internal and external validations were conducted</a:t>
            </a:r>
            <a:endParaRPr lang="en-GB" sz="1600" dirty="0"/>
          </a:p>
        </p:txBody>
      </p:sp>
      <p:sp>
        <p:nvSpPr>
          <p:cNvPr id="16" name="Content Placeholder 15">
            <a:extLst>
              <a:ext uri="{FF2B5EF4-FFF2-40B4-BE49-F238E27FC236}">
                <a16:creationId xmlns:a16="http://schemas.microsoft.com/office/drawing/2014/main" id="{DDDD4EE2-0D31-4E47-A154-8E53CD6E37DB}"/>
              </a:ext>
            </a:extLst>
          </p:cNvPr>
          <p:cNvSpPr>
            <a:spLocks noGrp="1"/>
          </p:cNvSpPr>
          <p:nvPr>
            <p:ph sz="half" idx="12"/>
          </p:nvPr>
        </p:nvSpPr>
        <p:spPr/>
        <p:txBody>
          <a:bodyPr>
            <a:normAutofit/>
          </a:bodyPr>
          <a:lstStyle/>
          <a:p>
            <a:pPr marL="0" lvl="0" indent="0">
              <a:buNone/>
            </a:pPr>
            <a:r>
              <a:rPr lang="en-US" b="1" dirty="0">
                <a:solidFill>
                  <a:srgbClr val="FFFFFF"/>
                </a:solidFill>
                <a:highlight>
                  <a:srgbClr val="004A86"/>
                </a:highlight>
                <a:cs typeface="Arial" panose="020B0604020202020204" pitchFamily="34" charset="0"/>
              </a:rPr>
              <a:t>RESULTS​</a:t>
            </a:r>
            <a:r>
              <a:rPr lang="en-US" dirty="0"/>
              <a:t>​</a:t>
            </a:r>
          </a:p>
          <a:p>
            <a:pPr lvl="0"/>
            <a:r>
              <a:rPr lang="en-US" sz="1800" dirty="0"/>
              <a:t>Primary cohort</a:t>
            </a:r>
          </a:p>
          <a:p>
            <a:pPr lvl="1"/>
            <a:r>
              <a:rPr lang="en-US" sz="1600" dirty="0"/>
              <a:t>3,450 prospectively accrued patients with chronic liver disease from a single centre</a:t>
            </a:r>
          </a:p>
          <a:p>
            <a:pPr lvl="2"/>
            <a:r>
              <a:rPr lang="en-US" sz="1400" dirty="0"/>
              <a:t> Median follow-up: 8.83 years</a:t>
            </a:r>
          </a:p>
          <a:p>
            <a:pPr lvl="1"/>
            <a:r>
              <a:rPr lang="en-US" sz="1600" dirty="0"/>
              <a:t>413 developed HCC within a rigorous HCC surveillance programme</a:t>
            </a:r>
          </a:p>
          <a:p>
            <a:pPr lvl="2"/>
            <a:r>
              <a:rPr lang="en-US" sz="1400" dirty="0"/>
              <a:t>Median follow-up: 6.60 years</a:t>
            </a:r>
          </a:p>
          <a:p>
            <a:pPr lvl="2"/>
            <a:r>
              <a:rPr lang="en-US" sz="1400" dirty="0"/>
              <a:t>Median HCC diameter at diagnosis: 1.8 cm</a:t>
            </a:r>
          </a:p>
          <a:p>
            <a:r>
              <a:rPr lang="en-US" sz="1800" dirty="0"/>
              <a:t>Model performance</a:t>
            </a:r>
          </a:p>
          <a:p>
            <a:pPr lvl="1"/>
            <a:r>
              <a:rPr lang="en-US" sz="1600" dirty="0"/>
              <a:t>Achieved an AUC of 78.4%</a:t>
            </a:r>
          </a:p>
          <a:p>
            <a:pPr lvl="1"/>
            <a:r>
              <a:rPr lang="en-US" sz="1600" dirty="0"/>
              <a:t>Able to correctly identify 74.3% of patients who would go on to develop HCC, and 72.9% of patients who would not</a:t>
            </a:r>
          </a:p>
          <a:p>
            <a:pPr lvl="1"/>
            <a:r>
              <a:rPr lang="en-US" sz="1600" dirty="0"/>
              <a:t>Overall, 73.1% of patients were correctly classified</a:t>
            </a: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6088007" y="1340768"/>
            <a:ext cx="0" cy="5148000"/>
          </a:xfrm>
          <a:prstGeom prst="line">
            <a:avLst/>
          </a:prstGeom>
          <a:noFill/>
          <a:ln w="9525" cap="flat" cmpd="sng" algn="ctr">
            <a:solidFill>
              <a:srgbClr val="1D498B">
                <a:shade val="95000"/>
                <a:satMod val="105000"/>
              </a:srgbClr>
            </a:solidFill>
            <a:prstDash val="solid"/>
          </a:ln>
          <a:effectLst/>
        </p:spPr>
      </p:cxnSp>
      <p:cxnSp>
        <p:nvCxnSpPr>
          <p:cNvPr id="8" name="Straight Connector 7">
            <a:extLst>
              <a:ext uri="{FF2B5EF4-FFF2-40B4-BE49-F238E27FC236}">
                <a16:creationId xmlns:a16="http://schemas.microsoft.com/office/drawing/2014/main" id="{1F10A7B5-309F-41F9-A128-CAA5A4804264}"/>
              </a:ext>
            </a:extLst>
          </p:cNvPr>
          <p:cNvCxnSpPr>
            <a:cxnSpLocks/>
          </p:cNvCxnSpPr>
          <p:nvPr/>
        </p:nvCxnSpPr>
        <p:spPr>
          <a:xfrm flipH="1">
            <a:off x="422275" y="3642769"/>
            <a:ext cx="5665732" cy="0"/>
          </a:xfrm>
          <a:prstGeom prst="line">
            <a:avLst/>
          </a:prstGeom>
          <a:noFill/>
          <a:ln w="9525" cap="flat" cmpd="sng" algn="ctr">
            <a:solidFill>
              <a:srgbClr val="1D498B">
                <a:shade val="95000"/>
                <a:satMod val="105000"/>
              </a:srgbClr>
            </a:solidFill>
            <a:prstDash val="solid"/>
          </a:ln>
          <a:effectLst/>
        </p:spPr>
      </p:cxnSp>
      <p:pic>
        <p:nvPicPr>
          <p:cNvPr id="11" name="Picture 10">
            <a:hlinkClick r:id="rId3" action="ppaction://hlinksldjump"/>
            <a:extLst>
              <a:ext uri="{FF2B5EF4-FFF2-40B4-BE49-F238E27FC236}">
                <a16:creationId xmlns:a16="http://schemas.microsoft.com/office/drawing/2014/main" id="{843C5986-F5F7-4919-A716-763182F5552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722346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US" sz="2400" dirty="0"/>
              <a:t>AFP is elevated more than 10 years before HCC development is detected: this observation leads to a practical risk stratification strategy</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US" dirty="0"/>
              <a:t>Note: an online calculator allowing HCC risk to be assessed (based on this model) is now available at: </a:t>
            </a:r>
            <a:r>
              <a:rPr lang="en-US" dirty="0">
                <a:hlinkClick r:id="rId3"/>
              </a:rPr>
              <a:t>https://biostats.liv.ac.uk/olc</a:t>
            </a:r>
            <a:endParaRPr lang="en-US" dirty="0"/>
          </a:p>
          <a:p>
            <a:r>
              <a:rPr lang="en-GB" dirty="0"/>
              <a:t>Johnson P, et al. DILC 2020; THU497</a:t>
            </a:r>
          </a:p>
        </p:txBody>
      </p:sp>
      <p:sp>
        <p:nvSpPr>
          <p:cNvPr id="9" name="Content Placeholder 8">
            <a:extLst>
              <a:ext uri="{FF2B5EF4-FFF2-40B4-BE49-F238E27FC236}">
                <a16:creationId xmlns:a16="http://schemas.microsoft.com/office/drawing/2014/main" id="{3B6F42A3-F376-48A1-84D1-874FE0A6BF58}"/>
              </a:ext>
            </a:extLst>
          </p:cNvPr>
          <p:cNvSpPr>
            <a:spLocks noGrp="1"/>
          </p:cNvSpPr>
          <p:nvPr>
            <p:ph sz="half" idx="1"/>
          </p:nvPr>
        </p:nvSpPr>
        <p:spPr>
          <a:xfrm>
            <a:off x="425752" y="1340767"/>
            <a:ext cx="11342400" cy="5028135"/>
          </a:xfrm>
        </p:spPr>
        <p:txBody>
          <a:bodyPr>
            <a:normAutofit/>
          </a:bodyPr>
          <a:lstStyle/>
          <a:p>
            <a:pPr marL="0" indent="0">
              <a:lnSpc>
                <a:spcPct val="110000"/>
              </a:lnSpc>
              <a:buNone/>
            </a:pPr>
            <a:r>
              <a:rPr lang="en-US" b="1" dirty="0">
                <a:solidFill>
                  <a:srgbClr val="FFFFFF"/>
                </a:solidFill>
                <a:highlight>
                  <a:srgbClr val="004A86"/>
                </a:highlight>
                <a:cs typeface="Arial" panose="020B0604020202020204" pitchFamily="34" charset="0"/>
              </a:rPr>
              <a:t> RESULTS (CONT.) ​</a:t>
            </a:r>
          </a:p>
          <a:p>
            <a:pPr>
              <a:lnSpc>
                <a:spcPct val="110000"/>
              </a:lnSpc>
            </a:pPr>
            <a:r>
              <a:rPr lang="en-US" sz="1800" dirty="0"/>
              <a:t>Model identifies high- and low-risk groups</a:t>
            </a:r>
          </a:p>
          <a:p>
            <a:pPr lvl="1">
              <a:lnSpc>
                <a:spcPct val="110000"/>
              </a:lnSpc>
            </a:pPr>
            <a:r>
              <a:rPr lang="en-US" sz="1600" b="1" dirty="0">
                <a:solidFill>
                  <a:schemeClr val="accent1"/>
                </a:solidFill>
              </a:rPr>
              <a:t>High</a:t>
            </a:r>
            <a:r>
              <a:rPr lang="en-US" sz="1600" dirty="0"/>
              <a:t>-risk: 27.5 HCCs/1,000 patient-years</a:t>
            </a:r>
          </a:p>
          <a:p>
            <a:pPr lvl="1">
              <a:lnSpc>
                <a:spcPct val="110000"/>
              </a:lnSpc>
            </a:pPr>
            <a:r>
              <a:rPr lang="en-US" sz="1600" b="1" dirty="0">
                <a:solidFill>
                  <a:schemeClr val="accent1">
                    <a:lumMod val="60000"/>
                    <a:lumOff val="40000"/>
                  </a:schemeClr>
                </a:solidFill>
              </a:rPr>
              <a:t>Low</a:t>
            </a:r>
            <a:r>
              <a:rPr lang="en-US" sz="1600" dirty="0"/>
              <a:t>-risk: 4.9 HCCs/1,000 patient-years</a:t>
            </a:r>
          </a:p>
          <a:p>
            <a:pPr>
              <a:lnSpc>
                <a:spcPct val="110000"/>
              </a:lnSpc>
            </a:pPr>
            <a:r>
              <a:rPr lang="en-US" sz="1800" dirty="0"/>
              <a:t>Similar results found when the model</a:t>
            </a:r>
            <a:br>
              <a:rPr lang="en-US" sz="1800" dirty="0"/>
            </a:br>
            <a:r>
              <a:rPr lang="en-US" sz="1800" dirty="0"/>
              <a:t>was confined to patients with cirrhosis</a:t>
            </a:r>
            <a:br>
              <a:rPr lang="en-US" sz="1800" dirty="0"/>
            </a:br>
            <a:r>
              <a:rPr lang="en-US" sz="1800" dirty="0"/>
              <a:t>and in validation cohorts from Eastern and </a:t>
            </a:r>
            <a:br>
              <a:rPr lang="en-US" sz="1800" dirty="0"/>
            </a:br>
            <a:r>
              <a:rPr lang="en-US" sz="1800" dirty="0"/>
              <a:t>Western populations</a:t>
            </a:r>
          </a:p>
          <a:p>
            <a:pPr lvl="1">
              <a:lnSpc>
                <a:spcPct val="110000"/>
              </a:lnSpc>
            </a:pPr>
            <a:r>
              <a:rPr lang="en-US" sz="1600" dirty="0"/>
              <a:t>First validation cohort (Kindai, Japan)</a:t>
            </a:r>
          </a:p>
          <a:p>
            <a:pPr lvl="1">
              <a:lnSpc>
                <a:spcPct val="110000"/>
              </a:lnSpc>
            </a:pPr>
            <a:r>
              <a:rPr lang="en-US" sz="1600" dirty="0"/>
              <a:t>Second validation cohort (Red Cross, Japan)</a:t>
            </a:r>
          </a:p>
          <a:p>
            <a:pPr lvl="1">
              <a:lnSpc>
                <a:spcPct val="110000"/>
              </a:lnSpc>
            </a:pPr>
            <a:r>
              <a:rPr lang="en-US" sz="1600" dirty="0"/>
              <a:t>Third validation cohort (Edinburgh, Scotland, UK)</a:t>
            </a:r>
            <a:endParaRPr lang="en-US" b="1" dirty="0">
              <a:solidFill>
                <a:srgbClr val="FFFFFF"/>
              </a:solidFill>
              <a:highlight>
                <a:srgbClr val="004A86"/>
              </a:highlight>
              <a:cs typeface="Arial" panose="020B0604020202020204" pitchFamily="34" charset="0"/>
            </a:endParaRPr>
          </a:p>
          <a:p>
            <a:pPr marL="0" indent="0">
              <a:lnSpc>
                <a:spcPct val="110000"/>
              </a:lnSpc>
              <a:spcBef>
                <a:spcPts val="2400"/>
              </a:spcBef>
              <a:buNone/>
            </a:pPr>
            <a:r>
              <a:rPr lang="en-US" b="1" dirty="0">
                <a:solidFill>
                  <a:srgbClr val="FFFFFF"/>
                </a:solidFill>
                <a:highlight>
                  <a:srgbClr val="004A86"/>
                </a:highlight>
                <a:cs typeface="Arial" panose="020B0604020202020204" pitchFamily="34" charset="0"/>
              </a:rPr>
              <a:t>CONCLUSION​</a:t>
            </a:r>
          </a:p>
          <a:p>
            <a:pPr>
              <a:lnSpc>
                <a:spcPct val="110000"/>
              </a:lnSpc>
            </a:pPr>
            <a:r>
              <a:rPr lang="en-US" sz="1800" dirty="0"/>
              <a:t>This validated risk-stratification model assesses temporal changes in AFP and uses these </a:t>
            </a:r>
            <a:br>
              <a:rPr lang="en-US" sz="1800" dirty="0"/>
            </a:br>
            <a:r>
              <a:rPr lang="en-US" sz="1800" dirty="0"/>
              <a:t>to identify patients with chronic liver disease who are at high-risk of HCC development</a:t>
            </a:r>
            <a:endParaRPr lang="en-GB" sz="1800" dirty="0"/>
          </a:p>
        </p:txBody>
      </p:sp>
      <p:cxnSp>
        <p:nvCxnSpPr>
          <p:cNvPr id="10" name="Straight Connector 9">
            <a:extLst>
              <a:ext uri="{FF2B5EF4-FFF2-40B4-BE49-F238E27FC236}">
                <a16:creationId xmlns:a16="http://schemas.microsoft.com/office/drawing/2014/main" id="{6CAAA2B2-5F61-48A6-94DB-5A3351DE7821}"/>
              </a:ext>
            </a:extLst>
          </p:cNvPr>
          <p:cNvCxnSpPr>
            <a:cxnSpLocks/>
          </p:cNvCxnSpPr>
          <p:nvPr/>
        </p:nvCxnSpPr>
        <p:spPr>
          <a:xfrm flipH="1">
            <a:off x="430268" y="5099036"/>
            <a:ext cx="11156895" cy="0"/>
          </a:xfrm>
          <a:prstGeom prst="line">
            <a:avLst/>
          </a:prstGeom>
          <a:noFill/>
          <a:ln w="9525" cap="flat" cmpd="sng" algn="ctr">
            <a:solidFill>
              <a:srgbClr val="1D498B">
                <a:shade val="95000"/>
                <a:satMod val="105000"/>
              </a:srgbClr>
            </a:solidFill>
            <a:prstDash val="solid"/>
          </a:ln>
          <a:effectLst/>
        </p:spPr>
      </p:cxnSp>
      <p:sp>
        <p:nvSpPr>
          <p:cNvPr id="6" name="TextBox 5">
            <a:extLst>
              <a:ext uri="{FF2B5EF4-FFF2-40B4-BE49-F238E27FC236}">
                <a16:creationId xmlns:a16="http://schemas.microsoft.com/office/drawing/2014/main" id="{7AED6D21-0A63-49F2-ADC8-A7696D60034F}"/>
              </a:ext>
            </a:extLst>
          </p:cNvPr>
          <p:cNvSpPr txBox="1"/>
          <p:nvPr/>
        </p:nvSpPr>
        <p:spPr>
          <a:xfrm>
            <a:off x="6008715" y="1345125"/>
            <a:ext cx="572464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ROC curves for the primary and validation cohorts</a:t>
            </a:r>
          </a:p>
        </p:txBody>
      </p:sp>
      <p:pic>
        <p:nvPicPr>
          <p:cNvPr id="12" name="Picture 11" descr="A close up of a map&#10;&#10;Description automatically generated">
            <a:extLst>
              <a:ext uri="{FF2B5EF4-FFF2-40B4-BE49-F238E27FC236}">
                <a16:creationId xmlns:a16="http://schemas.microsoft.com/office/drawing/2014/main" id="{D32914FB-F998-4459-919C-9ABFC488F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769" y="1758964"/>
            <a:ext cx="4718144" cy="2998579"/>
          </a:xfrm>
          <a:prstGeom prst="rect">
            <a:avLst/>
          </a:prstGeom>
        </p:spPr>
      </p:pic>
      <p:pic>
        <p:nvPicPr>
          <p:cNvPr id="14" name="Picture 13" descr="A picture containing table, knife&#10;&#10;Description automatically generated">
            <a:extLst>
              <a:ext uri="{FF2B5EF4-FFF2-40B4-BE49-F238E27FC236}">
                <a16:creationId xmlns:a16="http://schemas.microsoft.com/office/drawing/2014/main" id="{488F3580-8E2F-4CE3-95F7-9972DC1B13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1740" y="3429000"/>
            <a:ext cx="2733797" cy="667009"/>
          </a:xfrm>
          <a:prstGeom prst="rect">
            <a:avLst/>
          </a:prstGeom>
          <a:ln>
            <a:solidFill>
              <a:schemeClr val="tx1"/>
            </a:solidFill>
          </a:ln>
        </p:spPr>
      </p:pic>
      <p:sp>
        <p:nvSpPr>
          <p:cNvPr id="15" name="TextBox 14">
            <a:extLst>
              <a:ext uri="{FF2B5EF4-FFF2-40B4-BE49-F238E27FC236}">
                <a16:creationId xmlns:a16="http://schemas.microsoft.com/office/drawing/2014/main" id="{D9120ED8-A80E-4B57-B626-04E00065E68E}"/>
              </a:ext>
            </a:extLst>
          </p:cNvPr>
          <p:cNvSpPr txBox="1"/>
          <p:nvPr/>
        </p:nvSpPr>
        <p:spPr>
          <a:xfrm>
            <a:off x="8342877" y="4648162"/>
            <a:ext cx="13949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1-Specificity</a:t>
            </a:r>
          </a:p>
        </p:txBody>
      </p:sp>
      <p:sp>
        <p:nvSpPr>
          <p:cNvPr id="17" name="TextBox 16">
            <a:extLst>
              <a:ext uri="{FF2B5EF4-FFF2-40B4-BE49-F238E27FC236}">
                <a16:creationId xmlns:a16="http://schemas.microsoft.com/office/drawing/2014/main" id="{2765FEB7-067B-457B-A467-A6CF3F612515}"/>
              </a:ext>
            </a:extLst>
          </p:cNvPr>
          <p:cNvSpPr txBox="1"/>
          <p:nvPr/>
        </p:nvSpPr>
        <p:spPr>
          <a:xfrm rot="16200000">
            <a:off x="5533262" y="2919888"/>
            <a:ext cx="12121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Sensitivity</a:t>
            </a:r>
          </a:p>
        </p:txBody>
      </p:sp>
      <p:pic>
        <p:nvPicPr>
          <p:cNvPr id="13" name="Picture 12">
            <a:hlinkClick r:id="rId6" action="ppaction://hlinksldjump"/>
            <a:extLst>
              <a:ext uri="{FF2B5EF4-FFF2-40B4-BE49-F238E27FC236}">
                <a16:creationId xmlns:a16="http://schemas.microsoft.com/office/drawing/2014/main" id="{26098B4E-CED2-443C-AC3F-8D9D6D362454}"/>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042423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Refining the immune class of hepatocellular carcinoma</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1. Sia D, et al. Gastroenterology 2017;153:812−26 </a:t>
            </a:r>
          </a:p>
          <a:p>
            <a:r>
              <a:rPr lang="en-GB" dirty="0"/>
              <a:t>Pinyol R, et al. DILC 2020; THU501</a:t>
            </a:r>
          </a:p>
        </p:txBody>
      </p:sp>
      <p:sp>
        <p:nvSpPr>
          <p:cNvPr id="21" name="Content Placeholder 1">
            <a:extLst>
              <a:ext uri="{FF2B5EF4-FFF2-40B4-BE49-F238E27FC236}">
                <a16:creationId xmlns:a16="http://schemas.microsoft.com/office/drawing/2014/main" id="{B5503FA7-DB59-4980-AF14-F6C9FE7EEA72}"/>
              </a:ext>
            </a:extLst>
          </p:cNvPr>
          <p:cNvSpPr txBox="1">
            <a:spLocks/>
          </p:cNvSpPr>
          <p:nvPr/>
        </p:nvSpPr>
        <p:spPr>
          <a:xfrm>
            <a:off x="422274" y="1194145"/>
            <a:ext cx="11525885" cy="2025170"/>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BACKGROUND &amp; AIMS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lvl="0">
              <a:defRPr/>
            </a:pPr>
            <a:r>
              <a:rPr lang="en-GB" sz="1800" dirty="0">
                <a:highlight>
                  <a:srgbClr val="FEFCFC"/>
                </a:highlight>
              </a:rPr>
              <a:t>Immune checkpoint inhibitors have elicited unprecedented responses in several cancers, including HCC</a:t>
            </a:r>
          </a:p>
          <a:p>
            <a:pPr lvl="1">
              <a:defRPr/>
            </a:pPr>
            <a:r>
              <a:rPr lang="en-GB" sz="1600" dirty="0">
                <a:highlight>
                  <a:srgbClr val="FEFCFC"/>
                </a:highlight>
              </a:rPr>
              <a:t>Nonetheless, response is achieved in only 15−20% of HCCs</a:t>
            </a:r>
          </a:p>
          <a:p>
            <a:pPr>
              <a:defRPr/>
            </a:pPr>
            <a:r>
              <a:rPr lang="en-GB" sz="1800" dirty="0">
                <a:highlight>
                  <a:srgbClr val="FEFCFC"/>
                </a:highlight>
              </a:rPr>
              <a:t>A pre-existing inflamed tumour microenvironment (TME) may be essential for immunotherapeutic activity</a:t>
            </a:r>
          </a:p>
          <a:p>
            <a:pPr lvl="1">
              <a:defRPr/>
            </a:pPr>
            <a:r>
              <a:rPr lang="en-GB" sz="1600" dirty="0">
                <a:highlight>
                  <a:srgbClr val="FEFCFC"/>
                </a:highlight>
              </a:rPr>
              <a:t>Specific oncogenic mechanisms may create a non-inflamed TME, leading to ineffective clinical responses</a:t>
            </a:r>
          </a:p>
          <a:p>
            <a:pPr lvl="0">
              <a:defRPr/>
            </a:pPr>
            <a:r>
              <a:rPr lang="en-GB" sz="1800" b="1" dirty="0">
                <a:highlight>
                  <a:srgbClr val="FEFCFC"/>
                </a:highlight>
              </a:rPr>
              <a:t>AIM</a:t>
            </a:r>
            <a:r>
              <a:rPr lang="en-GB" sz="1800" dirty="0">
                <a:highlight>
                  <a:srgbClr val="FEFCFC"/>
                </a:highlight>
              </a:rPr>
              <a:t>: to characterize the HCC-TME and further define inflamed</a:t>
            </a:r>
            <a:r>
              <a:rPr lang="en-GB" sz="1800" baseline="30000" dirty="0">
                <a:highlight>
                  <a:srgbClr val="FEFCFC"/>
                </a:highlight>
              </a:rPr>
              <a:t>1</a:t>
            </a:r>
            <a:r>
              <a:rPr lang="en-GB" sz="1800" dirty="0">
                <a:highlight>
                  <a:srgbClr val="FEFCFC"/>
                </a:highlight>
              </a:rPr>
              <a:t> and non-inflamed immune profiles of HCC</a:t>
            </a:r>
            <a:endParaRPr kumimoji="0" lang="en-GB" sz="1800" b="0" i="0" u="none" strike="noStrike" kern="1200" cap="none" spc="0" normalizeH="0" baseline="0" noProof="0" dirty="0">
              <a:ln>
                <a:noFill/>
              </a:ln>
              <a:solidFill>
                <a:sysClr val="windowText" lastClr="000000"/>
              </a:solidFill>
              <a:effectLst/>
              <a:highlight>
                <a:srgbClr val="FEFCFC"/>
              </a:highlight>
              <a:uLnTx/>
              <a:uFillTx/>
              <a:latin typeface="Arial" panose="020B0604020202020204"/>
              <a:ea typeface="+mn-ea"/>
              <a:cs typeface="+mn-cs"/>
            </a:endParaRPr>
          </a:p>
        </p:txBody>
      </p:sp>
      <p:sp>
        <p:nvSpPr>
          <p:cNvPr id="22" name="Content Placeholder 1">
            <a:extLst>
              <a:ext uri="{FF2B5EF4-FFF2-40B4-BE49-F238E27FC236}">
                <a16:creationId xmlns:a16="http://schemas.microsoft.com/office/drawing/2014/main" id="{6BB3EACC-BA4D-4759-8491-D85DDD2D8E48}"/>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4" name="Straight Connector 23">
            <a:extLst>
              <a:ext uri="{FF2B5EF4-FFF2-40B4-BE49-F238E27FC236}">
                <a16:creationId xmlns:a16="http://schemas.microsoft.com/office/drawing/2014/main" id="{86D754FD-BB64-4420-B647-9DE4153F61E2}"/>
              </a:ext>
            </a:extLst>
          </p:cNvPr>
          <p:cNvCxnSpPr>
            <a:cxnSpLocks/>
          </p:cNvCxnSpPr>
          <p:nvPr/>
        </p:nvCxnSpPr>
        <p:spPr>
          <a:xfrm flipH="1">
            <a:off x="422274" y="3145132"/>
            <a:ext cx="11344276" cy="0"/>
          </a:xfrm>
          <a:prstGeom prst="line">
            <a:avLst/>
          </a:prstGeom>
          <a:noFill/>
          <a:ln w="9525" cap="flat" cmpd="sng" algn="ctr">
            <a:solidFill>
              <a:srgbClr val="1D498B">
                <a:shade val="95000"/>
                <a:satMod val="105000"/>
              </a:srgbClr>
            </a:solidFill>
            <a:prstDash val="solid"/>
          </a:ln>
          <a:effectLst/>
        </p:spPr>
      </p:cxnSp>
      <p:sp>
        <p:nvSpPr>
          <p:cNvPr id="15" name="Content Placeholder 1">
            <a:extLst>
              <a:ext uri="{FF2B5EF4-FFF2-40B4-BE49-F238E27FC236}">
                <a16:creationId xmlns:a16="http://schemas.microsoft.com/office/drawing/2014/main" id="{E3DDAB53-B0E3-4622-BAC8-3ABCF03072AD}"/>
              </a:ext>
            </a:extLst>
          </p:cNvPr>
          <p:cNvSpPr txBox="1">
            <a:spLocks/>
          </p:cNvSpPr>
          <p:nvPr/>
        </p:nvSpPr>
        <p:spPr>
          <a:xfrm>
            <a:off x="422274" y="3181119"/>
            <a:ext cx="6193886" cy="400110"/>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p>
        </p:txBody>
      </p:sp>
      <p:sp>
        <p:nvSpPr>
          <p:cNvPr id="16" name="TextBox 15">
            <a:extLst>
              <a:ext uri="{FF2B5EF4-FFF2-40B4-BE49-F238E27FC236}">
                <a16:creationId xmlns:a16="http://schemas.microsoft.com/office/drawing/2014/main" id="{B3805E95-B298-4748-A56E-967268C77524}"/>
              </a:ext>
            </a:extLst>
          </p:cNvPr>
          <p:cNvSpPr txBox="1"/>
          <p:nvPr/>
        </p:nvSpPr>
        <p:spPr>
          <a:xfrm>
            <a:off x="1790380" y="3628829"/>
            <a:ext cx="6084000" cy="646331"/>
          </a:xfrm>
          <a:prstGeom prst="rect">
            <a:avLst/>
          </a:prstGeom>
          <a:solidFill>
            <a:schemeClr val="accent1">
              <a:lumMod val="20000"/>
              <a:lumOff val="80000"/>
            </a:schemeClr>
          </a:solidFill>
          <a:ln w="12700">
            <a:solidFill>
              <a:schemeClr val="tx2"/>
            </a:solidFill>
          </a:ln>
        </p:spPr>
        <p:txBody>
          <a:bodyPr wrap="square" rtlCol="0">
            <a:spAutoFit/>
          </a:bodyPr>
          <a:lstStyle/>
          <a:p>
            <a:pPr algn="ctr"/>
            <a:r>
              <a:rPr lang="en-GB" dirty="0"/>
              <a:t>240 HCCs encompassing the most common aetiologies</a:t>
            </a:r>
            <a:br>
              <a:rPr lang="en-GB" dirty="0"/>
            </a:br>
            <a:r>
              <a:rPr lang="en-GB" dirty="0"/>
              <a:t>(90 HCV, 75 HBV, 75 non-infected)</a:t>
            </a:r>
          </a:p>
        </p:txBody>
      </p:sp>
      <p:sp>
        <p:nvSpPr>
          <p:cNvPr id="17" name="TextBox 16">
            <a:extLst>
              <a:ext uri="{FF2B5EF4-FFF2-40B4-BE49-F238E27FC236}">
                <a16:creationId xmlns:a16="http://schemas.microsoft.com/office/drawing/2014/main" id="{9C49A83E-F621-4AD6-9B73-0C37464B864F}"/>
              </a:ext>
            </a:extLst>
          </p:cNvPr>
          <p:cNvSpPr txBox="1"/>
          <p:nvPr/>
        </p:nvSpPr>
        <p:spPr>
          <a:xfrm>
            <a:off x="441455" y="4670577"/>
            <a:ext cx="2797943" cy="1324800"/>
          </a:xfrm>
          <a:prstGeom prst="rect">
            <a:avLst/>
          </a:prstGeom>
          <a:noFill/>
          <a:ln w="12700">
            <a:solidFill>
              <a:schemeClr val="tx2"/>
            </a:solidFill>
          </a:ln>
        </p:spPr>
        <p:txBody>
          <a:bodyPr wrap="square" rtlCol="0" anchor="ctr">
            <a:spAutoFit/>
          </a:bodyPr>
          <a:lstStyle/>
          <a:p>
            <a:pPr algn="ctr"/>
            <a:r>
              <a:rPr lang="en-GB" sz="1600" dirty="0"/>
              <a:t>Assessed the presence of immune infiltration and tertiary lymphoid structures (TLS </a:t>
            </a:r>
            <a:r>
              <a:rPr lang="en-GB" sz="1600" dirty="0">
                <a:sym typeface="Symbol" panose="05050102010706020507" pitchFamily="18" charset="2"/>
              </a:rPr>
              <a:t></a:t>
            </a:r>
            <a:r>
              <a:rPr lang="en-GB" sz="1600" dirty="0"/>
              <a:t>5 foci, 10x) in HE-stained slides</a:t>
            </a:r>
          </a:p>
        </p:txBody>
      </p:sp>
      <p:sp>
        <p:nvSpPr>
          <p:cNvPr id="18" name="TextBox 17">
            <a:extLst>
              <a:ext uri="{FF2B5EF4-FFF2-40B4-BE49-F238E27FC236}">
                <a16:creationId xmlns:a16="http://schemas.microsoft.com/office/drawing/2014/main" id="{2E0B0BA5-60F0-43D7-BE8B-F42C42C33F17}"/>
              </a:ext>
            </a:extLst>
          </p:cNvPr>
          <p:cNvSpPr txBox="1"/>
          <p:nvPr/>
        </p:nvSpPr>
        <p:spPr>
          <a:xfrm>
            <a:off x="3433780" y="4670577"/>
            <a:ext cx="2797200" cy="1324800"/>
          </a:xfrm>
          <a:prstGeom prst="rect">
            <a:avLst/>
          </a:prstGeom>
          <a:noFill/>
          <a:ln w="12700">
            <a:solidFill>
              <a:schemeClr val="tx2"/>
            </a:solidFill>
          </a:ln>
        </p:spPr>
        <p:txBody>
          <a:bodyPr wrap="square" rtlCol="0" anchor="ctr">
            <a:spAutoFit/>
          </a:bodyPr>
          <a:lstStyle/>
          <a:p>
            <a:pPr algn="ctr"/>
            <a:r>
              <a:rPr lang="en-GB" sz="1600" dirty="0"/>
              <a:t>Immuno-phenotyping (multiplex of CD8, PD1, and PDL1 and immunostaining for CTLA4, TIM3, LAG3 and TIGIT)</a:t>
            </a:r>
          </a:p>
        </p:txBody>
      </p:sp>
      <p:sp>
        <p:nvSpPr>
          <p:cNvPr id="19" name="TextBox 18">
            <a:extLst>
              <a:ext uri="{FF2B5EF4-FFF2-40B4-BE49-F238E27FC236}">
                <a16:creationId xmlns:a16="http://schemas.microsoft.com/office/drawing/2014/main" id="{9F56173A-0C19-444D-A412-D8410547BC70}"/>
              </a:ext>
            </a:extLst>
          </p:cNvPr>
          <p:cNvSpPr txBox="1"/>
          <p:nvPr/>
        </p:nvSpPr>
        <p:spPr>
          <a:xfrm>
            <a:off x="6425362" y="4670577"/>
            <a:ext cx="2797200" cy="830997"/>
          </a:xfrm>
          <a:prstGeom prst="rect">
            <a:avLst/>
          </a:prstGeom>
          <a:noFill/>
          <a:ln w="12700">
            <a:solidFill>
              <a:schemeClr val="tx2"/>
            </a:solidFill>
          </a:ln>
        </p:spPr>
        <p:txBody>
          <a:bodyPr wrap="square" rtlCol="0" anchor="ctr">
            <a:spAutoFit/>
          </a:bodyPr>
          <a:lstStyle/>
          <a:p>
            <a:pPr algn="ctr"/>
            <a:r>
              <a:rPr lang="en-GB" sz="1600" dirty="0"/>
              <a:t>Genomic analyses</a:t>
            </a:r>
            <a:br>
              <a:rPr lang="en-GB" sz="1600" dirty="0"/>
            </a:br>
            <a:r>
              <a:rPr lang="en-GB" sz="1600" dirty="0"/>
              <a:t>(RNA and whole-exome sequencing) </a:t>
            </a:r>
          </a:p>
        </p:txBody>
      </p:sp>
      <p:sp>
        <p:nvSpPr>
          <p:cNvPr id="26" name="TextBox 25">
            <a:extLst>
              <a:ext uri="{FF2B5EF4-FFF2-40B4-BE49-F238E27FC236}">
                <a16:creationId xmlns:a16="http://schemas.microsoft.com/office/drawing/2014/main" id="{08AE1E6A-D4D5-4FBC-99B0-A8396262CC2D}"/>
              </a:ext>
            </a:extLst>
          </p:cNvPr>
          <p:cNvSpPr txBox="1"/>
          <p:nvPr/>
        </p:nvSpPr>
        <p:spPr>
          <a:xfrm>
            <a:off x="9393257" y="4670577"/>
            <a:ext cx="2543686" cy="584775"/>
          </a:xfrm>
          <a:prstGeom prst="rect">
            <a:avLst/>
          </a:prstGeom>
          <a:noFill/>
          <a:ln w="12700">
            <a:solidFill>
              <a:schemeClr val="tx2"/>
            </a:solidFill>
          </a:ln>
        </p:spPr>
        <p:txBody>
          <a:bodyPr wrap="square" rtlCol="0">
            <a:spAutoFit/>
          </a:bodyPr>
          <a:lstStyle/>
          <a:p>
            <a:pPr algn="ctr"/>
            <a:r>
              <a:rPr lang="en-GB" sz="1600" dirty="0"/>
              <a:t>T-cell receptor sequencing (TCR-seq)</a:t>
            </a:r>
            <a:endParaRPr lang="en-GB" dirty="0"/>
          </a:p>
        </p:txBody>
      </p:sp>
      <p:cxnSp>
        <p:nvCxnSpPr>
          <p:cNvPr id="9" name="Connector: Elbow 8">
            <a:extLst>
              <a:ext uri="{FF2B5EF4-FFF2-40B4-BE49-F238E27FC236}">
                <a16:creationId xmlns:a16="http://schemas.microsoft.com/office/drawing/2014/main" id="{B36ED4D6-A7B8-43F8-BE3E-90070334F85B}"/>
              </a:ext>
            </a:extLst>
          </p:cNvPr>
          <p:cNvCxnSpPr>
            <a:cxnSpLocks/>
            <a:stCxn id="16" idx="2"/>
            <a:endCxn id="17" idx="0"/>
          </p:cNvCxnSpPr>
          <p:nvPr/>
        </p:nvCxnSpPr>
        <p:spPr>
          <a:xfrm rot="5400000">
            <a:off x="3138696" y="2976892"/>
            <a:ext cx="395417" cy="2991953"/>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C0E5FB85-5358-4813-A901-53428DB41955}"/>
              </a:ext>
            </a:extLst>
          </p:cNvPr>
          <p:cNvCxnSpPr>
            <a:cxnSpLocks/>
            <a:stCxn id="16" idx="2"/>
            <a:endCxn id="19" idx="0"/>
          </p:cNvCxnSpPr>
          <p:nvPr/>
        </p:nvCxnSpPr>
        <p:spPr>
          <a:xfrm rot="16200000" flipH="1">
            <a:off x="6130463" y="2977077"/>
            <a:ext cx="395417" cy="2991582"/>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48B1C1C-6A07-4528-9C84-BF6618C06026}"/>
              </a:ext>
            </a:extLst>
          </p:cNvPr>
          <p:cNvSpPr txBox="1"/>
          <p:nvPr/>
        </p:nvSpPr>
        <p:spPr>
          <a:xfrm>
            <a:off x="9393257" y="3782717"/>
            <a:ext cx="2543686" cy="338554"/>
          </a:xfrm>
          <a:prstGeom prst="rect">
            <a:avLst/>
          </a:prstGeom>
          <a:solidFill>
            <a:schemeClr val="accent2">
              <a:lumMod val="20000"/>
              <a:lumOff val="80000"/>
            </a:schemeClr>
          </a:solidFill>
          <a:ln w="12700">
            <a:solidFill>
              <a:schemeClr val="tx2"/>
            </a:solidFill>
          </a:ln>
        </p:spPr>
        <p:txBody>
          <a:bodyPr wrap="square" rtlCol="0">
            <a:spAutoFit/>
          </a:bodyPr>
          <a:lstStyle/>
          <a:p>
            <a:pPr algn="ctr"/>
            <a:r>
              <a:rPr lang="en-GB" sz="1600" dirty="0"/>
              <a:t>Subset of 40 samples</a:t>
            </a:r>
            <a:endParaRPr lang="en-GB" dirty="0"/>
          </a:p>
        </p:txBody>
      </p:sp>
      <p:cxnSp>
        <p:nvCxnSpPr>
          <p:cNvPr id="36" name="Straight Arrow Connector 35">
            <a:extLst>
              <a:ext uri="{FF2B5EF4-FFF2-40B4-BE49-F238E27FC236}">
                <a16:creationId xmlns:a16="http://schemas.microsoft.com/office/drawing/2014/main" id="{FC3577FB-F596-48A9-B020-4C0C5A69B0A4}"/>
              </a:ext>
            </a:extLst>
          </p:cNvPr>
          <p:cNvCxnSpPr>
            <a:stCxn id="34" idx="2"/>
            <a:endCxn id="26" idx="0"/>
          </p:cNvCxnSpPr>
          <p:nvPr/>
        </p:nvCxnSpPr>
        <p:spPr>
          <a:xfrm>
            <a:off x="10665100" y="4121271"/>
            <a:ext cx="0" cy="54930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C2BB032-61DD-454B-AA4E-71BFA66B92D6}"/>
              </a:ext>
            </a:extLst>
          </p:cNvPr>
          <p:cNvCxnSpPr>
            <a:stCxn id="16" idx="3"/>
            <a:endCxn id="34" idx="1"/>
          </p:cNvCxnSpPr>
          <p:nvPr/>
        </p:nvCxnSpPr>
        <p:spPr>
          <a:xfrm flipV="1">
            <a:off x="7874380" y="3951994"/>
            <a:ext cx="1518877" cy="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hlinkClick r:id="rId3" action="ppaction://hlinksldjump"/>
            <a:extLst>
              <a:ext uri="{FF2B5EF4-FFF2-40B4-BE49-F238E27FC236}">
                <a16:creationId xmlns:a16="http://schemas.microsoft.com/office/drawing/2014/main" id="{39E16AA3-EAEC-48A9-A9C0-9412E51484B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cxnSp>
        <p:nvCxnSpPr>
          <p:cNvPr id="11" name="Straight Arrow Connector 10">
            <a:extLst>
              <a:ext uri="{FF2B5EF4-FFF2-40B4-BE49-F238E27FC236}">
                <a16:creationId xmlns:a16="http://schemas.microsoft.com/office/drawing/2014/main" id="{EEF81749-79E4-415C-AB83-14A4634F0023}"/>
              </a:ext>
            </a:extLst>
          </p:cNvPr>
          <p:cNvCxnSpPr>
            <a:cxnSpLocks/>
          </p:cNvCxnSpPr>
          <p:nvPr/>
        </p:nvCxnSpPr>
        <p:spPr>
          <a:xfrm>
            <a:off x="4832296" y="4472868"/>
            <a:ext cx="0" cy="19770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42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902B80CC-6C85-4EE3-ABDC-7DADD9621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71" y="1339978"/>
            <a:ext cx="7626803" cy="4392086"/>
          </a:xfrm>
          <a:prstGeom prst="rect">
            <a:avLst/>
          </a:prstGeom>
        </p:spPr>
      </p:pic>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Refining the immune class of hepatocellular carcinoma</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Pinyol R, et al. DILC 2020; THU501</a:t>
            </a:r>
          </a:p>
        </p:txBody>
      </p:sp>
      <p:sp>
        <p:nvSpPr>
          <p:cNvPr id="21" name="Content Placeholder 1">
            <a:extLst>
              <a:ext uri="{FF2B5EF4-FFF2-40B4-BE49-F238E27FC236}">
                <a16:creationId xmlns:a16="http://schemas.microsoft.com/office/drawing/2014/main" id="{B5503FA7-DB59-4980-AF14-F6C9FE7EEA72}"/>
              </a:ext>
            </a:extLst>
          </p:cNvPr>
          <p:cNvSpPr txBox="1">
            <a:spLocks/>
          </p:cNvSpPr>
          <p:nvPr/>
        </p:nvSpPr>
        <p:spPr>
          <a:xfrm>
            <a:off x="333057" y="5725989"/>
            <a:ext cx="11525885" cy="843308"/>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rPr>
              <a:t>​</a:t>
            </a:r>
          </a:p>
          <a:p>
            <a:pPr marL="0" lvl="0" indent="0">
              <a:buNone/>
              <a:defRPr/>
            </a:pPr>
            <a:r>
              <a:rPr lang="en-US" sz="1200" dirty="0"/>
              <a:t>The immune-TME of HCC is composed of inflamed (immune class) and non-inflamed (intermediate and immune exclusion classes) profiles. </a:t>
            </a:r>
          </a:p>
          <a:p>
            <a:pPr marL="0" lvl="0" indent="0">
              <a:buNone/>
              <a:defRPr/>
            </a:pPr>
            <a:r>
              <a:rPr lang="en-US" sz="1200" dirty="0"/>
              <a:t>Non-inflamed profiles show lower immune infiltration associated with oncogenic mechanisms and resistance to immunotherapy and immune evasion</a:t>
            </a:r>
            <a:endParaRPr kumimoji="0" lang="en-GB" sz="1200" b="0" i="0" u="none" strike="noStrike" kern="1200" cap="none" spc="0" normalizeH="0" baseline="0" noProof="0" dirty="0">
              <a:ln>
                <a:noFill/>
              </a:ln>
              <a:solidFill>
                <a:sysClr val="windowText" lastClr="000000"/>
              </a:solidFill>
              <a:effectLst/>
              <a:highlight>
                <a:srgbClr val="FEFCFC"/>
              </a:highlight>
              <a:uLnTx/>
              <a:uFillTx/>
              <a:latin typeface="Arial" panose="020B0604020202020204"/>
              <a:ea typeface="+mn-ea"/>
              <a:cs typeface="+mn-cs"/>
            </a:endParaRPr>
          </a:p>
        </p:txBody>
      </p:sp>
      <p:cxnSp>
        <p:nvCxnSpPr>
          <p:cNvPr id="24" name="Straight Connector 23">
            <a:extLst>
              <a:ext uri="{FF2B5EF4-FFF2-40B4-BE49-F238E27FC236}">
                <a16:creationId xmlns:a16="http://schemas.microsoft.com/office/drawing/2014/main" id="{86D754FD-BB64-4420-B647-9DE4153F61E2}"/>
              </a:ext>
            </a:extLst>
          </p:cNvPr>
          <p:cNvCxnSpPr>
            <a:cxnSpLocks/>
          </p:cNvCxnSpPr>
          <p:nvPr/>
        </p:nvCxnSpPr>
        <p:spPr>
          <a:xfrm flipH="1" flipV="1">
            <a:off x="422274" y="5735943"/>
            <a:ext cx="11164889" cy="56938"/>
          </a:xfrm>
          <a:prstGeom prst="line">
            <a:avLst/>
          </a:prstGeom>
          <a:noFill/>
          <a:ln w="9525" cap="flat" cmpd="sng" algn="ctr">
            <a:solidFill>
              <a:srgbClr val="1D498B">
                <a:shade val="95000"/>
                <a:satMod val="105000"/>
              </a:srgbClr>
            </a:solidFill>
            <a:prstDash val="solid"/>
          </a:ln>
          <a:effectLst/>
        </p:spPr>
      </p:cxnSp>
      <p:sp>
        <p:nvSpPr>
          <p:cNvPr id="15" name="Content Placeholder 1">
            <a:extLst>
              <a:ext uri="{FF2B5EF4-FFF2-40B4-BE49-F238E27FC236}">
                <a16:creationId xmlns:a16="http://schemas.microsoft.com/office/drawing/2014/main" id="{E3DDAB53-B0E3-4622-BAC8-3ABCF03072AD}"/>
              </a:ext>
            </a:extLst>
          </p:cNvPr>
          <p:cNvSpPr txBox="1">
            <a:spLocks/>
          </p:cNvSpPr>
          <p:nvPr/>
        </p:nvSpPr>
        <p:spPr>
          <a:xfrm>
            <a:off x="422274" y="1258348"/>
            <a:ext cx="6193886" cy="400110"/>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a:t>
            </a:r>
            <a:r>
              <a:rPr lang="en-US" b="1" dirty="0">
                <a:solidFill>
                  <a:srgbClr val="FFFFFF"/>
                </a:solidFill>
                <a:highlight>
                  <a:srgbClr val="004A86"/>
                </a:highlight>
                <a:latin typeface="Arial" panose="020B0604020202020204"/>
                <a:cs typeface="Arial" panose="020B0604020202020204" pitchFamily="34" charset="0"/>
              </a:rPr>
              <a:t>RESULT</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S </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p>
        </p:txBody>
      </p:sp>
      <p:sp>
        <p:nvSpPr>
          <p:cNvPr id="25" name="TextBox 24">
            <a:extLst>
              <a:ext uri="{FF2B5EF4-FFF2-40B4-BE49-F238E27FC236}">
                <a16:creationId xmlns:a16="http://schemas.microsoft.com/office/drawing/2014/main" id="{C059B8CF-FE8B-4A41-BCB8-83D4B1ED9941}"/>
              </a:ext>
            </a:extLst>
          </p:cNvPr>
          <p:cNvSpPr txBox="1"/>
          <p:nvPr/>
        </p:nvSpPr>
        <p:spPr>
          <a:xfrm>
            <a:off x="7875151" y="1600873"/>
            <a:ext cx="3827443" cy="461665"/>
          </a:xfrm>
          <a:prstGeom prst="rect">
            <a:avLst/>
          </a:prstGeom>
          <a:solidFill>
            <a:schemeClr val="accent2">
              <a:lumMod val="20000"/>
              <a:lumOff val="80000"/>
            </a:schemeClr>
          </a:solidFill>
          <a:ln w="19050">
            <a:solidFill>
              <a:schemeClr val="tx2"/>
            </a:solidFill>
          </a:ln>
        </p:spPr>
        <p:txBody>
          <a:bodyPr wrap="square" rtlCol="0">
            <a:spAutoFit/>
          </a:bodyPr>
          <a:lstStyle/>
          <a:p>
            <a:pPr algn="ctr"/>
            <a:r>
              <a:rPr lang="en-GB" sz="1200" b="1" dirty="0"/>
              <a:t>1</a:t>
            </a:r>
            <a:r>
              <a:rPr lang="en-GB" sz="1200" dirty="0"/>
              <a:t>. </a:t>
            </a:r>
            <a:r>
              <a:rPr lang="en-GB" sz="1200" dirty="0">
                <a:sym typeface="Symbol" panose="05050102010706020507" pitchFamily="18" charset="2"/>
              </a:rPr>
              <a:t></a:t>
            </a:r>
            <a:r>
              <a:rPr lang="en-GB" sz="1200" dirty="0"/>
              <a:t> Immune infiltration associated with TLS, CD8 and expression of immune checkpoints</a:t>
            </a:r>
            <a:endParaRPr lang="en-GB" sz="1400" dirty="0"/>
          </a:p>
        </p:txBody>
      </p:sp>
      <p:sp>
        <p:nvSpPr>
          <p:cNvPr id="6" name="TextBox 5">
            <a:extLst>
              <a:ext uri="{FF2B5EF4-FFF2-40B4-BE49-F238E27FC236}">
                <a16:creationId xmlns:a16="http://schemas.microsoft.com/office/drawing/2014/main" id="{34E0D18D-75FF-4283-BE7A-818BA08BF58F}"/>
              </a:ext>
            </a:extLst>
          </p:cNvPr>
          <p:cNvSpPr txBox="1"/>
          <p:nvPr/>
        </p:nvSpPr>
        <p:spPr>
          <a:xfrm>
            <a:off x="2016968" y="4623371"/>
            <a:ext cx="263214" cy="261610"/>
          </a:xfrm>
          <a:prstGeom prst="rect">
            <a:avLst/>
          </a:prstGeom>
          <a:solidFill>
            <a:schemeClr val="accent2">
              <a:lumMod val="20000"/>
              <a:lumOff val="80000"/>
            </a:schemeClr>
          </a:solidFill>
          <a:ln>
            <a:solidFill>
              <a:schemeClr val="tx2"/>
            </a:solidFill>
          </a:ln>
        </p:spPr>
        <p:txBody>
          <a:bodyPr wrap="none" rtlCol="0">
            <a:spAutoFit/>
          </a:bodyPr>
          <a:lstStyle/>
          <a:p>
            <a:r>
              <a:rPr lang="en-GB" sz="1100" dirty="0"/>
              <a:t>1</a:t>
            </a:r>
          </a:p>
        </p:txBody>
      </p:sp>
      <p:sp>
        <p:nvSpPr>
          <p:cNvPr id="28" name="TextBox 27">
            <a:extLst>
              <a:ext uri="{FF2B5EF4-FFF2-40B4-BE49-F238E27FC236}">
                <a16:creationId xmlns:a16="http://schemas.microsoft.com/office/drawing/2014/main" id="{5DD4C0C6-2F53-40C7-87FE-9C5922C14254}"/>
              </a:ext>
            </a:extLst>
          </p:cNvPr>
          <p:cNvSpPr txBox="1"/>
          <p:nvPr/>
        </p:nvSpPr>
        <p:spPr>
          <a:xfrm>
            <a:off x="7875151" y="2153023"/>
            <a:ext cx="3827443" cy="646331"/>
          </a:xfrm>
          <a:prstGeom prst="rect">
            <a:avLst/>
          </a:prstGeom>
          <a:solidFill>
            <a:schemeClr val="accent2">
              <a:lumMod val="20000"/>
              <a:lumOff val="80000"/>
            </a:schemeClr>
          </a:solidFill>
          <a:ln w="19050">
            <a:solidFill>
              <a:schemeClr val="tx2"/>
            </a:solidFill>
          </a:ln>
        </p:spPr>
        <p:txBody>
          <a:bodyPr wrap="square" rtlCol="0">
            <a:spAutoFit/>
          </a:bodyPr>
          <a:lstStyle/>
          <a:p>
            <a:pPr algn="ctr"/>
            <a:r>
              <a:rPr lang="en-US" sz="1200" dirty="0">
                <a:sym typeface="Symbol" panose="05050102010706020507" pitchFamily="18" charset="2"/>
              </a:rPr>
              <a:t>LAG3 (29%), TIM3 (48%), CTLA4 (25%) and TIGIT (4%) showed no association with tumour mutational burden, aneuploidy or outcome</a:t>
            </a:r>
            <a:endParaRPr lang="en-GB" sz="1400" dirty="0"/>
          </a:p>
        </p:txBody>
      </p:sp>
      <p:sp>
        <p:nvSpPr>
          <p:cNvPr id="29" name="TextBox 28">
            <a:extLst>
              <a:ext uri="{FF2B5EF4-FFF2-40B4-BE49-F238E27FC236}">
                <a16:creationId xmlns:a16="http://schemas.microsoft.com/office/drawing/2014/main" id="{F740AFDB-ED09-4320-B5D9-F15D94A75869}"/>
              </a:ext>
            </a:extLst>
          </p:cNvPr>
          <p:cNvSpPr txBox="1"/>
          <p:nvPr/>
        </p:nvSpPr>
        <p:spPr>
          <a:xfrm>
            <a:off x="7875151" y="2889839"/>
            <a:ext cx="3827443" cy="646331"/>
          </a:xfrm>
          <a:prstGeom prst="rect">
            <a:avLst/>
          </a:prstGeom>
          <a:solidFill>
            <a:schemeClr val="accent2">
              <a:lumMod val="20000"/>
              <a:lumOff val="80000"/>
            </a:schemeClr>
          </a:solidFill>
          <a:ln w="19050">
            <a:solidFill>
              <a:schemeClr val="tx2"/>
            </a:solidFill>
          </a:ln>
        </p:spPr>
        <p:txBody>
          <a:bodyPr wrap="square" rtlCol="0">
            <a:spAutoFit/>
          </a:bodyPr>
          <a:lstStyle/>
          <a:p>
            <a:pPr algn="ctr"/>
            <a:r>
              <a:rPr lang="en-GB" sz="1200" b="1" dirty="0"/>
              <a:t>2</a:t>
            </a:r>
            <a:r>
              <a:rPr lang="en-GB" sz="1200" dirty="0"/>
              <a:t>. </a:t>
            </a:r>
            <a:r>
              <a:rPr lang="en-GB" sz="1200" dirty="0">
                <a:sym typeface="Symbol" panose="05050102010706020507" pitchFamily="18" charset="2"/>
              </a:rPr>
              <a:t>The HCC immune class did not vary with aetiology and had </a:t>
            </a:r>
            <a:r>
              <a:rPr lang="en-US" sz="1200" dirty="0">
                <a:sym typeface="Symbol" panose="05050102010706020507" pitchFamily="18" charset="2"/>
              </a:rPr>
              <a:t>a significantly lower burden of chromosomal aberrations compared with the rest</a:t>
            </a:r>
            <a:endParaRPr lang="en-GB" sz="1400" dirty="0"/>
          </a:p>
        </p:txBody>
      </p:sp>
      <p:sp>
        <p:nvSpPr>
          <p:cNvPr id="30" name="TextBox 29">
            <a:extLst>
              <a:ext uri="{FF2B5EF4-FFF2-40B4-BE49-F238E27FC236}">
                <a16:creationId xmlns:a16="http://schemas.microsoft.com/office/drawing/2014/main" id="{F95680AB-1155-4F14-811F-CE447C7F469B}"/>
              </a:ext>
            </a:extLst>
          </p:cNvPr>
          <p:cNvSpPr txBox="1"/>
          <p:nvPr/>
        </p:nvSpPr>
        <p:spPr>
          <a:xfrm>
            <a:off x="4015368" y="1668412"/>
            <a:ext cx="263214" cy="261610"/>
          </a:xfrm>
          <a:prstGeom prst="rect">
            <a:avLst/>
          </a:prstGeom>
          <a:solidFill>
            <a:schemeClr val="accent2">
              <a:lumMod val="20000"/>
              <a:lumOff val="80000"/>
            </a:schemeClr>
          </a:solidFill>
          <a:ln>
            <a:solidFill>
              <a:schemeClr val="tx2"/>
            </a:solidFill>
          </a:ln>
        </p:spPr>
        <p:txBody>
          <a:bodyPr wrap="none" rtlCol="0">
            <a:spAutoFit/>
          </a:bodyPr>
          <a:lstStyle/>
          <a:p>
            <a:r>
              <a:rPr lang="en-GB" sz="1100" dirty="0"/>
              <a:t>2</a:t>
            </a:r>
          </a:p>
        </p:txBody>
      </p:sp>
      <p:sp>
        <p:nvSpPr>
          <p:cNvPr id="31" name="TextBox 30">
            <a:extLst>
              <a:ext uri="{FF2B5EF4-FFF2-40B4-BE49-F238E27FC236}">
                <a16:creationId xmlns:a16="http://schemas.microsoft.com/office/drawing/2014/main" id="{05979DCE-2FCF-4646-977F-4AD74364337E}"/>
              </a:ext>
            </a:extLst>
          </p:cNvPr>
          <p:cNvSpPr txBox="1"/>
          <p:nvPr/>
        </p:nvSpPr>
        <p:spPr>
          <a:xfrm>
            <a:off x="7875151" y="3626655"/>
            <a:ext cx="3827443" cy="646331"/>
          </a:xfrm>
          <a:prstGeom prst="rect">
            <a:avLst/>
          </a:prstGeom>
          <a:solidFill>
            <a:schemeClr val="accent2">
              <a:lumMod val="20000"/>
              <a:lumOff val="80000"/>
            </a:schemeClr>
          </a:solidFill>
          <a:ln w="19050">
            <a:solidFill>
              <a:schemeClr val="tx2"/>
            </a:solidFill>
          </a:ln>
        </p:spPr>
        <p:txBody>
          <a:bodyPr wrap="square" rtlCol="0">
            <a:spAutoFit/>
          </a:bodyPr>
          <a:lstStyle/>
          <a:p>
            <a:pPr algn="ctr"/>
            <a:r>
              <a:rPr lang="en-GB" sz="1200" b="1" dirty="0"/>
              <a:t>3</a:t>
            </a:r>
            <a:r>
              <a:rPr lang="en-GB" sz="1200" dirty="0"/>
              <a:t>. </a:t>
            </a:r>
            <a:r>
              <a:rPr lang="en-US" sz="1200" dirty="0">
                <a:sym typeface="Symbol" panose="05050102010706020507" pitchFamily="18" charset="2"/>
              </a:rPr>
              <a:t>Immune class linked to </a:t>
            </a:r>
            <a:r>
              <a:rPr lang="en-GB" sz="1200" dirty="0">
                <a:sym typeface="Symbol" panose="05050102010706020507" pitchFamily="18" charset="2"/>
              </a:rPr>
              <a:t></a:t>
            </a:r>
            <a:r>
              <a:rPr lang="en-US" sz="1200" dirty="0">
                <a:sym typeface="Symbol" panose="05050102010706020507" pitchFamily="18" charset="2"/>
              </a:rPr>
              <a:t> immune infiltration, CTLA4 and TIM-3 positive cases and </a:t>
            </a:r>
            <a:r>
              <a:rPr lang="en-GB" sz="1200" dirty="0">
                <a:sym typeface="Symbol" panose="05050102010706020507" pitchFamily="18" charset="2"/>
              </a:rPr>
              <a:t></a:t>
            </a:r>
            <a:r>
              <a:rPr lang="en-US" sz="1200" dirty="0">
                <a:sym typeface="Symbol" panose="05050102010706020507" pitchFamily="18" charset="2"/>
              </a:rPr>
              <a:t> CD8 and PDL1 intensities (p&lt;0.05)</a:t>
            </a:r>
            <a:endParaRPr lang="en-GB" sz="1400" dirty="0"/>
          </a:p>
        </p:txBody>
      </p:sp>
      <p:sp>
        <p:nvSpPr>
          <p:cNvPr id="32" name="TextBox 31">
            <a:extLst>
              <a:ext uri="{FF2B5EF4-FFF2-40B4-BE49-F238E27FC236}">
                <a16:creationId xmlns:a16="http://schemas.microsoft.com/office/drawing/2014/main" id="{6B6175E2-B68C-4EA3-9BF3-31E58E94EBBC}"/>
              </a:ext>
            </a:extLst>
          </p:cNvPr>
          <p:cNvSpPr txBox="1"/>
          <p:nvPr/>
        </p:nvSpPr>
        <p:spPr>
          <a:xfrm>
            <a:off x="2346739" y="4623371"/>
            <a:ext cx="263214" cy="261610"/>
          </a:xfrm>
          <a:prstGeom prst="rect">
            <a:avLst/>
          </a:prstGeom>
          <a:solidFill>
            <a:schemeClr val="accent2">
              <a:lumMod val="20000"/>
              <a:lumOff val="80000"/>
            </a:schemeClr>
          </a:solidFill>
          <a:ln>
            <a:solidFill>
              <a:schemeClr val="tx2"/>
            </a:solidFill>
          </a:ln>
        </p:spPr>
        <p:txBody>
          <a:bodyPr wrap="none" rtlCol="0">
            <a:spAutoFit/>
          </a:bodyPr>
          <a:lstStyle/>
          <a:p>
            <a:r>
              <a:rPr lang="en-GB" sz="1100" dirty="0"/>
              <a:t>3</a:t>
            </a:r>
          </a:p>
        </p:txBody>
      </p:sp>
      <p:sp>
        <p:nvSpPr>
          <p:cNvPr id="33" name="TextBox 32">
            <a:extLst>
              <a:ext uri="{FF2B5EF4-FFF2-40B4-BE49-F238E27FC236}">
                <a16:creationId xmlns:a16="http://schemas.microsoft.com/office/drawing/2014/main" id="{EA674137-2401-4656-9CD3-66D623EEC8B1}"/>
              </a:ext>
            </a:extLst>
          </p:cNvPr>
          <p:cNvSpPr txBox="1"/>
          <p:nvPr/>
        </p:nvSpPr>
        <p:spPr>
          <a:xfrm>
            <a:off x="7875151" y="4363471"/>
            <a:ext cx="3827443" cy="461665"/>
          </a:xfrm>
          <a:prstGeom prst="rect">
            <a:avLst/>
          </a:prstGeom>
          <a:solidFill>
            <a:schemeClr val="accent2">
              <a:lumMod val="20000"/>
              <a:lumOff val="80000"/>
            </a:schemeClr>
          </a:solidFill>
          <a:ln w="19050">
            <a:solidFill>
              <a:schemeClr val="tx2"/>
            </a:solidFill>
          </a:ln>
        </p:spPr>
        <p:txBody>
          <a:bodyPr wrap="square" rtlCol="0">
            <a:spAutoFit/>
          </a:bodyPr>
          <a:lstStyle/>
          <a:p>
            <a:pPr algn="ctr"/>
            <a:r>
              <a:rPr lang="en-GB" sz="1200" b="1" dirty="0"/>
              <a:t>4</a:t>
            </a:r>
            <a:r>
              <a:rPr lang="en-GB" sz="1200" dirty="0"/>
              <a:t>. </a:t>
            </a:r>
            <a:r>
              <a:rPr lang="en-US" sz="1200" dirty="0"/>
              <a:t>Patients with CTNNB1 activation displayed </a:t>
            </a:r>
            <a:r>
              <a:rPr lang="en-US" sz="1200" dirty="0">
                <a:sym typeface="Symbol" panose="05050102010706020507" pitchFamily="18" charset="2"/>
              </a:rPr>
              <a:t> </a:t>
            </a:r>
            <a:r>
              <a:rPr lang="en-US" sz="1200" dirty="0"/>
              <a:t>CD8, PD1 and PDL1, </a:t>
            </a:r>
            <a:r>
              <a:rPr lang="en-GB" sz="1200" dirty="0">
                <a:sym typeface="Symbol" panose="05050102010706020507" pitchFamily="18" charset="2"/>
              </a:rPr>
              <a:t> </a:t>
            </a:r>
            <a:r>
              <a:rPr lang="en-US" sz="1200" dirty="0"/>
              <a:t>Tregs and </a:t>
            </a:r>
            <a:r>
              <a:rPr lang="en-US" sz="1200" dirty="0">
                <a:sym typeface="Symbol" panose="05050102010706020507" pitchFamily="18" charset="2"/>
              </a:rPr>
              <a:t> </a:t>
            </a:r>
            <a:r>
              <a:rPr lang="en-US" sz="1200" dirty="0"/>
              <a:t>T CD4 resting (p&lt;0.05)</a:t>
            </a:r>
            <a:endParaRPr lang="en-GB" sz="1400" dirty="0"/>
          </a:p>
        </p:txBody>
      </p:sp>
      <p:sp>
        <p:nvSpPr>
          <p:cNvPr id="35" name="TextBox 34">
            <a:extLst>
              <a:ext uri="{FF2B5EF4-FFF2-40B4-BE49-F238E27FC236}">
                <a16:creationId xmlns:a16="http://schemas.microsoft.com/office/drawing/2014/main" id="{6C818429-3F55-4CE3-AB39-74C9588CF9A6}"/>
              </a:ext>
            </a:extLst>
          </p:cNvPr>
          <p:cNvSpPr txBox="1"/>
          <p:nvPr/>
        </p:nvSpPr>
        <p:spPr>
          <a:xfrm>
            <a:off x="7500169" y="1668412"/>
            <a:ext cx="263214" cy="261610"/>
          </a:xfrm>
          <a:prstGeom prst="rect">
            <a:avLst/>
          </a:prstGeom>
          <a:solidFill>
            <a:schemeClr val="accent2">
              <a:lumMod val="20000"/>
              <a:lumOff val="80000"/>
            </a:schemeClr>
          </a:solidFill>
          <a:ln>
            <a:solidFill>
              <a:schemeClr val="tx2"/>
            </a:solidFill>
          </a:ln>
        </p:spPr>
        <p:txBody>
          <a:bodyPr wrap="none" rtlCol="0">
            <a:spAutoFit/>
          </a:bodyPr>
          <a:lstStyle/>
          <a:p>
            <a:r>
              <a:rPr lang="en-GB" sz="1100" dirty="0"/>
              <a:t>4</a:t>
            </a:r>
          </a:p>
        </p:txBody>
      </p:sp>
      <p:sp>
        <p:nvSpPr>
          <p:cNvPr id="37" name="TextBox 36">
            <a:extLst>
              <a:ext uri="{FF2B5EF4-FFF2-40B4-BE49-F238E27FC236}">
                <a16:creationId xmlns:a16="http://schemas.microsoft.com/office/drawing/2014/main" id="{EF1C981D-F974-4620-AFBC-0246DDD8C62E}"/>
              </a:ext>
            </a:extLst>
          </p:cNvPr>
          <p:cNvSpPr txBox="1"/>
          <p:nvPr/>
        </p:nvSpPr>
        <p:spPr>
          <a:xfrm>
            <a:off x="5832785" y="1668412"/>
            <a:ext cx="263214" cy="261610"/>
          </a:xfrm>
          <a:prstGeom prst="rect">
            <a:avLst/>
          </a:prstGeom>
          <a:solidFill>
            <a:schemeClr val="accent2">
              <a:lumMod val="20000"/>
              <a:lumOff val="80000"/>
            </a:schemeClr>
          </a:solidFill>
          <a:ln>
            <a:solidFill>
              <a:schemeClr val="tx2"/>
            </a:solidFill>
          </a:ln>
        </p:spPr>
        <p:txBody>
          <a:bodyPr wrap="none" rtlCol="0">
            <a:spAutoFit/>
          </a:bodyPr>
          <a:lstStyle/>
          <a:p>
            <a:r>
              <a:rPr lang="en-GB" sz="1100" dirty="0"/>
              <a:t>5</a:t>
            </a:r>
          </a:p>
        </p:txBody>
      </p:sp>
      <p:sp>
        <p:nvSpPr>
          <p:cNvPr id="39" name="TextBox 38">
            <a:extLst>
              <a:ext uri="{FF2B5EF4-FFF2-40B4-BE49-F238E27FC236}">
                <a16:creationId xmlns:a16="http://schemas.microsoft.com/office/drawing/2014/main" id="{C02B9BD2-6F48-4508-8C30-C9CD39B04733}"/>
              </a:ext>
            </a:extLst>
          </p:cNvPr>
          <p:cNvSpPr txBox="1"/>
          <p:nvPr/>
        </p:nvSpPr>
        <p:spPr>
          <a:xfrm>
            <a:off x="7875151" y="4921386"/>
            <a:ext cx="3827443" cy="461665"/>
          </a:xfrm>
          <a:prstGeom prst="rect">
            <a:avLst/>
          </a:prstGeom>
          <a:solidFill>
            <a:schemeClr val="accent2">
              <a:lumMod val="20000"/>
              <a:lumOff val="80000"/>
            </a:schemeClr>
          </a:solidFill>
          <a:ln w="19050">
            <a:solidFill>
              <a:schemeClr val="tx2"/>
            </a:solidFill>
          </a:ln>
        </p:spPr>
        <p:txBody>
          <a:bodyPr wrap="square" rtlCol="0">
            <a:spAutoFit/>
          </a:bodyPr>
          <a:lstStyle/>
          <a:p>
            <a:pPr algn="ctr"/>
            <a:r>
              <a:rPr lang="en-GB" sz="1200" b="1" dirty="0"/>
              <a:t>5</a:t>
            </a:r>
            <a:r>
              <a:rPr lang="en-GB" sz="1200" dirty="0"/>
              <a:t>. </a:t>
            </a:r>
            <a:r>
              <a:rPr lang="en-US" sz="1200" dirty="0"/>
              <a:t>The rest of the cohort had </a:t>
            </a:r>
            <a:r>
              <a:rPr lang="en-GB" sz="1200" dirty="0">
                <a:sym typeface="Symbol" panose="05050102010706020507" pitchFamily="18" charset="2"/>
              </a:rPr>
              <a:t> </a:t>
            </a:r>
            <a:r>
              <a:rPr lang="en-US" sz="1200" dirty="0"/>
              <a:t>TP53 mutations</a:t>
            </a:r>
            <a:br>
              <a:rPr lang="en-US" sz="1200" dirty="0"/>
            </a:br>
            <a:r>
              <a:rPr lang="en-US" sz="1200" dirty="0"/>
              <a:t>(50% vs 26%, p&lt;0.005)</a:t>
            </a:r>
            <a:endParaRPr lang="en-GB" sz="1400" dirty="0"/>
          </a:p>
        </p:txBody>
      </p:sp>
      <p:pic>
        <p:nvPicPr>
          <p:cNvPr id="20" name="Picture 19">
            <a:hlinkClick r:id="rId4" action="ppaction://hlinksldjump"/>
            <a:extLst>
              <a:ext uri="{FF2B5EF4-FFF2-40B4-BE49-F238E27FC236}">
                <a16:creationId xmlns:a16="http://schemas.microsoft.com/office/drawing/2014/main" id="{EF12D7E0-6526-45ED-9CF0-F4F158DAD6FA}"/>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318025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GB" sz="2400" dirty="0"/>
              <a:t>Prognostication of hepatocellular carcinoma under sorafenib: </a:t>
            </a:r>
            <a:br>
              <a:rPr lang="en-GB" sz="2400" dirty="0"/>
            </a:br>
            <a:r>
              <a:rPr lang="en-GB" sz="2400" dirty="0"/>
              <a:t>external validation of the PROSASH-II model</a:t>
            </a:r>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a:xfrm>
            <a:off x="6567" y="6479931"/>
            <a:ext cx="10025871" cy="376990"/>
          </a:xfrm>
        </p:spPr>
        <p:txBody>
          <a:bodyPr/>
          <a:lstStyle/>
          <a:p>
            <a:r>
              <a:rPr lang="en-GB" dirty="0"/>
              <a:t>1. Labeur TA, et al. Liver Int 2020;40:215−28; *Date of sorafenib approval in Italy</a:t>
            </a:r>
          </a:p>
          <a:p>
            <a:r>
              <a:rPr lang="en-GB" dirty="0"/>
              <a:t>Sansone V, et al. DILC 2020; </a:t>
            </a:r>
            <a:r>
              <a:rPr lang="en-GB" dirty="0">
                <a:solidFill>
                  <a:srgbClr val="000000"/>
                </a:solidFill>
              </a:rPr>
              <a:t>THU510</a:t>
            </a:r>
            <a:endParaRPr lang="en-GB" dirty="0"/>
          </a:p>
        </p:txBody>
      </p:sp>
      <p:sp>
        <p:nvSpPr>
          <p:cNvPr id="8" name="Content Placeholder 1">
            <a:extLst>
              <a:ext uri="{FF2B5EF4-FFF2-40B4-BE49-F238E27FC236}">
                <a16:creationId xmlns:a16="http://schemas.microsoft.com/office/drawing/2014/main" id="{211DBB86-6CFF-4656-8EB9-08DF535D84FE}"/>
              </a:ext>
            </a:extLst>
          </p:cNvPr>
          <p:cNvSpPr txBox="1">
            <a:spLocks/>
          </p:cNvSpPr>
          <p:nvPr/>
        </p:nvSpPr>
        <p:spPr>
          <a:xfrm>
            <a:off x="422274" y="1340769"/>
            <a:ext cx="5073457" cy="5213735"/>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BACKGROUND &amp; AIMS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Prognostic classifications for patients with HCC treated with sorafenib can be useful</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Facilitate stratification in trials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Inform clinical decision-making</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Labeur et al have developed the </a:t>
            </a:r>
            <a:b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PROSASH-II model</a:t>
            </a:r>
            <a:r>
              <a:rPr kumimoji="0" lang="en-US" sz="1800" b="0" i="0" u="none" strike="noStrike" kern="1200" cap="none" spc="0" normalizeH="0" baseline="30000" noProof="0" dirty="0">
                <a:ln>
                  <a:noFill/>
                </a:ln>
                <a:solidFill>
                  <a:sysClr val="windowText" lastClr="000000"/>
                </a:solidFill>
                <a:effectLst/>
                <a:uLnTx/>
                <a:uFillTx/>
                <a:latin typeface="Arial" panose="020B0604020202020204"/>
                <a:ea typeface="+mn-ea"/>
                <a:cs typeface="Arial" panose="020B0604020202020204" pitchFamily="34" charset="0"/>
              </a:rPr>
              <a:t>1</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Performed better than existing models in predicting overall survival of sorafenib-treated patients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Included a 4-centre training set and a single-centre validation</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Further validation in multicentre cohorts is needed to understand the full potential of the PROSASH-II model</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AIM</a:t>
            </a: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 to verify the stratification performance of PROSASH-II and compare with existing prognostic models</a:t>
            </a:r>
            <a:endParaRPr kumimoji="0" lang="en-GB" sz="1800" b="0" i="0" u="none" strike="noStrike" kern="1200" cap="none" spc="0" normalizeH="0" baseline="0" noProof="0" dirty="0">
              <a:ln>
                <a:noFill/>
              </a:ln>
              <a:solidFill>
                <a:sysClr val="windowText" lastClr="000000"/>
              </a:solidFill>
              <a:effectLst/>
              <a:highlight>
                <a:srgbClr val="FEFCFC"/>
              </a:highlight>
              <a:uLnTx/>
              <a:uFillTx/>
              <a:latin typeface="Arial" panose="020B0604020202020204"/>
              <a:ea typeface="+mn-ea"/>
              <a:cs typeface="+mn-cs"/>
            </a:endParaRPr>
          </a:p>
        </p:txBody>
      </p:sp>
      <p:sp>
        <p:nvSpPr>
          <p:cNvPr id="9" name="Content Placeholder 1">
            <a:extLst>
              <a:ext uri="{FF2B5EF4-FFF2-40B4-BE49-F238E27FC236}">
                <a16:creationId xmlns:a16="http://schemas.microsoft.com/office/drawing/2014/main" id="{387FBCFC-38C2-4634-AAEB-8A7B33B38C99}"/>
              </a:ext>
            </a:extLst>
          </p:cNvPr>
          <p:cNvSpPr txBox="1">
            <a:spLocks/>
          </p:cNvSpPr>
          <p:nvPr/>
        </p:nvSpPr>
        <p:spPr>
          <a:xfrm>
            <a:off x="5572664" y="1340769"/>
            <a:ext cx="6193886" cy="5293757"/>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Retrospective analysis of data collected prospectively from 552 patients from 7 centres in Italy</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PROSASH-II performance compared with other models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BCLC, ALBI, HAP score and SAP score</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C6001F27-22DC-48A2-9D75-F875429F89C9}"/>
              </a:ext>
            </a:extLst>
          </p:cNvPr>
          <p:cNvSpPr txBox="1"/>
          <p:nvPr/>
        </p:nvSpPr>
        <p:spPr>
          <a:xfrm>
            <a:off x="6873468" y="2371419"/>
            <a:ext cx="3592277" cy="503590"/>
          </a:xfrm>
          <a:prstGeom prst="rect">
            <a:avLst/>
          </a:prstGeom>
          <a:noFill/>
          <a:ln w="12700">
            <a:solidFill>
              <a:schemeClr val="tx2"/>
            </a:solidFill>
          </a:ln>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t>552 patients prescribed sorafenib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t>(between 2008* and 2017)</a:t>
            </a:r>
            <a:endParaRPr kumimoji="0" lang="en-GB" sz="12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48" name="TextBox 47">
            <a:extLst>
              <a:ext uri="{FF2B5EF4-FFF2-40B4-BE49-F238E27FC236}">
                <a16:creationId xmlns:a16="http://schemas.microsoft.com/office/drawing/2014/main" id="{C61BCDF0-A5EC-40D0-B009-E7D47E4CB856}"/>
              </a:ext>
            </a:extLst>
          </p:cNvPr>
          <p:cNvSpPr txBox="1"/>
          <p:nvPr/>
        </p:nvSpPr>
        <p:spPr>
          <a:xfrm>
            <a:off x="6919075" y="2995363"/>
            <a:ext cx="3501063" cy="288147"/>
          </a:xfrm>
          <a:prstGeom prst="rect">
            <a:avLst/>
          </a:prstGeom>
          <a:solidFill>
            <a:schemeClr val="accent1"/>
          </a:solidFill>
          <a:ln w="12700">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rPr>
              <a:t>Calculation of PROSASH-II</a:t>
            </a:r>
            <a:endPar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4" name="TextBox 53">
            <a:extLst>
              <a:ext uri="{FF2B5EF4-FFF2-40B4-BE49-F238E27FC236}">
                <a16:creationId xmlns:a16="http://schemas.microsoft.com/office/drawing/2014/main" id="{4A7C3E4C-BABB-44B6-A034-BC3B56DB3B13}"/>
              </a:ext>
            </a:extLst>
          </p:cNvPr>
          <p:cNvSpPr txBox="1"/>
          <p:nvPr/>
        </p:nvSpPr>
        <p:spPr>
          <a:xfrm>
            <a:off x="5978457" y="3488794"/>
            <a:ext cx="5382299" cy="1365365"/>
          </a:xfrm>
          <a:prstGeom prst="rect">
            <a:avLst/>
          </a:prstGeom>
          <a:solidFill>
            <a:schemeClr val="bg1"/>
          </a:solidFill>
          <a:ln w="12700">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(-0.0337 x </a:t>
            </a:r>
            <a:r>
              <a:rPr kumimoji="0" lang="en-US" sz="1400" b="1" i="0" u="none" strike="noStrike" kern="0" cap="none" spc="0" normalizeH="0" baseline="0" noProof="0" dirty="0">
                <a:ln>
                  <a:noFill/>
                </a:ln>
                <a:solidFill>
                  <a:srgbClr val="DC214E"/>
                </a:solidFill>
                <a:effectLst/>
                <a:uLnTx/>
                <a:uFillTx/>
                <a:latin typeface="Arial" panose="020B0604020202020204"/>
                <a:ea typeface="+mn-ea"/>
                <a:cs typeface="+mn-cs"/>
              </a:rPr>
              <a:t>albumin</a:t>
            </a: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 in g/L) + </a:t>
            </a:r>
            <a:b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(0.315 x Ln[</a:t>
            </a:r>
            <a:r>
              <a:rPr kumimoji="0" lang="en-US" sz="1400" b="1" i="0" u="none" strike="noStrike" kern="0" cap="none" spc="0" normalizeH="0" baseline="0" noProof="0" dirty="0">
                <a:ln>
                  <a:noFill/>
                </a:ln>
                <a:solidFill>
                  <a:srgbClr val="DC214E"/>
                </a:solidFill>
                <a:effectLst/>
                <a:uLnTx/>
                <a:uFillTx/>
                <a:latin typeface="Arial" panose="020B0604020202020204"/>
                <a:ea typeface="+mn-ea"/>
                <a:cs typeface="+mn-cs"/>
              </a:rPr>
              <a:t>bilirubin</a:t>
            </a: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 in µmol/L]) + </a:t>
            </a:r>
            <a:b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(0.295 x </a:t>
            </a:r>
            <a:r>
              <a:rPr kumimoji="0" lang="en-US" sz="1400" b="1" i="0" u="none" strike="noStrike" kern="0" cap="none" spc="0" normalizeH="0" baseline="0" noProof="0" dirty="0">
                <a:ln>
                  <a:noFill/>
                </a:ln>
                <a:solidFill>
                  <a:srgbClr val="DC214E"/>
                </a:solidFill>
                <a:effectLst/>
                <a:uLnTx/>
                <a:uFillTx/>
                <a:latin typeface="Arial" panose="020B0604020202020204"/>
                <a:ea typeface="+mn-ea"/>
                <a:cs typeface="+mn-cs"/>
              </a:rPr>
              <a:t>macrovascular invasion</a:t>
            </a:r>
            <a:r>
              <a:rPr kumimoji="0" lang="en-US" sz="1400" b="0" i="0" u="none" strike="noStrike" kern="0" cap="none" spc="0" normalizeH="0" baseline="0" noProof="0" dirty="0">
                <a:ln>
                  <a:noFill/>
                </a:ln>
                <a:solidFill>
                  <a:srgbClr val="DC214E"/>
                </a:solidFill>
                <a:effectLst/>
                <a:uLnTx/>
                <a:uFillTx/>
                <a:latin typeface="Arial" panose="020B0604020202020204"/>
                <a:ea typeface="+mn-ea"/>
                <a:cs typeface="+mn-cs"/>
              </a:rPr>
              <a:t> </a:t>
            </a: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[0=No; 1=Yes]) + </a:t>
            </a:r>
            <a:b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(0.181 x </a:t>
            </a:r>
            <a:r>
              <a:rPr kumimoji="0" lang="en-US" sz="1400" b="1" i="0" u="none" strike="noStrike" kern="0" cap="none" spc="0" normalizeH="0" baseline="0" noProof="0" dirty="0">
                <a:ln>
                  <a:noFill/>
                </a:ln>
                <a:solidFill>
                  <a:srgbClr val="DC214E"/>
                </a:solidFill>
                <a:effectLst/>
                <a:uLnTx/>
                <a:uFillTx/>
                <a:latin typeface="Arial" panose="020B0604020202020204"/>
                <a:ea typeface="+mn-ea"/>
                <a:cs typeface="+mn-cs"/>
              </a:rPr>
              <a:t>extrahepatic spread</a:t>
            </a:r>
            <a:r>
              <a:rPr kumimoji="0" lang="en-US" sz="1400" b="0" i="0" u="none" strike="noStrike" kern="0" cap="none" spc="0" normalizeH="0" baseline="0" noProof="0" dirty="0">
                <a:ln>
                  <a:noFill/>
                </a:ln>
                <a:solidFill>
                  <a:srgbClr val="DC214E"/>
                </a:solidFill>
                <a:effectLst/>
                <a:uLnTx/>
                <a:uFillTx/>
                <a:latin typeface="Arial" panose="020B0604020202020204"/>
                <a:ea typeface="+mn-ea"/>
                <a:cs typeface="+mn-cs"/>
              </a:rPr>
              <a:t> </a:t>
            </a: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[0=No; 1=Yes]) + </a:t>
            </a:r>
            <a:b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(0.0336 x </a:t>
            </a:r>
            <a:r>
              <a:rPr kumimoji="0" lang="en-US" sz="1400" b="1" i="0" u="none" strike="noStrike" kern="0" cap="none" spc="0" normalizeH="0" baseline="0" noProof="0" dirty="0">
                <a:ln>
                  <a:noFill/>
                </a:ln>
                <a:solidFill>
                  <a:srgbClr val="DC214E"/>
                </a:solidFill>
                <a:effectLst/>
                <a:uLnTx/>
                <a:uFillTx/>
                <a:latin typeface="Arial" panose="020B0604020202020204"/>
                <a:ea typeface="+mn-ea"/>
                <a:cs typeface="+mn-cs"/>
              </a:rPr>
              <a:t>largest tumour</a:t>
            </a:r>
            <a:r>
              <a:rPr kumimoji="0" lang="en-US" sz="1400" b="0" i="0" u="none" strike="noStrike" kern="0" cap="none" spc="0" normalizeH="0" baseline="0" noProof="0" dirty="0">
                <a:ln>
                  <a:noFill/>
                </a:ln>
                <a:solidFill>
                  <a:srgbClr val="DC214E"/>
                </a:solidFill>
                <a:effectLst/>
                <a:uLnTx/>
                <a:uFillTx/>
                <a:latin typeface="Arial" panose="020B0604020202020204"/>
                <a:ea typeface="+mn-ea"/>
                <a:cs typeface="+mn-cs"/>
              </a:rPr>
              <a:t> </a:t>
            </a: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size in cm) + </a:t>
            </a:r>
            <a:b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(0.0703 x Ln[</a:t>
            </a:r>
            <a:r>
              <a:rPr kumimoji="0" lang="en-US" sz="1400" b="1" i="0" u="none" strike="noStrike" kern="0" cap="none" spc="0" normalizeH="0" baseline="0" noProof="0" dirty="0">
                <a:ln>
                  <a:noFill/>
                </a:ln>
                <a:solidFill>
                  <a:srgbClr val="DC214E"/>
                </a:solidFill>
                <a:effectLst/>
                <a:uLnTx/>
                <a:uFillTx/>
                <a:latin typeface="Arial" panose="020B0604020202020204"/>
                <a:ea typeface="+mn-ea"/>
                <a:cs typeface="+mn-cs"/>
              </a:rPr>
              <a:t>AFP</a:t>
            </a:r>
            <a:r>
              <a:rPr kumimoji="0" lang="en-US" sz="1400" b="0" i="0" u="none" strike="noStrike" kern="0" cap="none" spc="0" normalizeH="0" baseline="0" noProof="0" dirty="0">
                <a:ln>
                  <a:noFill/>
                </a:ln>
                <a:solidFill>
                  <a:prstClr val="black"/>
                </a:solidFill>
                <a:effectLst/>
                <a:uLnTx/>
                <a:uFillTx/>
                <a:latin typeface="Arial" panose="020B0604020202020204"/>
                <a:ea typeface="+mn-ea"/>
                <a:cs typeface="+mn-cs"/>
              </a:rPr>
              <a:t> U/L])</a:t>
            </a:r>
            <a:endParaRPr kumimoji="0" lang="en-GB" sz="12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5569173" y="1332617"/>
            <a:ext cx="0" cy="5148000"/>
          </a:xfrm>
          <a:prstGeom prst="line">
            <a:avLst/>
          </a:prstGeom>
          <a:noFill/>
          <a:ln w="9525" cap="flat" cmpd="sng" algn="ctr">
            <a:solidFill>
              <a:srgbClr val="1D498B">
                <a:shade val="95000"/>
                <a:satMod val="105000"/>
              </a:srgbClr>
            </a:solidFill>
            <a:prstDash val="solid"/>
          </a:ln>
          <a:effectLst/>
        </p:spPr>
      </p:cxnSp>
      <p:cxnSp>
        <p:nvCxnSpPr>
          <p:cNvPr id="33" name="Straight Arrow Connector 32">
            <a:extLst>
              <a:ext uri="{FF2B5EF4-FFF2-40B4-BE49-F238E27FC236}">
                <a16:creationId xmlns:a16="http://schemas.microsoft.com/office/drawing/2014/main" id="{C7268345-B240-40CE-9CD0-6A393EA6F8BD}"/>
              </a:ext>
            </a:extLst>
          </p:cNvPr>
          <p:cNvCxnSpPr>
            <a:stCxn id="11" idx="2"/>
            <a:endCxn id="48" idx="0"/>
          </p:cNvCxnSpPr>
          <p:nvPr/>
        </p:nvCxnSpPr>
        <p:spPr>
          <a:xfrm>
            <a:off x="8669607" y="2875009"/>
            <a:ext cx="0" cy="12035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56D8382-680E-48F4-8E57-4D411773466B}"/>
              </a:ext>
            </a:extLst>
          </p:cNvPr>
          <p:cNvCxnSpPr>
            <a:stCxn id="48" idx="2"/>
            <a:endCxn id="54" idx="0"/>
          </p:cNvCxnSpPr>
          <p:nvPr/>
        </p:nvCxnSpPr>
        <p:spPr>
          <a:xfrm>
            <a:off x="8669607" y="3283510"/>
            <a:ext cx="0" cy="20528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B51C449-E683-4877-AB1C-8239C86631D1}"/>
              </a:ext>
            </a:extLst>
          </p:cNvPr>
          <p:cNvSpPr txBox="1"/>
          <p:nvPr/>
        </p:nvSpPr>
        <p:spPr>
          <a:xfrm>
            <a:off x="5734865" y="5131619"/>
            <a:ext cx="1404000" cy="442035"/>
          </a:xfrm>
          <a:prstGeom prst="rect">
            <a:avLst/>
          </a:prstGeom>
          <a:solidFill>
            <a:srgbClr val="0070C0">
              <a:alpha val="50196"/>
            </a:srgbClr>
          </a:solidFill>
          <a:ln w="12700">
            <a:solidFill>
              <a:schemeClr val="tx2"/>
            </a:solidFill>
          </a:ln>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a:ea typeface="+mn-ea"/>
                <a:cs typeface="+mn-cs"/>
              </a:rPr>
              <a:t>Risk Group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a:ea typeface="+mn-ea"/>
                <a:cs typeface="+mn-cs"/>
              </a:rPr>
              <a:t>≤-0.0760</a:t>
            </a:r>
            <a:endParaRPr kumimoji="0" lang="en-GB" sz="11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D3BF0175-B4D2-45BE-A2D9-CB14F5BFF0D1}"/>
              </a:ext>
            </a:extLst>
          </p:cNvPr>
          <p:cNvSpPr txBox="1"/>
          <p:nvPr/>
        </p:nvSpPr>
        <p:spPr>
          <a:xfrm>
            <a:off x="7217631" y="5131618"/>
            <a:ext cx="1404000" cy="442035"/>
          </a:xfrm>
          <a:prstGeom prst="rect">
            <a:avLst/>
          </a:prstGeom>
          <a:solidFill>
            <a:srgbClr val="00B050">
              <a:alpha val="50196"/>
            </a:srgbClr>
          </a:solidFill>
          <a:ln w="12700">
            <a:solidFill>
              <a:schemeClr val="tx2"/>
            </a:solidFill>
          </a:ln>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a:ea typeface="+mn-ea"/>
                <a:cs typeface="+mn-cs"/>
              </a:rPr>
              <a:t>Risk Group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a:ea typeface="+mn-ea"/>
                <a:cs typeface="+mn-cs"/>
              </a:rPr>
              <a:t>&gt;-0.0760 to ≤0.355</a:t>
            </a:r>
            <a:endParaRPr kumimoji="0" lang="en-GB" sz="11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32F5ACAD-C5A5-4781-9A18-F193E72B1BEF}"/>
              </a:ext>
            </a:extLst>
          </p:cNvPr>
          <p:cNvSpPr txBox="1"/>
          <p:nvPr/>
        </p:nvSpPr>
        <p:spPr>
          <a:xfrm>
            <a:off x="8700397" y="5131619"/>
            <a:ext cx="1404000" cy="442035"/>
          </a:xfrm>
          <a:prstGeom prst="rect">
            <a:avLst/>
          </a:prstGeom>
          <a:solidFill>
            <a:srgbClr val="F8BE3D"/>
          </a:solidFill>
          <a:ln w="12700">
            <a:solidFill>
              <a:schemeClr val="tx2"/>
            </a:solidFill>
          </a:ln>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a:ea typeface="+mn-ea"/>
                <a:cs typeface="+mn-cs"/>
              </a:rPr>
              <a:t>Risk Group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a:ea typeface="+mn-ea"/>
                <a:cs typeface="+mn-cs"/>
              </a:rPr>
              <a:t>&gt;0.355 to ≤0.858</a:t>
            </a:r>
            <a:endParaRPr kumimoji="0" lang="en-GB" sz="11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AC29DCA0-B3C6-4DF6-9038-4FF5AF3A1252}"/>
              </a:ext>
            </a:extLst>
          </p:cNvPr>
          <p:cNvSpPr txBox="1"/>
          <p:nvPr/>
        </p:nvSpPr>
        <p:spPr>
          <a:xfrm>
            <a:off x="10183163" y="5131619"/>
            <a:ext cx="1404000" cy="442035"/>
          </a:xfrm>
          <a:prstGeom prst="rect">
            <a:avLst/>
          </a:prstGeom>
          <a:solidFill>
            <a:srgbClr val="CC0000">
              <a:alpha val="60000"/>
            </a:srgbClr>
          </a:solidFill>
          <a:ln w="12700">
            <a:solidFill>
              <a:schemeClr val="tx2"/>
            </a:solidFill>
          </a:ln>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panose="020B0604020202020204"/>
                <a:ea typeface="+mn-ea"/>
                <a:cs typeface="+mn-cs"/>
              </a:rPr>
              <a:t>Risk Group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a:ea typeface="+mn-ea"/>
                <a:cs typeface="+mn-cs"/>
              </a:rPr>
              <a:t>&gt;0.858</a:t>
            </a:r>
            <a:endParaRPr kumimoji="0" lang="en-GB" sz="11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cxnSp>
        <p:nvCxnSpPr>
          <p:cNvPr id="37" name="Connector: Elbow 36">
            <a:extLst>
              <a:ext uri="{FF2B5EF4-FFF2-40B4-BE49-F238E27FC236}">
                <a16:creationId xmlns:a16="http://schemas.microsoft.com/office/drawing/2014/main" id="{0E0BB044-9709-4207-938C-ED28114BA73F}"/>
              </a:ext>
            </a:extLst>
          </p:cNvPr>
          <p:cNvCxnSpPr>
            <a:stCxn id="54" idx="2"/>
            <a:endCxn id="41" idx="0"/>
          </p:cNvCxnSpPr>
          <p:nvPr/>
        </p:nvCxnSpPr>
        <p:spPr>
          <a:xfrm rot="5400000">
            <a:off x="7414506" y="3876518"/>
            <a:ext cx="277460" cy="2232742"/>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847115D1-65BD-4C13-B287-247801F25D85}"/>
              </a:ext>
            </a:extLst>
          </p:cNvPr>
          <p:cNvCxnSpPr>
            <a:stCxn id="54" idx="2"/>
            <a:endCxn id="42" idx="0"/>
          </p:cNvCxnSpPr>
          <p:nvPr/>
        </p:nvCxnSpPr>
        <p:spPr>
          <a:xfrm rot="5400000">
            <a:off x="8155890" y="4617900"/>
            <a:ext cx="277459" cy="74997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11E815A5-4F88-4D8D-A8B0-F8314E57C4FC}"/>
              </a:ext>
            </a:extLst>
          </p:cNvPr>
          <p:cNvCxnSpPr>
            <a:stCxn id="54" idx="2"/>
            <a:endCxn id="43" idx="0"/>
          </p:cNvCxnSpPr>
          <p:nvPr/>
        </p:nvCxnSpPr>
        <p:spPr>
          <a:xfrm rot="16200000" flipH="1">
            <a:off x="8897272" y="4626494"/>
            <a:ext cx="277460" cy="73279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4B6A0575-EA46-4322-B6CF-8BCDD90FB98E}"/>
              </a:ext>
            </a:extLst>
          </p:cNvPr>
          <p:cNvCxnSpPr>
            <a:stCxn id="54" idx="2"/>
            <a:endCxn id="44" idx="0"/>
          </p:cNvCxnSpPr>
          <p:nvPr/>
        </p:nvCxnSpPr>
        <p:spPr>
          <a:xfrm rot="16200000" flipH="1">
            <a:off x="9638655" y="3885111"/>
            <a:ext cx="277460" cy="221555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hlinkClick r:id="rId3" action="ppaction://hlinksldjump"/>
            <a:extLst>
              <a:ext uri="{FF2B5EF4-FFF2-40B4-BE49-F238E27FC236}">
                <a16:creationId xmlns:a16="http://schemas.microsoft.com/office/drawing/2014/main" id="{6B5F2E46-A8D5-45FE-B3CB-469015F1D4A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45878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a:t>
            </a:r>
          </a:p>
        </p:txBody>
      </p:sp>
      <p:sp>
        <p:nvSpPr>
          <p:cNvPr id="2" name="Text Placeholder 1">
            <a:extLst>
              <a:ext uri="{FF2B5EF4-FFF2-40B4-BE49-F238E27FC236}">
                <a16:creationId xmlns:a16="http://schemas.microsoft.com/office/drawing/2014/main" id="{2CA590DE-6982-48A3-93B1-91BFD58EA285}"/>
              </a:ext>
            </a:extLst>
          </p:cNvPr>
          <p:cNvSpPr>
            <a:spLocks noGrp="1"/>
          </p:cNvSpPr>
          <p:nvPr>
            <p:ph type="body" sz="quarter" idx="10"/>
          </p:nvPr>
        </p:nvSpPr>
        <p:spPr/>
        <p:txBody>
          <a:bodyPr/>
          <a:lstStyle/>
          <a:p>
            <a:endParaRPr lang="en-GB" dirty="0"/>
          </a:p>
        </p:txBody>
      </p:sp>
      <p:graphicFrame>
        <p:nvGraphicFramePr>
          <p:cNvPr id="7" name="Content Placeholder 10">
            <a:extLst>
              <a:ext uri="{FF2B5EF4-FFF2-40B4-BE49-F238E27FC236}">
                <a16:creationId xmlns:a16="http://schemas.microsoft.com/office/drawing/2014/main" id="{F102B586-5288-4B7C-BAF5-03FAA42D329B}"/>
              </a:ext>
            </a:extLst>
          </p:cNvPr>
          <p:cNvGraphicFramePr>
            <a:graphicFrameLocks noGrp="1"/>
          </p:cNvGraphicFramePr>
          <p:nvPr>
            <p:ph sz="half" idx="1"/>
            <p:extLst>
              <p:ext uri="{D42A27DB-BD31-4B8C-83A1-F6EECF244321}">
                <p14:modId xmlns:p14="http://schemas.microsoft.com/office/powerpoint/2010/main" val="3656830906"/>
              </p:ext>
            </p:extLst>
          </p:nvPr>
        </p:nvGraphicFramePr>
        <p:xfrm>
          <a:off x="587375" y="1341438"/>
          <a:ext cx="10999788" cy="1036763"/>
        </p:xfrm>
        <a:graphic>
          <a:graphicData uri="http://schemas.openxmlformats.org/drawingml/2006/table">
            <a:tbl>
              <a:tblPr firstRow="1" bandRow="1">
                <a:tableStyleId>{5C22544A-7EE6-4342-B048-85BDC9FD1C3A}</a:tableStyleId>
              </a:tblPr>
              <a:tblGrid>
                <a:gridCol w="821079">
                  <a:extLst>
                    <a:ext uri="{9D8B030D-6E8A-4147-A177-3AD203B41FA5}">
                      <a16:colId xmlns:a16="http://schemas.microsoft.com/office/drawing/2014/main" val="20001"/>
                    </a:ext>
                  </a:extLst>
                </a:gridCol>
                <a:gridCol w="10178709">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1. Immunity and hepatocellular carcinoma</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0000">
                <a:tc>
                  <a:txBody>
                    <a:bodyPr/>
                    <a:lstStyle/>
                    <a:p>
                      <a:pPr marL="36000" algn="l" fontAlgn="t"/>
                      <a:r>
                        <a:rPr lang="en-GB" sz="1400" b="0" i="0" u="none" strike="noStrike" dirty="0">
                          <a:solidFill>
                            <a:srgbClr val="000000"/>
                          </a:solidFill>
                          <a:effectLst/>
                          <a:latin typeface="+mj-lt"/>
                        </a:rPr>
                        <a:t>AS050</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4A86"/>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Regorafenib versus nivolumab after sorafenib failure: real-world data in patients with hepatocellular carcinoma</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004A86"/>
                      </a:solidFill>
                      <a:prstDash val="solid"/>
                      <a:round/>
                      <a:headEnd type="none" w="med" len="med"/>
                      <a:tailEnd type="none" w="med" len="med"/>
                    </a:lnB>
                    <a:noFill/>
                  </a:tcPr>
                </a:tc>
                <a:extLst>
                  <a:ext uri="{0D108BD9-81ED-4DB2-BD59-A6C34878D82A}">
                    <a16:rowId xmlns:a16="http://schemas.microsoft.com/office/drawing/2014/main" val="3310111515"/>
                  </a:ext>
                </a:extLst>
              </a:tr>
              <a:tr h="126330">
                <a:tc>
                  <a:txBody>
                    <a:bodyPr/>
                    <a:lstStyle/>
                    <a:p>
                      <a:pPr marL="36000" algn="l" fontAlgn="t"/>
                      <a:r>
                        <a:rPr lang="en-GB" sz="1400" b="0" i="0" u="none" strike="noStrike" dirty="0">
                          <a:solidFill>
                            <a:srgbClr val="000000"/>
                          </a:solidFill>
                          <a:effectLst/>
                          <a:latin typeface="+mj-lt"/>
                        </a:rPr>
                        <a:t>AS053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4A86"/>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Cabozantinib enhances the efficacy and immune modulatory activity of anti-PD1 therapy in a syngeneic mouse model of hepatocellular carcinoma</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004A86"/>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496083563"/>
                  </a:ext>
                </a:extLst>
              </a:tr>
            </a:tbl>
          </a:graphicData>
        </a:graphic>
      </p:graphicFrame>
      <p:sp>
        <p:nvSpPr>
          <p:cNvPr id="9" name="TextBox 8">
            <a:hlinkClick r:id="rId3" action="ppaction://hlinksldjump"/>
            <a:extLst>
              <a:ext uri="{FF2B5EF4-FFF2-40B4-BE49-F238E27FC236}">
                <a16:creationId xmlns:a16="http://schemas.microsoft.com/office/drawing/2014/main" id="{7BD4AA2D-BB7D-421F-967D-4F305A3B9A97}"/>
              </a:ext>
            </a:extLst>
          </p:cNvPr>
          <p:cNvSpPr txBox="1">
            <a:spLocks/>
          </p:cNvSpPr>
          <p:nvPr/>
        </p:nvSpPr>
        <p:spPr>
          <a:xfrm>
            <a:off x="4241317" y="2547682"/>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3" name="Content Placeholder 10">
            <a:extLst>
              <a:ext uri="{FF2B5EF4-FFF2-40B4-BE49-F238E27FC236}">
                <a16:creationId xmlns:a16="http://schemas.microsoft.com/office/drawing/2014/main" id="{D6C4CAE9-ACA3-47AE-A15A-6CF815A9EB30}"/>
              </a:ext>
            </a:extLst>
          </p:cNvPr>
          <p:cNvGraphicFramePr>
            <a:graphicFrameLocks/>
          </p:cNvGraphicFramePr>
          <p:nvPr>
            <p:extLst>
              <p:ext uri="{D42A27DB-BD31-4B8C-83A1-F6EECF244321}">
                <p14:modId xmlns:p14="http://schemas.microsoft.com/office/powerpoint/2010/main" val="2963858828"/>
              </p:ext>
            </p:extLst>
          </p:nvPr>
        </p:nvGraphicFramePr>
        <p:xfrm>
          <a:off x="587375" y="3343568"/>
          <a:ext cx="10999788" cy="766763"/>
        </p:xfrm>
        <a:graphic>
          <a:graphicData uri="http://schemas.openxmlformats.org/drawingml/2006/table">
            <a:tbl>
              <a:tblPr firstRow="1" bandRow="1">
                <a:tableStyleId>{5C22544A-7EE6-4342-B048-85BDC9FD1C3A}</a:tableStyleId>
              </a:tblPr>
              <a:tblGrid>
                <a:gridCol w="821079">
                  <a:extLst>
                    <a:ext uri="{9D8B030D-6E8A-4147-A177-3AD203B41FA5}">
                      <a16:colId xmlns:a16="http://schemas.microsoft.com/office/drawing/2014/main" val="20001"/>
                    </a:ext>
                  </a:extLst>
                </a:gridCol>
                <a:gridCol w="10178709">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2. From liver transplantation to systemic therapy in hepatocellular carcinoma</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36000" algn="l" fontAlgn="t"/>
                      <a:r>
                        <a:rPr lang="en-GB" sz="1400" b="0" i="0" u="none" strike="noStrike" dirty="0">
                          <a:solidFill>
                            <a:srgbClr val="000000"/>
                          </a:solidFill>
                          <a:effectLst/>
                          <a:latin typeface="+mj-lt"/>
                        </a:rPr>
                        <a:t>AS150</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Regorafenib improves survival after sorafenib treatment in patients with recurrent hepatocellular carcinoma after liver transplantation, compared to best supportive care</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94093947"/>
                  </a:ext>
                </a:extLst>
              </a:tr>
            </a:tbl>
          </a:graphicData>
        </a:graphic>
      </p:graphicFrame>
      <p:sp>
        <p:nvSpPr>
          <p:cNvPr id="14" name="TextBox 13">
            <a:hlinkClick r:id="rId4" action="ppaction://hlinksldjump"/>
            <a:extLst>
              <a:ext uri="{FF2B5EF4-FFF2-40B4-BE49-F238E27FC236}">
                <a16:creationId xmlns:a16="http://schemas.microsoft.com/office/drawing/2014/main" id="{5CD944DF-9869-43FA-9EB2-58FC4E226C0F}"/>
              </a:ext>
            </a:extLst>
          </p:cNvPr>
          <p:cNvSpPr txBox="1">
            <a:spLocks/>
          </p:cNvSpPr>
          <p:nvPr/>
        </p:nvSpPr>
        <p:spPr>
          <a:xfrm>
            <a:off x="4241317" y="4327072"/>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3687966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CEBA-408A-49AE-9FEE-E69B5CF2A215}"/>
              </a:ext>
            </a:extLst>
          </p:cNvPr>
          <p:cNvSpPr>
            <a:spLocks noGrp="1"/>
          </p:cNvSpPr>
          <p:nvPr>
            <p:ph type="title"/>
          </p:nvPr>
        </p:nvSpPr>
        <p:spPr/>
        <p:txBody>
          <a:bodyPr/>
          <a:lstStyle/>
          <a:p>
            <a:r>
              <a:rPr lang="en-GB" sz="2400" dirty="0"/>
              <a:t>Prognostication of hepatocellular carcinoma under sorafenib: </a:t>
            </a:r>
            <a:br>
              <a:rPr lang="en-GB" sz="2400" dirty="0"/>
            </a:br>
            <a:r>
              <a:rPr lang="en-GB" sz="2400" dirty="0"/>
              <a:t>external validation of the PROSASH-II model</a:t>
            </a:r>
            <a:endParaRPr lang="en-GB" dirty="0"/>
          </a:p>
        </p:txBody>
      </p:sp>
      <p:sp>
        <p:nvSpPr>
          <p:cNvPr id="3" name="Text Placeholder 2">
            <a:extLst>
              <a:ext uri="{FF2B5EF4-FFF2-40B4-BE49-F238E27FC236}">
                <a16:creationId xmlns:a16="http://schemas.microsoft.com/office/drawing/2014/main" id="{ABC038CF-98E0-4C0B-843D-5477CB409443}"/>
              </a:ext>
            </a:extLst>
          </p:cNvPr>
          <p:cNvSpPr>
            <a:spLocks noGrp="1"/>
          </p:cNvSpPr>
          <p:nvPr>
            <p:ph type="body" sz="quarter" idx="10"/>
          </p:nvPr>
        </p:nvSpPr>
        <p:spPr/>
        <p:txBody>
          <a:bodyPr/>
          <a:lstStyle/>
          <a:p>
            <a:r>
              <a:rPr lang="en-GB" dirty="0"/>
              <a:t>Sansone V, et al. DILC 2020; </a:t>
            </a:r>
            <a:r>
              <a:rPr lang="en-GB" dirty="0">
                <a:solidFill>
                  <a:srgbClr val="000000"/>
                </a:solidFill>
              </a:rPr>
              <a:t>THU510</a:t>
            </a:r>
            <a:endParaRPr lang="en-GB" dirty="0"/>
          </a:p>
        </p:txBody>
      </p:sp>
      <p:sp>
        <p:nvSpPr>
          <p:cNvPr id="4" name="Content Placeholder 3">
            <a:extLst>
              <a:ext uri="{FF2B5EF4-FFF2-40B4-BE49-F238E27FC236}">
                <a16:creationId xmlns:a16="http://schemas.microsoft.com/office/drawing/2014/main" id="{9C710100-16AE-46FB-A5D4-833F6DDEA930}"/>
              </a:ext>
            </a:extLst>
          </p:cNvPr>
          <p:cNvSpPr>
            <a:spLocks noGrp="1"/>
          </p:cNvSpPr>
          <p:nvPr>
            <p:ph sz="half" idx="1"/>
          </p:nvPr>
        </p:nvSpPr>
        <p:spPr>
          <a:xfrm>
            <a:off x="425752" y="1340767"/>
            <a:ext cx="11342400" cy="5139164"/>
          </a:xfrm>
        </p:spPr>
        <p:txBody>
          <a:bodyPr>
            <a:normAutofit fontScale="85000" lnSpcReduction="20000"/>
          </a:bodyPr>
          <a:lstStyle/>
          <a:p>
            <a:pPr marL="0" lvl="0" indent="0">
              <a:buClr>
                <a:srgbClr val="004B87"/>
              </a:buClr>
              <a:buNone/>
              <a:defRPr/>
            </a:pPr>
            <a:r>
              <a:rPr lang="en-US" sz="2400" b="1" dirty="0">
                <a:solidFill>
                  <a:srgbClr val="FFFFFF"/>
                </a:solidFill>
                <a:highlight>
                  <a:srgbClr val="004A86"/>
                </a:highlight>
                <a:latin typeface="Arial" panose="020B0604020202020204" pitchFamily="34" charset="0"/>
                <a:cs typeface="Arial" panose="020B0604020202020204" pitchFamily="34" charset="0"/>
              </a:rPr>
              <a:t>RESULTS</a:t>
            </a:r>
            <a:r>
              <a:rPr lang="en-US" b="1" dirty="0">
                <a:solidFill>
                  <a:srgbClr val="FFFFFF"/>
                </a:solidFill>
                <a:highlight>
                  <a:srgbClr val="FEFCFC"/>
                </a:highlight>
                <a:latin typeface="Arial" panose="020B0604020202020204" pitchFamily="34" charset="0"/>
                <a:cs typeface="Arial" panose="020B0604020202020204" pitchFamily="34" charset="0"/>
              </a:rPr>
              <a:t>​ </a:t>
            </a:r>
          </a:p>
          <a:p>
            <a:pPr>
              <a:lnSpc>
                <a:spcPct val="120000"/>
              </a:lnSpc>
              <a:defRPr/>
            </a:pPr>
            <a:r>
              <a:rPr lang="en-US" sz="2100" dirty="0">
                <a:solidFill>
                  <a:sysClr val="windowText" lastClr="000000"/>
                </a:solidFill>
              </a:rPr>
              <a:t>PROSASH-II stratification significantly</a:t>
            </a:r>
            <a:br>
              <a:rPr lang="en-US" sz="2100" dirty="0">
                <a:solidFill>
                  <a:sysClr val="windowText" lastClr="000000"/>
                </a:solidFill>
              </a:rPr>
            </a:br>
            <a:r>
              <a:rPr lang="en-US" sz="2100" dirty="0">
                <a:solidFill>
                  <a:sysClr val="windowText" lastClr="000000"/>
                </a:solidFill>
              </a:rPr>
              <a:t>discriminated patients</a:t>
            </a:r>
          </a:p>
          <a:p>
            <a:pPr>
              <a:lnSpc>
                <a:spcPct val="120000"/>
              </a:lnSpc>
              <a:defRPr/>
            </a:pPr>
            <a:r>
              <a:rPr lang="en-US" sz="2100" dirty="0">
                <a:solidFill>
                  <a:sysClr val="windowText" lastClr="000000"/>
                </a:solidFill>
              </a:rPr>
              <a:t>Median overall survival by risk category:</a:t>
            </a:r>
          </a:p>
          <a:p>
            <a:pPr lvl="1">
              <a:lnSpc>
                <a:spcPct val="120000"/>
              </a:lnSpc>
              <a:defRPr/>
            </a:pPr>
            <a:r>
              <a:rPr lang="en-US" sz="1900" dirty="0">
                <a:solidFill>
                  <a:srgbClr val="0070C0"/>
                </a:solidFill>
              </a:rPr>
              <a:t>Risk Group 1</a:t>
            </a:r>
            <a:r>
              <a:rPr lang="en-US" sz="1900" dirty="0">
                <a:solidFill>
                  <a:sysClr val="windowText" lastClr="000000"/>
                </a:solidFill>
              </a:rPr>
              <a:t>: 21.5 months</a:t>
            </a:r>
          </a:p>
          <a:p>
            <a:pPr lvl="1">
              <a:lnSpc>
                <a:spcPct val="120000"/>
              </a:lnSpc>
              <a:defRPr/>
            </a:pPr>
            <a:r>
              <a:rPr lang="en-US" sz="1900" dirty="0">
                <a:solidFill>
                  <a:srgbClr val="00B050"/>
                </a:solidFill>
              </a:rPr>
              <a:t>Risk Group 2</a:t>
            </a:r>
            <a:r>
              <a:rPr lang="en-US" sz="1900" dirty="0">
                <a:solidFill>
                  <a:sysClr val="windowText" lastClr="000000"/>
                </a:solidFill>
              </a:rPr>
              <a:t>: 15.3 months</a:t>
            </a:r>
          </a:p>
          <a:p>
            <a:pPr lvl="1">
              <a:lnSpc>
                <a:spcPct val="120000"/>
              </a:lnSpc>
              <a:defRPr/>
            </a:pPr>
            <a:r>
              <a:rPr lang="en-US" sz="1900" dirty="0">
                <a:solidFill>
                  <a:srgbClr val="F8BE3D"/>
                </a:solidFill>
              </a:rPr>
              <a:t>Risk Group 3</a:t>
            </a:r>
            <a:r>
              <a:rPr lang="en-US" sz="1900" dirty="0">
                <a:solidFill>
                  <a:sysClr val="windowText" lastClr="000000"/>
                </a:solidFill>
              </a:rPr>
              <a:t>: 9.3 months</a:t>
            </a:r>
          </a:p>
          <a:p>
            <a:pPr lvl="1">
              <a:lnSpc>
                <a:spcPct val="120000"/>
              </a:lnSpc>
              <a:defRPr/>
            </a:pPr>
            <a:r>
              <a:rPr lang="en-US" sz="1900" dirty="0">
                <a:solidFill>
                  <a:srgbClr val="CC0000"/>
                </a:solidFill>
              </a:rPr>
              <a:t>Risk Group 4</a:t>
            </a:r>
            <a:r>
              <a:rPr lang="en-US" sz="1900" dirty="0">
                <a:solidFill>
                  <a:sysClr val="windowText" lastClr="000000"/>
                </a:solidFill>
              </a:rPr>
              <a:t>: 5.9 months</a:t>
            </a:r>
          </a:p>
          <a:p>
            <a:pPr>
              <a:lnSpc>
                <a:spcPct val="120000"/>
              </a:lnSpc>
              <a:defRPr/>
            </a:pPr>
            <a:r>
              <a:rPr lang="en-US" sz="2100" dirty="0">
                <a:solidFill>
                  <a:sysClr val="windowText" lastClr="000000"/>
                </a:solidFill>
              </a:rPr>
              <a:t>PROSASH-II showed improved discrimination</a:t>
            </a:r>
            <a:br>
              <a:rPr lang="en-US" sz="2100" dirty="0">
                <a:solidFill>
                  <a:sysClr val="windowText" lastClr="000000"/>
                </a:solidFill>
              </a:rPr>
            </a:br>
            <a:r>
              <a:rPr lang="en-US" sz="2100" dirty="0">
                <a:solidFill>
                  <a:sysClr val="windowText" lastClr="000000"/>
                </a:solidFill>
              </a:rPr>
              <a:t>vs existing prognostic scores</a:t>
            </a:r>
          </a:p>
          <a:p>
            <a:pPr lvl="1">
              <a:lnSpc>
                <a:spcPct val="120000"/>
              </a:lnSpc>
              <a:defRPr/>
            </a:pPr>
            <a:r>
              <a:rPr lang="en-US" sz="1900" dirty="0">
                <a:solidFill>
                  <a:sysClr val="windowText" lastClr="000000"/>
                </a:solidFill>
              </a:rPr>
              <a:t>PROSASH-II C-index: 0.61</a:t>
            </a:r>
          </a:p>
          <a:p>
            <a:pPr lvl="1">
              <a:lnSpc>
                <a:spcPct val="120000"/>
              </a:lnSpc>
              <a:defRPr/>
            </a:pPr>
            <a:r>
              <a:rPr lang="en-US" sz="1900" dirty="0">
                <a:solidFill>
                  <a:sysClr val="windowText" lastClr="000000"/>
                </a:solidFill>
              </a:rPr>
              <a:t>Existing scores C-index: ≤0.57</a:t>
            </a:r>
          </a:p>
          <a:p>
            <a:pPr marL="0" indent="0">
              <a:lnSpc>
                <a:spcPct val="120000"/>
              </a:lnSpc>
              <a:spcBef>
                <a:spcPts val="2400"/>
              </a:spcBef>
              <a:buNone/>
              <a:defRPr/>
            </a:pPr>
            <a:r>
              <a:rPr lang="en-US" sz="2400" b="1" dirty="0">
                <a:solidFill>
                  <a:srgbClr val="FFFFFF"/>
                </a:solidFill>
                <a:highlight>
                  <a:srgbClr val="004A86"/>
                </a:highlight>
                <a:latin typeface="Arial" panose="020B0604020202020204" pitchFamily="34" charset="0"/>
                <a:cs typeface="Arial" panose="020B0604020202020204" pitchFamily="34" charset="0"/>
              </a:rPr>
              <a:t>CONCLUSION​</a:t>
            </a:r>
          </a:p>
          <a:p>
            <a:pPr>
              <a:lnSpc>
                <a:spcPct val="120000"/>
              </a:lnSpc>
              <a:defRPr/>
            </a:pPr>
            <a:r>
              <a:rPr lang="en-US" sz="2100" dirty="0"/>
              <a:t>Results validate the PROSASH-II as an effective prognostic classification model in a large </a:t>
            </a:r>
            <a:br>
              <a:rPr lang="en-US" sz="2100" dirty="0"/>
            </a:br>
            <a:r>
              <a:rPr lang="en-US" sz="2100" dirty="0"/>
              <a:t>Italian population of sorafenib-treated patients and confirm a slightly better performance </a:t>
            </a:r>
            <a:br>
              <a:rPr lang="en-US" sz="2100" dirty="0"/>
            </a:br>
            <a:r>
              <a:rPr lang="en-US" sz="2100" dirty="0"/>
              <a:t>compared with the HAP and SAP scores</a:t>
            </a:r>
            <a:endParaRPr lang="en-GB" sz="2100" dirty="0"/>
          </a:p>
        </p:txBody>
      </p:sp>
      <p:cxnSp>
        <p:nvCxnSpPr>
          <p:cNvPr id="10" name="Straight Connector 9">
            <a:extLst>
              <a:ext uri="{FF2B5EF4-FFF2-40B4-BE49-F238E27FC236}">
                <a16:creationId xmlns:a16="http://schemas.microsoft.com/office/drawing/2014/main" id="{0A94191A-89E5-4063-B2CF-78A338A1240A}"/>
              </a:ext>
            </a:extLst>
          </p:cNvPr>
          <p:cNvCxnSpPr>
            <a:cxnSpLocks/>
          </p:cNvCxnSpPr>
          <p:nvPr/>
        </p:nvCxnSpPr>
        <p:spPr>
          <a:xfrm flipH="1">
            <a:off x="507591" y="5056886"/>
            <a:ext cx="11079572" cy="0"/>
          </a:xfrm>
          <a:prstGeom prst="line">
            <a:avLst/>
          </a:prstGeom>
          <a:noFill/>
          <a:ln w="9525" cap="flat" cmpd="sng" algn="ctr">
            <a:solidFill>
              <a:srgbClr val="1D498B">
                <a:shade val="95000"/>
                <a:satMod val="105000"/>
              </a:srgbClr>
            </a:solidFill>
            <a:prstDash val="solid"/>
          </a:ln>
          <a:effectLst/>
        </p:spPr>
      </p:cxnSp>
      <p:pic>
        <p:nvPicPr>
          <p:cNvPr id="12" name="Picture 11" descr="A close up of a map&#10;&#10;Description automatically generated">
            <a:extLst>
              <a:ext uri="{FF2B5EF4-FFF2-40B4-BE49-F238E27FC236}">
                <a16:creationId xmlns:a16="http://schemas.microsoft.com/office/drawing/2014/main" id="{98703CA4-C9CA-4D05-9C44-29946CE4F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100" y="1522641"/>
            <a:ext cx="3723880" cy="3127823"/>
          </a:xfrm>
          <a:prstGeom prst="rect">
            <a:avLst/>
          </a:prstGeom>
        </p:spPr>
      </p:pic>
      <p:sp>
        <p:nvSpPr>
          <p:cNvPr id="13" name="TextBox 12">
            <a:extLst>
              <a:ext uri="{FF2B5EF4-FFF2-40B4-BE49-F238E27FC236}">
                <a16:creationId xmlns:a16="http://schemas.microsoft.com/office/drawing/2014/main" id="{389233E7-7723-496E-8452-E73D1F48BD4C}"/>
              </a:ext>
            </a:extLst>
          </p:cNvPr>
          <p:cNvSpPr txBox="1"/>
          <p:nvPr/>
        </p:nvSpPr>
        <p:spPr>
          <a:xfrm>
            <a:off x="7832440" y="1222043"/>
            <a:ext cx="136928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PROSASH-II</a:t>
            </a:r>
          </a:p>
        </p:txBody>
      </p:sp>
      <p:sp>
        <p:nvSpPr>
          <p:cNvPr id="14" name="TextBox 13">
            <a:extLst>
              <a:ext uri="{FF2B5EF4-FFF2-40B4-BE49-F238E27FC236}">
                <a16:creationId xmlns:a16="http://schemas.microsoft.com/office/drawing/2014/main" id="{9D6FBE66-3021-49BB-877A-C08F8B7A1F06}"/>
              </a:ext>
            </a:extLst>
          </p:cNvPr>
          <p:cNvSpPr txBox="1"/>
          <p:nvPr/>
        </p:nvSpPr>
        <p:spPr>
          <a:xfrm>
            <a:off x="7289823" y="4624764"/>
            <a:ext cx="245451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Overall survival (months)</a:t>
            </a:r>
          </a:p>
        </p:txBody>
      </p:sp>
      <p:sp>
        <p:nvSpPr>
          <p:cNvPr id="15" name="TextBox 14">
            <a:extLst>
              <a:ext uri="{FF2B5EF4-FFF2-40B4-BE49-F238E27FC236}">
                <a16:creationId xmlns:a16="http://schemas.microsoft.com/office/drawing/2014/main" id="{54712195-EE83-45EF-B421-481F4AF59924}"/>
              </a:ext>
            </a:extLst>
          </p:cNvPr>
          <p:cNvSpPr txBox="1"/>
          <p:nvPr/>
        </p:nvSpPr>
        <p:spPr>
          <a:xfrm rot="16200000">
            <a:off x="5255643" y="3055038"/>
            <a:ext cx="196079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Cumulative survival</a:t>
            </a:r>
          </a:p>
        </p:txBody>
      </p:sp>
      <p:pic>
        <p:nvPicPr>
          <p:cNvPr id="17" name="Picture 16" descr="A screenshot of a cell phone&#10;&#10;Description automatically generated">
            <a:extLst>
              <a:ext uri="{FF2B5EF4-FFF2-40B4-BE49-F238E27FC236}">
                <a16:creationId xmlns:a16="http://schemas.microsoft.com/office/drawing/2014/main" id="{1E29A4BC-F3AF-4DE2-A73D-B9CE200E94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7064" y="1525535"/>
            <a:ext cx="1109241" cy="1557420"/>
          </a:xfrm>
          <a:prstGeom prst="rect">
            <a:avLst/>
          </a:prstGeom>
          <a:ln>
            <a:solidFill>
              <a:schemeClr val="tx1"/>
            </a:solidFill>
          </a:ln>
        </p:spPr>
      </p:pic>
      <p:sp>
        <p:nvSpPr>
          <p:cNvPr id="18" name="TextBox 17">
            <a:extLst>
              <a:ext uri="{FF2B5EF4-FFF2-40B4-BE49-F238E27FC236}">
                <a16:creationId xmlns:a16="http://schemas.microsoft.com/office/drawing/2014/main" id="{0E8AD9E2-A031-4DBB-99C8-3527BA76B06D}"/>
              </a:ext>
            </a:extLst>
          </p:cNvPr>
          <p:cNvSpPr txBox="1"/>
          <p:nvPr/>
        </p:nvSpPr>
        <p:spPr>
          <a:xfrm>
            <a:off x="10432727" y="3267723"/>
            <a:ext cx="1277914" cy="1107996"/>
          </a:xfrm>
          <a:prstGeom prst="rect">
            <a:avLst/>
          </a:prstGeom>
          <a:no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Hazard ratios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vs Risk Group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panose="020B0604020202020204"/>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8BE3D"/>
                </a:solidFill>
                <a:effectLst/>
                <a:uLnTx/>
                <a:uFillTx/>
                <a:latin typeface="Arial" panose="020B0604020202020204"/>
                <a:ea typeface="+mn-ea"/>
                <a:cs typeface="+mn-cs"/>
              </a:rPr>
              <a:t>2.04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CC0000"/>
                </a:solidFill>
                <a:effectLst/>
                <a:uLnTx/>
                <a:uFillTx/>
                <a:latin typeface="Arial" panose="020B0604020202020204"/>
                <a:ea typeface="+mn-ea"/>
                <a:cs typeface="+mn-cs"/>
              </a:rPr>
              <a:t>3.0</a:t>
            </a:r>
          </a:p>
        </p:txBody>
      </p:sp>
      <p:pic>
        <p:nvPicPr>
          <p:cNvPr id="19" name="Picture 18">
            <a:hlinkClick r:id="rId5" action="ppaction://hlinksldjump"/>
            <a:extLst>
              <a:ext uri="{FF2B5EF4-FFF2-40B4-BE49-F238E27FC236}">
                <a16:creationId xmlns:a16="http://schemas.microsoft.com/office/drawing/2014/main" id="{64203FC8-BB4B-4FCD-806B-23C2C92F29A7}"/>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482380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2657A3-F8FE-47DA-94E1-F07999E07A29}"/>
              </a:ext>
            </a:extLst>
          </p:cNvPr>
          <p:cNvSpPr>
            <a:spLocks noGrp="1"/>
          </p:cNvSpPr>
          <p:nvPr>
            <p:ph type="title"/>
          </p:nvPr>
        </p:nvSpPr>
        <p:spPr/>
        <p:txBody>
          <a:bodyPr/>
          <a:lstStyle/>
          <a:p>
            <a:r>
              <a:rPr lang="en-GB" dirty="0"/>
              <a:t>5. Liver tumours: therapy</a:t>
            </a:r>
          </a:p>
        </p:txBody>
      </p:sp>
      <p:sp>
        <p:nvSpPr>
          <p:cNvPr id="5" name="Text Placeholder 4">
            <a:extLst>
              <a:ext uri="{FF2B5EF4-FFF2-40B4-BE49-F238E27FC236}">
                <a16:creationId xmlns:a16="http://schemas.microsoft.com/office/drawing/2014/main" id="{6D981CA7-906F-4E91-8F1B-29B18AF80CD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00390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EB6EF122-C933-4ADD-845D-A49F0C6346B8}"/>
              </a:ext>
            </a:extLst>
          </p:cNvPr>
          <p:cNvSpPr>
            <a:spLocks noGrp="1"/>
          </p:cNvSpPr>
          <p:nvPr>
            <p:ph sz="half" idx="11"/>
          </p:nvPr>
        </p:nvSpPr>
        <p:spPr>
          <a:xfrm>
            <a:off x="425752" y="1340767"/>
            <a:ext cx="5572800" cy="5516153"/>
          </a:xfrm>
        </p:spPr>
        <p:txBody>
          <a:bodyPr>
            <a:normAutofit/>
          </a:bodyPr>
          <a:lstStyle/>
          <a:p>
            <a:pPr marL="0" lvl="0" indent="0">
              <a:buClr>
                <a:srgbClr val="004B87"/>
              </a:buClr>
              <a:buNone/>
              <a:defRPr/>
            </a:pPr>
            <a:r>
              <a:rPr lang="en-US" b="1" dirty="0">
                <a:solidFill>
                  <a:srgbClr val="FFFFFF"/>
                </a:solidFill>
                <a:highlight>
                  <a:srgbClr val="004A86"/>
                </a:highlight>
                <a:cs typeface="Arial" panose="020B0604020202020204" pitchFamily="34" charset="0"/>
              </a:rPr>
              <a:t>BACKGROUND &amp; AIMS</a:t>
            </a:r>
            <a:endParaRPr lang="en-US" b="1" dirty="0">
              <a:solidFill>
                <a:srgbClr val="FFFFFF"/>
              </a:solidFill>
              <a:highlight>
                <a:srgbClr val="FEFCFC"/>
              </a:highlight>
              <a:cs typeface="Arial" panose="020B0604020202020204" pitchFamily="34" charset="0"/>
            </a:endParaRPr>
          </a:p>
          <a:p>
            <a:pPr lvl="0">
              <a:defRPr/>
            </a:pPr>
            <a:r>
              <a:rPr lang="en-US" sz="1800" dirty="0">
                <a:solidFill>
                  <a:sysClr val="windowText" lastClr="000000"/>
                </a:solidFill>
                <a:cs typeface="Arial" panose="020B0604020202020204" pitchFamily="34" charset="0"/>
              </a:rPr>
              <a:t>RFA considered standard-of-care for patients with BCLC Stage 0 and A HCC not suitable for surgery</a:t>
            </a:r>
          </a:p>
          <a:p>
            <a:pPr lvl="1">
              <a:defRPr/>
            </a:pPr>
            <a:r>
              <a:rPr lang="en-US" sz="1600" dirty="0">
                <a:solidFill>
                  <a:sysClr val="windowText" lastClr="000000"/>
                </a:solidFill>
                <a:cs typeface="Arial" panose="020B0604020202020204" pitchFamily="34" charset="0"/>
              </a:rPr>
              <a:t>Phase 2 trial of external PBT showed promising local control and safety</a:t>
            </a:r>
          </a:p>
          <a:p>
            <a:pPr>
              <a:defRPr/>
            </a:pPr>
            <a:r>
              <a:rPr lang="en-US" sz="1800" b="1" dirty="0">
                <a:solidFill>
                  <a:sysClr val="windowText" lastClr="000000"/>
                </a:solidFill>
                <a:cs typeface="Arial" panose="020B0604020202020204" pitchFamily="34" charset="0"/>
              </a:rPr>
              <a:t>AIM</a:t>
            </a:r>
            <a:r>
              <a:rPr lang="en-US" sz="1800" dirty="0">
                <a:solidFill>
                  <a:sysClr val="windowText" lastClr="000000"/>
                </a:solidFill>
                <a:cs typeface="Arial" panose="020B0604020202020204" pitchFamily="34" charset="0"/>
              </a:rPr>
              <a:t>: to evaluate the effects of PBT vs RFA in patients with rHCC</a:t>
            </a:r>
          </a:p>
          <a:p>
            <a:pPr marL="0" indent="0">
              <a:buNone/>
              <a:defRPr/>
            </a:pPr>
            <a:r>
              <a:rPr lang="en-US" b="1" dirty="0">
                <a:solidFill>
                  <a:schemeClr val="bg1"/>
                </a:solidFill>
                <a:highlight>
                  <a:srgbClr val="004A86"/>
                </a:highlight>
                <a:cs typeface="Arial" panose="020B0604020202020204" pitchFamily="34" charset="0"/>
              </a:rPr>
              <a:t>METHODS</a:t>
            </a:r>
          </a:p>
          <a:p>
            <a:pPr>
              <a:defRPr/>
            </a:pPr>
            <a:r>
              <a:rPr lang="en-US" sz="1800" dirty="0">
                <a:solidFill>
                  <a:sysClr val="windowText" lastClr="000000"/>
                </a:solidFill>
                <a:cs typeface="Arial" panose="020B0604020202020204" pitchFamily="34" charset="0"/>
              </a:rPr>
              <a:t>Investigator-initiated Phase 3 trial*</a:t>
            </a:r>
          </a:p>
          <a:p>
            <a:pPr>
              <a:defRPr/>
            </a:pPr>
            <a:endParaRPr lang="en-US" dirty="0">
              <a:solidFill>
                <a:sysClr val="windowText" lastClr="000000"/>
              </a:solidFill>
              <a:cs typeface="Arial" panose="020B0604020202020204" pitchFamily="34" charset="0"/>
            </a:endParaRPr>
          </a:p>
          <a:p>
            <a:pPr>
              <a:defRPr/>
            </a:pPr>
            <a:endParaRPr lang="en-US" dirty="0">
              <a:solidFill>
                <a:sysClr val="windowText" lastClr="000000"/>
              </a:solidFill>
              <a:cs typeface="Arial" panose="020B0604020202020204" pitchFamily="34" charset="0"/>
            </a:endParaRPr>
          </a:p>
          <a:p>
            <a:pPr>
              <a:defRPr/>
            </a:pPr>
            <a:endParaRPr lang="en-US" dirty="0">
              <a:solidFill>
                <a:sysClr val="windowText" lastClr="000000"/>
              </a:solidFill>
              <a:cs typeface="Arial" panose="020B0604020202020204" pitchFamily="34" charset="0"/>
            </a:endParaRPr>
          </a:p>
          <a:p>
            <a:pPr>
              <a:defRPr/>
            </a:pPr>
            <a:r>
              <a:rPr lang="en-US" sz="1800" dirty="0">
                <a:solidFill>
                  <a:sysClr val="windowText" lastClr="000000"/>
                </a:solidFill>
                <a:cs typeface="Arial" panose="020B0604020202020204" pitchFamily="34" charset="0"/>
              </a:rPr>
              <a:t>Primary endpoint: 2-year LPFS</a:t>
            </a:r>
          </a:p>
          <a:p>
            <a:pPr lvl="1">
              <a:defRPr/>
            </a:pPr>
            <a:r>
              <a:rPr lang="en-US" sz="1600" dirty="0">
                <a:solidFill>
                  <a:sysClr val="windowText" lastClr="000000"/>
                </a:solidFill>
                <a:cs typeface="Arial" panose="020B0604020202020204" pitchFamily="34" charset="0"/>
              </a:rPr>
              <a:t>15% non-inferiority margin</a:t>
            </a:r>
          </a:p>
          <a:p>
            <a:pPr>
              <a:defRPr/>
            </a:pPr>
            <a:r>
              <a:rPr lang="en-US" sz="1800" dirty="0">
                <a:solidFill>
                  <a:sysClr val="windowText" lastClr="000000"/>
                </a:solidFill>
                <a:cs typeface="Arial" panose="020B0604020202020204" pitchFamily="34" charset="0"/>
              </a:rPr>
              <a:t>Secondary endpoints: OS, PFS, RR, safety</a:t>
            </a:r>
            <a:endParaRPr lang="en-US" sz="2400" dirty="0">
              <a:solidFill>
                <a:sysClr val="windowText" lastClr="000000"/>
              </a:solidFill>
              <a:cs typeface="Arial" panose="020B0604020202020204" pitchFamily="34" charset="0"/>
            </a:endParaRPr>
          </a:p>
          <a:p>
            <a:pPr>
              <a:defRPr/>
            </a:pPr>
            <a:endParaRPr lang="en-US" dirty="0">
              <a:solidFill>
                <a:sysClr val="windowText" lastClr="000000"/>
              </a:solidFill>
              <a:cs typeface="Arial" panose="020B0604020202020204" pitchFamily="34" charset="0"/>
            </a:endParaRPr>
          </a:p>
          <a:p>
            <a:pPr marL="0" indent="0">
              <a:buNone/>
              <a:defRPr/>
            </a:pPr>
            <a:endParaRPr lang="en-US" b="1" dirty="0">
              <a:solidFill>
                <a:schemeClr val="bg1"/>
              </a:solidFill>
              <a:highlight>
                <a:srgbClr val="004A86"/>
              </a:highlight>
              <a:cs typeface="Arial" panose="020B0604020202020204" pitchFamily="34" charset="0"/>
            </a:endParaRPr>
          </a:p>
          <a:p>
            <a:pPr marL="0" indent="0">
              <a:buNone/>
              <a:defRPr/>
            </a:pPr>
            <a:endParaRPr lang="en-GB" sz="1800" b="1" dirty="0">
              <a:solidFill>
                <a:schemeClr val="bg1"/>
              </a:solidFill>
              <a:highlight>
                <a:srgbClr val="004A86"/>
              </a:highlight>
            </a:endParaRPr>
          </a:p>
        </p:txBody>
      </p:sp>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rmAutofit fontScale="90000"/>
          </a:bodyPr>
          <a:lstStyle/>
          <a:p>
            <a:r>
              <a:rPr lang="en-US" dirty="0">
                <a:solidFill>
                  <a:schemeClr val="bg2"/>
                </a:solidFill>
              </a:rPr>
              <a:t>PBT versus RFA treatment in patients with rHCC: </a:t>
            </a:r>
            <a:br>
              <a:rPr lang="en-US" dirty="0">
                <a:solidFill>
                  <a:schemeClr val="bg2"/>
                </a:solidFill>
              </a:rPr>
            </a:br>
            <a:r>
              <a:rPr lang="en-US" dirty="0">
                <a:solidFill>
                  <a:schemeClr val="bg2"/>
                </a:solidFill>
              </a:rPr>
              <a:t>a randomized controlled phase 3 non-inferiority APROH trial</a:t>
            </a:r>
            <a:endParaRPr lang="en-GB" sz="2400" dirty="0">
              <a:solidFill>
                <a:schemeClr val="bg2"/>
              </a:solidFill>
            </a:endParaRPr>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pPr marL="457200" lvl="1" indent="0">
              <a:buNone/>
            </a:pPr>
            <a:endParaRPr lang="en-GB" dirty="0"/>
          </a:p>
          <a:p>
            <a:r>
              <a:rPr lang="en-US" dirty="0"/>
              <a:t>*</a:t>
            </a:r>
            <a:r>
              <a:rPr lang="en-GB" dirty="0"/>
              <a:t>NCT01963429; </a:t>
            </a:r>
            <a:r>
              <a:rPr lang="en-US" baseline="30000" dirty="0"/>
              <a:t>†</a:t>
            </a:r>
            <a:r>
              <a:rPr lang="en-US" dirty="0"/>
              <a:t>Based on Child−Pugh score and initial tumour stage. Patients could enrol in the </a:t>
            </a:r>
            <a:br>
              <a:rPr lang="en-US" dirty="0"/>
            </a:br>
            <a:r>
              <a:rPr lang="en-US" dirty="0"/>
              <a:t>alternative arm if the randomly assigned method was not technically feasible</a:t>
            </a:r>
            <a:endParaRPr lang="en-GB" dirty="0"/>
          </a:p>
          <a:p>
            <a:r>
              <a:rPr lang="en-GB" dirty="0"/>
              <a:t> Park J-W, et al. DILC 2020; LBO07</a:t>
            </a:r>
          </a:p>
        </p:txBody>
      </p:sp>
      <p:sp>
        <p:nvSpPr>
          <p:cNvPr id="14" name="Content Placeholder 13">
            <a:extLst>
              <a:ext uri="{FF2B5EF4-FFF2-40B4-BE49-F238E27FC236}">
                <a16:creationId xmlns:a16="http://schemas.microsoft.com/office/drawing/2014/main" id="{0EF17781-712E-475A-89D6-9FA0154C7185}"/>
              </a:ext>
            </a:extLst>
          </p:cNvPr>
          <p:cNvSpPr>
            <a:spLocks noGrp="1"/>
          </p:cNvSpPr>
          <p:nvPr>
            <p:ph sz="half" idx="12"/>
          </p:nvPr>
        </p:nvSpPr>
        <p:spPr>
          <a:xfrm>
            <a:off x="6193448" y="1340768"/>
            <a:ext cx="5572800" cy="5718400"/>
          </a:xfrm>
        </p:spPr>
        <p:txBody>
          <a:bodyPr>
            <a:normAutofit/>
          </a:bodyPr>
          <a:lstStyle/>
          <a:p>
            <a:pPr marL="0" indent="0">
              <a:buNone/>
              <a:defRPr/>
            </a:pPr>
            <a:r>
              <a:rPr lang="en-US" b="1" dirty="0">
                <a:solidFill>
                  <a:srgbClr val="FFFFFF"/>
                </a:solidFill>
                <a:highlight>
                  <a:srgbClr val="004A86"/>
                </a:highlight>
                <a:cs typeface="Arial" panose="020B0604020202020204" pitchFamily="34" charset="0"/>
              </a:rPr>
              <a:t>RESULTS</a:t>
            </a:r>
          </a:p>
          <a:p>
            <a:pPr marL="0" indent="0">
              <a:buNone/>
              <a:defRPr/>
            </a:pPr>
            <a:endParaRPr lang="en-US" b="1" dirty="0">
              <a:solidFill>
                <a:srgbClr val="FFFFFF"/>
              </a:solidFill>
              <a:highlight>
                <a:srgbClr val="004A86"/>
              </a:highlight>
              <a:cs typeface="Arial" panose="020B0604020202020204" pitchFamily="34" charset="0"/>
            </a:endParaRPr>
          </a:p>
          <a:p>
            <a:pPr marL="0" indent="0">
              <a:buNone/>
              <a:defRPr/>
            </a:pPr>
            <a:endParaRPr lang="en-US" b="1" dirty="0">
              <a:solidFill>
                <a:srgbClr val="FFFFFF"/>
              </a:solidFill>
              <a:highlight>
                <a:srgbClr val="004A86"/>
              </a:highlight>
              <a:cs typeface="Arial" panose="020B0604020202020204" pitchFamily="34" charset="0"/>
            </a:endParaRPr>
          </a:p>
          <a:p>
            <a:pPr marL="0" indent="0">
              <a:buNone/>
              <a:defRPr/>
            </a:pPr>
            <a:endParaRPr lang="en-US" b="1" dirty="0">
              <a:solidFill>
                <a:srgbClr val="FFFFFF"/>
              </a:solidFill>
              <a:highlight>
                <a:srgbClr val="004A86"/>
              </a:highlight>
              <a:cs typeface="Arial" panose="020B0604020202020204" pitchFamily="34" charset="0"/>
            </a:endParaRPr>
          </a:p>
          <a:p>
            <a:pPr marL="0" indent="0">
              <a:buNone/>
              <a:defRPr/>
            </a:pPr>
            <a:endParaRPr lang="en-US" b="1" dirty="0">
              <a:solidFill>
                <a:srgbClr val="FFFFFF"/>
              </a:solidFill>
              <a:highlight>
                <a:srgbClr val="004A86"/>
              </a:highlight>
              <a:cs typeface="Arial" panose="020B0604020202020204" pitchFamily="34" charset="0"/>
            </a:endParaRPr>
          </a:p>
          <a:p>
            <a:pPr marL="0" indent="0">
              <a:buNone/>
              <a:defRPr/>
            </a:pPr>
            <a:endParaRPr lang="en-US" b="1" dirty="0">
              <a:solidFill>
                <a:srgbClr val="FFFFFF"/>
              </a:solidFill>
              <a:highlight>
                <a:srgbClr val="004A86"/>
              </a:highlight>
              <a:cs typeface="Arial" panose="020B0604020202020204" pitchFamily="34" charset="0"/>
            </a:endParaRPr>
          </a:p>
          <a:p>
            <a:pPr marL="0" indent="0">
              <a:buNone/>
              <a:defRPr/>
            </a:pPr>
            <a:endParaRPr lang="en-US" b="1" dirty="0">
              <a:solidFill>
                <a:srgbClr val="FFFFFF"/>
              </a:solidFill>
              <a:highlight>
                <a:srgbClr val="004A86"/>
              </a:highlight>
              <a:cs typeface="Arial" panose="020B0604020202020204" pitchFamily="34" charset="0"/>
            </a:endParaRPr>
          </a:p>
          <a:p>
            <a:pPr marL="0" indent="0">
              <a:buNone/>
              <a:defRPr/>
            </a:pPr>
            <a:endParaRPr lang="en-US" b="1" dirty="0">
              <a:solidFill>
                <a:srgbClr val="FFFFFF"/>
              </a:solidFill>
              <a:highlight>
                <a:srgbClr val="004A86"/>
              </a:highlight>
              <a:cs typeface="Arial" panose="020B0604020202020204" pitchFamily="34" charset="0"/>
            </a:endParaRPr>
          </a:p>
          <a:p>
            <a:pPr marL="0" indent="0">
              <a:buNone/>
              <a:defRPr/>
            </a:pPr>
            <a:endParaRPr lang="en-US" b="1" dirty="0">
              <a:solidFill>
                <a:srgbClr val="FFFFFF"/>
              </a:solidFill>
              <a:highlight>
                <a:srgbClr val="004A86"/>
              </a:highlight>
              <a:cs typeface="Arial" panose="020B0604020202020204" pitchFamily="34" charset="0"/>
            </a:endParaRPr>
          </a:p>
          <a:p>
            <a:pPr marL="0" indent="0">
              <a:buNone/>
              <a:defRPr/>
            </a:pPr>
            <a:endParaRPr lang="en-US" b="1" dirty="0">
              <a:solidFill>
                <a:srgbClr val="FFFFFF"/>
              </a:solidFill>
              <a:highlight>
                <a:srgbClr val="004A86"/>
              </a:highlight>
              <a:cs typeface="Arial" panose="020B0604020202020204" pitchFamily="34" charset="0"/>
            </a:endParaRPr>
          </a:p>
          <a:p>
            <a:pPr marL="0" indent="0">
              <a:buNone/>
              <a:defRPr/>
            </a:pPr>
            <a:endParaRPr lang="en-US" b="1" dirty="0">
              <a:solidFill>
                <a:srgbClr val="FFFFFF"/>
              </a:solidFill>
              <a:highlight>
                <a:srgbClr val="004A86"/>
              </a:highlight>
              <a:cs typeface="Arial" panose="020B0604020202020204" pitchFamily="34" charset="0"/>
            </a:endParaRPr>
          </a:p>
          <a:p>
            <a:pPr>
              <a:defRPr/>
            </a:pPr>
            <a:r>
              <a:rPr lang="en-US" sz="1800" dirty="0">
                <a:cs typeface="Arial" panose="020B0604020202020204" pitchFamily="34" charset="0"/>
              </a:rPr>
              <a:t>Criteria for non-inferiority met (ITT)</a:t>
            </a:r>
          </a:p>
          <a:p>
            <a:pPr>
              <a:defRPr/>
            </a:pPr>
            <a:r>
              <a:rPr lang="en-US" sz="1800" dirty="0">
                <a:cs typeface="Arial" panose="020B0604020202020204" pitchFamily="34" charset="0"/>
              </a:rPr>
              <a:t>3- and 4-year LPFS for PBT vs RFA also significantly non-inferior</a:t>
            </a:r>
          </a:p>
          <a:p>
            <a:pPr>
              <a:defRPr/>
            </a:pPr>
            <a:endParaRPr lang="en-US" sz="1800" dirty="0">
              <a:solidFill>
                <a:sysClr val="windowText" lastClr="000000"/>
              </a:solidFill>
              <a:cs typeface="Arial" panose="020B0604020202020204" pitchFamily="34" charset="0"/>
            </a:endParaRPr>
          </a:p>
          <a:p>
            <a:pPr>
              <a:defRPr/>
            </a:pPr>
            <a:endParaRPr lang="en-US" sz="1800" dirty="0">
              <a:solidFill>
                <a:sysClr val="windowText" lastClr="000000"/>
              </a:solidFill>
              <a:cs typeface="Arial" panose="020B0604020202020204" pitchFamily="34" charset="0"/>
            </a:endParaRPr>
          </a:p>
          <a:p>
            <a:pPr>
              <a:defRPr/>
            </a:pPr>
            <a:endParaRPr lang="en-US" sz="1800" dirty="0">
              <a:solidFill>
                <a:sysClr val="windowText" lastClr="000000"/>
              </a:solidFill>
              <a:cs typeface="Arial" panose="020B0604020202020204" pitchFamily="34" charset="0"/>
            </a:endParaRPr>
          </a:p>
          <a:p>
            <a:pPr>
              <a:defRPr/>
            </a:pPr>
            <a:endParaRPr lang="en-US" sz="1800" dirty="0">
              <a:solidFill>
                <a:sysClr val="windowText" lastClr="000000"/>
              </a:solidFill>
              <a:cs typeface="Arial" panose="020B0604020202020204" pitchFamily="34" charset="0"/>
            </a:endParaRPr>
          </a:p>
          <a:p>
            <a:pPr>
              <a:defRPr/>
            </a:pPr>
            <a:endParaRPr lang="en-US" sz="1800" dirty="0">
              <a:solidFill>
                <a:sysClr val="windowText" lastClr="000000"/>
              </a:solidFill>
              <a:cs typeface="Arial" panose="020B0604020202020204" pitchFamily="34" charset="0"/>
            </a:endParaRPr>
          </a:p>
          <a:p>
            <a:pPr>
              <a:defRPr/>
            </a:pPr>
            <a:endParaRPr lang="en-US" sz="1800" dirty="0">
              <a:solidFill>
                <a:sysClr val="windowText" lastClr="000000"/>
              </a:solidFill>
              <a:cs typeface="Arial" panose="020B0604020202020204" pitchFamily="34" charset="0"/>
            </a:endParaRPr>
          </a:p>
          <a:p>
            <a:pPr>
              <a:defRPr/>
            </a:pPr>
            <a:endParaRPr lang="en-US" sz="1800" dirty="0">
              <a:solidFill>
                <a:sysClr val="windowText" lastClr="000000"/>
              </a:solidFill>
              <a:cs typeface="Arial" panose="020B0604020202020204" pitchFamily="34" charset="0"/>
            </a:endParaRPr>
          </a:p>
          <a:p>
            <a:pPr marL="0" indent="0">
              <a:buNone/>
              <a:defRPr/>
            </a:pPr>
            <a:endParaRPr lang="en-US" sz="1800" dirty="0">
              <a:solidFill>
                <a:sysClr val="windowText" lastClr="000000"/>
              </a:solidFill>
              <a:cs typeface="Arial" panose="020B0604020202020204" pitchFamily="34" charset="0"/>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6101820" y="1332617"/>
            <a:ext cx="0" cy="5148000"/>
          </a:xfrm>
          <a:prstGeom prst="line">
            <a:avLst/>
          </a:prstGeom>
          <a:noFill/>
          <a:ln w="9525" cap="flat" cmpd="sng" algn="ctr">
            <a:solidFill>
              <a:srgbClr val="1D498B">
                <a:shade val="95000"/>
                <a:satMod val="105000"/>
              </a:srgbClr>
            </a:solidFill>
            <a:prstDash val="solid"/>
          </a:ln>
          <a:effectLst/>
        </p:spPr>
      </p:cxnSp>
      <p:sp>
        <p:nvSpPr>
          <p:cNvPr id="2" name="Rectangle 1">
            <a:extLst>
              <a:ext uri="{FF2B5EF4-FFF2-40B4-BE49-F238E27FC236}">
                <a16:creationId xmlns:a16="http://schemas.microsoft.com/office/drawing/2014/main" id="{559BF3CD-ABFE-4B0E-80DE-B87E7F0960BA}"/>
              </a:ext>
            </a:extLst>
          </p:cNvPr>
          <p:cNvSpPr/>
          <p:nvPr/>
        </p:nvSpPr>
        <p:spPr>
          <a:xfrm>
            <a:off x="1755648" y="4172361"/>
            <a:ext cx="2664050" cy="309043"/>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rHCC (&lt;3 cm, ≤2 in number) </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5E60343D-40C5-4270-BB45-028395BDC470}"/>
              </a:ext>
            </a:extLst>
          </p:cNvPr>
          <p:cNvSpPr/>
          <p:nvPr/>
        </p:nvSpPr>
        <p:spPr>
          <a:xfrm>
            <a:off x="523288" y="4729622"/>
            <a:ext cx="2109217" cy="499872"/>
          </a:xfrm>
          <a:prstGeom prst="rect">
            <a:avLst/>
          </a:prstGeom>
          <a:solidFill>
            <a:srgbClr val="DC214E"/>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Arm P: PBT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66 Gy in 10 fractions</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8ABA51B8-78A9-4400-94D5-CFC1F317CA18}"/>
              </a:ext>
            </a:extLst>
          </p:cNvPr>
          <p:cNvSpPr/>
          <p:nvPr/>
        </p:nvSpPr>
        <p:spPr>
          <a:xfrm>
            <a:off x="3535680" y="4729622"/>
            <a:ext cx="2109217" cy="499872"/>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Arm R: RFA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with monopolar electrode</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8B5E7177-E6D1-4038-ABA2-24F1F98B18B8}"/>
              </a:ext>
            </a:extLst>
          </p:cNvPr>
          <p:cNvSpPr txBox="1"/>
          <p:nvPr/>
        </p:nvSpPr>
        <p:spPr>
          <a:xfrm>
            <a:off x="12639122" y="327964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D35FF6E0-C174-4BF4-B056-1F358430D068}"/>
              </a:ext>
            </a:extLst>
          </p:cNvPr>
          <p:cNvSpPr txBox="1"/>
          <p:nvPr/>
        </p:nvSpPr>
        <p:spPr>
          <a:xfrm>
            <a:off x="9546335" y="1519238"/>
            <a:ext cx="204082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Connector: Elbow 10">
            <a:extLst>
              <a:ext uri="{FF2B5EF4-FFF2-40B4-BE49-F238E27FC236}">
                <a16:creationId xmlns:a16="http://schemas.microsoft.com/office/drawing/2014/main" id="{8CF81839-64CC-48AE-A07A-7C2DA635A33B}"/>
              </a:ext>
            </a:extLst>
          </p:cNvPr>
          <p:cNvCxnSpPr>
            <a:cxnSpLocks/>
            <a:stCxn id="2" idx="2"/>
            <a:endCxn id="9" idx="0"/>
          </p:cNvCxnSpPr>
          <p:nvPr/>
        </p:nvCxnSpPr>
        <p:spPr>
          <a:xfrm rot="5400000">
            <a:off x="2208676" y="3850625"/>
            <a:ext cx="248218" cy="150977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A3DCC64F-94A6-49D7-B92D-CF46CCDA929C}"/>
              </a:ext>
            </a:extLst>
          </p:cNvPr>
          <p:cNvCxnSpPr>
            <a:cxnSpLocks/>
            <a:endCxn id="10" idx="0"/>
          </p:cNvCxnSpPr>
          <p:nvPr/>
        </p:nvCxnSpPr>
        <p:spPr>
          <a:xfrm>
            <a:off x="3080512" y="4607701"/>
            <a:ext cx="1509777" cy="121921"/>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D6A8067-B554-44A6-BB03-397029C91F4E}"/>
              </a:ext>
            </a:extLst>
          </p:cNvPr>
          <p:cNvSpPr/>
          <p:nvPr/>
        </p:nvSpPr>
        <p:spPr>
          <a:xfrm>
            <a:off x="2923235" y="4511885"/>
            <a:ext cx="360000" cy="360000"/>
          </a:xfrm>
          <a:prstGeom prst="ellipse">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R</a:t>
            </a:r>
            <a:r>
              <a:rPr kumimoji="0" lang="en-US" sz="1200" b="0" i="0" u="none" strike="noStrike" kern="1200" cap="none" spc="0" normalizeH="0" baseline="30000" noProof="0" dirty="0">
                <a:ln>
                  <a:noFill/>
                </a:ln>
                <a:solidFill>
                  <a:srgbClr val="FFFFFF"/>
                </a:solidFill>
                <a:effectLst/>
                <a:uLnTx/>
                <a:uFillTx/>
                <a:latin typeface="Arial" panose="020B0604020202020204"/>
                <a:ea typeface="+mn-ea"/>
                <a:cs typeface="+mn-cs"/>
              </a:rPr>
              <a:t>†</a:t>
            </a:r>
            <a:endPar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1" name="Straight Connector 20">
            <a:extLst>
              <a:ext uri="{FF2B5EF4-FFF2-40B4-BE49-F238E27FC236}">
                <a16:creationId xmlns:a16="http://schemas.microsoft.com/office/drawing/2014/main" id="{A9AE2A78-8BD0-460D-82F0-A4EF5010C1A8}"/>
              </a:ext>
            </a:extLst>
          </p:cNvPr>
          <p:cNvCxnSpPr>
            <a:cxnSpLocks/>
          </p:cNvCxnSpPr>
          <p:nvPr/>
        </p:nvCxnSpPr>
        <p:spPr>
          <a:xfrm flipH="1" flipV="1">
            <a:off x="425752" y="3466098"/>
            <a:ext cx="5670161" cy="2988"/>
          </a:xfrm>
          <a:prstGeom prst="line">
            <a:avLst/>
          </a:prstGeom>
          <a:noFill/>
          <a:ln w="9525" cap="flat" cmpd="sng" algn="ctr">
            <a:solidFill>
              <a:srgbClr val="1D498B">
                <a:shade val="95000"/>
                <a:satMod val="105000"/>
              </a:srgbClr>
            </a:solidFill>
            <a:prstDash val="solid"/>
          </a:ln>
          <a:effectLst/>
        </p:spPr>
      </p:cxnSp>
      <p:sp>
        <p:nvSpPr>
          <p:cNvPr id="24" name="Rectangle 23">
            <a:extLst>
              <a:ext uri="{FF2B5EF4-FFF2-40B4-BE49-F238E27FC236}">
                <a16:creationId xmlns:a16="http://schemas.microsoft.com/office/drawing/2014/main" id="{2B6845FC-FB80-45E7-8D97-3ED2E4193BCA}"/>
              </a:ext>
            </a:extLst>
          </p:cNvPr>
          <p:cNvSpPr/>
          <p:nvPr/>
        </p:nvSpPr>
        <p:spPr>
          <a:xfrm>
            <a:off x="7705059" y="1500273"/>
            <a:ext cx="2614598" cy="567133"/>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N=144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(December 2013−December 2017)</a:t>
            </a: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561DACA7-261D-4E04-82A3-C8EECA9A05C2}"/>
              </a:ext>
            </a:extLst>
          </p:cNvPr>
          <p:cNvSpPr/>
          <p:nvPr/>
        </p:nvSpPr>
        <p:spPr>
          <a:xfrm>
            <a:off x="6472699" y="2327563"/>
            <a:ext cx="2109217" cy="499872"/>
          </a:xfrm>
          <a:prstGeom prst="rect">
            <a:avLst/>
          </a:prstGeom>
          <a:solidFill>
            <a:srgbClr val="DC214E"/>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Arm P: PBT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ITT: n=72</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F7E690D1-27E9-4540-B929-03F185CA0E02}"/>
              </a:ext>
            </a:extLst>
          </p:cNvPr>
          <p:cNvSpPr/>
          <p:nvPr/>
        </p:nvSpPr>
        <p:spPr>
          <a:xfrm>
            <a:off x="9485091" y="2327563"/>
            <a:ext cx="2109217" cy="499872"/>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Arm R: RFA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ITT: n=72</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7" name="Connector: Elbow 26">
            <a:extLst>
              <a:ext uri="{FF2B5EF4-FFF2-40B4-BE49-F238E27FC236}">
                <a16:creationId xmlns:a16="http://schemas.microsoft.com/office/drawing/2014/main" id="{616B52B2-D65D-4681-A777-819E36090C3C}"/>
              </a:ext>
            </a:extLst>
          </p:cNvPr>
          <p:cNvCxnSpPr>
            <a:cxnSpLocks/>
            <a:stCxn id="24" idx="2"/>
            <a:endCxn id="25" idx="0"/>
          </p:cNvCxnSpPr>
          <p:nvPr/>
        </p:nvCxnSpPr>
        <p:spPr>
          <a:xfrm rot="5400000">
            <a:off x="8139755" y="1454959"/>
            <a:ext cx="260157" cy="148505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A6360866-901E-415A-8C0C-785DE818EEA3}"/>
              </a:ext>
            </a:extLst>
          </p:cNvPr>
          <p:cNvCxnSpPr>
            <a:cxnSpLocks/>
            <a:endCxn id="26" idx="0"/>
          </p:cNvCxnSpPr>
          <p:nvPr/>
        </p:nvCxnSpPr>
        <p:spPr>
          <a:xfrm>
            <a:off x="9029923" y="2205642"/>
            <a:ext cx="1509777" cy="121921"/>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76A2D2A-E11C-4E83-9240-38368E55717B}"/>
              </a:ext>
            </a:extLst>
          </p:cNvPr>
          <p:cNvSpPr/>
          <p:nvPr/>
        </p:nvSpPr>
        <p:spPr>
          <a:xfrm>
            <a:off x="6216667" y="3063146"/>
            <a:ext cx="1055898" cy="698412"/>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Switch to </a:t>
            </a:r>
            <a:b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Arm R </a:t>
            </a:r>
            <a:b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n=6</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6045D7DD-DFC3-4348-BA29-4EDCDED021BB}"/>
              </a:ext>
            </a:extLst>
          </p:cNvPr>
          <p:cNvSpPr/>
          <p:nvPr/>
        </p:nvSpPr>
        <p:spPr>
          <a:xfrm>
            <a:off x="7384492" y="3063146"/>
            <a:ext cx="1603518" cy="699800"/>
          </a:xfrm>
          <a:prstGeom prst="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B87"/>
                </a:solidFill>
                <a:effectLst/>
                <a:uLnTx/>
                <a:uFillTx/>
                <a:latin typeface="Arial" panose="020B0604020202020204"/>
                <a:ea typeface="+mn-ea"/>
                <a:cs typeface="+mn-cs"/>
              </a:rPr>
              <a:t>Received another treatment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B87"/>
                </a:solidFill>
                <a:effectLst/>
                <a:uLnTx/>
                <a:uFillTx/>
                <a:latin typeface="Arial" panose="020B0604020202020204"/>
                <a:ea typeface="+mn-ea"/>
                <a:cs typeface="+mn-cs"/>
              </a:rPr>
              <a:t>n=5</a:t>
            </a:r>
            <a:endParaRPr kumimoji="0" lang="en-GB" sz="1400" b="0"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BD646BEC-164E-452F-8C01-7228C782FDD3}"/>
              </a:ext>
            </a:extLst>
          </p:cNvPr>
          <p:cNvSpPr/>
          <p:nvPr/>
        </p:nvSpPr>
        <p:spPr>
          <a:xfrm>
            <a:off x="9158652" y="3063146"/>
            <a:ext cx="1139825" cy="698412"/>
          </a:xfrm>
          <a:prstGeom prst="rect">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Switch to </a:t>
            </a:r>
            <a:b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Arm P </a:t>
            </a:r>
            <a:b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n=19</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1DE490D3-F74D-4631-A584-758E1C1535D1}"/>
              </a:ext>
            </a:extLst>
          </p:cNvPr>
          <p:cNvSpPr/>
          <p:nvPr/>
        </p:nvSpPr>
        <p:spPr>
          <a:xfrm>
            <a:off x="10406570" y="3063146"/>
            <a:ext cx="1603518" cy="699800"/>
          </a:xfrm>
          <a:prstGeom prst="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B87"/>
                </a:solidFill>
                <a:effectLst/>
                <a:uLnTx/>
                <a:uFillTx/>
                <a:latin typeface="Arial" panose="020B0604020202020204"/>
                <a:ea typeface="+mn-ea"/>
                <a:cs typeface="+mn-cs"/>
              </a:rPr>
              <a:t>Received another treatment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B87"/>
                </a:solidFill>
                <a:effectLst/>
                <a:uLnTx/>
                <a:uFillTx/>
                <a:latin typeface="Arial" panose="020B0604020202020204"/>
                <a:ea typeface="+mn-ea"/>
                <a:cs typeface="+mn-cs"/>
              </a:rPr>
              <a:t>n=3</a:t>
            </a:r>
            <a:endParaRPr kumimoji="0" lang="en-GB" sz="1400" b="0" i="0" u="none" strike="noStrike" kern="1200" cap="none" spc="0" normalizeH="0" baseline="0" noProof="0" dirty="0">
              <a:ln>
                <a:noFill/>
              </a:ln>
              <a:solidFill>
                <a:srgbClr val="004B87"/>
              </a:solidFill>
              <a:effectLst/>
              <a:uLnTx/>
              <a:uFillTx/>
              <a:latin typeface="Arial" panose="020B0604020202020204"/>
              <a:ea typeface="+mn-ea"/>
              <a:cs typeface="+mn-cs"/>
            </a:endParaRPr>
          </a:p>
        </p:txBody>
      </p:sp>
      <p:cxnSp>
        <p:nvCxnSpPr>
          <p:cNvPr id="37" name="Connector: Elbow 36">
            <a:extLst>
              <a:ext uri="{FF2B5EF4-FFF2-40B4-BE49-F238E27FC236}">
                <a16:creationId xmlns:a16="http://schemas.microsoft.com/office/drawing/2014/main" id="{5B7FB169-0D0A-40A3-A4D3-DF7A7EA4DC07}"/>
              </a:ext>
            </a:extLst>
          </p:cNvPr>
          <p:cNvCxnSpPr>
            <a:cxnSpLocks/>
            <a:stCxn id="25" idx="2"/>
            <a:endCxn id="31" idx="0"/>
          </p:cNvCxnSpPr>
          <p:nvPr/>
        </p:nvCxnSpPr>
        <p:spPr>
          <a:xfrm rot="5400000">
            <a:off x="7018107" y="2553944"/>
            <a:ext cx="235711" cy="782692"/>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8499CFCA-E973-425D-8D5D-47219B888F75}"/>
              </a:ext>
            </a:extLst>
          </p:cNvPr>
          <p:cNvCxnSpPr>
            <a:cxnSpLocks/>
            <a:endCxn id="33" idx="0"/>
          </p:cNvCxnSpPr>
          <p:nvPr/>
        </p:nvCxnSpPr>
        <p:spPr>
          <a:xfrm>
            <a:off x="7320465" y="2947481"/>
            <a:ext cx="865786" cy="115665"/>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DD057A9C-5D94-4101-8FE9-1A7A67B7DFAE}"/>
              </a:ext>
            </a:extLst>
          </p:cNvPr>
          <p:cNvCxnSpPr>
            <a:cxnSpLocks/>
            <a:stCxn id="26" idx="2"/>
            <a:endCxn id="34" idx="0"/>
          </p:cNvCxnSpPr>
          <p:nvPr/>
        </p:nvCxnSpPr>
        <p:spPr>
          <a:xfrm rot="5400000">
            <a:off x="10016278" y="2539723"/>
            <a:ext cx="235711" cy="811135"/>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4F41E16B-0AA5-4197-B3A4-33B8D3586125}"/>
              </a:ext>
            </a:extLst>
          </p:cNvPr>
          <p:cNvCxnSpPr>
            <a:cxnSpLocks/>
          </p:cNvCxnSpPr>
          <p:nvPr/>
        </p:nvCxnSpPr>
        <p:spPr>
          <a:xfrm>
            <a:off x="10539699" y="2947481"/>
            <a:ext cx="782433" cy="118659"/>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1FFCDF43-AFBE-4473-A523-9E4A2C5DCB85}"/>
              </a:ext>
            </a:extLst>
          </p:cNvPr>
          <p:cNvSpPr/>
          <p:nvPr/>
        </p:nvSpPr>
        <p:spPr>
          <a:xfrm>
            <a:off x="6472699" y="3768514"/>
            <a:ext cx="2109217" cy="4998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PP population: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n=80</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3EC73DD2-D6F5-4528-89B9-DEAB647C7EAB}"/>
              </a:ext>
            </a:extLst>
          </p:cNvPr>
          <p:cNvSpPr/>
          <p:nvPr/>
        </p:nvSpPr>
        <p:spPr>
          <a:xfrm>
            <a:off x="9582627" y="3767056"/>
            <a:ext cx="2109217" cy="49987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PP population: </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n=56</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47" name="Table 49">
            <a:extLst>
              <a:ext uri="{FF2B5EF4-FFF2-40B4-BE49-F238E27FC236}">
                <a16:creationId xmlns:a16="http://schemas.microsoft.com/office/drawing/2014/main" id="{1F2D1F2B-E30A-4918-9963-32491522FB01}"/>
              </a:ext>
            </a:extLst>
          </p:cNvPr>
          <p:cNvGraphicFramePr>
            <a:graphicFrameLocks noGrp="1"/>
          </p:cNvGraphicFramePr>
          <p:nvPr>
            <p:extLst>
              <p:ext uri="{D42A27DB-BD31-4B8C-83A1-F6EECF244321}">
                <p14:modId xmlns:p14="http://schemas.microsoft.com/office/powerpoint/2010/main" val="1885229493"/>
              </p:ext>
            </p:extLst>
          </p:nvPr>
        </p:nvGraphicFramePr>
        <p:xfrm>
          <a:off x="6233639" y="4288554"/>
          <a:ext cx="5788642" cy="914400"/>
        </p:xfrm>
        <a:graphic>
          <a:graphicData uri="http://schemas.openxmlformats.org/drawingml/2006/table">
            <a:tbl>
              <a:tblPr firstRow="1" bandRow="1">
                <a:tableStyleId>{5C22544A-7EE6-4342-B048-85BDC9FD1C3A}</a:tableStyleId>
              </a:tblPr>
              <a:tblGrid>
                <a:gridCol w="2165778">
                  <a:extLst>
                    <a:ext uri="{9D8B030D-6E8A-4147-A177-3AD203B41FA5}">
                      <a16:colId xmlns:a16="http://schemas.microsoft.com/office/drawing/2014/main" val="4149979066"/>
                    </a:ext>
                  </a:extLst>
                </a:gridCol>
                <a:gridCol w="783772">
                  <a:extLst>
                    <a:ext uri="{9D8B030D-6E8A-4147-A177-3AD203B41FA5}">
                      <a16:colId xmlns:a16="http://schemas.microsoft.com/office/drawing/2014/main" val="1724931356"/>
                    </a:ext>
                  </a:extLst>
                </a:gridCol>
                <a:gridCol w="849085">
                  <a:extLst>
                    <a:ext uri="{9D8B030D-6E8A-4147-A177-3AD203B41FA5}">
                      <a16:colId xmlns:a16="http://schemas.microsoft.com/office/drawing/2014/main" val="2027363501"/>
                    </a:ext>
                  </a:extLst>
                </a:gridCol>
                <a:gridCol w="1038062">
                  <a:extLst>
                    <a:ext uri="{9D8B030D-6E8A-4147-A177-3AD203B41FA5}">
                      <a16:colId xmlns:a16="http://schemas.microsoft.com/office/drawing/2014/main" val="1466825169"/>
                    </a:ext>
                  </a:extLst>
                </a:gridCol>
                <a:gridCol w="951945">
                  <a:extLst>
                    <a:ext uri="{9D8B030D-6E8A-4147-A177-3AD203B41FA5}">
                      <a16:colId xmlns:a16="http://schemas.microsoft.com/office/drawing/2014/main" val="2729484723"/>
                    </a:ext>
                  </a:extLst>
                </a:gridCol>
              </a:tblGrid>
              <a:tr h="232254">
                <a:tc>
                  <a:txBody>
                    <a:bodyPr/>
                    <a:lstStyle/>
                    <a:p>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dirty="0"/>
                        <a:t>PBT</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dirty="0"/>
                        <a:t>RFA</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dirty="0"/>
                        <a:t>90% CI</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400" b="0" dirty="0"/>
                        <a:t>p value</a:t>
                      </a: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65054506"/>
                  </a:ext>
                </a:extLst>
              </a:tr>
              <a:tr h="232254">
                <a:tc>
                  <a:txBody>
                    <a:bodyPr/>
                    <a:lstStyle/>
                    <a:p>
                      <a:r>
                        <a:rPr lang="en-US" sz="1400" dirty="0"/>
                        <a:t>2-year LPFS, % pts (ITT)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92.8</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83.2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0.7–18.4</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&lt;0.001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2864649"/>
                  </a:ext>
                </a:extLst>
              </a:tr>
              <a:tr h="232254">
                <a:tc>
                  <a:txBody>
                    <a:bodyPr/>
                    <a:lstStyle/>
                    <a:p>
                      <a:r>
                        <a:rPr lang="en-US" sz="1400" dirty="0"/>
                        <a:t>2-year LPFS, % pts (PP)</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94.8</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83.9</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1.8–20</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&lt;0.001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6642027"/>
                  </a:ext>
                </a:extLst>
              </a:tr>
            </a:tbl>
          </a:graphicData>
        </a:graphic>
      </p:graphicFrame>
      <p:cxnSp>
        <p:nvCxnSpPr>
          <p:cNvPr id="53" name="Straight Arrow Connector 52">
            <a:extLst>
              <a:ext uri="{FF2B5EF4-FFF2-40B4-BE49-F238E27FC236}">
                <a16:creationId xmlns:a16="http://schemas.microsoft.com/office/drawing/2014/main" id="{F1904833-59A7-4C89-BDB3-066747543174}"/>
              </a:ext>
            </a:extLst>
          </p:cNvPr>
          <p:cNvCxnSpPr/>
          <p:nvPr/>
        </p:nvCxnSpPr>
        <p:spPr>
          <a:xfrm>
            <a:off x="7320044" y="3778900"/>
            <a:ext cx="0" cy="171308"/>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DD5B861-817F-49D2-9817-54FB23FD3E81}"/>
              </a:ext>
            </a:extLst>
          </p:cNvPr>
          <p:cNvCxnSpPr/>
          <p:nvPr/>
        </p:nvCxnSpPr>
        <p:spPr>
          <a:xfrm>
            <a:off x="10374140" y="3797188"/>
            <a:ext cx="0" cy="171308"/>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hlinkClick r:id="rId3" action="ppaction://hlinksldjump"/>
            <a:extLst>
              <a:ext uri="{FF2B5EF4-FFF2-40B4-BE49-F238E27FC236}">
                <a16:creationId xmlns:a16="http://schemas.microsoft.com/office/drawing/2014/main" id="{B9D03774-1F5A-43F3-B55F-D09627FA69D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722620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56F0-5773-42B7-81E6-6338B5F74D86}"/>
              </a:ext>
            </a:extLst>
          </p:cNvPr>
          <p:cNvSpPr>
            <a:spLocks noGrp="1"/>
          </p:cNvSpPr>
          <p:nvPr>
            <p:ph type="title"/>
          </p:nvPr>
        </p:nvSpPr>
        <p:spPr/>
        <p:txBody>
          <a:bodyPr>
            <a:noAutofit/>
          </a:bodyPr>
          <a:lstStyle/>
          <a:p>
            <a:r>
              <a:rPr lang="en-US" sz="2500" dirty="0"/>
              <a:t>PBT versus RFA treatment in patients with rHCC: </a:t>
            </a:r>
            <a:br>
              <a:rPr lang="en-US" sz="2500" dirty="0"/>
            </a:br>
            <a:r>
              <a:rPr lang="en-US" sz="2500" dirty="0"/>
              <a:t>a randomized controlled phase 3 non-inferiority APROH trial</a:t>
            </a:r>
            <a:endParaRPr lang="en-GB" sz="2500" dirty="0"/>
          </a:p>
        </p:txBody>
      </p:sp>
      <p:sp>
        <p:nvSpPr>
          <p:cNvPr id="3" name="Text Placeholder 2">
            <a:extLst>
              <a:ext uri="{FF2B5EF4-FFF2-40B4-BE49-F238E27FC236}">
                <a16:creationId xmlns:a16="http://schemas.microsoft.com/office/drawing/2014/main" id="{019A752B-9A0C-4EBC-AAF6-CBBAEBCC8AFD}"/>
              </a:ext>
            </a:extLst>
          </p:cNvPr>
          <p:cNvSpPr>
            <a:spLocks noGrp="1"/>
          </p:cNvSpPr>
          <p:nvPr>
            <p:ph type="body" sz="quarter" idx="10"/>
          </p:nvPr>
        </p:nvSpPr>
        <p:spPr/>
        <p:txBody>
          <a:bodyPr/>
          <a:lstStyle/>
          <a:p>
            <a:r>
              <a:rPr lang="en-GB" dirty="0"/>
              <a:t>Park J-W, et al. DILC 2020; LBO07</a:t>
            </a:r>
          </a:p>
        </p:txBody>
      </p:sp>
      <p:sp>
        <p:nvSpPr>
          <p:cNvPr id="4" name="Content Placeholder 3">
            <a:extLst>
              <a:ext uri="{FF2B5EF4-FFF2-40B4-BE49-F238E27FC236}">
                <a16:creationId xmlns:a16="http://schemas.microsoft.com/office/drawing/2014/main" id="{46E6C75D-184D-4C34-A113-5389803C8597}"/>
              </a:ext>
            </a:extLst>
          </p:cNvPr>
          <p:cNvSpPr>
            <a:spLocks noGrp="1"/>
          </p:cNvSpPr>
          <p:nvPr>
            <p:ph sz="half" idx="11"/>
          </p:nvPr>
        </p:nvSpPr>
        <p:spPr>
          <a:xfrm>
            <a:off x="425752" y="1146458"/>
            <a:ext cx="11340798" cy="5077039"/>
          </a:xfrm>
        </p:spPr>
        <p:txBody>
          <a:bodyPr>
            <a:normAutofit/>
          </a:bodyPr>
          <a:lstStyle/>
          <a:p>
            <a:pPr marL="0" indent="0">
              <a:buNone/>
            </a:pPr>
            <a:r>
              <a:rPr lang="en-GB" b="1" dirty="0">
                <a:solidFill>
                  <a:srgbClr val="FFFFFF"/>
                </a:solidFill>
                <a:highlight>
                  <a:srgbClr val="004A86"/>
                </a:highlight>
                <a:cs typeface="Arial" panose="020B0604020202020204" pitchFamily="34" charset="0"/>
              </a:rPr>
              <a:t>RESULTS (CONT.)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457200" lvl="1" indent="0">
              <a:buNone/>
            </a:pPr>
            <a:endParaRPr lang="en-US" dirty="0"/>
          </a:p>
        </p:txBody>
      </p:sp>
      <p:sp>
        <p:nvSpPr>
          <p:cNvPr id="14" name="Content Placeholder 13">
            <a:extLst>
              <a:ext uri="{FF2B5EF4-FFF2-40B4-BE49-F238E27FC236}">
                <a16:creationId xmlns:a16="http://schemas.microsoft.com/office/drawing/2014/main" id="{CDF67C5F-24F7-42E0-BB7F-E2EE46F37D37}"/>
              </a:ext>
            </a:extLst>
          </p:cNvPr>
          <p:cNvSpPr>
            <a:spLocks noGrp="1"/>
          </p:cNvSpPr>
          <p:nvPr>
            <p:ph sz="half" idx="12"/>
          </p:nvPr>
        </p:nvSpPr>
        <p:spPr>
          <a:xfrm>
            <a:off x="7676334" y="1401728"/>
            <a:ext cx="4414948" cy="4444890"/>
          </a:xfrm>
        </p:spPr>
        <p:txBody>
          <a:bodyPr>
            <a:normAutofit/>
          </a:bodyPr>
          <a:lstStyle/>
          <a:p>
            <a:pPr marL="0" indent="0">
              <a:buNone/>
              <a:defRPr/>
            </a:pPr>
            <a:r>
              <a:rPr lang="en-US" sz="1800" b="1" dirty="0">
                <a:cs typeface="Arial" panose="020B0604020202020204" pitchFamily="34" charset="0"/>
              </a:rPr>
              <a:t>Safety</a:t>
            </a:r>
          </a:p>
          <a:p>
            <a:pPr>
              <a:defRPr/>
            </a:pPr>
            <a:r>
              <a:rPr lang="en-US" sz="1800" dirty="0">
                <a:cs typeface="Arial" panose="020B0604020202020204" pitchFamily="34" charset="0"/>
              </a:rPr>
              <a:t>No Grade 4 AEs or mortality</a:t>
            </a:r>
          </a:p>
          <a:p>
            <a:pPr>
              <a:defRPr/>
            </a:pPr>
            <a:r>
              <a:rPr lang="en-US" sz="1800" dirty="0">
                <a:cs typeface="Arial" panose="020B0604020202020204" pitchFamily="34" charset="0"/>
              </a:rPr>
              <a:t>Most common any-grade AEs:</a:t>
            </a:r>
          </a:p>
          <a:p>
            <a:pPr lvl="1">
              <a:defRPr/>
            </a:pPr>
            <a:r>
              <a:rPr lang="en-US" sz="1600" b="1" dirty="0">
                <a:solidFill>
                  <a:schemeClr val="tx2"/>
                </a:solidFill>
                <a:cs typeface="Arial" panose="020B0604020202020204" pitchFamily="34" charset="0"/>
              </a:rPr>
              <a:t>PBT </a:t>
            </a:r>
          </a:p>
          <a:p>
            <a:pPr lvl="2">
              <a:defRPr/>
            </a:pPr>
            <a:r>
              <a:rPr lang="en-US" sz="1400" dirty="0">
                <a:cs typeface="Arial" panose="020B0604020202020204" pitchFamily="34" charset="0"/>
              </a:rPr>
              <a:t>Radiation pneumonitis: 32.5% pts</a:t>
            </a:r>
          </a:p>
          <a:p>
            <a:pPr lvl="2">
              <a:defRPr/>
            </a:pPr>
            <a:r>
              <a:rPr lang="en-US" sz="1400" dirty="0">
                <a:cs typeface="Arial" panose="020B0604020202020204" pitchFamily="34" charset="0"/>
              </a:rPr>
              <a:t>Leukocyte count decrease: 23.8% pts</a:t>
            </a:r>
          </a:p>
          <a:p>
            <a:pPr lvl="1">
              <a:defRPr/>
            </a:pPr>
            <a:endParaRPr lang="en-US" sz="1600" b="1" dirty="0">
              <a:solidFill>
                <a:schemeClr val="tx2"/>
              </a:solidFill>
              <a:cs typeface="Arial" panose="020B0604020202020204" pitchFamily="34" charset="0"/>
            </a:endParaRPr>
          </a:p>
          <a:p>
            <a:pPr lvl="1">
              <a:defRPr/>
            </a:pPr>
            <a:r>
              <a:rPr lang="en-US" sz="1600" b="1" dirty="0">
                <a:solidFill>
                  <a:schemeClr val="tx2"/>
                </a:solidFill>
                <a:cs typeface="Arial" panose="020B0604020202020204" pitchFamily="34" charset="0"/>
              </a:rPr>
              <a:t>RFA </a:t>
            </a:r>
          </a:p>
          <a:p>
            <a:pPr lvl="2">
              <a:defRPr/>
            </a:pPr>
            <a:r>
              <a:rPr lang="en-US" sz="1400" dirty="0">
                <a:cs typeface="Arial" panose="020B0604020202020204" pitchFamily="34" charset="0"/>
              </a:rPr>
              <a:t>ALT increase: 96.4% pts</a:t>
            </a:r>
          </a:p>
          <a:p>
            <a:pPr lvl="2">
              <a:defRPr/>
            </a:pPr>
            <a:r>
              <a:rPr lang="en-US" sz="1400" dirty="0">
                <a:cs typeface="Arial" panose="020B0604020202020204" pitchFamily="34" charset="0"/>
              </a:rPr>
              <a:t>Abdominal pain: 30.4% pts</a:t>
            </a:r>
          </a:p>
          <a:p>
            <a:pPr lvl="2">
              <a:defRPr/>
            </a:pPr>
            <a:endParaRPr lang="en-US" sz="1400" dirty="0">
              <a:cs typeface="Arial" panose="020B0604020202020204" pitchFamily="34" charset="0"/>
            </a:endParaRPr>
          </a:p>
          <a:p>
            <a:pPr marL="0" indent="0">
              <a:buNone/>
            </a:pPr>
            <a:r>
              <a:rPr lang="en-US" b="1" dirty="0">
                <a:solidFill>
                  <a:schemeClr val="bg1"/>
                </a:solidFill>
                <a:highlight>
                  <a:srgbClr val="004A86"/>
                </a:highlight>
              </a:rPr>
              <a:t>CONCLUSION</a:t>
            </a:r>
          </a:p>
          <a:p>
            <a:r>
              <a:rPr lang="en-GB" sz="1800" dirty="0">
                <a:latin typeface="Arial" panose="020B0604020202020204" pitchFamily="34" charset="0"/>
                <a:cs typeface="Arial" panose="020B0604020202020204" pitchFamily="34" charset="0"/>
              </a:rPr>
              <a:t>PBT non-inferior to RFA in terms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of LPFS in pts with rHCC</a:t>
            </a:r>
          </a:p>
          <a:p>
            <a:pPr lvl="2">
              <a:defRPr/>
            </a:pPr>
            <a:endParaRPr lang="en-US" sz="1400" dirty="0">
              <a:cs typeface="Arial" panose="020B0604020202020204" pitchFamily="34" charset="0"/>
            </a:endParaRPr>
          </a:p>
          <a:p>
            <a:pPr marL="0" indent="0">
              <a:buNone/>
              <a:defRPr/>
            </a:pPr>
            <a:endParaRPr lang="en-US" sz="1600" b="1" dirty="0">
              <a:solidFill>
                <a:srgbClr val="FFFFFF"/>
              </a:solidFill>
              <a:highlight>
                <a:srgbClr val="004A86"/>
              </a:highlight>
              <a:cs typeface="Arial" panose="020B0604020202020204" pitchFamily="34" charset="0"/>
            </a:endParaRPr>
          </a:p>
          <a:p>
            <a:pPr marL="0" indent="0">
              <a:buNone/>
              <a:defRPr/>
            </a:pPr>
            <a:endParaRPr lang="en-US" sz="1800" dirty="0">
              <a:solidFill>
                <a:sysClr val="windowText" lastClr="000000"/>
              </a:solidFill>
              <a:cs typeface="Arial" panose="020B0604020202020204" pitchFamily="34" charset="0"/>
            </a:endParaRPr>
          </a:p>
          <a:p>
            <a:pPr>
              <a:defRPr/>
            </a:pPr>
            <a:endParaRPr lang="en-US" sz="1800" dirty="0">
              <a:solidFill>
                <a:sysClr val="windowText" lastClr="000000"/>
              </a:solidFill>
              <a:cs typeface="Arial" panose="020B0604020202020204" pitchFamily="34" charset="0"/>
            </a:endParaRPr>
          </a:p>
          <a:p>
            <a:pPr>
              <a:defRPr/>
            </a:pPr>
            <a:endParaRPr lang="en-US" sz="1800" dirty="0">
              <a:solidFill>
                <a:sysClr val="windowText" lastClr="000000"/>
              </a:solidFill>
              <a:cs typeface="Arial" panose="020B0604020202020204" pitchFamily="34" charset="0"/>
            </a:endParaRPr>
          </a:p>
          <a:p>
            <a:pPr>
              <a:defRPr/>
            </a:pPr>
            <a:endParaRPr lang="en-US" sz="1800" dirty="0">
              <a:solidFill>
                <a:sysClr val="windowText" lastClr="000000"/>
              </a:solidFill>
              <a:cs typeface="Arial" panose="020B0604020202020204" pitchFamily="34" charset="0"/>
            </a:endParaRPr>
          </a:p>
          <a:p>
            <a:pPr>
              <a:defRPr/>
            </a:pPr>
            <a:endParaRPr lang="en-US" sz="1800" dirty="0">
              <a:solidFill>
                <a:sysClr val="windowText" lastClr="000000"/>
              </a:solidFill>
              <a:cs typeface="Arial" panose="020B0604020202020204" pitchFamily="34" charset="0"/>
            </a:endParaRPr>
          </a:p>
          <a:p>
            <a:pPr>
              <a:defRPr/>
            </a:pPr>
            <a:endParaRPr lang="en-US" sz="1800" dirty="0">
              <a:solidFill>
                <a:sysClr val="windowText" lastClr="000000"/>
              </a:solidFill>
              <a:cs typeface="Arial" panose="020B0604020202020204" pitchFamily="34" charset="0"/>
            </a:endParaRPr>
          </a:p>
          <a:p>
            <a:pPr>
              <a:defRPr/>
            </a:pPr>
            <a:endParaRPr lang="en-US" sz="1800" dirty="0">
              <a:solidFill>
                <a:sysClr val="windowText" lastClr="000000"/>
              </a:solidFill>
              <a:cs typeface="Arial" panose="020B0604020202020204" pitchFamily="34" charset="0"/>
            </a:endParaRPr>
          </a:p>
          <a:p>
            <a:pPr marL="0" indent="0">
              <a:buNone/>
              <a:defRPr/>
            </a:pPr>
            <a:endParaRPr lang="en-US" sz="1800" dirty="0">
              <a:solidFill>
                <a:sysClr val="windowText" lastClr="000000"/>
              </a:solidFill>
              <a:cs typeface="Arial" panose="020B0604020202020204" pitchFamily="34" charset="0"/>
            </a:endParaRPr>
          </a:p>
        </p:txBody>
      </p:sp>
      <p:cxnSp>
        <p:nvCxnSpPr>
          <p:cNvPr id="9" name="Straight Connector 8">
            <a:extLst>
              <a:ext uri="{FF2B5EF4-FFF2-40B4-BE49-F238E27FC236}">
                <a16:creationId xmlns:a16="http://schemas.microsoft.com/office/drawing/2014/main" id="{26AB59E4-97E8-4C19-80BF-19EC5EB1176D}"/>
              </a:ext>
            </a:extLst>
          </p:cNvPr>
          <p:cNvCxnSpPr>
            <a:cxnSpLocks/>
          </p:cNvCxnSpPr>
          <p:nvPr/>
        </p:nvCxnSpPr>
        <p:spPr>
          <a:xfrm>
            <a:off x="7620914" y="3943350"/>
            <a:ext cx="0" cy="2386013"/>
          </a:xfrm>
          <a:prstGeom prst="line">
            <a:avLst/>
          </a:prstGeom>
          <a:noFill/>
          <a:ln w="9525" cap="flat" cmpd="sng" algn="ctr">
            <a:solidFill>
              <a:srgbClr val="1D498B">
                <a:shade val="95000"/>
                <a:satMod val="105000"/>
              </a:srgbClr>
            </a:solidFill>
            <a:prstDash val="solid"/>
          </a:ln>
          <a:effectLst/>
        </p:spPr>
      </p:cxnSp>
      <p:cxnSp>
        <p:nvCxnSpPr>
          <p:cNvPr id="11" name="Straight Connector 10">
            <a:extLst>
              <a:ext uri="{FF2B5EF4-FFF2-40B4-BE49-F238E27FC236}">
                <a16:creationId xmlns:a16="http://schemas.microsoft.com/office/drawing/2014/main" id="{FE8B51AE-2C99-46E4-8741-1A9EE3814A5C}"/>
              </a:ext>
            </a:extLst>
          </p:cNvPr>
          <p:cNvCxnSpPr>
            <a:cxnSpLocks/>
          </p:cNvCxnSpPr>
          <p:nvPr/>
        </p:nvCxnSpPr>
        <p:spPr>
          <a:xfrm flipH="1">
            <a:off x="7620914" y="4412080"/>
            <a:ext cx="3966249" cy="0"/>
          </a:xfrm>
          <a:prstGeom prst="line">
            <a:avLst/>
          </a:prstGeom>
          <a:noFill/>
          <a:ln w="9525" cap="flat" cmpd="sng" algn="ctr">
            <a:solidFill>
              <a:srgbClr val="1D498B">
                <a:shade val="95000"/>
                <a:satMod val="105000"/>
              </a:srgbClr>
            </a:solidFill>
            <a:prstDash val="solid"/>
          </a:ln>
          <a:effectLst/>
        </p:spPr>
      </p:cxnSp>
      <p:pic>
        <p:nvPicPr>
          <p:cNvPr id="12" name="Picture 11">
            <a:hlinkClick r:id="rId3" action="ppaction://hlinksldjump"/>
            <a:extLst>
              <a:ext uri="{FF2B5EF4-FFF2-40B4-BE49-F238E27FC236}">
                <a16:creationId xmlns:a16="http://schemas.microsoft.com/office/drawing/2014/main" id="{A925D000-4CCF-4D4F-BDBD-DB3B93D9CB5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grpSp>
        <p:nvGrpSpPr>
          <p:cNvPr id="87" name="Group 86">
            <a:extLst>
              <a:ext uri="{FF2B5EF4-FFF2-40B4-BE49-F238E27FC236}">
                <a16:creationId xmlns:a16="http://schemas.microsoft.com/office/drawing/2014/main" id="{DFA13A40-201D-4A91-B125-4A7513153E28}"/>
              </a:ext>
            </a:extLst>
          </p:cNvPr>
          <p:cNvGrpSpPr/>
          <p:nvPr/>
        </p:nvGrpSpPr>
        <p:grpSpPr>
          <a:xfrm>
            <a:off x="2640097" y="3786265"/>
            <a:ext cx="4354062" cy="550878"/>
            <a:chOff x="2640097" y="3786265"/>
            <a:chExt cx="4354062" cy="550878"/>
          </a:xfrm>
        </p:grpSpPr>
        <p:sp>
          <p:nvSpPr>
            <p:cNvPr id="22" name="TextBox 21">
              <a:extLst>
                <a:ext uri="{FF2B5EF4-FFF2-40B4-BE49-F238E27FC236}">
                  <a16:creationId xmlns:a16="http://schemas.microsoft.com/office/drawing/2014/main" id="{C9424D94-6632-4CB6-86D5-A464F207F229}"/>
                </a:ext>
              </a:extLst>
            </p:cNvPr>
            <p:cNvSpPr txBox="1"/>
            <p:nvPr/>
          </p:nvSpPr>
          <p:spPr>
            <a:xfrm>
              <a:off x="3482731" y="4060144"/>
              <a:ext cx="911532" cy="276999"/>
            </a:xfrm>
            <a:prstGeom prst="rect">
              <a:avLst/>
            </a:prstGeom>
            <a:solidFill>
              <a:schemeClr val="bg1"/>
            </a:solidFill>
          </p:spPr>
          <p:txBody>
            <a:bodyPr wrap="none" rtlCol="0">
              <a:spAutoFit/>
            </a:bodyPr>
            <a:lstStyle/>
            <a:p>
              <a:pPr algn="ctr"/>
              <a:r>
                <a:rPr lang="en-GB" sz="1200" dirty="0"/>
                <a:t>RFA better</a:t>
              </a:r>
            </a:p>
          </p:txBody>
        </p:sp>
        <p:sp>
          <p:nvSpPr>
            <p:cNvPr id="23" name="TextBox 22">
              <a:extLst>
                <a:ext uri="{FF2B5EF4-FFF2-40B4-BE49-F238E27FC236}">
                  <a16:creationId xmlns:a16="http://schemas.microsoft.com/office/drawing/2014/main" id="{C67068ED-386D-40F3-8156-B88ACAA93D10}"/>
                </a:ext>
              </a:extLst>
            </p:cNvPr>
            <p:cNvSpPr txBox="1"/>
            <p:nvPr/>
          </p:nvSpPr>
          <p:spPr>
            <a:xfrm>
              <a:off x="5412198" y="4060144"/>
              <a:ext cx="917687" cy="276999"/>
            </a:xfrm>
            <a:prstGeom prst="rect">
              <a:avLst/>
            </a:prstGeom>
            <a:solidFill>
              <a:schemeClr val="bg1"/>
            </a:solidFill>
          </p:spPr>
          <p:txBody>
            <a:bodyPr wrap="none" rtlCol="0">
              <a:spAutoFit/>
            </a:bodyPr>
            <a:lstStyle/>
            <a:p>
              <a:pPr algn="ctr"/>
              <a:r>
                <a:rPr lang="en-GB" sz="1200" dirty="0"/>
                <a:t>PBT better</a:t>
              </a:r>
            </a:p>
          </p:txBody>
        </p:sp>
        <p:sp>
          <p:nvSpPr>
            <p:cNvPr id="24" name="TextBox 23">
              <a:extLst>
                <a:ext uri="{FF2B5EF4-FFF2-40B4-BE49-F238E27FC236}">
                  <a16:creationId xmlns:a16="http://schemas.microsoft.com/office/drawing/2014/main" id="{D76C55BE-6901-472B-947A-F2B49499D846}"/>
                </a:ext>
              </a:extLst>
            </p:cNvPr>
            <p:cNvSpPr txBox="1"/>
            <p:nvPr/>
          </p:nvSpPr>
          <p:spPr>
            <a:xfrm>
              <a:off x="2640097" y="3786265"/>
              <a:ext cx="388247" cy="261610"/>
            </a:xfrm>
            <a:prstGeom prst="rect">
              <a:avLst/>
            </a:prstGeom>
            <a:solidFill>
              <a:schemeClr val="bg1"/>
            </a:solidFill>
          </p:spPr>
          <p:txBody>
            <a:bodyPr wrap="none" rtlCol="0">
              <a:spAutoFit/>
            </a:bodyPr>
            <a:lstStyle/>
            <a:p>
              <a:pPr algn="ctr"/>
              <a:r>
                <a:rPr lang="en-GB" sz="1100" dirty="0"/>
                <a:t>-25</a:t>
              </a:r>
            </a:p>
          </p:txBody>
        </p:sp>
        <p:sp>
          <p:nvSpPr>
            <p:cNvPr id="25" name="TextBox 24">
              <a:extLst>
                <a:ext uri="{FF2B5EF4-FFF2-40B4-BE49-F238E27FC236}">
                  <a16:creationId xmlns:a16="http://schemas.microsoft.com/office/drawing/2014/main" id="{05B0F61F-34CC-4785-A59E-1A12DA2E1D96}"/>
                </a:ext>
              </a:extLst>
            </p:cNvPr>
            <p:cNvSpPr txBox="1"/>
            <p:nvPr/>
          </p:nvSpPr>
          <p:spPr>
            <a:xfrm>
              <a:off x="3030985" y="3786265"/>
              <a:ext cx="388247" cy="261610"/>
            </a:xfrm>
            <a:prstGeom prst="rect">
              <a:avLst/>
            </a:prstGeom>
            <a:solidFill>
              <a:schemeClr val="bg1"/>
            </a:solidFill>
          </p:spPr>
          <p:txBody>
            <a:bodyPr wrap="none" rtlCol="0">
              <a:spAutoFit/>
            </a:bodyPr>
            <a:lstStyle/>
            <a:p>
              <a:pPr algn="ctr"/>
              <a:r>
                <a:rPr lang="en-GB" sz="1100" dirty="0"/>
                <a:t>-20</a:t>
              </a:r>
            </a:p>
          </p:txBody>
        </p:sp>
        <p:sp>
          <p:nvSpPr>
            <p:cNvPr id="26" name="TextBox 25">
              <a:extLst>
                <a:ext uri="{FF2B5EF4-FFF2-40B4-BE49-F238E27FC236}">
                  <a16:creationId xmlns:a16="http://schemas.microsoft.com/office/drawing/2014/main" id="{6A61A2ED-3342-45F4-A5E5-0EACFBE0AA60}"/>
                </a:ext>
              </a:extLst>
            </p:cNvPr>
            <p:cNvSpPr txBox="1"/>
            <p:nvPr/>
          </p:nvSpPr>
          <p:spPr>
            <a:xfrm>
              <a:off x="3410443" y="3786265"/>
              <a:ext cx="388247" cy="261610"/>
            </a:xfrm>
            <a:prstGeom prst="rect">
              <a:avLst/>
            </a:prstGeom>
            <a:solidFill>
              <a:schemeClr val="bg1"/>
            </a:solidFill>
          </p:spPr>
          <p:txBody>
            <a:bodyPr wrap="none" rtlCol="0">
              <a:spAutoFit/>
            </a:bodyPr>
            <a:lstStyle/>
            <a:p>
              <a:pPr algn="ctr"/>
              <a:r>
                <a:rPr lang="en-GB" sz="1100" dirty="0"/>
                <a:t>-15</a:t>
              </a:r>
            </a:p>
          </p:txBody>
        </p:sp>
        <p:sp>
          <p:nvSpPr>
            <p:cNvPr id="27" name="TextBox 26">
              <a:extLst>
                <a:ext uri="{FF2B5EF4-FFF2-40B4-BE49-F238E27FC236}">
                  <a16:creationId xmlns:a16="http://schemas.microsoft.com/office/drawing/2014/main" id="{0CACD334-04DA-400B-851F-A56ECD7DA3B1}"/>
                </a:ext>
              </a:extLst>
            </p:cNvPr>
            <p:cNvSpPr txBox="1"/>
            <p:nvPr/>
          </p:nvSpPr>
          <p:spPr>
            <a:xfrm>
              <a:off x="3835621" y="3786265"/>
              <a:ext cx="388247" cy="261610"/>
            </a:xfrm>
            <a:prstGeom prst="rect">
              <a:avLst/>
            </a:prstGeom>
            <a:solidFill>
              <a:schemeClr val="bg1"/>
            </a:solidFill>
          </p:spPr>
          <p:txBody>
            <a:bodyPr wrap="none" rtlCol="0">
              <a:spAutoFit/>
            </a:bodyPr>
            <a:lstStyle/>
            <a:p>
              <a:pPr algn="ctr"/>
              <a:r>
                <a:rPr lang="en-GB" sz="1100" dirty="0"/>
                <a:t>-10</a:t>
              </a:r>
            </a:p>
          </p:txBody>
        </p:sp>
        <p:sp>
          <p:nvSpPr>
            <p:cNvPr id="28" name="TextBox 27">
              <a:extLst>
                <a:ext uri="{FF2B5EF4-FFF2-40B4-BE49-F238E27FC236}">
                  <a16:creationId xmlns:a16="http://schemas.microsoft.com/office/drawing/2014/main" id="{602A6F54-8252-4D53-8893-0414E00BDCC0}"/>
                </a:ext>
              </a:extLst>
            </p:cNvPr>
            <p:cNvSpPr txBox="1"/>
            <p:nvPr/>
          </p:nvSpPr>
          <p:spPr>
            <a:xfrm>
              <a:off x="4260799" y="3786265"/>
              <a:ext cx="309700" cy="261610"/>
            </a:xfrm>
            <a:prstGeom prst="rect">
              <a:avLst/>
            </a:prstGeom>
            <a:solidFill>
              <a:schemeClr val="bg1"/>
            </a:solidFill>
          </p:spPr>
          <p:txBody>
            <a:bodyPr wrap="none" rtlCol="0">
              <a:spAutoFit/>
            </a:bodyPr>
            <a:lstStyle/>
            <a:p>
              <a:pPr algn="ctr"/>
              <a:r>
                <a:rPr lang="en-GB" sz="1100" dirty="0"/>
                <a:t>-5</a:t>
              </a:r>
            </a:p>
          </p:txBody>
        </p:sp>
        <p:sp>
          <p:nvSpPr>
            <p:cNvPr id="37" name="TextBox 36">
              <a:extLst>
                <a:ext uri="{FF2B5EF4-FFF2-40B4-BE49-F238E27FC236}">
                  <a16:creationId xmlns:a16="http://schemas.microsoft.com/office/drawing/2014/main" id="{CB556F05-75E5-4BEC-B421-B1521203A43D}"/>
                </a:ext>
              </a:extLst>
            </p:cNvPr>
            <p:cNvSpPr txBox="1"/>
            <p:nvPr/>
          </p:nvSpPr>
          <p:spPr>
            <a:xfrm>
              <a:off x="5090974" y="3786265"/>
              <a:ext cx="263213" cy="261610"/>
            </a:xfrm>
            <a:prstGeom prst="rect">
              <a:avLst/>
            </a:prstGeom>
            <a:solidFill>
              <a:schemeClr val="bg1"/>
            </a:solidFill>
          </p:spPr>
          <p:txBody>
            <a:bodyPr wrap="none" rtlCol="0">
              <a:spAutoFit/>
            </a:bodyPr>
            <a:lstStyle/>
            <a:p>
              <a:pPr algn="ctr"/>
              <a:r>
                <a:rPr lang="en-GB" sz="1100" dirty="0"/>
                <a:t>5</a:t>
              </a:r>
            </a:p>
          </p:txBody>
        </p:sp>
        <p:sp>
          <p:nvSpPr>
            <p:cNvPr id="38" name="TextBox 37">
              <a:extLst>
                <a:ext uri="{FF2B5EF4-FFF2-40B4-BE49-F238E27FC236}">
                  <a16:creationId xmlns:a16="http://schemas.microsoft.com/office/drawing/2014/main" id="{BCD810B6-1E7F-4096-97CF-1E2C4AD0793E}"/>
                </a:ext>
              </a:extLst>
            </p:cNvPr>
            <p:cNvSpPr txBox="1"/>
            <p:nvPr/>
          </p:nvSpPr>
          <p:spPr>
            <a:xfrm>
              <a:off x="5447749" y="3786265"/>
              <a:ext cx="341760" cy="261610"/>
            </a:xfrm>
            <a:prstGeom prst="rect">
              <a:avLst/>
            </a:prstGeom>
            <a:solidFill>
              <a:schemeClr val="bg1"/>
            </a:solidFill>
          </p:spPr>
          <p:txBody>
            <a:bodyPr wrap="none" rtlCol="0">
              <a:spAutoFit/>
            </a:bodyPr>
            <a:lstStyle/>
            <a:p>
              <a:pPr algn="ctr"/>
              <a:r>
                <a:rPr lang="en-GB" sz="1100" dirty="0"/>
                <a:t>10</a:t>
              </a:r>
            </a:p>
          </p:txBody>
        </p:sp>
        <p:sp>
          <p:nvSpPr>
            <p:cNvPr id="39" name="TextBox 38">
              <a:extLst>
                <a:ext uri="{FF2B5EF4-FFF2-40B4-BE49-F238E27FC236}">
                  <a16:creationId xmlns:a16="http://schemas.microsoft.com/office/drawing/2014/main" id="{E9AA0AF9-4440-4241-A5BC-4C1908D34081}"/>
                </a:ext>
              </a:extLst>
            </p:cNvPr>
            <p:cNvSpPr txBox="1"/>
            <p:nvPr/>
          </p:nvSpPr>
          <p:spPr>
            <a:xfrm>
              <a:off x="5849300" y="3786265"/>
              <a:ext cx="341760" cy="261610"/>
            </a:xfrm>
            <a:prstGeom prst="rect">
              <a:avLst/>
            </a:prstGeom>
            <a:solidFill>
              <a:schemeClr val="bg1"/>
            </a:solidFill>
          </p:spPr>
          <p:txBody>
            <a:bodyPr wrap="none" rtlCol="0">
              <a:spAutoFit/>
            </a:bodyPr>
            <a:lstStyle/>
            <a:p>
              <a:pPr algn="ctr"/>
              <a:r>
                <a:rPr lang="en-GB" sz="1100" dirty="0"/>
                <a:t>15</a:t>
              </a:r>
            </a:p>
          </p:txBody>
        </p:sp>
        <p:sp>
          <p:nvSpPr>
            <p:cNvPr id="40" name="TextBox 39">
              <a:extLst>
                <a:ext uri="{FF2B5EF4-FFF2-40B4-BE49-F238E27FC236}">
                  <a16:creationId xmlns:a16="http://schemas.microsoft.com/office/drawing/2014/main" id="{A2EE12E8-C586-4777-8391-E6B08B0994A8}"/>
                </a:ext>
              </a:extLst>
            </p:cNvPr>
            <p:cNvSpPr txBox="1"/>
            <p:nvPr/>
          </p:nvSpPr>
          <p:spPr>
            <a:xfrm>
              <a:off x="6250851" y="3786265"/>
              <a:ext cx="341760" cy="261610"/>
            </a:xfrm>
            <a:prstGeom prst="rect">
              <a:avLst/>
            </a:prstGeom>
            <a:solidFill>
              <a:schemeClr val="bg1"/>
            </a:solidFill>
          </p:spPr>
          <p:txBody>
            <a:bodyPr wrap="none" rtlCol="0">
              <a:spAutoFit/>
            </a:bodyPr>
            <a:lstStyle/>
            <a:p>
              <a:pPr algn="ctr"/>
              <a:r>
                <a:rPr lang="en-GB" sz="1100" dirty="0"/>
                <a:t>20</a:t>
              </a:r>
            </a:p>
          </p:txBody>
        </p:sp>
        <p:sp>
          <p:nvSpPr>
            <p:cNvPr id="41" name="TextBox 40">
              <a:extLst>
                <a:ext uri="{FF2B5EF4-FFF2-40B4-BE49-F238E27FC236}">
                  <a16:creationId xmlns:a16="http://schemas.microsoft.com/office/drawing/2014/main" id="{7D62D2D3-FD3F-4847-A029-8766D5E376A2}"/>
                </a:ext>
              </a:extLst>
            </p:cNvPr>
            <p:cNvSpPr txBox="1"/>
            <p:nvPr/>
          </p:nvSpPr>
          <p:spPr>
            <a:xfrm>
              <a:off x="6652399" y="3786265"/>
              <a:ext cx="341760" cy="261610"/>
            </a:xfrm>
            <a:prstGeom prst="rect">
              <a:avLst/>
            </a:prstGeom>
            <a:solidFill>
              <a:schemeClr val="bg1"/>
            </a:solidFill>
          </p:spPr>
          <p:txBody>
            <a:bodyPr wrap="none" rtlCol="0">
              <a:spAutoFit/>
            </a:bodyPr>
            <a:lstStyle/>
            <a:p>
              <a:pPr algn="ctr"/>
              <a:r>
                <a:rPr lang="en-GB" sz="1100" dirty="0"/>
                <a:t>25</a:t>
              </a:r>
            </a:p>
          </p:txBody>
        </p:sp>
        <p:sp>
          <p:nvSpPr>
            <p:cNvPr id="48" name="TextBox 47">
              <a:extLst>
                <a:ext uri="{FF2B5EF4-FFF2-40B4-BE49-F238E27FC236}">
                  <a16:creationId xmlns:a16="http://schemas.microsoft.com/office/drawing/2014/main" id="{47581978-DEDC-48AB-9C4C-D1B3F01E4011}"/>
                </a:ext>
              </a:extLst>
            </p:cNvPr>
            <p:cNvSpPr txBox="1"/>
            <p:nvPr/>
          </p:nvSpPr>
          <p:spPr>
            <a:xfrm>
              <a:off x="4687440" y="3786265"/>
              <a:ext cx="263214" cy="261610"/>
            </a:xfrm>
            <a:prstGeom prst="rect">
              <a:avLst/>
            </a:prstGeom>
            <a:solidFill>
              <a:schemeClr val="bg1"/>
            </a:solidFill>
          </p:spPr>
          <p:txBody>
            <a:bodyPr wrap="none" rtlCol="0">
              <a:spAutoFit/>
            </a:bodyPr>
            <a:lstStyle/>
            <a:p>
              <a:pPr algn="ctr"/>
              <a:r>
                <a:rPr lang="en-GB" sz="1100" dirty="0"/>
                <a:t>0</a:t>
              </a:r>
            </a:p>
          </p:txBody>
        </p:sp>
        <p:cxnSp>
          <p:nvCxnSpPr>
            <p:cNvPr id="52" name="Straight Arrow Connector 51">
              <a:extLst>
                <a:ext uri="{FF2B5EF4-FFF2-40B4-BE49-F238E27FC236}">
                  <a16:creationId xmlns:a16="http://schemas.microsoft.com/office/drawing/2014/main" id="{D959384A-95E0-4B74-A566-D6ECCA9244D2}"/>
                </a:ext>
              </a:extLst>
            </p:cNvPr>
            <p:cNvCxnSpPr>
              <a:cxnSpLocks/>
              <a:endCxn id="41" idx="2"/>
            </p:cNvCxnSpPr>
            <p:nvPr/>
          </p:nvCxnSpPr>
          <p:spPr>
            <a:xfrm>
              <a:off x="4869837" y="4047064"/>
              <a:ext cx="1953442" cy="8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8FD88C7-D22E-424A-B018-DE5B1F894FF9}"/>
                </a:ext>
              </a:extLst>
            </p:cNvPr>
            <p:cNvCxnSpPr>
              <a:cxnSpLocks/>
            </p:cNvCxnSpPr>
            <p:nvPr/>
          </p:nvCxnSpPr>
          <p:spPr>
            <a:xfrm flipH="1" flipV="1">
              <a:off x="2749883" y="4047065"/>
              <a:ext cx="2046304" cy="8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6" name="Picture 85" descr="A picture containing object, antenna, bird, photo&#10;&#10;Description automatically generated">
            <a:extLst>
              <a:ext uri="{FF2B5EF4-FFF2-40B4-BE49-F238E27FC236}">
                <a16:creationId xmlns:a16="http://schemas.microsoft.com/office/drawing/2014/main" id="{6D8C02D1-BF28-469A-813F-4ED5EE1888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9918" y="4536343"/>
            <a:ext cx="4135623" cy="1681200"/>
          </a:xfrm>
          <a:prstGeom prst="rect">
            <a:avLst/>
          </a:prstGeom>
        </p:spPr>
      </p:pic>
      <p:grpSp>
        <p:nvGrpSpPr>
          <p:cNvPr id="88" name="Group 87">
            <a:extLst>
              <a:ext uri="{FF2B5EF4-FFF2-40B4-BE49-F238E27FC236}">
                <a16:creationId xmlns:a16="http://schemas.microsoft.com/office/drawing/2014/main" id="{7B57C4E6-F2D6-4179-99FA-35EA373ADC6B}"/>
              </a:ext>
            </a:extLst>
          </p:cNvPr>
          <p:cNvGrpSpPr/>
          <p:nvPr/>
        </p:nvGrpSpPr>
        <p:grpSpPr>
          <a:xfrm>
            <a:off x="2642016" y="6199200"/>
            <a:ext cx="4399782" cy="550878"/>
            <a:chOff x="2640097" y="3786265"/>
            <a:chExt cx="4399782" cy="550878"/>
          </a:xfrm>
        </p:grpSpPr>
        <p:sp>
          <p:nvSpPr>
            <p:cNvPr id="89" name="TextBox 88">
              <a:extLst>
                <a:ext uri="{FF2B5EF4-FFF2-40B4-BE49-F238E27FC236}">
                  <a16:creationId xmlns:a16="http://schemas.microsoft.com/office/drawing/2014/main" id="{F29D07B6-CB14-418B-985A-1A118B9A3A49}"/>
                </a:ext>
              </a:extLst>
            </p:cNvPr>
            <p:cNvSpPr txBox="1"/>
            <p:nvPr/>
          </p:nvSpPr>
          <p:spPr>
            <a:xfrm>
              <a:off x="3482731" y="4060144"/>
              <a:ext cx="911532" cy="276999"/>
            </a:xfrm>
            <a:prstGeom prst="rect">
              <a:avLst/>
            </a:prstGeom>
            <a:solidFill>
              <a:schemeClr val="bg1"/>
            </a:solidFill>
          </p:spPr>
          <p:txBody>
            <a:bodyPr wrap="none" rtlCol="0">
              <a:spAutoFit/>
            </a:bodyPr>
            <a:lstStyle/>
            <a:p>
              <a:pPr algn="ctr"/>
              <a:r>
                <a:rPr lang="en-GB" sz="1200" dirty="0"/>
                <a:t>RFA better</a:t>
              </a:r>
            </a:p>
          </p:txBody>
        </p:sp>
        <p:sp>
          <p:nvSpPr>
            <p:cNvPr id="90" name="TextBox 89">
              <a:extLst>
                <a:ext uri="{FF2B5EF4-FFF2-40B4-BE49-F238E27FC236}">
                  <a16:creationId xmlns:a16="http://schemas.microsoft.com/office/drawing/2014/main" id="{9D451BEB-96FB-4595-B7F0-0585388AE70A}"/>
                </a:ext>
              </a:extLst>
            </p:cNvPr>
            <p:cNvSpPr txBox="1"/>
            <p:nvPr/>
          </p:nvSpPr>
          <p:spPr>
            <a:xfrm>
              <a:off x="5412198" y="4060144"/>
              <a:ext cx="917687" cy="276999"/>
            </a:xfrm>
            <a:prstGeom prst="rect">
              <a:avLst/>
            </a:prstGeom>
            <a:solidFill>
              <a:schemeClr val="bg1"/>
            </a:solidFill>
          </p:spPr>
          <p:txBody>
            <a:bodyPr wrap="none" rtlCol="0">
              <a:spAutoFit/>
            </a:bodyPr>
            <a:lstStyle/>
            <a:p>
              <a:pPr algn="ctr"/>
              <a:r>
                <a:rPr lang="en-GB" sz="1200" dirty="0"/>
                <a:t>PBT better</a:t>
              </a:r>
            </a:p>
          </p:txBody>
        </p:sp>
        <p:sp>
          <p:nvSpPr>
            <p:cNvPr id="91" name="TextBox 90">
              <a:extLst>
                <a:ext uri="{FF2B5EF4-FFF2-40B4-BE49-F238E27FC236}">
                  <a16:creationId xmlns:a16="http://schemas.microsoft.com/office/drawing/2014/main" id="{2B033267-FB83-49A0-B120-E09C3CB64BE4}"/>
                </a:ext>
              </a:extLst>
            </p:cNvPr>
            <p:cNvSpPr txBox="1"/>
            <p:nvPr/>
          </p:nvSpPr>
          <p:spPr>
            <a:xfrm>
              <a:off x="2640097" y="3786265"/>
              <a:ext cx="388247" cy="261610"/>
            </a:xfrm>
            <a:prstGeom prst="rect">
              <a:avLst/>
            </a:prstGeom>
            <a:solidFill>
              <a:schemeClr val="bg1"/>
            </a:solidFill>
          </p:spPr>
          <p:txBody>
            <a:bodyPr wrap="none" rtlCol="0">
              <a:spAutoFit/>
            </a:bodyPr>
            <a:lstStyle/>
            <a:p>
              <a:pPr algn="ctr"/>
              <a:r>
                <a:rPr lang="en-GB" sz="1100" dirty="0"/>
                <a:t>-25</a:t>
              </a:r>
            </a:p>
          </p:txBody>
        </p:sp>
        <p:sp>
          <p:nvSpPr>
            <p:cNvPr id="92" name="TextBox 91">
              <a:extLst>
                <a:ext uri="{FF2B5EF4-FFF2-40B4-BE49-F238E27FC236}">
                  <a16:creationId xmlns:a16="http://schemas.microsoft.com/office/drawing/2014/main" id="{C4C7D376-CEB9-4492-9468-E784FDA6CA46}"/>
                </a:ext>
              </a:extLst>
            </p:cNvPr>
            <p:cNvSpPr txBox="1"/>
            <p:nvPr/>
          </p:nvSpPr>
          <p:spPr>
            <a:xfrm>
              <a:off x="3030985" y="3786265"/>
              <a:ext cx="388247" cy="261610"/>
            </a:xfrm>
            <a:prstGeom prst="rect">
              <a:avLst/>
            </a:prstGeom>
            <a:solidFill>
              <a:schemeClr val="bg1"/>
            </a:solidFill>
          </p:spPr>
          <p:txBody>
            <a:bodyPr wrap="none" rtlCol="0">
              <a:spAutoFit/>
            </a:bodyPr>
            <a:lstStyle/>
            <a:p>
              <a:pPr algn="ctr"/>
              <a:r>
                <a:rPr lang="en-GB" sz="1100" dirty="0"/>
                <a:t>-20</a:t>
              </a:r>
            </a:p>
          </p:txBody>
        </p:sp>
        <p:sp>
          <p:nvSpPr>
            <p:cNvPr id="93" name="TextBox 92">
              <a:extLst>
                <a:ext uri="{FF2B5EF4-FFF2-40B4-BE49-F238E27FC236}">
                  <a16:creationId xmlns:a16="http://schemas.microsoft.com/office/drawing/2014/main" id="{2F3CECBB-66E0-4492-AAF0-8A53C8ABECFB}"/>
                </a:ext>
              </a:extLst>
            </p:cNvPr>
            <p:cNvSpPr txBox="1"/>
            <p:nvPr/>
          </p:nvSpPr>
          <p:spPr>
            <a:xfrm>
              <a:off x="3410443" y="3786265"/>
              <a:ext cx="388247" cy="261610"/>
            </a:xfrm>
            <a:prstGeom prst="rect">
              <a:avLst/>
            </a:prstGeom>
            <a:solidFill>
              <a:schemeClr val="bg1"/>
            </a:solidFill>
          </p:spPr>
          <p:txBody>
            <a:bodyPr wrap="none" rtlCol="0">
              <a:spAutoFit/>
            </a:bodyPr>
            <a:lstStyle/>
            <a:p>
              <a:pPr algn="ctr"/>
              <a:r>
                <a:rPr lang="en-GB" sz="1100" dirty="0"/>
                <a:t>-15</a:t>
              </a:r>
            </a:p>
          </p:txBody>
        </p:sp>
        <p:sp>
          <p:nvSpPr>
            <p:cNvPr id="94" name="TextBox 93">
              <a:extLst>
                <a:ext uri="{FF2B5EF4-FFF2-40B4-BE49-F238E27FC236}">
                  <a16:creationId xmlns:a16="http://schemas.microsoft.com/office/drawing/2014/main" id="{C9722023-0760-4F13-98A3-BBB2045E1A10}"/>
                </a:ext>
              </a:extLst>
            </p:cNvPr>
            <p:cNvSpPr txBox="1"/>
            <p:nvPr/>
          </p:nvSpPr>
          <p:spPr>
            <a:xfrm>
              <a:off x="3835621" y="3786265"/>
              <a:ext cx="388247" cy="261610"/>
            </a:xfrm>
            <a:prstGeom prst="rect">
              <a:avLst/>
            </a:prstGeom>
            <a:solidFill>
              <a:schemeClr val="bg1"/>
            </a:solidFill>
          </p:spPr>
          <p:txBody>
            <a:bodyPr wrap="none" rtlCol="0">
              <a:spAutoFit/>
            </a:bodyPr>
            <a:lstStyle/>
            <a:p>
              <a:pPr algn="ctr"/>
              <a:r>
                <a:rPr lang="en-GB" sz="1100" dirty="0"/>
                <a:t>-10</a:t>
              </a:r>
            </a:p>
          </p:txBody>
        </p:sp>
        <p:sp>
          <p:nvSpPr>
            <p:cNvPr id="95" name="TextBox 94">
              <a:extLst>
                <a:ext uri="{FF2B5EF4-FFF2-40B4-BE49-F238E27FC236}">
                  <a16:creationId xmlns:a16="http://schemas.microsoft.com/office/drawing/2014/main" id="{512B25EB-9EFB-4A89-97C7-FF50F4E65994}"/>
                </a:ext>
              </a:extLst>
            </p:cNvPr>
            <p:cNvSpPr txBox="1"/>
            <p:nvPr/>
          </p:nvSpPr>
          <p:spPr>
            <a:xfrm>
              <a:off x="4260799" y="3786265"/>
              <a:ext cx="309700" cy="261610"/>
            </a:xfrm>
            <a:prstGeom prst="rect">
              <a:avLst/>
            </a:prstGeom>
            <a:solidFill>
              <a:schemeClr val="bg1"/>
            </a:solidFill>
          </p:spPr>
          <p:txBody>
            <a:bodyPr wrap="none" rtlCol="0">
              <a:spAutoFit/>
            </a:bodyPr>
            <a:lstStyle/>
            <a:p>
              <a:pPr algn="ctr"/>
              <a:r>
                <a:rPr lang="en-GB" sz="1100" dirty="0"/>
                <a:t>-5</a:t>
              </a:r>
            </a:p>
          </p:txBody>
        </p:sp>
        <p:sp>
          <p:nvSpPr>
            <p:cNvPr id="96" name="TextBox 95">
              <a:extLst>
                <a:ext uri="{FF2B5EF4-FFF2-40B4-BE49-F238E27FC236}">
                  <a16:creationId xmlns:a16="http://schemas.microsoft.com/office/drawing/2014/main" id="{EAEBCA5D-C23C-46D3-9076-A6006CCCB6F6}"/>
                </a:ext>
              </a:extLst>
            </p:cNvPr>
            <p:cNvSpPr txBox="1"/>
            <p:nvPr/>
          </p:nvSpPr>
          <p:spPr>
            <a:xfrm>
              <a:off x="5124745" y="3786265"/>
              <a:ext cx="263213" cy="261610"/>
            </a:xfrm>
            <a:prstGeom prst="rect">
              <a:avLst/>
            </a:prstGeom>
            <a:solidFill>
              <a:schemeClr val="bg1"/>
            </a:solidFill>
          </p:spPr>
          <p:txBody>
            <a:bodyPr wrap="none" rtlCol="0">
              <a:spAutoFit/>
            </a:bodyPr>
            <a:lstStyle/>
            <a:p>
              <a:pPr algn="ctr"/>
              <a:r>
                <a:rPr lang="en-GB" sz="1100" dirty="0"/>
                <a:t>5</a:t>
              </a:r>
            </a:p>
          </p:txBody>
        </p:sp>
        <p:sp>
          <p:nvSpPr>
            <p:cNvPr id="97" name="TextBox 96">
              <a:extLst>
                <a:ext uri="{FF2B5EF4-FFF2-40B4-BE49-F238E27FC236}">
                  <a16:creationId xmlns:a16="http://schemas.microsoft.com/office/drawing/2014/main" id="{72F8E6AB-9CE2-43DD-9803-E4B7A94C425D}"/>
                </a:ext>
              </a:extLst>
            </p:cNvPr>
            <p:cNvSpPr txBox="1"/>
            <p:nvPr/>
          </p:nvSpPr>
          <p:spPr>
            <a:xfrm>
              <a:off x="5493469" y="3786265"/>
              <a:ext cx="341760" cy="261610"/>
            </a:xfrm>
            <a:prstGeom prst="rect">
              <a:avLst/>
            </a:prstGeom>
            <a:solidFill>
              <a:schemeClr val="bg1"/>
            </a:solidFill>
          </p:spPr>
          <p:txBody>
            <a:bodyPr wrap="none" rtlCol="0">
              <a:spAutoFit/>
            </a:bodyPr>
            <a:lstStyle/>
            <a:p>
              <a:pPr algn="ctr"/>
              <a:r>
                <a:rPr lang="en-GB" sz="1100" dirty="0"/>
                <a:t>10</a:t>
              </a:r>
            </a:p>
          </p:txBody>
        </p:sp>
        <p:sp>
          <p:nvSpPr>
            <p:cNvPr id="98" name="TextBox 97">
              <a:extLst>
                <a:ext uri="{FF2B5EF4-FFF2-40B4-BE49-F238E27FC236}">
                  <a16:creationId xmlns:a16="http://schemas.microsoft.com/office/drawing/2014/main" id="{B1A0CF71-3B6F-41D0-87FD-992987FE21A2}"/>
                </a:ext>
              </a:extLst>
            </p:cNvPr>
            <p:cNvSpPr txBox="1"/>
            <p:nvPr/>
          </p:nvSpPr>
          <p:spPr>
            <a:xfrm>
              <a:off x="5895020" y="3786265"/>
              <a:ext cx="341760" cy="261610"/>
            </a:xfrm>
            <a:prstGeom prst="rect">
              <a:avLst/>
            </a:prstGeom>
            <a:solidFill>
              <a:schemeClr val="bg1"/>
            </a:solidFill>
          </p:spPr>
          <p:txBody>
            <a:bodyPr wrap="none" rtlCol="0">
              <a:spAutoFit/>
            </a:bodyPr>
            <a:lstStyle/>
            <a:p>
              <a:pPr algn="ctr"/>
              <a:r>
                <a:rPr lang="en-GB" sz="1100" dirty="0"/>
                <a:t>15</a:t>
              </a:r>
            </a:p>
          </p:txBody>
        </p:sp>
        <p:sp>
          <p:nvSpPr>
            <p:cNvPr id="99" name="TextBox 98">
              <a:extLst>
                <a:ext uri="{FF2B5EF4-FFF2-40B4-BE49-F238E27FC236}">
                  <a16:creationId xmlns:a16="http://schemas.microsoft.com/office/drawing/2014/main" id="{17229D9C-C463-4232-A99B-CC2863931350}"/>
                </a:ext>
              </a:extLst>
            </p:cNvPr>
            <p:cNvSpPr txBox="1"/>
            <p:nvPr/>
          </p:nvSpPr>
          <p:spPr>
            <a:xfrm>
              <a:off x="6296571" y="3786265"/>
              <a:ext cx="341760" cy="261610"/>
            </a:xfrm>
            <a:prstGeom prst="rect">
              <a:avLst/>
            </a:prstGeom>
            <a:solidFill>
              <a:schemeClr val="bg1"/>
            </a:solidFill>
          </p:spPr>
          <p:txBody>
            <a:bodyPr wrap="none" rtlCol="0">
              <a:spAutoFit/>
            </a:bodyPr>
            <a:lstStyle/>
            <a:p>
              <a:pPr algn="ctr"/>
              <a:r>
                <a:rPr lang="en-GB" sz="1100" dirty="0"/>
                <a:t>20</a:t>
              </a:r>
            </a:p>
          </p:txBody>
        </p:sp>
        <p:sp>
          <p:nvSpPr>
            <p:cNvPr id="100" name="TextBox 99">
              <a:extLst>
                <a:ext uri="{FF2B5EF4-FFF2-40B4-BE49-F238E27FC236}">
                  <a16:creationId xmlns:a16="http://schemas.microsoft.com/office/drawing/2014/main" id="{92F6940D-E7EA-4535-AB8C-5213A63B9FCC}"/>
                </a:ext>
              </a:extLst>
            </p:cNvPr>
            <p:cNvSpPr txBox="1"/>
            <p:nvPr/>
          </p:nvSpPr>
          <p:spPr>
            <a:xfrm>
              <a:off x="6698119" y="3786265"/>
              <a:ext cx="341760" cy="261610"/>
            </a:xfrm>
            <a:prstGeom prst="rect">
              <a:avLst/>
            </a:prstGeom>
            <a:solidFill>
              <a:schemeClr val="bg1"/>
            </a:solidFill>
          </p:spPr>
          <p:txBody>
            <a:bodyPr wrap="none" rtlCol="0">
              <a:spAutoFit/>
            </a:bodyPr>
            <a:lstStyle/>
            <a:p>
              <a:pPr algn="ctr"/>
              <a:r>
                <a:rPr lang="en-GB" sz="1100" dirty="0"/>
                <a:t>25</a:t>
              </a:r>
            </a:p>
          </p:txBody>
        </p:sp>
        <p:sp>
          <p:nvSpPr>
            <p:cNvPr id="101" name="TextBox 100">
              <a:extLst>
                <a:ext uri="{FF2B5EF4-FFF2-40B4-BE49-F238E27FC236}">
                  <a16:creationId xmlns:a16="http://schemas.microsoft.com/office/drawing/2014/main" id="{A2D19F17-02EB-4567-B71B-E7B80869EFA3}"/>
                </a:ext>
              </a:extLst>
            </p:cNvPr>
            <p:cNvSpPr txBox="1"/>
            <p:nvPr/>
          </p:nvSpPr>
          <p:spPr>
            <a:xfrm>
              <a:off x="4687440" y="3786265"/>
              <a:ext cx="263214" cy="261610"/>
            </a:xfrm>
            <a:prstGeom prst="rect">
              <a:avLst/>
            </a:prstGeom>
            <a:solidFill>
              <a:schemeClr val="bg1"/>
            </a:solidFill>
          </p:spPr>
          <p:txBody>
            <a:bodyPr wrap="none" rtlCol="0">
              <a:spAutoFit/>
            </a:bodyPr>
            <a:lstStyle/>
            <a:p>
              <a:pPr algn="ctr"/>
              <a:r>
                <a:rPr lang="en-GB" sz="1100" dirty="0"/>
                <a:t>0</a:t>
              </a:r>
            </a:p>
          </p:txBody>
        </p:sp>
        <p:cxnSp>
          <p:nvCxnSpPr>
            <p:cNvPr id="102" name="Straight Arrow Connector 101">
              <a:extLst>
                <a:ext uri="{FF2B5EF4-FFF2-40B4-BE49-F238E27FC236}">
                  <a16:creationId xmlns:a16="http://schemas.microsoft.com/office/drawing/2014/main" id="{5D477DFA-6DDE-46DB-89CB-B375E3A3C22A}"/>
                </a:ext>
              </a:extLst>
            </p:cNvPr>
            <p:cNvCxnSpPr>
              <a:cxnSpLocks/>
              <a:endCxn id="100" idx="2"/>
            </p:cNvCxnSpPr>
            <p:nvPr/>
          </p:nvCxnSpPr>
          <p:spPr>
            <a:xfrm>
              <a:off x="4915557" y="4047064"/>
              <a:ext cx="1953442" cy="8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E34DCDF-DC10-4131-9378-686B5B572C8E}"/>
                </a:ext>
              </a:extLst>
            </p:cNvPr>
            <p:cNvCxnSpPr>
              <a:cxnSpLocks/>
            </p:cNvCxnSpPr>
            <p:nvPr/>
          </p:nvCxnSpPr>
          <p:spPr>
            <a:xfrm flipH="1" flipV="1">
              <a:off x="2749883" y="4047065"/>
              <a:ext cx="2046304" cy="8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E66B2D30-DD6B-4A61-8823-B626D25729B9}"/>
              </a:ext>
            </a:extLst>
          </p:cNvPr>
          <p:cNvGrpSpPr/>
          <p:nvPr/>
        </p:nvGrpSpPr>
        <p:grpSpPr>
          <a:xfrm>
            <a:off x="384243" y="1516804"/>
            <a:ext cx="7198075" cy="2307206"/>
            <a:chOff x="384243" y="1516804"/>
            <a:chExt cx="7198075" cy="2307206"/>
          </a:xfrm>
        </p:grpSpPr>
        <p:sp>
          <p:nvSpPr>
            <p:cNvPr id="17" name="TextBox 16">
              <a:extLst>
                <a:ext uri="{FF2B5EF4-FFF2-40B4-BE49-F238E27FC236}">
                  <a16:creationId xmlns:a16="http://schemas.microsoft.com/office/drawing/2014/main" id="{B217006D-A5E4-402D-8B71-7D10578C44CE}"/>
                </a:ext>
              </a:extLst>
            </p:cNvPr>
            <p:cNvSpPr txBox="1"/>
            <p:nvPr/>
          </p:nvSpPr>
          <p:spPr>
            <a:xfrm>
              <a:off x="3997911" y="1701470"/>
              <a:ext cx="1584088" cy="276999"/>
            </a:xfrm>
            <a:prstGeom prst="rect">
              <a:avLst/>
            </a:prstGeom>
            <a:solidFill>
              <a:schemeClr val="bg1"/>
            </a:solidFill>
          </p:spPr>
          <p:txBody>
            <a:bodyPr wrap="none" rtlCol="0">
              <a:spAutoFit/>
            </a:bodyPr>
            <a:lstStyle/>
            <a:p>
              <a:pPr algn="ctr"/>
              <a:r>
                <a:rPr lang="en-GB" sz="1200" b="1" dirty="0"/>
                <a:t>Difference (90% CI)</a:t>
              </a:r>
            </a:p>
          </p:txBody>
        </p:sp>
        <p:sp>
          <p:nvSpPr>
            <p:cNvPr id="55" name="TextBox 54">
              <a:extLst>
                <a:ext uri="{FF2B5EF4-FFF2-40B4-BE49-F238E27FC236}">
                  <a16:creationId xmlns:a16="http://schemas.microsoft.com/office/drawing/2014/main" id="{CA122246-58E2-4300-B9BD-94D041EDBA9A}"/>
                </a:ext>
              </a:extLst>
            </p:cNvPr>
            <p:cNvSpPr txBox="1"/>
            <p:nvPr/>
          </p:nvSpPr>
          <p:spPr>
            <a:xfrm>
              <a:off x="421852" y="1626946"/>
              <a:ext cx="1383649" cy="307777"/>
            </a:xfrm>
            <a:prstGeom prst="rect">
              <a:avLst/>
            </a:prstGeom>
            <a:noFill/>
          </p:spPr>
          <p:txBody>
            <a:bodyPr wrap="none" rtlCol="0">
              <a:spAutoFit/>
            </a:bodyPr>
            <a:lstStyle/>
            <a:p>
              <a:r>
                <a:rPr lang="en-GB" sz="1400" b="1" dirty="0"/>
                <a:t>PP population</a:t>
              </a:r>
            </a:p>
          </p:txBody>
        </p:sp>
        <p:pic>
          <p:nvPicPr>
            <p:cNvPr id="82" name="Picture 81" descr="A picture containing object, sitting, photo, table&#10;&#10;Description automatically generated">
              <a:extLst>
                <a:ext uri="{FF2B5EF4-FFF2-40B4-BE49-F238E27FC236}">
                  <a16:creationId xmlns:a16="http://schemas.microsoft.com/office/drawing/2014/main" id="{623FDF60-429A-4A5D-A24A-45C5650CF4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9918" y="2144150"/>
              <a:ext cx="4092240" cy="1679860"/>
            </a:xfrm>
            <a:prstGeom prst="rect">
              <a:avLst/>
            </a:prstGeom>
          </p:spPr>
        </p:pic>
        <p:sp>
          <p:nvSpPr>
            <p:cNvPr id="68" name="TextBox 67">
              <a:extLst>
                <a:ext uri="{FF2B5EF4-FFF2-40B4-BE49-F238E27FC236}">
                  <a16:creationId xmlns:a16="http://schemas.microsoft.com/office/drawing/2014/main" id="{4F922142-E9B0-480C-A13A-44D8546102AC}"/>
                </a:ext>
              </a:extLst>
            </p:cNvPr>
            <p:cNvSpPr txBox="1"/>
            <p:nvPr/>
          </p:nvSpPr>
          <p:spPr>
            <a:xfrm>
              <a:off x="1920048" y="1516804"/>
              <a:ext cx="1961499" cy="461665"/>
            </a:xfrm>
            <a:prstGeom prst="rect">
              <a:avLst/>
            </a:prstGeom>
            <a:solidFill>
              <a:schemeClr val="bg1"/>
            </a:solidFill>
          </p:spPr>
          <p:txBody>
            <a:bodyPr wrap="none" rtlCol="0">
              <a:spAutoFit/>
            </a:bodyPr>
            <a:lstStyle/>
            <a:p>
              <a:pPr algn="ctr"/>
              <a:r>
                <a:rPr lang="en-GB" sz="1200" b="1" dirty="0"/>
                <a:t>Difference (PBT-RFA), %</a:t>
              </a:r>
            </a:p>
            <a:p>
              <a:pPr algn="ctr"/>
              <a:r>
                <a:rPr lang="en-GB" sz="1200" b="1" dirty="0"/>
                <a:t>(90% CI)</a:t>
              </a:r>
            </a:p>
          </p:txBody>
        </p:sp>
        <p:sp>
          <p:nvSpPr>
            <p:cNvPr id="67" name="TextBox 66">
              <a:extLst>
                <a:ext uri="{FF2B5EF4-FFF2-40B4-BE49-F238E27FC236}">
                  <a16:creationId xmlns:a16="http://schemas.microsoft.com/office/drawing/2014/main" id="{B32C0770-32A6-4614-A6A2-A28B302AB1BF}"/>
                </a:ext>
              </a:extLst>
            </p:cNvPr>
            <p:cNvSpPr txBox="1"/>
            <p:nvPr/>
          </p:nvSpPr>
          <p:spPr>
            <a:xfrm>
              <a:off x="6352493" y="1516804"/>
              <a:ext cx="1229825" cy="461665"/>
            </a:xfrm>
            <a:prstGeom prst="rect">
              <a:avLst/>
            </a:prstGeom>
            <a:solidFill>
              <a:schemeClr val="bg1"/>
            </a:solidFill>
          </p:spPr>
          <p:txBody>
            <a:bodyPr wrap="none" rtlCol="0">
              <a:spAutoFit/>
            </a:bodyPr>
            <a:lstStyle/>
            <a:p>
              <a:pPr algn="ctr"/>
              <a:r>
                <a:rPr lang="en-GB" sz="1200" b="1" dirty="0"/>
                <a:t>P-value for</a:t>
              </a:r>
              <a:br>
                <a:rPr lang="en-GB" sz="1200" b="1" dirty="0"/>
              </a:br>
              <a:r>
                <a:rPr lang="en-GB" sz="1200" b="1" dirty="0"/>
                <a:t>non-inferiority</a:t>
              </a:r>
            </a:p>
          </p:txBody>
        </p:sp>
        <p:grpSp>
          <p:nvGrpSpPr>
            <p:cNvPr id="104" name="Group 103">
              <a:extLst>
                <a:ext uri="{FF2B5EF4-FFF2-40B4-BE49-F238E27FC236}">
                  <a16:creationId xmlns:a16="http://schemas.microsoft.com/office/drawing/2014/main" id="{28C9487E-16BD-4DD7-B296-E786745F4FB1}"/>
                </a:ext>
              </a:extLst>
            </p:cNvPr>
            <p:cNvGrpSpPr/>
            <p:nvPr/>
          </p:nvGrpSpPr>
          <p:grpSpPr>
            <a:xfrm>
              <a:off x="410335" y="1831215"/>
              <a:ext cx="6885847" cy="1044084"/>
              <a:chOff x="410335" y="1831215"/>
              <a:chExt cx="6885847" cy="1044084"/>
            </a:xfrm>
          </p:grpSpPr>
          <p:sp>
            <p:nvSpPr>
              <p:cNvPr id="58" name="TextBox 57">
                <a:extLst>
                  <a:ext uri="{FF2B5EF4-FFF2-40B4-BE49-F238E27FC236}">
                    <a16:creationId xmlns:a16="http://schemas.microsoft.com/office/drawing/2014/main" id="{16A88752-DA14-4FA6-80BE-7545912FC8F7}"/>
                  </a:ext>
                </a:extLst>
              </p:cNvPr>
              <p:cNvSpPr txBox="1"/>
              <p:nvPr/>
            </p:nvSpPr>
            <p:spPr>
              <a:xfrm>
                <a:off x="862055" y="2208778"/>
                <a:ext cx="619080" cy="276999"/>
              </a:xfrm>
              <a:prstGeom prst="rect">
                <a:avLst/>
              </a:prstGeom>
              <a:noFill/>
            </p:spPr>
            <p:txBody>
              <a:bodyPr wrap="none" rtlCol="0">
                <a:spAutoFit/>
              </a:bodyPr>
              <a:lstStyle/>
              <a:p>
                <a:r>
                  <a:rPr lang="en-GB" sz="1200" dirty="0"/>
                  <a:t>2-year</a:t>
                </a:r>
              </a:p>
            </p:txBody>
          </p:sp>
          <p:sp>
            <p:nvSpPr>
              <p:cNvPr id="59" name="TextBox 58">
                <a:extLst>
                  <a:ext uri="{FF2B5EF4-FFF2-40B4-BE49-F238E27FC236}">
                    <a16:creationId xmlns:a16="http://schemas.microsoft.com/office/drawing/2014/main" id="{AD402112-AD42-4FD7-B237-FB4F7985D135}"/>
                  </a:ext>
                </a:extLst>
              </p:cNvPr>
              <p:cNvSpPr txBox="1"/>
              <p:nvPr/>
            </p:nvSpPr>
            <p:spPr>
              <a:xfrm>
                <a:off x="862055" y="2399608"/>
                <a:ext cx="619080" cy="276999"/>
              </a:xfrm>
              <a:prstGeom prst="rect">
                <a:avLst/>
              </a:prstGeom>
              <a:noFill/>
            </p:spPr>
            <p:txBody>
              <a:bodyPr wrap="none" rtlCol="0">
                <a:spAutoFit/>
              </a:bodyPr>
              <a:lstStyle/>
              <a:p>
                <a:r>
                  <a:rPr lang="en-GB" sz="1200" dirty="0"/>
                  <a:t>3-year</a:t>
                </a:r>
              </a:p>
            </p:txBody>
          </p:sp>
          <p:sp>
            <p:nvSpPr>
              <p:cNvPr id="60" name="TextBox 59">
                <a:extLst>
                  <a:ext uri="{FF2B5EF4-FFF2-40B4-BE49-F238E27FC236}">
                    <a16:creationId xmlns:a16="http://schemas.microsoft.com/office/drawing/2014/main" id="{08B0A11E-9D48-40AC-8719-F11E67CEC1CF}"/>
                  </a:ext>
                </a:extLst>
              </p:cNvPr>
              <p:cNvSpPr txBox="1"/>
              <p:nvPr/>
            </p:nvSpPr>
            <p:spPr>
              <a:xfrm>
                <a:off x="862055" y="2590438"/>
                <a:ext cx="619080" cy="276999"/>
              </a:xfrm>
              <a:prstGeom prst="rect">
                <a:avLst/>
              </a:prstGeom>
              <a:noFill/>
            </p:spPr>
            <p:txBody>
              <a:bodyPr wrap="none" rtlCol="0">
                <a:spAutoFit/>
              </a:bodyPr>
              <a:lstStyle/>
              <a:p>
                <a:r>
                  <a:rPr lang="en-GB" sz="1200" dirty="0"/>
                  <a:t>4-year</a:t>
                </a:r>
              </a:p>
            </p:txBody>
          </p:sp>
          <p:sp>
            <p:nvSpPr>
              <p:cNvPr id="57" name="TextBox 56">
                <a:extLst>
                  <a:ext uri="{FF2B5EF4-FFF2-40B4-BE49-F238E27FC236}">
                    <a16:creationId xmlns:a16="http://schemas.microsoft.com/office/drawing/2014/main" id="{01C600B1-FF8F-41DC-BBDC-4377E97A4C24}"/>
                  </a:ext>
                </a:extLst>
              </p:cNvPr>
              <p:cNvSpPr txBox="1"/>
              <p:nvPr/>
            </p:nvSpPr>
            <p:spPr>
              <a:xfrm>
                <a:off x="410335" y="1831215"/>
                <a:ext cx="1617751" cy="461665"/>
              </a:xfrm>
              <a:prstGeom prst="rect">
                <a:avLst/>
              </a:prstGeom>
              <a:noFill/>
            </p:spPr>
            <p:txBody>
              <a:bodyPr wrap="none" rtlCol="0">
                <a:spAutoFit/>
              </a:bodyPr>
              <a:lstStyle/>
              <a:p>
                <a:r>
                  <a:rPr lang="en-GB" sz="1200" dirty="0"/>
                  <a:t>LPFS</a:t>
                </a:r>
                <a:br>
                  <a:rPr lang="en-GB" sz="1200" dirty="0"/>
                </a:br>
                <a:r>
                  <a:rPr lang="en-GB" sz="1200" dirty="0"/>
                  <a:t>(for all target lesions)</a:t>
                </a:r>
              </a:p>
            </p:txBody>
          </p:sp>
          <p:sp>
            <p:nvSpPr>
              <p:cNvPr id="61" name="TextBox 60">
                <a:extLst>
                  <a:ext uri="{FF2B5EF4-FFF2-40B4-BE49-F238E27FC236}">
                    <a16:creationId xmlns:a16="http://schemas.microsoft.com/office/drawing/2014/main" id="{C5D33E4C-9CF1-4D08-A536-D8F7D1A03DA1}"/>
                  </a:ext>
                </a:extLst>
              </p:cNvPr>
              <p:cNvSpPr txBox="1"/>
              <p:nvPr/>
            </p:nvSpPr>
            <p:spPr>
              <a:xfrm>
                <a:off x="2285885" y="2211000"/>
                <a:ext cx="1229824" cy="276999"/>
              </a:xfrm>
              <a:prstGeom prst="rect">
                <a:avLst/>
              </a:prstGeom>
              <a:noFill/>
            </p:spPr>
            <p:txBody>
              <a:bodyPr wrap="none" rtlCol="0">
                <a:spAutoFit/>
              </a:bodyPr>
              <a:lstStyle/>
              <a:p>
                <a:pPr algn="ctr"/>
                <a:r>
                  <a:rPr lang="en-GB" sz="1200" dirty="0"/>
                  <a:t>10.6 (1.8−19.4)</a:t>
                </a:r>
              </a:p>
            </p:txBody>
          </p:sp>
          <p:sp>
            <p:nvSpPr>
              <p:cNvPr id="62" name="TextBox 61">
                <a:extLst>
                  <a:ext uri="{FF2B5EF4-FFF2-40B4-BE49-F238E27FC236}">
                    <a16:creationId xmlns:a16="http://schemas.microsoft.com/office/drawing/2014/main" id="{F44358BB-5746-4FEA-8BBA-D3795DF92411}"/>
                  </a:ext>
                </a:extLst>
              </p:cNvPr>
              <p:cNvSpPr txBox="1"/>
              <p:nvPr/>
            </p:nvSpPr>
            <p:spPr>
              <a:xfrm>
                <a:off x="2260237" y="2399608"/>
                <a:ext cx="1281121" cy="461665"/>
              </a:xfrm>
              <a:prstGeom prst="rect">
                <a:avLst/>
              </a:prstGeom>
              <a:noFill/>
            </p:spPr>
            <p:txBody>
              <a:bodyPr wrap="none" rtlCol="0">
                <a:spAutoFit/>
              </a:bodyPr>
              <a:lstStyle/>
              <a:p>
                <a:pPr algn="ctr"/>
                <a:r>
                  <a:rPr lang="en-GB" sz="1200" dirty="0"/>
                  <a:t>10.6 (-0.5−21.7)</a:t>
                </a:r>
              </a:p>
              <a:p>
                <a:pPr algn="ctr"/>
                <a:endParaRPr lang="en-GB" sz="1200" dirty="0"/>
              </a:p>
            </p:txBody>
          </p:sp>
          <p:sp>
            <p:nvSpPr>
              <p:cNvPr id="63" name="TextBox 62">
                <a:extLst>
                  <a:ext uri="{FF2B5EF4-FFF2-40B4-BE49-F238E27FC236}">
                    <a16:creationId xmlns:a16="http://schemas.microsoft.com/office/drawing/2014/main" id="{A84CF7D3-7F2A-419A-BFE6-75C1E66C13BA}"/>
                  </a:ext>
                </a:extLst>
              </p:cNvPr>
              <p:cNvSpPr txBox="1"/>
              <p:nvPr/>
            </p:nvSpPr>
            <p:spPr>
              <a:xfrm>
                <a:off x="2302717" y="2592600"/>
                <a:ext cx="1196161" cy="276999"/>
              </a:xfrm>
              <a:prstGeom prst="rect">
                <a:avLst/>
              </a:prstGeom>
              <a:noFill/>
            </p:spPr>
            <p:txBody>
              <a:bodyPr wrap="none" rtlCol="0">
                <a:spAutoFit/>
              </a:bodyPr>
              <a:lstStyle/>
              <a:p>
                <a:pPr algn="ctr"/>
                <a:r>
                  <a:rPr lang="en-GB" sz="1200" dirty="0"/>
                  <a:t>8.2 (-3.5−19.9)</a:t>
                </a:r>
              </a:p>
            </p:txBody>
          </p:sp>
          <p:sp>
            <p:nvSpPr>
              <p:cNvPr id="64" name="TextBox 63">
                <a:extLst>
                  <a:ext uri="{FF2B5EF4-FFF2-40B4-BE49-F238E27FC236}">
                    <a16:creationId xmlns:a16="http://schemas.microsoft.com/office/drawing/2014/main" id="{76F957E7-685F-4F07-BB2A-E4FF2B0687B9}"/>
                  </a:ext>
                </a:extLst>
              </p:cNvPr>
              <p:cNvSpPr txBox="1"/>
              <p:nvPr/>
            </p:nvSpPr>
            <p:spPr>
              <a:xfrm>
                <a:off x="6638630" y="2208778"/>
                <a:ext cx="657552" cy="276999"/>
              </a:xfrm>
              <a:prstGeom prst="rect">
                <a:avLst/>
              </a:prstGeom>
              <a:noFill/>
            </p:spPr>
            <p:txBody>
              <a:bodyPr wrap="none" rtlCol="0">
                <a:spAutoFit/>
              </a:bodyPr>
              <a:lstStyle/>
              <a:p>
                <a:pPr algn="ctr"/>
                <a:r>
                  <a:rPr lang="en-GB" sz="1200" dirty="0"/>
                  <a:t>&lt;0.001</a:t>
                </a:r>
              </a:p>
            </p:txBody>
          </p:sp>
          <p:sp>
            <p:nvSpPr>
              <p:cNvPr id="65" name="TextBox 64">
                <a:extLst>
                  <a:ext uri="{FF2B5EF4-FFF2-40B4-BE49-F238E27FC236}">
                    <a16:creationId xmlns:a16="http://schemas.microsoft.com/office/drawing/2014/main" id="{296B6304-6B18-447E-BF33-7BEBA2E2D93F}"/>
                  </a:ext>
                </a:extLst>
              </p:cNvPr>
              <p:cNvSpPr txBox="1"/>
              <p:nvPr/>
            </p:nvSpPr>
            <p:spPr>
              <a:xfrm>
                <a:off x="6638630" y="2384963"/>
                <a:ext cx="657552" cy="276999"/>
              </a:xfrm>
              <a:prstGeom prst="rect">
                <a:avLst/>
              </a:prstGeom>
              <a:noFill/>
            </p:spPr>
            <p:txBody>
              <a:bodyPr wrap="none" rtlCol="0">
                <a:spAutoFit/>
              </a:bodyPr>
              <a:lstStyle/>
              <a:p>
                <a:pPr algn="ctr"/>
                <a:r>
                  <a:rPr lang="en-GB" sz="1200" dirty="0"/>
                  <a:t>&lt;0.001</a:t>
                </a:r>
              </a:p>
            </p:txBody>
          </p:sp>
          <p:sp>
            <p:nvSpPr>
              <p:cNvPr id="66" name="TextBox 65">
                <a:extLst>
                  <a:ext uri="{FF2B5EF4-FFF2-40B4-BE49-F238E27FC236}">
                    <a16:creationId xmlns:a16="http://schemas.microsoft.com/office/drawing/2014/main" id="{FBB4A79C-D8FA-4A66-BD7F-E27A0109E99F}"/>
                  </a:ext>
                </a:extLst>
              </p:cNvPr>
              <p:cNvSpPr txBox="1"/>
              <p:nvPr/>
            </p:nvSpPr>
            <p:spPr>
              <a:xfrm>
                <a:off x="6710267" y="2598300"/>
                <a:ext cx="567784" cy="276999"/>
              </a:xfrm>
              <a:prstGeom prst="rect">
                <a:avLst/>
              </a:prstGeom>
              <a:noFill/>
            </p:spPr>
            <p:txBody>
              <a:bodyPr wrap="none" rtlCol="0">
                <a:spAutoFit/>
              </a:bodyPr>
              <a:lstStyle/>
              <a:p>
                <a:pPr algn="ctr"/>
                <a:r>
                  <a:rPr lang="en-GB" sz="1200" dirty="0"/>
                  <a:t>0.001</a:t>
                </a:r>
              </a:p>
            </p:txBody>
          </p:sp>
        </p:grpSp>
        <p:grpSp>
          <p:nvGrpSpPr>
            <p:cNvPr id="105" name="Group 104">
              <a:extLst>
                <a:ext uri="{FF2B5EF4-FFF2-40B4-BE49-F238E27FC236}">
                  <a16:creationId xmlns:a16="http://schemas.microsoft.com/office/drawing/2014/main" id="{E09DCED2-05D3-4025-8B81-A29809E5A383}"/>
                </a:ext>
              </a:extLst>
            </p:cNvPr>
            <p:cNvGrpSpPr/>
            <p:nvPr/>
          </p:nvGrpSpPr>
          <p:grpSpPr>
            <a:xfrm>
              <a:off x="384243" y="2796447"/>
              <a:ext cx="6923294" cy="859418"/>
              <a:chOff x="372888" y="2015881"/>
              <a:chExt cx="6923294" cy="859418"/>
            </a:xfrm>
          </p:grpSpPr>
          <p:sp>
            <p:nvSpPr>
              <p:cNvPr id="106" name="TextBox 105">
                <a:extLst>
                  <a:ext uri="{FF2B5EF4-FFF2-40B4-BE49-F238E27FC236}">
                    <a16:creationId xmlns:a16="http://schemas.microsoft.com/office/drawing/2014/main" id="{EC6CF169-FD34-49F9-8CE7-EC6B063142E3}"/>
                  </a:ext>
                </a:extLst>
              </p:cNvPr>
              <p:cNvSpPr txBox="1"/>
              <p:nvPr/>
            </p:nvSpPr>
            <p:spPr>
              <a:xfrm>
                <a:off x="862055" y="2208778"/>
                <a:ext cx="619080" cy="276999"/>
              </a:xfrm>
              <a:prstGeom prst="rect">
                <a:avLst/>
              </a:prstGeom>
              <a:noFill/>
            </p:spPr>
            <p:txBody>
              <a:bodyPr wrap="none" rtlCol="0">
                <a:spAutoFit/>
              </a:bodyPr>
              <a:lstStyle/>
              <a:p>
                <a:r>
                  <a:rPr lang="en-GB" sz="1200" dirty="0"/>
                  <a:t>2-year</a:t>
                </a:r>
              </a:p>
            </p:txBody>
          </p:sp>
          <p:sp>
            <p:nvSpPr>
              <p:cNvPr id="107" name="TextBox 106">
                <a:extLst>
                  <a:ext uri="{FF2B5EF4-FFF2-40B4-BE49-F238E27FC236}">
                    <a16:creationId xmlns:a16="http://schemas.microsoft.com/office/drawing/2014/main" id="{BDED2F87-6B09-4E9A-A534-BCA9DA7A4F3C}"/>
                  </a:ext>
                </a:extLst>
              </p:cNvPr>
              <p:cNvSpPr txBox="1"/>
              <p:nvPr/>
            </p:nvSpPr>
            <p:spPr>
              <a:xfrm>
                <a:off x="862055" y="2399608"/>
                <a:ext cx="619080" cy="276999"/>
              </a:xfrm>
              <a:prstGeom prst="rect">
                <a:avLst/>
              </a:prstGeom>
              <a:noFill/>
            </p:spPr>
            <p:txBody>
              <a:bodyPr wrap="none" rtlCol="0">
                <a:spAutoFit/>
              </a:bodyPr>
              <a:lstStyle/>
              <a:p>
                <a:r>
                  <a:rPr lang="en-GB" sz="1200" dirty="0"/>
                  <a:t>3-year</a:t>
                </a:r>
              </a:p>
            </p:txBody>
          </p:sp>
          <p:sp>
            <p:nvSpPr>
              <p:cNvPr id="108" name="TextBox 107">
                <a:extLst>
                  <a:ext uri="{FF2B5EF4-FFF2-40B4-BE49-F238E27FC236}">
                    <a16:creationId xmlns:a16="http://schemas.microsoft.com/office/drawing/2014/main" id="{8F6CB94C-2948-4CCF-8CD5-D0ED16E9CEDE}"/>
                  </a:ext>
                </a:extLst>
              </p:cNvPr>
              <p:cNvSpPr txBox="1"/>
              <p:nvPr/>
            </p:nvSpPr>
            <p:spPr>
              <a:xfrm>
                <a:off x="862055" y="2590438"/>
                <a:ext cx="619080" cy="276999"/>
              </a:xfrm>
              <a:prstGeom prst="rect">
                <a:avLst/>
              </a:prstGeom>
              <a:noFill/>
            </p:spPr>
            <p:txBody>
              <a:bodyPr wrap="none" rtlCol="0">
                <a:spAutoFit/>
              </a:bodyPr>
              <a:lstStyle/>
              <a:p>
                <a:r>
                  <a:rPr lang="en-GB" sz="1200" dirty="0"/>
                  <a:t>4-year</a:t>
                </a:r>
              </a:p>
            </p:txBody>
          </p:sp>
          <p:sp>
            <p:nvSpPr>
              <p:cNvPr id="109" name="TextBox 108">
                <a:extLst>
                  <a:ext uri="{FF2B5EF4-FFF2-40B4-BE49-F238E27FC236}">
                    <a16:creationId xmlns:a16="http://schemas.microsoft.com/office/drawing/2014/main" id="{849F3683-1313-434D-BC64-9DFE9A9DB771}"/>
                  </a:ext>
                </a:extLst>
              </p:cNvPr>
              <p:cNvSpPr txBox="1"/>
              <p:nvPr/>
            </p:nvSpPr>
            <p:spPr>
              <a:xfrm>
                <a:off x="372888" y="2015881"/>
                <a:ext cx="1670650" cy="276999"/>
              </a:xfrm>
              <a:prstGeom prst="rect">
                <a:avLst/>
              </a:prstGeom>
              <a:noFill/>
            </p:spPr>
            <p:txBody>
              <a:bodyPr wrap="none" rtlCol="0">
                <a:spAutoFit/>
              </a:bodyPr>
              <a:lstStyle/>
              <a:p>
                <a:r>
                  <a:rPr lang="en-GB" sz="1200" dirty="0"/>
                  <a:t>LPFS (for all patients)</a:t>
                </a:r>
              </a:p>
            </p:txBody>
          </p:sp>
          <p:sp>
            <p:nvSpPr>
              <p:cNvPr id="110" name="TextBox 109">
                <a:extLst>
                  <a:ext uri="{FF2B5EF4-FFF2-40B4-BE49-F238E27FC236}">
                    <a16:creationId xmlns:a16="http://schemas.microsoft.com/office/drawing/2014/main" id="{02BE8F10-413F-4A4C-AE32-907FDB3388DE}"/>
                  </a:ext>
                </a:extLst>
              </p:cNvPr>
              <p:cNvSpPr txBox="1"/>
              <p:nvPr/>
            </p:nvSpPr>
            <p:spPr>
              <a:xfrm>
                <a:off x="2285883" y="2211000"/>
                <a:ext cx="1229825" cy="276999"/>
              </a:xfrm>
              <a:prstGeom prst="rect">
                <a:avLst/>
              </a:prstGeom>
              <a:noFill/>
            </p:spPr>
            <p:txBody>
              <a:bodyPr wrap="none" rtlCol="0">
                <a:spAutoFit/>
              </a:bodyPr>
              <a:lstStyle/>
              <a:p>
                <a:pPr algn="ctr"/>
                <a:r>
                  <a:rPr lang="en-GB" sz="1200" dirty="0"/>
                  <a:t>10.9 (1.8−20.0)</a:t>
                </a:r>
              </a:p>
            </p:txBody>
          </p:sp>
          <p:sp>
            <p:nvSpPr>
              <p:cNvPr id="111" name="TextBox 110">
                <a:extLst>
                  <a:ext uri="{FF2B5EF4-FFF2-40B4-BE49-F238E27FC236}">
                    <a16:creationId xmlns:a16="http://schemas.microsoft.com/office/drawing/2014/main" id="{E5070502-21EC-4A4E-BF4D-2CAC55226858}"/>
                  </a:ext>
                </a:extLst>
              </p:cNvPr>
              <p:cNvSpPr txBox="1"/>
              <p:nvPr/>
            </p:nvSpPr>
            <p:spPr>
              <a:xfrm>
                <a:off x="2260237" y="2399608"/>
                <a:ext cx="1281121" cy="461665"/>
              </a:xfrm>
              <a:prstGeom prst="rect">
                <a:avLst/>
              </a:prstGeom>
              <a:noFill/>
            </p:spPr>
            <p:txBody>
              <a:bodyPr wrap="none" rtlCol="0">
                <a:spAutoFit/>
              </a:bodyPr>
              <a:lstStyle/>
              <a:p>
                <a:pPr algn="ctr"/>
                <a:r>
                  <a:rPr lang="en-GB" sz="1200" dirty="0"/>
                  <a:t>10.7 (-0.8−22.1)</a:t>
                </a:r>
              </a:p>
              <a:p>
                <a:pPr algn="ctr"/>
                <a:endParaRPr lang="en-GB" sz="1200" dirty="0"/>
              </a:p>
            </p:txBody>
          </p:sp>
          <p:sp>
            <p:nvSpPr>
              <p:cNvPr id="112" name="TextBox 111">
                <a:extLst>
                  <a:ext uri="{FF2B5EF4-FFF2-40B4-BE49-F238E27FC236}">
                    <a16:creationId xmlns:a16="http://schemas.microsoft.com/office/drawing/2014/main" id="{D11A056D-6BFB-467E-8FB8-BD4869CD795B}"/>
                  </a:ext>
                </a:extLst>
              </p:cNvPr>
              <p:cNvSpPr txBox="1"/>
              <p:nvPr/>
            </p:nvSpPr>
            <p:spPr>
              <a:xfrm>
                <a:off x="2302717" y="2592600"/>
                <a:ext cx="1196161" cy="276999"/>
              </a:xfrm>
              <a:prstGeom prst="rect">
                <a:avLst/>
              </a:prstGeom>
              <a:noFill/>
            </p:spPr>
            <p:txBody>
              <a:bodyPr wrap="none" rtlCol="0">
                <a:spAutoFit/>
              </a:bodyPr>
              <a:lstStyle/>
              <a:p>
                <a:pPr algn="ctr"/>
                <a:r>
                  <a:rPr lang="en-GB" sz="1200" dirty="0"/>
                  <a:t>8.2 (-3.9−20.2)</a:t>
                </a:r>
              </a:p>
            </p:txBody>
          </p:sp>
          <p:sp>
            <p:nvSpPr>
              <p:cNvPr id="113" name="TextBox 112">
                <a:extLst>
                  <a:ext uri="{FF2B5EF4-FFF2-40B4-BE49-F238E27FC236}">
                    <a16:creationId xmlns:a16="http://schemas.microsoft.com/office/drawing/2014/main" id="{23C9F5EF-5249-42F4-A5AF-9A4F8955C338}"/>
                  </a:ext>
                </a:extLst>
              </p:cNvPr>
              <p:cNvSpPr txBox="1"/>
              <p:nvPr/>
            </p:nvSpPr>
            <p:spPr>
              <a:xfrm>
                <a:off x="6638630" y="2208778"/>
                <a:ext cx="657552" cy="276999"/>
              </a:xfrm>
              <a:prstGeom prst="rect">
                <a:avLst/>
              </a:prstGeom>
              <a:noFill/>
            </p:spPr>
            <p:txBody>
              <a:bodyPr wrap="none" rtlCol="0">
                <a:spAutoFit/>
              </a:bodyPr>
              <a:lstStyle/>
              <a:p>
                <a:pPr algn="ctr"/>
                <a:r>
                  <a:rPr lang="en-GB" sz="1200" dirty="0"/>
                  <a:t>&lt;0.001</a:t>
                </a:r>
              </a:p>
            </p:txBody>
          </p:sp>
          <p:sp>
            <p:nvSpPr>
              <p:cNvPr id="114" name="TextBox 113">
                <a:extLst>
                  <a:ext uri="{FF2B5EF4-FFF2-40B4-BE49-F238E27FC236}">
                    <a16:creationId xmlns:a16="http://schemas.microsoft.com/office/drawing/2014/main" id="{70E481E2-BDCC-42A3-A04A-86DAC1F1E925}"/>
                  </a:ext>
                </a:extLst>
              </p:cNvPr>
              <p:cNvSpPr txBox="1"/>
              <p:nvPr/>
            </p:nvSpPr>
            <p:spPr>
              <a:xfrm>
                <a:off x="6638630" y="2384963"/>
                <a:ext cx="657552" cy="276999"/>
              </a:xfrm>
              <a:prstGeom prst="rect">
                <a:avLst/>
              </a:prstGeom>
              <a:noFill/>
            </p:spPr>
            <p:txBody>
              <a:bodyPr wrap="none" rtlCol="0">
                <a:spAutoFit/>
              </a:bodyPr>
              <a:lstStyle/>
              <a:p>
                <a:pPr algn="ctr"/>
                <a:r>
                  <a:rPr lang="en-GB" sz="1200" dirty="0"/>
                  <a:t>&lt;0.001</a:t>
                </a:r>
              </a:p>
            </p:txBody>
          </p:sp>
          <p:sp>
            <p:nvSpPr>
              <p:cNvPr id="115" name="TextBox 114">
                <a:extLst>
                  <a:ext uri="{FF2B5EF4-FFF2-40B4-BE49-F238E27FC236}">
                    <a16:creationId xmlns:a16="http://schemas.microsoft.com/office/drawing/2014/main" id="{A0D803B9-82BF-4240-82EF-35E5C5BA78DF}"/>
                  </a:ext>
                </a:extLst>
              </p:cNvPr>
              <p:cNvSpPr txBox="1"/>
              <p:nvPr/>
            </p:nvSpPr>
            <p:spPr>
              <a:xfrm>
                <a:off x="6710267" y="2598300"/>
                <a:ext cx="567784" cy="276999"/>
              </a:xfrm>
              <a:prstGeom prst="rect">
                <a:avLst/>
              </a:prstGeom>
              <a:noFill/>
            </p:spPr>
            <p:txBody>
              <a:bodyPr wrap="none" rtlCol="0">
                <a:spAutoFit/>
              </a:bodyPr>
              <a:lstStyle/>
              <a:p>
                <a:pPr algn="ctr"/>
                <a:r>
                  <a:rPr lang="en-GB" sz="1200" dirty="0"/>
                  <a:t>0.001</a:t>
                </a:r>
              </a:p>
            </p:txBody>
          </p:sp>
        </p:grpSp>
      </p:grpSp>
      <p:grpSp>
        <p:nvGrpSpPr>
          <p:cNvPr id="117" name="Group 116">
            <a:extLst>
              <a:ext uri="{FF2B5EF4-FFF2-40B4-BE49-F238E27FC236}">
                <a16:creationId xmlns:a16="http://schemas.microsoft.com/office/drawing/2014/main" id="{CBF513FC-44C7-416C-8515-38A723933AE1}"/>
              </a:ext>
            </a:extLst>
          </p:cNvPr>
          <p:cNvGrpSpPr/>
          <p:nvPr/>
        </p:nvGrpSpPr>
        <p:grpSpPr>
          <a:xfrm>
            <a:off x="384243" y="4027598"/>
            <a:ext cx="6923294" cy="2028919"/>
            <a:chOff x="384243" y="1626946"/>
            <a:chExt cx="6923294" cy="2028919"/>
          </a:xfrm>
        </p:grpSpPr>
        <p:sp>
          <p:nvSpPr>
            <p:cNvPr id="119" name="TextBox 118">
              <a:extLst>
                <a:ext uri="{FF2B5EF4-FFF2-40B4-BE49-F238E27FC236}">
                  <a16:creationId xmlns:a16="http://schemas.microsoft.com/office/drawing/2014/main" id="{743BED79-8F26-4BEA-9870-FECB05F462B5}"/>
                </a:ext>
              </a:extLst>
            </p:cNvPr>
            <p:cNvSpPr txBox="1"/>
            <p:nvPr/>
          </p:nvSpPr>
          <p:spPr>
            <a:xfrm>
              <a:off x="421852" y="1626946"/>
              <a:ext cx="1414170" cy="307777"/>
            </a:xfrm>
            <a:prstGeom prst="rect">
              <a:avLst/>
            </a:prstGeom>
            <a:noFill/>
          </p:spPr>
          <p:txBody>
            <a:bodyPr wrap="none" rtlCol="0">
              <a:spAutoFit/>
            </a:bodyPr>
            <a:lstStyle/>
            <a:p>
              <a:r>
                <a:rPr lang="en-GB" sz="1400" b="1" dirty="0"/>
                <a:t>ITT population</a:t>
              </a:r>
            </a:p>
          </p:txBody>
        </p:sp>
        <p:grpSp>
          <p:nvGrpSpPr>
            <p:cNvPr id="123" name="Group 122">
              <a:extLst>
                <a:ext uri="{FF2B5EF4-FFF2-40B4-BE49-F238E27FC236}">
                  <a16:creationId xmlns:a16="http://schemas.microsoft.com/office/drawing/2014/main" id="{45460DC1-5C17-48E9-940D-D56F01F6BEFA}"/>
                </a:ext>
              </a:extLst>
            </p:cNvPr>
            <p:cNvGrpSpPr/>
            <p:nvPr/>
          </p:nvGrpSpPr>
          <p:grpSpPr>
            <a:xfrm>
              <a:off x="410335" y="1831215"/>
              <a:ext cx="6885847" cy="1044084"/>
              <a:chOff x="410335" y="1831215"/>
              <a:chExt cx="6885847" cy="1044084"/>
            </a:xfrm>
          </p:grpSpPr>
          <p:sp>
            <p:nvSpPr>
              <p:cNvPr id="135" name="TextBox 134">
                <a:extLst>
                  <a:ext uri="{FF2B5EF4-FFF2-40B4-BE49-F238E27FC236}">
                    <a16:creationId xmlns:a16="http://schemas.microsoft.com/office/drawing/2014/main" id="{C4B780E7-0C0B-449A-9FD5-2E17263A2C5D}"/>
                  </a:ext>
                </a:extLst>
              </p:cNvPr>
              <p:cNvSpPr txBox="1"/>
              <p:nvPr/>
            </p:nvSpPr>
            <p:spPr>
              <a:xfrm>
                <a:off x="862055" y="2208778"/>
                <a:ext cx="619080" cy="276999"/>
              </a:xfrm>
              <a:prstGeom prst="rect">
                <a:avLst/>
              </a:prstGeom>
              <a:noFill/>
            </p:spPr>
            <p:txBody>
              <a:bodyPr wrap="none" rtlCol="0">
                <a:spAutoFit/>
              </a:bodyPr>
              <a:lstStyle/>
              <a:p>
                <a:r>
                  <a:rPr lang="en-GB" sz="1200" dirty="0"/>
                  <a:t>2-year</a:t>
                </a:r>
              </a:p>
            </p:txBody>
          </p:sp>
          <p:sp>
            <p:nvSpPr>
              <p:cNvPr id="136" name="TextBox 135">
                <a:extLst>
                  <a:ext uri="{FF2B5EF4-FFF2-40B4-BE49-F238E27FC236}">
                    <a16:creationId xmlns:a16="http://schemas.microsoft.com/office/drawing/2014/main" id="{1D19427C-1BD9-484B-9B04-F53433508F0D}"/>
                  </a:ext>
                </a:extLst>
              </p:cNvPr>
              <p:cNvSpPr txBox="1"/>
              <p:nvPr/>
            </p:nvSpPr>
            <p:spPr>
              <a:xfrm>
                <a:off x="862055" y="2399608"/>
                <a:ext cx="619080" cy="276999"/>
              </a:xfrm>
              <a:prstGeom prst="rect">
                <a:avLst/>
              </a:prstGeom>
              <a:noFill/>
            </p:spPr>
            <p:txBody>
              <a:bodyPr wrap="none" rtlCol="0">
                <a:spAutoFit/>
              </a:bodyPr>
              <a:lstStyle/>
              <a:p>
                <a:r>
                  <a:rPr lang="en-GB" sz="1200" dirty="0"/>
                  <a:t>3-year</a:t>
                </a:r>
              </a:p>
            </p:txBody>
          </p:sp>
          <p:sp>
            <p:nvSpPr>
              <p:cNvPr id="137" name="TextBox 136">
                <a:extLst>
                  <a:ext uri="{FF2B5EF4-FFF2-40B4-BE49-F238E27FC236}">
                    <a16:creationId xmlns:a16="http://schemas.microsoft.com/office/drawing/2014/main" id="{94E1C4F1-969B-42A1-891D-5232B1B54BE8}"/>
                  </a:ext>
                </a:extLst>
              </p:cNvPr>
              <p:cNvSpPr txBox="1"/>
              <p:nvPr/>
            </p:nvSpPr>
            <p:spPr>
              <a:xfrm>
                <a:off x="862055" y="2590438"/>
                <a:ext cx="619080" cy="276999"/>
              </a:xfrm>
              <a:prstGeom prst="rect">
                <a:avLst/>
              </a:prstGeom>
              <a:noFill/>
            </p:spPr>
            <p:txBody>
              <a:bodyPr wrap="none" rtlCol="0">
                <a:spAutoFit/>
              </a:bodyPr>
              <a:lstStyle/>
              <a:p>
                <a:r>
                  <a:rPr lang="en-GB" sz="1200" dirty="0"/>
                  <a:t>4-year</a:t>
                </a:r>
              </a:p>
            </p:txBody>
          </p:sp>
          <p:sp>
            <p:nvSpPr>
              <p:cNvPr id="138" name="TextBox 137">
                <a:extLst>
                  <a:ext uri="{FF2B5EF4-FFF2-40B4-BE49-F238E27FC236}">
                    <a16:creationId xmlns:a16="http://schemas.microsoft.com/office/drawing/2014/main" id="{C5F9A5CF-68B0-4CA5-9B31-88CE0C3CE0CB}"/>
                  </a:ext>
                </a:extLst>
              </p:cNvPr>
              <p:cNvSpPr txBox="1"/>
              <p:nvPr/>
            </p:nvSpPr>
            <p:spPr>
              <a:xfrm>
                <a:off x="410335" y="1831215"/>
                <a:ext cx="1617751" cy="461665"/>
              </a:xfrm>
              <a:prstGeom prst="rect">
                <a:avLst/>
              </a:prstGeom>
              <a:noFill/>
            </p:spPr>
            <p:txBody>
              <a:bodyPr wrap="none" rtlCol="0">
                <a:spAutoFit/>
              </a:bodyPr>
              <a:lstStyle/>
              <a:p>
                <a:r>
                  <a:rPr lang="en-GB" sz="1200" dirty="0"/>
                  <a:t>LPFS</a:t>
                </a:r>
                <a:br>
                  <a:rPr lang="en-GB" sz="1200" dirty="0"/>
                </a:br>
                <a:r>
                  <a:rPr lang="en-GB" sz="1200" dirty="0"/>
                  <a:t>(for all target lesions)</a:t>
                </a:r>
              </a:p>
            </p:txBody>
          </p:sp>
          <p:sp>
            <p:nvSpPr>
              <p:cNvPr id="139" name="TextBox 138">
                <a:extLst>
                  <a:ext uri="{FF2B5EF4-FFF2-40B4-BE49-F238E27FC236}">
                    <a16:creationId xmlns:a16="http://schemas.microsoft.com/office/drawing/2014/main" id="{B0A15495-69AF-48E8-9889-1ED644F4884E}"/>
                  </a:ext>
                </a:extLst>
              </p:cNvPr>
              <p:cNvSpPr txBox="1"/>
              <p:nvPr/>
            </p:nvSpPr>
            <p:spPr>
              <a:xfrm>
                <a:off x="2285884" y="2211000"/>
                <a:ext cx="1229825" cy="276999"/>
              </a:xfrm>
              <a:prstGeom prst="rect">
                <a:avLst/>
              </a:prstGeom>
              <a:noFill/>
            </p:spPr>
            <p:txBody>
              <a:bodyPr wrap="none" rtlCol="0">
                <a:spAutoFit/>
              </a:bodyPr>
              <a:lstStyle/>
              <a:p>
                <a:pPr algn="ctr"/>
                <a:r>
                  <a:rPr lang="en-GB" sz="1200" dirty="0"/>
                  <a:t>10.1 (1.7−18.6)</a:t>
                </a:r>
              </a:p>
            </p:txBody>
          </p:sp>
          <p:sp>
            <p:nvSpPr>
              <p:cNvPr id="140" name="TextBox 139">
                <a:extLst>
                  <a:ext uri="{FF2B5EF4-FFF2-40B4-BE49-F238E27FC236}">
                    <a16:creationId xmlns:a16="http://schemas.microsoft.com/office/drawing/2014/main" id="{42A31184-14AD-4A60-8CB5-5214494A368E}"/>
                  </a:ext>
                </a:extLst>
              </p:cNvPr>
              <p:cNvSpPr txBox="1"/>
              <p:nvPr/>
            </p:nvSpPr>
            <p:spPr>
              <a:xfrm>
                <a:off x="2302717" y="2399608"/>
                <a:ext cx="1196161" cy="461665"/>
              </a:xfrm>
              <a:prstGeom prst="rect">
                <a:avLst/>
              </a:prstGeom>
              <a:noFill/>
            </p:spPr>
            <p:txBody>
              <a:bodyPr wrap="none" rtlCol="0">
                <a:spAutoFit/>
              </a:bodyPr>
              <a:lstStyle/>
              <a:p>
                <a:pPr algn="ctr"/>
                <a:r>
                  <a:rPr lang="en-GB" sz="1200" dirty="0"/>
                  <a:t>8.5 (-2.0−18.9)</a:t>
                </a:r>
              </a:p>
              <a:p>
                <a:pPr algn="ctr"/>
                <a:endParaRPr lang="en-GB" sz="1200" dirty="0"/>
              </a:p>
            </p:txBody>
          </p:sp>
          <p:sp>
            <p:nvSpPr>
              <p:cNvPr id="141" name="TextBox 140">
                <a:extLst>
                  <a:ext uri="{FF2B5EF4-FFF2-40B4-BE49-F238E27FC236}">
                    <a16:creationId xmlns:a16="http://schemas.microsoft.com/office/drawing/2014/main" id="{A0F8E9CF-0178-4944-9747-62F8CA6D806A}"/>
                  </a:ext>
                </a:extLst>
              </p:cNvPr>
              <p:cNvSpPr txBox="1"/>
              <p:nvPr/>
            </p:nvSpPr>
            <p:spPr>
              <a:xfrm>
                <a:off x="2302717" y="2592600"/>
                <a:ext cx="1196161" cy="276999"/>
              </a:xfrm>
              <a:prstGeom prst="rect">
                <a:avLst/>
              </a:prstGeom>
              <a:noFill/>
            </p:spPr>
            <p:txBody>
              <a:bodyPr wrap="none" rtlCol="0">
                <a:spAutoFit/>
              </a:bodyPr>
              <a:lstStyle/>
              <a:p>
                <a:pPr algn="ctr"/>
                <a:r>
                  <a:rPr lang="en-GB" sz="1200" dirty="0"/>
                  <a:t>6.0 (-5.1−17.1)</a:t>
                </a:r>
              </a:p>
            </p:txBody>
          </p:sp>
          <p:sp>
            <p:nvSpPr>
              <p:cNvPr id="142" name="TextBox 141">
                <a:extLst>
                  <a:ext uri="{FF2B5EF4-FFF2-40B4-BE49-F238E27FC236}">
                    <a16:creationId xmlns:a16="http://schemas.microsoft.com/office/drawing/2014/main" id="{261A43CC-EC84-424D-BD0C-7E5E5972DB77}"/>
                  </a:ext>
                </a:extLst>
              </p:cNvPr>
              <p:cNvSpPr txBox="1"/>
              <p:nvPr/>
            </p:nvSpPr>
            <p:spPr>
              <a:xfrm>
                <a:off x="6638630" y="2208778"/>
                <a:ext cx="657552" cy="276999"/>
              </a:xfrm>
              <a:prstGeom prst="rect">
                <a:avLst/>
              </a:prstGeom>
              <a:noFill/>
            </p:spPr>
            <p:txBody>
              <a:bodyPr wrap="none" rtlCol="0">
                <a:spAutoFit/>
              </a:bodyPr>
              <a:lstStyle/>
              <a:p>
                <a:pPr algn="ctr"/>
                <a:r>
                  <a:rPr lang="en-GB" sz="1200" dirty="0"/>
                  <a:t>&lt;0.001</a:t>
                </a:r>
              </a:p>
            </p:txBody>
          </p:sp>
          <p:sp>
            <p:nvSpPr>
              <p:cNvPr id="143" name="TextBox 142">
                <a:extLst>
                  <a:ext uri="{FF2B5EF4-FFF2-40B4-BE49-F238E27FC236}">
                    <a16:creationId xmlns:a16="http://schemas.microsoft.com/office/drawing/2014/main" id="{37BA84DA-FA2A-4BD7-A079-B6D720C6797A}"/>
                  </a:ext>
                </a:extLst>
              </p:cNvPr>
              <p:cNvSpPr txBox="1"/>
              <p:nvPr/>
            </p:nvSpPr>
            <p:spPr>
              <a:xfrm>
                <a:off x="6638630" y="2384963"/>
                <a:ext cx="657552" cy="276999"/>
              </a:xfrm>
              <a:prstGeom prst="rect">
                <a:avLst/>
              </a:prstGeom>
              <a:noFill/>
            </p:spPr>
            <p:txBody>
              <a:bodyPr wrap="none" rtlCol="0">
                <a:spAutoFit/>
              </a:bodyPr>
              <a:lstStyle/>
              <a:p>
                <a:pPr algn="ctr"/>
                <a:r>
                  <a:rPr lang="en-GB" sz="1200" dirty="0"/>
                  <a:t>&lt;0.001</a:t>
                </a:r>
              </a:p>
            </p:txBody>
          </p:sp>
          <p:sp>
            <p:nvSpPr>
              <p:cNvPr id="144" name="TextBox 143">
                <a:extLst>
                  <a:ext uri="{FF2B5EF4-FFF2-40B4-BE49-F238E27FC236}">
                    <a16:creationId xmlns:a16="http://schemas.microsoft.com/office/drawing/2014/main" id="{FBC6EC40-A23D-47C2-BC91-6F53CE3A57B0}"/>
                  </a:ext>
                </a:extLst>
              </p:cNvPr>
              <p:cNvSpPr txBox="1"/>
              <p:nvPr/>
            </p:nvSpPr>
            <p:spPr>
              <a:xfrm>
                <a:off x="6710267" y="2598300"/>
                <a:ext cx="567784" cy="276999"/>
              </a:xfrm>
              <a:prstGeom prst="rect">
                <a:avLst/>
              </a:prstGeom>
              <a:noFill/>
            </p:spPr>
            <p:txBody>
              <a:bodyPr wrap="none" rtlCol="0">
                <a:spAutoFit/>
              </a:bodyPr>
              <a:lstStyle/>
              <a:p>
                <a:pPr algn="ctr"/>
                <a:r>
                  <a:rPr lang="en-GB" sz="1200" dirty="0"/>
                  <a:t>0.001</a:t>
                </a:r>
              </a:p>
            </p:txBody>
          </p:sp>
        </p:grpSp>
        <p:grpSp>
          <p:nvGrpSpPr>
            <p:cNvPr id="124" name="Group 123">
              <a:extLst>
                <a:ext uri="{FF2B5EF4-FFF2-40B4-BE49-F238E27FC236}">
                  <a16:creationId xmlns:a16="http://schemas.microsoft.com/office/drawing/2014/main" id="{7555470C-64E8-4EC1-A768-D6924F2CC014}"/>
                </a:ext>
              </a:extLst>
            </p:cNvPr>
            <p:cNvGrpSpPr/>
            <p:nvPr/>
          </p:nvGrpSpPr>
          <p:grpSpPr>
            <a:xfrm>
              <a:off x="384243" y="2796447"/>
              <a:ext cx="6923294" cy="859418"/>
              <a:chOff x="372888" y="2015881"/>
              <a:chExt cx="6923294" cy="859418"/>
            </a:xfrm>
          </p:grpSpPr>
          <p:sp>
            <p:nvSpPr>
              <p:cNvPr id="125" name="TextBox 124">
                <a:extLst>
                  <a:ext uri="{FF2B5EF4-FFF2-40B4-BE49-F238E27FC236}">
                    <a16:creationId xmlns:a16="http://schemas.microsoft.com/office/drawing/2014/main" id="{76166ACF-5453-4A46-A643-406ED122819D}"/>
                  </a:ext>
                </a:extLst>
              </p:cNvPr>
              <p:cNvSpPr txBox="1"/>
              <p:nvPr/>
            </p:nvSpPr>
            <p:spPr>
              <a:xfrm>
                <a:off x="862055" y="2208778"/>
                <a:ext cx="619080" cy="276999"/>
              </a:xfrm>
              <a:prstGeom prst="rect">
                <a:avLst/>
              </a:prstGeom>
              <a:noFill/>
            </p:spPr>
            <p:txBody>
              <a:bodyPr wrap="none" rtlCol="0">
                <a:spAutoFit/>
              </a:bodyPr>
              <a:lstStyle/>
              <a:p>
                <a:r>
                  <a:rPr lang="en-GB" sz="1200" dirty="0"/>
                  <a:t>2-year</a:t>
                </a:r>
              </a:p>
            </p:txBody>
          </p:sp>
          <p:sp>
            <p:nvSpPr>
              <p:cNvPr id="126" name="TextBox 125">
                <a:extLst>
                  <a:ext uri="{FF2B5EF4-FFF2-40B4-BE49-F238E27FC236}">
                    <a16:creationId xmlns:a16="http://schemas.microsoft.com/office/drawing/2014/main" id="{F3EB562D-51E3-4CA3-AE4A-0C39738859BD}"/>
                  </a:ext>
                </a:extLst>
              </p:cNvPr>
              <p:cNvSpPr txBox="1"/>
              <p:nvPr/>
            </p:nvSpPr>
            <p:spPr>
              <a:xfrm>
                <a:off x="862055" y="2399608"/>
                <a:ext cx="619080" cy="276999"/>
              </a:xfrm>
              <a:prstGeom prst="rect">
                <a:avLst/>
              </a:prstGeom>
              <a:noFill/>
            </p:spPr>
            <p:txBody>
              <a:bodyPr wrap="none" rtlCol="0">
                <a:spAutoFit/>
              </a:bodyPr>
              <a:lstStyle/>
              <a:p>
                <a:r>
                  <a:rPr lang="en-GB" sz="1200" dirty="0"/>
                  <a:t>3-year</a:t>
                </a:r>
              </a:p>
            </p:txBody>
          </p:sp>
          <p:sp>
            <p:nvSpPr>
              <p:cNvPr id="127" name="TextBox 126">
                <a:extLst>
                  <a:ext uri="{FF2B5EF4-FFF2-40B4-BE49-F238E27FC236}">
                    <a16:creationId xmlns:a16="http://schemas.microsoft.com/office/drawing/2014/main" id="{AE246982-CFC2-4F0A-BF41-69FA67956F89}"/>
                  </a:ext>
                </a:extLst>
              </p:cNvPr>
              <p:cNvSpPr txBox="1"/>
              <p:nvPr/>
            </p:nvSpPr>
            <p:spPr>
              <a:xfrm>
                <a:off x="862055" y="2590438"/>
                <a:ext cx="619080" cy="276999"/>
              </a:xfrm>
              <a:prstGeom prst="rect">
                <a:avLst/>
              </a:prstGeom>
              <a:noFill/>
            </p:spPr>
            <p:txBody>
              <a:bodyPr wrap="none" rtlCol="0">
                <a:spAutoFit/>
              </a:bodyPr>
              <a:lstStyle/>
              <a:p>
                <a:r>
                  <a:rPr lang="en-GB" sz="1200" dirty="0"/>
                  <a:t>4-year</a:t>
                </a:r>
              </a:p>
            </p:txBody>
          </p:sp>
          <p:sp>
            <p:nvSpPr>
              <p:cNvPr id="128" name="TextBox 127">
                <a:extLst>
                  <a:ext uri="{FF2B5EF4-FFF2-40B4-BE49-F238E27FC236}">
                    <a16:creationId xmlns:a16="http://schemas.microsoft.com/office/drawing/2014/main" id="{63551E7D-8CF4-4D80-9832-E2EE771C1866}"/>
                  </a:ext>
                </a:extLst>
              </p:cNvPr>
              <p:cNvSpPr txBox="1"/>
              <p:nvPr/>
            </p:nvSpPr>
            <p:spPr>
              <a:xfrm>
                <a:off x="372888" y="2015881"/>
                <a:ext cx="1670650" cy="276999"/>
              </a:xfrm>
              <a:prstGeom prst="rect">
                <a:avLst/>
              </a:prstGeom>
              <a:noFill/>
            </p:spPr>
            <p:txBody>
              <a:bodyPr wrap="none" rtlCol="0">
                <a:spAutoFit/>
              </a:bodyPr>
              <a:lstStyle/>
              <a:p>
                <a:r>
                  <a:rPr lang="en-GB" sz="1200" dirty="0"/>
                  <a:t>LPFS (for all patients)</a:t>
                </a:r>
              </a:p>
            </p:txBody>
          </p:sp>
          <p:sp>
            <p:nvSpPr>
              <p:cNvPr id="129" name="TextBox 128">
                <a:extLst>
                  <a:ext uri="{FF2B5EF4-FFF2-40B4-BE49-F238E27FC236}">
                    <a16:creationId xmlns:a16="http://schemas.microsoft.com/office/drawing/2014/main" id="{789670BA-677E-4CD9-8D9D-AC2B891CB78F}"/>
                  </a:ext>
                </a:extLst>
              </p:cNvPr>
              <p:cNvSpPr txBox="1"/>
              <p:nvPr/>
            </p:nvSpPr>
            <p:spPr>
              <a:xfrm>
                <a:off x="2328363" y="2211000"/>
                <a:ext cx="1144865" cy="276999"/>
              </a:xfrm>
              <a:prstGeom prst="rect">
                <a:avLst/>
              </a:prstGeom>
              <a:noFill/>
            </p:spPr>
            <p:txBody>
              <a:bodyPr wrap="none" rtlCol="0">
                <a:spAutoFit/>
              </a:bodyPr>
              <a:lstStyle/>
              <a:p>
                <a:pPr algn="ctr"/>
                <a:r>
                  <a:rPr lang="en-GB" sz="1200" dirty="0"/>
                  <a:t>9.6 (0.7−18.4)</a:t>
                </a:r>
              </a:p>
            </p:txBody>
          </p:sp>
          <p:sp>
            <p:nvSpPr>
              <p:cNvPr id="130" name="TextBox 129">
                <a:extLst>
                  <a:ext uri="{FF2B5EF4-FFF2-40B4-BE49-F238E27FC236}">
                    <a16:creationId xmlns:a16="http://schemas.microsoft.com/office/drawing/2014/main" id="{33D7772A-B875-483A-8C04-77E8B4C8C17B}"/>
                  </a:ext>
                </a:extLst>
              </p:cNvPr>
              <p:cNvSpPr txBox="1"/>
              <p:nvPr/>
            </p:nvSpPr>
            <p:spPr>
              <a:xfrm>
                <a:off x="2302717" y="2399608"/>
                <a:ext cx="1196161" cy="461665"/>
              </a:xfrm>
              <a:prstGeom prst="rect">
                <a:avLst/>
              </a:prstGeom>
              <a:noFill/>
            </p:spPr>
            <p:txBody>
              <a:bodyPr wrap="none" rtlCol="0">
                <a:spAutoFit/>
              </a:bodyPr>
              <a:lstStyle/>
              <a:p>
                <a:pPr algn="ctr"/>
                <a:r>
                  <a:rPr lang="en-GB" sz="1200" dirty="0"/>
                  <a:t>7.5 (-3.5−18.5)</a:t>
                </a:r>
              </a:p>
              <a:p>
                <a:pPr algn="ctr"/>
                <a:endParaRPr lang="en-GB" sz="1200" dirty="0"/>
              </a:p>
            </p:txBody>
          </p:sp>
          <p:sp>
            <p:nvSpPr>
              <p:cNvPr id="131" name="TextBox 130">
                <a:extLst>
                  <a:ext uri="{FF2B5EF4-FFF2-40B4-BE49-F238E27FC236}">
                    <a16:creationId xmlns:a16="http://schemas.microsoft.com/office/drawing/2014/main" id="{DEABFB00-DB40-4C20-94BC-151CA8DABB26}"/>
                  </a:ext>
                </a:extLst>
              </p:cNvPr>
              <p:cNvSpPr txBox="1"/>
              <p:nvPr/>
            </p:nvSpPr>
            <p:spPr>
              <a:xfrm>
                <a:off x="2302717" y="2592600"/>
                <a:ext cx="1196161" cy="276999"/>
              </a:xfrm>
              <a:prstGeom prst="rect">
                <a:avLst/>
              </a:prstGeom>
              <a:noFill/>
            </p:spPr>
            <p:txBody>
              <a:bodyPr wrap="none" rtlCol="0">
                <a:spAutoFit/>
              </a:bodyPr>
              <a:lstStyle/>
              <a:p>
                <a:pPr algn="ctr"/>
                <a:r>
                  <a:rPr lang="en-GB" sz="1200" dirty="0"/>
                  <a:t>4.7 (-7.0−16.5)</a:t>
                </a:r>
              </a:p>
            </p:txBody>
          </p:sp>
          <p:sp>
            <p:nvSpPr>
              <p:cNvPr id="132" name="TextBox 131">
                <a:extLst>
                  <a:ext uri="{FF2B5EF4-FFF2-40B4-BE49-F238E27FC236}">
                    <a16:creationId xmlns:a16="http://schemas.microsoft.com/office/drawing/2014/main" id="{43EAF6CE-7937-43A6-8875-2242EA90CBDA}"/>
                  </a:ext>
                </a:extLst>
              </p:cNvPr>
              <p:cNvSpPr txBox="1"/>
              <p:nvPr/>
            </p:nvSpPr>
            <p:spPr>
              <a:xfrm>
                <a:off x="6638630" y="2208778"/>
                <a:ext cx="657552" cy="276999"/>
              </a:xfrm>
              <a:prstGeom prst="rect">
                <a:avLst/>
              </a:prstGeom>
              <a:noFill/>
            </p:spPr>
            <p:txBody>
              <a:bodyPr wrap="none" rtlCol="0">
                <a:spAutoFit/>
              </a:bodyPr>
              <a:lstStyle/>
              <a:p>
                <a:pPr algn="ctr"/>
                <a:r>
                  <a:rPr lang="en-GB" sz="1200" dirty="0"/>
                  <a:t>&lt;0.001</a:t>
                </a:r>
              </a:p>
            </p:txBody>
          </p:sp>
          <p:sp>
            <p:nvSpPr>
              <p:cNvPr id="133" name="TextBox 132">
                <a:extLst>
                  <a:ext uri="{FF2B5EF4-FFF2-40B4-BE49-F238E27FC236}">
                    <a16:creationId xmlns:a16="http://schemas.microsoft.com/office/drawing/2014/main" id="{21602189-8811-458D-B7DE-537E97B8AF27}"/>
                  </a:ext>
                </a:extLst>
              </p:cNvPr>
              <p:cNvSpPr txBox="1"/>
              <p:nvPr/>
            </p:nvSpPr>
            <p:spPr>
              <a:xfrm>
                <a:off x="6638630" y="2384963"/>
                <a:ext cx="657552" cy="276999"/>
              </a:xfrm>
              <a:prstGeom prst="rect">
                <a:avLst/>
              </a:prstGeom>
              <a:noFill/>
            </p:spPr>
            <p:txBody>
              <a:bodyPr wrap="none" rtlCol="0">
                <a:spAutoFit/>
              </a:bodyPr>
              <a:lstStyle/>
              <a:p>
                <a:pPr algn="ctr"/>
                <a:r>
                  <a:rPr lang="en-GB" sz="1200" dirty="0"/>
                  <a:t>&lt;0.001</a:t>
                </a:r>
              </a:p>
            </p:txBody>
          </p:sp>
          <p:sp>
            <p:nvSpPr>
              <p:cNvPr id="134" name="TextBox 133">
                <a:extLst>
                  <a:ext uri="{FF2B5EF4-FFF2-40B4-BE49-F238E27FC236}">
                    <a16:creationId xmlns:a16="http://schemas.microsoft.com/office/drawing/2014/main" id="{7A33D5D7-375E-4EAF-A5D9-E806DF1964DC}"/>
                  </a:ext>
                </a:extLst>
              </p:cNvPr>
              <p:cNvSpPr txBox="1"/>
              <p:nvPr/>
            </p:nvSpPr>
            <p:spPr>
              <a:xfrm>
                <a:off x="6710267" y="2598300"/>
                <a:ext cx="567784" cy="276999"/>
              </a:xfrm>
              <a:prstGeom prst="rect">
                <a:avLst/>
              </a:prstGeom>
              <a:noFill/>
            </p:spPr>
            <p:txBody>
              <a:bodyPr wrap="none" rtlCol="0">
                <a:spAutoFit/>
              </a:bodyPr>
              <a:lstStyle/>
              <a:p>
                <a:pPr algn="ctr"/>
                <a:r>
                  <a:rPr lang="en-GB" sz="1200" dirty="0"/>
                  <a:t>0.003</a:t>
                </a:r>
              </a:p>
            </p:txBody>
          </p:sp>
        </p:grpSp>
      </p:grpSp>
    </p:spTree>
    <p:extLst>
      <p:ext uri="{BB962C8B-B14F-4D97-AF65-F5344CB8AC3E}">
        <p14:creationId xmlns:p14="http://schemas.microsoft.com/office/powerpoint/2010/main" val="1305060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rmAutofit fontScale="90000"/>
          </a:bodyPr>
          <a:lstStyle/>
          <a:p>
            <a:r>
              <a:rPr lang="en-US" dirty="0"/>
              <a:t>Atezolizumab + bevacizumab vs sorafenib in patients with unresectable HCC: safety results from the Phase III IMbrave150 study</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endParaRPr lang="en-GB" dirty="0"/>
          </a:p>
          <a:p>
            <a:r>
              <a:rPr lang="en-GB" dirty="0"/>
              <a:t> </a:t>
            </a:r>
          </a:p>
          <a:p>
            <a:r>
              <a:rPr lang="en-GB" dirty="0"/>
              <a:t>*Independent review facility-assessed per RECIST 1.1</a:t>
            </a:r>
          </a:p>
          <a:p>
            <a:r>
              <a:rPr lang="en-GB" dirty="0"/>
              <a:t>1. Cheng, et al. ESMO Asia 2019</a:t>
            </a:r>
          </a:p>
          <a:p>
            <a:r>
              <a:rPr lang="en-GB" dirty="0"/>
              <a:t>Ducreux M, et al. DILC 2020; LBO10</a:t>
            </a:r>
          </a:p>
        </p:txBody>
      </p:sp>
      <p:sp>
        <p:nvSpPr>
          <p:cNvPr id="13" name="Content Placeholder 12">
            <a:extLst>
              <a:ext uri="{FF2B5EF4-FFF2-40B4-BE49-F238E27FC236}">
                <a16:creationId xmlns:a16="http://schemas.microsoft.com/office/drawing/2014/main" id="{EB6EF122-C933-4ADD-845D-A49F0C6346B8}"/>
              </a:ext>
            </a:extLst>
          </p:cNvPr>
          <p:cNvSpPr>
            <a:spLocks noGrp="1"/>
          </p:cNvSpPr>
          <p:nvPr>
            <p:ph sz="half" idx="11"/>
          </p:nvPr>
        </p:nvSpPr>
        <p:spPr/>
        <p:txBody>
          <a:bodyPr/>
          <a:lstStyle/>
          <a:p>
            <a:pPr marL="0" lvl="0" indent="0">
              <a:buClr>
                <a:srgbClr val="004B87"/>
              </a:buClr>
              <a:buNone/>
              <a:defRPr/>
            </a:pPr>
            <a:r>
              <a:rPr lang="en-US" b="1" dirty="0">
                <a:solidFill>
                  <a:srgbClr val="FFFFFF"/>
                </a:solidFill>
                <a:highlight>
                  <a:srgbClr val="004A86"/>
                </a:highlight>
                <a:cs typeface="Arial" panose="020B0604020202020204" pitchFamily="34" charset="0"/>
              </a:rPr>
              <a:t>BACKGROUND &amp; AIMS</a:t>
            </a:r>
            <a:r>
              <a:rPr lang="en-US" b="1" dirty="0">
                <a:solidFill>
                  <a:srgbClr val="FFFFFF"/>
                </a:solidFill>
                <a:highlight>
                  <a:srgbClr val="FEFCFC"/>
                </a:highlight>
                <a:cs typeface="Arial" panose="020B0604020202020204" pitchFamily="34" charset="0"/>
              </a:rPr>
              <a:t>​</a:t>
            </a:r>
          </a:p>
          <a:p>
            <a:pPr lvl="0">
              <a:defRPr/>
            </a:pPr>
            <a:r>
              <a:rPr lang="en-US" sz="1800" b="1" dirty="0">
                <a:solidFill>
                  <a:sysClr val="windowText" lastClr="000000"/>
                </a:solidFill>
                <a:cs typeface="Arial" panose="020B0604020202020204" pitchFamily="34" charset="0"/>
              </a:rPr>
              <a:t>Imbrave150:</a:t>
            </a:r>
            <a:r>
              <a:rPr lang="en-US" sz="1800" dirty="0">
                <a:solidFill>
                  <a:sysClr val="windowText" lastClr="000000"/>
                </a:solidFill>
                <a:cs typeface="Arial" panose="020B0604020202020204" pitchFamily="34" charset="0"/>
              </a:rPr>
              <a:t> atezolizumab + bevacizumab (atezo + bev) vs sorafenib (sor) in pts with unresectable HCC and no prior systemic therapy (n=501)</a:t>
            </a:r>
            <a:r>
              <a:rPr lang="en-US" sz="1800" baseline="30000" dirty="0">
                <a:solidFill>
                  <a:sysClr val="windowText" lastClr="000000"/>
                </a:solidFill>
                <a:cs typeface="Arial" panose="020B0604020202020204" pitchFamily="34" charset="0"/>
              </a:rPr>
              <a:t>1</a:t>
            </a:r>
          </a:p>
          <a:p>
            <a:pPr>
              <a:defRPr/>
            </a:pPr>
            <a:r>
              <a:rPr lang="en-US" sz="1800" dirty="0">
                <a:solidFill>
                  <a:sysClr val="windowText" lastClr="000000"/>
                </a:solidFill>
                <a:cs typeface="Arial" panose="020B0604020202020204" pitchFamily="34" charset="0"/>
              </a:rPr>
              <a:t>Statistically significant and clinically meaningful improvement in co-primary endpoints for atezo + bev vs sor:</a:t>
            </a:r>
            <a:r>
              <a:rPr lang="en-US" sz="1800" baseline="30000" dirty="0">
                <a:solidFill>
                  <a:sysClr val="windowText" lastClr="000000"/>
                </a:solidFill>
                <a:cs typeface="Arial" panose="020B0604020202020204" pitchFamily="34" charset="0"/>
              </a:rPr>
              <a:t>1</a:t>
            </a:r>
          </a:p>
          <a:p>
            <a:pPr lvl="1">
              <a:defRPr/>
            </a:pPr>
            <a:r>
              <a:rPr lang="en-US" sz="1600" dirty="0">
                <a:solidFill>
                  <a:sysClr val="windowText" lastClr="000000"/>
                </a:solidFill>
                <a:cs typeface="Arial" panose="020B0604020202020204" pitchFamily="34" charset="0"/>
              </a:rPr>
              <a:t>OS: HR 0.58 </a:t>
            </a:r>
            <a:r>
              <a:rPr lang="en-GB" sz="1600" dirty="0">
                <a:solidFill>
                  <a:sysClr val="windowText" lastClr="000000"/>
                </a:solidFill>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95% CI, 0.42–0.79;</a:t>
            </a:r>
            <a:r>
              <a:rPr lang="en-GB" sz="1600" i="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p=0.0006)</a:t>
            </a:r>
            <a:endParaRPr lang="en-US" sz="1600" dirty="0">
              <a:solidFill>
                <a:sysClr val="windowText" lastClr="000000"/>
              </a:solidFill>
              <a:cs typeface="Arial" panose="020B0604020202020204" pitchFamily="34" charset="0"/>
            </a:endParaRPr>
          </a:p>
          <a:p>
            <a:pPr lvl="1">
              <a:defRPr/>
            </a:pPr>
            <a:r>
              <a:rPr lang="en-US" sz="1600" dirty="0">
                <a:solidFill>
                  <a:sysClr val="windowText" lastClr="000000"/>
                </a:solidFill>
                <a:cs typeface="Arial" panose="020B0604020202020204" pitchFamily="34" charset="0"/>
              </a:rPr>
              <a:t>PFS*: </a:t>
            </a:r>
            <a:r>
              <a:rPr lang="en-GB" sz="1600" dirty="0">
                <a:latin typeface="Arial" panose="020B0604020202020204" pitchFamily="34" charset="0"/>
                <a:cs typeface="Arial" panose="020B0604020202020204" pitchFamily="34" charset="0"/>
              </a:rPr>
              <a:t>HR 0.59 (95% CI, 0.47–0.76; p&lt;0.0001)</a:t>
            </a:r>
            <a:endParaRPr lang="en-US" sz="1600" dirty="0">
              <a:solidFill>
                <a:sysClr val="windowText" lastClr="000000"/>
              </a:solidFill>
              <a:cs typeface="Arial" panose="020B0604020202020204" pitchFamily="34" charset="0"/>
            </a:endParaRPr>
          </a:p>
          <a:p>
            <a:pPr>
              <a:defRPr/>
            </a:pPr>
            <a:r>
              <a:rPr lang="en-US" sz="1800" b="1" dirty="0">
                <a:solidFill>
                  <a:sysClr val="windowText" lastClr="000000"/>
                </a:solidFill>
                <a:cs typeface="Arial" panose="020B0604020202020204" pitchFamily="34" charset="0"/>
              </a:rPr>
              <a:t>AIM</a:t>
            </a:r>
            <a:r>
              <a:rPr lang="en-US" sz="1800" dirty="0">
                <a:solidFill>
                  <a:sysClr val="windowText" lastClr="000000"/>
                </a:solidFill>
                <a:cs typeface="Arial" panose="020B0604020202020204" pitchFamily="34" charset="0"/>
              </a:rPr>
              <a:t>: </a:t>
            </a:r>
          </a:p>
          <a:p>
            <a:pPr lvl="1">
              <a:defRPr/>
            </a:pPr>
            <a:r>
              <a:rPr lang="en-US" sz="1600" dirty="0">
                <a:solidFill>
                  <a:sysClr val="windowText" lastClr="000000"/>
                </a:solidFill>
                <a:cs typeface="Arial" panose="020B0604020202020204" pitchFamily="34" charset="0"/>
              </a:rPr>
              <a:t>Report safety data from IMBrave150</a:t>
            </a:r>
          </a:p>
          <a:p>
            <a:endParaRPr lang="en-GB" dirty="0"/>
          </a:p>
        </p:txBody>
      </p:sp>
      <p:sp>
        <p:nvSpPr>
          <p:cNvPr id="14" name="Content Placeholder 13">
            <a:extLst>
              <a:ext uri="{FF2B5EF4-FFF2-40B4-BE49-F238E27FC236}">
                <a16:creationId xmlns:a16="http://schemas.microsoft.com/office/drawing/2014/main" id="{0EF17781-712E-475A-89D6-9FA0154C7185}"/>
              </a:ext>
            </a:extLst>
          </p:cNvPr>
          <p:cNvSpPr>
            <a:spLocks noGrp="1"/>
          </p:cNvSpPr>
          <p:nvPr>
            <p:ph sz="half" idx="12"/>
          </p:nvPr>
        </p:nvSpPr>
        <p:spPr>
          <a:xfrm>
            <a:off x="6193448" y="1340768"/>
            <a:ext cx="5572800" cy="5376262"/>
          </a:xfrm>
        </p:spPr>
        <p:txBody>
          <a:bodyPr>
            <a:normAutofit/>
          </a:bodyPr>
          <a:lstStyle/>
          <a:p>
            <a:pPr marL="0" indent="0">
              <a:buNone/>
              <a:defRPr/>
            </a:pPr>
            <a:r>
              <a:rPr lang="en-US" b="1" dirty="0">
                <a:solidFill>
                  <a:srgbClr val="FFFFFF"/>
                </a:solidFill>
                <a:highlight>
                  <a:srgbClr val="004A86"/>
                </a:highlight>
                <a:cs typeface="Arial" panose="020B0604020202020204" pitchFamily="34" charset="0"/>
              </a:rPr>
              <a:t>METHODS</a:t>
            </a:r>
          </a:p>
          <a:p>
            <a:pPr>
              <a:defRPr/>
            </a:pPr>
            <a:r>
              <a:rPr lang="en-US" sz="1800" dirty="0">
                <a:cs typeface="Arial" panose="020B0604020202020204" pitchFamily="34" charset="0"/>
              </a:rPr>
              <a:t>Open-label, randomized study</a:t>
            </a:r>
          </a:p>
          <a:p>
            <a:pPr>
              <a:defRPr/>
            </a:pPr>
            <a:endParaRPr lang="en-US" dirty="0">
              <a:cs typeface="Arial" panose="020B0604020202020204" pitchFamily="34" charset="0"/>
            </a:endParaRPr>
          </a:p>
          <a:p>
            <a:pPr>
              <a:defRPr/>
            </a:pPr>
            <a:endParaRPr lang="en-US" dirty="0">
              <a:cs typeface="Arial" panose="020B0604020202020204" pitchFamily="34" charset="0"/>
            </a:endParaRPr>
          </a:p>
          <a:p>
            <a:pPr>
              <a:defRPr/>
            </a:pPr>
            <a:endParaRPr lang="en-US" dirty="0">
              <a:cs typeface="Arial" panose="020B0604020202020204" pitchFamily="34" charset="0"/>
            </a:endParaRPr>
          </a:p>
          <a:p>
            <a:pPr>
              <a:defRPr/>
            </a:pPr>
            <a:endParaRPr lang="en-US" dirty="0">
              <a:cs typeface="Arial" panose="020B0604020202020204" pitchFamily="34" charset="0"/>
            </a:endParaRPr>
          </a:p>
          <a:p>
            <a:pPr>
              <a:defRPr/>
            </a:pPr>
            <a:endParaRPr lang="en-US" dirty="0">
              <a:cs typeface="Arial" panose="020B0604020202020204" pitchFamily="34" charset="0"/>
            </a:endParaRPr>
          </a:p>
          <a:p>
            <a:pPr>
              <a:defRPr/>
            </a:pPr>
            <a:endParaRPr lang="en-US" dirty="0">
              <a:cs typeface="Arial" panose="020B0604020202020204" pitchFamily="34" charset="0"/>
            </a:endParaRPr>
          </a:p>
          <a:p>
            <a:pPr>
              <a:defRPr/>
            </a:pPr>
            <a:endParaRPr lang="en-US" dirty="0">
              <a:cs typeface="Arial" panose="020B0604020202020204" pitchFamily="34" charset="0"/>
            </a:endParaRPr>
          </a:p>
          <a:p>
            <a:pPr>
              <a:defRPr/>
            </a:pPr>
            <a:r>
              <a:rPr lang="en-US" sz="1800" dirty="0">
                <a:cs typeface="Arial" panose="020B0604020202020204" pitchFamily="34" charset="0"/>
              </a:rPr>
              <a:t>AEs</a:t>
            </a:r>
          </a:p>
          <a:p>
            <a:pPr lvl="1">
              <a:defRPr/>
            </a:pPr>
            <a:r>
              <a:rPr lang="en-US" sz="1600" dirty="0">
                <a:cs typeface="Arial" panose="020B0604020202020204" pitchFamily="34" charset="0"/>
              </a:rPr>
              <a:t>Assessed  per CTCAE v 4.0</a:t>
            </a:r>
          </a:p>
          <a:p>
            <a:pPr>
              <a:defRPr/>
            </a:pPr>
            <a:r>
              <a:rPr lang="en-US" sz="1800" dirty="0">
                <a:cs typeface="Arial" panose="020B0604020202020204" pitchFamily="34" charset="0"/>
              </a:rPr>
              <a:t>AEs of special interest (AESI)</a:t>
            </a:r>
          </a:p>
          <a:p>
            <a:pPr lvl="1">
              <a:defRPr/>
            </a:pPr>
            <a:r>
              <a:rPr lang="en-US" sz="1600" dirty="0">
                <a:cs typeface="Arial" panose="020B0604020202020204" pitchFamily="34" charset="0"/>
              </a:rPr>
              <a:t>Sponsor-defined based on immune-mediated </a:t>
            </a:r>
            <a:br>
              <a:rPr lang="en-US" sz="1600" dirty="0">
                <a:cs typeface="Arial" panose="020B0604020202020204" pitchFamily="34" charset="0"/>
              </a:rPr>
            </a:br>
            <a:r>
              <a:rPr lang="en-US" sz="1600" dirty="0">
                <a:cs typeface="Arial" panose="020B0604020202020204" pitchFamily="34" charset="0"/>
              </a:rPr>
              <a:t>risks of atezo and drugs in its class</a:t>
            </a:r>
            <a:endParaRPr lang="en-US" dirty="0">
              <a:cs typeface="Arial" panose="020B0604020202020204" pitchFamily="34" charset="0"/>
            </a:endParaRPr>
          </a:p>
          <a:p>
            <a:pPr>
              <a:defRPr/>
            </a:pPr>
            <a:endParaRPr lang="en-US" dirty="0">
              <a:cs typeface="Arial" panose="020B0604020202020204" pitchFamily="34" charset="0"/>
            </a:endParaRPr>
          </a:p>
          <a:p>
            <a:pPr marL="0" indent="0">
              <a:buNone/>
              <a:defRPr/>
            </a:pPr>
            <a:endParaRPr lang="en-US" b="1" dirty="0">
              <a:solidFill>
                <a:srgbClr val="FFFFFF"/>
              </a:solidFill>
              <a:highlight>
                <a:srgbClr val="004A86"/>
              </a:highlight>
              <a:cs typeface="Arial" panose="020B0604020202020204" pitchFamily="34" charset="0"/>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6065244" y="1332617"/>
            <a:ext cx="0" cy="5148000"/>
          </a:xfrm>
          <a:prstGeom prst="line">
            <a:avLst/>
          </a:prstGeom>
          <a:noFill/>
          <a:ln w="9525" cap="flat" cmpd="sng" algn="ctr">
            <a:solidFill>
              <a:srgbClr val="1D498B">
                <a:shade val="95000"/>
                <a:satMod val="105000"/>
              </a:srgbClr>
            </a:solidFill>
            <a:prstDash val="solid"/>
          </a:ln>
          <a:effectLst/>
        </p:spPr>
      </p:cxnSp>
      <p:sp>
        <p:nvSpPr>
          <p:cNvPr id="8" name="TextBox 7">
            <a:extLst>
              <a:ext uri="{FF2B5EF4-FFF2-40B4-BE49-F238E27FC236}">
                <a16:creationId xmlns:a16="http://schemas.microsoft.com/office/drawing/2014/main" id="{D8526F84-DFED-48FD-9CB0-D041612C734A}"/>
              </a:ext>
            </a:extLst>
          </p:cNvPr>
          <p:cNvSpPr txBox="1"/>
          <p:nvPr/>
        </p:nvSpPr>
        <p:spPr>
          <a:xfrm>
            <a:off x="7243345" y="2245081"/>
            <a:ext cx="3501063" cy="503590"/>
          </a:xfrm>
          <a:prstGeom prst="rect">
            <a:avLst/>
          </a:prstGeom>
          <a:solidFill>
            <a:schemeClr val="tx2"/>
          </a:solidFill>
          <a:ln w="12700">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rPr>
              <a:t>Patients with systemic treatment-naïve unresectable HCC</a:t>
            </a:r>
            <a:endPar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69BD9BCB-F4A5-472F-B9EB-08B4244F9B56}"/>
              </a:ext>
            </a:extLst>
          </p:cNvPr>
          <p:cNvSpPr txBox="1"/>
          <p:nvPr/>
        </p:nvSpPr>
        <p:spPr>
          <a:xfrm>
            <a:off x="6288044" y="3394169"/>
            <a:ext cx="2584797" cy="503590"/>
          </a:xfrm>
          <a:prstGeom prst="rect">
            <a:avLst/>
          </a:prstGeom>
          <a:solidFill>
            <a:schemeClr val="accent1"/>
          </a:solidFill>
          <a:ln w="12700">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rPr>
              <a:t>Atezo 1,200 mg IV Q3W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rPr>
              <a:t>+ Bev 15 mg/kg IV Q3W</a:t>
            </a:r>
            <a:endPar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E79CFACE-CB61-4925-A214-A2D2D2EBC1F4}"/>
              </a:ext>
            </a:extLst>
          </p:cNvPr>
          <p:cNvSpPr txBox="1"/>
          <p:nvPr/>
        </p:nvSpPr>
        <p:spPr>
          <a:xfrm>
            <a:off x="9270120" y="3409557"/>
            <a:ext cx="2512196" cy="472813"/>
          </a:xfrm>
          <a:prstGeom prst="rect">
            <a:avLst/>
          </a:prstGeom>
          <a:solidFill>
            <a:schemeClr val="accent2"/>
          </a:solidFill>
          <a:ln w="12700">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Arial" panose="020B0604020202020204"/>
                <a:ea typeface="+mn-ea"/>
                <a:cs typeface="+mn-cs"/>
              </a:rPr>
              <a:t>Sor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rPr>
              <a:t>400 mg BID</a:t>
            </a:r>
            <a:endPar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16" name="Connector: Elbow 15">
            <a:extLst>
              <a:ext uri="{FF2B5EF4-FFF2-40B4-BE49-F238E27FC236}">
                <a16:creationId xmlns:a16="http://schemas.microsoft.com/office/drawing/2014/main" id="{4F9B2CB0-FB5D-477F-AF9B-640178A0661A}"/>
              </a:ext>
            </a:extLst>
          </p:cNvPr>
          <p:cNvCxnSpPr>
            <a:stCxn id="8" idx="2"/>
            <a:endCxn id="9" idx="0"/>
          </p:cNvCxnSpPr>
          <p:nvPr/>
        </p:nvCxnSpPr>
        <p:spPr>
          <a:xfrm rot="5400000">
            <a:off x="7964411" y="2364703"/>
            <a:ext cx="645498" cy="1413434"/>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E462BE3D-A5CC-4A7B-8900-18EFA17D93F8}"/>
              </a:ext>
            </a:extLst>
          </p:cNvPr>
          <p:cNvCxnSpPr>
            <a:stCxn id="8" idx="2"/>
            <a:endCxn id="10" idx="0"/>
          </p:cNvCxnSpPr>
          <p:nvPr/>
        </p:nvCxnSpPr>
        <p:spPr>
          <a:xfrm rot="16200000" flipH="1">
            <a:off x="9429604" y="2312943"/>
            <a:ext cx="660886" cy="153234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A6ACD26-A22C-4A3D-8ED3-722CEB93BCF6}"/>
              </a:ext>
            </a:extLst>
          </p:cNvPr>
          <p:cNvSpPr txBox="1"/>
          <p:nvPr/>
        </p:nvSpPr>
        <p:spPr>
          <a:xfrm>
            <a:off x="7595523" y="3136070"/>
            <a:ext cx="27853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2 : 1</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6F25B5AF-C4B7-4C5D-9269-2F1B272526A3}"/>
              </a:ext>
            </a:extLst>
          </p:cNvPr>
          <p:cNvSpPr/>
          <p:nvPr/>
        </p:nvSpPr>
        <p:spPr>
          <a:xfrm>
            <a:off x="8796809" y="2823641"/>
            <a:ext cx="360000" cy="360000"/>
          </a:xfrm>
          <a:prstGeom prst="ellipse">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a:ea typeface="+mn-ea"/>
                <a:cs typeface="+mn-cs"/>
              </a:rPr>
              <a:t>R</a:t>
            </a:r>
            <a:endPar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24DC9E69-38F3-4A24-B35C-BDD2D749EC96}"/>
              </a:ext>
            </a:extLst>
          </p:cNvPr>
          <p:cNvSpPr/>
          <p:nvPr/>
        </p:nvSpPr>
        <p:spPr>
          <a:xfrm>
            <a:off x="6288044" y="4146331"/>
            <a:ext cx="5478204" cy="412314"/>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Until unacceptable toxicity or loss of clinical benefit per investigator </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3" name="Straight Arrow Connector 22">
            <a:extLst>
              <a:ext uri="{FF2B5EF4-FFF2-40B4-BE49-F238E27FC236}">
                <a16:creationId xmlns:a16="http://schemas.microsoft.com/office/drawing/2014/main" id="{1BF968CD-BC93-4A49-9CEF-3F1365A6A485}"/>
              </a:ext>
            </a:extLst>
          </p:cNvPr>
          <p:cNvCxnSpPr/>
          <p:nvPr/>
        </p:nvCxnSpPr>
        <p:spPr>
          <a:xfrm>
            <a:off x="7595523" y="3897759"/>
            <a:ext cx="0" cy="248572"/>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A47E786-D73E-4840-BA73-BD7121FFB228}"/>
              </a:ext>
            </a:extLst>
          </p:cNvPr>
          <p:cNvCxnSpPr>
            <a:stCxn id="10" idx="2"/>
          </p:cNvCxnSpPr>
          <p:nvPr/>
        </p:nvCxnSpPr>
        <p:spPr>
          <a:xfrm>
            <a:off x="10526218" y="3882370"/>
            <a:ext cx="0" cy="26396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hlinkClick r:id="rId3" action="ppaction://hlinksldjump"/>
            <a:extLst>
              <a:ext uri="{FF2B5EF4-FFF2-40B4-BE49-F238E27FC236}">
                <a16:creationId xmlns:a16="http://schemas.microsoft.com/office/drawing/2014/main" id="{2E2E8C27-532B-4C32-A9EF-200C337A9CB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094276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CEBA-408A-49AE-9FEE-E69B5CF2A215}"/>
              </a:ext>
            </a:extLst>
          </p:cNvPr>
          <p:cNvSpPr>
            <a:spLocks noGrp="1"/>
          </p:cNvSpPr>
          <p:nvPr>
            <p:ph type="title"/>
          </p:nvPr>
        </p:nvSpPr>
        <p:spPr>
          <a:xfrm>
            <a:off x="425752" y="140970"/>
            <a:ext cx="10478682" cy="769620"/>
          </a:xfrm>
        </p:spPr>
        <p:txBody>
          <a:bodyPr>
            <a:noAutofit/>
          </a:bodyPr>
          <a:lstStyle/>
          <a:p>
            <a:r>
              <a:rPr lang="en-US" sz="2400" dirty="0"/>
              <a:t>Atezolizumab + bevacizumab vs sorafenib in patients with unresectable HCC: safety results from the Phase III IMbrave150 study</a:t>
            </a:r>
            <a:endParaRPr lang="en-GB" sz="2400" dirty="0"/>
          </a:p>
        </p:txBody>
      </p:sp>
      <p:sp>
        <p:nvSpPr>
          <p:cNvPr id="3" name="Text Placeholder 2">
            <a:extLst>
              <a:ext uri="{FF2B5EF4-FFF2-40B4-BE49-F238E27FC236}">
                <a16:creationId xmlns:a16="http://schemas.microsoft.com/office/drawing/2014/main" id="{ABC038CF-98E0-4C0B-843D-5477CB409443}"/>
              </a:ext>
            </a:extLst>
          </p:cNvPr>
          <p:cNvSpPr>
            <a:spLocks noGrp="1"/>
          </p:cNvSpPr>
          <p:nvPr>
            <p:ph type="body" sz="quarter" idx="10"/>
          </p:nvPr>
        </p:nvSpPr>
        <p:spPr/>
        <p:txBody>
          <a:bodyPr/>
          <a:lstStyle/>
          <a:p>
            <a:r>
              <a:rPr lang="en-GB" dirty="0"/>
              <a:t>*Discontinuation of both atezolizumab and bevacizumab; </a:t>
            </a:r>
            <a:r>
              <a:rPr lang="en-US" baseline="30000" dirty="0">
                <a:solidFill>
                  <a:schemeClr val="dk1"/>
                </a:solidFill>
              </a:rPr>
              <a:t>†</a:t>
            </a:r>
            <a:r>
              <a:rPr lang="en-GB" dirty="0">
                <a:cs typeface="Arial" panose="020B0604020202020204" pitchFamily="34" charset="0"/>
              </a:rPr>
              <a:t>Most AESIs in both arms were Grade 1–2</a:t>
            </a:r>
            <a:r>
              <a:rPr lang="en-GB" dirty="0"/>
              <a:t/>
            </a:r>
            <a:br>
              <a:rPr lang="en-GB" dirty="0"/>
            </a:br>
            <a:r>
              <a:rPr lang="en-GB" dirty="0"/>
              <a:t>Duceux M, et al. DILC 2020; LBO10</a:t>
            </a:r>
          </a:p>
        </p:txBody>
      </p:sp>
      <p:sp>
        <p:nvSpPr>
          <p:cNvPr id="12" name="Content Placeholder 11">
            <a:extLst>
              <a:ext uri="{FF2B5EF4-FFF2-40B4-BE49-F238E27FC236}">
                <a16:creationId xmlns:a16="http://schemas.microsoft.com/office/drawing/2014/main" id="{A20A803F-D804-437C-A640-67EC5B07D4B3}"/>
              </a:ext>
            </a:extLst>
          </p:cNvPr>
          <p:cNvSpPr>
            <a:spLocks noGrp="1"/>
          </p:cNvSpPr>
          <p:nvPr>
            <p:ph sz="half" idx="1"/>
          </p:nvPr>
        </p:nvSpPr>
        <p:spPr>
          <a:xfrm>
            <a:off x="425752" y="1340767"/>
            <a:ext cx="11342400" cy="5516151"/>
          </a:xfrm>
        </p:spPr>
        <p:txBody>
          <a:bodyPr>
            <a:normAutofit/>
          </a:bodyPr>
          <a:lstStyle/>
          <a:p>
            <a:pPr marL="0" indent="0">
              <a:buNone/>
            </a:pPr>
            <a:r>
              <a:rPr lang="en-GB" b="1" dirty="0">
                <a:solidFill>
                  <a:srgbClr val="FFFFFF"/>
                </a:solidFill>
                <a:highlight>
                  <a:srgbClr val="004A86"/>
                </a:highlight>
                <a:cs typeface="Arial" panose="020B0604020202020204" pitchFamily="34" charset="0"/>
              </a:rPr>
              <a:t>RESULTS</a:t>
            </a:r>
          </a:p>
          <a:p>
            <a:r>
              <a:rPr lang="en-US" sz="1800" dirty="0">
                <a:latin typeface="+mj-lt"/>
                <a:cs typeface="Arial" panose="020B0604020202020204" pitchFamily="34" charset="0"/>
              </a:rPr>
              <a:t>Median treatment duration (months): 7.4 for atezo, 6.9 for bev, 2.8 for sor (all ranges, 0–16) </a:t>
            </a:r>
            <a:endParaRPr lang="en-GB" sz="1800" b="1" dirty="0">
              <a:latin typeface="+mj-l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endParaRPr lang="en-GB" b="1" dirty="0">
              <a:solidFill>
                <a:srgbClr val="FFFFFF"/>
              </a:solidFill>
              <a:highlight>
                <a:srgbClr val="004A86"/>
              </a:highlight>
              <a:cs typeface="Arial" panose="020B0604020202020204" pitchFamily="34" charset="0"/>
            </a:endParaRPr>
          </a:p>
          <a:p>
            <a:pPr marL="0" indent="0">
              <a:buNone/>
            </a:pPr>
            <a:r>
              <a:rPr lang="en-GB" b="1" dirty="0">
                <a:solidFill>
                  <a:srgbClr val="FFFFFF"/>
                </a:solidFill>
                <a:highlight>
                  <a:srgbClr val="004A86"/>
                </a:highlight>
                <a:cs typeface="Arial" panose="020B0604020202020204" pitchFamily="34" charset="0"/>
              </a:rPr>
              <a:t>CONCLUSION</a:t>
            </a:r>
          </a:p>
          <a:p>
            <a:pPr>
              <a:buClr>
                <a:srgbClr val="004B87"/>
              </a:buClr>
              <a:defRPr/>
            </a:pPr>
            <a:r>
              <a:rPr lang="en-GB" sz="1800" dirty="0">
                <a:latin typeface="Arial" panose="020B0604020202020204" pitchFamily="34" charset="0"/>
                <a:cs typeface="Arial" panose="020B0604020202020204" pitchFamily="34" charset="0"/>
              </a:rPr>
              <a:t>Atezo + bev generally well-tolerated in patients with HCC</a:t>
            </a:r>
          </a:p>
          <a:p>
            <a:pPr lvl="1">
              <a:buClr>
                <a:srgbClr val="004B87"/>
              </a:buClr>
              <a:defRPr/>
            </a:pPr>
            <a:r>
              <a:rPr lang="en-GB" sz="1600" dirty="0">
                <a:latin typeface="Arial" panose="020B0604020202020204" pitchFamily="34" charset="0"/>
                <a:cs typeface="Arial" panose="020B0604020202020204" pitchFamily="34" charset="0"/>
              </a:rPr>
              <a:t>P</a:t>
            </a:r>
            <a:r>
              <a:rPr lang="en-US" sz="1600" dirty="0">
                <a:latin typeface="Arial" panose="020B0604020202020204" pitchFamily="34" charset="0"/>
                <a:cs typeface="Arial" panose="020B0604020202020204" pitchFamily="34" charset="0"/>
              </a:rPr>
              <a:t>otential immune-mediated AESIs – a toxicity concern with checkpoint inhibitors – were manageable</a:t>
            </a:r>
          </a:p>
          <a:p>
            <a:pPr lvl="1">
              <a:buClr>
                <a:srgbClr val="004B87"/>
              </a:buClr>
              <a:defRPr/>
            </a:pPr>
            <a:r>
              <a:rPr lang="en-GB" sz="1600" dirty="0">
                <a:latin typeface="Arial" panose="020B0604020202020204" pitchFamily="34" charset="0"/>
                <a:cs typeface="Arial" panose="020B0604020202020204" pitchFamily="34" charset="0"/>
              </a:rPr>
              <a:t>Safety profile consistent with known risks of individual study treatments and underlying disease</a:t>
            </a:r>
          </a:p>
          <a:p>
            <a:pPr>
              <a:buClr>
                <a:srgbClr val="004B87"/>
              </a:buClr>
              <a:defRPr/>
            </a:pPr>
            <a:r>
              <a:rPr lang="en-GB" sz="1800" dirty="0">
                <a:latin typeface="Arial" panose="020B0604020202020204" pitchFamily="34" charset="0"/>
                <a:cs typeface="Arial" panose="020B0604020202020204" pitchFamily="34" charset="0"/>
              </a:rPr>
              <a:t>Efficacy </a:t>
            </a:r>
            <a:r>
              <a:rPr lang="en-US" sz="1800" dirty="0">
                <a:latin typeface="Arial" panose="020B0604020202020204" pitchFamily="34" charset="0"/>
                <a:cs typeface="Arial" panose="020B0604020202020204" pitchFamily="34" charset="0"/>
              </a:rPr>
              <a:t>+ PROs + th</a:t>
            </a:r>
            <a:r>
              <a:rPr lang="en-GB" sz="1800" dirty="0">
                <a:latin typeface="Arial" panose="020B0604020202020204" pitchFamily="34" charset="0"/>
                <a:cs typeface="Arial" panose="020B0604020202020204" pitchFamily="34" charset="0"/>
              </a:rPr>
              <a:t>ese safety findings suggest atezo + bev </a:t>
            </a:r>
            <a:r>
              <a:rPr lang="en-US" sz="1800" dirty="0">
                <a:latin typeface="Arial" panose="020B0604020202020204" pitchFamily="34" charset="0"/>
                <a:cs typeface="Arial" panose="020B0604020202020204" pitchFamily="34" charset="0"/>
              </a:rPr>
              <a:t>should be considered </a:t>
            </a:r>
            <a:r>
              <a:rPr lang="en-GB" sz="1800" dirty="0">
                <a:latin typeface="Arial" panose="020B0604020202020204" pitchFamily="34" charset="0"/>
                <a:cs typeface="Arial" panose="020B0604020202020204" pitchFamily="34" charset="0"/>
              </a:rPr>
              <a:t>a practice-changing treatment for patients with unresectable HCC who have not received prior systemic treatment</a:t>
            </a:r>
            <a:endParaRPr lang="en-GB" sz="1800" dirty="0"/>
          </a:p>
        </p:txBody>
      </p:sp>
      <p:cxnSp>
        <p:nvCxnSpPr>
          <p:cNvPr id="10" name="Straight Connector 9">
            <a:extLst>
              <a:ext uri="{FF2B5EF4-FFF2-40B4-BE49-F238E27FC236}">
                <a16:creationId xmlns:a16="http://schemas.microsoft.com/office/drawing/2014/main" id="{0A94191A-89E5-4063-B2CF-78A338A1240A}"/>
              </a:ext>
            </a:extLst>
          </p:cNvPr>
          <p:cNvCxnSpPr>
            <a:cxnSpLocks/>
          </p:cNvCxnSpPr>
          <p:nvPr/>
        </p:nvCxnSpPr>
        <p:spPr>
          <a:xfrm flipH="1">
            <a:off x="423863" y="4436669"/>
            <a:ext cx="11161409" cy="0"/>
          </a:xfrm>
          <a:prstGeom prst="line">
            <a:avLst/>
          </a:prstGeom>
          <a:noFill/>
          <a:ln w="9525" cap="flat" cmpd="sng" algn="ctr">
            <a:solidFill>
              <a:srgbClr val="1D498B">
                <a:shade val="95000"/>
                <a:satMod val="105000"/>
              </a:srgbClr>
            </a:solidFill>
            <a:prstDash val="solid"/>
          </a:ln>
          <a:effectLst/>
        </p:spPr>
      </p:cxnSp>
      <p:graphicFrame>
        <p:nvGraphicFramePr>
          <p:cNvPr id="13" name="Table 13">
            <a:extLst>
              <a:ext uri="{FF2B5EF4-FFF2-40B4-BE49-F238E27FC236}">
                <a16:creationId xmlns:a16="http://schemas.microsoft.com/office/drawing/2014/main" id="{F62B299F-9BF4-4F20-B07F-2E2387715FD7}"/>
              </a:ext>
            </a:extLst>
          </p:cNvPr>
          <p:cNvGraphicFramePr>
            <a:graphicFrameLocks noGrp="1"/>
          </p:cNvGraphicFramePr>
          <p:nvPr>
            <p:extLst>
              <p:ext uri="{D42A27DB-BD31-4B8C-83A1-F6EECF244321}">
                <p14:modId xmlns:p14="http://schemas.microsoft.com/office/powerpoint/2010/main" val="4056192195"/>
              </p:ext>
            </p:extLst>
          </p:nvPr>
        </p:nvGraphicFramePr>
        <p:xfrm>
          <a:off x="608478" y="2121811"/>
          <a:ext cx="10792177" cy="2176272"/>
        </p:xfrm>
        <a:graphic>
          <a:graphicData uri="http://schemas.openxmlformats.org/drawingml/2006/table">
            <a:tbl>
              <a:tblPr firstRow="1" bandRow="1">
                <a:tableStyleId>{5C22544A-7EE6-4342-B048-85BDC9FD1C3A}</a:tableStyleId>
              </a:tblPr>
              <a:tblGrid>
                <a:gridCol w="5182502">
                  <a:extLst>
                    <a:ext uri="{9D8B030D-6E8A-4147-A177-3AD203B41FA5}">
                      <a16:colId xmlns:a16="http://schemas.microsoft.com/office/drawing/2014/main" val="4162280388"/>
                    </a:ext>
                  </a:extLst>
                </a:gridCol>
                <a:gridCol w="2746097">
                  <a:extLst>
                    <a:ext uri="{9D8B030D-6E8A-4147-A177-3AD203B41FA5}">
                      <a16:colId xmlns:a16="http://schemas.microsoft.com/office/drawing/2014/main" val="4100240517"/>
                    </a:ext>
                  </a:extLst>
                </a:gridCol>
                <a:gridCol w="2863578">
                  <a:extLst>
                    <a:ext uri="{9D8B030D-6E8A-4147-A177-3AD203B41FA5}">
                      <a16:colId xmlns:a16="http://schemas.microsoft.com/office/drawing/2014/main" val="394229550"/>
                    </a:ext>
                  </a:extLst>
                </a:gridCol>
              </a:tblGrid>
              <a:tr h="458705">
                <a:tc>
                  <a:txBody>
                    <a:bodyPr/>
                    <a:lstStyle/>
                    <a:p>
                      <a:pPr>
                        <a:lnSpc>
                          <a:spcPct val="90000"/>
                        </a:lnSpc>
                      </a:pPr>
                      <a:r>
                        <a:rPr lang="en-GB" sz="1400" dirty="0">
                          <a:solidFill>
                            <a:schemeClr val="tx1"/>
                          </a:solidFill>
                        </a:rPr>
                        <a:t>Safety parameter (% 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90000"/>
                        </a:lnSpc>
                      </a:pPr>
                      <a:r>
                        <a:rPr lang="en-GB" sz="1400" dirty="0"/>
                        <a:t>Atezolizumab + bevacizumab</a:t>
                      </a:r>
                      <a:r>
                        <a:rPr lang="en-GB" sz="1400" b="0" dirty="0"/>
                        <a:t> (n=329)</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en-GB" sz="1400" dirty="0"/>
                        <a:t>Sorafenib</a:t>
                      </a:r>
                      <a:r>
                        <a:rPr lang="en-GB" sz="1400" b="0" dirty="0"/>
                        <a:t> </a:t>
                      </a:r>
                    </a:p>
                    <a:p>
                      <a:pPr algn="ctr">
                        <a:lnSpc>
                          <a:spcPct val="90000"/>
                        </a:lnSpc>
                      </a:pPr>
                      <a:r>
                        <a:rPr lang="en-GB" sz="1400" b="0" dirty="0"/>
                        <a:t>(n=156)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61883203"/>
                  </a:ext>
                </a:extLst>
              </a:tr>
              <a:tr h="273459">
                <a:tc>
                  <a:txBody>
                    <a:bodyPr/>
                    <a:lstStyle/>
                    <a:p>
                      <a:pPr>
                        <a:lnSpc>
                          <a:spcPct val="90000"/>
                        </a:lnSpc>
                      </a:pPr>
                      <a:r>
                        <a:rPr lang="en-US" sz="1400" dirty="0"/>
                        <a:t>G</a:t>
                      </a:r>
                      <a:r>
                        <a:rPr lang="en-GB" sz="1400" dirty="0"/>
                        <a:t>rade 3–4 AEs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1400"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90000"/>
                        </a:lnSpc>
                      </a:pPr>
                      <a:r>
                        <a:rPr lang="en-GB" sz="1400" dirty="0"/>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extLst>
                  <a:ext uri="{0D108BD9-81ED-4DB2-BD59-A6C34878D82A}">
                    <a16:rowId xmlns:a16="http://schemas.microsoft.com/office/drawing/2014/main" val="2777372023"/>
                  </a:ext>
                </a:extLst>
              </a:tr>
              <a:tr h="273459">
                <a:tc>
                  <a:txBody>
                    <a:bodyPr/>
                    <a:lstStyle/>
                    <a:p>
                      <a:pPr>
                        <a:lnSpc>
                          <a:spcPct val="90000"/>
                        </a:lnSpc>
                      </a:pPr>
                      <a:r>
                        <a:rPr lang="en-GB" sz="1400" dirty="0"/>
                        <a:t>Grade 5 AEs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90000"/>
                        </a:lnSpc>
                      </a:pP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extLst>
                  <a:ext uri="{0D108BD9-81ED-4DB2-BD59-A6C34878D82A}">
                    <a16:rowId xmlns:a16="http://schemas.microsoft.com/office/drawing/2014/main" val="1183084294"/>
                  </a:ext>
                </a:extLst>
              </a:tr>
              <a:tr h="273459">
                <a:tc>
                  <a:txBody>
                    <a:bodyPr/>
                    <a:lstStyle/>
                    <a:p>
                      <a:pPr>
                        <a:lnSpc>
                          <a:spcPct val="90000"/>
                        </a:lnSpc>
                      </a:pPr>
                      <a:r>
                        <a:rPr lang="en-US" sz="1400" dirty="0"/>
                        <a:t>AE leading to treatment discontinuation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GB"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GB"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extLst>
                  <a:ext uri="{0D108BD9-81ED-4DB2-BD59-A6C34878D82A}">
                    <a16:rowId xmlns:a16="http://schemas.microsoft.com/office/drawing/2014/main" val="1968687483"/>
                  </a:ext>
                </a:extLst>
              </a:tr>
              <a:tr h="273459">
                <a:tc>
                  <a:txBody>
                    <a:bodyPr/>
                    <a:lstStyle/>
                    <a:p>
                      <a:pPr>
                        <a:lnSpc>
                          <a:spcPct val="90000"/>
                        </a:lnSpc>
                      </a:pPr>
                      <a:r>
                        <a:rPr lang="en-GB" sz="1400" dirty="0"/>
                        <a:t>Grade 3–4 AESIs</a:t>
                      </a:r>
                      <a:r>
                        <a:rPr lang="en-US" sz="1400" kern="1200" baseline="30000" dirty="0">
                          <a:solidFill>
                            <a:schemeClr val="dk1"/>
                          </a:solidFill>
                          <a:effectLst/>
                          <a:latin typeface="+mn-lt"/>
                          <a:ea typeface="+mn-ea"/>
                          <a:cs typeface="+mn-cs"/>
                        </a:rPr>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1400" dirty="0"/>
                        <a:t>26</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90000"/>
                        </a:lnSpc>
                      </a:pPr>
                      <a:r>
                        <a:rPr lang="en-US" sz="1400" dirty="0"/>
                        <a:t>30</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extLst>
                  <a:ext uri="{0D108BD9-81ED-4DB2-BD59-A6C34878D82A}">
                    <a16:rowId xmlns:a16="http://schemas.microsoft.com/office/drawing/2014/main" val="1375225158"/>
                  </a:ext>
                </a:extLst>
              </a:tr>
              <a:tr h="273459">
                <a:tc>
                  <a:txBody>
                    <a:bodyPr/>
                    <a:lstStyle/>
                    <a:p>
                      <a:pPr>
                        <a:lnSpc>
                          <a:spcPct val="90000"/>
                        </a:lnSpc>
                      </a:pPr>
                      <a:r>
                        <a:rPr lang="en-US" sz="1400" dirty="0"/>
                        <a:t>Required corticosteroid treatment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1400" dirty="0"/>
                        <a:t>12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90000"/>
                        </a:lnSpc>
                      </a:pPr>
                      <a:r>
                        <a:rPr lang="en-US" sz="1400" dirty="0"/>
                        <a:t>3</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extLst>
                  <a:ext uri="{0D108BD9-81ED-4DB2-BD59-A6C34878D82A}">
                    <a16:rowId xmlns:a16="http://schemas.microsoft.com/office/drawing/2014/main" val="328847201"/>
                  </a:ext>
                </a:extLst>
              </a:tr>
              <a:tr h="273459">
                <a:tc>
                  <a:txBody>
                    <a:bodyPr/>
                    <a:lstStyle/>
                    <a:p>
                      <a:pPr lvl="0">
                        <a:lnSpc>
                          <a:spcPct val="90000"/>
                        </a:lnSpc>
                      </a:pPr>
                      <a:r>
                        <a:rPr lang="en-US" sz="1400" dirty="0"/>
                        <a:t>Immune-mediated hepatitis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90000"/>
                        </a:lnSpc>
                      </a:pPr>
                      <a:r>
                        <a:rPr lang="en-US" sz="1400" dirty="0"/>
                        <a:t>43</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90000"/>
                        </a:lnSpc>
                      </a:pPr>
                      <a:r>
                        <a:rPr lang="en-US" sz="1400" dirty="0"/>
                        <a:t>40</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alpha val="30196"/>
                      </a:srgbClr>
                    </a:solidFill>
                  </a:tcPr>
                </a:tc>
                <a:extLst>
                  <a:ext uri="{0D108BD9-81ED-4DB2-BD59-A6C34878D82A}">
                    <a16:rowId xmlns:a16="http://schemas.microsoft.com/office/drawing/2014/main" val="1628651479"/>
                  </a:ext>
                </a:extLst>
              </a:tr>
            </a:tbl>
          </a:graphicData>
        </a:graphic>
      </p:graphicFrame>
      <p:pic>
        <p:nvPicPr>
          <p:cNvPr id="9" name="Picture 8">
            <a:hlinkClick r:id="rId3" action="ppaction://hlinksldjump"/>
            <a:extLst>
              <a:ext uri="{FF2B5EF4-FFF2-40B4-BE49-F238E27FC236}">
                <a16:creationId xmlns:a16="http://schemas.microsoft.com/office/drawing/2014/main" id="{DA1EEB54-FAAB-483F-B654-D0244C38ED4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570700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rmAutofit fontScale="90000"/>
          </a:bodyPr>
          <a:lstStyle/>
          <a:p>
            <a:r>
              <a:rPr lang="en-US" dirty="0"/>
              <a:t>Long-term survival of repeat hepatic resection and radiofrequency ablation for patients with recurrent HCC: a multicentric study</a:t>
            </a:r>
            <a:endParaRPr lang="en-GB"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endParaRPr lang="en-GB" dirty="0"/>
          </a:p>
          <a:p>
            <a:r>
              <a:rPr lang="en-GB" dirty="0"/>
              <a:t>*Study conducted between 1 </a:t>
            </a:r>
            <a:r>
              <a:rPr lang="en-US" dirty="0"/>
              <a:t>January 2006 and 31 December 2017</a:t>
            </a:r>
            <a:r>
              <a:rPr lang="en-GB" dirty="0"/>
              <a:t>; </a:t>
            </a:r>
            <a:r>
              <a:rPr lang="en-GB" baseline="30000" dirty="0"/>
              <a:t>†</a:t>
            </a:r>
            <a:r>
              <a:rPr lang="en-GB" dirty="0"/>
              <a:t>7 score</a:t>
            </a:r>
            <a:endParaRPr lang="en-GB" baseline="30000" dirty="0"/>
          </a:p>
          <a:p>
            <a:r>
              <a:rPr lang="en-GB" dirty="0"/>
              <a:t>Zhong J-H, et al. DILC 2020; LBP32</a:t>
            </a:r>
          </a:p>
        </p:txBody>
      </p:sp>
      <p:sp>
        <p:nvSpPr>
          <p:cNvPr id="8" name="Content Placeholder 1">
            <a:extLst>
              <a:ext uri="{FF2B5EF4-FFF2-40B4-BE49-F238E27FC236}">
                <a16:creationId xmlns:a16="http://schemas.microsoft.com/office/drawing/2014/main" id="{211DBB86-6CFF-4656-8EB9-08DF535D84FE}"/>
              </a:ext>
            </a:extLst>
          </p:cNvPr>
          <p:cNvSpPr txBox="1">
            <a:spLocks/>
          </p:cNvSpPr>
          <p:nvPr/>
        </p:nvSpPr>
        <p:spPr>
          <a:xfrm>
            <a:off x="422273" y="1340769"/>
            <a:ext cx="5364000" cy="5146024"/>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BACKGROUND &amp; AIMS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The long-term survival of patients with</a:t>
            </a:r>
            <a:b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recurrent HCC treated with rHR or RFA</a:t>
            </a:r>
            <a:b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remains unknown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AIM</a:t>
            </a: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 to conduct a multicentric study to assess the long-term survival of rHR and RFA in patients with recurrent HCC</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METHODS​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940 patients with recurrent HCC received</a:t>
            </a:r>
            <a:b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rHR or RFA*</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Patients included:</a:t>
            </a:r>
          </a:p>
          <a:p>
            <a:pPr marL="684000" marR="0" lvl="1" indent="-2160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Those within Milan criteria after initial resection</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Solitary nodule (diameter ≤5 cm)</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3 or fewer nodules (diameter of each ≤3 cm)</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No macrovascular invasion or distant metastases</a:t>
            </a:r>
          </a:p>
          <a:p>
            <a:pPr marL="684000" marR="0" lvl="1" indent="-2160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Those with Child−Pugh liver function class A or B</a:t>
            </a:r>
            <a:r>
              <a:rPr kumimoji="0" lang="en-US" sz="1600" b="0" i="0" u="none" strike="noStrike" kern="1200" cap="none" spc="0" normalizeH="0" baseline="30000" noProof="0" dirty="0">
                <a:ln>
                  <a:noFill/>
                </a:ln>
                <a:solidFill>
                  <a:sysClr val="windowText" lastClr="000000"/>
                </a:solidFill>
                <a:effectLst/>
                <a:uLnTx/>
                <a:uFillTx/>
                <a:latin typeface="Arial" panose="020B0604020202020204"/>
                <a:ea typeface="+mn-ea"/>
                <a:cs typeface="Arial" panose="020B0604020202020204" pitchFamily="34" charset="0"/>
              </a:rPr>
              <a:t>†</a:t>
            </a:r>
          </a:p>
        </p:txBody>
      </p:sp>
      <p:sp>
        <p:nvSpPr>
          <p:cNvPr id="9" name="Content Placeholder 1">
            <a:extLst>
              <a:ext uri="{FF2B5EF4-FFF2-40B4-BE49-F238E27FC236}">
                <a16:creationId xmlns:a16="http://schemas.microsoft.com/office/drawing/2014/main" id="{387FBCFC-38C2-4634-AAEB-8A7B33B38C99}"/>
              </a:ext>
            </a:extLst>
          </p:cNvPr>
          <p:cNvSpPr txBox="1">
            <a:spLocks/>
          </p:cNvSpPr>
          <p:nvPr/>
        </p:nvSpPr>
        <p:spPr>
          <a:xfrm>
            <a:off x="5807525" y="1340769"/>
            <a:ext cx="6037082" cy="732508"/>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r>
              <a:rPr kumimoji="0" lang="en-US" sz="20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Median (range) follow-up: 65.6 (1.3−152.8) months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5751405" y="1332617"/>
            <a:ext cx="0" cy="5148000"/>
          </a:xfrm>
          <a:prstGeom prst="line">
            <a:avLst/>
          </a:prstGeom>
          <a:noFill/>
          <a:ln w="9525" cap="flat" cmpd="sng" algn="ctr">
            <a:solidFill>
              <a:srgbClr val="1D498B">
                <a:shade val="95000"/>
                <a:satMod val="105000"/>
              </a:srgbClr>
            </a:solidFill>
            <a:prstDash val="solid"/>
          </a:ln>
          <a:effectLst/>
        </p:spPr>
      </p:cxnSp>
      <p:cxnSp>
        <p:nvCxnSpPr>
          <p:cNvPr id="18" name="Straight Connector 17">
            <a:extLst>
              <a:ext uri="{FF2B5EF4-FFF2-40B4-BE49-F238E27FC236}">
                <a16:creationId xmlns:a16="http://schemas.microsoft.com/office/drawing/2014/main" id="{8859CB76-51CF-4F02-A0D0-F940AAA772E3}"/>
              </a:ext>
            </a:extLst>
          </p:cNvPr>
          <p:cNvCxnSpPr>
            <a:cxnSpLocks/>
          </p:cNvCxnSpPr>
          <p:nvPr/>
        </p:nvCxnSpPr>
        <p:spPr>
          <a:xfrm flipH="1">
            <a:off x="528038" y="3685178"/>
            <a:ext cx="5223367" cy="0"/>
          </a:xfrm>
          <a:prstGeom prst="line">
            <a:avLst/>
          </a:prstGeom>
          <a:noFill/>
          <a:ln w="9525" cap="flat" cmpd="sng" algn="ctr">
            <a:solidFill>
              <a:srgbClr val="1D498B">
                <a:shade val="95000"/>
                <a:satMod val="105000"/>
              </a:srgbClr>
            </a:solidFill>
            <a:prstDash val="solid"/>
          </a:ln>
          <a:effectLst/>
        </p:spPr>
      </p:cxnSp>
      <p:sp>
        <p:nvSpPr>
          <p:cNvPr id="37" name="Rectangle 36">
            <a:extLst>
              <a:ext uri="{FF2B5EF4-FFF2-40B4-BE49-F238E27FC236}">
                <a16:creationId xmlns:a16="http://schemas.microsoft.com/office/drawing/2014/main" id="{0EA3F290-D206-4822-8B08-0CEF467C9C7A}"/>
              </a:ext>
            </a:extLst>
          </p:cNvPr>
          <p:cNvSpPr/>
          <p:nvPr/>
        </p:nvSpPr>
        <p:spPr>
          <a:xfrm>
            <a:off x="6860300" y="2326512"/>
            <a:ext cx="3931532" cy="975167"/>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847 patients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(from 9 centres in China, Hong Kong and Italy)</a:t>
            </a:r>
          </a:p>
        </p:txBody>
      </p:sp>
      <p:sp>
        <p:nvSpPr>
          <p:cNvPr id="43" name="Rectangle 42">
            <a:extLst>
              <a:ext uri="{FF2B5EF4-FFF2-40B4-BE49-F238E27FC236}">
                <a16:creationId xmlns:a16="http://schemas.microsoft.com/office/drawing/2014/main" id="{AC897AE8-14F3-4B54-837C-C691752ADEC4}"/>
              </a:ext>
            </a:extLst>
          </p:cNvPr>
          <p:cNvSpPr/>
          <p:nvPr/>
        </p:nvSpPr>
        <p:spPr>
          <a:xfrm>
            <a:off x="5993244" y="3705343"/>
            <a:ext cx="1747254" cy="732508"/>
          </a:xfrm>
          <a:prstGeom prst="rect">
            <a:avLst/>
          </a:prstGeom>
          <a:solidFill>
            <a:srgbClr val="C00000"/>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rHR (n=307)</a:t>
            </a:r>
          </a:p>
        </p:txBody>
      </p:sp>
      <p:sp>
        <p:nvSpPr>
          <p:cNvPr id="44" name="Rectangle 43">
            <a:extLst>
              <a:ext uri="{FF2B5EF4-FFF2-40B4-BE49-F238E27FC236}">
                <a16:creationId xmlns:a16="http://schemas.microsoft.com/office/drawing/2014/main" id="{96D356C6-6B80-4E9C-AB2C-CA2D012C56A8}"/>
              </a:ext>
            </a:extLst>
          </p:cNvPr>
          <p:cNvSpPr/>
          <p:nvPr/>
        </p:nvSpPr>
        <p:spPr>
          <a:xfrm>
            <a:off x="9930569" y="3705343"/>
            <a:ext cx="1747254" cy="732508"/>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RFA (n=540)</a:t>
            </a:r>
          </a:p>
        </p:txBody>
      </p:sp>
      <p:cxnSp>
        <p:nvCxnSpPr>
          <p:cNvPr id="39" name="Connector: Elbow 38">
            <a:extLst>
              <a:ext uri="{FF2B5EF4-FFF2-40B4-BE49-F238E27FC236}">
                <a16:creationId xmlns:a16="http://schemas.microsoft.com/office/drawing/2014/main" id="{DD9E82D0-7623-45AF-BDD3-6D2958613DB0}"/>
              </a:ext>
            </a:extLst>
          </p:cNvPr>
          <p:cNvCxnSpPr>
            <a:stCxn id="37" idx="2"/>
            <a:endCxn id="43" idx="0"/>
          </p:cNvCxnSpPr>
          <p:nvPr/>
        </p:nvCxnSpPr>
        <p:spPr>
          <a:xfrm rot="5400000">
            <a:off x="7644637" y="2523914"/>
            <a:ext cx="403664" cy="1959195"/>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E4F30E6A-F92D-4752-B50C-5A0246CF38B9}"/>
              </a:ext>
            </a:extLst>
          </p:cNvPr>
          <p:cNvCxnSpPr>
            <a:stCxn id="37" idx="2"/>
            <a:endCxn id="44" idx="0"/>
          </p:cNvCxnSpPr>
          <p:nvPr/>
        </p:nvCxnSpPr>
        <p:spPr>
          <a:xfrm rot="16200000" flipH="1">
            <a:off x="9613299" y="2514446"/>
            <a:ext cx="403664" cy="197813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hlinkClick r:id="rId3" action="ppaction://hlinksldjump"/>
            <a:extLst>
              <a:ext uri="{FF2B5EF4-FFF2-40B4-BE49-F238E27FC236}">
                <a16:creationId xmlns:a16="http://schemas.microsoft.com/office/drawing/2014/main" id="{D6AD22F8-EE93-4C74-A4EB-AF00CCC20AC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582521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A close up of a map&#10;&#10;Description automatically generated">
            <a:extLst>
              <a:ext uri="{FF2B5EF4-FFF2-40B4-BE49-F238E27FC236}">
                <a16:creationId xmlns:a16="http://schemas.microsoft.com/office/drawing/2014/main" id="{46719518-C0C1-45CD-8E7E-F2F3C1668FCA}"/>
              </a:ext>
            </a:extLst>
          </p:cNvPr>
          <p:cNvPicPr>
            <a:picLocks noChangeAspect="1"/>
          </p:cNvPicPr>
          <p:nvPr/>
        </p:nvPicPr>
        <p:blipFill>
          <a:blip r:embed="rId3"/>
          <a:stretch>
            <a:fillRect/>
          </a:stretch>
        </p:blipFill>
        <p:spPr>
          <a:xfrm>
            <a:off x="6412375" y="2642327"/>
            <a:ext cx="4045350" cy="2451092"/>
          </a:xfrm>
          <a:prstGeom prst="rect">
            <a:avLst/>
          </a:prstGeom>
        </p:spPr>
      </p:pic>
      <p:pic>
        <p:nvPicPr>
          <p:cNvPr id="5" name="Picture 6" descr="A close up of text on a white background&#10;&#10;Description automatically generated">
            <a:extLst>
              <a:ext uri="{FF2B5EF4-FFF2-40B4-BE49-F238E27FC236}">
                <a16:creationId xmlns:a16="http://schemas.microsoft.com/office/drawing/2014/main" id="{051BD4E4-0392-411D-B747-9CB5A89EF1F4}"/>
              </a:ext>
            </a:extLst>
          </p:cNvPr>
          <p:cNvPicPr>
            <a:picLocks noChangeAspect="1"/>
          </p:cNvPicPr>
          <p:nvPr/>
        </p:nvPicPr>
        <p:blipFill>
          <a:blip r:embed="rId4"/>
          <a:stretch>
            <a:fillRect/>
          </a:stretch>
        </p:blipFill>
        <p:spPr>
          <a:xfrm>
            <a:off x="586451" y="2690965"/>
            <a:ext cx="4392592" cy="2556375"/>
          </a:xfrm>
          <a:prstGeom prst="rect">
            <a:avLst/>
          </a:prstGeom>
        </p:spPr>
      </p:pic>
      <p:sp>
        <p:nvSpPr>
          <p:cNvPr id="2" name="Title 1">
            <a:extLst>
              <a:ext uri="{FF2B5EF4-FFF2-40B4-BE49-F238E27FC236}">
                <a16:creationId xmlns:a16="http://schemas.microsoft.com/office/drawing/2014/main" id="{48EF56F0-5773-42B7-81E6-6338B5F74D86}"/>
              </a:ext>
            </a:extLst>
          </p:cNvPr>
          <p:cNvSpPr>
            <a:spLocks noGrp="1"/>
          </p:cNvSpPr>
          <p:nvPr>
            <p:ph type="title"/>
          </p:nvPr>
        </p:nvSpPr>
        <p:spPr/>
        <p:txBody>
          <a:bodyPr>
            <a:normAutofit fontScale="90000"/>
          </a:bodyPr>
          <a:lstStyle/>
          <a:p>
            <a:r>
              <a:rPr lang="en-US" dirty="0"/>
              <a:t>Long-term survival of repeat hepatic resection and radiofrequency ablation for patients with recurrent HCC: a multicentric study</a:t>
            </a:r>
            <a:endParaRPr lang="en-GB" dirty="0"/>
          </a:p>
        </p:txBody>
      </p:sp>
      <p:sp>
        <p:nvSpPr>
          <p:cNvPr id="3" name="Text Placeholder 2">
            <a:extLst>
              <a:ext uri="{FF2B5EF4-FFF2-40B4-BE49-F238E27FC236}">
                <a16:creationId xmlns:a16="http://schemas.microsoft.com/office/drawing/2014/main" id="{019A752B-9A0C-4EBC-AAF6-CBBAEBCC8AFD}"/>
              </a:ext>
            </a:extLst>
          </p:cNvPr>
          <p:cNvSpPr>
            <a:spLocks noGrp="1"/>
          </p:cNvSpPr>
          <p:nvPr>
            <p:ph type="body" sz="quarter" idx="10"/>
          </p:nvPr>
        </p:nvSpPr>
        <p:spPr/>
        <p:txBody>
          <a:bodyPr/>
          <a:lstStyle/>
          <a:p>
            <a:r>
              <a:rPr lang="en-GB" dirty="0"/>
              <a:t>*</a:t>
            </a:r>
            <a:r>
              <a:rPr lang="en-US" dirty="0"/>
              <a:t>Findings were similar in subgroup analyses based on each centre and propensity score analysis</a:t>
            </a:r>
            <a:endParaRPr lang="en-GB" dirty="0"/>
          </a:p>
          <a:p>
            <a:r>
              <a:rPr lang="en-GB" dirty="0"/>
              <a:t>Zhong J-H, et al. DILC 2020; LBP32</a:t>
            </a:r>
          </a:p>
        </p:txBody>
      </p:sp>
      <p:sp>
        <p:nvSpPr>
          <p:cNvPr id="4" name="Content Placeholder 3">
            <a:extLst>
              <a:ext uri="{FF2B5EF4-FFF2-40B4-BE49-F238E27FC236}">
                <a16:creationId xmlns:a16="http://schemas.microsoft.com/office/drawing/2014/main" id="{46E6C75D-184D-4C34-A113-5389803C8597}"/>
              </a:ext>
            </a:extLst>
          </p:cNvPr>
          <p:cNvSpPr>
            <a:spLocks noGrp="1"/>
          </p:cNvSpPr>
          <p:nvPr>
            <p:ph sz="half" idx="1"/>
          </p:nvPr>
        </p:nvSpPr>
        <p:spPr>
          <a:xfrm>
            <a:off x="425752" y="1340767"/>
            <a:ext cx="11342400" cy="5516154"/>
          </a:xfrm>
        </p:spPr>
        <p:txBody>
          <a:bodyPr>
            <a:normAutofit/>
          </a:bodyPr>
          <a:lstStyle/>
          <a:p>
            <a:pPr marL="0" indent="0">
              <a:buNone/>
            </a:pPr>
            <a:r>
              <a:rPr lang="en-GB" b="1" dirty="0">
                <a:solidFill>
                  <a:srgbClr val="FFFFFF"/>
                </a:solidFill>
                <a:highlight>
                  <a:srgbClr val="004A86"/>
                </a:highlight>
                <a:cs typeface="Arial" panose="020B0604020202020204" pitchFamily="34" charset="0"/>
              </a:rPr>
              <a:t>RESULTS (CONT.)</a:t>
            </a:r>
          </a:p>
          <a:p>
            <a:r>
              <a:rPr lang="en-US" sz="1800" dirty="0"/>
              <a:t>Median OS was comparable but RFS was significantly longer in those receiving rHR vs RFA</a:t>
            </a:r>
          </a:p>
          <a:p>
            <a:pPr lvl="1"/>
            <a:r>
              <a:rPr lang="en-US" sz="1600" dirty="0"/>
              <a:t>Patients in the RFA group had lower perioperative mortality and morbidity rates and shorter hospital stays*</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marL="0" indent="0">
              <a:buNone/>
            </a:pPr>
            <a:r>
              <a:rPr lang="en-US" b="1" dirty="0">
                <a:solidFill>
                  <a:srgbClr val="FFFFFF"/>
                </a:solidFill>
                <a:highlight>
                  <a:srgbClr val="004A86"/>
                </a:highlight>
                <a:cs typeface="Arial" panose="020B0604020202020204" pitchFamily="34" charset="0"/>
              </a:rPr>
              <a:t>CONCLUSION</a:t>
            </a:r>
          </a:p>
          <a:p>
            <a:r>
              <a:rPr lang="en-US" sz="1800" dirty="0"/>
              <a:t>rHR is associated with better RFS for patients with recurrent HCC within Milan criteria. </a:t>
            </a:r>
            <a:br>
              <a:rPr lang="en-US" sz="1800" dirty="0"/>
            </a:br>
            <a:r>
              <a:rPr lang="en-US" sz="1800" dirty="0"/>
              <a:t>However, RFA is associated with lower mortality and morbidity rates and similar long-term OS</a:t>
            </a:r>
            <a:br>
              <a:rPr lang="en-US" sz="1800" dirty="0"/>
            </a:br>
            <a:r>
              <a:rPr lang="en-US" sz="1800" dirty="0"/>
              <a:t>and could be considered a reasonable alternative in patients with high risk for rHR</a:t>
            </a:r>
          </a:p>
        </p:txBody>
      </p:sp>
      <p:sp>
        <p:nvSpPr>
          <p:cNvPr id="9" name="TextBox 8">
            <a:extLst>
              <a:ext uri="{FF2B5EF4-FFF2-40B4-BE49-F238E27FC236}">
                <a16:creationId xmlns:a16="http://schemas.microsoft.com/office/drawing/2014/main" id="{C170F1B2-8138-40EB-B628-6AD93B25288E}"/>
              </a:ext>
            </a:extLst>
          </p:cNvPr>
          <p:cNvSpPr txBox="1"/>
          <p:nvPr/>
        </p:nvSpPr>
        <p:spPr>
          <a:xfrm>
            <a:off x="3378821" y="2307003"/>
            <a:ext cx="48122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OS</a:t>
            </a:r>
          </a:p>
        </p:txBody>
      </p:sp>
      <p:sp>
        <p:nvSpPr>
          <p:cNvPr id="10" name="TextBox 9">
            <a:extLst>
              <a:ext uri="{FF2B5EF4-FFF2-40B4-BE49-F238E27FC236}">
                <a16:creationId xmlns:a16="http://schemas.microsoft.com/office/drawing/2014/main" id="{09C894AA-90CC-46F2-84D6-A2F7C9AF26B7}"/>
              </a:ext>
            </a:extLst>
          </p:cNvPr>
          <p:cNvSpPr txBox="1"/>
          <p:nvPr/>
        </p:nvSpPr>
        <p:spPr>
          <a:xfrm>
            <a:off x="8787364" y="2306256"/>
            <a:ext cx="59343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RFS</a:t>
            </a:r>
          </a:p>
        </p:txBody>
      </p:sp>
      <p:sp>
        <p:nvSpPr>
          <p:cNvPr id="11" name="TextBox 10">
            <a:extLst>
              <a:ext uri="{FF2B5EF4-FFF2-40B4-BE49-F238E27FC236}">
                <a16:creationId xmlns:a16="http://schemas.microsoft.com/office/drawing/2014/main" id="{D3262DD7-018C-4EA5-B3A9-E6FB166EA811}"/>
              </a:ext>
            </a:extLst>
          </p:cNvPr>
          <p:cNvSpPr txBox="1"/>
          <p:nvPr/>
        </p:nvSpPr>
        <p:spPr>
          <a:xfrm>
            <a:off x="2190996" y="3934622"/>
            <a:ext cx="2856872" cy="461665"/>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Median OS </a:t>
            </a:r>
            <a:r>
              <a:rPr kumimoji="0" lang="en-GB" sz="1200" b="0" i="0" u="none" strike="noStrike" kern="1200" cap="none" spc="0" normalizeH="0" baseline="0" noProof="0" dirty="0">
                <a:ln>
                  <a:noFill/>
                </a:ln>
                <a:solidFill>
                  <a:srgbClr val="C00000"/>
                </a:solidFill>
                <a:effectLst/>
                <a:uLnTx/>
                <a:uFillTx/>
                <a:latin typeface="Arial" panose="020B0604020202020204"/>
                <a:ea typeface="+mn-ea"/>
                <a:cs typeface="+mn-cs"/>
              </a:rPr>
              <a:t>73.5</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vs </a:t>
            </a:r>
            <a:r>
              <a:rPr kumimoji="0" lang="en-GB" sz="1200" b="0" i="0" u="none" strike="noStrike" kern="1200" cap="none" spc="0" normalizeH="0" baseline="0" noProof="0" dirty="0">
                <a:ln>
                  <a:noFill/>
                </a:ln>
                <a:solidFill>
                  <a:srgbClr val="004A86"/>
                </a:solidFill>
                <a:effectLst/>
                <a:uLnTx/>
                <a:uFillTx/>
                <a:latin typeface="Arial" panose="020B0604020202020204"/>
                <a:ea typeface="+mn-ea"/>
                <a:cs typeface="+mn-cs"/>
              </a:rPr>
              <a:t>67.0</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HR: 1.01 (95% CI, 0.81−1.26; p=0.955)</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12" name="TextBox 11">
            <a:extLst>
              <a:ext uri="{FF2B5EF4-FFF2-40B4-BE49-F238E27FC236}">
                <a16:creationId xmlns:a16="http://schemas.microsoft.com/office/drawing/2014/main" id="{75ACBE84-E11B-4090-8BFD-8261D56CF817}"/>
              </a:ext>
            </a:extLst>
          </p:cNvPr>
          <p:cNvSpPr txBox="1"/>
          <p:nvPr/>
        </p:nvSpPr>
        <p:spPr>
          <a:xfrm>
            <a:off x="5019502" y="3761531"/>
            <a:ext cx="970137" cy="646331"/>
          </a:xfrm>
          <a:prstGeom prst="rect">
            <a:avLst/>
          </a:prstGeom>
          <a:noFill/>
          <a:ln>
            <a:solidFill>
              <a:schemeClr val="tx1"/>
            </a:solid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10-year 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00000"/>
                </a:solidFill>
                <a:effectLst/>
                <a:uLnTx/>
                <a:uFillTx/>
                <a:latin typeface="Arial" panose="020B0604020202020204"/>
                <a:ea typeface="+mn-ea"/>
                <a:cs typeface="+mn-cs"/>
              </a:rPr>
              <a:t>34.9%</a:t>
            </a:r>
            <a:endParaRPr kumimoji="0" lang="en-GB" sz="1200" b="0" i="0" u="none" strike="noStrike" kern="1200" cap="none" spc="0" normalizeH="0" baseline="0" noProof="0" dirty="0">
              <a:ln>
                <a:noFill/>
              </a:ln>
              <a:solidFill>
                <a:srgbClr val="C00000"/>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A86"/>
                </a:solidFill>
                <a:effectLst/>
                <a:uLnTx/>
                <a:uFillTx/>
                <a:latin typeface="Arial" panose="020B0604020202020204"/>
                <a:ea typeface="+mn-ea"/>
                <a:cs typeface="+mn-cs"/>
              </a:rPr>
              <a:t>29.2%</a:t>
            </a:r>
            <a:endParaRPr kumimoji="0" lang="en-GB" sz="1200" b="0" i="0" u="none" strike="noStrike" kern="1200" cap="none" spc="0" normalizeH="0" baseline="0" noProof="0" dirty="0">
              <a:ln>
                <a:noFill/>
              </a:ln>
              <a:solidFill>
                <a:srgbClr val="004A86"/>
              </a:solidFill>
              <a:effectLst/>
              <a:uLnTx/>
              <a:uFillTx/>
              <a:latin typeface="Arial" panose="020B0604020202020204"/>
              <a:ea typeface="+mn-ea"/>
              <a:cs typeface="Arial"/>
            </a:endParaRPr>
          </a:p>
        </p:txBody>
      </p:sp>
      <p:sp>
        <p:nvSpPr>
          <p:cNvPr id="13" name="TextBox 12">
            <a:extLst>
              <a:ext uri="{FF2B5EF4-FFF2-40B4-BE49-F238E27FC236}">
                <a16:creationId xmlns:a16="http://schemas.microsoft.com/office/drawing/2014/main" id="{3035BEBB-ADBF-4FC0-8E95-8DDD9C458116}"/>
              </a:ext>
            </a:extLst>
          </p:cNvPr>
          <p:cNvSpPr txBox="1"/>
          <p:nvPr/>
        </p:nvSpPr>
        <p:spPr>
          <a:xfrm>
            <a:off x="10409603" y="3865706"/>
            <a:ext cx="1055097" cy="646331"/>
          </a:xfrm>
          <a:prstGeom prst="rect">
            <a:avLst/>
          </a:prstGeom>
          <a:noFill/>
          <a:ln>
            <a:solidFill>
              <a:schemeClr val="tx1"/>
            </a:solid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10-year RFS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00000"/>
                </a:solidFill>
                <a:effectLst/>
                <a:uLnTx/>
                <a:uFillTx/>
                <a:latin typeface="Arial" panose="020B0604020202020204"/>
                <a:ea typeface="+mn-ea"/>
                <a:cs typeface="+mn-cs"/>
              </a:rPr>
              <a:t>10.6%</a:t>
            </a:r>
            <a:endParaRPr kumimoji="0" lang="en-GB" sz="1200" b="0" i="0" u="none" strike="noStrike" kern="1200" cap="none" spc="0" normalizeH="0" baseline="0" noProof="0" dirty="0">
              <a:ln>
                <a:noFill/>
              </a:ln>
              <a:solidFill>
                <a:srgbClr val="C00000"/>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4A86"/>
                </a:solidFill>
                <a:effectLst/>
                <a:uLnTx/>
                <a:uFillTx/>
                <a:latin typeface="Arial" panose="020B0604020202020204"/>
                <a:ea typeface="+mn-ea"/>
                <a:cs typeface="+mn-cs"/>
              </a:rPr>
              <a:t>3.9%</a:t>
            </a:r>
            <a:endParaRPr kumimoji="0" lang="en-GB" sz="1200" b="0" i="0" u="none" strike="noStrike" kern="1200" cap="none" spc="0" normalizeH="0" baseline="0" noProof="0" dirty="0">
              <a:ln>
                <a:noFill/>
              </a:ln>
              <a:solidFill>
                <a:srgbClr val="004A86"/>
              </a:solidFill>
              <a:effectLst/>
              <a:uLnTx/>
              <a:uFillTx/>
              <a:latin typeface="Arial" panose="020B0604020202020204"/>
              <a:ea typeface="+mn-ea"/>
              <a:cs typeface="Arial"/>
            </a:endParaRPr>
          </a:p>
        </p:txBody>
      </p:sp>
      <p:sp>
        <p:nvSpPr>
          <p:cNvPr id="14" name="TextBox 13">
            <a:extLst>
              <a:ext uri="{FF2B5EF4-FFF2-40B4-BE49-F238E27FC236}">
                <a16:creationId xmlns:a16="http://schemas.microsoft.com/office/drawing/2014/main" id="{D5743E32-3CFC-4FAD-845D-705EE95FDABD}"/>
              </a:ext>
            </a:extLst>
          </p:cNvPr>
          <p:cNvSpPr txBox="1"/>
          <p:nvPr/>
        </p:nvSpPr>
        <p:spPr>
          <a:xfrm>
            <a:off x="8435050" y="3217852"/>
            <a:ext cx="2856872" cy="461665"/>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Median RFS </a:t>
            </a:r>
            <a:r>
              <a:rPr kumimoji="0" lang="en-GB" sz="1200" b="0" i="0" u="none" strike="noStrike" kern="1200" cap="none" spc="0" normalizeH="0" baseline="0" noProof="0" dirty="0">
                <a:ln>
                  <a:noFill/>
                </a:ln>
                <a:solidFill>
                  <a:srgbClr val="C00000"/>
                </a:solidFill>
                <a:effectLst/>
                <a:uLnTx/>
                <a:uFillTx/>
                <a:latin typeface="Arial" panose="020B0604020202020204"/>
                <a:ea typeface="+mn-ea"/>
                <a:cs typeface="+mn-cs"/>
              </a:rPr>
              <a:t>23.6</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vs </a:t>
            </a:r>
            <a:r>
              <a:rPr kumimoji="0" lang="en-GB" sz="1200" b="0" i="0" u="none" strike="noStrike" kern="1200" cap="none" spc="0" normalizeH="0" baseline="0" noProof="0" dirty="0">
                <a:ln>
                  <a:noFill/>
                </a:ln>
                <a:solidFill>
                  <a:srgbClr val="004A86"/>
                </a:solidFill>
                <a:effectLst/>
                <a:uLnTx/>
                <a:uFillTx/>
                <a:latin typeface="Arial" panose="020B0604020202020204"/>
                <a:ea typeface="+mn-ea"/>
                <a:cs typeface="+mn-cs"/>
              </a:rPr>
              <a:t>15.2</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HR: 0.76 (95% CI, 0.65−0.89; p&lt;0.001)</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pic>
        <p:nvPicPr>
          <p:cNvPr id="16" name="Picture 15">
            <a:hlinkClick r:id="rId5" action="ppaction://hlinksldjump"/>
            <a:extLst>
              <a:ext uri="{FF2B5EF4-FFF2-40B4-BE49-F238E27FC236}">
                <a16:creationId xmlns:a16="http://schemas.microsoft.com/office/drawing/2014/main" id="{AF986033-2CB7-44D0-94F8-E13E173AA520}"/>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cxnSp>
        <p:nvCxnSpPr>
          <p:cNvPr id="15" name="Straight Connector 14">
            <a:extLst>
              <a:ext uri="{FF2B5EF4-FFF2-40B4-BE49-F238E27FC236}">
                <a16:creationId xmlns:a16="http://schemas.microsoft.com/office/drawing/2014/main" id="{434867BE-CC75-43FB-A43A-9D610239F855}"/>
              </a:ext>
            </a:extLst>
          </p:cNvPr>
          <p:cNvCxnSpPr>
            <a:cxnSpLocks/>
          </p:cNvCxnSpPr>
          <p:nvPr/>
        </p:nvCxnSpPr>
        <p:spPr>
          <a:xfrm flipH="1">
            <a:off x="495012" y="5240628"/>
            <a:ext cx="11251572" cy="0"/>
          </a:xfrm>
          <a:prstGeom prst="line">
            <a:avLst/>
          </a:prstGeom>
          <a:noFill/>
          <a:ln w="9525" cap="flat" cmpd="sng" algn="ctr">
            <a:solidFill>
              <a:srgbClr val="1D498B">
                <a:shade val="95000"/>
                <a:satMod val="105000"/>
              </a:srgbClr>
            </a:solidFill>
            <a:prstDash val="solid"/>
          </a:ln>
          <a:effectLst/>
        </p:spPr>
      </p:cxnSp>
    </p:spTree>
    <p:extLst>
      <p:ext uri="{BB962C8B-B14F-4D97-AF65-F5344CB8AC3E}">
        <p14:creationId xmlns:p14="http://schemas.microsoft.com/office/powerpoint/2010/main" val="1744425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US" sz="2400" baseline="30000" dirty="0"/>
              <a:t>13</a:t>
            </a:r>
            <a:r>
              <a:rPr lang="en-US" sz="2400" dirty="0"/>
              <a:t>C-methacetine breath test for the prediction of liver damage caused by transarterial chemoembolization in patients with hepatocellular carcinoma</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Wellhöner S, et al. DILC 2020; </a:t>
            </a:r>
            <a:r>
              <a:rPr lang="en-GB" dirty="0">
                <a:solidFill>
                  <a:srgbClr val="000000"/>
                </a:solidFill>
              </a:rPr>
              <a:t>SAT485</a:t>
            </a:r>
            <a:endParaRPr lang="en-GB" dirty="0"/>
          </a:p>
        </p:txBody>
      </p:sp>
      <p:sp>
        <p:nvSpPr>
          <p:cNvPr id="8" name="Content Placeholder 1">
            <a:extLst>
              <a:ext uri="{FF2B5EF4-FFF2-40B4-BE49-F238E27FC236}">
                <a16:creationId xmlns:a16="http://schemas.microsoft.com/office/drawing/2014/main" id="{211DBB86-6CFF-4656-8EB9-08DF535D84FE}"/>
              </a:ext>
            </a:extLst>
          </p:cNvPr>
          <p:cNvSpPr txBox="1">
            <a:spLocks/>
          </p:cNvSpPr>
          <p:nvPr/>
        </p:nvSpPr>
        <p:spPr>
          <a:xfrm>
            <a:off x="422273" y="1340769"/>
            <a:ext cx="5665734" cy="2228302"/>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a:t>
            </a: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BACKGROUND &amp; AIMS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TACE can lead to deterioration of liver function during the treatment of HCC</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LiMAx (maximum liver function capacity test) is a real-time breath test for liver function capacity</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AIM</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to investigate the relationship between hepatic side effects of TACE and the LiMAx result</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6088007" y="1340768"/>
            <a:ext cx="0" cy="5148000"/>
          </a:xfrm>
          <a:prstGeom prst="line">
            <a:avLst/>
          </a:prstGeom>
          <a:noFill/>
          <a:ln w="9525" cap="flat" cmpd="sng" algn="ctr">
            <a:solidFill>
              <a:srgbClr val="1D498B">
                <a:shade val="95000"/>
                <a:satMod val="105000"/>
              </a:srgbClr>
            </a:solidFill>
            <a:prstDash val="solid"/>
          </a:ln>
          <a:effectLst/>
        </p:spPr>
      </p:cxnSp>
      <p:cxnSp>
        <p:nvCxnSpPr>
          <p:cNvPr id="29" name="Straight Connector 28">
            <a:extLst>
              <a:ext uri="{FF2B5EF4-FFF2-40B4-BE49-F238E27FC236}">
                <a16:creationId xmlns:a16="http://schemas.microsoft.com/office/drawing/2014/main" id="{E6BAB354-C5C6-431D-94CF-CA53479578CA}"/>
              </a:ext>
            </a:extLst>
          </p:cNvPr>
          <p:cNvCxnSpPr>
            <a:cxnSpLocks/>
          </p:cNvCxnSpPr>
          <p:nvPr/>
        </p:nvCxnSpPr>
        <p:spPr>
          <a:xfrm flipH="1">
            <a:off x="422275" y="3512820"/>
            <a:ext cx="5665732" cy="0"/>
          </a:xfrm>
          <a:prstGeom prst="line">
            <a:avLst/>
          </a:prstGeom>
          <a:noFill/>
          <a:ln w="9525" cap="flat" cmpd="sng" algn="ctr">
            <a:solidFill>
              <a:srgbClr val="1D498B">
                <a:shade val="95000"/>
                <a:satMod val="105000"/>
              </a:srgbClr>
            </a:solidFill>
            <a:prstDash val="solid"/>
          </a:ln>
          <a:effectLst/>
        </p:spPr>
      </p:cxnSp>
      <p:sp>
        <p:nvSpPr>
          <p:cNvPr id="9" name="Content Placeholder 8">
            <a:extLst>
              <a:ext uri="{FF2B5EF4-FFF2-40B4-BE49-F238E27FC236}">
                <a16:creationId xmlns:a16="http://schemas.microsoft.com/office/drawing/2014/main" id="{3B6F42A3-F376-48A1-84D1-874FE0A6BF58}"/>
              </a:ext>
            </a:extLst>
          </p:cNvPr>
          <p:cNvSpPr>
            <a:spLocks noGrp="1"/>
          </p:cNvSpPr>
          <p:nvPr>
            <p:ph sz="half" idx="12"/>
          </p:nvPr>
        </p:nvSpPr>
        <p:spPr>
          <a:xfrm>
            <a:off x="6196925" y="1705955"/>
            <a:ext cx="5572800" cy="4622400"/>
          </a:xfrm>
        </p:spPr>
        <p:txBody>
          <a:bodyPr>
            <a:normAutofit/>
          </a:bodyPr>
          <a:lstStyle/>
          <a:p>
            <a:r>
              <a:rPr lang="en-US" sz="1800" dirty="0"/>
              <a:t>Before TACE:</a:t>
            </a:r>
          </a:p>
          <a:p>
            <a:pPr lvl="1"/>
            <a:r>
              <a:rPr lang="en-US" sz="1600" dirty="0"/>
              <a:t>Mean BMI (SD; range): 30 (6; 22−42)</a:t>
            </a:r>
          </a:p>
          <a:p>
            <a:pPr lvl="1"/>
            <a:r>
              <a:rPr lang="en-US" sz="1600" dirty="0"/>
              <a:t>Mean MELD score (SD; range): 10 (3; 6−18)</a:t>
            </a:r>
          </a:p>
          <a:p>
            <a:pPr lvl="1"/>
            <a:r>
              <a:rPr lang="en-US" sz="1600" dirty="0"/>
              <a:t>Child−Pugh score:</a:t>
            </a:r>
          </a:p>
          <a:p>
            <a:pPr lvl="2"/>
            <a:r>
              <a:rPr lang="en-US" sz="1400" dirty="0"/>
              <a:t>A in 60 patients </a:t>
            </a:r>
          </a:p>
          <a:p>
            <a:pPr lvl="2"/>
            <a:r>
              <a:rPr lang="en-US" sz="1400" dirty="0"/>
              <a:t>B in 10 patients</a:t>
            </a:r>
          </a:p>
          <a:p>
            <a:r>
              <a:rPr lang="en-US" sz="1800" dirty="0"/>
              <a:t>Side effects after TACE were recorded according to CTCAE classification</a:t>
            </a:r>
          </a:p>
          <a:p>
            <a:r>
              <a:rPr lang="en-US" sz="1800" dirty="0"/>
              <a:t>LiMAx values and classical parameters of liver function were compared with occurrence of</a:t>
            </a:r>
            <a:br>
              <a:rPr lang="en-US" sz="1800" dirty="0"/>
            </a:br>
            <a:r>
              <a:rPr lang="en-US" sz="1800" dirty="0"/>
              <a:t>side effects</a:t>
            </a:r>
            <a:endParaRPr lang="en-GB" sz="1800" dirty="0"/>
          </a:p>
        </p:txBody>
      </p:sp>
      <p:sp>
        <p:nvSpPr>
          <p:cNvPr id="2" name="Rectangle 1">
            <a:extLst>
              <a:ext uri="{FF2B5EF4-FFF2-40B4-BE49-F238E27FC236}">
                <a16:creationId xmlns:a16="http://schemas.microsoft.com/office/drawing/2014/main" id="{D1F74BAF-5092-4F72-B1DC-2E74F4EBBFB9}"/>
              </a:ext>
            </a:extLst>
          </p:cNvPr>
          <p:cNvSpPr/>
          <p:nvPr/>
        </p:nvSpPr>
        <p:spPr>
          <a:xfrm>
            <a:off x="422272" y="3517494"/>
            <a:ext cx="6096000" cy="281923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 METHODS​</a:t>
            </a:r>
            <a:endParaRPr kumimoji="0" lang="en-GB"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70 patients with HCC and planned TACE were prospectively included in the study</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55 male</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66 with liver cirrhosis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LiMAx performed 0−7 days before TACE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Patient receives </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13</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C-methacetine</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Metabolized in the liver to </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13</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CO</a:t>
            </a:r>
            <a:r>
              <a:rPr kumimoji="0" lang="en-US" sz="1600" b="0" i="0" u="none" strike="noStrike" kern="1200" cap="none" spc="0" normalizeH="0" baseline="-25000" noProof="0" dirty="0">
                <a:ln>
                  <a:noFill/>
                </a:ln>
                <a:solidFill>
                  <a:prstClr val="black"/>
                </a:solidFill>
                <a:effectLst/>
                <a:uLnTx/>
                <a:uFillTx/>
                <a:latin typeface="Arial" panose="020B0604020202020204"/>
                <a:ea typeface="+mn-ea"/>
                <a:cs typeface="+mn-cs"/>
              </a:rPr>
              <a:t>2</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which is exhaled</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Detected via breath test</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a:hlinkClick r:id="rId3" action="ppaction://hlinksldjump"/>
            <a:extLst>
              <a:ext uri="{FF2B5EF4-FFF2-40B4-BE49-F238E27FC236}">
                <a16:creationId xmlns:a16="http://schemas.microsoft.com/office/drawing/2014/main" id="{0E648047-5604-41B3-AA67-1E70249BD5E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589257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US" sz="2400" baseline="30000" dirty="0"/>
              <a:t>13</a:t>
            </a:r>
            <a:r>
              <a:rPr lang="en-US" sz="2400" dirty="0"/>
              <a:t>C-methacetine breath test for the prediction of liver damage caused by transarterial chemoembolization in patients with hepatocellular carcinoma</a:t>
            </a:r>
            <a:endParaRPr lang="en-GB" sz="2400"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Wellhöner S, et al. DILC 2020; </a:t>
            </a:r>
            <a:r>
              <a:rPr lang="en-GB" dirty="0">
                <a:solidFill>
                  <a:srgbClr val="000000"/>
                </a:solidFill>
              </a:rPr>
              <a:t>SAT485</a:t>
            </a:r>
            <a:endParaRPr lang="en-GB" dirty="0"/>
          </a:p>
        </p:txBody>
      </p:sp>
      <p:sp>
        <p:nvSpPr>
          <p:cNvPr id="8" name="Content Placeholder 1">
            <a:extLst>
              <a:ext uri="{FF2B5EF4-FFF2-40B4-BE49-F238E27FC236}">
                <a16:creationId xmlns:a16="http://schemas.microsoft.com/office/drawing/2014/main" id="{211DBB86-6CFF-4656-8EB9-08DF535D84FE}"/>
              </a:ext>
            </a:extLst>
          </p:cNvPr>
          <p:cNvSpPr txBox="1">
            <a:spLocks/>
          </p:cNvSpPr>
          <p:nvPr/>
        </p:nvSpPr>
        <p:spPr>
          <a:xfrm>
            <a:off x="422273" y="1340769"/>
            <a:ext cx="4978782" cy="5164491"/>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endPar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Within 4 weeks after TACE 30/70 patients had reported side effects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7 patients with Grade 2/3 side effects</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Development or worsening of ascites (n=6)</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Hepatic encephalopathy (n=1)</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In 5 patients Child−Pugh score increased from A to B</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No patients increased to C</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Value of LiMAx</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Side effects &gt; Grade 2 occurred only in patients with a LiMAx value </a:t>
            </a:r>
            <a:r>
              <a:rPr lang="en-GB" sz="1800" dirty="0">
                <a:solidFill>
                  <a:prstClr val="black"/>
                </a:solidFill>
                <a:latin typeface="Arial" panose="020B0604020202020204"/>
              </a:rPr>
              <a:t>&lt;</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250</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before TACE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Patients who were Child−Pugh A before TACE and experienced severe side effects had initial LiMAx test results &lt;180</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5234567" y="4263390"/>
            <a:ext cx="0" cy="2225378"/>
          </a:xfrm>
          <a:prstGeom prst="line">
            <a:avLst/>
          </a:prstGeom>
          <a:noFill/>
          <a:ln w="9525" cap="flat" cmpd="sng" algn="ctr">
            <a:solidFill>
              <a:srgbClr val="1D498B">
                <a:shade val="95000"/>
                <a:satMod val="105000"/>
              </a:srgbClr>
            </a:solidFill>
            <a:prstDash val="solid"/>
          </a:ln>
          <a:effectLst/>
        </p:spPr>
      </p:cxnSp>
      <p:sp>
        <p:nvSpPr>
          <p:cNvPr id="9" name="Content Placeholder 8">
            <a:extLst>
              <a:ext uri="{FF2B5EF4-FFF2-40B4-BE49-F238E27FC236}">
                <a16:creationId xmlns:a16="http://schemas.microsoft.com/office/drawing/2014/main" id="{3B6F42A3-F376-48A1-84D1-874FE0A6BF58}"/>
              </a:ext>
            </a:extLst>
          </p:cNvPr>
          <p:cNvSpPr>
            <a:spLocks noGrp="1"/>
          </p:cNvSpPr>
          <p:nvPr>
            <p:ph sz="half" idx="12"/>
          </p:nvPr>
        </p:nvSpPr>
        <p:spPr>
          <a:xfrm>
            <a:off x="5401055" y="1340768"/>
            <a:ext cx="5572800" cy="5645248"/>
          </a:xfrm>
        </p:spPr>
        <p:txBody>
          <a:bodyPr>
            <a:normAutofit/>
          </a:bodyPr>
          <a:lstStyle/>
          <a:p>
            <a:pPr>
              <a:lnSpc>
                <a:spcPct val="110000"/>
              </a:lnSpc>
            </a:pPr>
            <a:r>
              <a:rPr lang="en-US" sz="1800" dirty="0"/>
              <a:t>In the AUROC analysis the LiMAx test was more strongly predictive of side effects compared with other measures</a:t>
            </a:r>
          </a:p>
          <a:p>
            <a:pPr>
              <a:lnSpc>
                <a:spcPct val="110000"/>
              </a:lnSpc>
            </a:pPr>
            <a:r>
              <a:rPr lang="en-US" sz="1800" dirty="0"/>
              <a:t>AUROC values:</a:t>
            </a:r>
          </a:p>
          <a:p>
            <a:pPr lvl="1">
              <a:lnSpc>
                <a:spcPct val="110000"/>
              </a:lnSpc>
            </a:pPr>
            <a:r>
              <a:rPr lang="en-US" sz="1600" dirty="0"/>
              <a:t>LiMAx test: </a:t>
            </a:r>
            <a:r>
              <a:rPr lang="en-US" sz="1600" b="1" dirty="0">
                <a:solidFill>
                  <a:srgbClr val="1DD0E3"/>
                </a:solidFill>
              </a:rPr>
              <a:t>0.83</a:t>
            </a:r>
          </a:p>
          <a:p>
            <a:pPr lvl="1">
              <a:lnSpc>
                <a:spcPct val="110000"/>
              </a:lnSpc>
            </a:pPr>
            <a:r>
              <a:rPr lang="en-US" sz="1600" dirty="0"/>
              <a:t>Albumin: 0.38</a:t>
            </a:r>
          </a:p>
          <a:p>
            <a:pPr lvl="1">
              <a:lnSpc>
                <a:spcPct val="110000"/>
              </a:lnSpc>
            </a:pPr>
            <a:r>
              <a:rPr lang="en-US" sz="1600" dirty="0"/>
              <a:t>Child−Pugh</a:t>
            </a:r>
            <a:br>
              <a:rPr lang="en-US" sz="1600" dirty="0"/>
            </a:br>
            <a:r>
              <a:rPr lang="en-US" sz="1600" dirty="0"/>
              <a:t>score: 0.68</a:t>
            </a:r>
          </a:p>
          <a:p>
            <a:pPr lvl="1">
              <a:lnSpc>
                <a:spcPct val="110000"/>
              </a:lnSpc>
            </a:pPr>
            <a:r>
              <a:rPr lang="en-US" sz="1600" dirty="0"/>
              <a:t>ALT: 0.62</a:t>
            </a:r>
          </a:p>
          <a:p>
            <a:pPr lvl="1">
              <a:lnSpc>
                <a:spcPct val="110000"/>
              </a:lnSpc>
            </a:pPr>
            <a:r>
              <a:rPr lang="en-US" sz="1600" dirty="0"/>
              <a:t>MELD score: 0.71</a:t>
            </a:r>
          </a:p>
          <a:p>
            <a:pPr lvl="1">
              <a:lnSpc>
                <a:spcPct val="110000"/>
              </a:lnSpc>
            </a:pPr>
            <a:r>
              <a:rPr lang="en-US" sz="1600" dirty="0"/>
              <a:t>Bilirubin: 0.69</a:t>
            </a:r>
          </a:p>
          <a:p>
            <a:pPr lvl="1">
              <a:lnSpc>
                <a:spcPct val="110000"/>
              </a:lnSpc>
            </a:pPr>
            <a:endParaRPr lang="en-US" sz="1600" dirty="0"/>
          </a:p>
          <a:p>
            <a:pPr marL="0" indent="0">
              <a:lnSpc>
                <a:spcPct val="110000"/>
              </a:lnSpc>
              <a:spcBef>
                <a:spcPts val="1800"/>
              </a:spcBef>
              <a:buNone/>
            </a:pPr>
            <a:r>
              <a:rPr lang="en-US" b="1" dirty="0">
                <a:solidFill>
                  <a:srgbClr val="FFFFFF"/>
                </a:solidFill>
                <a:highlight>
                  <a:srgbClr val="004A86"/>
                </a:highlight>
                <a:cs typeface="Arial" panose="020B0604020202020204" pitchFamily="34" charset="0"/>
              </a:rPr>
              <a:t> CONCLUSION ​​</a:t>
            </a:r>
          </a:p>
          <a:p>
            <a:pPr>
              <a:lnSpc>
                <a:spcPct val="110000"/>
              </a:lnSpc>
            </a:pPr>
            <a:r>
              <a:rPr lang="en-US" sz="1800" dirty="0"/>
              <a:t>The </a:t>
            </a:r>
            <a:r>
              <a:rPr lang="en-US" sz="1800" baseline="30000" dirty="0"/>
              <a:t>13</a:t>
            </a:r>
            <a:r>
              <a:rPr lang="en-US" sz="1800" dirty="0"/>
              <a:t>C-methacetine breath test is a helpful method for early identification of patients at risk</a:t>
            </a:r>
            <a:br>
              <a:rPr lang="en-US" sz="1800" dirty="0"/>
            </a:br>
            <a:r>
              <a:rPr lang="en-US" sz="1800" dirty="0"/>
              <a:t>of liver function deterioration by TACE</a:t>
            </a:r>
            <a:endParaRPr lang="en-GB" sz="1800" dirty="0"/>
          </a:p>
        </p:txBody>
      </p:sp>
      <p:grpSp>
        <p:nvGrpSpPr>
          <p:cNvPr id="19" name="Group 18">
            <a:extLst>
              <a:ext uri="{FF2B5EF4-FFF2-40B4-BE49-F238E27FC236}">
                <a16:creationId xmlns:a16="http://schemas.microsoft.com/office/drawing/2014/main" id="{1132196F-9644-4E61-89B2-0A3768D42D0F}"/>
              </a:ext>
            </a:extLst>
          </p:cNvPr>
          <p:cNvGrpSpPr/>
          <p:nvPr/>
        </p:nvGrpSpPr>
        <p:grpSpPr>
          <a:xfrm>
            <a:off x="8063022" y="2084021"/>
            <a:ext cx="3821723" cy="3205005"/>
            <a:chOff x="8063022" y="2108405"/>
            <a:chExt cx="3821723" cy="3205005"/>
          </a:xfrm>
        </p:grpSpPr>
        <p:grpSp>
          <p:nvGrpSpPr>
            <p:cNvPr id="4" name="Group 3">
              <a:extLst>
                <a:ext uri="{FF2B5EF4-FFF2-40B4-BE49-F238E27FC236}">
                  <a16:creationId xmlns:a16="http://schemas.microsoft.com/office/drawing/2014/main" id="{10519692-B769-429D-9857-B7362C2C66D5}"/>
                </a:ext>
              </a:extLst>
            </p:cNvPr>
            <p:cNvGrpSpPr/>
            <p:nvPr/>
          </p:nvGrpSpPr>
          <p:grpSpPr>
            <a:xfrm>
              <a:off x="8063022" y="2108405"/>
              <a:ext cx="3821723" cy="3205005"/>
              <a:chOff x="8063022" y="2108405"/>
              <a:chExt cx="3821723" cy="3205005"/>
            </a:xfrm>
          </p:grpSpPr>
          <p:pic>
            <p:nvPicPr>
              <p:cNvPr id="11" name="Picture 5" descr="A close up of text on a white background&#10;&#10;Description automatically generated">
                <a:extLst>
                  <a:ext uri="{FF2B5EF4-FFF2-40B4-BE49-F238E27FC236}">
                    <a16:creationId xmlns:a16="http://schemas.microsoft.com/office/drawing/2014/main" id="{E30998E0-A42E-4E04-B33C-ADA26FC85224}"/>
                  </a:ext>
                </a:extLst>
              </p:cNvPr>
              <p:cNvPicPr>
                <a:picLocks noChangeAspect="1"/>
              </p:cNvPicPr>
              <p:nvPr/>
            </p:nvPicPr>
            <p:blipFill>
              <a:blip r:embed="rId3"/>
              <a:stretch>
                <a:fillRect/>
              </a:stretch>
            </p:blipFill>
            <p:spPr>
              <a:xfrm>
                <a:off x="8063022" y="2108405"/>
                <a:ext cx="3821723" cy="3205005"/>
              </a:xfrm>
              <a:prstGeom prst="rect">
                <a:avLst/>
              </a:prstGeom>
            </p:spPr>
          </p:pic>
          <p:sp>
            <p:nvSpPr>
              <p:cNvPr id="3" name="Rectangle 2">
                <a:extLst>
                  <a:ext uri="{FF2B5EF4-FFF2-40B4-BE49-F238E27FC236}">
                    <a16:creationId xmlns:a16="http://schemas.microsoft.com/office/drawing/2014/main" id="{1D23245C-C0A3-43E0-9F29-B8B46FF43B83}"/>
                  </a:ext>
                </a:extLst>
              </p:cNvPr>
              <p:cNvSpPr/>
              <p:nvPr/>
            </p:nvSpPr>
            <p:spPr>
              <a:xfrm>
                <a:off x="11245850" y="2546350"/>
                <a:ext cx="584200" cy="55245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6" name="Group 5">
              <a:extLst>
                <a:ext uri="{FF2B5EF4-FFF2-40B4-BE49-F238E27FC236}">
                  <a16:creationId xmlns:a16="http://schemas.microsoft.com/office/drawing/2014/main" id="{8640BBA4-0010-45A7-979B-2528710523FF}"/>
                </a:ext>
              </a:extLst>
            </p:cNvPr>
            <p:cNvGrpSpPr/>
            <p:nvPr/>
          </p:nvGrpSpPr>
          <p:grpSpPr>
            <a:xfrm>
              <a:off x="11264548" y="2555875"/>
              <a:ext cx="612000" cy="518049"/>
              <a:chOff x="11264548" y="2555875"/>
              <a:chExt cx="612000" cy="518049"/>
            </a:xfrm>
          </p:grpSpPr>
          <p:sp>
            <p:nvSpPr>
              <p:cNvPr id="2" name="TextBox 1">
                <a:extLst>
                  <a:ext uri="{FF2B5EF4-FFF2-40B4-BE49-F238E27FC236}">
                    <a16:creationId xmlns:a16="http://schemas.microsoft.com/office/drawing/2014/main" id="{F0A49829-4C27-4B5A-9EC4-000F6D8F64EE}"/>
                  </a:ext>
                </a:extLst>
              </p:cNvPr>
              <p:cNvSpPr txBox="1"/>
              <p:nvPr/>
            </p:nvSpPr>
            <p:spPr>
              <a:xfrm>
                <a:off x="11264548" y="2555875"/>
                <a:ext cx="324000" cy="72000"/>
              </a:xfrm>
              <a:prstGeom prst="rect">
                <a:avLst/>
              </a:prstGeom>
              <a:solidFill>
                <a:schemeClr val="bg1"/>
              </a:solid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t>Bilirubin</a:t>
                </a:r>
              </a:p>
            </p:txBody>
          </p:sp>
          <p:sp>
            <p:nvSpPr>
              <p:cNvPr id="12" name="TextBox 11">
                <a:extLst>
                  <a:ext uri="{FF2B5EF4-FFF2-40B4-BE49-F238E27FC236}">
                    <a16:creationId xmlns:a16="http://schemas.microsoft.com/office/drawing/2014/main" id="{238C2B41-4B4C-485B-AAA0-A434D23C0F4D}"/>
                  </a:ext>
                </a:extLst>
              </p:cNvPr>
              <p:cNvSpPr txBox="1"/>
              <p:nvPr/>
            </p:nvSpPr>
            <p:spPr>
              <a:xfrm>
                <a:off x="11264548" y="2658038"/>
                <a:ext cx="324000" cy="72000"/>
              </a:xfrm>
              <a:prstGeom prst="rect">
                <a:avLst/>
              </a:prstGeom>
              <a:solidFill>
                <a:schemeClr val="bg1"/>
              </a:solid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t>ALAT</a:t>
                </a:r>
              </a:p>
            </p:txBody>
          </p:sp>
          <p:sp>
            <p:nvSpPr>
              <p:cNvPr id="13" name="TextBox 12">
                <a:extLst>
                  <a:ext uri="{FF2B5EF4-FFF2-40B4-BE49-F238E27FC236}">
                    <a16:creationId xmlns:a16="http://schemas.microsoft.com/office/drawing/2014/main" id="{95887E88-7D06-4C0C-AAD3-BEE23A333E74}"/>
                  </a:ext>
                </a:extLst>
              </p:cNvPr>
              <p:cNvSpPr txBox="1"/>
              <p:nvPr/>
            </p:nvSpPr>
            <p:spPr>
              <a:xfrm>
                <a:off x="11264548" y="2746935"/>
                <a:ext cx="432000" cy="72000"/>
              </a:xfrm>
              <a:prstGeom prst="rect">
                <a:avLst/>
              </a:prstGeom>
              <a:solidFill>
                <a:schemeClr val="bg1"/>
              </a:solid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t>MELD score</a:t>
                </a:r>
              </a:p>
            </p:txBody>
          </p:sp>
          <p:sp>
            <p:nvSpPr>
              <p:cNvPr id="14" name="TextBox 13">
                <a:extLst>
                  <a:ext uri="{FF2B5EF4-FFF2-40B4-BE49-F238E27FC236}">
                    <a16:creationId xmlns:a16="http://schemas.microsoft.com/office/drawing/2014/main" id="{68DA8A43-1378-4BD9-B54A-3026D9966517}"/>
                  </a:ext>
                </a:extLst>
              </p:cNvPr>
              <p:cNvSpPr txBox="1"/>
              <p:nvPr/>
            </p:nvSpPr>
            <p:spPr>
              <a:xfrm>
                <a:off x="11264548" y="2828542"/>
                <a:ext cx="612000" cy="72000"/>
              </a:xfrm>
              <a:prstGeom prst="rect">
                <a:avLst/>
              </a:prstGeom>
              <a:solidFill>
                <a:schemeClr val="bg1"/>
              </a:solid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t>Child−Pugh score</a:t>
                </a:r>
              </a:p>
            </p:txBody>
          </p:sp>
          <p:sp>
            <p:nvSpPr>
              <p:cNvPr id="15" name="TextBox 14">
                <a:extLst>
                  <a:ext uri="{FF2B5EF4-FFF2-40B4-BE49-F238E27FC236}">
                    <a16:creationId xmlns:a16="http://schemas.microsoft.com/office/drawing/2014/main" id="{E58946E8-862B-48FB-9DDA-FF0DC20235E2}"/>
                  </a:ext>
                </a:extLst>
              </p:cNvPr>
              <p:cNvSpPr txBox="1"/>
              <p:nvPr/>
            </p:nvSpPr>
            <p:spPr>
              <a:xfrm>
                <a:off x="11264548" y="2917487"/>
                <a:ext cx="252000" cy="72000"/>
              </a:xfrm>
              <a:prstGeom prst="rect">
                <a:avLst/>
              </a:prstGeom>
              <a:solidFill>
                <a:schemeClr val="bg1"/>
              </a:solid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t>LiMAx</a:t>
                </a:r>
              </a:p>
            </p:txBody>
          </p:sp>
          <p:sp>
            <p:nvSpPr>
              <p:cNvPr id="16" name="TextBox 15">
                <a:extLst>
                  <a:ext uri="{FF2B5EF4-FFF2-40B4-BE49-F238E27FC236}">
                    <a16:creationId xmlns:a16="http://schemas.microsoft.com/office/drawing/2014/main" id="{89C38382-0BA4-4BA7-B2B9-81D45FDD3554}"/>
                  </a:ext>
                </a:extLst>
              </p:cNvPr>
              <p:cNvSpPr txBox="1"/>
              <p:nvPr/>
            </p:nvSpPr>
            <p:spPr>
              <a:xfrm>
                <a:off x="11264548" y="3001924"/>
                <a:ext cx="288000" cy="72000"/>
              </a:xfrm>
              <a:prstGeom prst="rect">
                <a:avLst/>
              </a:prstGeom>
              <a:solidFill>
                <a:schemeClr val="bg1"/>
              </a:solid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t>Albumin</a:t>
                </a:r>
              </a:p>
            </p:txBody>
          </p:sp>
          <p:sp>
            <p:nvSpPr>
              <p:cNvPr id="17" name="TextBox 16">
                <a:extLst>
                  <a:ext uri="{FF2B5EF4-FFF2-40B4-BE49-F238E27FC236}">
                    <a16:creationId xmlns:a16="http://schemas.microsoft.com/office/drawing/2014/main" id="{660C247A-69DB-45DA-A941-4527D1A1FE5A}"/>
                  </a:ext>
                </a:extLst>
              </p:cNvPr>
              <p:cNvSpPr txBox="1"/>
              <p:nvPr/>
            </p:nvSpPr>
            <p:spPr>
              <a:xfrm>
                <a:off x="11264548" y="2650123"/>
                <a:ext cx="324000" cy="72000"/>
              </a:xfrm>
              <a:prstGeom prst="rect">
                <a:avLst/>
              </a:prstGeom>
              <a:solidFill>
                <a:schemeClr val="bg1"/>
              </a:solid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panose="020B0604020202020204"/>
                    <a:ea typeface="+mn-ea"/>
                    <a:cs typeface="+mn-cs"/>
                  </a:rPr>
                  <a:t>ALT</a:t>
                </a:r>
              </a:p>
            </p:txBody>
          </p:sp>
        </p:grpSp>
      </p:grpSp>
      <p:cxnSp>
        <p:nvCxnSpPr>
          <p:cNvPr id="10" name="Straight Connector 9">
            <a:extLst>
              <a:ext uri="{FF2B5EF4-FFF2-40B4-BE49-F238E27FC236}">
                <a16:creationId xmlns:a16="http://schemas.microsoft.com/office/drawing/2014/main" id="{6CAAA2B2-5F61-48A6-94DB-5A3351DE7821}"/>
              </a:ext>
            </a:extLst>
          </p:cNvPr>
          <p:cNvCxnSpPr>
            <a:cxnSpLocks/>
          </p:cNvCxnSpPr>
          <p:nvPr/>
        </p:nvCxnSpPr>
        <p:spPr>
          <a:xfrm flipH="1">
            <a:off x="5230156" y="5301218"/>
            <a:ext cx="6250392" cy="0"/>
          </a:xfrm>
          <a:prstGeom prst="line">
            <a:avLst/>
          </a:prstGeom>
          <a:noFill/>
          <a:ln w="9525" cap="flat" cmpd="sng" algn="ctr">
            <a:solidFill>
              <a:srgbClr val="1D498B">
                <a:shade val="95000"/>
                <a:satMod val="105000"/>
              </a:srgbClr>
            </a:solidFill>
            <a:prstDash val="solid"/>
          </a:ln>
          <a:effectLst/>
        </p:spPr>
      </p:cxnSp>
      <p:pic>
        <p:nvPicPr>
          <p:cNvPr id="21" name="Picture 20">
            <a:hlinkClick r:id="rId4" action="ppaction://hlinksldjump"/>
            <a:extLst>
              <a:ext uri="{FF2B5EF4-FFF2-40B4-BE49-F238E27FC236}">
                <a16:creationId xmlns:a16="http://schemas.microsoft.com/office/drawing/2014/main" id="{9C83DAFA-37F9-4F85-A6E7-EA3AB1E18E30}"/>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89148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a:t>
            </a:r>
          </a:p>
        </p:txBody>
      </p:sp>
      <p:sp>
        <p:nvSpPr>
          <p:cNvPr id="3" name="Text Placeholder 2">
            <a:extLst>
              <a:ext uri="{FF2B5EF4-FFF2-40B4-BE49-F238E27FC236}">
                <a16:creationId xmlns:a16="http://schemas.microsoft.com/office/drawing/2014/main" id="{141350E1-C89B-44AC-A8C8-44C063693624}"/>
              </a:ext>
            </a:extLst>
          </p:cNvPr>
          <p:cNvSpPr>
            <a:spLocks noGrp="1"/>
          </p:cNvSpPr>
          <p:nvPr>
            <p:ph type="body" sz="quarter" idx="10"/>
          </p:nvPr>
        </p:nvSpPr>
        <p:spPr/>
        <p:txBody>
          <a:bodyPr/>
          <a:lstStyle/>
          <a:p>
            <a:endParaRPr lang="en-GB" dirty="0"/>
          </a:p>
        </p:txBody>
      </p:sp>
      <p:sp>
        <p:nvSpPr>
          <p:cNvPr id="11" name="TextBox 8">
            <a:hlinkClick r:id="rId3" action="ppaction://hlinksldjump"/>
            <a:extLst>
              <a:ext uri="{FF2B5EF4-FFF2-40B4-BE49-F238E27FC236}">
                <a16:creationId xmlns:a16="http://schemas.microsoft.com/office/drawing/2014/main" id="{AEC3747B-8F88-489F-9B47-3DB4E67760CE}"/>
              </a:ext>
            </a:extLst>
          </p:cNvPr>
          <p:cNvSpPr txBox="1">
            <a:spLocks/>
          </p:cNvSpPr>
          <p:nvPr/>
        </p:nvSpPr>
        <p:spPr>
          <a:xfrm>
            <a:off x="4241318" y="5743974"/>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9" name="Content Placeholder 10">
            <a:extLst>
              <a:ext uri="{FF2B5EF4-FFF2-40B4-BE49-F238E27FC236}">
                <a16:creationId xmlns:a16="http://schemas.microsoft.com/office/drawing/2014/main" id="{3EBD50CE-F3C7-49A9-ACE1-FA2922BF2E0C}"/>
              </a:ext>
            </a:extLst>
          </p:cNvPr>
          <p:cNvGraphicFramePr>
            <a:graphicFrameLocks/>
          </p:cNvGraphicFramePr>
          <p:nvPr>
            <p:extLst>
              <p:ext uri="{D42A27DB-BD31-4B8C-83A1-F6EECF244321}">
                <p14:modId xmlns:p14="http://schemas.microsoft.com/office/powerpoint/2010/main" val="185112595"/>
              </p:ext>
            </p:extLst>
          </p:nvPr>
        </p:nvGraphicFramePr>
        <p:xfrm>
          <a:off x="587375" y="3686699"/>
          <a:ext cx="10999788" cy="2008246"/>
        </p:xfrm>
        <a:graphic>
          <a:graphicData uri="http://schemas.openxmlformats.org/drawingml/2006/table">
            <a:tbl>
              <a:tblPr firstRow="1" bandRow="1">
                <a:tableStyleId>{5C22544A-7EE6-4342-B048-85BDC9FD1C3A}</a:tableStyleId>
              </a:tblPr>
              <a:tblGrid>
                <a:gridCol w="821080">
                  <a:extLst>
                    <a:ext uri="{9D8B030D-6E8A-4147-A177-3AD203B41FA5}">
                      <a16:colId xmlns:a16="http://schemas.microsoft.com/office/drawing/2014/main" val="20001"/>
                    </a:ext>
                  </a:extLst>
                </a:gridCol>
                <a:gridCol w="10178708">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4. Liver tumours: clinical aspects except therapy</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36000" algn="l" fontAlgn="t"/>
                      <a:r>
                        <a:rPr lang="en-GB" sz="1400" b="0" i="0" u="none" strike="noStrike" dirty="0">
                          <a:solidFill>
                            <a:srgbClr val="000000"/>
                          </a:solidFill>
                          <a:effectLst/>
                          <a:latin typeface="+mj-lt"/>
                        </a:rPr>
                        <a:t>LBP14</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Proof-of-concept use of machine learning to predict tumor recurrence of early-stage hepatocellular carcinoma before therapy using baseline magnetic resonance imaging</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94093947"/>
                  </a:ext>
                </a:extLst>
              </a:tr>
              <a:tr h="270000">
                <a:tc>
                  <a:txBody>
                    <a:bodyPr/>
                    <a:lstStyle/>
                    <a:p>
                      <a:pPr marL="36000" algn="l" fontAlgn="t"/>
                      <a:r>
                        <a:rPr lang="en-GB" sz="1400" b="0" i="0" u="none" strike="noStrike" dirty="0">
                          <a:solidFill>
                            <a:srgbClr val="000000"/>
                          </a:solidFill>
                          <a:effectLst/>
                          <a:latin typeface="+mj-lt"/>
                        </a:rPr>
                        <a:t>THU470</a:t>
                      </a:r>
                    </a:p>
                  </a:txBody>
                  <a:tcPr marL="4763" marR="4763" marT="4763" marB="0" anchor="ctr">
                    <a:lnL w="6350" cap="flat" cmpd="sng" algn="ctr">
                      <a:solidFill>
                        <a:srgbClr val="004A8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Identification and aetiology-dependent evaluation of diagnostic algorithms for early detection of hepatocellular carcinoma</a:t>
                      </a:r>
                    </a:p>
                  </a:txBody>
                  <a:tcPr marL="4763" marR="4763" marT="4763" marB="0" anchor="ctr">
                    <a:lnL w="1270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686423108"/>
                  </a:ext>
                </a:extLst>
              </a:tr>
              <a:tr h="126330">
                <a:tc>
                  <a:txBody>
                    <a:bodyPr/>
                    <a:lstStyle/>
                    <a:p>
                      <a:pPr marL="36000" algn="l" fontAlgn="t"/>
                      <a:r>
                        <a:rPr lang="en-GB" sz="1400" b="0" i="0" u="none" strike="noStrike" dirty="0">
                          <a:solidFill>
                            <a:srgbClr val="000000"/>
                          </a:solidFill>
                          <a:effectLst/>
                          <a:latin typeface="+mj-lt"/>
                        </a:rPr>
                        <a:t>THU497</a:t>
                      </a:r>
                    </a:p>
                  </a:txBody>
                  <a:tcPr marL="4763" marR="4763" marT="4763" marB="0" anchor="ctr">
                    <a:lnL w="6350" cap="flat" cmpd="sng" algn="ctr">
                      <a:solidFill>
                        <a:srgbClr val="004A8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AFP is elevated more than 10 years before hepatocellular carcinoma development is detected: this observation leads to a practical risk stratification strategy</a:t>
                      </a:r>
                    </a:p>
                  </a:txBody>
                  <a:tcPr marL="4763" marR="4763" marT="4763" marB="0" anchor="ctr">
                    <a:lnL w="1270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04428774"/>
                  </a:ext>
                </a:extLst>
              </a:tr>
              <a:tr h="270000">
                <a:tc>
                  <a:txBody>
                    <a:bodyPr/>
                    <a:lstStyle/>
                    <a:p>
                      <a:pPr marL="36000" algn="l" fontAlgn="t"/>
                      <a:r>
                        <a:rPr lang="en-GB" sz="1400" b="0" i="0" u="none" strike="noStrike" dirty="0">
                          <a:solidFill>
                            <a:srgbClr val="000000"/>
                          </a:solidFill>
                          <a:effectLst/>
                          <a:latin typeface="+mj-lt"/>
                        </a:rPr>
                        <a:t>THU501</a:t>
                      </a:r>
                    </a:p>
                  </a:txBody>
                  <a:tcPr marL="4763" marR="4763" marT="4763" marB="0" anchor="ctr">
                    <a:lnL w="6350" cap="flat" cmpd="sng" algn="ctr">
                      <a:solidFill>
                        <a:srgbClr val="004A8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Refining the immune class of hepatocellular carcinoma</a:t>
                      </a:r>
                    </a:p>
                  </a:txBody>
                  <a:tcPr marL="4763" marR="4763" marT="4763" marB="0" anchor="ctr">
                    <a:lnL w="1270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54525739"/>
                  </a:ext>
                </a:extLst>
              </a:tr>
              <a:tr h="270000">
                <a:tc>
                  <a:txBody>
                    <a:bodyPr/>
                    <a:lstStyle/>
                    <a:p>
                      <a:pPr marL="36000" algn="l" fontAlgn="t"/>
                      <a:r>
                        <a:rPr lang="en-GB" sz="1400" b="0" i="0" u="none" strike="noStrike" dirty="0">
                          <a:solidFill>
                            <a:srgbClr val="000000"/>
                          </a:solidFill>
                          <a:effectLst/>
                          <a:latin typeface="+mj-lt"/>
                        </a:rPr>
                        <a:t>THU510</a:t>
                      </a:r>
                    </a:p>
                  </a:txBody>
                  <a:tcPr marL="4763" marR="4763" marT="4763" marB="0" anchor="ctr">
                    <a:lnL w="6350" cap="flat" cmpd="sng" algn="ctr">
                      <a:solidFill>
                        <a:srgbClr val="004A86"/>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004A86"/>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Prognostication of hepatocellular carcinoma under sorafenib: external validation of the PROSASH-II model</a:t>
                      </a:r>
                    </a:p>
                  </a:txBody>
                  <a:tcPr marL="4763" marR="4763" marT="4763" marB="0" anchor="ctr">
                    <a:lnL w="1270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593817864"/>
                  </a:ext>
                </a:extLst>
              </a:tr>
            </a:tbl>
          </a:graphicData>
        </a:graphic>
      </p:graphicFrame>
      <p:graphicFrame>
        <p:nvGraphicFramePr>
          <p:cNvPr id="2" name="Content Placeholder 10">
            <a:extLst>
              <a:ext uri="{FF2B5EF4-FFF2-40B4-BE49-F238E27FC236}">
                <a16:creationId xmlns:a16="http://schemas.microsoft.com/office/drawing/2014/main" id="{3365CC2C-CA2D-4DA5-86B6-9D0B8BE97C53}"/>
              </a:ext>
            </a:extLst>
          </p:cNvPr>
          <p:cNvGraphicFramePr>
            <a:graphicFrameLocks/>
          </p:cNvGraphicFramePr>
          <p:nvPr>
            <p:extLst>
              <p:ext uri="{D42A27DB-BD31-4B8C-83A1-F6EECF244321}">
                <p14:modId xmlns:p14="http://schemas.microsoft.com/office/powerpoint/2010/main" val="123428680"/>
              </p:ext>
            </p:extLst>
          </p:nvPr>
        </p:nvGraphicFramePr>
        <p:xfrm>
          <a:off x="587375" y="1501660"/>
          <a:ext cx="10999788" cy="1198246"/>
        </p:xfrm>
        <a:graphic>
          <a:graphicData uri="http://schemas.openxmlformats.org/drawingml/2006/table">
            <a:tbl>
              <a:tblPr firstRow="1" bandRow="1">
                <a:tableStyleId>{5C22544A-7EE6-4342-B048-85BDC9FD1C3A}</a:tableStyleId>
              </a:tblPr>
              <a:tblGrid>
                <a:gridCol w="821080">
                  <a:extLst>
                    <a:ext uri="{9D8B030D-6E8A-4147-A177-3AD203B41FA5}">
                      <a16:colId xmlns:a16="http://schemas.microsoft.com/office/drawing/2014/main" val="20001"/>
                    </a:ext>
                  </a:extLst>
                </a:gridCol>
                <a:gridCol w="10178708">
                  <a:extLst>
                    <a:ext uri="{9D8B030D-6E8A-4147-A177-3AD203B41FA5}">
                      <a16:colId xmlns:a16="http://schemas.microsoft.com/office/drawing/2014/main" val="20002"/>
                    </a:ext>
                  </a:extLst>
                </a:gridCol>
              </a:tblGrid>
              <a:tr h="2025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3. HCV long-term management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36000" algn="l" fontAlgn="t"/>
                      <a:r>
                        <a:rPr lang="en-GB" sz="1400" b="0" i="0" u="none" strike="noStrike" dirty="0">
                          <a:solidFill>
                            <a:srgbClr val="000000"/>
                          </a:solidFill>
                          <a:effectLst/>
                          <a:latin typeface="+mj-lt"/>
                        </a:rPr>
                        <a:t>GS13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Profiling of routine serum parameters and AFP evolution in cirrhosis following HCV eradication for stratification of HCC risk: </a:t>
                      </a:r>
                      <a:br>
                        <a:rPr lang="en-GB" sz="1400" b="0" i="0" u="none" strike="noStrike" dirty="0">
                          <a:solidFill>
                            <a:srgbClr val="000000"/>
                          </a:solidFill>
                          <a:effectLst/>
                          <a:latin typeface="+mj-lt"/>
                        </a:rPr>
                      </a:br>
                      <a:r>
                        <a:rPr lang="en-GB" sz="1400" b="0" i="0" u="none" strike="noStrike" dirty="0">
                          <a:solidFill>
                            <a:srgbClr val="000000"/>
                          </a:solidFill>
                          <a:effectLst/>
                          <a:latin typeface="+mj-lt"/>
                        </a:rPr>
                        <a:t>a trajectory clustering analysis from the ANRS CO12 CirVir cohort</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94093947"/>
                  </a:ext>
                </a:extLst>
              </a:tr>
              <a:tr h="126330">
                <a:tc>
                  <a:txBody>
                    <a:bodyPr/>
                    <a:lstStyle/>
                    <a:p>
                      <a:pPr marL="36000" algn="l" fontAlgn="t"/>
                      <a:r>
                        <a:rPr lang="en-GB" sz="1400" b="0" i="0" u="none" strike="noStrike" dirty="0">
                          <a:solidFill>
                            <a:srgbClr val="000000"/>
                          </a:solidFill>
                          <a:effectLst/>
                          <a:latin typeface="+mj-lt"/>
                        </a:rPr>
                        <a:t>AS154</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Predictive models for hepatocellular carcinoma occurrence in patients with chronic hepatitis C and sustained virological response achieved with direct acting anti-</a:t>
                      </a:r>
                      <a:r>
                        <a:rPr lang="en-GB" sz="1400" b="0" i="0" u="none" strike="noStrike" dirty="0" err="1">
                          <a:solidFill>
                            <a:srgbClr val="000000"/>
                          </a:solidFill>
                          <a:effectLst/>
                          <a:latin typeface="+mj-lt"/>
                        </a:rPr>
                        <a:t>virals</a:t>
                      </a:r>
                      <a:r>
                        <a:rPr lang="en-GB" sz="1400" b="0" i="0" u="none" strike="noStrike" dirty="0">
                          <a:solidFill>
                            <a:srgbClr val="000000"/>
                          </a:solidFill>
                          <a:effectLst/>
                          <a:latin typeface="+mj-lt"/>
                        </a:rPr>
                        <a:t> included in the ANRS CO22 hepather cohort</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951344784"/>
                  </a:ext>
                </a:extLst>
              </a:tr>
            </a:tbl>
          </a:graphicData>
        </a:graphic>
      </p:graphicFrame>
      <p:sp>
        <p:nvSpPr>
          <p:cNvPr id="5" name="TextBox 4">
            <a:hlinkClick r:id="rId4" action="ppaction://hlinksldjump"/>
            <a:extLst>
              <a:ext uri="{FF2B5EF4-FFF2-40B4-BE49-F238E27FC236}">
                <a16:creationId xmlns:a16="http://schemas.microsoft.com/office/drawing/2014/main" id="{44D69C6F-C570-4E7C-82E9-2346ECBFC193}"/>
              </a:ext>
            </a:extLst>
          </p:cNvPr>
          <p:cNvSpPr txBox="1">
            <a:spLocks/>
          </p:cNvSpPr>
          <p:nvPr/>
        </p:nvSpPr>
        <p:spPr>
          <a:xfrm>
            <a:off x="4241318" y="2907511"/>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3203346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dirty="0"/>
              <a:t>Mutations in circulating tumor DNA predict primary resistance to systemic therapies in patients with advanced hepatocellular carcinoma</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1. </a:t>
            </a:r>
            <a:r>
              <a:rPr lang="en-GB" dirty="0">
                <a:solidFill>
                  <a:srgbClr val="000000"/>
                </a:solidFill>
              </a:rPr>
              <a:t>Harding J, et al. Clinical Cancer Res 2019;25:2116−2126</a:t>
            </a:r>
            <a:r>
              <a:rPr lang="en-GB" dirty="0"/>
              <a:t/>
            </a:r>
            <a:br>
              <a:rPr lang="en-GB" dirty="0"/>
            </a:br>
            <a:r>
              <a:rPr lang="en-GB" dirty="0">
                <a:solidFill>
                  <a:srgbClr val="000000"/>
                </a:solidFill>
              </a:rPr>
              <a:t>von Felden J, et al. DILC 2020; SAT490</a:t>
            </a:r>
          </a:p>
        </p:txBody>
      </p:sp>
      <p:sp>
        <p:nvSpPr>
          <p:cNvPr id="3" name="Content Placeholder 2">
            <a:extLst>
              <a:ext uri="{FF2B5EF4-FFF2-40B4-BE49-F238E27FC236}">
                <a16:creationId xmlns:a16="http://schemas.microsoft.com/office/drawing/2014/main" id="{9E91C4C6-E0D9-4714-9195-AEC49B287CA9}"/>
              </a:ext>
            </a:extLst>
          </p:cNvPr>
          <p:cNvSpPr>
            <a:spLocks noGrp="1"/>
          </p:cNvSpPr>
          <p:nvPr>
            <p:ph sz="half" idx="11"/>
          </p:nvPr>
        </p:nvSpPr>
        <p:spPr>
          <a:xfrm>
            <a:off x="425752" y="1340767"/>
            <a:ext cx="5572800" cy="4988595"/>
          </a:xfrm>
        </p:spPr>
        <p:txBody>
          <a:bodyPr>
            <a:normAutofit fontScale="92500" lnSpcReduction="10000"/>
          </a:bodyPr>
          <a:lstStyle/>
          <a:p>
            <a:pPr marL="0" lvl="0" indent="0">
              <a:buClr>
                <a:srgbClr val="004B87"/>
              </a:buClr>
              <a:buNone/>
              <a:defRPr/>
            </a:pPr>
            <a:r>
              <a:rPr lang="en-US" sz="2200" b="1" dirty="0">
                <a:solidFill>
                  <a:srgbClr val="FFFFFF"/>
                </a:solidFill>
                <a:highlight>
                  <a:srgbClr val="004A86"/>
                </a:highlight>
                <a:cs typeface="Arial" panose="020B0604020202020204" pitchFamily="34" charset="0"/>
              </a:rPr>
              <a:t>BACKGROUND​ &amp; AIMS</a:t>
            </a:r>
          </a:p>
          <a:p>
            <a:r>
              <a:rPr lang="en-US" sz="1900" dirty="0">
                <a:highlight>
                  <a:srgbClr val="FEFCFC"/>
                </a:highlight>
              </a:rPr>
              <a:t>Key molecular alterations in early stage HCC are understood</a:t>
            </a:r>
          </a:p>
          <a:p>
            <a:pPr lvl="1"/>
            <a:r>
              <a:rPr lang="en-US" sz="1700" dirty="0">
                <a:highlight>
                  <a:srgbClr val="FEFCFC"/>
                </a:highlight>
              </a:rPr>
              <a:t>Little is known about the mutational landscape of advanced HCC</a:t>
            </a:r>
          </a:p>
          <a:p>
            <a:pPr lvl="1"/>
            <a:r>
              <a:rPr lang="en-US" sz="1700" dirty="0">
                <a:highlight>
                  <a:srgbClr val="FEFCFC"/>
                </a:highlight>
              </a:rPr>
              <a:t>Predictive biomarkers of response to systemic treatment are also lacking</a:t>
            </a:r>
          </a:p>
          <a:p>
            <a:r>
              <a:rPr lang="en-US" sz="1900" dirty="0">
                <a:highlight>
                  <a:srgbClr val="FEFCFC"/>
                </a:highlight>
              </a:rPr>
              <a:t>Mutations affecting signalling pathways are associated with primary resistance</a:t>
            </a:r>
            <a:r>
              <a:rPr lang="en-US" sz="1900" baseline="30000" dirty="0">
                <a:highlight>
                  <a:srgbClr val="FEFCFC"/>
                </a:highlight>
              </a:rPr>
              <a:t>1</a:t>
            </a:r>
          </a:p>
          <a:p>
            <a:pPr lvl="1"/>
            <a:r>
              <a:rPr lang="en-US" sz="1700" i="1" dirty="0">
                <a:highlight>
                  <a:srgbClr val="FEFCFC"/>
                </a:highlight>
              </a:rPr>
              <a:t>WNT/</a:t>
            </a:r>
            <a:r>
              <a:rPr lang="el-GR" sz="1700" i="1" dirty="0">
                <a:highlight>
                  <a:srgbClr val="FEFCFC"/>
                </a:highlight>
              </a:rPr>
              <a:t>β</a:t>
            </a:r>
            <a:r>
              <a:rPr lang="en-US" sz="1700" i="1" dirty="0">
                <a:highlight>
                  <a:srgbClr val="FEFCFC"/>
                </a:highlight>
              </a:rPr>
              <a:t>-catenin </a:t>
            </a:r>
            <a:r>
              <a:rPr lang="en-US" sz="1700" dirty="0">
                <a:highlight>
                  <a:srgbClr val="FEFCFC"/>
                </a:highlight>
              </a:rPr>
              <a:t>pathway: resistance to CPIs</a:t>
            </a:r>
          </a:p>
          <a:p>
            <a:pPr lvl="1"/>
            <a:r>
              <a:rPr lang="en-US" sz="1700" i="1" dirty="0">
                <a:highlight>
                  <a:srgbClr val="FEFCFC"/>
                </a:highlight>
              </a:rPr>
              <a:t>PI3K </a:t>
            </a:r>
            <a:r>
              <a:rPr lang="en-US" sz="1700" dirty="0">
                <a:highlight>
                  <a:srgbClr val="FEFCFC"/>
                </a:highlight>
              </a:rPr>
              <a:t>pathway: resistance to TKIs</a:t>
            </a:r>
            <a:endParaRPr lang="en-US" sz="1700" baseline="30000" dirty="0">
              <a:highlight>
                <a:srgbClr val="FEFCFC"/>
              </a:highlight>
            </a:endParaRPr>
          </a:p>
          <a:p>
            <a:r>
              <a:rPr lang="en-US" sz="1900" b="1" dirty="0">
                <a:highlight>
                  <a:srgbClr val="FEFCFC"/>
                </a:highlight>
              </a:rPr>
              <a:t>AIM</a:t>
            </a:r>
            <a:r>
              <a:rPr lang="en-US" sz="1900" dirty="0">
                <a:highlight>
                  <a:srgbClr val="FEFCFC"/>
                </a:highlight>
              </a:rPr>
              <a:t>: </a:t>
            </a:r>
          </a:p>
          <a:p>
            <a:pPr lvl="1"/>
            <a:r>
              <a:rPr lang="en-US" sz="1900" dirty="0">
                <a:highlight>
                  <a:srgbClr val="FEFCFC"/>
                </a:highlight>
              </a:rPr>
              <a:t>To describe the mutational landscape of advanced HCC</a:t>
            </a:r>
          </a:p>
          <a:p>
            <a:pPr lvl="1"/>
            <a:r>
              <a:rPr lang="en-US" sz="1900" dirty="0">
                <a:highlight>
                  <a:srgbClr val="FEFCFC"/>
                </a:highlight>
              </a:rPr>
              <a:t>To identify predictors of primary resistance to CPIs or TKIs using circulating tumour DNA (ctDNA)</a:t>
            </a:r>
            <a:endParaRPr lang="en-GB" sz="1900" dirty="0">
              <a:highlight>
                <a:srgbClr val="FEFCFC"/>
              </a:highlight>
            </a:endParaRPr>
          </a:p>
          <a:p>
            <a:endParaRPr lang="en-GB" dirty="0"/>
          </a:p>
        </p:txBody>
      </p:sp>
      <p:sp>
        <p:nvSpPr>
          <p:cNvPr id="6" name="Content Placeholder 5">
            <a:extLst>
              <a:ext uri="{FF2B5EF4-FFF2-40B4-BE49-F238E27FC236}">
                <a16:creationId xmlns:a16="http://schemas.microsoft.com/office/drawing/2014/main" id="{DD8E10CE-9073-4C7E-B377-391D4C82A2A7}"/>
              </a:ext>
            </a:extLst>
          </p:cNvPr>
          <p:cNvSpPr>
            <a:spLocks noGrp="1"/>
          </p:cNvSpPr>
          <p:nvPr>
            <p:ph sz="half" idx="12"/>
          </p:nvPr>
        </p:nvSpPr>
        <p:spPr/>
        <p:txBody>
          <a:bodyPr/>
          <a:lstStyle/>
          <a:p>
            <a:pPr marL="0" indent="0">
              <a:buNone/>
            </a:pPr>
            <a:r>
              <a:rPr lang="en-US" b="1" dirty="0">
                <a:solidFill>
                  <a:srgbClr val="FFFFFF"/>
                </a:solidFill>
                <a:highlight>
                  <a:srgbClr val="004A86"/>
                </a:highlight>
                <a:cs typeface="Arial" panose="020B0604020202020204" pitchFamily="34" charset="0"/>
              </a:rPr>
              <a:t>METHODS</a:t>
            </a:r>
            <a:r>
              <a:rPr lang="en-US" b="1" dirty="0">
                <a:solidFill>
                  <a:srgbClr val="FFFFFF"/>
                </a:solidFill>
                <a:highlight>
                  <a:srgbClr val="FEFCFC"/>
                </a:highlight>
                <a:cs typeface="Arial" panose="020B0604020202020204" pitchFamily="34" charset="0"/>
              </a:rPr>
              <a:t>​</a:t>
            </a:r>
          </a:p>
          <a:p>
            <a:endParaRPr lang="en-GB" dirty="0"/>
          </a:p>
        </p:txBody>
      </p:sp>
      <p:sp>
        <p:nvSpPr>
          <p:cNvPr id="22" name="Content Placeholder 1">
            <a:extLst>
              <a:ext uri="{FF2B5EF4-FFF2-40B4-BE49-F238E27FC236}">
                <a16:creationId xmlns:a16="http://schemas.microsoft.com/office/drawing/2014/main" id="{6BB3EACC-BA4D-4759-8491-D85DDD2D8E48}"/>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4" name="Straight Connector 23">
            <a:extLst>
              <a:ext uri="{FF2B5EF4-FFF2-40B4-BE49-F238E27FC236}">
                <a16:creationId xmlns:a16="http://schemas.microsoft.com/office/drawing/2014/main" id="{86D754FD-BB64-4420-B647-9DE4153F61E2}"/>
              </a:ext>
            </a:extLst>
          </p:cNvPr>
          <p:cNvCxnSpPr>
            <a:cxnSpLocks/>
          </p:cNvCxnSpPr>
          <p:nvPr/>
        </p:nvCxnSpPr>
        <p:spPr>
          <a:xfrm>
            <a:off x="6096214" y="1600407"/>
            <a:ext cx="0" cy="4810125"/>
          </a:xfrm>
          <a:prstGeom prst="line">
            <a:avLst/>
          </a:prstGeom>
          <a:noFill/>
          <a:ln w="9525" cap="flat" cmpd="sng" algn="ctr">
            <a:solidFill>
              <a:srgbClr val="1D498B">
                <a:shade val="95000"/>
                <a:satMod val="105000"/>
              </a:srgbClr>
            </a:solidFill>
            <a:prstDash val="solid"/>
          </a:ln>
          <a:effectLst/>
        </p:spPr>
      </p:cxnSp>
      <p:sp>
        <p:nvSpPr>
          <p:cNvPr id="2" name="Rectangle 1">
            <a:extLst>
              <a:ext uri="{FF2B5EF4-FFF2-40B4-BE49-F238E27FC236}">
                <a16:creationId xmlns:a16="http://schemas.microsoft.com/office/drawing/2014/main" id="{267CFA4F-33FE-4CE5-B196-4E5B212D1BB3}"/>
              </a:ext>
            </a:extLst>
          </p:cNvPr>
          <p:cNvSpPr/>
          <p:nvPr/>
        </p:nvSpPr>
        <p:spPr>
          <a:xfrm>
            <a:off x="6291111" y="1781927"/>
            <a:ext cx="5367480" cy="81642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C214E"/>
                </a:solidFill>
                <a:effectLst/>
                <a:highlight>
                  <a:srgbClr val="FEFCFC"/>
                </a:highlight>
                <a:uLnTx/>
                <a:uFillTx/>
                <a:latin typeface="Arial" panose="020B0604020202020204"/>
                <a:ea typeface="+mn-ea"/>
                <a:cs typeface="+mn-cs"/>
              </a:rPr>
              <a:t>121</a:t>
            </a:r>
            <a:r>
              <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 patients with </a:t>
            </a:r>
            <a:r>
              <a:rPr kumimoji="0" lang="en-US" sz="1600" b="1" i="0" u="none" strike="noStrike" kern="1200" cap="none" spc="0" normalizeH="0" baseline="0" noProof="0" dirty="0">
                <a:ln>
                  <a:noFill/>
                </a:ln>
                <a:solidFill>
                  <a:srgbClr val="DC214E"/>
                </a:solidFill>
                <a:effectLst/>
                <a:highlight>
                  <a:srgbClr val="FEFCFC"/>
                </a:highlight>
                <a:uLnTx/>
                <a:uFillTx/>
                <a:latin typeface="Arial" panose="020B0604020202020204"/>
                <a:ea typeface="+mn-ea"/>
                <a:cs typeface="+mn-cs"/>
              </a:rPr>
              <a:t>advanced HCC</a:t>
            </a:r>
            <a:r>
              <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
            </a:r>
            <a:br>
              <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receiving systemic therapies enrolled prospectively</a:t>
            </a:r>
            <a:br>
              <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(October 2015−January 2019)</a:t>
            </a:r>
            <a:endParaRPr kumimoji="0" lang="en-GB"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26D65419-CA0E-4EE9-A6A6-384DC4E527EE}"/>
              </a:ext>
            </a:extLst>
          </p:cNvPr>
          <p:cNvSpPr/>
          <p:nvPr/>
        </p:nvSpPr>
        <p:spPr>
          <a:xfrm>
            <a:off x="6291103" y="2760624"/>
            <a:ext cx="5367481" cy="1352017"/>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Mutation analysis of ctDNA from plasma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C214E"/>
                </a:solidFill>
                <a:effectLst/>
                <a:uLnTx/>
                <a:uFillTx/>
                <a:latin typeface="Arial" panose="020B0604020202020204"/>
                <a:ea typeface="+mn-ea"/>
                <a:cs typeface="+mn-cs"/>
              </a:rPr>
              <a:t>Targeted ultra-deep sequencing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(25 key HCC genes) incorporating unique molecular barcodes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C214E"/>
                </a:solidFill>
                <a:effectLst/>
                <a:uLnTx/>
                <a:uFillTx/>
                <a:latin typeface="Arial" panose="020B0604020202020204"/>
                <a:ea typeface="+mn-ea"/>
                <a:cs typeface="+mn-cs"/>
              </a:rPr>
              <a:t>Digital Droplet PCR</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(DDPCR) of the </a:t>
            </a: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rPr>
              <a:t>TERT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promoter mutation C228T</a:t>
            </a:r>
          </a:p>
        </p:txBody>
      </p:sp>
      <p:sp>
        <p:nvSpPr>
          <p:cNvPr id="13" name="Rectangle 12">
            <a:extLst>
              <a:ext uri="{FF2B5EF4-FFF2-40B4-BE49-F238E27FC236}">
                <a16:creationId xmlns:a16="http://schemas.microsoft.com/office/drawing/2014/main" id="{21949AED-011A-40AC-AE4D-37B757188D97}"/>
              </a:ext>
            </a:extLst>
          </p:cNvPr>
          <p:cNvSpPr/>
          <p:nvPr/>
        </p:nvSpPr>
        <p:spPr>
          <a:xfrm>
            <a:off x="6291103" y="4340357"/>
            <a:ext cx="5367482" cy="6408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Primary endpoint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PFS stratified by mutation profiles in ctDNA</a:t>
            </a:r>
          </a:p>
        </p:txBody>
      </p:sp>
      <p:sp>
        <p:nvSpPr>
          <p:cNvPr id="14" name="Rectangle 13">
            <a:extLst>
              <a:ext uri="{FF2B5EF4-FFF2-40B4-BE49-F238E27FC236}">
                <a16:creationId xmlns:a16="http://schemas.microsoft.com/office/drawing/2014/main" id="{4A9BB0F7-44F6-4A7F-8F0B-B0C857437CDD}"/>
              </a:ext>
            </a:extLst>
          </p:cNvPr>
          <p:cNvSpPr/>
          <p:nvPr/>
        </p:nvSpPr>
        <p:spPr>
          <a:xfrm>
            <a:off x="6291091" y="5225476"/>
            <a:ext cx="5367482" cy="6408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Secondary endpoints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mn-cs"/>
              </a:rPr>
              <a:t>Overall survival and objective response rate</a:t>
            </a:r>
          </a:p>
        </p:txBody>
      </p:sp>
      <p:cxnSp>
        <p:nvCxnSpPr>
          <p:cNvPr id="15" name="Straight Arrow Connector 14">
            <a:extLst>
              <a:ext uri="{FF2B5EF4-FFF2-40B4-BE49-F238E27FC236}">
                <a16:creationId xmlns:a16="http://schemas.microsoft.com/office/drawing/2014/main" id="{574B5295-DB18-4CE4-9E75-368C74428AD4}"/>
              </a:ext>
            </a:extLst>
          </p:cNvPr>
          <p:cNvCxnSpPr>
            <a:stCxn id="2" idx="2"/>
            <a:endCxn id="12" idx="0"/>
          </p:cNvCxnSpPr>
          <p:nvPr/>
        </p:nvCxnSpPr>
        <p:spPr>
          <a:xfrm flipH="1">
            <a:off x="8974844" y="2598355"/>
            <a:ext cx="7" cy="1622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0AB796E-D3C1-477A-A4E7-90773F1450D6}"/>
              </a:ext>
            </a:extLst>
          </p:cNvPr>
          <p:cNvCxnSpPr>
            <a:cxnSpLocks/>
            <a:stCxn id="12" idx="2"/>
            <a:endCxn id="13" idx="0"/>
          </p:cNvCxnSpPr>
          <p:nvPr/>
        </p:nvCxnSpPr>
        <p:spPr>
          <a:xfrm>
            <a:off x="8974844" y="4112641"/>
            <a:ext cx="0" cy="22771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1A0B247-60EC-43FA-B726-5739B71BEF7A}"/>
              </a:ext>
            </a:extLst>
          </p:cNvPr>
          <p:cNvCxnSpPr>
            <a:stCxn id="13" idx="2"/>
            <a:endCxn id="14" idx="0"/>
          </p:cNvCxnSpPr>
          <p:nvPr/>
        </p:nvCxnSpPr>
        <p:spPr>
          <a:xfrm flipH="1">
            <a:off x="8974832" y="4981157"/>
            <a:ext cx="12" cy="24431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hlinkClick r:id="rId3" action="ppaction://hlinksldjump"/>
            <a:extLst>
              <a:ext uri="{FF2B5EF4-FFF2-40B4-BE49-F238E27FC236}">
                <a16:creationId xmlns:a16="http://schemas.microsoft.com/office/drawing/2014/main" id="{31E2236F-D156-44E6-B2F4-C308909F7F9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189551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2400" dirty="0"/>
              <a:t>Mutations in circulating tumor DNA predict primary resistance to systemic therapies in patients with advanced hepatocellular carcinoma</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
            </a:r>
            <a:br>
              <a:rPr lang="en-GB" dirty="0"/>
            </a:br>
            <a:r>
              <a:rPr lang="en-GB" dirty="0"/>
              <a:t>*Not after CPIs</a:t>
            </a:r>
          </a:p>
          <a:p>
            <a:r>
              <a:rPr lang="en-GB" dirty="0">
                <a:solidFill>
                  <a:srgbClr val="000000"/>
                </a:solidFill>
              </a:rPr>
              <a:t>von Felden J, et al. DILC 2020; SAT490</a:t>
            </a:r>
          </a:p>
        </p:txBody>
      </p:sp>
      <p:sp>
        <p:nvSpPr>
          <p:cNvPr id="3" name="Content Placeholder 2">
            <a:extLst>
              <a:ext uri="{FF2B5EF4-FFF2-40B4-BE49-F238E27FC236}">
                <a16:creationId xmlns:a16="http://schemas.microsoft.com/office/drawing/2014/main" id="{C384BE8B-E063-493A-9BBE-859E941B365E}"/>
              </a:ext>
            </a:extLst>
          </p:cNvPr>
          <p:cNvSpPr>
            <a:spLocks noGrp="1"/>
          </p:cNvSpPr>
          <p:nvPr>
            <p:ph sz="half" idx="11"/>
          </p:nvPr>
        </p:nvSpPr>
        <p:spPr/>
        <p:txBody>
          <a:bodyPr>
            <a:normAutofit/>
          </a:bodyPr>
          <a:lstStyle/>
          <a:p>
            <a:pPr marL="0" lv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 RESULTS</a:t>
            </a:r>
            <a:r>
              <a:rPr lang="en-US" b="1" dirty="0">
                <a:solidFill>
                  <a:srgbClr val="FFFFFF"/>
                </a:solidFill>
                <a:highlight>
                  <a:srgbClr val="FEFCFC"/>
                </a:highlight>
                <a:latin typeface="Arial" panose="020B0604020202020204" pitchFamily="34" charset="0"/>
                <a:cs typeface="Arial" panose="020B0604020202020204" pitchFamily="34" charset="0"/>
              </a:rPr>
              <a:t>​ </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600" i="1" dirty="0"/>
              <a:t>TP53</a:t>
            </a:r>
            <a:r>
              <a:rPr lang="en-US" sz="1600" dirty="0"/>
              <a:t> and </a:t>
            </a:r>
            <a:r>
              <a:rPr lang="en-US" sz="1600" i="1" dirty="0"/>
              <a:t>CTNNB1</a:t>
            </a:r>
            <a:r>
              <a:rPr lang="en-US" sz="1600" dirty="0"/>
              <a:t> mutations were mutually exclusive</a:t>
            </a:r>
          </a:p>
        </p:txBody>
      </p:sp>
      <p:sp>
        <p:nvSpPr>
          <p:cNvPr id="6" name="Content Placeholder 5">
            <a:extLst>
              <a:ext uri="{FF2B5EF4-FFF2-40B4-BE49-F238E27FC236}">
                <a16:creationId xmlns:a16="http://schemas.microsoft.com/office/drawing/2014/main" id="{61DB8861-96BD-4E81-AD2E-B468CAC4BFC7}"/>
              </a:ext>
            </a:extLst>
          </p:cNvPr>
          <p:cNvSpPr>
            <a:spLocks noGrp="1"/>
          </p:cNvSpPr>
          <p:nvPr>
            <p:ph sz="half" idx="12"/>
          </p:nvPr>
        </p:nvSpPr>
        <p:spPr>
          <a:xfrm>
            <a:off x="5984728" y="1340768"/>
            <a:ext cx="5873861" cy="4622400"/>
          </a:xfrm>
        </p:spPr>
        <p:txBody>
          <a:bodyPr>
            <a:normAutofit/>
          </a:bodyPr>
          <a:lstStyle/>
          <a:p>
            <a:r>
              <a:rPr lang="en-US" sz="1600" i="1" dirty="0"/>
              <a:t>PI3K/MTOR </a:t>
            </a:r>
            <a:r>
              <a:rPr lang="en-US" sz="1600" dirty="0"/>
              <a:t>pathway mutations:</a:t>
            </a:r>
          </a:p>
          <a:p>
            <a:pPr lvl="1"/>
            <a:r>
              <a:rPr lang="en-US" sz="1400" dirty="0"/>
              <a:t>Significantly shorter PFS after TKIs vs those without*</a:t>
            </a:r>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endParaRPr lang="en-US" sz="1600" dirty="0"/>
          </a:p>
          <a:p>
            <a:r>
              <a:rPr lang="en-US" sz="1600" dirty="0"/>
              <a:t>WNT pathway mutations</a:t>
            </a:r>
          </a:p>
          <a:p>
            <a:pPr lvl="1"/>
            <a:r>
              <a:rPr lang="en-US" sz="1400" dirty="0"/>
              <a:t>No association with PFS, OS, or ORR after CPIs</a:t>
            </a:r>
          </a:p>
          <a:p>
            <a:r>
              <a:rPr lang="en-US" sz="1600" dirty="0"/>
              <a:t>Serial profiling of ctDNA correlates with treatment response</a:t>
            </a:r>
            <a:endParaRPr lang="en-GB" sz="1600" dirty="0"/>
          </a:p>
        </p:txBody>
      </p:sp>
      <p:sp>
        <p:nvSpPr>
          <p:cNvPr id="15" name="Content Placeholder 1">
            <a:extLst>
              <a:ext uri="{FF2B5EF4-FFF2-40B4-BE49-F238E27FC236}">
                <a16:creationId xmlns:a16="http://schemas.microsoft.com/office/drawing/2014/main" id="{74C9CA07-7F38-4ED1-B4C9-F6D801BBAD87}"/>
              </a:ext>
            </a:extLst>
          </p:cNvPr>
          <p:cNvSpPr txBox="1">
            <a:spLocks/>
          </p:cNvSpPr>
          <p:nvPr/>
        </p:nvSpPr>
        <p:spPr>
          <a:xfrm>
            <a:off x="405829" y="5389871"/>
            <a:ext cx="11210276" cy="1138773"/>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CONCLUSIONS</a:t>
            </a:r>
            <a:r>
              <a:rPr kumimoji="0" lang="en-US"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Mutation analysis of ctDNA in advanced HCC detected similar frequencies of mutations compared with early HCC (exception: lower rates in </a:t>
            </a: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rPr>
              <a:t>CTNNB1</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Mutations in the </a:t>
            </a: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rPr>
              <a:t>PI3K/MAPK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pathway correlated with worse PFS in patients receiving TKIs. No correlation was found between </a:t>
            </a: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rPr>
              <a:t>WNT/</a:t>
            </a:r>
            <a:r>
              <a:rPr kumimoji="0" lang="el-GR" sz="1600" b="0" i="1" u="none" strike="noStrike" kern="1200" cap="none" spc="0" normalizeH="0" baseline="0" noProof="0" dirty="0">
                <a:ln>
                  <a:noFill/>
                </a:ln>
                <a:solidFill>
                  <a:prstClr val="black"/>
                </a:solidFill>
                <a:effectLst/>
                <a:uLnTx/>
                <a:uFillTx/>
                <a:latin typeface="Arial" panose="020B0604020202020204"/>
                <a:ea typeface="+mn-ea"/>
                <a:cs typeface="+mn-cs"/>
              </a:rPr>
              <a:t>β</a:t>
            </a: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mn-cs"/>
              </a:rPr>
              <a:t>-catenin</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pathway mutations and response to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CPIs. These findings need to be further validated in large and prospective investigations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8" name="Straight Connector 17">
            <a:extLst>
              <a:ext uri="{FF2B5EF4-FFF2-40B4-BE49-F238E27FC236}">
                <a16:creationId xmlns:a16="http://schemas.microsoft.com/office/drawing/2014/main" id="{4138266A-F281-4BEB-99CE-908372E6D86F}"/>
              </a:ext>
            </a:extLst>
          </p:cNvPr>
          <p:cNvCxnSpPr>
            <a:cxnSpLocks/>
          </p:cNvCxnSpPr>
          <p:nvPr/>
        </p:nvCxnSpPr>
        <p:spPr>
          <a:xfrm flipH="1">
            <a:off x="509565" y="5401301"/>
            <a:ext cx="10982325" cy="0"/>
          </a:xfrm>
          <a:prstGeom prst="line">
            <a:avLst/>
          </a:prstGeom>
          <a:noFill/>
          <a:ln w="9525" cap="flat" cmpd="sng" algn="ctr">
            <a:solidFill>
              <a:srgbClr val="1D498B">
                <a:shade val="95000"/>
                <a:satMod val="105000"/>
              </a:srgbClr>
            </a:solidFill>
            <a:prstDash val="solid"/>
          </a:ln>
          <a:effectLst/>
        </p:spPr>
      </p:cxnSp>
      <p:graphicFrame>
        <p:nvGraphicFramePr>
          <p:cNvPr id="2" name="Table 2">
            <a:extLst>
              <a:ext uri="{FF2B5EF4-FFF2-40B4-BE49-F238E27FC236}">
                <a16:creationId xmlns:a16="http://schemas.microsoft.com/office/drawing/2014/main" id="{6F427A1A-AA47-4892-9D39-246EAFD5E3A6}"/>
              </a:ext>
            </a:extLst>
          </p:cNvPr>
          <p:cNvGraphicFramePr>
            <a:graphicFrameLocks noGrp="1"/>
          </p:cNvGraphicFramePr>
          <p:nvPr>
            <p:extLst>
              <p:ext uri="{D42A27DB-BD31-4B8C-83A1-F6EECF244321}">
                <p14:modId xmlns:p14="http://schemas.microsoft.com/office/powerpoint/2010/main" val="1681499911"/>
              </p:ext>
            </p:extLst>
          </p:nvPr>
        </p:nvGraphicFramePr>
        <p:xfrm>
          <a:off x="527330" y="1832488"/>
          <a:ext cx="5227193" cy="2743200"/>
        </p:xfrm>
        <a:graphic>
          <a:graphicData uri="http://schemas.openxmlformats.org/drawingml/2006/table">
            <a:tbl>
              <a:tblPr firstRow="1" bandRow="1">
                <a:tableStyleId>{5C22544A-7EE6-4342-B048-85BDC9FD1C3A}</a:tableStyleId>
              </a:tblPr>
              <a:tblGrid>
                <a:gridCol w="4165467">
                  <a:extLst>
                    <a:ext uri="{9D8B030D-6E8A-4147-A177-3AD203B41FA5}">
                      <a16:colId xmlns:a16="http://schemas.microsoft.com/office/drawing/2014/main" val="2575356647"/>
                    </a:ext>
                  </a:extLst>
                </a:gridCol>
                <a:gridCol w="1061726">
                  <a:extLst>
                    <a:ext uri="{9D8B030D-6E8A-4147-A177-3AD203B41FA5}">
                      <a16:colId xmlns:a16="http://schemas.microsoft.com/office/drawing/2014/main" val="4072534649"/>
                    </a:ext>
                  </a:extLst>
                </a:gridCol>
              </a:tblGrid>
              <a:tr h="254637">
                <a:tc>
                  <a:txBody>
                    <a:bodyPr/>
                    <a:lstStyle/>
                    <a:p>
                      <a:pPr algn="ctr"/>
                      <a:r>
                        <a:rPr lang="en-GB" sz="1400" b="0" dirty="0"/>
                        <a:t>Most frequent mutations in advanced HCC (n=85)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829932102"/>
                  </a:ext>
                </a:extLst>
              </a:tr>
              <a:tr h="254637">
                <a:tc>
                  <a:txBody>
                    <a:bodyPr/>
                    <a:lstStyle/>
                    <a:p>
                      <a:r>
                        <a:rPr lang="en-GB" sz="1400" i="1" dirty="0"/>
                        <a:t>TERT promoter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0828797"/>
                  </a:ext>
                </a:extLst>
              </a:tr>
              <a:tr h="254637">
                <a:tc>
                  <a:txBody>
                    <a:bodyPr/>
                    <a:lstStyle/>
                    <a:p>
                      <a:r>
                        <a:rPr lang="en-GB" sz="1400" i="1" dirty="0"/>
                        <a:t>TP53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44426"/>
                  </a:ext>
                </a:extLst>
              </a:tr>
              <a:tr h="254637">
                <a:tc>
                  <a:txBody>
                    <a:bodyPr/>
                    <a:lstStyle/>
                    <a:p>
                      <a:r>
                        <a:rPr lang="en-GB" sz="1400" i="1" dirty="0"/>
                        <a:t>CTNNB1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409506"/>
                  </a:ext>
                </a:extLst>
              </a:tr>
              <a:tr h="254637">
                <a:tc>
                  <a:txBody>
                    <a:bodyPr/>
                    <a:lstStyle/>
                    <a:p>
                      <a:r>
                        <a:rPr lang="en-GB" sz="1400" i="1" dirty="0"/>
                        <a:t>PTEN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896735"/>
                  </a:ext>
                </a:extLst>
              </a:tr>
              <a:tr h="254637">
                <a:tc>
                  <a:txBody>
                    <a:bodyPr/>
                    <a:lstStyle/>
                    <a:p>
                      <a:r>
                        <a:rPr lang="en-GB" sz="1400" i="1" dirty="0"/>
                        <a:t>AXIN1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6588842"/>
                  </a:ext>
                </a:extLst>
              </a:tr>
              <a:tr h="254637">
                <a:tc>
                  <a:txBody>
                    <a:bodyPr/>
                    <a:lstStyle/>
                    <a:p>
                      <a:r>
                        <a:rPr lang="en-GB" sz="1400" i="1" dirty="0"/>
                        <a:t>ARID2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932192"/>
                  </a:ext>
                </a:extLst>
              </a:tr>
              <a:tr h="254637">
                <a:tc>
                  <a:txBody>
                    <a:bodyPr/>
                    <a:lstStyle/>
                    <a:p>
                      <a:r>
                        <a:rPr lang="en-GB" sz="1400" i="1" dirty="0"/>
                        <a:t>KMT2D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467968"/>
                  </a:ext>
                </a:extLst>
              </a:tr>
              <a:tr h="254637">
                <a:tc>
                  <a:txBody>
                    <a:bodyPr/>
                    <a:lstStyle/>
                    <a:p>
                      <a:r>
                        <a:rPr lang="en-GB" sz="1400" i="1" dirty="0"/>
                        <a:t>TSC2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959953"/>
                  </a:ext>
                </a:extLst>
              </a:tr>
            </a:tbl>
          </a:graphicData>
        </a:graphic>
      </p:graphicFrame>
      <p:pic>
        <p:nvPicPr>
          <p:cNvPr id="8" name="Picture 7" descr="A close up of a map&#10;&#10;Description automatically generated">
            <a:extLst>
              <a:ext uri="{FF2B5EF4-FFF2-40B4-BE49-F238E27FC236}">
                <a16:creationId xmlns:a16="http://schemas.microsoft.com/office/drawing/2014/main" id="{738264E5-8915-4CD7-89DA-4C29316E8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723" y="1919788"/>
            <a:ext cx="4799888" cy="2573667"/>
          </a:xfrm>
          <a:prstGeom prst="rect">
            <a:avLst/>
          </a:prstGeom>
        </p:spPr>
      </p:pic>
      <p:sp>
        <p:nvSpPr>
          <p:cNvPr id="10" name="TextBox 9">
            <a:extLst>
              <a:ext uri="{FF2B5EF4-FFF2-40B4-BE49-F238E27FC236}">
                <a16:creationId xmlns:a16="http://schemas.microsoft.com/office/drawing/2014/main" id="{1D559B3E-1376-4B71-90B8-5F1757555988}"/>
              </a:ext>
            </a:extLst>
          </p:cNvPr>
          <p:cNvSpPr txBox="1"/>
          <p:nvPr/>
        </p:nvSpPr>
        <p:spPr>
          <a:xfrm rot="16200000">
            <a:off x="6372189" y="2521319"/>
            <a:ext cx="5822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PFS</a:t>
            </a:r>
          </a:p>
        </p:txBody>
      </p:sp>
      <p:sp>
        <p:nvSpPr>
          <p:cNvPr id="12" name="TextBox 11">
            <a:extLst>
              <a:ext uri="{FF2B5EF4-FFF2-40B4-BE49-F238E27FC236}">
                <a16:creationId xmlns:a16="http://schemas.microsoft.com/office/drawing/2014/main" id="{DA5124E5-C00F-499B-B627-9CCC3F1E9A34}"/>
              </a:ext>
            </a:extLst>
          </p:cNvPr>
          <p:cNvSpPr txBox="1"/>
          <p:nvPr/>
        </p:nvSpPr>
        <p:spPr>
          <a:xfrm>
            <a:off x="10112332" y="2870612"/>
            <a:ext cx="101181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B5F17"/>
                </a:solidFill>
                <a:effectLst/>
                <a:uLnTx/>
                <a:uFillTx/>
                <a:latin typeface="Arial" panose="020B0604020202020204"/>
                <a:ea typeface="+mn-ea"/>
                <a:cs typeface="+mn-cs"/>
              </a:rPr>
              <a:t>No mutation</a:t>
            </a:r>
          </a:p>
        </p:txBody>
      </p:sp>
      <p:sp>
        <p:nvSpPr>
          <p:cNvPr id="16" name="TextBox 15">
            <a:extLst>
              <a:ext uri="{FF2B5EF4-FFF2-40B4-BE49-F238E27FC236}">
                <a16:creationId xmlns:a16="http://schemas.microsoft.com/office/drawing/2014/main" id="{D6D1E4D7-CDBD-49DD-BB3B-5799671D6EE0}"/>
              </a:ext>
            </a:extLst>
          </p:cNvPr>
          <p:cNvSpPr txBox="1"/>
          <p:nvPr/>
        </p:nvSpPr>
        <p:spPr>
          <a:xfrm>
            <a:off x="7043229" y="2347794"/>
            <a:ext cx="77296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CCCC"/>
                </a:solidFill>
                <a:effectLst/>
                <a:uLnTx/>
                <a:uFillTx/>
                <a:latin typeface="Arial" panose="020B0604020202020204"/>
                <a:ea typeface="+mn-ea"/>
                <a:cs typeface="+mn-cs"/>
              </a:rPr>
              <a:t>With</a:t>
            </a:r>
            <a:br>
              <a:rPr kumimoji="0" lang="en-GB" sz="1200" b="0" i="0" u="none" strike="noStrike" kern="1200" cap="none" spc="0" normalizeH="0" baseline="0" noProof="0" dirty="0">
                <a:ln>
                  <a:noFill/>
                </a:ln>
                <a:solidFill>
                  <a:srgbClr val="33CCCC"/>
                </a:solidFill>
                <a:effectLst/>
                <a:uLnTx/>
                <a:uFillTx/>
                <a:latin typeface="Arial" panose="020B0604020202020204"/>
                <a:ea typeface="+mn-ea"/>
                <a:cs typeface="+mn-cs"/>
              </a:rPr>
            </a:br>
            <a:r>
              <a:rPr kumimoji="0" lang="en-GB" sz="1200" b="0" i="0" u="none" strike="noStrike" kern="1200" cap="none" spc="0" normalizeH="0" baseline="0" noProof="0" dirty="0">
                <a:ln>
                  <a:noFill/>
                </a:ln>
                <a:solidFill>
                  <a:srgbClr val="33CCCC"/>
                </a:solidFill>
                <a:effectLst/>
                <a:uLnTx/>
                <a:uFillTx/>
                <a:latin typeface="Arial" panose="020B0604020202020204"/>
                <a:ea typeface="+mn-ea"/>
                <a:cs typeface="+mn-cs"/>
              </a:rPr>
              <a:t>mutation</a:t>
            </a:r>
          </a:p>
        </p:txBody>
      </p:sp>
      <p:sp>
        <p:nvSpPr>
          <p:cNvPr id="17" name="TextBox 16">
            <a:extLst>
              <a:ext uri="{FF2B5EF4-FFF2-40B4-BE49-F238E27FC236}">
                <a16:creationId xmlns:a16="http://schemas.microsoft.com/office/drawing/2014/main" id="{F2AD746E-727D-4341-9328-BD7FD8CC7553}"/>
              </a:ext>
            </a:extLst>
          </p:cNvPr>
          <p:cNvSpPr txBox="1"/>
          <p:nvPr/>
        </p:nvSpPr>
        <p:spPr>
          <a:xfrm>
            <a:off x="7523518" y="3246120"/>
            <a:ext cx="1398140" cy="180000"/>
          </a:xfrm>
          <a:prstGeom prst="rect">
            <a:avLst/>
          </a:prstGeom>
          <a:solidFill>
            <a:schemeClr val="bg1"/>
          </a:solidFill>
          <a:ln>
            <a:solidFill>
              <a:schemeClr val="bg1">
                <a:lumMod val="50000"/>
              </a:schemeClr>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50000"/>
                    <a:lumOff val="50000"/>
                  </a:prstClr>
                </a:solidFill>
                <a:effectLst/>
                <a:uLnTx/>
                <a:uFillTx/>
                <a:latin typeface="Arial" panose="020B0604020202020204"/>
                <a:ea typeface="+mn-ea"/>
                <a:cs typeface="+mn-cs"/>
              </a:rPr>
              <a:t>2.1 vs 3.7 months</a:t>
            </a:r>
          </a:p>
        </p:txBody>
      </p:sp>
      <p:sp>
        <p:nvSpPr>
          <p:cNvPr id="21" name="TextBox 20">
            <a:extLst>
              <a:ext uri="{FF2B5EF4-FFF2-40B4-BE49-F238E27FC236}">
                <a16:creationId xmlns:a16="http://schemas.microsoft.com/office/drawing/2014/main" id="{CCEFCE2D-BF36-4AF4-AF52-EC02E12659A8}"/>
              </a:ext>
            </a:extLst>
          </p:cNvPr>
          <p:cNvSpPr txBox="1"/>
          <p:nvPr/>
        </p:nvSpPr>
        <p:spPr>
          <a:xfrm>
            <a:off x="8703508" y="1998423"/>
            <a:ext cx="299633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Multivariate Cox regression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HR for progression or death: 6.7 (p=0.01)</a:t>
            </a:r>
          </a:p>
        </p:txBody>
      </p:sp>
      <p:pic>
        <p:nvPicPr>
          <p:cNvPr id="19" name="Picture 18">
            <a:hlinkClick r:id="rId4" action="ppaction://hlinksldjump"/>
            <a:extLst>
              <a:ext uri="{FF2B5EF4-FFF2-40B4-BE49-F238E27FC236}">
                <a16:creationId xmlns:a16="http://schemas.microsoft.com/office/drawing/2014/main" id="{7E6FDF14-79F0-49F7-8EE9-08CABD49F681}"/>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4104867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a:t>
            </a:r>
          </a:p>
        </p:txBody>
      </p:sp>
      <p:sp>
        <p:nvSpPr>
          <p:cNvPr id="3" name="Text Placeholder 2">
            <a:extLst>
              <a:ext uri="{FF2B5EF4-FFF2-40B4-BE49-F238E27FC236}">
                <a16:creationId xmlns:a16="http://schemas.microsoft.com/office/drawing/2014/main" id="{141350E1-C89B-44AC-A8C8-44C063693624}"/>
              </a:ext>
            </a:extLst>
          </p:cNvPr>
          <p:cNvSpPr>
            <a:spLocks noGrp="1"/>
          </p:cNvSpPr>
          <p:nvPr>
            <p:ph type="body" sz="quarter" idx="10"/>
          </p:nvPr>
        </p:nvSpPr>
        <p:spPr/>
        <p:txBody>
          <a:bodyPr/>
          <a:lstStyle/>
          <a:p>
            <a:endParaRPr lang="en-GB" dirty="0"/>
          </a:p>
        </p:txBody>
      </p:sp>
      <p:graphicFrame>
        <p:nvGraphicFramePr>
          <p:cNvPr id="2" name="Content Placeholder 10">
            <a:extLst>
              <a:ext uri="{FF2B5EF4-FFF2-40B4-BE49-F238E27FC236}">
                <a16:creationId xmlns:a16="http://schemas.microsoft.com/office/drawing/2014/main" id="{3365CC2C-CA2D-4DA5-86B6-9D0B8BE97C53}"/>
              </a:ext>
            </a:extLst>
          </p:cNvPr>
          <p:cNvGraphicFramePr>
            <a:graphicFrameLocks/>
          </p:cNvGraphicFramePr>
          <p:nvPr>
            <p:extLst>
              <p:ext uri="{D42A27DB-BD31-4B8C-83A1-F6EECF244321}">
                <p14:modId xmlns:p14="http://schemas.microsoft.com/office/powerpoint/2010/main" val="3008863589"/>
              </p:ext>
            </p:extLst>
          </p:nvPr>
        </p:nvGraphicFramePr>
        <p:xfrm>
          <a:off x="587375" y="1501660"/>
          <a:ext cx="10999788" cy="2635532"/>
        </p:xfrm>
        <a:graphic>
          <a:graphicData uri="http://schemas.openxmlformats.org/drawingml/2006/table">
            <a:tbl>
              <a:tblPr firstRow="1" bandRow="1">
                <a:tableStyleId>{5C22544A-7EE6-4342-B048-85BDC9FD1C3A}</a:tableStyleId>
              </a:tblPr>
              <a:tblGrid>
                <a:gridCol w="821080">
                  <a:extLst>
                    <a:ext uri="{9D8B030D-6E8A-4147-A177-3AD203B41FA5}">
                      <a16:colId xmlns:a16="http://schemas.microsoft.com/office/drawing/2014/main" val="20001"/>
                    </a:ext>
                  </a:extLst>
                </a:gridCol>
                <a:gridCol w="10178708">
                  <a:extLst>
                    <a:ext uri="{9D8B030D-6E8A-4147-A177-3AD203B41FA5}">
                      <a16:colId xmlns:a16="http://schemas.microsoft.com/office/drawing/2014/main" val="20002"/>
                    </a:ext>
                  </a:extLst>
                </a:gridCol>
              </a:tblGrid>
              <a:tr h="36753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5. Liver tumours: therapy</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marL="36000" algn="l" fontAlgn="t"/>
                      <a:r>
                        <a:rPr lang="en-GB" sz="1400" b="0" i="0" u="none" strike="noStrike" dirty="0">
                          <a:solidFill>
                            <a:srgbClr val="000000"/>
                          </a:solidFill>
                          <a:effectLst/>
                          <a:latin typeface="+mj-lt"/>
                        </a:rPr>
                        <a:t>LBO07</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Proton beam radiotherapy versus radiofrequency ablation treatment in patients with recurrent hepatocellular carcinoma: a randomized controlled phase 3 non-inferiority APROH trial</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18891743"/>
                  </a:ext>
                </a:extLst>
              </a:tr>
              <a:tr h="432000">
                <a:tc>
                  <a:txBody>
                    <a:bodyPr/>
                    <a:lstStyle/>
                    <a:p>
                      <a:pPr marL="36000" algn="l" fontAlgn="t"/>
                      <a:r>
                        <a:rPr lang="en-GB" sz="1400" b="0" i="0" u="none" strike="noStrike" dirty="0">
                          <a:solidFill>
                            <a:srgbClr val="000000"/>
                          </a:solidFill>
                          <a:effectLst/>
                          <a:latin typeface="+mj-lt"/>
                        </a:rPr>
                        <a:t>LBO10</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Atezolizumab + bevacizumab versus sorafenib in patients with unresectable hepatocellular carcinoma: safety results from the Phase III IMbrave150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819184528"/>
                  </a:ext>
                </a:extLst>
              </a:tr>
              <a:tr h="432000">
                <a:tc>
                  <a:txBody>
                    <a:bodyPr/>
                    <a:lstStyle/>
                    <a:p>
                      <a:pPr marL="36000" algn="l" fontAlgn="t"/>
                      <a:r>
                        <a:rPr lang="en-GB" sz="1400" b="0" i="0" u="none" strike="noStrike" dirty="0">
                          <a:solidFill>
                            <a:srgbClr val="000000"/>
                          </a:solidFill>
                          <a:effectLst/>
                          <a:latin typeface="+mj-lt"/>
                        </a:rPr>
                        <a:t>LBP32</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Long-term survival of repeat hepatic resection and radiofrequency ablation for patients with recurrent hepatocellular carcinoma: </a:t>
                      </a:r>
                      <a:br>
                        <a:rPr lang="en-GB" sz="1400" b="0" i="0" u="none" strike="noStrike" dirty="0">
                          <a:solidFill>
                            <a:srgbClr val="000000"/>
                          </a:solidFill>
                          <a:effectLst/>
                          <a:latin typeface="+mj-lt"/>
                        </a:rPr>
                      </a:br>
                      <a:r>
                        <a:rPr lang="en-GB" sz="1400" b="0" i="0" u="none" strike="noStrike" dirty="0">
                          <a:solidFill>
                            <a:srgbClr val="000000"/>
                          </a:solidFill>
                          <a:effectLst/>
                          <a:latin typeface="+mj-lt"/>
                        </a:rPr>
                        <a:t>a multicentric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245435026"/>
                  </a:ext>
                </a:extLst>
              </a:tr>
              <a:tr h="540000">
                <a:tc>
                  <a:txBody>
                    <a:bodyPr/>
                    <a:lstStyle/>
                    <a:p>
                      <a:pPr marL="36000" algn="l" fontAlgn="t"/>
                      <a:r>
                        <a:rPr lang="en-GB" sz="1400" b="0" i="0" u="none" strike="noStrike" dirty="0">
                          <a:solidFill>
                            <a:srgbClr val="000000"/>
                          </a:solidFill>
                          <a:effectLst/>
                          <a:latin typeface="+mj-lt"/>
                        </a:rPr>
                        <a:t>SAT485</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baseline="30000" dirty="0">
                          <a:solidFill>
                            <a:srgbClr val="000000"/>
                          </a:solidFill>
                          <a:effectLst/>
                          <a:latin typeface="+mj-lt"/>
                        </a:rPr>
                        <a:t>13</a:t>
                      </a:r>
                      <a:r>
                        <a:rPr lang="en-GB" sz="1400" b="0" i="0" u="none" strike="noStrike" dirty="0">
                          <a:solidFill>
                            <a:srgbClr val="000000"/>
                          </a:solidFill>
                          <a:effectLst/>
                          <a:latin typeface="+mj-lt"/>
                        </a:rPr>
                        <a:t>C-methacetine breath test for the prediction of liver damage caused by transarterial chemoembolization in patients with hepatocellular carcinoma</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541839395"/>
                  </a:ext>
                </a:extLst>
              </a:tr>
              <a:tr h="432000">
                <a:tc>
                  <a:txBody>
                    <a:bodyPr/>
                    <a:lstStyle/>
                    <a:p>
                      <a:pPr marL="36000" algn="l" fontAlgn="t"/>
                      <a:r>
                        <a:rPr lang="en-GB" sz="1400" b="0" i="0" u="none" strike="noStrike" dirty="0">
                          <a:solidFill>
                            <a:srgbClr val="000000"/>
                          </a:solidFill>
                          <a:effectLst/>
                          <a:latin typeface="+mj-lt"/>
                        </a:rPr>
                        <a:t>SAT490</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Mutations in circulating tumor DNA predict primary resistance to systemic therapies in patients with advanced hepatocellular carcinoma</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91214785"/>
                  </a:ext>
                </a:extLst>
              </a:tr>
            </a:tbl>
          </a:graphicData>
        </a:graphic>
      </p:graphicFrame>
      <p:sp>
        <p:nvSpPr>
          <p:cNvPr id="5" name="TextBox 4">
            <a:hlinkClick r:id="rId3" action="ppaction://hlinksldjump"/>
            <a:extLst>
              <a:ext uri="{FF2B5EF4-FFF2-40B4-BE49-F238E27FC236}">
                <a16:creationId xmlns:a16="http://schemas.microsoft.com/office/drawing/2014/main" id="{44D69C6F-C570-4E7C-82E9-2346ECBFC193}"/>
              </a:ext>
            </a:extLst>
          </p:cNvPr>
          <p:cNvSpPr txBox="1">
            <a:spLocks/>
          </p:cNvSpPr>
          <p:nvPr/>
        </p:nvSpPr>
        <p:spPr>
          <a:xfrm>
            <a:off x="4241319" y="4510869"/>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366742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ADACD9-E4DA-402F-BDC0-E31BD3911317}"/>
              </a:ext>
            </a:extLst>
          </p:cNvPr>
          <p:cNvSpPr>
            <a:spLocks noGrp="1"/>
          </p:cNvSpPr>
          <p:nvPr>
            <p:ph type="title"/>
          </p:nvPr>
        </p:nvSpPr>
        <p:spPr/>
        <p:txBody>
          <a:bodyPr/>
          <a:lstStyle/>
          <a:p>
            <a:r>
              <a:rPr lang="en-GB" dirty="0"/>
              <a:t>1. Immunity and hepatocellular carcinoma </a:t>
            </a:r>
          </a:p>
        </p:txBody>
      </p:sp>
      <p:sp>
        <p:nvSpPr>
          <p:cNvPr id="7" name="Text Placeholder 6">
            <a:extLst>
              <a:ext uri="{FF2B5EF4-FFF2-40B4-BE49-F238E27FC236}">
                <a16:creationId xmlns:a16="http://schemas.microsoft.com/office/drawing/2014/main" id="{A9875378-1527-460B-86AE-07234CB1F36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7569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GB" dirty="0"/>
              <a:t>Regorafenib versus nivolumab after sorafenib failure: </a:t>
            </a:r>
            <a:br>
              <a:rPr lang="en-GB" dirty="0"/>
            </a:br>
            <a:r>
              <a:rPr lang="en-GB" dirty="0"/>
              <a:t>real-world data in patients with hepatocellular carcinoma</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Findings consistently observed by multivariable-adjusted, propensity score-matched, and IPTW analyses</a:t>
            </a:r>
            <a:endParaRPr lang="en-GB" dirty="0"/>
          </a:p>
          <a:p>
            <a:r>
              <a:rPr lang="en-GB" dirty="0"/>
              <a:t>Choi W-M, et al. DILC 2020; AS050</a:t>
            </a:r>
          </a:p>
        </p:txBody>
      </p:sp>
      <p:sp>
        <p:nvSpPr>
          <p:cNvPr id="2" name="Content Placeholder 1">
            <a:extLst>
              <a:ext uri="{FF2B5EF4-FFF2-40B4-BE49-F238E27FC236}">
                <a16:creationId xmlns:a16="http://schemas.microsoft.com/office/drawing/2014/main" id="{B000D9C4-2A35-45C6-A81F-F45680C4013A}"/>
              </a:ext>
            </a:extLst>
          </p:cNvPr>
          <p:cNvSpPr>
            <a:spLocks noGrp="1"/>
          </p:cNvSpPr>
          <p:nvPr>
            <p:ph sz="half" idx="11"/>
          </p:nvPr>
        </p:nvSpPr>
        <p:spPr/>
        <p:txBody>
          <a:bodyPr>
            <a:normAutofit fontScale="92500" lnSpcReduction="10000"/>
          </a:bodyPr>
          <a:lstStyle/>
          <a:p>
            <a:pPr marL="0" lvl="0" indent="0">
              <a:lnSpc>
                <a:spcPct val="110000"/>
              </a:lnSpc>
              <a:buClr>
                <a:srgbClr val="004B87"/>
              </a:buClr>
              <a:buNone/>
              <a:defRPr/>
            </a:pPr>
            <a:r>
              <a:rPr lang="en-US" sz="2200" b="1" dirty="0">
                <a:solidFill>
                  <a:srgbClr val="FFFFFF"/>
                </a:solidFill>
                <a:highlight>
                  <a:srgbClr val="004A86"/>
                </a:highlight>
                <a:latin typeface="Arial" panose="020B0604020202020204" pitchFamily="34" charset="0"/>
                <a:cs typeface="Arial" panose="020B0604020202020204" pitchFamily="34" charset="0"/>
              </a:rPr>
              <a:t>BACKGROUND &amp; AIMS</a:t>
            </a:r>
            <a:r>
              <a:rPr lang="en-US" b="1" dirty="0">
                <a:solidFill>
                  <a:srgbClr val="FFFFFF"/>
                </a:solidFill>
                <a:highlight>
                  <a:srgbClr val="FEFCFC"/>
                </a:highlight>
                <a:latin typeface="Arial" panose="020B0604020202020204" pitchFamily="34" charset="0"/>
                <a:cs typeface="Arial" panose="020B0604020202020204" pitchFamily="34" charset="0"/>
              </a:rPr>
              <a:t>​</a:t>
            </a:r>
          </a:p>
          <a:p>
            <a:pPr lvl="0">
              <a:lnSpc>
                <a:spcPct val="110000"/>
              </a:lnSpc>
              <a:defRPr/>
            </a:pPr>
            <a:r>
              <a:rPr lang="en-US" sz="1800" dirty="0">
                <a:solidFill>
                  <a:sysClr val="windowText" lastClr="000000"/>
                </a:solidFill>
                <a:latin typeface="Arial" panose="020B0604020202020204" pitchFamily="34" charset="0"/>
                <a:cs typeface="Arial" panose="020B0604020202020204" pitchFamily="34" charset="0"/>
              </a:rPr>
              <a:t>Regorafenib and nivolumab are approved for </a:t>
            </a:r>
            <a:br>
              <a:rPr lang="en-US" sz="1800" dirty="0">
                <a:solidFill>
                  <a:sysClr val="windowText" lastClr="000000"/>
                </a:solidFill>
                <a:latin typeface="Arial" panose="020B0604020202020204" pitchFamily="34" charset="0"/>
                <a:cs typeface="Arial" panose="020B0604020202020204" pitchFamily="34" charset="0"/>
              </a:rPr>
            </a:br>
            <a:r>
              <a:rPr lang="en-US" sz="1800" dirty="0">
                <a:solidFill>
                  <a:sysClr val="windowText" lastClr="000000"/>
                </a:solidFill>
                <a:latin typeface="Arial" panose="020B0604020202020204" pitchFamily="34" charset="0"/>
                <a:cs typeface="Arial" panose="020B0604020202020204" pitchFamily="34" charset="0"/>
              </a:rPr>
              <a:t>2nd-line treatment of patients with HCC after sorafenib failure</a:t>
            </a:r>
          </a:p>
          <a:p>
            <a:pPr>
              <a:lnSpc>
                <a:spcPct val="110000"/>
              </a:lnSpc>
              <a:defRPr/>
            </a:pPr>
            <a:r>
              <a:rPr lang="en-US" sz="1800" b="1" dirty="0">
                <a:solidFill>
                  <a:sysClr val="windowText" lastClr="000000"/>
                </a:solidFill>
                <a:latin typeface="Arial" panose="020B0604020202020204" pitchFamily="34" charset="0"/>
                <a:cs typeface="Arial" panose="020B0604020202020204" pitchFamily="34" charset="0"/>
              </a:rPr>
              <a:t>AIM</a:t>
            </a:r>
            <a:r>
              <a:rPr lang="en-US" sz="1800" dirty="0">
                <a:solidFill>
                  <a:sysClr val="windowText" lastClr="000000"/>
                </a:solidFill>
                <a:latin typeface="Arial" panose="020B0604020202020204" pitchFamily="34" charset="0"/>
                <a:cs typeface="Arial" panose="020B0604020202020204" pitchFamily="34" charset="0"/>
              </a:rPr>
              <a:t>: to compare directly the effectiveness of regorafenib and nivolumab following sorafenib in a real-world clinic setting</a:t>
            </a:r>
          </a:p>
          <a:p>
            <a:pPr marL="0" indent="0">
              <a:lnSpc>
                <a:spcPct val="110000"/>
              </a:lnSpc>
              <a:buNone/>
              <a:defRPr/>
            </a:pPr>
            <a:endParaRPr lang="en-US" sz="1800" dirty="0">
              <a:solidFill>
                <a:sysClr val="windowText" lastClr="000000"/>
              </a:solidFill>
              <a:latin typeface="Arial" panose="020B0604020202020204" pitchFamily="34" charset="0"/>
              <a:cs typeface="Arial" panose="020B0604020202020204" pitchFamily="34" charset="0"/>
            </a:endParaRPr>
          </a:p>
          <a:p>
            <a:pPr marL="0" lvl="0" indent="0">
              <a:lnSpc>
                <a:spcPct val="110000"/>
              </a:lnSpc>
              <a:buClr>
                <a:srgbClr val="004B87"/>
              </a:buClr>
              <a:buNone/>
              <a:defRPr/>
            </a:pPr>
            <a:r>
              <a:rPr lang="en-US" sz="2200" b="1" dirty="0">
                <a:solidFill>
                  <a:srgbClr val="FFFFFF"/>
                </a:solidFill>
                <a:highlight>
                  <a:srgbClr val="004A86"/>
                </a:highlight>
                <a:cs typeface="Arial" panose="020B0604020202020204" pitchFamily="34" charset="0"/>
              </a:rPr>
              <a:t>METHODS</a:t>
            </a:r>
            <a:r>
              <a:rPr lang="en-US" sz="2200" b="1" dirty="0">
                <a:solidFill>
                  <a:srgbClr val="FFFFFF"/>
                </a:solidFill>
                <a:highlight>
                  <a:srgbClr val="FEFCFC"/>
                </a:highlight>
                <a:cs typeface="Arial" panose="020B0604020202020204" pitchFamily="34" charset="0"/>
              </a:rPr>
              <a:t>​</a:t>
            </a:r>
          </a:p>
          <a:p>
            <a:pPr>
              <a:lnSpc>
                <a:spcPct val="110000"/>
              </a:lnSpc>
              <a:defRPr/>
            </a:pPr>
            <a:r>
              <a:rPr lang="en-GB" sz="1800" dirty="0">
                <a:solidFill>
                  <a:prstClr val="black"/>
                </a:solidFill>
                <a:cs typeface="Arial" panose="020B0604020202020204" pitchFamily="34" charset="0"/>
              </a:rPr>
              <a:t>Retrospective evaluation of 373 patients with HCC treated with regorafenib (n=223) or nivolumab (n=150) as 2nd-line treatment after sorafenib failure</a:t>
            </a:r>
          </a:p>
          <a:p>
            <a:pPr>
              <a:lnSpc>
                <a:spcPct val="110000"/>
              </a:lnSpc>
              <a:defRPr/>
            </a:pPr>
            <a:r>
              <a:rPr lang="en-GB" sz="1800" dirty="0">
                <a:solidFill>
                  <a:prstClr val="black"/>
                </a:solidFill>
                <a:cs typeface="Arial" panose="020B0604020202020204" pitchFamily="34" charset="0"/>
              </a:rPr>
              <a:t>Treatment period: July 2017 to February 2019</a:t>
            </a:r>
          </a:p>
          <a:p>
            <a:pPr>
              <a:lnSpc>
                <a:spcPct val="110000"/>
              </a:lnSpc>
              <a:defRPr/>
            </a:pPr>
            <a:r>
              <a:rPr lang="en-GB" sz="1800" dirty="0">
                <a:solidFill>
                  <a:prstClr val="black"/>
                </a:solidFill>
                <a:cs typeface="Arial" panose="020B0604020202020204" pitchFamily="34" charset="0"/>
              </a:rPr>
              <a:t>Outcome measures: </a:t>
            </a:r>
          </a:p>
          <a:p>
            <a:pPr lvl="1">
              <a:lnSpc>
                <a:spcPct val="110000"/>
              </a:lnSpc>
              <a:defRPr/>
            </a:pPr>
            <a:r>
              <a:rPr lang="en-GB" sz="1600" dirty="0">
                <a:solidFill>
                  <a:prstClr val="black"/>
                </a:solidFill>
                <a:cs typeface="Arial" panose="020B0604020202020204" pitchFamily="34" charset="0"/>
              </a:rPr>
              <a:t>PFS, TTP, OS, ORR</a:t>
            </a:r>
          </a:p>
          <a:p>
            <a:pPr>
              <a:lnSpc>
                <a:spcPct val="110000"/>
              </a:lnSpc>
              <a:defRPr/>
            </a:pPr>
            <a:endParaRPr lang="en-US" sz="1800" dirty="0">
              <a:solidFill>
                <a:sysClr val="windowText" lastClr="000000"/>
              </a:solidFill>
              <a:latin typeface="Arial" panose="020B0604020202020204" pitchFamily="34" charset="0"/>
              <a:cs typeface="Arial" panose="020B0604020202020204" pitchFamily="34" charset="0"/>
            </a:endParaRPr>
          </a:p>
          <a:p>
            <a:pPr>
              <a:lnSpc>
                <a:spcPct val="110000"/>
              </a:lnSpc>
            </a:pPr>
            <a:endParaRPr lang="en-GB" dirty="0"/>
          </a:p>
        </p:txBody>
      </p:sp>
      <p:sp>
        <p:nvSpPr>
          <p:cNvPr id="3" name="Content Placeholder 2">
            <a:extLst>
              <a:ext uri="{FF2B5EF4-FFF2-40B4-BE49-F238E27FC236}">
                <a16:creationId xmlns:a16="http://schemas.microsoft.com/office/drawing/2014/main" id="{3E4121CD-8A59-4320-9F97-029B7EF1303C}"/>
              </a:ext>
            </a:extLst>
          </p:cNvPr>
          <p:cNvSpPr>
            <a:spLocks noGrp="1"/>
          </p:cNvSpPr>
          <p:nvPr>
            <p:ph sz="half" idx="12"/>
          </p:nvPr>
        </p:nvSpPr>
        <p:spPr>
          <a:xfrm>
            <a:off x="6193448" y="1340768"/>
            <a:ext cx="5572800" cy="5517232"/>
          </a:xfrm>
        </p:spPr>
        <p:txBody>
          <a:bodyPr>
            <a:normAutofit fontScale="92500" lnSpcReduction="10000"/>
          </a:bodyPr>
          <a:lstStyle/>
          <a:p>
            <a:pPr marL="0" lv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RESULTS</a:t>
            </a:r>
            <a:r>
              <a:rPr lang="en-US" b="1" dirty="0">
                <a:solidFill>
                  <a:srgbClr val="FFFFFF"/>
                </a:solidFill>
                <a:highlight>
                  <a:srgbClr val="FEFCFC"/>
                </a:highlight>
                <a:latin typeface="Arial" panose="020B0604020202020204" pitchFamily="34" charset="0"/>
                <a:cs typeface="Arial" panose="020B0604020202020204" pitchFamily="34" charset="0"/>
              </a:rPr>
              <a:t>​ </a:t>
            </a:r>
          </a:p>
          <a:p>
            <a:pPr marL="0" indent="0">
              <a:lnSpc>
                <a:spcPct val="120000"/>
              </a:lnSpc>
              <a:buNone/>
              <a:defRPr/>
            </a:pPr>
            <a:r>
              <a:rPr lang="en-GB" sz="1800" b="1" dirty="0">
                <a:solidFill>
                  <a:sysClr val="windowText" lastClr="000000"/>
                </a:solidFill>
              </a:rPr>
              <a:t>Overall effectiveness</a:t>
            </a:r>
            <a:r>
              <a:rPr lang="en-GB" sz="1700" b="1" dirty="0">
                <a:solidFill>
                  <a:sysClr val="windowText" lastClr="000000"/>
                </a:solidFill>
              </a:rPr>
              <a:t>:</a:t>
            </a:r>
          </a:p>
          <a:p>
            <a:pPr>
              <a:lnSpc>
                <a:spcPct val="120000"/>
              </a:lnSpc>
              <a:defRPr/>
            </a:pPr>
            <a:r>
              <a:rPr lang="en-GB" sz="1800" dirty="0">
                <a:solidFill>
                  <a:sysClr val="windowText" lastClr="000000"/>
                </a:solidFill>
              </a:rPr>
              <a:t>No significant difference between treatments* for:</a:t>
            </a:r>
          </a:p>
          <a:p>
            <a:pPr lvl="1">
              <a:lnSpc>
                <a:spcPct val="120000"/>
              </a:lnSpc>
              <a:defRPr/>
            </a:pPr>
            <a:r>
              <a:rPr lang="en-GB" sz="1600" dirty="0">
                <a:solidFill>
                  <a:sysClr val="windowText" lastClr="000000"/>
                </a:solidFill>
              </a:rPr>
              <a:t>PFS: HR, 0.85 (95% CI, 0.69–1.06; p=0.150)</a:t>
            </a:r>
          </a:p>
          <a:p>
            <a:pPr lvl="1">
              <a:lnSpc>
                <a:spcPct val="120000"/>
              </a:lnSpc>
              <a:defRPr/>
            </a:pPr>
            <a:r>
              <a:rPr lang="en-GB" sz="1600" dirty="0">
                <a:solidFill>
                  <a:sysClr val="windowText" lastClr="000000"/>
                </a:solidFill>
              </a:rPr>
              <a:t>TTP: HR, 0.95 (95% CI, 0.77–1.19; p=0.680)</a:t>
            </a:r>
          </a:p>
          <a:p>
            <a:pPr lvl="1">
              <a:lnSpc>
                <a:spcPct val="120000"/>
              </a:lnSpc>
              <a:defRPr/>
            </a:pPr>
            <a:r>
              <a:rPr lang="en-GB" sz="1600" dirty="0">
                <a:solidFill>
                  <a:sysClr val="windowText" lastClr="000000"/>
                </a:solidFill>
              </a:rPr>
              <a:t>OS: HR, 0.83 (95% CI, 0.64–1.07; p=0.154)</a:t>
            </a:r>
          </a:p>
          <a:p>
            <a:pPr lvl="1">
              <a:defRPr/>
            </a:pPr>
            <a:endParaRPr lang="en-GB" sz="1500" dirty="0">
              <a:solidFill>
                <a:sysClr val="windowText" lastClr="000000"/>
              </a:solidFill>
            </a:endParaRPr>
          </a:p>
          <a:p>
            <a:pPr lvl="1">
              <a:defRPr/>
            </a:pPr>
            <a:endParaRPr lang="en-GB" sz="1500" dirty="0">
              <a:solidFill>
                <a:sysClr val="windowText" lastClr="000000"/>
              </a:solidFill>
            </a:endParaRPr>
          </a:p>
          <a:p>
            <a:pPr lvl="1">
              <a:defRPr/>
            </a:pPr>
            <a:endParaRPr lang="en-GB" sz="1500" dirty="0">
              <a:solidFill>
                <a:sysClr val="windowText" lastClr="000000"/>
              </a:solidFill>
            </a:endParaRPr>
          </a:p>
          <a:p>
            <a:pPr lvl="1">
              <a:defRPr/>
            </a:pPr>
            <a:endParaRPr lang="en-GB" sz="1500" dirty="0">
              <a:solidFill>
                <a:sysClr val="windowText" lastClr="000000"/>
              </a:solidFill>
            </a:endParaRPr>
          </a:p>
          <a:p>
            <a:pPr lvl="1">
              <a:defRPr/>
            </a:pPr>
            <a:endParaRPr lang="en-GB" sz="1500" dirty="0">
              <a:solidFill>
                <a:sysClr val="windowText" lastClr="000000"/>
              </a:solidFill>
            </a:endParaRPr>
          </a:p>
          <a:p>
            <a:pPr lvl="1">
              <a:defRPr/>
            </a:pPr>
            <a:endParaRPr lang="en-GB" sz="1500" dirty="0">
              <a:solidFill>
                <a:sysClr val="windowText" lastClr="000000"/>
              </a:solidFill>
            </a:endParaRPr>
          </a:p>
          <a:p>
            <a:pPr lvl="1">
              <a:defRPr/>
            </a:pPr>
            <a:endParaRPr lang="en-GB" sz="1500" dirty="0">
              <a:solidFill>
                <a:sysClr val="windowText" lastClr="000000"/>
              </a:solidFill>
            </a:endParaRPr>
          </a:p>
          <a:p>
            <a:pPr lvl="1">
              <a:defRPr/>
            </a:pPr>
            <a:endParaRPr lang="en-GB" sz="1500" dirty="0">
              <a:solidFill>
                <a:sysClr val="windowText" lastClr="000000"/>
              </a:solidFill>
            </a:endParaRPr>
          </a:p>
          <a:p>
            <a:pPr lvl="1">
              <a:defRPr/>
            </a:pPr>
            <a:endParaRPr lang="en-GB" sz="1500" dirty="0">
              <a:solidFill>
                <a:sysClr val="windowText" lastClr="000000"/>
              </a:solidFill>
            </a:endParaRPr>
          </a:p>
          <a:p>
            <a:pPr lvl="1">
              <a:defRPr/>
            </a:pPr>
            <a:endParaRPr lang="en-GB" sz="1500" dirty="0">
              <a:solidFill>
                <a:sysClr val="windowText" lastClr="000000"/>
              </a:solidFill>
            </a:endParaRPr>
          </a:p>
          <a:p>
            <a:pPr>
              <a:defRPr/>
            </a:pPr>
            <a:endParaRPr lang="en-US" sz="1700" dirty="0">
              <a:solidFill>
                <a:sysClr val="windowText" lastClr="000000"/>
              </a:solidFill>
            </a:endParaRPr>
          </a:p>
          <a:p>
            <a:pPr marL="0" indent="0">
              <a:buNone/>
              <a:defRPr/>
            </a:pPr>
            <a:endParaRPr lang="en-US" sz="1700" dirty="0">
              <a:solidFill>
                <a:sysClr val="windowText" lastClr="000000"/>
              </a:solidFill>
            </a:endParaRPr>
          </a:p>
          <a:p>
            <a:pPr>
              <a:defRPr/>
            </a:pPr>
            <a:r>
              <a:rPr lang="en-US" sz="1800" dirty="0">
                <a:solidFill>
                  <a:sysClr val="windowText" lastClr="000000"/>
                </a:solidFill>
              </a:rPr>
              <a:t>ORR significantly higher with nivolumab</a:t>
            </a:r>
          </a:p>
          <a:p>
            <a:pPr lvl="1">
              <a:defRPr/>
            </a:pPr>
            <a:r>
              <a:rPr lang="en-US" sz="1500" dirty="0">
                <a:solidFill>
                  <a:sysClr val="windowText" lastClr="000000"/>
                </a:solidFill>
              </a:rPr>
              <a:t>13.3% vs 4.0%; p=0.002</a:t>
            </a:r>
          </a:p>
          <a:p>
            <a:pPr>
              <a:defRPr/>
            </a:pPr>
            <a:endParaRPr lang="en-GB" sz="1700" dirty="0">
              <a:solidFill>
                <a:sysClr val="windowText" lastClr="000000"/>
              </a:solidFill>
            </a:endParaRPr>
          </a:p>
          <a:p>
            <a:endParaRPr lang="en-GB" dirty="0"/>
          </a:p>
        </p:txBody>
      </p:sp>
      <p:cxnSp>
        <p:nvCxnSpPr>
          <p:cNvPr id="24" name="Straight Connector 23">
            <a:extLst>
              <a:ext uri="{FF2B5EF4-FFF2-40B4-BE49-F238E27FC236}">
                <a16:creationId xmlns:a16="http://schemas.microsoft.com/office/drawing/2014/main" id="{86D754FD-BB64-4420-B647-9DE4153F61E2}"/>
              </a:ext>
            </a:extLst>
          </p:cNvPr>
          <p:cNvCxnSpPr>
            <a:cxnSpLocks/>
          </p:cNvCxnSpPr>
          <p:nvPr/>
        </p:nvCxnSpPr>
        <p:spPr>
          <a:xfrm>
            <a:off x="5998552" y="1519238"/>
            <a:ext cx="0" cy="4810125"/>
          </a:xfrm>
          <a:prstGeom prst="line">
            <a:avLst/>
          </a:prstGeom>
          <a:noFill/>
          <a:ln w="9525" cap="flat" cmpd="sng" algn="ctr">
            <a:solidFill>
              <a:srgbClr val="1D498B">
                <a:shade val="95000"/>
                <a:satMod val="105000"/>
              </a:srgbClr>
            </a:solidFill>
            <a:prstDash val="solid"/>
          </a:ln>
          <a:effectLst/>
        </p:spPr>
      </p:cxnSp>
      <p:cxnSp>
        <p:nvCxnSpPr>
          <p:cNvPr id="20" name="Straight Connector 19">
            <a:extLst>
              <a:ext uri="{FF2B5EF4-FFF2-40B4-BE49-F238E27FC236}">
                <a16:creationId xmlns:a16="http://schemas.microsoft.com/office/drawing/2014/main" id="{47AB6406-443B-4038-BF91-B3F90CD6E716}"/>
              </a:ext>
            </a:extLst>
          </p:cNvPr>
          <p:cNvCxnSpPr>
            <a:cxnSpLocks/>
          </p:cNvCxnSpPr>
          <p:nvPr/>
        </p:nvCxnSpPr>
        <p:spPr>
          <a:xfrm flipH="1">
            <a:off x="507390" y="3526500"/>
            <a:ext cx="5491162" cy="0"/>
          </a:xfrm>
          <a:prstGeom prst="line">
            <a:avLst/>
          </a:prstGeom>
          <a:noFill/>
          <a:ln w="9525" cap="flat" cmpd="sng" algn="ctr">
            <a:solidFill>
              <a:srgbClr val="1D498B">
                <a:shade val="95000"/>
                <a:satMod val="105000"/>
              </a:srgbClr>
            </a:solidFill>
            <a:prstDash val="solid"/>
          </a:ln>
          <a:effectLst/>
        </p:spPr>
      </p:cxnSp>
      <p:pic>
        <p:nvPicPr>
          <p:cNvPr id="10" name="Picture 9" descr="A close up of a map&#10;&#10;Description automatically generated">
            <a:extLst>
              <a:ext uri="{FF2B5EF4-FFF2-40B4-BE49-F238E27FC236}">
                <a16:creationId xmlns:a16="http://schemas.microsoft.com/office/drawing/2014/main" id="{BABA313C-29FA-4127-83FB-DDC6B7FB6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940" y="3240826"/>
            <a:ext cx="4279189" cy="1994238"/>
          </a:xfrm>
          <a:prstGeom prst="rect">
            <a:avLst/>
          </a:prstGeom>
        </p:spPr>
      </p:pic>
      <p:sp>
        <p:nvSpPr>
          <p:cNvPr id="8" name="TextBox 7">
            <a:extLst>
              <a:ext uri="{FF2B5EF4-FFF2-40B4-BE49-F238E27FC236}">
                <a16:creationId xmlns:a16="http://schemas.microsoft.com/office/drawing/2014/main" id="{ED22AABF-D446-464B-A211-6D1BFB0EEF45}"/>
              </a:ext>
            </a:extLst>
          </p:cNvPr>
          <p:cNvSpPr txBox="1"/>
          <p:nvPr/>
        </p:nvSpPr>
        <p:spPr>
          <a:xfrm>
            <a:off x="7524161" y="3273841"/>
            <a:ext cx="291137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PFS in the entire population</a:t>
            </a:r>
          </a:p>
        </p:txBody>
      </p:sp>
      <p:sp>
        <p:nvSpPr>
          <p:cNvPr id="11" name="TextBox 10">
            <a:extLst>
              <a:ext uri="{FF2B5EF4-FFF2-40B4-BE49-F238E27FC236}">
                <a16:creationId xmlns:a16="http://schemas.microsoft.com/office/drawing/2014/main" id="{E455CADC-4881-406C-9EC9-063AFE0E6BB0}"/>
              </a:ext>
            </a:extLst>
          </p:cNvPr>
          <p:cNvSpPr txBox="1"/>
          <p:nvPr/>
        </p:nvSpPr>
        <p:spPr>
          <a:xfrm>
            <a:off x="7106856" y="4684640"/>
            <a:ext cx="13003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8BE3D"/>
                </a:solidFill>
                <a:effectLst/>
                <a:uLnTx/>
                <a:uFillTx/>
                <a:latin typeface="Arial" panose="020B0604020202020204"/>
                <a:ea typeface="+mn-ea"/>
                <a:cs typeface="+mn-cs"/>
              </a:rPr>
              <a:t>Regorafenib</a:t>
            </a:r>
          </a:p>
        </p:txBody>
      </p:sp>
      <p:sp>
        <p:nvSpPr>
          <p:cNvPr id="18" name="TextBox 17">
            <a:extLst>
              <a:ext uri="{FF2B5EF4-FFF2-40B4-BE49-F238E27FC236}">
                <a16:creationId xmlns:a16="http://schemas.microsoft.com/office/drawing/2014/main" id="{8D1761EA-83DA-4E70-AE23-5BF1DD35D579}"/>
              </a:ext>
            </a:extLst>
          </p:cNvPr>
          <p:cNvSpPr txBox="1"/>
          <p:nvPr/>
        </p:nvSpPr>
        <p:spPr>
          <a:xfrm>
            <a:off x="10085689" y="4352462"/>
            <a:ext cx="115127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4B87">
                    <a:lumMod val="60000"/>
                    <a:lumOff val="40000"/>
                  </a:srgbClr>
                </a:solidFill>
                <a:effectLst/>
                <a:uLnTx/>
                <a:uFillTx/>
                <a:latin typeface="Arial" panose="020B0604020202020204"/>
                <a:ea typeface="+mn-ea"/>
                <a:cs typeface="+mn-cs"/>
              </a:rPr>
              <a:t>Nivolumab</a:t>
            </a:r>
          </a:p>
        </p:txBody>
      </p:sp>
      <p:sp>
        <p:nvSpPr>
          <p:cNvPr id="22" name="TextBox 21">
            <a:extLst>
              <a:ext uri="{FF2B5EF4-FFF2-40B4-BE49-F238E27FC236}">
                <a16:creationId xmlns:a16="http://schemas.microsoft.com/office/drawing/2014/main" id="{DF9F0308-2637-4BF6-938F-63CDD10EF62B}"/>
              </a:ext>
            </a:extLst>
          </p:cNvPr>
          <p:cNvSpPr txBox="1"/>
          <p:nvPr/>
        </p:nvSpPr>
        <p:spPr>
          <a:xfrm>
            <a:off x="8189183" y="3749739"/>
            <a:ext cx="3297698" cy="307777"/>
          </a:xfrm>
          <a:prstGeom prst="rect">
            <a:avLst/>
          </a:prstGeom>
          <a:solidFill>
            <a:schemeClr val="bg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HR, 0.85 (95% CI, 0.69−1.06); p=0.150</a:t>
            </a:r>
          </a:p>
        </p:txBody>
      </p:sp>
      <p:sp>
        <p:nvSpPr>
          <p:cNvPr id="14" name="TextBox 13">
            <a:extLst>
              <a:ext uri="{FF2B5EF4-FFF2-40B4-BE49-F238E27FC236}">
                <a16:creationId xmlns:a16="http://schemas.microsoft.com/office/drawing/2014/main" id="{7F12D47D-81EF-40C2-A78D-377B61576A4C}"/>
              </a:ext>
            </a:extLst>
          </p:cNvPr>
          <p:cNvSpPr txBox="1"/>
          <p:nvPr/>
        </p:nvSpPr>
        <p:spPr>
          <a:xfrm rot="16200000">
            <a:off x="6179403" y="4029856"/>
            <a:ext cx="96051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PFS (%)</a:t>
            </a:r>
          </a:p>
        </p:txBody>
      </p:sp>
      <p:sp>
        <p:nvSpPr>
          <p:cNvPr id="26" name="TextBox 25">
            <a:extLst>
              <a:ext uri="{FF2B5EF4-FFF2-40B4-BE49-F238E27FC236}">
                <a16:creationId xmlns:a16="http://schemas.microsoft.com/office/drawing/2014/main" id="{6D2C1787-3317-410F-947F-FFA7F9A71513}"/>
              </a:ext>
            </a:extLst>
          </p:cNvPr>
          <p:cNvSpPr txBox="1"/>
          <p:nvPr/>
        </p:nvSpPr>
        <p:spPr>
          <a:xfrm>
            <a:off x="8217975" y="5787592"/>
            <a:ext cx="150111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Time (months)</a:t>
            </a:r>
          </a:p>
        </p:txBody>
      </p:sp>
      <p:pic>
        <p:nvPicPr>
          <p:cNvPr id="16" name="Picture 15" descr="A picture containing people, group, clock&#10;&#10;Description automatically generated">
            <a:extLst>
              <a:ext uri="{FF2B5EF4-FFF2-40B4-BE49-F238E27FC236}">
                <a16:creationId xmlns:a16="http://schemas.microsoft.com/office/drawing/2014/main" id="{B113A817-0A90-4A9C-AB6B-B0973D5EE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669" y="5266661"/>
            <a:ext cx="4183460" cy="563929"/>
          </a:xfrm>
          <a:prstGeom prst="rect">
            <a:avLst/>
          </a:prstGeom>
        </p:spPr>
      </p:pic>
      <p:pic>
        <p:nvPicPr>
          <p:cNvPr id="19" name="Picture 18">
            <a:hlinkClick r:id="rId5" action="ppaction://hlinksldjump"/>
            <a:extLst>
              <a:ext uri="{FF2B5EF4-FFF2-40B4-BE49-F238E27FC236}">
                <a16:creationId xmlns:a16="http://schemas.microsoft.com/office/drawing/2014/main" id="{427101EB-05D0-4445-BF68-07018CA1C023}"/>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9797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8546-BEA8-44C8-A616-772C52490C61}"/>
              </a:ext>
            </a:extLst>
          </p:cNvPr>
          <p:cNvSpPr>
            <a:spLocks noGrp="1"/>
          </p:cNvSpPr>
          <p:nvPr>
            <p:ph type="title"/>
          </p:nvPr>
        </p:nvSpPr>
        <p:spPr/>
        <p:txBody>
          <a:bodyPr>
            <a:noAutofit/>
          </a:bodyPr>
          <a:lstStyle/>
          <a:p>
            <a:r>
              <a:rPr lang="en-GB" dirty="0"/>
              <a:t>Regorafenib versus nivolumab after sorafenib failure: </a:t>
            </a:r>
            <a:br>
              <a:rPr lang="en-GB" dirty="0"/>
            </a:br>
            <a:r>
              <a:rPr lang="en-GB" dirty="0"/>
              <a:t>real-world data in patients with hepatocellular carcinoma</a:t>
            </a:r>
          </a:p>
        </p:txBody>
      </p:sp>
      <p:sp>
        <p:nvSpPr>
          <p:cNvPr id="3" name="Text Placeholder 2">
            <a:extLst>
              <a:ext uri="{FF2B5EF4-FFF2-40B4-BE49-F238E27FC236}">
                <a16:creationId xmlns:a16="http://schemas.microsoft.com/office/drawing/2014/main" id="{8FD7A77F-3663-4BF7-B3A5-D1E6BDCB8399}"/>
              </a:ext>
            </a:extLst>
          </p:cNvPr>
          <p:cNvSpPr>
            <a:spLocks noGrp="1"/>
          </p:cNvSpPr>
          <p:nvPr>
            <p:ph type="body" sz="quarter" idx="10"/>
          </p:nvPr>
        </p:nvSpPr>
        <p:spPr/>
        <p:txBody>
          <a:bodyPr/>
          <a:lstStyle/>
          <a:p>
            <a:r>
              <a:rPr lang="en-GB" dirty="0"/>
              <a:t>*Patients who achieved complete response, partial response or stable disease after first response evaluation</a:t>
            </a:r>
          </a:p>
          <a:p>
            <a:r>
              <a:rPr lang="en-GB" dirty="0"/>
              <a:t>Choi W-M, et al. DILC 2020; AS050</a:t>
            </a:r>
          </a:p>
        </p:txBody>
      </p:sp>
      <p:sp>
        <p:nvSpPr>
          <p:cNvPr id="22" name="Content Placeholder 21">
            <a:extLst>
              <a:ext uri="{FF2B5EF4-FFF2-40B4-BE49-F238E27FC236}">
                <a16:creationId xmlns:a16="http://schemas.microsoft.com/office/drawing/2014/main" id="{2902C313-9D70-4635-8EE8-724B8D9C87F0}"/>
              </a:ext>
            </a:extLst>
          </p:cNvPr>
          <p:cNvSpPr>
            <a:spLocks noGrp="1"/>
          </p:cNvSpPr>
          <p:nvPr>
            <p:ph sz="half" idx="1"/>
          </p:nvPr>
        </p:nvSpPr>
        <p:spPr>
          <a:xfrm>
            <a:off x="425752" y="1340767"/>
            <a:ext cx="11342400" cy="5139163"/>
          </a:xfrm>
        </p:spPr>
        <p:txBody>
          <a:bodyPr>
            <a:normAutofit/>
          </a:bodyPr>
          <a:lstStyle/>
          <a:p>
            <a:pPr marL="0" lv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RESULTS (CONT.) </a:t>
            </a:r>
            <a:r>
              <a:rPr lang="en-US" b="1" dirty="0">
                <a:solidFill>
                  <a:srgbClr val="FFFFFF"/>
                </a:solidFill>
                <a:highlight>
                  <a:srgbClr val="FEFCFC"/>
                </a:highlight>
                <a:latin typeface="Arial" panose="020B0604020202020204" pitchFamily="34" charset="0"/>
                <a:cs typeface="Arial" panose="020B0604020202020204" pitchFamily="34" charset="0"/>
              </a:rPr>
              <a:t>​ </a:t>
            </a:r>
          </a:p>
          <a:p>
            <a:pPr marL="0" lvl="0" indent="0">
              <a:lnSpc>
                <a:spcPct val="110000"/>
              </a:lnSpc>
              <a:buNone/>
              <a:defRPr/>
            </a:pPr>
            <a:r>
              <a:rPr lang="en-GB" sz="1800" b="1" dirty="0">
                <a:solidFill>
                  <a:sysClr val="windowText" lastClr="000000"/>
                </a:solidFill>
              </a:rPr>
              <a:t>Effectiveness in non-progressors*</a:t>
            </a:r>
          </a:p>
          <a:p>
            <a:pPr>
              <a:lnSpc>
                <a:spcPct val="110000"/>
              </a:lnSpc>
              <a:defRPr/>
            </a:pPr>
            <a:r>
              <a:rPr lang="en-GB" sz="1800" dirty="0">
                <a:solidFill>
                  <a:sysClr val="windowText" lastClr="000000"/>
                </a:solidFill>
              </a:rPr>
              <a:t>Significantly longer outcomes with nivolumab (n=59) </a:t>
            </a:r>
            <a:br>
              <a:rPr lang="en-GB" sz="1800" dirty="0">
                <a:solidFill>
                  <a:sysClr val="windowText" lastClr="000000"/>
                </a:solidFill>
              </a:rPr>
            </a:br>
            <a:r>
              <a:rPr lang="en-GB" sz="1800" dirty="0">
                <a:solidFill>
                  <a:sysClr val="windowText" lastClr="000000"/>
                </a:solidFill>
              </a:rPr>
              <a:t>vs regorafenib (n=104)</a:t>
            </a:r>
            <a:r>
              <a:rPr lang="en-US" sz="1800" baseline="30000" dirty="0"/>
              <a:t>†</a:t>
            </a:r>
            <a:r>
              <a:rPr lang="en-GB" sz="1800" dirty="0">
                <a:solidFill>
                  <a:sysClr val="windowText" lastClr="000000"/>
                </a:solidFill>
              </a:rPr>
              <a:t>:</a:t>
            </a:r>
          </a:p>
          <a:p>
            <a:pPr lvl="1">
              <a:lnSpc>
                <a:spcPct val="110000"/>
              </a:lnSpc>
              <a:defRPr/>
            </a:pPr>
            <a:r>
              <a:rPr lang="en-GB" sz="1600" dirty="0">
                <a:solidFill>
                  <a:sysClr val="windowText" lastClr="000000"/>
                </a:solidFill>
              </a:rPr>
              <a:t>PFS: HR, 0.50 (95% CI, 0.33–0.75; p=0.001)</a:t>
            </a:r>
          </a:p>
          <a:p>
            <a:pPr lvl="1">
              <a:lnSpc>
                <a:spcPct val="110000"/>
              </a:lnSpc>
              <a:defRPr/>
            </a:pPr>
            <a:r>
              <a:rPr lang="en-GB" sz="1600" dirty="0">
                <a:solidFill>
                  <a:sysClr val="windowText" lastClr="000000"/>
                </a:solidFill>
              </a:rPr>
              <a:t>TTP: HR, 0.48 (95% CI, 0.31–0.73; p&lt;0.001)</a:t>
            </a:r>
          </a:p>
          <a:p>
            <a:pPr lvl="1">
              <a:lnSpc>
                <a:spcPct val="110000"/>
              </a:lnSpc>
              <a:defRPr/>
            </a:pPr>
            <a:r>
              <a:rPr lang="en-GB" sz="1600" dirty="0">
                <a:solidFill>
                  <a:sysClr val="windowText" lastClr="000000"/>
                </a:solidFill>
              </a:rPr>
              <a:t>OS: HR, 0.51 (95% CI, 0.31–0.87; p=0.013) </a:t>
            </a:r>
          </a:p>
          <a:p>
            <a:pPr>
              <a:lnSpc>
                <a:spcPct val="110000"/>
              </a:lnSpc>
              <a:defRPr/>
            </a:pPr>
            <a:r>
              <a:rPr lang="en-US" sz="1800" dirty="0">
                <a:solidFill>
                  <a:sysClr val="windowText" lastClr="000000"/>
                </a:solidFill>
              </a:rPr>
              <a:t>Findings also observed in multivariable-adjusted</a:t>
            </a:r>
            <a:br>
              <a:rPr lang="en-US" sz="1800" dirty="0">
                <a:solidFill>
                  <a:sysClr val="windowText" lastClr="000000"/>
                </a:solidFill>
              </a:rPr>
            </a:br>
            <a:r>
              <a:rPr lang="en-US" sz="1800" dirty="0">
                <a:solidFill>
                  <a:sysClr val="windowText" lastClr="000000"/>
                </a:solidFill>
              </a:rPr>
              <a:t>and IPTW analyses</a:t>
            </a:r>
            <a:endParaRPr lang="en-US" sz="2400" b="1" dirty="0">
              <a:solidFill>
                <a:srgbClr val="FFFFFF"/>
              </a:solidFill>
              <a:highlight>
                <a:srgbClr val="004A86"/>
              </a:highlight>
              <a:cs typeface="Arial" panose="020B0604020202020204" pitchFamily="34" charset="0"/>
            </a:endParaRPr>
          </a:p>
          <a:p>
            <a:pPr marL="0" lvl="0" indent="0">
              <a:buNone/>
              <a:defRPr/>
            </a:pPr>
            <a:endParaRPr lang="en-US" b="1" dirty="0">
              <a:solidFill>
                <a:srgbClr val="FFFFFF"/>
              </a:solidFill>
              <a:highlight>
                <a:srgbClr val="004A86"/>
              </a:highlight>
              <a:cs typeface="Arial" panose="020B0604020202020204" pitchFamily="34" charset="0"/>
            </a:endParaRPr>
          </a:p>
          <a:p>
            <a:pPr marL="0" lvl="0" indent="0">
              <a:buNone/>
              <a:defRPr/>
            </a:pPr>
            <a:r>
              <a:rPr lang="en-US" b="1" dirty="0">
                <a:solidFill>
                  <a:srgbClr val="FFFFFF"/>
                </a:solidFill>
                <a:highlight>
                  <a:srgbClr val="004A86"/>
                </a:highlight>
                <a:cs typeface="Arial" panose="020B0604020202020204" pitchFamily="34" charset="0"/>
              </a:rPr>
              <a:t>CONCLUSIONS</a:t>
            </a:r>
            <a:r>
              <a:rPr lang="en-US" b="1" dirty="0">
                <a:solidFill>
                  <a:srgbClr val="FFFFFF"/>
                </a:solidFill>
                <a:highlight>
                  <a:srgbClr val="FEFCFC"/>
                </a:highlight>
                <a:cs typeface="Arial" panose="020B0604020202020204" pitchFamily="34" charset="0"/>
              </a:rPr>
              <a:t>​</a:t>
            </a:r>
          </a:p>
          <a:p>
            <a:pPr>
              <a:defRPr/>
            </a:pPr>
            <a:r>
              <a:rPr lang="en-GB" sz="1800" dirty="0">
                <a:solidFill>
                  <a:prstClr val="black"/>
                </a:solidFill>
                <a:cs typeface="Arial" panose="020B0604020202020204" pitchFamily="34" charset="0"/>
              </a:rPr>
              <a:t>Survival outcomes in patients treated with regorafenib and nivolumab after sorafenib failure </a:t>
            </a:r>
            <a:br>
              <a:rPr lang="en-GB" sz="1800" dirty="0">
                <a:solidFill>
                  <a:prstClr val="black"/>
                </a:solidFill>
                <a:cs typeface="Arial" panose="020B0604020202020204" pitchFamily="34" charset="0"/>
              </a:rPr>
            </a:br>
            <a:r>
              <a:rPr lang="en-GB" sz="1800" dirty="0">
                <a:solidFill>
                  <a:prstClr val="black"/>
                </a:solidFill>
                <a:cs typeface="Arial" panose="020B0604020202020204" pitchFamily="34" charset="0"/>
              </a:rPr>
              <a:t>did not differ significantly</a:t>
            </a:r>
          </a:p>
          <a:p>
            <a:pPr>
              <a:defRPr/>
            </a:pPr>
            <a:r>
              <a:rPr lang="en-GB" sz="1800" dirty="0">
                <a:solidFill>
                  <a:prstClr val="black"/>
                </a:solidFill>
                <a:cs typeface="Arial" panose="020B0604020202020204" pitchFamily="34" charset="0"/>
              </a:rPr>
              <a:t>Nivolumab may be more effective than regorafenib in non-progressors</a:t>
            </a:r>
            <a:endParaRPr lang="en-GB" dirty="0">
              <a:solidFill>
                <a:sysClr val="windowText" lastClr="000000"/>
              </a:solidFill>
            </a:endParaRPr>
          </a:p>
          <a:p>
            <a:endParaRPr lang="en-GB" dirty="0"/>
          </a:p>
        </p:txBody>
      </p:sp>
      <p:pic>
        <p:nvPicPr>
          <p:cNvPr id="8" name="Picture 7" descr="A close up of a map&#10;&#10;Description automatically generated">
            <a:extLst>
              <a:ext uri="{FF2B5EF4-FFF2-40B4-BE49-F238E27FC236}">
                <a16:creationId xmlns:a16="http://schemas.microsoft.com/office/drawing/2014/main" id="{612BD8EB-0ED1-4DB8-A6C5-8CE0D0B28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9520" y="1413503"/>
            <a:ext cx="4362242" cy="2288710"/>
          </a:xfrm>
          <a:prstGeom prst="rect">
            <a:avLst/>
          </a:prstGeom>
        </p:spPr>
      </p:pic>
      <p:sp>
        <p:nvSpPr>
          <p:cNvPr id="9" name="TextBox 8">
            <a:extLst>
              <a:ext uri="{FF2B5EF4-FFF2-40B4-BE49-F238E27FC236}">
                <a16:creationId xmlns:a16="http://schemas.microsoft.com/office/drawing/2014/main" id="{7180AC00-F491-4BB5-9350-B631A5C7857A}"/>
              </a:ext>
            </a:extLst>
          </p:cNvPr>
          <p:cNvSpPr txBox="1"/>
          <p:nvPr/>
        </p:nvSpPr>
        <p:spPr>
          <a:xfrm>
            <a:off x="7757596" y="1073647"/>
            <a:ext cx="252024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PFS in non-progressors</a:t>
            </a:r>
          </a:p>
        </p:txBody>
      </p:sp>
      <p:sp>
        <p:nvSpPr>
          <p:cNvPr id="10" name="TextBox 9">
            <a:extLst>
              <a:ext uri="{FF2B5EF4-FFF2-40B4-BE49-F238E27FC236}">
                <a16:creationId xmlns:a16="http://schemas.microsoft.com/office/drawing/2014/main" id="{CC323702-ABDD-4F39-9A4C-080CFD7EBF88}"/>
              </a:ext>
            </a:extLst>
          </p:cNvPr>
          <p:cNvSpPr txBox="1"/>
          <p:nvPr/>
        </p:nvSpPr>
        <p:spPr>
          <a:xfrm>
            <a:off x="7868367" y="3033800"/>
            <a:ext cx="13003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8BE3D"/>
                </a:solidFill>
                <a:effectLst/>
                <a:uLnTx/>
                <a:uFillTx/>
                <a:latin typeface="Arial" panose="020B0604020202020204"/>
                <a:ea typeface="+mn-ea"/>
                <a:cs typeface="+mn-cs"/>
              </a:rPr>
              <a:t>Regorafenib</a:t>
            </a:r>
          </a:p>
        </p:txBody>
      </p:sp>
      <p:sp>
        <p:nvSpPr>
          <p:cNvPr id="11" name="TextBox 10">
            <a:extLst>
              <a:ext uri="{FF2B5EF4-FFF2-40B4-BE49-F238E27FC236}">
                <a16:creationId xmlns:a16="http://schemas.microsoft.com/office/drawing/2014/main" id="{2F8B5954-7B02-4540-AD33-DA8E4C7BA38B}"/>
              </a:ext>
            </a:extLst>
          </p:cNvPr>
          <p:cNvSpPr txBox="1"/>
          <p:nvPr/>
        </p:nvSpPr>
        <p:spPr>
          <a:xfrm>
            <a:off x="9768273" y="2305639"/>
            <a:ext cx="115127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4B87">
                    <a:lumMod val="60000"/>
                    <a:lumOff val="40000"/>
                  </a:srgbClr>
                </a:solidFill>
                <a:effectLst/>
                <a:uLnTx/>
                <a:uFillTx/>
                <a:latin typeface="Arial" panose="020B0604020202020204"/>
                <a:ea typeface="+mn-ea"/>
                <a:cs typeface="+mn-cs"/>
              </a:rPr>
              <a:t>Nivolumab</a:t>
            </a:r>
          </a:p>
        </p:txBody>
      </p:sp>
      <p:sp>
        <p:nvSpPr>
          <p:cNvPr id="12" name="TextBox 11">
            <a:extLst>
              <a:ext uri="{FF2B5EF4-FFF2-40B4-BE49-F238E27FC236}">
                <a16:creationId xmlns:a16="http://schemas.microsoft.com/office/drawing/2014/main" id="{440E2A31-7A7A-4812-B4F0-5AF55E519D29}"/>
              </a:ext>
            </a:extLst>
          </p:cNvPr>
          <p:cNvSpPr txBox="1"/>
          <p:nvPr/>
        </p:nvSpPr>
        <p:spPr>
          <a:xfrm>
            <a:off x="8518545" y="1769136"/>
            <a:ext cx="3297698" cy="307777"/>
          </a:xfrm>
          <a:prstGeom prst="rect">
            <a:avLst/>
          </a:prstGeom>
          <a:solidFill>
            <a:schemeClr val="bg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HR, 0.50 (95% CI, 0.33−0.75); p=0.001</a:t>
            </a:r>
          </a:p>
        </p:txBody>
      </p:sp>
      <p:sp>
        <p:nvSpPr>
          <p:cNvPr id="13" name="TextBox 12">
            <a:extLst>
              <a:ext uri="{FF2B5EF4-FFF2-40B4-BE49-F238E27FC236}">
                <a16:creationId xmlns:a16="http://schemas.microsoft.com/office/drawing/2014/main" id="{C020222A-1893-414B-B53E-024DA760C99A}"/>
              </a:ext>
            </a:extLst>
          </p:cNvPr>
          <p:cNvSpPr txBox="1"/>
          <p:nvPr/>
        </p:nvSpPr>
        <p:spPr>
          <a:xfrm rot="16200000">
            <a:off x="6279984" y="2388580"/>
            <a:ext cx="96051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PFS (%)</a:t>
            </a:r>
          </a:p>
        </p:txBody>
      </p:sp>
      <p:sp>
        <p:nvSpPr>
          <p:cNvPr id="14" name="TextBox 13">
            <a:extLst>
              <a:ext uri="{FF2B5EF4-FFF2-40B4-BE49-F238E27FC236}">
                <a16:creationId xmlns:a16="http://schemas.microsoft.com/office/drawing/2014/main" id="{BEE44E8F-2FB8-40AE-8ABA-6C586184084E}"/>
              </a:ext>
            </a:extLst>
          </p:cNvPr>
          <p:cNvSpPr txBox="1"/>
          <p:nvPr/>
        </p:nvSpPr>
        <p:spPr>
          <a:xfrm>
            <a:off x="8360082" y="4349098"/>
            <a:ext cx="150111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Time (months)</a:t>
            </a:r>
          </a:p>
        </p:txBody>
      </p:sp>
      <p:pic>
        <p:nvPicPr>
          <p:cNvPr id="16" name="Picture 15" descr="A picture containing clock, people&#10;&#10;Description automatically generated">
            <a:extLst>
              <a:ext uri="{FF2B5EF4-FFF2-40B4-BE49-F238E27FC236}">
                <a16:creationId xmlns:a16="http://schemas.microsoft.com/office/drawing/2014/main" id="{24975435-59C4-4E79-9160-47D2630EE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176" y="3777332"/>
            <a:ext cx="4226930" cy="556308"/>
          </a:xfrm>
          <a:prstGeom prst="rect">
            <a:avLst/>
          </a:prstGeom>
        </p:spPr>
      </p:pic>
      <p:cxnSp>
        <p:nvCxnSpPr>
          <p:cNvPr id="19" name="Straight Connector 18">
            <a:extLst>
              <a:ext uri="{FF2B5EF4-FFF2-40B4-BE49-F238E27FC236}">
                <a16:creationId xmlns:a16="http://schemas.microsoft.com/office/drawing/2014/main" id="{FFD9870A-22F4-48CC-B985-844A3976180C}"/>
              </a:ext>
            </a:extLst>
          </p:cNvPr>
          <p:cNvCxnSpPr>
            <a:cxnSpLocks/>
          </p:cNvCxnSpPr>
          <p:nvPr/>
        </p:nvCxnSpPr>
        <p:spPr>
          <a:xfrm flipH="1">
            <a:off x="408290" y="4670881"/>
            <a:ext cx="11340798" cy="0"/>
          </a:xfrm>
          <a:prstGeom prst="line">
            <a:avLst/>
          </a:prstGeom>
          <a:noFill/>
          <a:ln w="9525" cap="flat" cmpd="sng" algn="ctr">
            <a:solidFill>
              <a:srgbClr val="1D498B">
                <a:shade val="95000"/>
                <a:satMod val="105000"/>
              </a:srgbClr>
            </a:solidFill>
            <a:prstDash val="solid"/>
          </a:ln>
          <a:effectLst/>
        </p:spPr>
      </p:cxnSp>
      <p:pic>
        <p:nvPicPr>
          <p:cNvPr id="17" name="Picture 16">
            <a:hlinkClick r:id="rId5" action="ppaction://hlinksldjump"/>
            <a:extLst>
              <a:ext uri="{FF2B5EF4-FFF2-40B4-BE49-F238E27FC236}">
                <a16:creationId xmlns:a16="http://schemas.microsoft.com/office/drawing/2014/main" id="{D38F4BA3-CEAE-43E5-90D7-0311FFB04947}"/>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424588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Autofit/>
          </a:bodyPr>
          <a:lstStyle/>
          <a:p>
            <a:r>
              <a:rPr lang="en-GB" sz="2400" dirty="0"/>
              <a:t>Cabozantinib enhances the efficacy and immune modulatory activity of </a:t>
            </a:r>
            <a:br>
              <a:rPr lang="en-GB" sz="2400" dirty="0"/>
            </a:br>
            <a:r>
              <a:rPr lang="en-GB" sz="2400" dirty="0"/>
              <a:t>anti-PD1 therapy in a syngeneic mouse model of hepatocellular carcinoma</a:t>
            </a:r>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Willoughby CE, et al. DILC 2020; </a:t>
            </a:r>
            <a:r>
              <a:rPr lang="en-GB" dirty="0">
                <a:solidFill>
                  <a:srgbClr val="000000"/>
                </a:solidFill>
              </a:rPr>
              <a:t>AS053</a:t>
            </a:r>
            <a:endParaRPr lang="en-GB" dirty="0"/>
          </a:p>
        </p:txBody>
      </p:sp>
      <p:sp>
        <p:nvSpPr>
          <p:cNvPr id="8" name="Content Placeholder 1">
            <a:extLst>
              <a:ext uri="{FF2B5EF4-FFF2-40B4-BE49-F238E27FC236}">
                <a16:creationId xmlns:a16="http://schemas.microsoft.com/office/drawing/2014/main" id="{211DBB86-6CFF-4656-8EB9-08DF535D84FE}"/>
              </a:ext>
            </a:extLst>
          </p:cNvPr>
          <p:cNvSpPr txBox="1">
            <a:spLocks/>
          </p:cNvSpPr>
          <p:nvPr/>
        </p:nvSpPr>
        <p:spPr>
          <a:xfrm>
            <a:off x="340170" y="1275042"/>
            <a:ext cx="3456000" cy="4641271"/>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
                <a:srgbClr val="004B87"/>
              </a:buClr>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BACKGROUND &amp; AIMS </a:t>
            </a:r>
            <a:endParaRPr kumimoji="0" lang="en-GB"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a:p>
            <a:pPr marL="342900" marR="0" lvl="0" indent="-285750" algn="l" defTabSz="914400" rtl="0" eaLnBrk="1" fontAlgn="auto" latinLnBrk="0" hangingPunct="1">
              <a:lnSpc>
                <a:spcPct val="100000"/>
              </a:lnSpc>
              <a:spcBef>
                <a:spcPct val="20000"/>
              </a:spcBef>
              <a:spcAft>
                <a:spcPts val="60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Immune checkpoint inhibitors (ICIs) have shown promising results in HCC, although responses to anti-PD1 monotherapies occur only in 15–20% of patients</a:t>
            </a:r>
          </a:p>
          <a:p>
            <a:pPr marL="342900" marR="0" lvl="0"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Cabozantinib is a TKI with  potential immune-modulatory activity that could enhance the efficacy of ICIs in HCC</a:t>
            </a:r>
            <a:endParaRPr kumimoji="0" lang="en-GB" sz="14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1"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AIM</a:t>
            </a:r>
            <a:r>
              <a:rPr kumimoji="0" lang="en-GB"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a:t>
            </a:r>
            <a:r>
              <a:rPr kumimoji="0" lang="en-GB" sz="1600" b="1"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 </a:t>
            </a:r>
            <a:r>
              <a:rPr lang="en-GB" sz="1600" dirty="0">
                <a:solidFill>
                  <a:sysClr val="windowText" lastClr="000000"/>
                </a:solidFill>
                <a:latin typeface="Arial" panose="020B0604020202020204"/>
                <a:cs typeface="Arial" panose="020B0604020202020204" pitchFamily="34" charset="0"/>
              </a:rPr>
              <a:t>a</a:t>
            </a:r>
            <a:r>
              <a:rPr kumimoji="0" lang="en-GB" sz="1600" b="0" i="0" u="none" strike="noStrike" kern="1200" cap="none" spc="0" normalizeH="0" baseline="0" noProof="0" dirty="0">
                <a:ln>
                  <a:noFill/>
                </a:ln>
                <a:solidFill>
                  <a:sysClr val="windowText" lastClr="000000"/>
                </a:solidFill>
                <a:effectLst/>
                <a:uLnTx/>
                <a:uFillTx/>
                <a:latin typeface="Arial" panose="020B0604020202020204"/>
                <a:ea typeface="+mn-ea"/>
                <a:cs typeface="Arial" panose="020B0604020202020204" pitchFamily="34" charset="0"/>
              </a:rPr>
              <a:t>ssess the anti-tumour effects and mechanism of action of cabozantinib alone and in combination with anti-PD1 treatment in an immuno-competent murine HCC model</a:t>
            </a:r>
            <a:endParaRPr kumimoji="0" lang="en-GB" sz="1600" b="0" i="0" u="none" strike="noStrike" kern="1200" cap="none" spc="0" normalizeH="0" baseline="0" noProof="0" dirty="0">
              <a:ln>
                <a:noFill/>
              </a:ln>
              <a:solidFill>
                <a:sysClr val="windowText" lastClr="000000"/>
              </a:solidFill>
              <a:effectLst/>
              <a:highlight>
                <a:srgbClr val="FEFCFC"/>
              </a:highlight>
              <a:uLnTx/>
              <a:uFillTx/>
              <a:latin typeface="Arial" panose="020B0604020202020204"/>
              <a:ea typeface="+mn-ea"/>
              <a:cs typeface="+mn-cs"/>
            </a:endParaRPr>
          </a:p>
        </p:txBody>
      </p:sp>
      <p:sp>
        <p:nvSpPr>
          <p:cNvPr id="9" name="Content Placeholder 1">
            <a:extLst>
              <a:ext uri="{FF2B5EF4-FFF2-40B4-BE49-F238E27FC236}">
                <a16:creationId xmlns:a16="http://schemas.microsoft.com/office/drawing/2014/main" id="{387FBCFC-38C2-4634-AAEB-8A7B33B38C99}"/>
              </a:ext>
            </a:extLst>
          </p:cNvPr>
          <p:cNvSpPr txBox="1">
            <a:spLocks/>
          </p:cNvSpPr>
          <p:nvPr/>
        </p:nvSpPr>
        <p:spPr>
          <a:xfrm>
            <a:off x="3883012" y="1275042"/>
            <a:ext cx="6193886" cy="2726900"/>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METHODS </a:t>
            </a:r>
            <a:endParaRPr kumimoji="0" lang="en-GB"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GB" sz="18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GB" sz="18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GB" sz="18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GB" sz="18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GB" sz="18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11" name="TextBox 10">
            <a:extLst>
              <a:ext uri="{FF2B5EF4-FFF2-40B4-BE49-F238E27FC236}">
                <a16:creationId xmlns:a16="http://schemas.microsoft.com/office/drawing/2014/main" id="{C6001F27-22DC-48A2-9D75-F875429F89C9}"/>
              </a:ext>
            </a:extLst>
          </p:cNvPr>
          <p:cNvSpPr txBox="1"/>
          <p:nvPr/>
        </p:nvSpPr>
        <p:spPr>
          <a:xfrm>
            <a:off x="3967727" y="1728716"/>
            <a:ext cx="1498796" cy="934478"/>
          </a:xfrm>
          <a:prstGeom prst="rect">
            <a:avLst/>
          </a:prstGeom>
          <a:noFill/>
          <a:ln w="19050">
            <a:solidFill>
              <a:schemeClr val="tx2"/>
            </a:solidFill>
          </a:ln>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t>C57BL/6J mice subcutaneous Hepa1-6 tumours (200−300 mm</a:t>
            </a:r>
            <a:r>
              <a:rPr kumimoji="0" lang="en-GB" sz="1400" b="0" i="0" u="none" strike="noStrike" kern="0" cap="none" spc="0" normalizeH="0" baseline="30000" noProof="0" dirty="0">
                <a:ln>
                  <a:noFill/>
                </a:ln>
                <a:solidFill>
                  <a:prstClr val="black"/>
                </a:solidFill>
                <a:effectLst/>
                <a:uLnTx/>
                <a:uFillTx/>
                <a:latin typeface="Arial" panose="020B0604020202020204"/>
                <a:ea typeface="+mn-ea"/>
                <a:cs typeface="+mn-cs"/>
              </a:rPr>
              <a:t>3</a:t>
            </a:r>
            <a:r>
              <a:rPr kumimoji="0" lang="en-GB" sz="1400" b="0" i="0" u="none" strike="noStrike" kern="0" cap="none" spc="0" normalizeH="0" baseline="0" noProof="0" dirty="0">
                <a:ln>
                  <a:noFill/>
                </a:ln>
                <a:solidFill>
                  <a:prstClr val="black"/>
                </a:solidFill>
                <a:effectLst/>
                <a:uLnTx/>
                <a:uFillTx/>
                <a:latin typeface="Arial" panose="020B0604020202020204"/>
                <a:ea typeface="+mn-ea"/>
                <a:cs typeface="+mn-cs"/>
              </a:rPr>
              <a:t>) </a:t>
            </a:r>
            <a:endParaRPr kumimoji="0" lang="en-GB" sz="1200" b="0" i="0" u="none" strike="noStrike" kern="0" cap="none" spc="0" normalizeH="0" baseline="0" noProof="0" dirty="0">
              <a:ln>
                <a:noFill/>
              </a:ln>
              <a:solidFill>
                <a:prstClr val="black"/>
              </a:solidFill>
              <a:effectLst/>
              <a:uLnTx/>
              <a:uFillTx/>
              <a:latin typeface="Arial" panose="020B0604020202020204"/>
              <a:ea typeface="+mn-ea"/>
              <a:cs typeface="+mn-cs"/>
            </a:endParaRPr>
          </a:p>
        </p:txBody>
      </p:sp>
      <p:sp>
        <p:nvSpPr>
          <p:cNvPr id="48" name="TextBox 47">
            <a:extLst>
              <a:ext uri="{FF2B5EF4-FFF2-40B4-BE49-F238E27FC236}">
                <a16:creationId xmlns:a16="http://schemas.microsoft.com/office/drawing/2014/main" id="{C61BCDF0-A5EC-40D0-B009-E7D47E4CB856}"/>
              </a:ext>
            </a:extLst>
          </p:cNvPr>
          <p:cNvSpPr txBox="1"/>
          <p:nvPr/>
        </p:nvSpPr>
        <p:spPr>
          <a:xfrm>
            <a:off x="5750780" y="1591456"/>
            <a:ext cx="2381267" cy="257369"/>
          </a:xfrm>
          <a:prstGeom prst="rect">
            <a:avLst/>
          </a:prstGeom>
          <a:solidFill>
            <a:srgbClr val="00B050"/>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a:ea typeface="+mn-ea"/>
                <a:cs typeface="+mn-cs"/>
              </a:rPr>
              <a:t>Anti-PD1 + Cabozantinib (n=20)</a:t>
            </a:r>
            <a:endPar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58F8338D-722D-4244-8E3D-0D6DA2AB2583}"/>
              </a:ext>
            </a:extLst>
          </p:cNvPr>
          <p:cNvSpPr txBox="1"/>
          <p:nvPr/>
        </p:nvSpPr>
        <p:spPr>
          <a:xfrm>
            <a:off x="5750780" y="1888737"/>
            <a:ext cx="2381267" cy="257369"/>
          </a:xfrm>
          <a:prstGeom prst="rect">
            <a:avLst/>
          </a:prstGeom>
          <a:solidFill>
            <a:srgbClr val="E68900">
              <a:alpha val="69804"/>
            </a:srgbClr>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a:ea typeface="+mn-ea"/>
                <a:cs typeface="+mn-cs"/>
              </a:rPr>
              <a:t>Anti-PD1 (n=20)</a:t>
            </a:r>
            <a:endPar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4" name="TextBox 53">
            <a:extLst>
              <a:ext uri="{FF2B5EF4-FFF2-40B4-BE49-F238E27FC236}">
                <a16:creationId xmlns:a16="http://schemas.microsoft.com/office/drawing/2014/main" id="{4A7C3E4C-BABB-44B6-A034-BC3B56DB3B13}"/>
              </a:ext>
            </a:extLst>
          </p:cNvPr>
          <p:cNvSpPr txBox="1"/>
          <p:nvPr/>
        </p:nvSpPr>
        <p:spPr>
          <a:xfrm>
            <a:off x="5750780" y="2195955"/>
            <a:ext cx="2381267" cy="257369"/>
          </a:xfrm>
          <a:prstGeom prst="rect">
            <a:avLst/>
          </a:prstGeom>
          <a:solidFill>
            <a:srgbClr val="00B0F0"/>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a:ea typeface="+mn-ea"/>
                <a:cs typeface="+mn-cs"/>
              </a:rPr>
              <a:t>Cabozantinib (n=20)</a:t>
            </a:r>
            <a:endPar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DB27B859-C476-47A3-A989-01DB19407458}"/>
              </a:ext>
            </a:extLst>
          </p:cNvPr>
          <p:cNvSpPr txBox="1"/>
          <p:nvPr/>
        </p:nvSpPr>
        <p:spPr>
          <a:xfrm>
            <a:off x="5744557" y="2503175"/>
            <a:ext cx="2381267" cy="257369"/>
          </a:xfrm>
          <a:prstGeom prst="rect">
            <a:avLst/>
          </a:prstGeom>
          <a:solidFill>
            <a:schemeClr val="bg1">
              <a:lumMod val="50000"/>
              <a:alpha val="69804"/>
            </a:schemeClr>
          </a:solidFill>
          <a:ln>
            <a:solidFill>
              <a:schemeClr val="tx2"/>
            </a:solidFill>
          </a:ln>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panose="020B0604020202020204"/>
                <a:ea typeface="+mn-ea"/>
                <a:cs typeface="+mn-cs"/>
              </a:rPr>
              <a:t>Placebo (control IgG) (n=20)</a:t>
            </a:r>
            <a:endPar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cxnSp>
        <p:nvCxnSpPr>
          <p:cNvPr id="70" name="Straight Connector 69">
            <a:extLst>
              <a:ext uri="{FF2B5EF4-FFF2-40B4-BE49-F238E27FC236}">
                <a16:creationId xmlns:a16="http://schemas.microsoft.com/office/drawing/2014/main" id="{D27408FA-4DFC-42AE-8E49-123694F23A88}"/>
              </a:ext>
            </a:extLst>
          </p:cNvPr>
          <p:cNvCxnSpPr>
            <a:cxnSpLocks/>
          </p:cNvCxnSpPr>
          <p:nvPr/>
        </p:nvCxnSpPr>
        <p:spPr>
          <a:xfrm>
            <a:off x="3853877" y="1340769"/>
            <a:ext cx="0" cy="5004000"/>
          </a:xfrm>
          <a:prstGeom prst="line">
            <a:avLst/>
          </a:prstGeom>
          <a:noFill/>
          <a:ln w="9525" cap="flat" cmpd="sng" algn="ctr">
            <a:solidFill>
              <a:srgbClr val="1D498B">
                <a:shade val="95000"/>
                <a:satMod val="105000"/>
              </a:srgbClr>
            </a:solidFill>
            <a:prstDash val="solid"/>
          </a:ln>
          <a:effectLst/>
        </p:spPr>
      </p:cxnSp>
      <p:cxnSp>
        <p:nvCxnSpPr>
          <p:cNvPr id="6" name="Connector: Elbow 5">
            <a:extLst>
              <a:ext uri="{FF2B5EF4-FFF2-40B4-BE49-F238E27FC236}">
                <a16:creationId xmlns:a16="http://schemas.microsoft.com/office/drawing/2014/main" id="{0231560C-8900-43ED-9601-A64B52C172F9}"/>
              </a:ext>
            </a:extLst>
          </p:cNvPr>
          <p:cNvCxnSpPr>
            <a:stCxn id="11" idx="3"/>
            <a:endCxn id="48" idx="1"/>
          </p:cNvCxnSpPr>
          <p:nvPr/>
        </p:nvCxnSpPr>
        <p:spPr>
          <a:xfrm flipV="1">
            <a:off x="5466523" y="1720141"/>
            <a:ext cx="284257" cy="475814"/>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92C57E66-BDE6-4258-AE10-61938C2652C8}"/>
              </a:ext>
            </a:extLst>
          </p:cNvPr>
          <p:cNvCxnSpPr>
            <a:cxnSpLocks/>
            <a:stCxn id="11" idx="3"/>
            <a:endCxn id="53" idx="1"/>
          </p:cNvCxnSpPr>
          <p:nvPr/>
        </p:nvCxnSpPr>
        <p:spPr>
          <a:xfrm flipV="1">
            <a:off x="5466523" y="2017422"/>
            <a:ext cx="284257" cy="178533"/>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E0B3B64B-5323-475E-A822-C4605E357543}"/>
              </a:ext>
            </a:extLst>
          </p:cNvPr>
          <p:cNvCxnSpPr>
            <a:stCxn id="11" idx="3"/>
            <a:endCxn id="54" idx="1"/>
          </p:cNvCxnSpPr>
          <p:nvPr/>
        </p:nvCxnSpPr>
        <p:spPr>
          <a:xfrm>
            <a:off x="5466523" y="2195955"/>
            <a:ext cx="284257" cy="128685"/>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51F38EA3-39A3-4295-B656-9D8999613141}"/>
              </a:ext>
            </a:extLst>
          </p:cNvPr>
          <p:cNvCxnSpPr>
            <a:stCxn id="11" idx="3"/>
            <a:endCxn id="55" idx="1"/>
          </p:cNvCxnSpPr>
          <p:nvPr/>
        </p:nvCxnSpPr>
        <p:spPr>
          <a:xfrm>
            <a:off x="5466523" y="2195955"/>
            <a:ext cx="278034" cy="435905"/>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8463826" y="1453091"/>
            <a:ext cx="3646893" cy="1477328"/>
          </a:xfrm>
          <a:prstGeom prst="rect">
            <a:avLst/>
          </a:prstGeom>
          <a:ln w="19050">
            <a:solidFill>
              <a:srgbClr val="004A86"/>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Day 14</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6 mice/arm culled, blood and tumour samples taken for:</a:t>
            </a:r>
          </a:p>
          <a:p>
            <a:pPr marL="233363"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Histology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and </a:t>
            </a: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IHC</a:t>
            </a:r>
          </a:p>
          <a:p>
            <a:pPr marL="233363"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Expression analysis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(microarray)</a:t>
            </a:r>
          </a:p>
          <a:p>
            <a:pPr marL="233363"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Immune cell characterization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(flow cytometry)</a:t>
            </a:r>
          </a:p>
          <a:p>
            <a:pPr marL="233363" marR="0" lvl="1"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Cytokine profiling </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(multiplex assay)</a:t>
            </a:r>
            <a:endParaRPr kumimoji="0" lang="en-GB" sz="1400" b="0" i="0" u="none" strike="noStrike" kern="1200" cap="none" spc="0" normalizeH="0" baseline="3000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Tumour growth was monitored until </a:t>
            </a:r>
            <a:r>
              <a:rPr lang="en-GB" sz="1400" u="sng" dirty="0">
                <a:solidFill>
                  <a:prstClr val="black"/>
                </a:solidFill>
                <a:latin typeface="Arial" panose="020B0604020202020204"/>
                <a:cs typeface="Arial" panose="020B0604020202020204" pitchFamily="34" charset="0"/>
              </a:rPr>
              <a:t>D</a:t>
            </a:r>
            <a:r>
              <a:rPr kumimoji="0" lang="en-GB" sz="1400" b="0" i="0" u="sng"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ay 32</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31" name="Content Placeholder 1">
            <a:extLst>
              <a:ext uri="{FF2B5EF4-FFF2-40B4-BE49-F238E27FC236}">
                <a16:creationId xmlns:a16="http://schemas.microsoft.com/office/drawing/2014/main" id="{96CB57C2-9376-44E0-8740-E0D400AB5128}"/>
              </a:ext>
            </a:extLst>
          </p:cNvPr>
          <p:cNvSpPr txBox="1">
            <a:spLocks/>
          </p:cNvSpPr>
          <p:nvPr/>
        </p:nvSpPr>
        <p:spPr>
          <a:xfrm>
            <a:off x="3883011" y="2974926"/>
            <a:ext cx="4105855" cy="400110"/>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RESULTS </a:t>
            </a:r>
            <a:endParaRPr kumimoji="0" lang="en-GB" sz="2000" b="1" i="0" u="none" strike="noStrike" kern="1200" cap="none" spc="0" normalizeH="0" baseline="0" noProof="0" dirty="0">
              <a:ln>
                <a:noFill/>
              </a:ln>
              <a:solidFill>
                <a:srgbClr val="FFFFFF"/>
              </a:solidFill>
              <a:effectLst/>
              <a:highlight>
                <a:srgbClr val="FEFCFC"/>
              </a:highlight>
              <a:uLnTx/>
              <a:uFillTx/>
              <a:latin typeface="Arial" panose="020B0604020202020204" pitchFamily="34" charset="0"/>
              <a:ea typeface="+mn-ea"/>
              <a:cs typeface="Arial" panose="020B0604020202020204" pitchFamily="34" charset="0"/>
            </a:endParaRPr>
          </a:p>
        </p:txBody>
      </p:sp>
      <p:pic>
        <p:nvPicPr>
          <p:cNvPr id="4" name="Imagen 3">
            <a:extLst>
              <a:ext uri="{FF2B5EF4-FFF2-40B4-BE49-F238E27FC236}">
                <a16:creationId xmlns:a16="http://schemas.microsoft.com/office/drawing/2014/main" id="{2147D2FE-A751-4504-990C-30C748E9B349}"/>
              </a:ext>
            </a:extLst>
          </p:cNvPr>
          <p:cNvPicPr>
            <a:picLocks noChangeAspect="1"/>
          </p:cNvPicPr>
          <p:nvPr/>
        </p:nvPicPr>
        <p:blipFill>
          <a:blip r:embed="rId3"/>
          <a:stretch>
            <a:fillRect/>
          </a:stretch>
        </p:blipFill>
        <p:spPr>
          <a:xfrm>
            <a:off x="10682516" y="6018709"/>
            <a:ext cx="1417311" cy="724761"/>
          </a:xfrm>
          <a:prstGeom prst="rect">
            <a:avLst/>
          </a:prstGeom>
        </p:spPr>
      </p:pic>
      <p:grpSp>
        <p:nvGrpSpPr>
          <p:cNvPr id="10" name="Group 9">
            <a:extLst>
              <a:ext uri="{FF2B5EF4-FFF2-40B4-BE49-F238E27FC236}">
                <a16:creationId xmlns:a16="http://schemas.microsoft.com/office/drawing/2014/main" id="{F31F0B84-3182-4542-AE38-729079B23794}"/>
              </a:ext>
            </a:extLst>
          </p:cNvPr>
          <p:cNvGrpSpPr/>
          <p:nvPr/>
        </p:nvGrpSpPr>
        <p:grpSpPr>
          <a:xfrm>
            <a:off x="4063970" y="3513030"/>
            <a:ext cx="3960000" cy="3204000"/>
            <a:chOff x="7988869" y="2989674"/>
            <a:chExt cx="3960000" cy="3204000"/>
          </a:xfrm>
        </p:grpSpPr>
        <p:pic>
          <p:nvPicPr>
            <p:cNvPr id="1026" name="Picture 2">
              <a:extLst>
                <a:ext uri="{FF2B5EF4-FFF2-40B4-BE49-F238E27FC236}">
                  <a16:creationId xmlns:a16="http://schemas.microsoft.com/office/drawing/2014/main" id="{4032C164-B31F-464E-8DB4-5A435CE918A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8869" y="2989674"/>
              <a:ext cx="3960000" cy="3204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a:extLst>
                <a:ext uri="{FF2B5EF4-FFF2-40B4-BE49-F238E27FC236}">
                  <a16:creationId xmlns:a16="http://schemas.microsoft.com/office/drawing/2014/main" id="{0FB1FEA3-446C-5B43-9997-1C4824BE64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84" t="13342" r="63386" b="67728"/>
            <a:stretch/>
          </p:blipFill>
          <p:spPr bwMode="auto">
            <a:xfrm>
              <a:off x="8399567" y="3245423"/>
              <a:ext cx="1260000" cy="71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Content Placeholder 1">
            <a:extLst>
              <a:ext uri="{FF2B5EF4-FFF2-40B4-BE49-F238E27FC236}">
                <a16:creationId xmlns:a16="http://schemas.microsoft.com/office/drawing/2014/main" id="{1E30E675-06A6-4880-B54A-1C28886F10FB}"/>
              </a:ext>
            </a:extLst>
          </p:cNvPr>
          <p:cNvSpPr txBox="1">
            <a:spLocks/>
          </p:cNvSpPr>
          <p:nvPr/>
        </p:nvSpPr>
        <p:spPr>
          <a:xfrm>
            <a:off x="7911281" y="3512140"/>
            <a:ext cx="4170092" cy="2339102"/>
          </a:xfrm>
          <a:prstGeom prst="rect">
            <a:avLst/>
          </a:prstGeom>
          <a:ln>
            <a:noFill/>
          </a:ln>
        </p:spPr>
        <p:txBody>
          <a:bodyPr vert="horz" wrap="square" lIns="91440" tIns="45720" rIns="91440" bIns="45720" rtlCol="0">
            <a:sp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79388" marR="0" lvl="0" indent="-179388"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Greatest anti-tumour effect observed with combination treatment:</a:t>
            </a:r>
          </a:p>
          <a:p>
            <a:pPr marL="53340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Highest objective response rate: 79%</a:t>
            </a:r>
          </a:p>
          <a:p>
            <a:pPr marL="53340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Shortest time to objective response: </a:t>
            </a:r>
            <a:br>
              <a:rPr kumimoji="0" lang="en-GB"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7 days (p&lt;0.05 vs rest of arms)</a:t>
            </a:r>
          </a:p>
          <a:p>
            <a:pPr marL="179388" marR="0" lvl="0" indent="-179388"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7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a:p>
            <a:pPr marL="179388" marR="0" lvl="0" indent="-179388"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sysClr val="windowText" lastClr="000000"/>
                </a:solidFill>
                <a:effectLst/>
                <a:uLnTx/>
                <a:uFillTx/>
                <a:latin typeface="Arial" panose="020B0604020202020204"/>
                <a:ea typeface="+mn-ea"/>
                <a:cs typeface="+mn-cs"/>
              </a:rPr>
              <a:t>Anti-PD1 and cabozantinib monotherapies displayed reduced tumour growth and time to OR vs placebo (p&lt;0.05)</a:t>
            </a:r>
          </a:p>
        </p:txBody>
      </p:sp>
      <p:cxnSp>
        <p:nvCxnSpPr>
          <p:cNvPr id="24" name="Straight Connector 23">
            <a:extLst>
              <a:ext uri="{FF2B5EF4-FFF2-40B4-BE49-F238E27FC236}">
                <a16:creationId xmlns:a16="http://schemas.microsoft.com/office/drawing/2014/main" id="{11A98A23-312E-4789-8EB1-19F6936F6CD6}"/>
              </a:ext>
            </a:extLst>
          </p:cNvPr>
          <p:cNvCxnSpPr>
            <a:cxnSpLocks/>
          </p:cNvCxnSpPr>
          <p:nvPr/>
        </p:nvCxnSpPr>
        <p:spPr>
          <a:xfrm flipH="1">
            <a:off x="3853877" y="3004273"/>
            <a:ext cx="7781863" cy="0"/>
          </a:xfrm>
          <a:prstGeom prst="line">
            <a:avLst/>
          </a:prstGeom>
          <a:noFill/>
          <a:ln w="9525" cap="flat" cmpd="sng" algn="ctr">
            <a:solidFill>
              <a:srgbClr val="1D498B">
                <a:shade val="95000"/>
                <a:satMod val="105000"/>
              </a:srgbClr>
            </a:solidFill>
            <a:prstDash val="solid"/>
          </a:ln>
          <a:effectLst/>
        </p:spPr>
      </p:cxnSp>
      <p:cxnSp>
        <p:nvCxnSpPr>
          <p:cNvPr id="26" name="Connector: Elbow 25">
            <a:extLst>
              <a:ext uri="{FF2B5EF4-FFF2-40B4-BE49-F238E27FC236}">
                <a16:creationId xmlns:a16="http://schemas.microsoft.com/office/drawing/2014/main" id="{19169208-ACBA-4707-85C1-F091F67FCA47}"/>
              </a:ext>
            </a:extLst>
          </p:cNvPr>
          <p:cNvCxnSpPr>
            <a:cxnSpLocks/>
            <a:stCxn id="48" idx="3"/>
            <a:endCxn id="3" idx="1"/>
          </p:cNvCxnSpPr>
          <p:nvPr/>
        </p:nvCxnSpPr>
        <p:spPr>
          <a:xfrm>
            <a:off x="8132047" y="1720141"/>
            <a:ext cx="331779" cy="47161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C8121739-431D-4BDE-B792-95C2C43E7CA3}"/>
              </a:ext>
            </a:extLst>
          </p:cNvPr>
          <p:cNvCxnSpPr>
            <a:cxnSpLocks/>
            <a:stCxn id="54" idx="3"/>
            <a:endCxn id="3" idx="1"/>
          </p:cNvCxnSpPr>
          <p:nvPr/>
        </p:nvCxnSpPr>
        <p:spPr>
          <a:xfrm flipV="1">
            <a:off x="8132047" y="2191755"/>
            <a:ext cx="331779" cy="132885"/>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5AC08398-95B3-47EB-9FCB-E07F2D1FD2FE}"/>
              </a:ext>
            </a:extLst>
          </p:cNvPr>
          <p:cNvCxnSpPr>
            <a:cxnSpLocks/>
            <a:stCxn id="53" idx="3"/>
            <a:endCxn id="3" idx="1"/>
          </p:cNvCxnSpPr>
          <p:nvPr/>
        </p:nvCxnSpPr>
        <p:spPr>
          <a:xfrm>
            <a:off x="8132047" y="2017422"/>
            <a:ext cx="331779" cy="174333"/>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22A9BC8-9864-40A7-959B-B1EA86D6D4E7}"/>
              </a:ext>
            </a:extLst>
          </p:cNvPr>
          <p:cNvCxnSpPr>
            <a:cxnSpLocks/>
            <a:stCxn id="55" idx="3"/>
            <a:endCxn id="3" idx="1"/>
          </p:cNvCxnSpPr>
          <p:nvPr/>
        </p:nvCxnSpPr>
        <p:spPr>
          <a:xfrm flipV="1">
            <a:off x="8125824" y="2191755"/>
            <a:ext cx="338002" cy="440105"/>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hlinkClick r:id="rId6" action="ppaction://hlinksldjump"/>
            <a:extLst>
              <a:ext uri="{FF2B5EF4-FFF2-40B4-BE49-F238E27FC236}">
                <a16:creationId xmlns:a16="http://schemas.microsoft.com/office/drawing/2014/main" id="{C941526C-4F20-416B-99A0-A90DEA87769A}"/>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516785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olidFill>
            <a:schemeClr val="tx1"/>
          </a:solidFill>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6.xml><?xml version="1.0" encoding="utf-8"?>
<a:theme xmlns:a="http://schemas.openxmlformats.org/drawingml/2006/main" name="6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7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8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3D30EE-9D38-4561-9FA5-4959C744BC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3.xml><?xml version="1.0" encoding="utf-8"?>
<ds:datastoreItem xmlns:ds="http://schemas.openxmlformats.org/officeDocument/2006/customXml" ds:itemID="{DC655285-0295-4DC9-BB3C-AA4FB57D4246}">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8b4f0aa6-f811-4d6e-9450-92a67e22359a"/>
    <ds:schemaRef ds:uri="http://schemas.openxmlformats.org/package/2006/metadata/core-properties"/>
    <ds:schemaRef ds:uri="7a3f0d49-cb9d-4d28-b6b4-cb24b886583f"/>
  </ds:schemaRefs>
</ds:datastoreItem>
</file>

<file path=docProps/app.xml><?xml version="1.0" encoding="utf-8"?>
<Properties xmlns="http://schemas.openxmlformats.org/officeDocument/2006/extended-properties" xmlns:vt="http://schemas.openxmlformats.org/officeDocument/2006/docPropsVTypes">
  <Template>blank</Template>
  <TotalTime>6376</TotalTime>
  <Words>27183</Words>
  <Application>Microsoft Office PowerPoint</Application>
  <PresentationFormat>Grand écran</PresentationFormat>
  <Paragraphs>1558</Paragraphs>
  <Slides>41</Slides>
  <Notes>41</Notes>
  <HiddenSlides>0</HiddenSlides>
  <MMClips>0</MMClips>
  <ScaleCrop>false</ScaleCrop>
  <HeadingPairs>
    <vt:vector size="6" baseType="variant">
      <vt:variant>
        <vt:lpstr>Polices utilisées</vt:lpstr>
      </vt:variant>
      <vt:variant>
        <vt:i4>5</vt:i4>
      </vt:variant>
      <vt:variant>
        <vt:lpstr>Thème</vt:lpstr>
      </vt:variant>
      <vt:variant>
        <vt:i4>8</vt:i4>
      </vt:variant>
      <vt:variant>
        <vt:lpstr>Titres des diapositives</vt:lpstr>
      </vt:variant>
      <vt:variant>
        <vt:i4>41</vt:i4>
      </vt:variant>
    </vt:vector>
  </HeadingPairs>
  <TitlesOfParts>
    <vt:vector size="54" baseType="lpstr">
      <vt:lpstr>Arial</vt:lpstr>
      <vt:lpstr>Calibri</vt:lpstr>
      <vt:lpstr>Symbol</vt:lpstr>
      <vt:lpstr>Tahoma</vt:lpstr>
      <vt:lpstr>Times New Roman</vt:lpstr>
      <vt:lpstr>4_blank</vt:lpstr>
      <vt:lpstr>3_blank</vt:lpstr>
      <vt:lpstr>2_blank</vt:lpstr>
      <vt:lpstr>1_blank</vt:lpstr>
      <vt:lpstr>5_blank</vt:lpstr>
      <vt:lpstr>6_blank</vt:lpstr>
      <vt:lpstr>7_blank</vt:lpstr>
      <vt:lpstr>8_blank</vt:lpstr>
      <vt:lpstr>Liver tumours</vt:lpstr>
      <vt:lpstr>About these slides</vt:lpstr>
      <vt:lpstr>Contents</vt:lpstr>
      <vt:lpstr>Contents</vt:lpstr>
      <vt:lpstr>Contents</vt:lpstr>
      <vt:lpstr>1. Immunity and hepatocellular carcinoma </vt:lpstr>
      <vt:lpstr>Regorafenib versus nivolumab after sorafenib failure:  real-world data in patients with hepatocellular carcinoma</vt:lpstr>
      <vt:lpstr>Regorafenib versus nivolumab after sorafenib failure:  real-world data in patients with hepatocellular carcinoma</vt:lpstr>
      <vt:lpstr>Cabozantinib enhances the efficacy and immune modulatory activity of  anti-PD1 therapy in a syngeneic mouse model of hepatocellular carcinoma</vt:lpstr>
      <vt:lpstr>Cabozantinib enhances the efficacy and immune modulatory activity of  anti-PD1 therapy in a syngeneic mouse model of hepatocellular carcinoma</vt:lpstr>
      <vt:lpstr>Cabozantinib enhances the efficacy and immune modulatory activity of  anti-PD1 therapy in a syngeneic mouse model of hepatocellular carcinoma</vt:lpstr>
      <vt:lpstr>2. From liver transplantation to systemic therapy in hepatocellular carcinoma</vt:lpstr>
      <vt:lpstr>Regorafenib improves survival after sorafenib treatment in patients with recurrent HCC after liver transplantation, compared to best supportive care</vt:lpstr>
      <vt:lpstr>Regorafenib improves survival after sorafenib treatment in patients with recurrent HCC after liver transplantation, compared to best supportive care</vt:lpstr>
      <vt:lpstr>3. HCV long-term management</vt:lpstr>
      <vt:lpstr>Profiling of routine serum parameters and AFP evolution in cirrhosis following HCV eradication for stratification of HCC risk: a trajectory clustering analysis from the ANRS CO12 CirVir cohort</vt:lpstr>
      <vt:lpstr>Profiling of routine serum parameters and AFP evolution in cirrhosis following HCV eradication for stratification of HCC risk: a trajectory clustering analysis from the ANRS CO12 CirVir cohort</vt:lpstr>
      <vt:lpstr>Predictive models for HCC occurrence in patients with chronic hepatitis C and SVR achieved with DAAs included in the ANRS CO22 hepather cohort</vt:lpstr>
      <vt:lpstr>Predictive models for HCC occurrence in patients with chronic hepatitis C and SVR achieved with DAAs included in the ANRS CO22 hepather cohort</vt:lpstr>
      <vt:lpstr>4. Liver tumours: clinical aspects except therapy</vt:lpstr>
      <vt:lpstr>Proof-of-concept use of machine learning to predict tumour recurrence of early-stage HCC before therapy using baseline MRI</vt:lpstr>
      <vt:lpstr>Proof-of-concept use of machine learning to predict tumour recurrence of early-stage HCC before therapy using baseline MRI</vt:lpstr>
      <vt:lpstr>Identification and aetiology-dependent evaluation of diagnostic algorithms for early detection of hepatocellular carcinoma</vt:lpstr>
      <vt:lpstr>Identification and aetiology-dependent evaluation of diagnostic algorithms for early detection of hepatocellular carcinoma</vt:lpstr>
      <vt:lpstr>AFP is elevated more than 10 years before HCC development is detected: this observation leads to a practical risk stratification strategy</vt:lpstr>
      <vt:lpstr>AFP is elevated more than 10 years before HCC development is detected: this observation leads to a practical risk stratification strategy</vt:lpstr>
      <vt:lpstr>Refining the immune class of hepatocellular carcinoma</vt:lpstr>
      <vt:lpstr>Refining the immune class of hepatocellular carcinoma</vt:lpstr>
      <vt:lpstr>Prognostication of hepatocellular carcinoma under sorafenib:  external validation of the PROSASH-II model</vt:lpstr>
      <vt:lpstr>Prognostication of hepatocellular carcinoma under sorafenib:  external validation of the PROSASH-II model</vt:lpstr>
      <vt:lpstr>5. Liver tumours: therapy</vt:lpstr>
      <vt:lpstr>PBT versus RFA treatment in patients with rHCC:  a randomized controlled phase 3 non-inferiority APROH trial</vt:lpstr>
      <vt:lpstr>PBT versus RFA treatment in patients with rHCC:  a randomized controlled phase 3 non-inferiority APROH trial</vt:lpstr>
      <vt:lpstr>Atezolizumab + bevacizumab vs sorafenib in patients with unresectable HCC: safety results from the Phase III IMbrave150 study</vt:lpstr>
      <vt:lpstr>Atezolizumab + bevacizumab vs sorafenib in patients with unresectable HCC: safety results from the Phase III IMbrave150 study</vt:lpstr>
      <vt:lpstr>Long-term survival of repeat hepatic resection and radiofrequency ablation for patients with recurrent HCC: a multicentric study</vt:lpstr>
      <vt:lpstr>Long-term survival of repeat hepatic resection and radiofrequency ablation for patients with recurrent HCC: a multicentric study</vt:lpstr>
      <vt:lpstr>13C-methacetine breath test for the prediction of liver damage caused by transarterial chemoembolization in patients with hepatocellular carcinoma</vt:lpstr>
      <vt:lpstr>13C-methacetine breath test for the prediction of liver damage caused by transarterial chemoembolization in patients with hepatocellular carcinoma</vt:lpstr>
      <vt:lpstr>Mutations in circulating tumor DNA predict primary resistance to systemic therapies in patients with advanced hepatocellular carcinoma</vt:lpstr>
      <vt:lpstr>Mutations in circulating tumor DNA predict primary resistance to systemic therapies in patients with advanced hepatocellular carcinoma</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g-sat-ohepasc6</cp:lastModifiedBy>
  <cp:revision>542</cp:revision>
  <cp:lastPrinted>2019-04-01T17:30:32Z</cp:lastPrinted>
  <dcterms:created xsi:type="dcterms:W3CDTF">2016-10-10T16:35:57Z</dcterms:created>
  <dcterms:modified xsi:type="dcterms:W3CDTF">2020-08-31T10:14:16Z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