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1" r:id="rId8"/>
    <p:sldMasterId id="2147483698" r:id="rId9"/>
    <p:sldMasterId id="2147483705" r:id="rId10"/>
    <p:sldMasterId id="2147483712" r:id="rId11"/>
    <p:sldMasterId id="2147483719" r:id="rId12"/>
  </p:sldMasterIdLst>
  <p:notesMasterIdLst>
    <p:notesMasterId r:id="rId51"/>
  </p:notesMasterIdLst>
  <p:handoutMasterIdLst>
    <p:handoutMasterId r:id="rId52"/>
  </p:handoutMasterIdLst>
  <p:sldIdLst>
    <p:sldId id="259" r:id="rId13"/>
    <p:sldId id="320" r:id="rId14"/>
    <p:sldId id="321" r:id="rId15"/>
    <p:sldId id="349" r:id="rId16"/>
    <p:sldId id="350" r:id="rId17"/>
    <p:sldId id="327" r:id="rId18"/>
    <p:sldId id="315" r:id="rId19"/>
    <p:sldId id="316" r:id="rId20"/>
    <p:sldId id="354" r:id="rId21"/>
    <p:sldId id="355" r:id="rId22"/>
    <p:sldId id="356" r:id="rId23"/>
    <p:sldId id="357" r:id="rId24"/>
    <p:sldId id="322" r:id="rId25"/>
    <p:sldId id="358" r:id="rId26"/>
    <p:sldId id="359" r:id="rId27"/>
    <p:sldId id="317" r:id="rId28"/>
    <p:sldId id="360" r:id="rId29"/>
    <p:sldId id="330" r:id="rId30"/>
    <p:sldId id="361" r:id="rId31"/>
    <p:sldId id="319" r:id="rId32"/>
    <p:sldId id="324" r:id="rId33"/>
    <p:sldId id="362" r:id="rId34"/>
    <p:sldId id="363" r:id="rId35"/>
    <p:sldId id="351" r:id="rId36"/>
    <p:sldId id="364" r:id="rId37"/>
    <p:sldId id="365" r:id="rId38"/>
    <p:sldId id="366" r:id="rId39"/>
    <p:sldId id="367" r:id="rId40"/>
    <p:sldId id="352" r:id="rId41"/>
    <p:sldId id="368" r:id="rId42"/>
    <p:sldId id="369" r:id="rId43"/>
    <p:sldId id="313" r:id="rId44"/>
    <p:sldId id="314" r:id="rId45"/>
    <p:sldId id="353" r:id="rId46"/>
    <p:sldId id="370" r:id="rId47"/>
    <p:sldId id="371" r:id="rId48"/>
    <p:sldId id="372" r:id="rId49"/>
    <p:sldId id="373"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3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mil Bacha" initials="JB" lastIdx="1" clrIdx="6">
    <p:extLst>
      <p:ext uri="{19B8F6BF-5375-455C-9EA6-DF929625EA0E}">
        <p15:presenceInfo xmlns:p15="http://schemas.microsoft.com/office/powerpoint/2012/main" userId="S-1-5-21-2416720587-102252390-449953431-4705"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Chris Watson" initials="CW [2]" lastIdx="63" clrIdx="7">
    <p:extLst>
      <p:ext uri="{19B8F6BF-5375-455C-9EA6-DF929625EA0E}">
        <p15:presenceInfo xmlns:p15="http://schemas.microsoft.com/office/powerpoint/2012/main" userId="S::chrisw@obsidianhg.com::c7a5c81e-27f4-4121-a1f5-8539a13aa031"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5"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390"/>
    <a:srgbClr val="CCDCDB"/>
    <a:srgbClr val="E7EFEE"/>
    <a:srgbClr val="004A86"/>
    <a:srgbClr val="EB5F17"/>
    <a:srgbClr val="DC204E"/>
    <a:srgbClr val="F8BE3D"/>
    <a:srgbClr val="D8E9B1"/>
    <a:srgbClr val="9DC93B"/>
    <a:srgbClr val="71C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9F525-3DF9-6253-C9AF-0F961B75FE36}" v="1" dt="2020-08-29T06:39:46.84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30" autoAdjust="0"/>
    <p:restoredTop sz="95220" autoAdjust="0"/>
  </p:normalViewPr>
  <p:slideViewPr>
    <p:cSldViewPr snapToGrid="0">
      <p:cViewPr varScale="1">
        <p:scale>
          <a:sx n="73" d="100"/>
          <a:sy n="73" d="100"/>
        </p:scale>
        <p:origin x="474" y="72"/>
      </p:cViewPr>
      <p:guideLst>
        <p:guide orient="horz" pos="843"/>
        <p:guide pos="267"/>
        <p:guide pos="7412"/>
        <p:guide pos="381"/>
        <p:guide pos="7299"/>
        <p:guide orient="horz" pos="3987"/>
        <p:guide orient="horz" pos="957"/>
        <p:guide orient="horz" pos="138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85"/>
    </p:cViewPr>
  </p:sorterViewPr>
  <p:notesViewPr>
    <p:cSldViewPr snapToGrid="0">
      <p:cViewPr varScale="1">
        <p:scale>
          <a:sx n="62" d="100"/>
          <a:sy n="62" d="100"/>
        </p:scale>
        <p:origin x="3154"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0DC478-3282-4622-A1A1-7C7A378BF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CF4DE-5A64-4A8D-8DF4-FCFD08C168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8F23E-0ACD-4438-A9EA-C94D8643D122}" type="datetimeFigureOut">
              <a:rPr lang="en-US" smtClean="0"/>
              <a:t>8/31/2020</a:t>
            </a:fld>
            <a:endParaRPr lang="en-US" dirty="0"/>
          </a:p>
        </p:txBody>
      </p:sp>
      <p:sp>
        <p:nvSpPr>
          <p:cNvPr id="4" name="Footer Placeholder 3">
            <a:extLst>
              <a:ext uri="{FF2B5EF4-FFF2-40B4-BE49-F238E27FC236}">
                <a16:creationId xmlns:a16="http://schemas.microsoft.com/office/drawing/2014/main" id="{B67AA96D-8644-4623-8518-48E9291C3C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198F74E-A698-421E-B830-785B95EED4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28A07B-A969-416C-8136-7CB043B7F802}" type="slidenum">
              <a:rPr lang="en-US" smtClean="0"/>
              <a:t>‹N°›</a:t>
            </a:fld>
            <a:endParaRPr lang="en-US" dirty="0"/>
          </a:p>
        </p:txBody>
      </p:sp>
    </p:spTree>
    <p:extLst>
      <p:ext uri="{BB962C8B-B14F-4D97-AF65-F5344CB8AC3E}">
        <p14:creationId xmlns:p14="http://schemas.microsoft.com/office/powerpoint/2010/main" val="408912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31/08/2020</a:t>
            </a:fld>
            <a:endParaRPr lang="en-GB" dirty="0"/>
          </a:p>
        </p:txBody>
      </p:sp>
      <p:sp>
        <p:nvSpPr>
          <p:cNvPr id="4" name="Slide Image Placeholder 3"/>
          <p:cNvSpPr>
            <a:spLocks noGrp="1" noRot="1" noChangeAspect="1"/>
          </p:cNvSpPr>
          <p:nvPr>
            <p:ph type="sldImg" idx="2"/>
          </p:nvPr>
        </p:nvSpPr>
        <p:spPr>
          <a:xfrm>
            <a:off x="354406" y="685800"/>
            <a:ext cx="6108178" cy="34358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54406" y="4348661"/>
            <a:ext cx="6108178" cy="433655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335102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indent="0" fontAlgn="auto">
              <a:spcBef>
                <a:spcPts val="0"/>
              </a:spcBef>
              <a:spcAft>
                <a:spcPts val="0"/>
              </a:spcAft>
              <a:buFont typeface="Arial" panose="020B0604020202020204" pitchFamily="34" charset="0"/>
              <a:buNone/>
              <a:defRPr/>
            </a:pPr>
            <a:r>
              <a:rPr lang="en-US" sz="1000" i="1" dirty="0"/>
              <a:t>Abbreviations: AUROC, area under the receiver operating characteristic curve; CI, confidence interval; HCC, hepatocellular carcinoma; NAFLD, non-alcoholic fatty liver disease; OR, odds ratio; PRS-HFC, polygenic risk score</a:t>
            </a:r>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AS017</a:t>
            </a:r>
            <a:endParaRPr lang="en-GB" sz="1000" dirty="0"/>
          </a:p>
          <a:p>
            <a:pPr marL="0" indent="0" fontAlgn="auto">
              <a:spcBef>
                <a:spcPts val="0"/>
              </a:spcBef>
              <a:spcAft>
                <a:spcPts val="0"/>
              </a:spcAft>
              <a:buFont typeface="Arial" panose="020B0604020202020204" pitchFamily="34" charset="0"/>
              <a:buNone/>
              <a:defRPr/>
            </a:pPr>
            <a:r>
              <a:rPr lang="en-US" sz="1000" b="1" dirty="0"/>
              <a:t>A polygenic risk score for progressive non-alcoholic fatty liver disease risk stratification</a:t>
            </a:r>
            <a:endParaRPr lang="en-GB" sz="1000" dirty="0"/>
          </a:p>
          <a:p>
            <a:pPr marL="0" indent="0" fontAlgn="auto">
              <a:spcBef>
                <a:spcPts val="0"/>
              </a:spcBef>
              <a:spcAft>
                <a:spcPts val="0"/>
              </a:spcAft>
              <a:buFont typeface="Arial" panose="020B0604020202020204" pitchFamily="34" charset="0"/>
              <a:buNone/>
              <a:defRPr/>
            </a:pPr>
            <a:r>
              <a:rPr lang="en-US" sz="1000" u="sng" dirty="0"/>
              <a:t>Cristiana Bianco</a:t>
            </a:r>
            <a:r>
              <a:rPr lang="en-US" sz="1000" baseline="30000" dirty="0"/>
              <a:t>1</a:t>
            </a:r>
            <a:r>
              <a:rPr lang="de-DE" sz="1000" dirty="0"/>
              <a:t>, </a:t>
            </a:r>
            <a:r>
              <a:rPr lang="en-US" sz="1000" dirty="0"/>
              <a:t>Serena Pelusi</a:t>
            </a:r>
            <a:r>
              <a:rPr lang="en-US" sz="1000" baseline="30000" dirty="0"/>
              <a:t>2 3</a:t>
            </a:r>
            <a:r>
              <a:rPr lang="de-DE" sz="1000" dirty="0"/>
              <a:t>, </a:t>
            </a:r>
            <a:r>
              <a:rPr lang="en-US" sz="1000" dirty="0"/>
              <a:t>Guido Alessandro Baselli</a:t>
            </a:r>
            <a:r>
              <a:rPr lang="en-US" sz="1000" baseline="30000" dirty="0"/>
              <a:t>2</a:t>
            </a:r>
            <a:r>
              <a:rPr lang="de-DE" sz="1000" dirty="0"/>
              <a:t>, </a:t>
            </a:r>
            <a:r>
              <a:rPr lang="en-US" sz="1000" dirty="0"/>
              <a:t>Irene Zanoni</a:t>
            </a:r>
            <a:r>
              <a:rPr lang="en-US" sz="1000" baseline="30000" dirty="0"/>
              <a:t>3</a:t>
            </a:r>
            <a:r>
              <a:rPr lang="de-DE" sz="1000" dirty="0"/>
              <a:t>, </a:t>
            </a:r>
            <a:r>
              <a:rPr lang="en-US" sz="1000" dirty="0"/>
              <a:t>Alice Taliento</a:t>
            </a:r>
            <a:r>
              <a:rPr lang="en-US" sz="1000" baseline="30000" dirty="0"/>
              <a:t>3</a:t>
            </a:r>
            <a:r>
              <a:rPr lang="de-DE" sz="1000" dirty="0"/>
              <a:t>, </a:t>
            </a:r>
            <a:r>
              <a:rPr lang="en-US" sz="1000" dirty="0"/>
              <a:t>Paola Dongiovanni</a:t>
            </a:r>
            <a:r>
              <a:rPr lang="en-US" sz="1000" baseline="30000" dirty="0"/>
              <a:t>4</a:t>
            </a:r>
            <a:r>
              <a:rPr lang="de-DE" sz="1000" dirty="0"/>
              <a:t>, </a:t>
            </a:r>
            <a:r>
              <a:rPr lang="en-US" sz="1000" dirty="0"/>
              <a:t>Raffaela Rametta</a:t>
            </a:r>
            <a:r>
              <a:rPr lang="en-US" sz="1000" baseline="30000" dirty="0"/>
              <a:t>4</a:t>
            </a:r>
            <a:r>
              <a:rPr lang="de-DE" sz="1000" dirty="0"/>
              <a:t>, </a:t>
            </a:r>
            <a:r>
              <a:rPr lang="en-US" sz="1000" dirty="0"/>
              <a:t>Vittorio Borroni</a:t>
            </a:r>
            <a:r>
              <a:rPr lang="en-US" sz="1000" baseline="30000" dirty="0"/>
              <a:t>5</a:t>
            </a:r>
            <a:r>
              <a:rPr lang="de-DE" sz="1000" dirty="0"/>
              <a:t>, </a:t>
            </a:r>
            <a:r>
              <a:rPr lang="en-US" sz="1000" dirty="0"/>
              <a:t>Alessandro Federico</a:t>
            </a:r>
            <a:r>
              <a:rPr lang="en-US" sz="1000" baseline="30000" dirty="0"/>
              <a:t>6</a:t>
            </a:r>
            <a:r>
              <a:rPr lang="de-DE" sz="1000" dirty="0"/>
              <a:t>, </a:t>
            </a:r>
            <a:r>
              <a:rPr lang="en-US" sz="1000" dirty="0"/>
              <a:t>Umberto Vespasiani Gentilucci</a:t>
            </a:r>
            <a:r>
              <a:rPr lang="en-US" sz="1000" baseline="30000" dirty="0"/>
              <a:t>7</a:t>
            </a:r>
            <a:r>
              <a:rPr lang="de-DE" sz="1000" dirty="0"/>
              <a:t>, </a:t>
            </a:r>
            <a:r>
              <a:rPr lang="en-US" sz="1000" dirty="0"/>
              <a:t>Roberta D'Ambrosio</a:t>
            </a:r>
            <a:r>
              <a:rPr lang="en-US" sz="1000" baseline="30000" dirty="0"/>
              <a:t>8</a:t>
            </a:r>
            <a:r>
              <a:rPr lang="de-DE" sz="1000" dirty="0"/>
              <a:t>, </a:t>
            </a:r>
            <a:r>
              <a:rPr lang="en-US" sz="1000" dirty="0"/>
              <a:t>Elisabetta Bugianesi</a:t>
            </a:r>
            <a:r>
              <a:rPr lang="en-US" sz="1000" baseline="30000" dirty="0"/>
              <a:t>9</a:t>
            </a:r>
            <a:r>
              <a:rPr lang="de-DE" sz="1000" dirty="0"/>
              <a:t>, </a:t>
            </a:r>
            <a:r>
              <a:rPr lang="en-US" sz="1000" dirty="0"/>
              <a:t>Salvatore Petta</a:t>
            </a:r>
            <a:r>
              <a:rPr lang="en-US" sz="1000" baseline="30000" dirty="0"/>
              <a:t>10</a:t>
            </a:r>
            <a:r>
              <a:rPr lang="de-DE" sz="1000" dirty="0"/>
              <a:t>, </a:t>
            </a:r>
            <a:r>
              <a:rPr lang="en-US" sz="1000" dirty="0"/>
              <a:t>Luca Miele</a:t>
            </a:r>
            <a:r>
              <a:rPr lang="en-US" sz="1000" baseline="30000" dirty="0"/>
              <a:t>11</a:t>
            </a:r>
            <a:r>
              <a:rPr lang="de-DE" sz="1000" dirty="0"/>
              <a:t>, </a:t>
            </a:r>
            <a:r>
              <a:rPr lang="en-US" sz="1000" dirty="0"/>
              <a:t>Helen L. Reeves</a:t>
            </a:r>
            <a:r>
              <a:rPr lang="en-US" sz="1000" baseline="30000" dirty="0"/>
              <a:t>12</a:t>
            </a:r>
            <a:r>
              <a:rPr lang="de-DE" sz="1000" dirty="0"/>
              <a:t>, </a:t>
            </a:r>
            <a:r>
              <a:rPr lang="en-US" sz="1000" dirty="0"/>
              <a:t>Anna Ludovica Fracanzani</a:t>
            </a:r>
            <a:r>
              <a:rPr lang="en-US" sz="1000" baseline="30000" dirty="0"/>
              <a:t>2 4</a:t>
            </a:r>
            <a:r>
              <a:rPr lang="de-DE" sz="1000" dirty="0"/>
              <a:t>, </a:t>
            </a:r>
            <a:r>
              <a:rPr lang="en-US" sz="1000" dirty="0"/>
              <a:t>Giorgio Soardo</a:t>
            </a:r>
            <a:r>
              <a:rPr lang="en-US" sz="1000" baseline="30000" dirty="0"/>
              <a:t>1</a:t>
            </a:r>
            <a:r>
              <a:rPr lang="de-DE" sz="1000" dirty="0"/>
              <a:t>, </a:t>
            </a:r>
            <a:r>
              <a:rPr lang="en-US" sz="1000" dirty="0"/>
              <a:t>Daniele Prati</a:t>
            </a:r>
            <a:r>
              <a:rPr lang="en-US" sz="1000" baseline="30000" dirty="0"/>
              <a:t>3</a:t>
            </a:r>
            <a:r>
              <a:rPr lang="de-DE" sz="1000" dirty="0"/>
              <a:t>, </a:t>
            </a:r>
            <a:r>
              <a:rPr lang="en-US" sz="1000" dirty="0"/>
              <a:t>Luca Valenti</a:t>
            </a:r>
            <a:r>
              <a:rPr lang="en-US" sz="1000" baseline="30000" dirty="0"/>
              <a:t>2 3</a:t>
            </a:r>
            <a:endParaRPr lang="en-GB" sz="1000" dirty="0"/>
          </a:p>
          <a:p>
            <a:pPr marL="0" indent="0" fontAlgn="auto">
              <a:spcBef>
                <a:spcPts val="0"/>
              </a:spcBef>
              <a:spcAft>
                <a:spcPts val="0"/>
              </a:spcAft>
              <a:buFont typeface="Arial" panose="020B0604020202020204" pitchFamily="34" charset="0"/>
              <a:buNone/>
              <a:defRPr/>
            </a:pPr>
            <a:r>
              <a:rPr lang="en-US" sz="1000" i="1" baseline="30000" dirty="0"/>
              <a:t>1</a:t>
            </a:r>
            <a:r>
              <a:rPr lang="en-US" sz="1000" i="1" dirty="0"/>
              <a:t>University of Udine, Liver unit, Internal Medicine, Department of Experimental and Clinical Medical Sciences, Udine, Italy</a:t>
            </a:r>
            <a:r>
              <a:rPr lang="de-DE" sz="1000" dirty="0"/>
              <a:t>, </a:t>
            </a:r>
            <a:r>
              <a:rPr lang="en-US" sz="1000" i="1" baseline="30000" dirty="0"/>
              <a:t>2</a:t>
            </a:r>
            <a:r>
              <a:rPr lang="en-US" sz="1000" i="1" dirty="0"/>
              <a:t>Università degli Studi di Milano., Department of Pathophysiology and Transplantaton, Milan, Italy</a:t>
            </a:r>
            <a:r>
              <a:rPr lang="de-DE" sz="1000" dirty="0"/>
              <a:t>, </a:t>
            </a:r>
            <a:r>
              <a:rPr lang="en-US" sz="1000" i="1" baseline="30000" dirty="0"/>
              <a:t>3</a:t>
            </a:r>
            <a:r>
              <a:rPr lang="en-US" sz="1000" i="1" dirty="0"/>
              <a:t>Fondazione IRCCS Ca’ Granda Ospedale Maggiore Policlinico, Milan, Italy, Translational Medicine – Department of Transfusion Medicine and Hematology , Milan, Italy</a:t>
            </a:r>
            <a:r>
              <a:rPr lang="de-DE" sz="1000" dirty="0"/>
              <a:t>, </a:t>
            </a:r>
            <a:r>
              <a:rPr lang="en-US" sz="1000" i="1" baseline="30000" dirty="0"/>
              <a:t>4</a:t>
            </a:r>
            <a:r>
              <a:rPr lang="en-US" sz="1000" i="1" dirty="0"/>
              <a:t>Fondazione IRCCS Ca' Granda Ospedale Maggiore Policlinico, Milan, Italy, Internal Medicine and Metabolic Diseases, Milan, Italy</a:t>
            </a:r>
            <a:r>
              <a:rPr lang="de-DE" sz="1000" dirty="0"/>
              <a:t>, </a:t>
            </a:r>
            <a:r>
              <a:rPr lang="en-US" sz="1000" i="1" baseline="30000" dirty="0"/>
              <a:t>5</a:t>
            </a:r>
            <a:r>
              <a:rPr lang="en-US" sz="1000" i="1" dirty="0"/>
              <a:t>ASST Valle Olona P.O. Gallarate, S.C. Medicina Interna , Gallarate, Italy</a:t>
            </a:r>
            <a:r>
              <a:rPr lang="de-DE" sz="1000" dirty="0"/>
              <a:t>, </a:t>
            </a:r>
            <a:r>
              <a:rPr lang="en-US" sz="1000" i="1" baseline="30000" dirty="0"/>
              <a:t>6</a:t>
            </a:r>
            <a:r>
              <a:rPr lang="en-US" sz="1000" i="1" dirty="0"/>
              <a:t>University of Campania "Luigi Vanvitelli", Naples, Italy., Department of Precision Medicine, Naples, Italy</a:t>
            </a:r>
            <a:r>
              <a:rPr lang="de-DE" sz="1000" dirty="0"/>
              <a:t>, </a:t>
            </a:r>
            <a:r>
              <a:rPr lang="en-US" sz="1000" i="1" baseline="30000" dirty="0"/>
              <a:t>7</a:t>
            </a:r>
            <a:r>
              <a:rPr lang="en-US" sz="1000" i="1" dirty="0"/>
              <a:t>University Campus Bio-Medico of Rome, Italy., Internal Medicine and Hepatology, Rome, Italy</a:t>
            </a:r>
            <a:r>
              <a:rPr lang="de-DE" sz="1000" dirty="0"/>
              <a:t>, </a:t>
            </a:r>
            <a:r>
              <a:rPr lang="en-US" sz="1000" i="1" baseline="30000" dirty="0"/>
              <a:t>8</a:t>
            </a:r>
            <a:r>
              <a:rPr lang="en-US" sz="1000" i="1" dirty="0"/>
              <a:t>Fondazione IRCCS Ca' Granda - Ospedale Maggiore Policlinico, Università degli Studi di Milano, Italy., "A.M. e A. Migliavacca" Center for the Study of Liver Disease, Division of Gastroenterology and Hepatology, Milan, Italy</a:t>
            </a:r>
            <a:r>
              <a:rPr lang="de-DE" sz="1000" dirty="0"/>
              <a:t>, </a:t>
            </a:r>
            <a:r>
              <a:rPr lang="en-US" sz="1000" i="1" baseline="30000" dirty="0"/>
              <a:t>9</a:t>
            </a:r>
            <a:r>
              <a:rPr lang="en-US" sz="1000" i="1" dirty="0"/>
              <a:t>University of Torino, Italy, Division of Gastroenterology, Department of Medical Sciences, Torino, Italy</a:t>
            </a:r>
            <a:r>
              <a:rPr lang="de-DE" sz="1000" dirty="0"/>
              <a:t>, </a:t>
            </a:r>
            <a:r>
              <a:rPr lang="en-US" sz="1000" i="1" baseline="30000" dirty="0"/>
              <a:t>10</a:t>
            </a:r>
            <a:r>
              <a:rPr lang="en-US" sz="1000" i="1" dirty="0"/>
              <a:t>University of Palermo, Section of Gastroenterology, DIBIMIS, Palermo, Italy</a:t>
            </a:r>
            <a:r>
              <a:rPr lang="de-DE" sz="1000" dirty="0"/>
              <a:t>, </a:t>
            </a:r>
            <a:r>
              <a:rPr lang="en-US" sz="1000" i="1" baseline="30000" dirty="0"/>
              <a:t>11</a:t>
            </a:r>
            <a:r>
              <a:rPr lang="en-US" sz="1000" i="1" dirty="0"/>
              <a:t>Fondazione Policlinico Universitario A. Gemelli, Catholic University of Rome, Italy, Internal Medicine and Gastroenterology Area, Rome, Italy</a:t>
            </a:r>
            <a:r>
              <a:rPr lang="de-DE" sz="1000" dirty="0"/>
              <a:t>, </a:t>
            </a:r>
            <a:r>
              <a:rPr lang="en-US" sz="1000" i="1" baseline="30000" dirty="0"/>
              <a:t>12</a:t>
            </a:r>
            <a:r>
              <a:rPr lang="en-US" sz="1000" i="1" dirty="0"/>
              <a:t>Newcastle University, Newcastle upon Tyne, UK, Northern Institute for Cancer Research, The Medical School , Newcastle, United Kingdom</a:t>
            </a:r>
            <a:endParaRPr lang="en-GB" sz="1000" dirty="0"/>
          </a:p>
          <a:p>
            <a:pPr marL="0" indent="0" fontAlgn="auto">
              <a:spcBef>
                <a:spcPts val="0"/>
              </a:spcBef>
              <a:spcAft>
                <a:spcPts val="0"/>
              </a:spcAft>
              <a:buFont typeface="Arial" panose="020B0604020202020204" pitchFamily="34" charset="0"/>
              <a:buNone/>
              <a:defRPr/>
            </a:pPr>
            <a:r>
              <a:rPr lang="en-US" sz="1000" dirty="0"/>
              <a:t>Email:</a:t>
            </a:r>
            <a:r>
              <a:rPr lang="en-US" sz="1000" i="1" dirty="0"/>
              <a:t> </a:t>
            </a:r>
            <a:r>
              <a:rPr lang="en-US" sz="1000" dirty="0"/>
              <a:t>biancocristiana.md@gmail.com</a:t>
            </a:r>
            <a:r>
              <a:rPr lang="en-US" sz="1000" b="1" dirty="0"/>
              <a:t> </a:t>
            </a:r>
            <a:endParaRPr lang="en-GB" sz="1000" dirty="0"/>
          </a:p>
          <a:p>
            <a:pPr marL="0" indent="0" fontAlgn="auto">
              <a:spcBef>
                <a:spcPts val="0"/>
              </a:spcBef>
              <a:spcAft>
                <a:spcPts val="0"/>
              </a:spcAft>
              <a:buFont typeface="Arial" panose="020B0604020202020204" pitchFamily="34" charset="0"/>
              <a:buNone/>
              <a:defRPr/>
            </a:pPr>
            <a:r>
              <a:rPr lang="en-US" sz="1000" b="1" dirty="0"/>
              <a:t> </a:t>
            </a:r>
            <a:endParaRPr lang="en-GB" sz="1000" dirty="0"/>
          </a:p>
          <a:p>
            <a:pPr marL="0" indent="0" fontAlgn="auto">
              <a:spcBef>
                <a:spcPts val="0"/>
              </a:spcBef>
              <a:spcAft>
                <a:spcPts val="0"/>
              </a:spcAft>
              <a:buFont typeface="Arial" panose="020B0604020202020204" pitchFamily="34" charset="0"/>
              <a:buNone/>
              <a:defRPr/>
            </a:pPr>
            <a:r>
              <a:rPr lang="en-US" sz="1000" b="1" dirty="0"/>
              <a:t>Background and aims:</a:t>
            </a:r>
            <a:r>
              <a:rPr lang="en-US" sz="1000" dirty="0"/>
              <a:t> Noninvasive identification of patients with dysmetabolism at risk of nonalcoholic fatty liver disease (NAFLD), severe fibrosis and hepatocellular carcinoma (HCC) is a major unmet clinical need. Genetic predisposition plays a major role in determining progressive NAFLD. We previously developed a genetic risk score (GRS) estimating the inherited predisposition to accumulate liver fat based on common variants in </a:t>
            </a:r>
            <a:r>
              <a:rPr lang="en-US" sz="1000" i="1" dirty="0"/>
              <a:t>PNPLA3</a:t>
            </a:r>
            <a:r>
              <a:rPr lang="en-US" sz="1000" dirty="0"/>
              <a:t>, </a:t>
            </a:r>
            <a:r>
              <a:rPr lang="en-US" sz="1000" i="1" dirty="0"/>
              <a:t>TM6SF2</a:t>
            </a:r>
            <a:r>
              <a:rPr lang="en-US" sz="1000" dirty="0"/>
              <a:t>, </a:t>
            </a:r>
            <a:r>
              <a:rPr lang="en-US" sz="1000" i="1" dirty="0"/>
              <a:t>MBOAT7</a:t>
            </a:r>
            <a:r>
              <a:rPr lang="en-US" sz="1000" dirty="0"/>
              <a:t> and </a:t>
            </a:r>
            <a:r>
              <a:rPr lang="en-US" sz="1000" i="1" dirty="0"/>
              <a:t>GCKR</a:t>
            </a:r>
            <a:r>
              <a:rPr lang="en-US" sz="1000" dirty="0"/>
              <a:t>. The aim of this study was to examine the accuracy of GRS to stratify the risk of NAFLD, severe fibrosis, and HCC in a multicenter cross-sectional cohort.</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Method:</a:t>
            </a:r>
            <a:r>
              <a:rPr lang="en-US" sz="1000" dirty="0"/>
              <a:t> We considered 2021 individuals: 464 without liver disease, 1034 with histological NAFLD without severe fibrosis, 275 with NAFLD and severe fibrosis without HCC, and 248 with NAFLD-HCC. All were genotyped for the rs738409 (</a:t>
            </a:r>
            <a:r>
              <a:rPr lang="en-US" sz="1000" i="1" dirty="0"/>
              <a:t>PNPLA3</a:t>
            </a:r>
            <a:r>
              <a:rPr lang="en-US" sz="1000" dirty="0"/>
              <a:t> I148M), rs58542926 (</a:t>
            </a:r>
            <a:r>
              <a:rPr lang="en-US" sz="1000" i="1" dirty="0"/>
              <a:t>TM6SF2</a:t>
            </a:r>
            <a:r>
              <a:rPr lang="en-US" sz="1000" dirty="0"/>
              <a:t> E167K), rs641738 C&gt;T at </a:t>
            </a:r>
            <a:r>
              <a:rPr lang="en-US" sz="1000" i="1" dirty="0"/>
              <a:t>MBOAT7</a:t>
            </a:r>
            <a:r>
              <a:rPr lang="en-US" sz="1000" dirty="0"/>
              <a:t> and rs1260326 (</a:t>
            </a:r>
            <a:r>
              <a:rPr lang="en-US" sz="1000" i="1" dirty="0"/>
              <a:t>GCKR</a:t>
            </a:r>
            <a:r>
              <a:rPr lang="en-US" sz="1000" dirty="0"/>
              <a:t> P446L). Genetic data were combined in the GRS, and association with disease risk was tested by multivariate logistic regression models, adjusted for age, sex, BMI, presence of diabetes (and fibrosis).</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Results:</a:t>
            </a:r>
            <a:r>
              <a:rPr lang="en-US" sz="1000" dirty="0"/>
              <a:t> In the overall cohort, GRS predicted NAFLD independently of confounders (p&lt;10^-11, OR for the upper quartile: 4.22, 95%CI 2.72–6.54), more robustly than the single variants. In patients with NAFLD, GRS predicted severe fibrosis independently of confounders (p&lt;10^-14, OR for the upper quartile 2.96, 95%CI 1.55–5.65), more robustly than the single variants, and the association was also independent of histological NASH. In NAFLD, GRS was also independently associated with HCC (p=10^-6, OR for the upper quartile 2.41, 95%CI 1.28–4.54). The AUROC was 0.604 for the GRS, better than the single variants alone. The association between GRS and HCC was independent of NASH, but it was lost after correction for fibrosis severity.</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Conclusion:</a:t>
            </a:r>
            <a:r>
              <a:rPr lang="en-US" sz="1000" dirty="0"/>
              <a:t> The polygenic GRS improved the accuracy to detect NAFLD, severe fibrosis and HCC compared to single variants. Genetically determined hepatic fat accumulation causes liver fibrosis. Although we could not rule out an independent contribution due to pleiotropic effects of specific variants, predisposition to HCC development seems mainly dependent on the induction of fibrosis.  We are currently evaluating whether the GRS can improve the diagnostic accuracy of classical risk factors for NAFLD, severe fibrosis, and HCC.</a:t>
            </a:r>
            <a:endParaRPr lang="en-GB" sz="1000" dirty="0"/>
          </a:p>
          <a:p>
            <a:pPr fontAlgn="auto">
              <a:spcBef>
                <a:spcPts val="0"/>
              </a:spcBef>
              <a:spcAft>
                <a:spcPts val="0"/>
              </a:spcAft>
              <a:buFont typeface="Arial" panose="020B0604020202020204" pitchFamily="34" charset="0"/>
              <a:buChar char="•"/>
              <a:defRPr/>
            </a:pPr>
            <a:endParaRPr lang="en-GB" dirty="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DD96A5-64C7-498A-ABAB-BC319D6FF88A}"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CR, carbohydrate restriction; NAFLD, non-alcoholic fatty liver disease; PINTA, positional </a:t>
            </a:r>
            <a:r>
              <a:rPr lang="en-US" sz="1000" b="0" i="1" kern="1200" dirty="0" err="1">
                <a:solidFill>
                  <a:schemeClr val="tx1"/>
                </a:solidFill>
                <a:effectLst/>
                <a:latin typeface="Arial" panose="020B0604020202020204" pitchFamily="34" charset="0"/>
                <a:ea typeface="+mn-ea"/>
                <a:cs typeface="Arial" panose="020B0604020202020204" pitchFamily="34" charset="0"/>
              </a:rPr>
              <a:t>isotopomer</a:t>
            </a:r>
            <a:r>
              <a:rPr lang="en-US" sz="1000" b="0" i="1" kern="1200" dirty="0">
                <a:solidFill>
                  <a:schemeClr val="tx1"/>
                </a:solidFill>
                <a:effectLst/>
                <a:latin typeface="Arial" panose="020B0604020202020204" pitchFamily="34" charset="0"/>
                <a:ea typeface="+mn-ea"/>
                <a:cs typeface="Arial" panose="020B0604020202020204" pitchFamily="34" charset="0"/>
              </a:rPr>
              <a:t> NMR (nuclear magnetic resonance) tracer analysis; </a:t>
            </a:r>
            <a:r>
              <a:rPr lang="en-GB" sz="1000" dirty="0"/>
              <a:t>V</a:t>
            </a:r>
            <a:r>
              <a:rPr lang="en-GB" sz="1000" baseline="-25000" dirty="0"/>
              <a:t>CS</a:t>
            </a:r>
            <a:r>
              <a:rPr lang="en-GB" sz="1000" baseline="0" dirty="0"/>
              <a:t>, </a:t>
            </a:r>
            <a:r>
              <a:rPr lang="en-GB" sz="1000" dirty="0"/>
              <a:t>citrate synthase flux; V</a:t>
            </a:r>
            <a:r>
              <a:rPr lang="en-GB" sz="1000" baseline="-25000" dirty="0"/>
              <a:t>PC</a:t>
            </a:r>
            <a:r>
              <a:rPr lang="en-GB" sz="1000" baseline="0" dirty="0"/>
              <a:t>, </a:t>
            </a:r>
            <a:r>
              <a:rPr lang="en-GB" sz="1000" dirty="0"/>
              <a:t>pyruvate carboxylase flux</a:t>
            </a: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AS018</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Carbohydrate restriction reverses NAFLD by altering hepatic mitochondrial fluxes in humans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Panu Luukkonen</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Sylvie Dufour</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Kun Lyu</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Xian-Man Zhang</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Antti Hakkarainen</a:t>
            </a:r>
            <a:r>
              <a:rPr lang="en-US" sz="1000" kern="1200" baseline="30000" dirty="0">
                <a:solidFill>
                  <a:schemeClr val="tx1"/>
                </a:solidFill>
                <a:effectLst/>
                <a:latin typeface="Arial" panose="020B0604020202020204" pitchFamily="34" charset="0"/>
                <a:ea typeface="+mn-ea"/>
                <a:cs typeface="Arial" panose="020B0604020202020204" pitchFamily="34" charset="0"/>
              </a:rPr>
              <a:t>6 7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Tiina E. Lehtimäki</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Gary W. Cline</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Kitt Falk Petersen</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Gerald I. Shulman</a:t>
            </a:r>
            <a:r>
              <a:rPr lang="en-US" sz="1000" kern="1200" baseline="30000" dirty="0">
                <a:solidFill>
                  <a:schemeClr val="tx1"/>
                </a:solidFill>
                <a:effectLst/>
                <a:latin typeface="Arial" panose="020B0604020202020204" pitchFamily="34" charset="0"/>
                <a:ea typeface="+mn-ea"/>
                <a:cs typeface="Arial" panose="020B0604020202020204" pitchFamily="34" charset="0"/>
              </a:rPr>
              <a:t>1 4 5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Hannele Yki-Järvinen</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Medicine, Yale School of Medicine, New Haven, CT,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Minerva Foundation Institute for Medical Research,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Medicine, University of Helsinki and Helsinki University Hospital,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Yale Diabetes Research Center, Yale School of Medicine, New Haven, CT, USA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Department of Cellular &amp; Molecular Physiology, Yale School of Medicine, New Haven, CT,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Department of Radiology, HUS Medical Imaging Center, University of Helsinki and Helsinki University Hospital,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Department of Neuroscience and Biomedical Engineering, Aalto University School of Science, Espoo, Finland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hannele.yki-jarvinen@helsinki.fi</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Carbohydrate restriction (CR) has emerged as an effective dietary regimen in the management of non-alcoholic fatty liver disease (NAFLD), but the underlying intrahepatic mechanisms have remained poorly understood. We examined the mechanisms by which CR improves liver metabolism </a:t>
            </a:r>
            <a:r>
              <a:rPr lang="en-US" sz="1000" i="1" kern="1200" dirty="0">
                <a:solidFill>
                  <a:schemeClr val="tx1"/>
                </a:solidFill>
                <a:effectLst/>
                <a:latin typeface="Arial" panose="020B0604020202020204" pitchFamily="34" charset="0"/>
                <a:ea typeface="+mn-ea"/>
                <a:cs typeface="Arial" panose="020B0604020202020204" pitchFamily="34" charset="0"/>
              </a:rPr>
              <a:t>in vivo</a:t>
            </a:r>
            <a:r>
              <a:rPr lang="en-US" sz="1000" kern="1200" dirty="0">
                <a:solidFill>
                  <a:schemeClr val="tx1"/>
                </a:solidFill>
                <a:effectLst/>
                <a:latin typeface="Arial" panose="020B0604020202020204" pitchFamily="34" charset="0"/>
                <a:ea typeface="+mn-ea"/>
                <a:cs typeface="Arial" panose="020B0604020202020204" pitchFamily="34" charset="0"/>
              </a:rPr>
              <a:t> in humans before and after a 6-day CR diet using Positional Isotopomer NMR Tracer Analysis (PINTA) by infusing of [D</a:t>
            </a:r>
            <a:r>
              <a:rPr lang="en-US" sz="1000" kern="1200" baseline="-25000" dirty="0">
                <a:solidFill>
                  <a:schemeClr val="tx1"/>
                </a:solidFill>
                <a:effectLst/>
                <a:latin typeface="Arial" panose="020B0604020202020204" pitchFamily="34" charset="0"/>
                <a:ea typeface="+mn-ea"/>
                <a:cs typeface="Arial" panose="020B0604020202020204" pitchFamily="34" charset="0"/>
              </a:rPr>
              <a:t>7</a:t>
            </a:r>
            <a:r>
              <a:rPr lang="en-US" sz="1000" kern="1200" dirty="0">
                <a:solidFill>
                  <a:schemeClr val="tx1"/>
                </a:solidFill>
                <a:effectLst/>
                <a:latin typeface="Arial" panose="020B0604020202020204" pitchFamily="34" charset="0"/>
                <a:ea typeface="+mn-ea"/>
                <a:cs typeface="Arial" panose="020B0604020202020204" pitchFamily="34" charset="0"/>
              </a:rPr>
              <a:t>]-glucose, [</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en-US" sz="1000" kern="1200" dirty="0">
                <a:solidFill>
                  <a:schemeClr val="tx1"/>
                </a:solidFill>
                <a:effectLst/>
                <a:latin typeface="Arial" panose="020B0604020202020204" pitchFamily="34" charset="0"/>
                <a:ea typeface="+mn-ea"/>
                <a:cs typeface="Arial" panose="020B0604020202020204" pitchFamily="34" charset="0"/>
              </a:rPr>
              <a:t>C</a:t>
            </a:r>
            <a:r>
              <a:rPr lang="en-US" sz="1000" kern="1200" baseline="-25000" dirty="0">
                <a:solidFill>
                  <a:schemeClr val="tx1"/>
                </a:solidFill>
                <a:effectLst/>
                <a:latin typeface="Arial" panose="020B0604020202020204" pitchFamily="34" charset="0"/>
                <a:ea typeface="+mn-ea"/>
                <a:cs typeface="Arial" panose="020B0604020202020204" pitchFamily="34" charset="0"/>
              </a:rPr>
              <a:t>4</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[3-</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en-US" sz="1000" kern="1200" dirty="0">
                <a:solidFill>
                  <a:schemeClr val="tx1"/>
                </a:solidFill>
                <a:effectLst/>
                <a:latin typeface="Arial" panose="020B0604020202020204" pitchFamily="34" charset="0"/>
                <a:ea typeface="+mn-ea"/>
                <a:cs typeface="Arial" panose="020B0604020202020204" pitchFamily="34" charset="0"/>
              </a:rPr>
              <a:t>C]-lactate for quantification of rates of endogenous glucose production, ketogenesis and hepatic citrate synthase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and pyruvate carboxylase (V</a:t>
            </a:r>
            <a:r>
              <a:rPr lang="en-US" sz="1000" kern="1200" baseline="-25000" dirty="0">
                <a:solidFill>
                  <a:schemeClr val="tx1"/>
                </a:solidFill>
                <a:effectLst/>
                <a:latin typeface="Arial" panose="020B0604020202020204" pitchFamily="34" charset="0"/>
                <a:ea typeface="+mn-ea"/>
                <a:cs typeface="Arial" panose="020B0604020202020204" pitchFamily="34" charset="0"/>
              </a:rPr>
              <a:t>PC</a:t>
            </a:r>
            <a:r>
              <a:rPr lang="en-US" sz="1000" kern="1200" dirty="0">
                <a:solidFill>
                  <a:schemeClr val="tx1"/>
                </a:solidFill>
                <a:effectLst/>
                <a:latin typeface="Arial" panose="020B0604020202020204" pitchFamily="34" charset="0"/>
                <a:ea typeface="+mn-ea"/>
                <a:cs typeface="Arial" panose="020B0604020202020204" pitchFamily="34" charset="0"/>
              </a:rPr>
              <a:t>) fluxes.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performed PINTA in ten overweight/obese participants (mean age 58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 2 yrs, BMI 32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 2 kg/m</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en-US" sz="1000" kern="1200" dirty="0">
                <a:solidFill>
                  <a:schemeClr val="tx1"/>
                </a:solidFill>
                <a:effectLst/>
                <a:latin typeface="Arial" panose="020B0604020202020204" pitchFamily="34" charset="0"/>
                <a:ea typeface="+mn-ea"/>
                <a:cs typeface="Arial" panose="020B0604020202020204" pitchFamily="34" charset="0"/>
              </a:rPr>
              <a:t>, 50 % men) before and after 6-day CR diet. Compliance was assessed by measuring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concentrations and by 3-day food records. Liver fat and stiffness were measured using magnetic resonance spectroscopy and magnetic resonance elastography. Potential regulators of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i.e.</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hepatic</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mitochondrial redox state (ratio of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and plasma concentrations of leptin and triiodothyronine were also measured.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CR diet was very low in carbohydrates (183 ± 20 vs. 23 ± 1 g/day, before vs. during the diet, </a:t>
            </a:r>
            <a:r>
              <a:rPr lang="en-US" sz="1000" i="1" kern="1200" dirty="0">
                <a:solidFill>
                  <a:schemeClr val="tx1"/>
                </a:solidFill>
                <a:effectLst/>
                <a:latin typeface="Arial" panose="020B0604020202020204" pitchFamily="34" charset="0"/>
                <a:ea typeface="+mn-ea"/>
                <a:cs typeface="Arial" panose="020B0604020202020204" pitchFamily="34" charset="0"/>
              </a:rPr>
              <a:t>p </a:t>
            </a:r>
            <a:r>
              <a:rPr lang="en-US" sz="1000" kern="1200" dirty="0">
                <a:solidFill>
                  <a:schemeClr val="tx1"/>
                </a:solidFill>
                <a:effectLst/>
                <a:latin typeface="Arial" panose="020B0604020202020204" pitchFamily="34" charset="0"/>
                <a:ea typeface="+mn-ea"/>
                <a:cs typeface="Arial" panose="020B0604020202020204" pitchFamily="34" charset="0"/>
              </a:rPr>
              <a:t>&lt; 0.000001) while intakes of other macronutrients were unchanged, which resulted in decreased energy intake (2019 ± 177 vs. 1444 kcal/day, </a:t>
            </a:r>
            <a:r>
              <a:rPr lang="en-US" sz="1000" i="1" kern="1200" dirty="0">
                <a:solidFill>
                  <a:schemeClr val="tx1"/>
                </a:solidFill>
                <a:effectLst/>
                <a:latin typeface="Arial" panose="020B0604020202020204" pitchFamily="34" charset="0"/>
                <a:ea typeface="+mn-ea"/>
                <a:cs typeface="Arial" panose="020B0604020202020204" pitchFamily="34" charset="0"/>
              </a:rPr>
              <a:t>p </a:t>
            </a:r>
            <a:r>
              <a:rPr lang="en-US" sz="1000" kern="1200" dirty="0">
                <a:solidFill>
                  <a:schemeClr val="tx1"/>
                </a:solidFill>
                <a:effectLst/>
                <a:latin typeface="Arial" panose="020B0604020202020204" pitchFamily="34" charset="0"/>
                <a:ea typeface="+mn-ea"/>
                <a:cs typeface="Arial" panose="020B0604020202020204" pitchFamily="34" charset="0"/>
              </a:rPr>
              <a:t>&lt; 0.01).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concentrations increased by 10-fold and 6-fold, and body weight decreased by 3 % during the diet (all </a:t>
            </a:r>
            <a:r>
              <a:rPr lang="en-US" sz="1000" i="1" kern="1200" dirty="0">
                <a:solidFill>
                  <a:schemeClr val="tx1"/>
                </a:solidFill>
                <a:effectLst/>
                <a:latin typeface="Arial" panose="020B0604020202020204" pitchFamily="34" charset="0"/>
                <a:ea typeface="+mn-ea"/>
                <a:cs typeface="Arial" panose="020B0604020202020204" pitchFamily="34" charset="0"/>
              </a:rPr>
              <a:t>p </a:t>
            </a:r>
            <a:r>
              <a:rPr lang="en-US" sz="1000" kern="1200" dirty="0">
                <a:solidFill>
                  <a:schemeClr val="tx1"/>
                </a:solidFill>
                <a:effectLst/>
                <a:latin typeface="Arial" panose="020B0604020202020204" pitchFamily="34" charset="0"/>
                <a:ea typeface="+mn-ea"/>
                <a:cs typeface="Arial" panose="020B0604020202020204" pitchFamily="34" charset="0"/>
              </a:rPr>
              <a:t>&lt; 0.001). The CR diet markedly decreased rates of endogenous glucose production (-22 %), serum insulin concentrations (-53 %) and liver fat content (-31 %, all p &lt; 0.001). The latter was attributed to increased mobilization of fatty acids (+35 %), increased rates of ketogenesis (+232 %), and decreased rates of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(-38 %, all p &lt; 0.001) which together with reduced serum insulin concentrations limits hepatic lipogenesis. Reduced hepatic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was associated with increased mitochondrial redox state as determined by ratio of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(+167 %) and decreased plasma leptin (-45 %) and triiodothyronine (-21 %) concentrations.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We demonstrate heretofore undescribed mechanisms by which carbohydrate restriction reverses NAFLD in humans, </a:t>
            </a:r>
            <a:r>
              <a:rPr lang="en-US" sz="1000" i="1" kern="1200" dirty="0">
                <a:solidFill>
                  <a:schemeClr val="tx1"/>
                </a:solidFill>
                <a:effectLst/>
                <a:latin typeface="Arial" panose="020B0604020202020204" pitchFamily="34" charset="0"/>
                <a:ea typeface="+mn-ea"/>
                <a:cs typeface="Arial" panose="020B0604020202020204" pitchFamily="34" charset="0"/>
              </a:rPr>
              <a:t>i.e.</a:t>
            </a:r>
            <a:r>
              <a:rPr lang="en-US" sz="1000" kern="1200" dirty="0">
                <a:solidFill>
                  <a:schemeClr val="tx1"/>
                </a:solidFill>
                <a:effectLst/>
                <a:latin typeface="Arial" panose="020B0604020202020204" pitchFamily="34" charset="0"/>
                <a:ea typeface="+mn-ea"/>
                <a:cs typeface="Arial" panose="020B0604020202020204" pitchFamily="34" charset="0"/>
              </a:rPr>
              <a:t> by altering hepatic mitochondrial fluxes to promote hepatic fatty acid disposal.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t>
            </a:r>
            <a:r>
              <a:rPr lang="en-US" sz="1000" b="0" i="1" kern="1200" dirty="0" err="1">
                <a:solidFill>
                  <a:schemeClr val="tx1"/>
                </a:solidFill>
                <a:effectLst/>
                <a:latin typeface="Arial" panose="020B0604020202020204" pitchFamily="34" charset="0"/>
                <a:ea typeface="+mn-ea"/>
                <a:cs typeface="Arial" panose="020B0604020202020204" pitchFamily="34" charset="0"/>
              </a:rPr>
              <a:t>AcAc</a:t>
            </a:r>
            <a:r>
              <a:rPr lang="en-US" sz="1000" b="0" i="1" kern="1200" dirty="0">
                <a:solidFill>
                  <a:schemeClr val="tx1"/>
                </a:solidFill>
                <a:effectLst/>
                <a:latin typeface="Arial" panose="020B0604020202020204" pitchFamily="34" charset="0"/>
                <a:ea typeface="+mn-ea"/>
                <a:cs typeface="Arial" panose="020B0604020202020204" pitchFamily="34" charset="0"/>
              </a:rPr>
              <a:t>, acetoacetate; </a:t>
            </a:r>
            <a:r>
              <a:rPr lang="el-GR" sz="1000" b="0" i="1" kern="1200" dirty="0">
                <a:solidFill>
                  <a:schemeClr val="tx1"/>
                </a:solidFill>
                <a:effectLst/>
                <a:latin typeface="Arial" panose="020B0604020202020204" pitchFamily="34" charset="0"/>
                <a:ea typeface="+mn-ea"/>
                <a:cs typeface="Arial" panose="020B0604020202020204" pitchFamily="34" charset="0"/>
              </a:rPr>
              <a:t>β-</a:t>
            </a:r>
            <a:r>
              <a:rPr lang="en-US" sz="1000" b="0" i="1" kern="1200" dirty="0">
                <a:solidFill>
                  <a:schemeClr val="tx1"/>
                </a:solidFill>
                <a:effectLst/>
                <a:latin typeface="Arial" panose="020B0604020202020204" pitchFamily="34" charset="0"/>
                <a:ea typeface="+mn-ea"/>
                <a:cs typeface="Arial" panose="020B0604020202020204" pitchFamily="34" charset="0"/>
              </a:rPr>
              <a:t>OHB, </a:t>
            </a:r>
            <a:r>
              <a:rPr lang="el-GR" sz="1000" b="0" i="1" kern="1200" dirty="0">
                <a:solidFill>
                  <a:schemeClr val="tx1"/>
                </a:solidFill>
                <a:effectLst/>
                <a:latin typeface="Arial" panose="020B0604020202020204" pitchFamily="34" charset="0"/>
                <a:ea typeface="+mn-ea"/>
                <a:cs typeface="Arial" panose="020B0604020202020204" pitchFamily="34" charset="0"/>
              </a:rPr>
              <a:t>β-</a:t>
            </a:r>
            <a:r>
              <a:rPr lang="en-US" sz="1000" b="0" i="1" kern="1200" dirty="0">
                <a:solidFill>
                  <a:schemeClr val="tx1"/>
                </a:solidFill>
                <a:effectLst/>
                <a:latin typeface="Arial" panose="020B0604020202020204" pitchFamily="34" charset="0"/>
                <a:ea typeface="+mn-ea"/>
                <a:cs typeface="Arial" panose="020B0604020202020204" pitchFamily="34" charset="0"/>
              </a:rPr>
              <a:t>hydroxybutyrate; CR, carbohydrate restriction; DNL, de novo lipogenesis; NAFLD, non-alcoholic fatty liver disease; NEFA, </a:t>
            </a:r>
            <a:r>
              <a:rPr lang="en-US" sz="1000" b="0" i="1" kern="1200" dirty="0" err="1">
                <a:solidFill>
                  <a:schemeClr val="tx1"/>
                </a:solidFill>
                <a:effectLst/>
                <a:latin typeface="Arial" panose="020B0604020202020204" pitchFamily="34" charset="0"/>
                <a:ea typeface="+mn-ea"/>
                <a:cs typeface="Arial" panose="020B0604020202020204" pitchFamily="34" charset="0"/>
              </a:rPr>
              <a:t>nonesterified</a:t>
            </a:r>
            <a:r>
              <a:rPr lang="en-US" sz="1000" b="0" i="1" kern="1200" dirty="0">
                <a:solidFill>
                  <a:schemeClr val="tx1"/>
                </a:solidFill>
                <a:effectLst/>
                <a:latin typeface="Arial" panose="020B0604020202020204" pitchFamily="34" charset="0"/>
                <a:ea typeface="+mn-ea"/>
                <a:cs typeface="Arial" panose="020B0604020202020204" pitchFamily="34" charset="0"/>
              </a:rPr>
              <a:t> fatty acids; OAA, oxaloacetate; TG, triglycerides; </a:t>
            </a:r>
            <a:r>
              <a:rPr lang="en-GB" sz="1000" dirty="0"/>
              <a:t>V</a:t>
            </a:r>
            <a:r>
              <a:rPr lang="en-GB" sz="1000" baseline="-25000" dirty="0"/>
              <a:t>CS</a:t>
            </a:r>
            <a:r>
              <a:rPr lang="en-GB" sz="1000" baseline="0" dirty="0"/>
              <a:t>, </a:t>
            </a:r>
            <a:r>
              <a:rPr lang="en-GB" sz="1000" dirty="0"/>
              <a:t>citrate synthase flux; V</a:t>
            </a:r>
            <a:r>
              <a:rPr lang="en-GB" sz="1000" baseline="-25000" dirty="0"/>
              <a:t>PC</a:t>
            </a:r>
            <a:r>
              <a:rPr lang="en-GB" sz="1000" dirty="0"/>
              <a:t>, pyruvate carboxylase flux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AS018</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Carbohydrate restriction reverses NAFLD by altering hepatic mitochondrial fluxes in humans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Panu Luukkonen</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Sylvie Dufour</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Kun Lyu</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Xian-Man Zhang</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Antti Hakkarainen</a:t>
            </a:r>
            <a:r>
              <a:rPr lang="en-US" sz="1000" kern="1200" baseline="30000" dirty="0">
                <a:solidFill>
                  <a:schemeClr val="tx1"/>
                </a:solidFill>
                <a:effectLst/>
                <a:latin typeface="Arial" panose="020B0604020202020204" pitchFamily="34" charset="0"/>
                <a:ea typeface="+mn-ea"/>
                <a:cs typeface="Arial" panose="020B0604020202020204" pitchFamily="34" charset="0"/>
              </a:rPr>
              <a:t>6 7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Tiina E. Lehtimäki</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Gary W. Cline</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Kitt Falk Petersen</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Gerald I. Shulman</a:t>
            </a:r>
            <a:r>
              <a:rPr lang="en-US" sz="1000" kern="1200" baseline="30000" dirty="0">
                <a:solidFill>
                  <a:schemeClr val="tx1"/>
                </a:solidFill>
                <a:effectLst/>
                <a:latin typeface="Arial" panose="020B0604020202020204" pitchFamily="34" charset="0"/>
                <a:ea typeface="+mn-ea"/>
                <a:cs typeface="Arial" panose="020B0604020202020204" pitchFamily="34" charset="0"/>
              </a:rPr>
              <a:t>1 4 5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Hannele Yki-Järvinen</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Medicine, Yale School of Medicine, New Haven, CT,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Minerva Foundation Institute for Medical Research,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Medicine, University of Helsinki and Helsinki University Hospital,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Yale Diabetes Research Center, Yale School of Medicine, New Haven, CT, USA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Department of Cellular &amp; Molecular Physiology, Yale School of Medicine, New Haven, CT, USA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Department of Radiology, HUS Medical Imaging Center, University of Helsinki and Helsinki University Hospital,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Department of Neuroscience and Biomedical Engineering, Aalto University School of Science, Espoo, Finland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hannele.yki-jarvinen@helsinki.fi</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Carbohydrate restriction (CR) has emerged as an effective dietary regimen in the management of non-alcoholic fatty liver disease (NAFLD), but the underlying intrahepatic mechanisms have remained poorly understood. We examined the mechanisms by which CR improves liver metabolism </a:t>
            </a:r>
            <a:r>
              <a:rPr lang="en-US" sz="1000" i="1" kern="1200" dirty="0">
                <a:solidFill>
                  <a:schemeClr val="tx1"/>
                </a:solidFill>
                <a:effectLst/>
                <a:latin typeface="Arial" panose="020B0604020202020204" pitchFamily="34" charset="0"/>
                <a:ea typeface="+mn-ea"/>
                <a:cs typeface="Arial" panose="020B0604020202020204" pitchFamily="34" charset="0"/>
              </a:rPr>
              <a:t>in vivo</a:t>
            </a:r>
            <a:r>
              <a:rPr lang="en-US" sz="1000" kern="1200" dirty="0">
                <a:solidFill>
                  <a:schemeClr val="tx1"/>
                </a:solidFill>
                <a:effectLst/>
                <a:latin typeface="Arial" panose="020B0604020202020204" pitchFamily="34" charset="0"/>
                <a:ea typeface="+mn-ea"/>
                <a:cs typeface="Arial" panose="020B0604020202020204" pitchFamily="34" charset="0"/>
              </a:rPr>
              <a:t> in humans before and after a 6-day CR diet using Positional Isotopomer NMR Tracer Analysis (PINTA) by infusing of [D</a:t>
            </a:r>
            <a:r>
              <a:rPr lang="en-US" sz="1000" kern="1200" baseline="-25000" dirty="0">
                <a:solidFill>
                  <a:schemeClr val="tx1"/>
                </a:solidFill>
                <a:effectLst/>
                <a:latin typeface="Arial" panose="020B0604020202020204" pitchFamily="34" charset="0"/>
                <a:ea typeface="+mn-ea"/>
                <a:cs typeface="Arial" panose="020B0604020202020204" pitchFamily="34" charset="0"/>
              </a:rPr>
              <a:t>7</a:t>
            </a:r>
            <a:r>
              <a:rPr lang="en-US" sz="1000" kern="1200" dirty="0">
                <a:solidFill>
                  <a:schemeClr val="tx1"/>
                </a:solidFill>
                <a:effectLst/>
                <a:latin typeface="Arial" panose="020B0604020202020204" pitchFamily="34" charset="0"/>
                <a:ea typeface="+mn-ea"/>
                <a:cs typeface="Arial" panose="020B0604020202020204" pitchFamily="34" charset="0"/>
              </a:rPr>
              <a:t>]-glucose, [</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en-US" sz="1000" kern="1200" dirty="0">
                <a:solidFill>
                  <a:schemeClr val="tx1"/>
                </a:solidFill>
                <a:effectLst/>
                <a:latin typeface="Arial" panose="020B0604020202020204" pitchFamily="34" charset="0"/>
                <a:ea typeface="+mn-ea"/>
                <a:cs typeface="Arial" panose="020B0604020202020204" pitchFamily="34" charset="0"/>
              </a:rPr>
              <a:t>C</a:t>
            </a:r>
            <a:r>
              <a:rPr lang="en-US" sz="1000" kern="1200" baseline="-25000" dirty="0">
                <a:solidFill>
                  <a:schemeClr val="tx1"/>
                </a:solidFill>
                <a:effectLst/>
                <a:latin typeface="Arial" panose="020B0604020202020204" pitchFamily="34" charset="0"/>
                <a:ea typeface="+mn-ea"/>
                <a:cs typeface="Arial" panose="020B0604020202020204" pitchFamily="34" charset="0"/>
              </a:rPr>
              <a:t>4</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[3-</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en-US" sz="1000" kern="1200" dirty="0">
                <a:solidFill>
                  <a:schemeClr val="tx1"/>
                </a:solidFill>
                <a:effectLst/>
                <a:latin typeface="Arial" panose="020B0604020202020204" pitchFamily="34" charset="0"/>
                <a:ea typeface="+mn-ea"/>
                <a:cs typeface="Arial" panose="020B0604020202020204" pitchFamily="34" charset="0"/>
              </a:rPr>
              <a:t>C]-lactate for quantification of rates of endogenous glucose production, ketogenesis and hepatic citrate synthase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and pyruvate carboxylase (V</a:t>
            </a:r>
            <a:r>
              <a:rPr lang="en-US" sz="1000" kern="1200" baseline="-25000" dirty="0">
                <a:solidFill>
                  <a:schemeClr val="tx1"/>
                </a:solidFill>
                <a:effectLst/>
                <a:latin typeface="Arial" panose="020B0604020202020204" pitchFamily="34" charset="0"/>
                <a:ea typeface="+mn-ea"/>
                <a:cs typeface="Arial" panose="020B0604020202020204" pitchFamily="34" charset="0"/>
              </a:rPr>
              <a:t>PC</a:t>
            </a:r>
            <a:r>
              <a:rPr lang="en-US" sz="1000" kern="1200" dirty="0">
                <a:solidFill>
                  <a:schemeClr val="tx1"/>
                </a:solidFill>
                <a:effectLst/>
                <a:latin typeface="Arial" panose="020B0604020202020204" pitchFamily="34" charset="0"/>
                <a:ea typeface="+mn-ea"/>
                <a:cs typeface="Arial" panose="020B0604020202020204" pitchFamily="34" charset="0"/>
              </a:rPr>
              <a:t>) fluxes.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performed PINTA in ten overweight/obese participants (mean age 58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 2 yrs, BMI 32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 2 kg/m</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en-US" sz="1000" kern="1200" dirty="0">
                <a:solidFill>
                  <a:schemeClr val="tx1"/>
                </a:solidFill>
                <a:effectLst/>
                <a:latin typeface="Arial" panose="020B0604020202020204" pitchFamily="34" charset="0"/>
                <a:ea typeface="+mn-ea"/>
                <a:cs typeface="Arial" panose="020B0604020202020204" pitchFamily="34" charset="0"/>
              </a:rPr>
              <a:t>, 50 % men) before and after 6-day CR diet. Compliance was assessed by measuring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concentrations and by 3-day food records. Liver fat and stiffness were measured using magnetic resonance spectroscopy and magnetic resonance elastography. Potential regulators of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a:solidFill>
                  <a:schemeClr val="tx1"/>
                </a:solidFill>
                <a:effectLst/>
                <a:latin typeface="Arial" panose="020B0604020202020204" pitchFamily="34" charset="0"/>
                <a:ea typeface="+mn-ea"/>
                <a:cs typeface="Arial" panose="020B0604020202020204" pitchFamily="34" charset="0"/>
              </a:rPr>
              <a:t>i.e.</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hepatic</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mitochondrial redox state (ratio of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and plasma concentrations of leptin and triiodothyronine were also measured.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CR diet was very low in carbohydrates (183 ± 20 vs. 23 ± 1 g/day, before vs. during the diet, </a:t>
            </a:r>
            <a:r>
              <a:rPr lang="en-US" sz="1000" i="1" kern="1200" dirty="0">
                <a:solidFill>
                  <a:schemeClr val="tx1"/>
                </a:solidFill>
                <a:effectLst/>
                <a:latin typeface="Arial" panose="020B0604020202020204" pitchFamily="34" charset="0"/>
                <a:ea typeface="+mn-ea"/>
                <a:cs typeface="Arial" panose="020B0604020202020204" pitchFamily="34" charset="0"/>
              </a:rPr>
              <a:t>p </a:t>
            </a:r>
            <a:r>
              <a:rPr lang="en-US" sz="1000" kern="1200" dirty="0">
                <a:solidFill>
                  <a:schemeClr val="tx1"/>
                </a:solidFill>
                <a:effectLst/>
                <a:latin typeface="Arial" panose="020B0604020202020204" pitchFamily="34" charset="0"/>
                <a:ea typeface="+mn-ea"/>
                <a:cs typeface="Arial" panose="020B0604020202020204" pitchFamily="34" charset="0"/>
              </a:rPr>
              <a:t>&lt; 0.000001) while intakes of other macronutrients were unchanged, which resulted in decreased energy intake (2019 ± 177 vs. 1444 kcal/day, </a:t>
            </a:r>
            <a:r>
              <a:rPr lang="en-US" sz="1000" i="1" kern="1200" dirty="0">
                <a:solidFill>
                  <a:schemeClr val="tx1"/>
                </a:solidFill>
                <a:effectLst/>
                <a:latin typeface="Arial" panose="020B0604020202020204" pitchFamily="34" charset="0"/>
                <a:ea typeface="+mn-ea"/>
                <a:cs typeface="Arial" panose="020B0604020202020204" pitchFamily="34" charset="0"/>
              </a:rPr>
              <a:t>p </a:t>
            </a:r>
            <a:r>
              <a:rPr lang="en-US" sz="1000" kern="1200" dirty="0">
                <a:solidFill>
                  <a:schemeClr val="tx1"/>
                </a:solidFill>
                <a:effectLst/>
                <a:latin typeface="Arial" panose="020B0604020202020204" pitchFamily="34" charset="0"/>
                <a:ea typeface="+mn-ea"/>
                <a:cs typeface="Arial" panose="020B0604020202020204" pitchFamily="34" charset="0"/>
              </a:rPr>
              <a:t>&lt; 0.01).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concentrations increased by 10-fold and 6-fold, and body weight decreased by 3 % during the diet (all </a:t>
            </a:r>
            <a:r>
              <a:rPr lang="en-US" sz="1000" i="1" kern="1200" dirty="0">
                <a:solidFill>
                  <a:schemeClr val="tx1"/>
                </a:solidFill>
                <a:effectLst/>
                <a:latin typeface="Arial" panose="020B0604020202020204" pitchFamily="34" charset="0"/>
                <a:ea typeface="+mn-ea"/>
                <a:cs typeface="Arial" panose="020B0604020202020204" pitchFamily="34" charset="0"/>
              </a:rPr>
              <a:t>p </a:t>
            </a:r>
            <a:r>
              <a:rPr lang="en-US" sz="1000" kern="1200" dirty="0">
                <a:solidFill>
                  <a:schemeClr val="tx1"/>
                </a:solidFill>
                <a:effectLst/>
                <a:latin typeface="Arial" panose="020B0604020202020204" pitchFamily="34" charset="0"/>
                <a:ea typeface="+mn-ea"/>
                <a:cs typeface="Arial" panose="020B0604020202020204" pitchFamily="34" charset="0"/>
              </a:rPr>
              <a:t>&lt; 0.001). The CR diet markedly decreased rates of endogenous glucose production (-22 %), serum insulin concentrations (-53 %) and liver fat content (-31 %, all p &lt; 0.001). The latter was attributed to increased mobilization of fatty acids (+35 %), increased rates of ketogenesis (+232 %), and decreased rates of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(-38 %, all p &lt; 0.001) which together with reduced serum insulin concentrations limits hepatic lipogenesis. Reduced hepatic V</a:t>
            </a:r>
            <a:r>
              <a:rPr lang="en-US" sz="1000" kern="1200" baseline="-25000" dirty="0">
                <a:solidFill>
                  <a:schemeClr val="tx1"/>
                </a:solidFill>
                <a:effectLst/>
                <a:latin typeface="Arial" panose="020B0604020202020204" pitchFamily="34" charset="0"/>
                <a:ea typeface="+mn-ea"/>
                <a:cs typeface="Arial" panose="020B0604020202020204" pitchFamily="34" charset="0"/>
              </a:rPr>
              <a:t>CS</a:t>
            </a:r>
            <a:r>
              <a:rPr lang="en-US" sz="1000" kern="1200" dirty="0">
                <a:solidFill>
                  <a:schemeClr val="tx1"/>
                </a:solidFill>
                <a:effectLst/>
                <a:latin typeface="Arial" panose="020B0604020202020204" pitchFamily="34" charset="0"/>
                <a:ea typeface="+mn-ea"/>
                <a:cs typeface="Arial" panose="020B0604020202020204" pitchFamily="34" charset="0"/>
              </a:rPr>
              <a:t> was associated with increased mitochondrial redox state as determined by ratio of plasma </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-hydroxybutyrate and acetoacetate (+167 %) and decreased plasma leptin (-45 %) and triiodothyronine (-21 %) concentrations.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We demonstrate heretofore undescribed mechanisms by which carbohydrate restriction reverses NAFLD in humans, </a:t>
            </a:r>
            <a:r>
              <a:rPr lang="en-US" sz="1000" i="1" kern="1200" dirty="0">
                <a:solidFill>
                  <a:schemeClr val="tx1"/>
                </a:solidFill>
                <a:effectLst/>
                <a:latin typeface="Arial" panose="020B0604020202020204" pitchFamily="34" charset="0"/>
                <a:ea typeface="+mn-ea"/>
                <a:cs typeface="Arial" panose="020B0604020202020204" pitchFamily="34" charset="0"/>
              </a:rPr>
              <a:t>i.e.</a:t>
            </a:r>
            <a:r>
              <a:rPr lang="en-US" sz="1000" kern="1200" dirty="0">
                <a:solidFill>
                  <a:schemeClr val="tx1"/>
                </a:solidFill>
                <a:effectLst/>
                <a:latin typeface="Arial" panose="020B0604020202020204" pitchFamily="34" charset="0"/>
                <a:ea typeface="+mn-ea"/>
                <a:cs typeface="Arial" panose="020B0604020202020204" pitchFamily="34" charset="0"/>
              </a:rPr>
              <a:t> by altering hepatic mitochondrial fluxes to promote hepatic fatty acid disposal.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568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13</a:t>
            </a:fld>
            <a:endParaRPr lang="en-GB" dirty="0"/>
          </a:p>
        </p:txBody>
      </p:sp>
    </p:spTree>
    <p:extLst>
      <p:ext uri="{BB962C8B-B14F-4D97-AF65-F5344CB8AC3E}">
        <p14:creationId xmlns:p14="http://schemas.microsoft.com/office/powerpoint/2010/main" val="120115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CRN, clinical research network; FGF19, fibroblast growth factor; LFC, liver fat content; LS, least squares; MRI-PDFF, magnetic resonance imaging-derived proton density fat fraction; NAS, NAFLD (non-alcoholic fatty liver disease) activity score; NASH, non-alcoholic steatohepatitis; PBO, placebo; QD, daily; R, randomization; SC, subcutaneous; SE, standard error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Positive topline results from a 24-week, randomized, double-blind, placebo-controlled, multicenter, phase 2 study of the FGF19 analogue aldafermin (NGM282) in patients with nonalcoholic steatohepatitis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Stephen A. Harrison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Guy Neff</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Cynthia Guy</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Mustafa Bashir</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Angelo Paredes</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Juan Frias</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Ziad H. Younes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James F. Trotter</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Nadege T. Gunn</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Sam Moussa</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Anita Kohli</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Kristen Nelson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Mildred Gottwald</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William Chang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Yan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Alex Depaoli</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Lei Ling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Hsiao Lieu</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Oxford,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 Florida Research Institute, Lakewood Ranch,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Duke University, Durham,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Brooke Army Medical Center,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National Research Institute, Los Angeles,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Gastro One, Memphis,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Texas Digestive Consultants, Dallas,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Austin,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Adobe Gastroenterology, Tucson,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Institute for Liver Health, Chandler,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NGM Biopharmaceuticals, South San Francisco,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lling94080@yahoo.com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Aldafermin (NGM282), an engineered FGF19 analogue, significantly inhibited bile acid synthesis, reduced hepatic fibrosis, inflammation and steatosis in previous 12-week NASH trials. Here we report the primary and key results from the 24-week (W24) study with paired liver biopsy.</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78 subjects were randomized 1:2 to receive PBO (n=25) or aldafermin 1mg (n=53) SC QD at 9 US study sites. Key inclusion criteria included biopsy-proven NASH with NAS≥4, stage 2-3 fibrosis and absolute liver fat content (LFC) ≥8%. Subjects underwent MRI-PDFF and liver biopsies at baseline (BL) and W24. The primary endpoint was change from BL to W24 in LFC. Histological endpoints included improvement in liver fibrosis by ≥1 stage with no worsening of NASH and resolution of NASH with no worsening of fibrosis (NASH CRN criteria).</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At W24, treatment with aldafermin resulted in statistically significant reductions in LFC (Table 1).  A greater proportion of subjects on aldafermin achieved fibrosis reduction of ≥1-stage without NASH worsening (38% [aldafermin] vs 18% [PBO]), and NASH resolution with no worsening of fibrosis (24% [aldafermin] vs 9% [PBO]). 22% (aldafermin) vs. 0% (PBO) of subjects achieved both histological endpoints (P=0.015). ALT, AST and fibrogenesis biomarkers (Pro-C3 and ELF) declined rapidly and significantly from BL with aldafermin therapy. AEs were mostly mild and moderate in severity. No difference in gastrointestinal AE was observed between arms. Incidences of SAEs were 12% (PBO) vs 4% (aldafermin), and discontinuations due to AE 4% (PBO) vs 0% (aldafermin). All SAEs were unrelated to drug.</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patients with NASH, aldafermin therapy resulted in statistically significant reduction in LFC and robust improvement in fibrosis and NASH histology compared with PBO.  A greater proportion of patients treated with aldafermin achieved both histological endpoints of fibrosis improvement and NASH resolution compared to PBO. Aldafermin 1mg maintained a durable response for 24 weeks with a favorable tolerability and safety profile.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AST, aspartate aminotransferase; LFC, liver fat content; LS, least squares; NASH, non-alcoholic steatohepatitis; PBO, placebo; Pro-C3, procollagen III; SAE, serious adverse event; SE, standard error</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Positive topline results from a 24-week, randomized, double-blind, placebo-controlled, multicenter, phase 2 study of the FGF19 analogue aldafermin (NGM282) in patients with nonalcoholic steatohepatitis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Stephen A. Harrison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Guy Neff</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Cynthia Guy</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Mustafa Bashir</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Angelo Paredes</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Juan Frias</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Ziad H. Younes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James F. Trotter</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Nadege T. Gunn</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Sam Moussa</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Anita Kohli</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Kristen Nelson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Mildred Gottwald</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William Chang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Yan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Alex Depaoli</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Lei Ling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Hsiao Lieu</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Oxford,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 Florida Research Institute, Lakewood Ranch,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Duke University, Durham,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Brooke Army Medical Center,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National Research Institute, Los Angeles,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Gastro One, Memphis,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Texas Digestive Consultants, Dallas,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Austin,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Adobe Gastroenterology, Tucson,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Institute for Liver Health, Chandler,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NGM Biopharmaceuticals, South San Francisco,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lling94080@yahoo.com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Aldafermin (NGM282), an engineered FGF19 analogue, significantly inhibited bile acid synthesis, reduced hepatic fibrosis, inflammation and steatosis in previous 12-week NASH trials. Here we report the primary and key results from the 24-week (W24) study with paired liver biopsy.</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78 subjects were randomized 1:2 to receive PBO (n=25) or aldafermin 1mg (n=53) SC QD at 9 US study sites. Key inclusion criteria included biopsy-proven NASH with NAS≥4, stage 2-3 fibrosis and absolute liver fat content (LFC) ≥8%. Subjects underwent MRI-PDFF and liver biopsies at baseline (BL) and W24. The primary endpoint was change from BL to W24 in LFC. Histological endpoints included improvement in liver fibrosis by ≥1 stage with no worsening of NASH and resolution of NASH with no worsening of fibrosis (NASH CRN criteria).</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At W24, treatment with aldafermin resulted in statistically significant reductions in LFC (Table 1).  A greater proportion of subjects on aldafermin achieved fibrosis reduction of ≥1-stage without NASH worsening (38% [aldafermin] vs 18% [PBO]), and NASH resolution with no worsening of fibrosis (24% [aldafermin] vs 9% [PBO]). 22% (aldafermin) vs. 0% (PBO) of subjects achieved both histological endpoints (P=0.015). ALT, AST and fibrogenesis biomarkers (Pro-C3 and ELF) declined rapidly and significantly from BL with aldafermin therapy. AEs were mostly mild and moderate in severity. No difference in gastrointestinal AE was observed between arms. Incidences of SAEs were 12% (PBO) vs 4% (aldafermin), and discontinuations due to AE 4% (PBO) vs 0% (aldafermin). All SAEs were unrelated to drug.</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patients with NASH, aldafermin therapy resulted in statistically significant reduction in LFC and robust improvement in fibrosis and NASH histology compared with PBO.  A greater proportion of patients treated with aldafermin achieved both histological endpoints of fibrosis improvement and NASH resolution compared to PBO. Aldafermin 1mg maintained a durable response for 24 weeks with a favorable tolerability and safety profile.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609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AST, aspartate aminotransferase; BL, baseline; FLI, fatty liver index; GGT, gamma-glutamyl transferase; GLP-1, glucagon-like peptide-1; NASH, non-alcoholic steatohepatitis; NFS, nonalcoholic fatty liver disease fibrosis score; QD, once daily; R, randomized; SC, subcutaneous; T2DM, type 2 diabetes mellitus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AS076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Effects of cotadutide on biomarkers of non-alcoholic steatohepatitis in overweight or obese subjects with type 2 diabetes mellitus: a 54-week analysis of a randomized phase 2b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Rajaa Nahra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Kishore Gadde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Boaz Hirshberg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Lutz Jermutus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Jill Maaske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Stumvoll</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Tao Wang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Philip Ambery</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AstraZeneca, Gaithersburg, MD,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Pennington Biomedical Research Centre, Baton Rouge, LA,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Leipzig, Saxony,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AstraZeneca, Gothenburg, Sweden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jill.maaske@astrazeneca.com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Cotadutide, a dual-receptor agonist with glucagon-like peptide-1 and glucagon activity, significantly decreased hepatic fat in obese or overweight T2DM subjects in an exploratory analysis of a phase 2b study. We evaluated effects of cotadutide at week 54 (W54) on hepatic parameters and metabolic profiles of obese or overweight T2DM subjects.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Eligible subjects (N = 834) were randomized to once-daily subcutaneous cotadutide 100, 200, or 300 µg; placebo; or open-label once-daily liraglutide 1.8 mg (NCT03235050). Change from baseline (BL) to W54 in body weight was secondary endpoint; changes in ALT, AST, and gamma-glutamyl transferase (GGT) were post hoc analyses (per-protocol population). Changes from BL to W54 in fatty liver disease fibrosis score (NFS) and fatty liver index (FLI) were also assessed as post hoc analyses (as-treated population).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Significant reductions in body weight were observed at all cotadutide doses vs placebo (p &lt; 0.001) and cotadutide 300 µg vs liraglutide (p = 0.009). Numerical reductions from BL to W54 in ALT, AST, and GGT levels were observed with all cotadutide doses (Table). Greatest ALT reductions were in 4th quartile (LS mean difference for % change from BL) vs placebo; with cotadutide 100, 200, and 300 μg, –12.3 (p = 0.259), –27.1 (p = 0.002), and –31.3 (p &lt; 0.001), respectively. At BL, 91% had fatty liver (FLI ≥ 60) and 13% had advanced liver fibrosis (NFS &gt; 0.675). Clinically significant reductions were observed at W54 in NFS (p ≤ 0.001) for all cotadutide doses and in FLI (p = 0.010) for cotadutide 300 µg vs placebo.</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Cotadutide 300 </a:t>
            </a:r>
            <a:r>
              <a:rPr lang="en-GB" sz="1000" kern="1200" dirty="0">
                <a:solidFill>
                  <a:schemeClr val="tx1"/>
                </a:solidFill>
                <a:effectLst/>
                <a:latin typeface="Arial" panose="020B0604020202020204" pitchFamily="34" charset="0"/>
                <a:ea typeface="+mn-ea"/>
                <a:cs typeface="Arial" panose="020B0604020202020204" pitchFamily="34" charset="0"/>
              </a:rPr>
              <a:t>µg yielded greater reductions in body weight and ALT levels vs liraglutide. The improvements in FLI and NFS with cotadutide may indicate reduced liver fat and fibrosis, respectively. These data support prospective clinical trials with cotadutide for a NASH indication.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858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AST, aspartate aminotransferase; BL, baseline; COT, cotadutide; CI, confidence interval; FLI, fatty liver index; GGT, gamma-glutamyl transferase; LS, least-square; NASH, non-alcoholic steatohepatitis; NFS, nonalcoholic fatty liver disease fibrosis score; SD, standard deviation; T2DM, type 2 diabetes mellitus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AS076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Effects of cotadutide on biomarkers of non-alcoholic steatohepatitis in overweight or obese subjects with type 2 diabetes mellitus: a 54-week analysis of a randomized phase 2b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Rajaa Nahra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Kishore Gadde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Boaz Hirshberg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Lutz Jermutus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Jill Maaske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Stumvoll</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Tao Wang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Philip Ambery</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AstraZeneca, Gaithersburg, MD,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Pennington Biomedical Research Centre, Baton Rouge, LA,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Leipzig, Saxony,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AstraZeneca, Gothenburg, Sweden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jill.maaske@astrazeneca.com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Cotadutide, a dual-receptor agonist with glucagon-like peptide-1 and glucagon activity, significantly decreased hepatic fat in obese or overweight T2DM subjects in an exploratory analysis of a phase 2b study. We evaluated effects of cotadutide at week 54 (W54) on hepatic parameters and metabolic profiles of obese or overweight T2DM subjects.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Eligible subjects (N = 834) were randomized to once-daily subcutaneous cotadutide 100, 200, or 300 µg; placebo; or open-label once-daily liraglutide 1.8 mg (NCT03235050). Change from baseline (BL) to W54 in body weight was secondary endpoint; changes in ALT, AST, and gamma-glutamyl transferase (GGT) were post hoc analyses (per-protocol population). Changes from BL to W54 in fatty liver disease fibrosis score (NFS) and fatty liver index (FLI) were also assessed as post hoc analyses (as-treated population).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Significant reductions in body weight were observed at all cotadutide doses vs placebo (p &lt; 0.001) and cotadutide 300 µg vs liraglutide (p = 0.009). Numerical reductions from BL to W54 in ALT, AST, and GGT levels were observed with all cotadutide doses (Table). Greatest ALT reductions were in 4th quartile (LS mean difference for % change from BL) vs placebo; with cotadutide 100, 200, and 300 μg, –12.3 (p = 0.259), –27.1 (p = 0.002), and –31.3 (p &lt; 0.001), respectively. At BL, 91% had fatty liver (FLI ≥ 60) and 13% had advanced liver fibrosis (NFS &gt; 0.675). Clinically significant reductions were observed at W54 in NFS (p ≤ 0.001) for all cotadutide doses and in FLI (p = 0.010) for cotadutide 300 µg vs placebo.</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Cotadutide 300 </a:t>
            </a:r>
            <a:r>
              <a:rPr lang="en-GB" sz="1000" kern="1200" dirty="0">
                <a:solidFill>
                  <a:schemeClr val="tx1"/>
                </a:solidFill>
                <a:effectLst/>
                <a:latin typeface="Arial" panose="020B0604020202020204" pitchFamily="34" charset="0"/>
                <a:ea typeface="+mn-ea"/>
                <a:cs typeface="Arial" panose="020B0604020202020204" pitchFamily="34" charset="0"/>
              </a:rPr>
              <a:t>µg yielded greater reductions in body weight and ALT levels vs liraglutide. The improvements in FLI and NFS with cotadutide may indicate reduced liver fat and fibrosis, respectively. These data support prospective clinical trials with cotadutide for a NASH indication.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609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230322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ALD, alcoholic liver disease; DILI, drug-induced liver injury; NIAAA, National Institute on Alcohol Abuse and Alcoholism; WT, wild-type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Mcj deficiency results in gut barrier dysfunction and macrophage-elicited inflammation following ethanol consumption, facilitating alcoholic endotoxemia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Naroa Goikoetxea-Usandizaga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 Clos</a:t>
            </a:r>
            <a:r>
              <a:rPr lang="en-US" sz="1000" kern="1200" baseline="30000" dirty="0">
                <a:solidFill>
                  <a:schemeClr val="tx1"/>
                </a:solidFill>
                <a:effectLst/>
                <a:latin typeface="Arial" panose="020B0604020202020204" pitchFamily="34" charset="0"/>
                <a:ea typeface="+mn-ea"/>
                <a:cs typeface="Arial" panose="020B0604020202020204" pitchFamily="34" charset="0"/>
              </a:rPr>
              <a:t>2 3 4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Leticia Abecia</a:t>
            </a:r>
            <a:r>
              <a:rPr lang="en-US" sz="1000" kern="1200" baseline="30000" dirty="0">
                <a:solidFill>
                  <a:schemeClr val="tx1"/>
                </a:solidFill>
                <a:effectLst/>
                <a:latin typeface="Arial" panose="020B0604020202020204" pitchFamily="34" charset="0"/>
                <a:ea typeface="+mn-ea"/>
                <a:cs typeface="Arial" panose="020B0604020202020204" pitchFamily="34" charset="0"/>
              </a:rPr>
              <a:t>5 6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Fernández Ramos</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Pascual Itoiz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Ainize Peña Cearra</a:t>
            </a:r>
            <a:r>
              <a:rPr lang="en-US" sz="1000" kern="1200" baseline="30000" dirty="0">
                <a:solidFill>
                  <a:schemeClr val="tx1"/>
                </a:solidFill>
                <a:effectLst/>
                <a:latin typeface="Arial" panose="020B0604020202020204" pitchFamily="34" charset="0"/>
                <a:ea typeface="+mn-ea"/>
                <a:cs typeface="Arial" panose="020B0604020202020204" pitchFamily="34" charset="0"/>
              </a:rPr>
              <a:t>5 8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Begoña Rodriguez Iruretagoyena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Maider Bizkarguenaga</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Diego Barriales</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Marina Serrano-Macia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Sofia Lachiondo-Ortega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Rubén Rodríguez Agudo</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Mercado-Gómez</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Oscar Lorenzo</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Mercedes Rincón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Falcon-Perez</a:t>
            </a:r>
            <a:r>
              <a:rPr lang="en-US" sz="1000" kern="1200" baseline="30000" dirty="0">
                <a:solidFill>
                  <a:schemeClr val="tx1"/>
                </a:solidFill>
                <a:effectLst/>
                <a:latin typeface="Arial" panose="020B0604020202020204" pitchFamily="34" charset="0"/>
                <a:ea typeface="+mn-ea"/>
                <a:cs typeface="Arial" panose="020B0604020202020204" pitchFamily="34" charset="0"/>
              </a:rPr>
              <a:t>2 3 11 12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Varela-Rey</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Franz Martin-Bermudo</a:t>
            </a:r>
            <a:r>
              <a:rPr lang="en-US" sz="1000" kern="1200" baseline="30000" dirty="0">
                <a:solidFill>
                  <a:schemeClr val="tx1"/>
                </a:solidFill>
                <a:effectLst/>
                <a:latin typeface="Arial" panose="020B0604020202020204" pitchFamily="34" charset="0"/>
                <a:ea typeface="+mn-ea"/>
                <a:cs typeface="Arial" panose="020B0604020202020204" pitchFamily="34" charset="0"/>
              </a:rPr>
              <a:t>13 14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Anguita</a:t>
            </a:r>
            <a:r>
              <a:rPr lang="en-US" sz="1000" kern="1200" baseline="30000" dirty="0">
                <a:solidFill>
                  <a:schemeClr val="tx1"/>
                </a:solidFill>
                <a:effectLst/>
                <a:latin typeface="Arial" panose="020B0604020202020204" pitchFamily="34" charset="0"/>
                <a:ea typeface="+mn-ea"/>
                <a:cs typeface="Arial" panose="020B0604020202020204" pitchFamily="34" charset="0"/>
              </a:rPr>
              <a:t>5 12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Luz Martínez-Chantar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CICbioGUNE, Liver Disease Laboratory , Derio,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CIBERehd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CICbioGUNE, Exosomes Laboratory, Derio,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Biodonostia,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CICbioGUNE, Inflammation and Macrophage plasticity Laboratory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of the Basque Country , Microbiology, Immunology and Parasitology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CICbioGUNE, Liver Metabolism Laboratory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University of the Basque Country , Science and Technology Faculty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Fundación  Jiménez Díaz, Nefrología e Hipertensión, Patología Vascular y Diabetes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University of Colorado, Immunology and Microbiology Department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CiCbioGUNE, Metabolomics Platform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IKERBASQUE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CABIMER, Islotes pancreaticos y celulas madre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CIBERdem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naroago03@gmail.com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E</a:t>
            </a:r>
            <a:r>
              <a:rPr lang="en-US" sz="1000" kern="1200" dirty="0">
                <a:solidFill>
                  <a:schemeClr val="tx1"/>
                </a:solidFill>
                <a:effectLst/>
                <a:latin typeface="Arial" panose="020B0604020202020204" pitchFamily="34" charset="0"/>
                <a:ea typeface="+mn-ea"/>
                <a:cs typeface="Arial" panose="020B0604020202020204" pitchFamily="34" charset="0"/>
              </a:rPr>
              <a:t>ndotoxin-mediated hepatic damage plays an essential role in the pathogenesis of Alcoholic liver disease (ALD). Alcohol consumption leads to changes in the composition of the gut microbiome, the disruption of the gut barrier and increased intestinal permeability. Silencing of MCJ, an endogenous negative regulator of mitochondria complex I, and subsequent accelerated mitochondrial activity, has proved to prevent and rescue drug induced liver injury, and improve liver regeneration. This work aims to study the implication of MCJ in the pathogenesis of ALD, including the intestine, source of the alcoholic endotoxemia.</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3-month-old wild-type (WT) and MCJ deficient (MCJ </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were fed either with control liquid diet not supplemented or with added 5% ethanol for 10 days, followed by a single binge control or ethanol feeding, as in the NIAAA model. Hepatic and intestinal injury, gut permeability, junctional integrity and changes in gut microbiota were then assessed.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Whole-body MCJ knockout proved to be detrimental in endotoxin-mediated hepatic damage. 85% of ethanol-fed WT mice survived compared to just 54% of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Although no differences were observed in both ethanol-fed WT and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livers, histological score was higher in the intestine of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Elevated expression of TNF and Il-1ß were detected by qPCR, and IHC revealed higher levels of F4/80 in the gut of ethanol-fed MCJ</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suggesting that MCJ silencing causes an elevated infiltration of macrophages in the intestine, increasing the proinflammatory response. V3-V4 regions of 16S rDNA amplicon sequencing identified alterations of the gut microbiota in control-fed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which are worsened after ethanol diet, indicating a dysbiosis event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Lower abundance of Ruminococcaceae and higher levels of Bifidobacteriaceae were found in control-fed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Higher levels of </a:t>
            </a:r>
            <a:r>
              <a:rPr lang="en-US" sz="1000" i="1" kern="1200" dirty="0">
                <a:solidFill>
                  <a:schemeClr val="tx1"/>
                </a:solidFill>
                <a:effectLst/>
                <a:latin typeface="Arial" panose="020B0604020202020204" pitchFamily="34" charset="0"/>
                <a:ea typeface="+mn-ea"/>
                <a:cs typeface="Arial" panose="020B0604020202020204" pitchFamily="34" charset="0"/>
              </a:rPr>
              <a:t>Prevotella</a:t>
            </a:r>
            <a:r>
              <a:rPr lang="en-US" sz="1000" kern="1200" dirty="0">
                <a:solidFill>
                  <a:schemeClr val="tx1"/>
                </a:solidFill>
                <a:effectLst/>
                <a:latin typeface="Arial" panose="020B0604020202020204" pitchFamily="34" charset="0"/>
                <a:ea typeface="+mn-ea"/>
                <a:cs typeface="Arial" panose="020B0604020202020204" pitchFamily="34" charset="0"/>
              </a:rPr>
              <a:t>, known to degrade mucin leading to gut barrier disruption, and lower abundance of Bifidobacteriaceae, Lactobacillaceae and Ruminococcaceae, which maintain mucosal barrier integrity, were identified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Evaluation of intestinal permeability with FITC-labelled dextran showed higher levels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serum. Reduced expression of tight junction proteins detected by qPCR and IHC, confirms augmented intestinal permeability and decreased junctional integrity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facilitating bacterial and microbial products translocation.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Enhanced mitochondrial activity, due to MCJ silencing, results in bacterial alterations, increased macrophage infiltration and augmented inflammatory response after ethanol consumption. These events induce the disruption of the gut barrier and elevated gut permeability, which facilitate alcohol endotoxemia and worsen ALD.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121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249905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ALD, alcoholic liver disease; FITC, </a:t>
            </a:r>
            <a:r>
              <a:rPr lang="en-GB" sz="1000" b="0" i="1" kern="1200" dirty="0">
                <a:solidFill>
                  <a:schemeClr val="tx1"/>
                </a:solidFill>
                <a:effectLst/>
                <a:latin typeface="Arial" panose="020B0604020202020204" pitchFamily="34" charset="0"/>
                <a:ea typeface="+mn-ea"/>
                <a:cs typeface="Arial" panose="020B0604020202020204" pitchFamily="34" charset="0"/>
              </a:rPr>
              <a:t>fluorescein isothiocyanate, </a:t>
            </a:r>
            <a:r>
              <a:rPr lang="en-US" sz="1000" b="0" i="1" kern="1200" dirty="0">
                <a:solidFill>
                  <a:schemeClr val="tx1"/>
                </a:solidFill>
                <a:effectLst/>
                <a:latin typeface="Arial" panose="020B0604020202020204" pitchFamily="34" charset="0"/>
                <a:ea typeface="+mn-ea"/>
                <a:cs typeface="Arial" panose="020B0604020202020204" pitchFamily="34" charset="0"/>
              </a:rPr>
              <a:t>IHC, immunohistochemistry; IL-1B, interleukin 1 beta; qPCR; quantitative polymerase chain reaction; rDNA, ribosomal DNA; TNF, tumour necrosis factor; WT, wild-type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Mcj deficiency results in gut barrier dysfunction and macrophage-elicited inflammation following ethanol consumption, facilitating alcoholic endotoxemia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Naroa Goikoetxea-Usandizaga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 Clos</a:t>
            </a:r>
            <a:r>
              <a:rPr lang="en-US" sz="1000" kern="1200" baseline="30000" dirty="0">
                <a:solidFill>
                  <a:schemeClr val="tx1"/>
                </a:solidFill>
                <a:effectLst/>
                <a:latin typeface="Arial" panose="020B0604020202020204" pitchFamily="34" charset="0"/>
                <a:ea typeface="+mn-ea"/>
                <a:cs typeface="Arial" panose="020B0604020202020204" pitchFamily="34" charset="0"/>
              </a:rPr>
              <a:t>2 3 4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Leticia Abecia</a:t>
            </a:r>
            <a:r>
              <a:rPr lang="en-US" sz="1000" kern="1200" baseline="30000" dirty="0">
                <a:solidFill>
                  <a:schemeClr val="tx1"/>
                </a:solidFill>
                <a:effectLst/>
                <a:latin typeface="Arial" panose="020B0604020202020204" pitchFamily="34" charset="0"/>
                <a:ea typeface="+mn-ea"/>
                <a:cs typeface="Arial" panose="020B0604020202020204" pitchFamily="34" charset="0"/>
              </a:rPr>
              <a:t>5 6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Fernández Ramos</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Pascual Itoiz</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Ainize Peña Cearra</a:t>
            </a:r>
            <a:r>
              <a:rPr lang="en-US" sz="1000" kern="1200" baseline="30000" dirty="0">
                <a:solidFill>
                  <a:schemeClr val="tx1"/>
                </a:solidFill>
                <a:effectLst/>
                <a:latin typeface="Arial" panose="020B0604020202020204" pitchFamily="34" charset="0"/>
                <a:ea typeface="+mn-ea"/>
                <a:cs typeface="Arial" panose="020B0604020202020204" pitchFamily="34" charset="0"/>
              </a:rPr>
              <a:t>5 8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Begoña Rodriguez Iruretagoyena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Maider Bizkarguenaga</a:t>
            </a:r>
            <a:r>
              <a:rPr lang="en-US" sz="1000" kern="1200" baseline="30000" dirty="0">
                <a:solidFill>
                  <a:schemeClr val="tx1"/>
                </a:solidFill>
                <a:effectLst/>
                <a:latin typeface="Arial" panose="020B0604020202020204" pitchFamily="34" charset="0"/>
                <a:ea typeface="+mn-ea"/>
                <a:cs typeface="Arial" panose="020B0604020202020204" pitchFamily="34" charset="0"/>
              </a:rPr>
              <a:t>2 7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Diego Barriales</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Marina Serrano-Macia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Sofia Lachiondo-Ortega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Rubén Rodríguez Agudo</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Mercado-Gómez</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Oscar Lorenzo</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Mercedes Rincón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Falcon-Perez</a:t>
            </a:r>
            <a:r>
              <a:rPr lang="en-US" sz="1000" kern="1200" baseline="30000" dirty="0">
                <a:solidFill>
                  <a:schemeClr val="tx1"/>
                </a:solidFill>
                <a:effectLst/>
                <a:latin typeface="Arial" panose="020B0604020202020204" pitchFamily="34" charset="0"/>
                <a:ea typeface="+mn-ea"/>
                <a:cs typeface="Arial" panose="020B0604020202020204" pitchFamily="34" charset="0"/>
              </a:rPr>
              <a:t>2 3 11 12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Varela-Rey</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Franz Martin-Bermudo</a:t>
            </a:r>
            <a:r>
              <a:rPr lang="en-US" sz="1000" kern="1200" baseline="30000" dirty="0">
                <a:solidFill>
                  <a:schemeClr val="tx1"/>
                </a:solidFill>
                <a:effectLst/>
                <a:latin typeface="Arial" panose="020B0604020202020204" pitchFamily="34" charset="0"/>
                <a:ea typeface="+mn-ea"/>
                <a:cs typeface="Arial" panose="020B0604020202020204" pitchFamily="34" charset="0"/>
              </a:rPr>
              <a:t>13 14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Anguita</a:t>
            </a:r>
            <a:r>
              <a:rPr lang="en-US" sz="1000" kern="1200" baseline="30000" dirty="0">
                <a:solidFill>
                  <a:schemeClr val="tx1"/>
                </a:solidFill>
                <a:effectLst/>
                <a:latin typeface="Arial" panose="020B0604020202020204" pitchFamily="34" charset="0"/>
                <a:ea typeface="+mn-ea"/>
                <a:cs typeface="Arial" panose="020B0604020202020204" pitchFamily="34" charset="0"/>
              </a:rPr>
              <a:t>5 12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Luz Martínez-Chantar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CICbioGUNE, Liver Disease Laboratory , Derio,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CIBERehd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CICbioGUNE, Exosomes Laboratory, Derio,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Biodonostia,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CICbioGUNE, Inflammation and Macrophage plasticity Laboratory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of the Basque Country , Microbiology, Immunology and Parasitology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CICbioGUNE, Liver Metabolism Laboratory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University of the Basque Country , Science and Technology Faculty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Fundación  Jiménez Díaz, Nefrología e Hipertensión, Patología Vascular y Diabetes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University of Colorado, Immunology and Microbiology Department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CiCbioGUNE, Metabolomics Platform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IKERBASQUE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CABIMER, Islotes pancreaticos y celulas madre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CIBERdem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naroago03@gmail.com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E</a:t>
            </a:r>
            <a:r>
              <a:rPr lang="en-US" sz="1000" kern="1200" dirty="0">
                <a:solidFill>
                  <a:schemeClr val="tx1"/>
                </a:solidFill>
                <a:effectLst/>
                <a:latin typeface="Arial" panose="020B0604020202020204" pitchFamily="34" charset="0"/>
                <a:ea typeface="+mn-ea"/>
                <a:cs typeface="Arial" panose="020B0604020202020204" pitchFamily="34" charset="0"/>
              </a:rPr>
              <a:t>ndotoxin-mediated hepatic damage plays an essential role in the pathogenesis of Alcoholic liver disease (ALD). Alcohol consumption leads to changes in the composition of the gut microbiome, the disruption of the gut barrier and increased intestinal permeability. Silencing of MCJ, an endogenous negative regulator of mitochondria complex I, and subsequent accelerated mitochondrial activity, has proved to prevent and rescue drug induced liver injury, and improve liver regeneration. This work aims to study the implication of MCJ in the pathogenesis of ALD, including the intestine, source of the alcoholic endotoxemia.</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3-month-old wild-type (WT) and MCJ deficient (MCJ </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were fed either with control liquid diet not supplemented or with added 5% ethanol for 10 days, followed by a single binge control or ethanol feeding, as in the NIAAA model. Hepatic and intestinal injury, gut permeability, junctional integrity and changes in gut microbiota were then assessed.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Whole-body MCJ knockout proved to be detrimental in endotoxin-mediated hepatic damage. 85% of ethanol-fed WT mice survived compared to just 54% of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Although no differences were observed in both ethanol-fed WT and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livers, histological score was higher in the intestine of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Elevated expression of TNF and Il-1ß were detected by qPCR, and IHC revealed higher levels of F4/80 in the gut of ethanol-fed MCJ</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suggesting that MCJ silencing causes an elevated infiltration of macrophages in the intestine, increasing the proinflammatory response. V3-V4 regions of 16S rDNA amplicon sequencing identified alterations of the gut microbiota in control-fed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which are worsened after ethanol diet, indicating a dysbiosis event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Lower abundance of Ruminococcaceae and higher levels of Bifidobacteriaceae were found in control-fed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Higher levels of </a:t>
            </a:r>
            <a:r>
              <a:rPr lang="en-US" sz="1000" i="1" kern="1200" dirty="0">
                <a:solidFill>
                  <a:schemeClr val="tx1"/>
                </a:solidFill>
                <a:effectLst/>
                <a:latin typeface="Arial" panose="020B0604020202020204" pitchFamily="34" charset="0"/>
                <a:ea typeface="+mn-ea"/>
                <a:cs typeface="Arial" panose="020B0604020202020204" pitchFamily="34" charset="0"/>
              </a:rPr>
              <a:t>Prevotella</a:t>
            </a:r>
            <a:r>
              <a:rPr lang="en-US" sz="1000" kern="1200" dirty="0">
                <a:solidFill>
                  <a:schemeClr val="tx1"/>
                </a:solidFill>
                <a:effectLst/>
                <a:latin typeface="Arial" panose="020B0604020202020204" pitchFamily="34" charset="0"/>
                <a:ea typeface="+mn-ea"/>
                <a:cs typeface="Arial" panose="020B0604020202020204" pitchFamily="34" charset="0"/>
              </a:rPr>
              <a:t>, known to degrade mucin leading to gut barrier disruption, and lower abundance of Bifidobacteriaceae, Lactobacillaceae and Ruminococcaceae, which maintain mucosal barrier integrity, were identified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Evaluation of intestinal permeability with FITC-labelled dextran showed higher levels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serum. Reduced expression of tight junction proteins detected by qPCR and IHC, confirms augmented intestinal permeability and decreased junctional integrity in ethanol-fed MCJ </a:t>
            </a:r>
            <a:r>
              <a:rPr lang="en-US" sz="1000" kern="1200" baseline="300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mice; facilitating bacterial and microbial products translocation.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Enhanced mitochondrial activity, due to MCJ silencing, results in bacterial alterations, increased macrophage infiltration and augmented inflammatory response after ethanol consumption. These events induce the disruption of the gut barrier and elevated gut permeability, which facilitate alcohol endotoxemia and worsen ALD.</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59747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305863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HF, high fat; micro-CT, micro-computed tomography; NAFL, non-alcoholic fatty liver; NAFLD, non-alcoholic fatty liver disease; NASH, non-alcoholic steatohepatitis; Std, standard; WT, wild-type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AS133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Myosteatosis is associated with early NASH in the context of obesity and metabolic syndrome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Maxime Nachit</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Greetje Vande Velde</a:t>
            </a:r>
            <a:r>
              <a:rPr lang="en-US" sz="1000" kern="1200" baseline="30000" dirty="0">
                <a:solidFill>
                  <a:schemeClr val="tx1"/>
                </a:solidFill>
                <a:effectLst/>
                <a:latin typeface="Arial" panose="020B0604020202020204" pitchFamily="34" charset="0"/>
                <a:ea typeface="+mn-ea"/>
                <a:cs typeface="Arial" panose="020B0604020202020204" pitchFamily="34" charset="0"/>
              </a:rPr>
              <a:t>1 3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Wilhelmus Kwanten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Jean-Paul Thissen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Maxime De Rudder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Olivier Schakman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Caroline Bouzin</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Bart Op De Beeck</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 Van Gaal</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Yves Horsmans</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Sven Francque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Isabelle Leclercq</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KU Leuven, Department of Imaging and Pathology,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UCLouvain, Institut de Recherche Expérimentale et Clinique, Laboratory of Hepato-Gastroenterology,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KU Leuven, Molecular Small Animal Imaging Center (MoSAIC),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Antwerp University Hospital, Department of Gastroenterology and Hepatology, Antwerp,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UCLouvain, Institut de Recherche Expérimentale et Clinique, Pole of Endocrinology, Diabetes and Nutrition, Bruxelles,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UCLouvain, Institute of Neuroscience,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UCLouvain, IREC Imaging Platform,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Antwerp University Hospital, Department of Radiology, Antwerp,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Antwerp University Hospital, Department of Endocrinology, Diabetology and Metabolism, Antwerp,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Cliniques Universitaires Saint-Luc, Service D’Hépato-Gastro-Entérologie, Brussels, Belgium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isabelle.leclercq@uclouvain.be</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A substantial body of literature supports that a low muscle mass, low strength or a higher muscle fatty infiltration are associated with NAFLD presence and severity. Here, we investigated the muscle compartment in NAFLD models and a human cohort to evaluate muscle changes in correlation with liver disease progression.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For over 34 weeks, we followed WT mice fed a standard chow as controls (Ctl), WT mice fed a high fat (HF) diet (60% fat) as a model of simple steatosis (WT HF) and foz/foz mice fed a HF diet as a model of progressive NASH (FOZ HF). We developed and validated a novel preclinical micro-Computed Tomography</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(micro-CT) based methodology to prospectively study skeletal muscle mass and fatty infiltration in muscle and liver in a high-throughput and non-invasive manner. We used CT to measure skeletal mass and fatty infiltration retrospectively in a large cohort of 197 morbidly obese patients with biopsy-based liver histology (62.4%, 19.7% and 17.2% had respectively NASH, NAFL and normal liver histology).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animals with NASH, muscle mass dissociated from body weight gain and relative</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decrease in muscle mass was associated with severe loss of muscle strength from 12 week on. Myosteatosis was the earliest muscular change as reflected by a significantly lower muscle density in FOZ HF as early as 4 week (0.79±0.02) when compared to Ctl (0.91±0.02). Myosteatosis severity was strongly correlated with NAS score (r=-0.87, n=67, p&lt;0.001), irrespectively of the time point studied, and could not be explained by the higher body weight of foz/foz (fig. 1a). Myosteatosis powerfully discriminated NASH from non NASH-NAFL or normal liver (AUROC = 0.96, p&lt;0.001) in this model (fig. 1b). In a large population of 185 morbidly obese patients, CT-derived myosteatosis identified patients with biopsy proven NASH amongst those with uncomplicated steatosis and normal liver histology (fig. 1-c,d), independently of possible confounding factors and outperforming classical biomarkers such as FIB4, NFS and CK18 (AUROC = 0.57, 0.52 and 0.55 respectively). Myosteatosis inclusion in a multivariate model returned an AUROC of 0.81 for NASH prediction (p&lt;0.001).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Taken together, our data support that myosteatosis, hepatocellular damage and</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inflammation develop synchronously with NASH onset, paving the way for the exploitation of</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myosteatosis as a non-invasive marker of NASH and suggesting a muscle-liver reciprocal</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cross-talk during liver disease progression.</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182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AUROC, area under the receiver operating characteristic curve; CK18, cytokeratin-18; FIB4, fibrosis-4; HF, high fat; micro-CT, micro-computed tomography; NAFL, non-alcoholic fatty liver; NAFLD, non-alcoholic fatty liver disease; ND, normal diet; NASH, non-alcoholic steatohepatitis; NFS, NAFLD (non-alcoholic fatty liver disease) fibrosis score; ROC, receiver operating characteristic; WT, wild-type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AS133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Myosteatosis is associated with early NASH in the context of obesity and metabolic syndrome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Maxime Nachit</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Greetje Vande Velde</a:t>
            </a:r>
            <a:r>
              <a:rPr lang="en-US" sz="1000" kern="1200" baseline="30000" dirty="0">
                <a:solidFill>
                  <a:schemeClr val="tx1"/>
                </a:solidFill>
                <a:effectLst/>
                <a:latin typeface="Arial" panose="020B0604020202020204" pitchFamily="34" charset="0"/>
                <a:ea typeface="+mn-ea"/>
                <a:cs typeface="Arial" panose="020B0604020202020204" pitchFamily="34" charset="0"/>
              </a:rPr>
              <a:t>1 3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Wilhelmus Kwanten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Jean-Paul Thissen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Maxime De Rudder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Olivier Schakman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Caroline Bouzin</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Bart Op De Beeck</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 Van Gaal</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Yves Horsmans</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Sven Francque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Isabelle Leclercq</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KU Leuven, Department of Imaging and Pathology,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UCLouvain, Institut de Recherche Expérimentale et Clinique, Laboratory of Hepato-Gastroenterology,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KU Leuven, Molecular Small Animal Imaging Center (MoSAIC), Leuven,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Antwerp University Hospital, Department of Gastroenterology and Hepatology, Antwerp,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UCLouvain, Institut de Recherche Expérimentale et Clinique, Pole of Endocrinology, Diabetes and Nutrition, Bruxelles,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UCLouvain, Institute of Neuroscience,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UCLouvain, IREC Imaging Platform,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Antwerp University Hospital, Department of Radiology, Antwerp,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Antwerp University Hospital, Department of Endocrinology, Diabetology and Metabolism, Antwerp,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Cliniques Universitaires Saint-Luc, Service D’Hépato-Gastro-Entérologie, Brussels, Belgium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isabelle.leclercq@uclouvain.be</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A substantial body of literature supports that a low muscle mass, low strength or a higher muscle fatty infiltration are associated with NAFLD presence and severity. Here, we investigated the muscle compartment in NAFLD models and a human cohort to evaluate muscle changes in correlation with liver disease progression.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For over 34 weeks, we followed WT mice fed a standard chow as controls (Ctl), WT mice fed a high fat (HF) diet (60% fat) as a model of simple steatosis (WT HF) and foz/foz mice fed a HF diet as a model of progressive NASH (FOZ HF). We developed and validated a novel preclinical micro-Computed Tomography</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(micro-CT) based methodology to prospectively study skeletal muscle mass and fatty infiltration in muscle and liver in a high-throughput and non-invasive manner. We used CT to measure skeletal mass and fatty infiltration retrospectively in a large cohort of 197 morbidly obese patients with biopsy-based liver histology (62.4%, 19.7% and 17.2% had respectively NASH, NAFL and normal liver histology).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animals with NASH, muscle mass dissociated from body weight gain and relative</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decrease in muscle mass was associated with severe loss of muscle strength from 12 week on. Myosteatosis was the earliest muscular change as reflected by a significantly lower muscle density in FOZ HF as early as 4 week (0.79±0.02) when compared to Ctl (0.91±0.02). Myosteatosis severity was strongly correlated with NAS score (r=-0.87, n=67, p&lt;0.001), irrespectively of the time point studied, and could not be explained by the higher body weight of foz/foz (fig. 1a). Myosteatosis powerfully discriminated NASH from non NASH-NAFL or normal liver (AUROC = 0.96, p&lt;0.001) in this model (fig. 1b). In a large population of 185 morbidly obese patients, CT-derived myosteatosis identified patients with biopsy proven NASH amongst those with uncomplicated steatosis and normal liver histology (fig. 1-c,d), independently of possible confounding factors and outperforming classical biomarkers such as FIB4, NFS and CK18 (AUROC = 0.57, 0.52 and 0.55 respectively). Myosteatosis inclusion in a multivariate model returned an AUROC of 0.81 for NASH prediction (p&lt;0.001).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Taken together, our data support that myosteatosis, hepatocellular damage and</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inflammation develop synchronously with NASH onset, paving the way for the exploitation of</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myosteatosis as a non-invasive marker of NASH and suggesting a muscle-liver reciprocal</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cross-talk during liver disease progression.</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2370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190198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Adipo-IR, adipose tissue insulin resistance; ApoB, apolipoprotein B; AT, adipose tissue; BMI, body mass index; BOH, beta hydroxybutyrate; EPoS, Elucidating Pathways of Steatohepatitis; FFA, free fatty acids; Ins, insulin; LMA, logistic multivariable analysis; MCP, monocyte chemoattractant protein; NAFLD, non-alcoholic fatty liver disease; NASH, non-alcoholic steatohepatitis; OR, odds ratio; TG, triglyceride; TNF, tumour necrosis factor; VLDL, very-low-density lipoprotein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THU001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Adipose tissue insulin resistance and inflammation, but not reduced hepatic fat oxidation, are associated to active NASH and severe fibrosis</a:t>
            </a:r>
          </a:p>
          <a:p>
            <a:pPr marL="0" indent="0" algn="l">
              <a:buNone/>
            </a:pPr>
            <a:r>
              <a:rPr lang="en-US" sz="1000" b="0" i="0" u="sng" dirty="0">
                <a:solidFill>
                  <a:srgbClr val="000000"/>
                </a:solidFill>
                <a:effectLst/>
                <a:latin typeface="Arial" panose="020B0604020202020204" pitchFamily="34" charset="0"/>
              </a:rPr>
              <a:t>Amalia Gastaldelli</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Melania Gaggini</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Michael Allison</a:t>
            </a:r>
            <a:r>
              <a:rPr lang="en-US" sz="1000" b="0" i="0" baseline="30000" dirty="0">
                <a:solidFill>
                  <a:srgbClr val="000000"/>
                </a:solidFill>
                <a:effectLst/>
                <a:latin typeface="Arial" panose="020B0604020202020204" pitchFamily="34" charset="0"/>
              </a:rPr>
              <a:t>2 3</a:t>
            </a:r>
            <a:r>
              <a:rPr lang="en-US" sz="1000" b="0" i="0" dirty="0">
                <a:solidFill>
                  <a:srgbClr val="000000"/>
                </a:solidFill>
                <a:effectLst/>
                <a:latin typeface="Arial" panose="020B0604020202020204" pitchFamily="34" charset="0"/>
              </a:rPr>
              <a:t>, Ramy Younes</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Chiara Rosso</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Jörn M. Schattenberg</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Vlad Ratziu</a:t>
            </a:r>
            <a:r>
              <a:rPr lang="en-US" sz="1000" b="0" i="0" baseline="30000" dirty="0">
                <a:solidFill>
                  <a:srgbClr val="000000"/>
                </a:solidFill>
                <a:effectLst/>
                <a:latin typeface="Arial" panose="020B0604020202020204" pitchFamily="34" charset="0"/>
              </a:rPr>
              <a:t>6 7</a:t>
            </a:r>
            <a:r>
              <a:rPr lang="en-US" sz="1000" b="0" i="0" dirty="0">
                <a:solidFill>
                  <a:srgbClr val="000000"/>
                </a:solidFill>
                <a:effectLst/>
                <a:latin typeface="Arial" panose="020B0604020202020204" pitchFamily="34" charset="0"/>
              </a:rPr>
              <a:t>, Elisabetta Bugianesi</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Quentin Anstee</a:t>
            </a:r>
            <a:r>
              <a:rPr lang="en-US" sz="1000" b="0" i="0" baseline="30000" dirty="0">
                <a:solidFill>
                  <a:srgbClr val="000000"/>
                </a:solidFill>
                <a:effectLst/>
                <a:latin typeface="Arial" panose="020B0604020202020204" pitchFamily="34" charset="0"/>
              </a:rPr>
              <a:t>8</a:t>
            </a:r>
          </a:p>
          <a:p>
            <a:pPr marL="0" indent="0" algn="l" rtl="0" fontAlgn="base">
              <a:buNone/>
            </a:pPr>
            <a:r>
              <a:rPr lang="en-US" sz="1000" b="0" i="1" baseline="30000" dirty="0">
                <a:solidFill>
                  <a:srgbClr val="000000"/>
                </a:solidFill>
                <a:effectLst/>
                <a:latin typeface="Arial" panose="020B0604020202020204" pitchFamily="34" charset="0"/>
              </a:rPr>
              <a:t>1</a:t>
            </a:r>
            <a:r>
              <a:rPr lang="en-US" sz="1000" b="0" i="1" dirty="0">
                <a:solidFill>
                  <a:srgbClr val="000000"/>
                </a:solidFill>
                <a:effectLst/>
                <a:latin typeface="Arial" panose="020B0604020202020204" pitchFamily="34" charset="0"/>
              </a:rPr>
              <a:t>Institute of Clinical Physiology, Cardiometabolic Risk Unit, Pisa,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2</a:t>
            </a:r>
            <a:r>
              <a:rPr lang="en-US" sz="1000" b="0" i="1" dirty="0">
                <a:solidFill>
                  <a:srgbClr val="000000"/>
                </a:solidFill>
                <a:effectLst/>
                <a:latin typeface="Arial" panose="020B0604020202020204" pitchFamily="34" charset="0"/>
              </a:rPr>
              <a:t>Cambridge NIHR Biomedical Research Centre, Liver Unit, Department of Medicine, Cambridge,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3</a:t>
            </a:r>
            <a:r>
              <a:rPr lang="en-US" sz="1000" b="0" i="1" dirty="0">
                <a:solidFill>
                  <a:srgbClr val="000000"/>
                </a:solidFill>
                <a:effectLst/>
                <a:latin typeface="Arial" panose="020B0604020202020204" pitchFamily="34" charset="0"/>
              </a:rPr>
              <a:t>University Hospitals NHS Foundation Trust, Cambridge,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4</a:t>
            </a:r>
            <a:r>
              <a:rPr lang="en-US" sz="1000" b="0" i="1" dirty="0">
                <a:solidFill>
                  <a:srgbClr val="000000"/>
                </a:solidFill>
                <a:effectLst/>
                <a:latin typeface="Arial" panose="020B0604020202020204" pitchFamily="34" charset="0"/>
              </a:rPr>
              <a:t>University of Torino, Division of Gastroenterology, Dept. of Medical Sciences, Torino,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5</a:t>
            </a:r>
            <a:r>
              <a:rPr lang="en-US" sz="1000" b="0" i="1" dirty="0">
                <a:solidFill>
                  <a:srgbClr val="000000"/>
                </a:solidFill>
                <a:effectLst/>
                <a:latin typeface="Arial" panose="020B0604020202020204" pitchFamily="34" charset="0"/>
              </a:rPr>
              <a:t>University Medical Center Mainz, Metabolic Liver Research Program, I. Department of Medicine, Mainz, Germany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6</a:t>
            </a:r>
            <a:r>
              <a:rPr lang="en-US" sz="1000" b="0" i="1" dirty="0">
                <a:solidFill>
                  <a:srgbClr val="000000"/>
                </a:solidFill>
                <a:effectLst/>
                <a:latin typeface="Arial" panose="020B0604020202020204" pitchFamily="34" charset="0"/>
              </a:rPr>
              <a:t>Assistance Publique-Hôpitaux de Paris, Hôpital Beaujon,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7</a:t>
            </a:r>
            <a:r>
              <a:rPr lang="en-US" sz="1000" b="0" i="1" dirty="0">
                <a:solidFill>
                  <a:srgbClr val="000000"/>
                </a:solidFill>
                <a:effectLst/>
                <a:latin typeface="Arial" panose="020B0604020202020204" pitchFamily="34" charset="0"/>
              </a:rPr>
              <a:t>University Paris-Diderot,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8</a:t>
            </a:r>
            <a:r>
              <a:rPr lang="en-US" sz="1000" b="0" i="1" dirty="0">
                <a:solidFill>
                  <a:srgbClr val="000000"/>
                </a:solidFill>
                <a:effectLst/>
                <a:latin typeface="Arial" panose="020B0604020202020204" pitchFamily="34" charset="0"/>
              </a:rPr>
              <a:t>Newcastle University, Newcastle upon Tyne, United Kingdom</a:t>
            </a:r>
            <a:r>
              <a:rPr lang="en-US" sz="1000" b="0" i="0" dirty="0">
                <a:solidFill>
                  <a:srgbClr val="000000"/>
                </a:solidFill>
                <a:effectLst/>
                <a:latin typeface="Arial" panose="020B0604020202020204" pitchFamily="34" charset="0"/>
              </a:rPr>
              <a:t> </a:t>
            </a:r>
            <a:endParaRPr lang="en-US" sz="1000" b="0" i="0" dirty="0">
              <a:solidFill>
                <a:srgbClr val="000000"/>
              </a:solidFill>
              <a:effectLst/>
              <a:latin typeface="Segoe UI" panose="020B0502040204020203" pitchFamily="34" charset="0"/>
            </a:endParaRPr>
          </a:p>
          <a:p>
            <a:pPr marL="0" indent="0" algn="l" rtl="0" fontAlgn="base">
              <a:buNone/>
            </a:pPr>
            <a:r>
              <a:rPr lang="en-US" sz="1000" b="0" i="0" dirty="0">
                <a:solidFill>
                  <a:srgbClr val="000000"/>
                </a:solidFill>
                <a:effectLst/>
                <a:latin typeface="Arial" panose="020B0604020202020204" pitchFamily="34" charset="0"/>
              </a:rPr>
              <a:t>Email:</a:t>
            </a:r>
            <a:r>
              <a:rPr lang="en-US" sz="1000" b="0" i="1" dirty="0">
                <a:solidFill>
                  <a:srgbClr val="000000"/>
                </a:solidFill>
                <a:effectLst/>
                <a:latin typeface="Arial" panose="020B0604020202020204" pitchFamily="34" charset="0"/>
              </a:rPr>
              <a:t> </a:t>
            </a:r>
            <a:r>
              <a:rPr lang="en-US" sz="1000" b="0" i="0" dirty="0">
                <a:solidFill>
                  <a:srgbClr val="000000"/>
                </a:solidFill>
                <a:effectLst/>
                <a:latin typeface="Arial" panose="020B0604020202020204" pitchFamily="34" charset="0"/>
              </a:rPr>
              <a:t>Amalia@ifc.cnr.it </a:t>
            </a:r>
            <a:endParaRPr lang="en-US" sz="1000" b="0" i="0" dirty="0">
              <a:solidFill>
                <a:srgbClr val="000000"/>
              </a:solidFill>
              <a:effectLst/>
              <a:latin typeface="Segoe UI" panose="020B0502040204020203"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The mechanisms that are involved in the progression of steatosis (NAFL) to NASH and to advanced liver disease are not completely elucidated. Reduced liver mitochondrial fat oxidation and VLDL secretion as consequences of increased fat overflow to the liver are implicated. Thus, we hypothesized that subjects with more severe NAFLD/NASH are those with increased adipose tissue (AT) insulin resistance (Adipo-IR, reflecting the impaired suppression of lipolysis), reduced beta hydroxybutyrate (BOH, reflecting hepatic mitochondrial fat oxidation) and reduced apolipoprotein B (ApoB), a rate limiting factor for VLDL secretion and thus implicated in the secretion of hepatic triglyceride (TG).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b="0" kern="1200" dirty="0">
                <a:solidFill>
                  <a:schemeClr val="tx1"/>
                </a:solidFill>
                <a:effectLst/>
                <a:latin typeface="Arial" panose="020B0604020202020204" pitchFamily="34" charset="0"/>
                <a:ea typeface="+mn-ea"/>
                <a:cs typeface="Arial" panose="020B0604020202020204" pitchFamily="34" charset="0"/>
              </a:rPr>
              <a:t>In 318 histologically characterized NAFLD subjects (188 of which had NASH) in the EPoS European NAFLD Registry we measured circulating markers of AT dysfunction i.e., free fatty acid (FFA) and Adipo-IR=FFAxIns, AT inflammation (i.e. leptin, adiponectin, TNF-α and MCP-1), hepatic lipid oxidation (BOH) and secretion (TG and ApoB). Data were analysed by logistic multivariable analysis (LMA) adjusted for age, gender and BMI and odd ratios (OR) were calculated.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kern="1200" dirty="0">
                <a:solidFill>
                  <a:schemeClr val="tx1"/>
                </a:solidFill>
                <a:effectLst/>
                <a:latin typeface="Arial" panose="020B0604020202020204" pitchFamily="34" charset="0"/>
                <a:ea typeface="+mn-ea"/>
                <a:cs typeface="Arial" panose="020B0604020202020204" pitchFamily="34" charset="0"/>
              </a:rPr>
              <a:t>Subjects with NASH had higher BMI (32.9±0.4 vs 31.1±0.6 Kg/m2), Adipo-IR=FFAxIns (23.2±1.5 vs 16.3±1.6), TNF-α (4.9±0.2 vs 3.3±0.2 pg/ml), MCP-1 (112±3 vs 92±3 pg/ml), leptin (13.8±1.0 vs 10.4±1.0 ng/ml) and reduced adiponectin (11.0±0.6 vs 13.5±0.8 ug/ml), all p&lt;0.001 while TG (213±37 mg/dl), ApoB (77±2 mg/dl), BOH (99±9 umol/l) and FFA (0.76±0.02 mmol/l) were similar in the two groups. Dysfunctional AT (showed by increased Adipo-IR) was independently associated with increased steatosis (OR=8.3), presence of active NASH (OR=3.1) and fibrosis F3-F4 (OR=2.5), all p&lt;0.001. Surprisingly, hepatic mitochondrial fat oxidation, reflected by BOH, was not reduced, but rather increased in subjects with F3-4 and associated with adipo-IR, ie with the overflow of fat from the adipose tissue to the liver (p&lt;0.0001). Adipo-IR was strongly positively correlated also with TG, leptin, TNF-α and MCP-1 concentration (p&lt;0.0001). </a:t>
            </a:r>
          </a:p>
          <a:p>
            <a:pPr marL="0" indent="0" algn="l">
              <a:buNone/>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b="0" kern="1200" dirty="0">
                <a:solidFill>
                  <a:schemeClr val="tx1"/>
                </a:solidFill>
                <a:effectLst/>
                <a:latin typeface="Arial" panose="020B0604020202020204" pitchFamily="34" charset="0"/>
                <a:ea typeface="+mn-ea"/>
                <a:cs typeface="Arial" panose="020B0604020202020204" pitchFamily="34" charset="0"/>
              </a:rPr>
              <a:t>Severity of NAFLD is strongly associated with markers of AT dysfunction and inflammation while mitochondrial beta oxidation does not appear to be dysfunctional, indicating once again the importance of AT in the progression of NAFL to NASH. </a:t>
            </a:r>
            <a:endParaRPr lang="en-GB" sz="10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Adipo-IR, adipose tissue insulin resistance; ApoB, apolipoprotein B; AT, adipose tissue; BMI, body mass index; BOH, beta hydroxybutyrate; FFA, free fatty acids; Ins, insulin; MCP, monocyte chemoattractant protein; NAFL, non-alcoholic fatty liver; NAFLD, non-alcoholic fatty liver disease; NASH, non-alcoholic steatohepatitis; ns, not significant; OR, odds ratio; SEM, standard error of the mean; TG, triglyceride; TNF, tumour necrosis factor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THU001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Adipose tissue insulin resistance and inflammation, but not reduced hepatic fat oxidation, are associated to active NASH and severe fibrosis</a:t>
            </a:r>
          </a:p>
          <a:p>
            <a:pPr marL="0" indent="0" algn="l">
              <a:buNone/>
            </a:pPr>
            <a:r>
              <a:rPr lang="en-US" sz="1000" b="0" i="0" u="sng" dirty="0">
                <a:solidFill>
                  <a:srgbClr val="000000"/>
                </a:solidFill>
                <a:effectLst/>
                <a:latin typeface="Arial" panose="020B0604020202020204" pitchFamily="34" charset="0"/>
              </a:rPr>
              <a:t>Amalia Gastaldelli</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Melania Gaggini</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Michael Allison</a:t>
            </a:r>
            <a:r>
              <a:rPr lang="en-US" sz="1000" b="0" i="0" baseline="30000" dirty="0">
                <a:solidFill>
                  <a:srgbClr val="000000"/>
                </a:solidFill>
                <a:effectLst/>
                <a:latin typeface="Arial" panose="020B0604020202020204" pitchFamily="34" charset="0"/>
              </a:rPr>
              <a:t>2 3</a:t>
            </a:r>
            <a:r>
              <a:rPr lang="en-US" sz="1000" b="0" i="0" dirty="0">
                <a:solidFill>
                  <a:srgbClr val="000000"/>
                </a:solidFill>
                <a:effectLst/>
                <a:latin typeface="Arial" panose="020B0604020202020204" pitchFamily="34" charset="0"/>
              </a:rPr>
              <a:t>, Ramy Younes</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Chiara Rosso</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Jörn M. Schattenberg</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Vlad Ratziu</a:t>
            </a:r>
            <a:r>
              <a:rPr lang="en-US" sz="1000" b="0" i="0" baseline="30000" dirty="0">
                <a:solidFill>
                  <a:srgbClr val="000000"/>
                </a:solidFill>
                <a:effectLst/>
                <a:latin typeface="Arial" panose="020B0604020202020204" pitchFamily="34" charset="0"/>
              </a:rPr>
              <a:t>6 7</a:t>
            </a:r>
            <a:r>
              <a:rPr lang="en-US" sz="1000" b="0" i="0" dirty="0">
                <a:solidFill>
                  <a:srgbClr val="000000"/>
                </a:solidFill>
                <a:effectLst/>
                <a:latin typeface="Arial" panose="020B0604020202020204" pitchFamily="34" charset="0"/>
              </a:rPr>
              <a:t>, Elisabetta Bugianesi</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Quentin Anstee</a:t>
            </a:r>
            <a:r>
              <a:rPr lang="en-US" sz="1000" b="0" i="0" baseline="30000" dirty="0">
                <a:solidFill>
                  <a:srgbClr val="000000"/>
                </a:solidFill>
                <a:effectLst/>
                <a:latin typeface="Arial" panose="020B0604020202020204" pitchFamily="34" charset="0"/>
              </a:rPr>
              <a:t>8</a:t>
            </a:r>
          </a:p>
          <a:p>
            <a:pPr marL="0" indent="0" algn="l" rtl="0" fontAlgn="base">
              <a:buNone/>
            </a:pPr>
            <a:r>
              <a:rPr lang="en-US" sz="1000" b="0" i="1" baseline="30000" dirty="0">
                <a:solidFill>
                  <a:srgbClr val="000000"/>
                </a:solidFill>
                <a:effectLst/>
                <a:latin typeface="Arial" panose="020B0604020202020204" pitchFamily="34" charset="0"/>
              </a:rPr>
              <a:t>1</a:t>
            </a:r>
            <a:r>
              <a:rPr lang="en-US" sz="1000" b="0" i="1" dirty="0">
                <a:solidFill>
                  <a:srgbClr val="000000"/>
                </a:solidFill>
                <a:effectLst/>
                <a:latin typeface="Arial" panose="020B0604020202020204" pitchFamily="34" charset="0"/>
              </a:rPr>
              <a:t>Institute of Clinical Physiology, Cardiometabolic Risk Unit, Pisa,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2</a:t>
            </a:r>
            <a:r>
              <a:rPr lang="en-US" sz="1000" b="0" i="1" dirty="0">
                <a:solidFill>
                  <a:srgbClr val="000000"/>
                </a:solidFill>
                <a:effectLst/>
                <a:latin typeface="Arial" panose="020B0604020202020204" pitchFamily="34" charset="0"/>
              </a:rPr>
              <a:t>Cambridge NIHR Biomedical Research Centre, Liver Unit, Department of Medicine, Cambridge,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3</a:t>
            </a:r>
            <a:r>
              <a:rPr lang="en-US" sz="1000" b="0" i="1" dirty="0">
                <a:solidFill>
                  <a:srgbClr val="000000"/>
                </a:solidFill>
                <a:effectLst/>
                <a:latin typeface="Arial" panose="020B0604020202020204" pitchFamily="34" charset="0"/>
              </a:rPr>
              <a:t>University Hospitals NHS Foundation Trust, Cambridge,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4</a:t>
            </a:r>
            <a:r>
              <a:rPr lang="en-US" sz="1000" b="0" i="1" dirty="0">
                <a:solidFill>
                  <a:srgbClr val="000000"/>
                </a:solidFill>
                <a:effectLst/>
                <a:latin typeface="Arial" panose="020B0604020202020204" pitchFamily="34" charset="0"/>
              </a:rPr>
              <a:t>University of Torino, Division of Gastroenterology, Dept. of Medical Sciences, Torino,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5</a:t>
            </a:r>
            <a:r>
              <a:rPr lang="en-US" sz="1000" b="0" i="1" dirty="0">
                <a:solidFill>
                  <a:srgbClr val="000000"/>
                </a:solidFill>
                <a:effectLst/>
                <a:latin typeface="Arial" panose="020B0604020202020204" pitchFamily="34" charset="0"/>
              </a:rPr>
              <a:t>University Medical Center Mainz, Metabolic Liver Research Program, I. Department of Medicine, Mainz, Germany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6</a:t>
            </a:r>
            <a:r>
              <a:rPr lang="en-US" sz="1000" b="0" i="1" dirty="0">
                <a:solidFill>
                  <a:srgbClr val="000000"/>
                </a:solidFill>
                <a:effectLst/>
                <a:latin typeface="Arial" panose="020B0604020202020204" pitchFamily="34" charset="0"/>
              </a:rPr>
              <a:t>Assistance Publique-Hôpitaux de Paris, Hôpital Beaujon,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7</a:t>
            </a:r>
            <a:r>
              <a:rPr lang="en-US" sz="1000" b="0" i="1" dirty="0">
                <a:solidFill>
                  <a:srgbClr val="000000"/>
                </a:solidFill>
                <a:effectLst/>
                <a:latin typeface="Arial" panose="020B0604020202020204" pitchFamily="34" charset="0"/>
              </a:rPr>
              <a:t>University Paris-Diderot,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8</a:t>
            </a:r>
            <a:r>
              <a:rPr lang="en-US" sz="1000" b="0" i="1" dirty="0">
                <a:solidFill>
                  <a:srgbClr val="000000"/>
                </a:solidFill>
                <a:effectLst/>
                <a:latin typeface="Arial" panose="020B0604020202020204" pitchFamily="34" charset="0"/>
              </a:rPr>
              <a:t>Newcastle University, Newcastle upon Tyne, United Kingdom</a:t>
            </a:r>
            <a:r>
              <a:rPr lang="en-US" sz="1000" b="0" i="0" dirty="0">
                <a:solidFill>
                  <a:srgbClr val="000000"/>
                </a:solidFill>
                <a:effectLst/>
                <a:latin typeface="Arial" panose="020B0604020202020204" pitchFamily="34" charset="0"/>
              </a:rPr>
              <a:t> </a:t>
            </a:r>
            <a:endParaRPr lang="en-US" sz="1000" b="0" i="0" dirty="0">
              <a:solidFill>
                <a:srgbClr val="000000"/>
              </a:solidFill>
              <a:effectLst/>
              <a:latin typeface="Segoe UI" panose="020B0502040204020203" pitchFamily="34" charset="0"/>
            </a:endParaRPr>
          </a:p>
          <a:p>
            <a:pPr marL="0" indent="0" algn="l" rtl="0" fontAlgn="base">
              <a:buNone/>
            </a:pPr>
            <a:r>
              <a:rPr lang="en-US" sz="1000" b="0" i="0" dirty="0">
                <a:solidFill>
                  <a:srgbClr val="000000"/>
                </a:solidFill>
                <a:effectLst/>
                <a:latin typeface="Arial" panose="020B0604020202020204" pitchFamily="34" charset="0"/>
              </a:rPr>
              <a:t>Email:</a:t>
            </a:r>
            <a:r>
              <a:rPr lang="en-US" sz="1000" b="0" i="1" dirty="0">
                <a:solidFill>
                  <a:srgbClr val="000000"/>
                </a:solidFill>
                <a:effectLst/>
                <a:latin typeface="Arial" panose="020B0604020202020204" pitchFamily="34" charset="0"/>
              </a:rPr>
              <a:t> </a:t>
            </a:r>
            <a:r>
              <a:rPr lang="en-US" sz="1000" b="0" i="0" dirty="0">
                <a:solidFill>
                  <a:srgbClr val="000000"/>
                </a:solidFill>
                <a:effectLst/>
                <a:latin typeface="Arial" panose="020B0604020202020204" pitchFamily="34" charset="0"/>
              </a:rPr>
              <a:t>Amalia@ifc.cnr.it </a:t>
            </a:r>
            <a:endParaRPr lang="en-US" sz="1000" b="0" i="0" dirty="0">
              <a:solidFill>
                <a:srgbClr val="000000"/>
              </a:solidFill>
              <a:effectLst/>
              <a:latin typeface="Segoe UI" panose="020B0502040204020203"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The mechanisms that are involved in the progression of steatosis (NAFL) to NASH and to advanced liver disease are not completely elucidated. Reduced liver mitochondrial fat oxidation and VLDL secretion as consequences of increased fat overflow to the liver are implicated. Thus, we hypothesized that subjects with more severe NAFLD/NASH are those with increased adipose tissue (AT) insulin resistance (Adipo-IR, reflecting the impaired suppression of lipolysis), reduced beta hydroxybutyrate (BOH, reflecting hepatic mitochondrial fat oxidation) and reduced apolipoprotein B (ApoB), a rate limiting factor for VLDL secretion and thus implicated in the secretion of hepatic triglyceride (TG).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b="0" kern="1200" dirty="0">
                <a:solidFill>
                  <a:schemeClr val="tx1"/>
                </a:solidFill>
                <a:effectLst/>
                <a:latin typeface="Arial" panose="020B0604020202020204" pitchFamily="34" charset="0"/>
                <a:ea typeface="+mn-ea"/>
                <a:cs typeface="Arial" panose="020B0604020202020204" pitchFamily="34" charset="0"/>
              </a:rPr>
              <a:t>In 318 histologically characterized NAFLD subjects (188 of which had NASH) in the EPoS European NAFLD Registry we measured circulating markers of AT dysfunction i.e., free fatty acid (FFA) and Adipo-IR=FFAxIns, AT inflammation (i.e. leptin, adiponectin, TNF-α and MCP-1), hepatic lipid oxidation (BOH) and secretion (TG and ApoB). Data were analysed by logistic multivariable analysis (LMA) adjusted for age, gender and BMI and odd ratios (OR) were calculated.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kern="1200" dirty="0">
                <a:solidFill>
                  <a:schemeClr val="tx1"/>
                </a:solidFill>
                <a:effectLst/>
                <a:latin typeface="Arial" panose="020B0604020202020204" pitchFamily="34" charset="0"/>
                <a:ea typeface="+mn-ea"/>
                <a:cs typeface="Arial" panose="020B0604020202020204" pitchFamily="34" charset="0"/>
              </a:rPr>
              <a:t>Subjects with NASH had higher BMI (32.9±0.4 vs 31.1±0.6 Kg/m2), Adipo-IR=FFAxIns (23.2±1.5 vs 16.3±1.6), TNF-α (4.9±0.2 vs 3.3±0.2 pg/ml), MCP-1 (112±3 vs 92±3 pg/ml), leptin (13.8±1.0 vs 10.4±1.0 ng/ml) and reduced adiponectin (11.0±0.6 vs 13.5±0.8 ug/ml), all p&lt;0.001 while TG (213±37 mg/dl), ApoB (77±2 mg/dl), BOH (99±9 umol/l) and FFA (0.76±0.02 mmol/l) were similar in the two groups. Dysfunctional AT (showed by increased Adipo-IR) was independently associated with increased steatosis (OR=8.3), presence of active NASH (OR=3.1) and fibrosis F3-F4 (OR=2.5), all p&lt;0.001. Surprisingly, hepatic mitochondrial fat oxidation, reflected by BOH, was not reduced, but rather increased in subjects with F3-4 and associated with adipo-IR, ie with the overflow of fat from the adipose tissue to the liver (p&lt;0.0001). Adipo-IR was strongly positively correlated also with TG, leptin, TNF-α and MCP-1 concentration (p&lt;0.0001). </a:t>
            </a:r>
          </a:p>
          <a:p>
            <a:pPr marL="0" indent="0" algn="l">
              <a:buNone/>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b="0" kern="1200" dirty="0">
                <a:solidFill>
                  <a:schemeClr val="tx1"/>
                </a:solidFill>
                <a:effectLst/>
                <a:latin typeface="Arial" panose="020B0604020202020204" pitchFamily="34" charset="0"/>
                <a:ea typeface="+mn-ea"/>
                <a:cs typeface="Arial" panose="020B0604020202020204" pitchFamily="34" charset="0"/>
              </a:rPr>
              <a:t>Severity of NAFLD is strongly associated with markers of AT dysfunction and inflammation while mitochondrial beta oxidation does not appear to be dysfunctional, indicating once again the importance of AT in the progression of NAFL to NASH. </a:t>
            </a:r>
            <a:endParaRPr lang="en-GB" sz="10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5682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NAFLD, non-alcoholic fatty liver disease; NASH, non-alcoholic steatohepatitis; PRISMA, Preferred Reporting Items for Systematic Reviews and Meta-Analyses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THU053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Europe's largest meta-analysis on the prevalence of non-alcoholic fatty liver disease, non-alcoholic steatohepatitis and advanced fibrosis (F3–F4)</a:t>
            </a:r>
          </a:p>
          <a:p>
            <a:pPr marL="0" indent="0">
              <a:buNone/>
            </a:pPr>
            <a:r>
              <a:rPr lang="en-US" sz="1000" b="0" i="0" u="sng" dirty="0">
                <a:solidFill>
                  <a:srgbClr val="000000"/>
                </a:solidFill>
                <a:effectLst/>
                <a:latin typeface="Arial" panose="020B0604020202020204" pitchFamily="34" charset="0"/>
              </a:rPr>
              <a:t>Salvatore Petta</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Hannes Hagström</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Andreas Geier</a:t>
            </a:r>
            <a:r>
              <a:rPr lang="en-US" sz="1000" b="0" i="0" baseline="30000" dirty="0">
                <a:solidFill>
                  <a:srgbClr val="000000"/>
                </a:solidFill>
                <a:effectLst/>
                <a:latin typeface="Arial" panose="020B0604020202020204" pitchFamily="34" charset="0"/>
              </a:rPr>
              <a:t>3</a:t>
            </a:r>
            <a:r>
              <a:rPr lang="en-US" sz="1000" b="0" i="0" dirty="0">
                <a:solidFill>
                  <a:srgbClr val="000000"/>
                </a:solidFill>
                <a:effectLst/>
                <a:latin typeface="Arial" panose="020B0604020202020204" pitchFamily="34" charset="0"/>
              </a:rPr>
              <a:t>, Vlad Ratziu</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Llorenç Caballeria</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Carmen Expósito</a:t>
            </a:r>
            <a:r>
              <a:rPr lang="en-US" sz="1000" b="0" i="0" baseline="30000" dirty="0">
                <a:solidFill>
                  <a:srgbClr val="000000"/>
                </a:solidFill>
                <a:effectLst/>
                <a:latin typeface="Arial" panose="020B0604020202020204" pitchFamily="34" charset="0"/>
              </a:rPr>
              <a:t>6</a:t>
            </a:r>
            <a:r>
              <a:rPr lang="en-US" sz="1000" b="0" i="0" dirty="0">
                <a:solidFill>
                  <a:srgbClr val="000000"/>
                </a:solidFill>
                <a:effectLst/>
                <a:latin typeface="Arial" panose="020B0604020202020204" pitchFamily="34" charset="0"/>
              </a:rPr>
              <a:t>, Rosario Hernández</a:t>
            </a:r>
            <a:r>
              <a:rPr lang="en-US" sz="1000" b="0" i="0" baseline="30000" dirty="0">
                <a:solidFill>
                  <a:srgbClr val="000000"/>
                </a:solidFill>
                <a:effectLst/>
                <a:latin typeface="Arial" panose="020B0604020202020204" pitchFamily="34" charset="0"/>
              </a:rPr>
              <a:t>7</a:t>
            </a:r>
            <a:r>
              <a:rPr lang="en-US" sz="1000" b="0" i="0" dirty="0">
                <a:solidFill>
                  <a:srgbClr val="000000"/>
                </a:solidFill>
                <a:effectLst/>
                <a:latin typeface="Arial" panose="020B0604020202020204" pitchFamily="34" charset="0"/>
              </a:rPr>
              <a:t>, Hans Blokzijl</a:t>
            </a:r>
            <a:r>
              <a:rPr lang="en-US" sz="1000" b="0" i="0" baseline="30000" dirty="0">
                <a:solidFill>
                  <a:srgbClr val="000000"/>
                </a:solidFill>
                <a:effectLst/>
                <a:latin typeface="Arial" panose="020B0604020202020204" pitchFamily="34" charset="0"/>
              </a:rPr>
              <a:t>8</a:t>
            </a:r>
            <a:r>
              <a:rPr lang="en-US" sz="1000" b="0" i="0" dirty="0">
                <a:solidFill>
                  <a:srgbClr val="000000"/>
                </a:solidFill>
                <a:effectLst/>
                <a:latin typeface="Arial" panose="020B0604020202020204" pitchFamily="34" charset="0"/>
              </a:rPr>
              <a:t>, Robert De Knegt</a:t>
            </a:r>
            <a:r>
              <a:rPr lang="en-US" sz="1000" b="0" i="0" baseline="30000" dirty="0">
                <a:solidFill>
                  <a:srgbClr val="000000"/>
                </a:solidFill>
                <a:effectLst/>
                <a:latin typeface="Arial" panose="020B0604020202020204" pitchFamily="34" charset="0"/>
              </a:rPr>
              <a:t>9</a:t>
            </a:r>
            <a:r>
              <a:rPr lang="en-US" sz="1000" b="0" i="0" dirty="0">
                <a:solidFill>
                  <a:srgbClr val="000000"/>
                </a:solidFill>
                <a:effectLst/>
                <a:latin typeface="Arial" panose="020B0604020202020204" pitchFamily="34" charset="0"/>
              </a:rPr>
              <a:t>, Diogo Ferrinho</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Ioanna Ntalla</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Alan Smith</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Heribert Ramroth</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Philip N Newsome</a:t>
            </a:r>
            <a:r>
              <a:rPr lang="en-US" sz="1000" b="0" i="0" baseline="30000" dirty="0">
                <a:solidFill>
                  <a:srgbClr val="000000"/>
                </a:solidFill>
                <a:effectLst/>
                <a:latin typeface="Arial" panose="020B0604020202020204" pitchFamily="34" charset="0"/>
              </a:rPr>
              <a:t>11</a:t>
            </a:r>
          </a:p>
          <a:p>
            <a:pPr marL="0" indent="0">
              <a:buNone/>
            </a:pPr>
            <a:r>
              <a:rPr lang="en-US" sz="1000" b="0" i="1" baseline="30000" dirty="0">
                <a:solidFill>
                  <a:srgbClr val="000000"/>
                </a:solidFill>
                <a:effectLst/>
                <a:latin typeface="Arial" panose="020B0604020202020204" pitchFamily="34" charset="0"/>
              </a:rPr>
              <a:t>1</a:t>
            </a:r>
            <a:r>
              <a:rPr lang="en-US" sz="1000" b="0" i="1" dirty="0">
                <a:solidFill>
                  <a:srgbClr val="000000"/>
                </a:solidFill>
                <a:effectLst/>
                <a:latin typeface="Arial" panose="020B0604020202020204" pitchFamily="34" charset="0"/>
              </a:rPr>
              <a:t>PROMISE, Policlinico Universitario Paolo Giaccone, Section of Gastroenterology and Hepatology, Palermo,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2</a:t>
            </a:r>
            <a:r>
              <a:rPr lang="en-US" sz="1000" b="0" i="1" dirty="0">
                <a:solidFill>
                  <a:srgbClr val="000000"/>
                </a:solidFill>
                <a:effectLst/>
                <a:latin typeface="Arial" panose="020B0604020202020204" pitchFamily="34" charset="0"/>
              </a:rPr>
              <a:t>Karolinska University Hospital, Centre for Digestive Diseases, Division of Hepatology, Stockholm,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3</a:t>
            </a:r>
            <a:r>
              <a:rPr lang="en-US" sz="1000" b="0" i="1" dirty="0">
                <a:solidFill>
                  <a:srgbClr val="000000"/>
                </a:solidFill>
                <a:effectLst/>
                <a:latin typeface="Arial" panose="020B0604020202020204" pitchFamily="34" charset="0"/>
              </a:rPr>
              <a:t>University Hospital Würzburg, Division of Hepatology, Department of Internal Medicine II, Würzburg, Germany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4</a:t>
            </a:r>
            <a:r>
              <a:rPr lang="en-US" sz="1000" b="0" i="1" dirty="0">
                <a:solidFill>
                  <a:srgbClr val="000000"/>
                </a:solidFill>
                <a:effectLst/>
                <a:latin typeface="Arial" panose="020B0604020202020204" pitchFamily="34" charset="0"/>
              </a:rPr>
              <a:t>Sorbonne Université, Hôpital Pitié Salpêtrière, ICAN,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5</a:t>
            </a:r>
            <a:r>
              <a:rPr lang="en-US" sz="1000" b="0" i="1" dirty="0">
                <a:solidFill>
                  <a:srgbClr val="000000"/>
                </a:solidFill>
                <a:effectLst/>
                <a:latin typeface="Arial" panose="020B0604020202020204" pitchFamily="34" charset="0"/>
              </a:rPr>
              <a:t> Primary Healthcare Research Support Unit Metropolitana Nord, Primary Healthcare Centre Premià de Mar, Barcelona, Spain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6</a:t>
            </a:r>
            <a:r>
              <a:rPr lang="en-US" sz="1000" b="0" i="1" dirty="0">
                <a:solidFill>
                  <a:srgbClr val="000000"/>
                </a:solidFill>
                <a:effectLst/>
                <a:latin typeface="Arial" panose="020B0604020202020204" pitchFamily="34" charset="0"/>
              </a:rPr>
              <a:t>Fundació Institut Universitari per a la recerca a l'Atenció Primària de Salut Jordi Gol i Gurina, Unitat de Suport a la Recerca Metropolitana Nord, Mataró, Spain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7</a:t>
            </a:r>
            <a:r>
              <a:rPr lang="en-US" sz="1000" b="0" i="1" dirty="0">
                <a:solidFill>
                  <a:srgbClr val="000000"/>
                </a:solidFill>
                <a:effectLst/>
                <a:latin typeface="Arial" panose="020B0604020202020204" pitchFamily="34" charset="0"/>
              </a:rPr>
              <a:t>Institut Catalana de la Salut (ICS), Centre d'Assistència Primària La Marina, Barcelona, Spain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8</a:t>
            </a:r>
            <a:r>
              <a:rPr lang="en-US" sz="1000" b="0" i="1" dirty="0">
                <a:solidFill>
                  <a:srgbClr val="000000"/>
                </a:solidFill>
                <a:effectLst/>
                <a:latin typeface="Arial" panose="020B0604020202020204" pitchFamily="34" charset="0"/>
              </a:rPr>
              <a:t>University Medical Center Groningen, Department of Gastroenterology and Hepatology, Groningen, Netherlands</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9</a:t>
            </a:r>
            <a:r>
              <a:rPr lang="en-US" sz="1000" b="0" i="1" dirty="0">
                <a:solidFill>
                  <a:srgbClr val="000000"/>
                </a:solidFill>
                <a:effectLst/>
                <a:latin typeface="Arial" panose="020B0604020202020204" pitchFamily="34" charset="0"/>
              </a:rPr>
              <a:t>Erasmus MC University Medical Centre, Department of Gastroenterology and Hepatology, Rotterdam, Netherlands</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10</a:t>
            </a:r>
            <a:r>
              <a:rPr lang="en-US" sz="1000" b="0" i="1" dirty="0">
                <a:solidFill>
                  <a:srgbClr val="000000"/>
                </a:solidFill>
                <a:effectLst/>
                <a:latin typeface="Arial" panose="020B0604020202020204" pitchFamily="34" charset="0"/>
              </a:rPr>
              <a:t>Gilead Sciences Europe, Ltd, Hayes,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11</a:t>
            </a:r>
            <a:r>
              <a:rPr lang="en-US" sz="1000" b="0" i="1" dirty="0">
                <a:solidFill>
                  <a:srgbClr val="000000"/>
                </a:solidFill>
                <a:effectLst/>
                <a:latin typeface="Arial" panose="020B0604020202020204" pitchFamily="34" charset="0"/>
              </a:rPr>
              <a:t>11National Institute for Health Research Biomedical Research Centre at University Hospitals Birmingham , Centre for Liver and Gastrointestinal Research, Institute of Immunology and Immunotherapy, Birmingham, United Kingdom</a:t>
            </a:r>
            <a:r>
              <a:rPr lang="en-US" sz="1000" b="0" i="0" dirty="0">
                <a:solidFill>
                  <a:srgbClr val="000000"/>
                </a:solidFill>
                <a:effectLst/>
                <a:latin typeface="Arial" panose="020B0604020202020204" pitchFamily="34" charset="0"/>
              </a:rPr>
              <a:t> </a:t>
            </a:r>
            <a:endParaRPr lang="en-US" sz="1000" b="0" i="0" dirty="0">
              <a:solidFill>
                <a:srgbClr val="000000"/>
              </a:solidFill>
              <a:effectLst/>
              <a:latin typeface="Segoe UI" panose="020B0502040204020203" pitchFamily="34" charset="0"/>
            </a:endParaRPr>
          </a:p>
          <a:p>
            <a:pPr marL="0" indent="0" algn="just" rtl="0" fontAlgn="base">
              <a:buNone/>
            </a:pPr>
            <a:r>
              <a:rPr lang="en-US" sz="1000" b="0" i="0" dirty="0">
                <a:solidFill>
                  <a:srgbClr val="000000"/>
                </a:solidFill>
                <a:effectLst/>
                <a:latin typeface="Arial" panose="020B0604020202020204" pitchFamily="34" charset="0"/>
              </a:rPr>
              <a:t>Email:</a:t>
            </a:r>
            <a:r>
              <a:rPr lang="en-US" sz="1000" b="0" i="1" dirty="0">
                <a:solidFill>
                  <a:srgbClr val="000000"/>
                </a:solidFill>
                <a:effectLst/>
                <a:latin typeface="Arial" panose="020B0604020202020204" pitchFamily="34" charset="0"/>
              </a:rPr>
              <a:t> </a:t>
            </a:r>
            <a:r>
              <a:rPr lang="en-US" sz="1000" b="0" i="0" dirty="0">
                <a:solidFill>
                  <a:srgbClr val="000000"/>
                </a:solidFill>
                <a:effectLst/>
                <a:latin typeface="Arial" panose="020B0604020202020204" pitchFamily="34" charset="0"/>
              </a:rPr>
              <a:t>diogo.ferrinho@gilead.com </a:t>
            </a:r>
            <a:endParaRPr lang="en-US" sz="1000" b="0" i="0" dirty="0">
              <a:solidFill>
                <a:srgbClr val="000000"/>
              </a:solidFill>
              <a:effectLst/>
              <a:latin typeface="Segoe UI" panose="020B0502040204020203"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The increasing prevalence of nonalcoholic fatty liver disease (NAFLD) fuelled by obesity and diabetes epidemics has become a significant health burden. Information on the prevalence of the disease across Europe is limited. Previous systematic reviews focused on scarce data published up to 2015. Our aim was to estimate the European prevalence of NAFLD, nonalcoholic steatohepatitis (NASH), and advanced fibrosis (stage F3-F4) from more recently published data.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b="0" kern="1200" dirty="0">
                <a:solidFill>
                  <a:schemeClr val="tx1"/>
                </a:solidFill>
                <a:effectLst/>
                <a:latin typeface="Arial" panose="020B0604020202020204" pitchFamily="34" charset="0"/>
                <a:ea typeface="+mn-ea"/>
                <a:cs typeface="Arial" panose="020B0604020202020204" pitchFamily="34" charset="0"/>
              </a:rPr>
              <a:t>A systematic review identifying observational studies with data on NAFLD, NASH and advanced fibrosis prevalence conducted in Europe was undertaken according to the Preferred Reporting Items for Systematic Reviews and Meta-Analyses (PRISMA) guidelines. PubMed was searched for studies published until October 2019. Strict exclusion criteria were applied to eliminate the effect of confounding factors on prevalence estimates. Studies on individuals with alcohol abuse, on liver disease patients related to other etiologies, and studies exclusively enrolling morbidly obese and diabetic patients were excluded. We used random effects model meta-analysis to estimate prevalence (95% confidence interval [CI]).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kern="1200" dirty="0">
                <a:solidFill>
                  <a:schemeClr val="tx1"/>
                </a:solidFill>
                <a:effectLst/>
                <a:latin typeface="Arial" panose="020B0604020202020204" pitchFamily="34" charset="0"/>
                <a:ea typeface="+mn-ea"/>
                <a:cs typeface="Arial" panose="020B0604020202020204" pitchFamily="34" charset="0"/>
              </a:rPr>
              <a:t>Out of 588 studies identified, 33 studies from 15 European countries met the inclusion criteria comprising 129,390 individuals (&gt;18 years old), of whom 34,848 had NAFLD. The overall NAFLD prevalence estimated in the random effects meta-analysis model was 27.7% (95% CI 25.1 – 30.5) [Fig.1]. An estimated 64.1% (95% CI 51.4 - 75.0) of the biopsy-proven 4,696 NAFLD patients (12 studies) had NASH. Ten studies reported information regarding advanced fibrosis among NAFLD patients. The overall advanced fibrosis prevalence among these patients was 12.8% (95% CI 9.8 - 16.5). Subgroup meta-analyses by age group, sex, and diagnostic method as well as meta-regression analyses to investigate heterogeneity are ongoing and will be reported.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b="0" kern="1200" dirty="0">
                <a:solidFill>
                  <a:schemeClr val="tx1"/>
                </a:solidFill>
                <a:effectLst/>
                <a:latin typeface="Arial" panose="020B0604020202020204" pitchFamily="34" charset="0"/>
                <a:ea typeface="+mn-ea"/>
                <a:cs typeface="Arial" panose="020B0604020202020204" pitchFamily="34" charset="0"/>
              </a:rPr>
              <a:t>To our knowledge this is the largest meta-analysis to date providing an overview of the burden of NAFLD, NASH and advanced fibrosis in Europe. These data add to the evidence base and may be particularly useful in European settings that currently lack data. </a:t>
            </a:r>
            <a:endParaRPr lang="en-GB" sz="10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NAFLD, non-alcoholic fatty liver disease; NASH, non-alcoholic steatohepatitis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THU053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Europe's largest meta-analysis on the prevalence of non-alcoholic fatty liver disease, non-alcoholic steatohepatitis and advanced fibrosis (F3–F4)</a:t>
            </a:r>
          </a:p>
          <a:p>
            <a:pPr marL="0" indent="0">
              <a:buNone/>
            </a:pPr>
            <a:r>
              <a:rPr lang="en-US" sz="1000" b="0" i="0" u="sng" dirty="0">
                <a:solidFill>
                  <a:srgbClr val="000000"/>
                </a:solidFill>
                <a:effectLst/>
                <a:latin typeface="Arial" panose="020B0604020202020204" pitchFamily="34" charset="0"/>
              </a:rPr>
              <a:t>Salvatore Petta</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Hannes Hagström</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Andreas Geier</a:t>
            </a:r>
            <a:r>
              <a:rPr lang="en-US" sz="1000" b="0" i="0" baseline="30000" dirty="0">
                <a:solidFill>
                  <a:srgbClr val="000000"/>
                </a:solidFill>
                <a:effectLst/>
                <a:latin typeface="Arial" panose="020B0604020202020204" pitchFamily="34" charset="0"/>
              </a:rPr>
              <a:t>3</a:t>
            </a:r>
            <a:r>
              <a:rPr lang="en-US" sz="1000" b="0" i="0" dirty="0">
                <a:solidFill>
                  <a:srgbClr val="000000"/>
                </a:solidFill>
                <a:effectLst/>
                <a:latin typeface="Arial" panose="020B0604020202020204" pitchFamily="34" charset="0"/>
              </a:rPr>
              <a:t>, Vlad Ratziu</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Llorenç Caballeria</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Carmen Expósito</a:t>
            </a:r>
            <a:r>
              <a:rPr lang="en-US" sz="1000" b="0" i="0" baseline="30000" dirty="0">
                <a:solidFill>
                  <a:srgbClr val="000000"/>
                </a:solidFill>
                <a:effectLst/>
                <a:latin typeface="Arial" panose="020B0604020202020204" pitchFamily="34" charset="0"/>
              </a:rPr>
              <a:t>6</a:t>
            </a:r>
            <a:r>
              <a:rPr lang="en-US" sz="1000" b="0" i="0" dirty="0">
                <a:solidFill>
                  <a:srgbClr val="000000"/>
                </a:solidFill>
                <a:effectLst/>
                <a:latin typeface="Arial" panose="020B0604020202020204" pitchFamily="34" charset="0"/>
              </a:rPr>
              <a:t>, Rosario Hernández</a:t>
            </a:r>
            <a:r>
              <a:rPr lang="en-US" sz="1000" b="0" i="0" baseline="30000" dirty="0">
                <a:solidFill>
                  <a:srgbClr val="000000"/>
                </a:solidFill>
                <a:effectLst/>
                <a:latin typeface="Arial" panose="020B0604020202020204" pitchFamily="34" charset="0"/>
              </a:rPr>
              <a:t>7</a:t>
            </a:r>
            <a:r>
              <a:rPr lang="en-US" sz="1000" b="0" i="0" dirty="0">
                <a:solidFill>
                  <a:srgbClr val="000000"/>
                </a:solidFill>
                <a:effectLst/>
                <a:latin typeface="Arial" panose="020B0604020202020204" pitchFamily="34" charset="0"/>
              </a:rPr>
              <a:t>, Hans Blokzijl</a:t>
            </a:r>
            <a:r>
              <a:rPr lang="en-US" sz="1000" b="0" i="0" baseline="30000" dirty="0">
                <a:solidFill>
                  <a:srgbClr val="000000"/>
                </a:solidFill>
                <a:effectLst/>
                <a:latin typeface="Arial" panose="020B0604020202020204" pitchFamily="34" charset="0"/>
              </a:rPr>
              <a:t>8</a:t>
            </a:r>
            <a:r>
              <a:rPr lang="en-US" sz="1000" b="0" i="0" dirty="0">
                <a:solidFill>
                  <a:srgbClr val="000000"/>
                </a:solidFill>
                <a:effectLst/>
                <a:latin typeface="Arial" panose="020B0604020202020204" pitchFamily="34" charset="0"/>
              </a:rPr>
              <a:t>, Robert De Knegt</a:t>
            </a:r>
            <a:r>
              <a:rPr lang="en-US" sz="1000" b="0" i="0" baseline="30000" dirty="0">
                <a:solidFill>
                  <a:srgbClr val="000000"/>
                </a:solidFill>
                <a:effectLst/>
                <a:latin typeface="Arial" panose="020B0604020202020204" pitchFamily="34" charset="0"/>
              </a:rPr>
              <a:t>9</a:t>
            </a:r>
            <a:r>
              <a:rPr lang="en-US" sz="1000" b="0" i="0" dirty="0">
                <a:solidFill>
                  <a:srgbClr val="000000"/>
                </a:solidFill>
                <a:effectLst/>
                <a:latin typeface="Arial" panose="020B0604020202020204" pitchFamily="34" charset="0"/>
              </a:rPr>
              <a:t>, Diogo Ferrinho</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Ioanna Ntalla</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Alan Smith</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Heribert Ramroth</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Philip N Newsome</a:t>
            </a:r>
            <a:r>
              <a:rPr lang="en-US" sz="1000" b="0" i="0" baseline="30000" dirty="0">
                <a:solidFill>
                  <a:srgbClr val="000000"/>
                </a:solidFill>
                <a:effectLst/>
                <a:latin typeface="Arial" panose="020B0604020202020204" pitchFamily="34" charset="0"/>
              </a:rPr>
              <a:t>11</a:t>
            </a:r>
          </a:p>
          <a:p>
            <a:pPr marL="0" indent="0">
              <a:buNone/>
            </a:pPr>
            <a:r>
              <a:rPr lang="en-US" sz="1000" b="0" i="1" baseline="30000" dirty="0">
                <a:solidFill>
                  <a:srgbClr val="000000"/>
                </a:solidFill>
                <a:effectLst/>
                <a:latin typeface="Arial" panose="020B0604020202020204" pitchFamily="34" charset="0"/>
              </a:rPr>
              <a:t>1</a:t>
            </a:r>
            <a:r>
              <a:rPr lang="en-US" sz="1000" b="0" i="1" dirty="0">
                <a:solidFill>
                  <a:srgbClr val="000000"/>
                </a:solidFill>
                <a:effectLst/>
                <a:latin typeface="Arial" panose="020B0604020202020204" pitchFamily="34" charset="0"/>
              </a:rPr>
              <a:t>PROMISE, Policlinico Universitario Paolo Giaccone, Section of Gastroenterology and Hepatology, Palermo,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2</a:t>
            </a:r>
            <a:r>
              <a:rPr lang="en-US" sz="1000" b="0" i="1" dirty="0">
                <a:solidFill>
                  <a:srgbClr val="000000"/>
                </a:solidFill>
                <a:effectLst/>
                <a:latin typeface="Arial" panose="020B0604020202020204" pitchFamily="34" charset="0"/>
              </a:rPr>
              <a:t>Karolinska University Hospital, Centre for Digestive Diseases, Division of Hepatology, Stockholm,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3</a:t>
            </a:r>
            <a:r>
              <a:rPr lang="en-US" sz="1000" b="0" i="1" dirty="0">
                <a:solidFill>
                  <a:srgbClr val="000000"/>
                </a:solidFill>
                <a:effectLst/>
                <a:latin typeface="Arial" panose="020B0604020202020204" pitchFamily="34" charset="0"/>
              </a:rPr>
              <a:t>University Hospital Würzburg, Division of Hepatology, Department of Internal Medicine II, Würzburg, Germany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4</a:t>
            </a:r>
            <a:r>
              <a:rPr lang="en-US" sz="1000" b="0" i="1" dirty="0">
                <a:solidFill>
                  <a:srgbClr val="000000"/>
                </a:solidFill>
                <a:effectLst/>
                <a:latin typeface="Arial" panose="020B0604020202020204" pitchFamily="34" charset="0"/>
              </a:rPr>
              <a:t>Sorbonne Université, Hôpital Pitié Salpêtrière, ICAN,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5</a:t>
            </a:r>
            <a:r>
              <a:rPr lang="en-US" sz="1000" b="0" i="1" dirty="0">
                <a:solidFill>
                  <a:srgbClr val="000000"/>
                </a:solidFill>
                <a:effectLst/>
                <a:latin typeface="Arial" panose="020B0604020202020204" pitchFamily="34" charset="0"/>
              </a:rPr>
              <a:t> Primary Healthcare Research Support Unit Metropolitana Nord, Primary Healthcare Centre Premià de Mar, Barcelona, Spain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6</a:t>
            </a:r>
            <a:r>
              <a:rPr lang="en-US" sz="1000" b="0" i="1" dirty="0">
                <a:solidFill>
                  <a:srgbClr val="000000"/>
                </a:solidFill>
                <a:effectLst/>
                <a:latin typeface="Arial" panose="020B0604020202020204" pitchFamily="34" charset="0"/>
              </a:rPr>
              <a:t>Fundació Institut Universitari per a la recerca a l'Atenció Primària de Salut Jordi Gol i Gurina, Unitat de Suport a la Recerca Metropolitana Nord, Mataró, Spain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7</a:t>
            </a:r>
            <a:r>
              <a:rPr lang="en-US" sz="1000" b="0" i="1" dirty="0">
                <a:solidFill>
                  <a:srgbClr val="000000"/>
                </a:solidFill>
                <a:effectLst/>
                <a:latin typeface="Arial" panose="020B0604020202020204" pitchFamily="34" charset="0"/>
              </a:rPr>
              <a:t>Institut Catalana de la Salut (ICS), Centre d'Assistència Primària La Marina, Barcelona, Spain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8</a:t>
            </a:r>
            <a:r>
              <a:rPr lang="en-US" sz="1000" b="0" i="1" dirty="0">
                <a:solidFill>
                  <a:srgbClr val="000000"/>
                </a:solidFill>
                <a:effectLst/>
                <a:latin typeface="Arial" panose="020B0604020202020204" pitchFamily="34" charset="0"/>
              </a:rPr>
              <a:t>University Medical Center Groningen, Department of Gastroenterology and Hepatology, Groningen, Netherlands</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9</a:t>
            </a:r>
            <a:r>
              <a:rPr lang="en-US" sz="1000" b="0" i="1" dirty="0">
                <a:solidFill>
                  <a:srgbClr val="000000"/>
                </a:solidFill>
                <a:effectLst/>
                <a:latin typeface="Arial" panose="020B0604020202020204" pitchFamily="34" charset="0"/>
              </a:rPr>
              <a:t>Erasmus MC University Medical Centre, Department of Gastroenterology and Hepatology, Rotterdam, Netherlands</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10</a:t>
            </a:r>
            <a:r>
              <a:rPr lang="en-US" sz="1000" b="0" i="1" dirty="0">
                <a:solidFill>
                  <a:srgbClr val="000000"/>
                </a:solidFill>
                <a:effectLst/>
                <a:latin typeface="Arial" panose="020B0604020202020204" pitchFamily="34" charset="0"/>
              </a:rPr>
              <a:t>Gilead Sciences Europe, Ltd, Hayes,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11</a:t>
            </a:r>
            <a:r>
              <a:rPr lang="en-US" sz="1000" b="0" i="1" dirty="0">
                <a:solidFill>
                  <a:srgbClr val="000000"/>
                </a:solidFill>
                <a:effectLst/>
                <a:latin typeface="Arial" panose="020B0604020202020204" pitchFamily="34" charset="0"/>
              </a:rPr>
              <a:t>11National Institute for Health Research Biomedical Research Centre at University Hospitals Birmingham , Centre for Liver and Gastrointestinal Research, Institute of Immunology and Immunotherapy, Birmingham, United Kingdom</a:t>
            </a:r>
            <a:r>
              <a:rPr lang="en-US" sz="1000" b="0" i="0" dirty="0">
                <a:solidFill>
                  <a:srgbClr val="000000"/>
                </a:solidFill>
                <a:effectLst/>
                <a:latin typeface="Arial" panose="020B0604020202020204" pitchFamily="34" charset="0"/>
              </a:rPr>
              <a:t> </a:t>
            </a:r>
            <a:endParaRPr lang="en-US" sz="1000" b="0" i="0" dirty="0">
              <a:solidFill>
                <a:srgbClr val="000000"/>
              </a:solidFill>
              <a:effectLst/>
              <a:latin typeface="Segoe UI" panose="020B0502040204020203" pitchFamily="34" charset="0"/>
            </a:endParaRPr>
          </a:p>
          <a:p>
            <a:pPr marL="0" indent="0" algn="just" rtl="0" fontAlgn="base">
              <a:buNone/>
            </a:pPr>
            <a:r>
              <a:rPr lang="en-US" sz="1000" b="0" i="0" dirty="0">
                <a:solidFill>
                  <a:srgbClr val="000000"/>
                </a:solidFill>
                <a:effectLst/>
                <a:latin typeface="Arial" panose="020B0604020202020204" pitchFamily="34" charset="0"/>
              </a:rPr>
              <a:t>Email:</a:t>
            </a:r>
            <a:r>
              <a:rPr lang="en-US" sz="1000" b="0" i="1" dirty="0">
                <a:solidFill>
                  <a:srgbClr val="000000"/>
                </a:solidFill>
                <a:effectLst/>
                <a:latin typeface="Arial" panose="020B0604020202020204" pitchFamily="34" charset="0"/>
              </a:rPr>
              <a:t> </a:t>
            </a:r>
            <a:r>
              <a:rPr lang="en-US" sz="1000" b="0" i="0" dirty="0">
                <a:solidFill>
                  <a:srgbClr val="000000"/>
                </a:solidFill>
                <a:effectLst/>
                <a:latin typeface="Arial" panose="020B0604020202020204" pitchFamily="34" charset="0"/>
              </a:rPr>
              <a:t>diogo.ferrinho@gilead.com </a:t>
            </a:r>
            <a:endParaRPr lang="en-US" sz="1000" b="0" i="0" dirty="0">
              <a:solidFill>
                <a:srgbClr val="000000"/>
              </a:solidFill>
              <a:effectLst/>
              <a:latin typeface="Segoe UI" panose="020B0502040204020203"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The increasing prevalence of nonalcoholic fatty liver disease (NAFLD) fuelled by obesity and diabetes epidemics has become a significant health burden. Information on the prevalence of the disease across Europe is limited. Previous systematic reviews focused on scarce data published up to 2015. Our aim was to estimate the European prevalence of NAFLD, nonalcoholic steatohepatitis (NASH), and advanced fibrosis (stage F3-F4) from more recently published data.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b="0" kern="1200" dirty="0">
                <a:solidFill>
                  <a:schemeClr val="tx1"/>
                </a:solidFill>
                <a:effectLst/>
                <a:latin typeface="Arial" panose="020B0604020202020204" pitchFamily="34" charset="0"/>
                <a:ea typeface="+mn-ea"/>
                <a:cs typeface="Arial" panose="020B0604020202020204" pitchFamily="34" charset="0"/>
              </a:rPr>
              <a:t>A systematic review identifying observational studies with data on NAFLD, NASH and advanced fibrosis prevalence conducted in Europe was undertaken according to the Preferred Reporting Items for Systematic Reviews and Meta-Analyses (PRISMA) guidelines. PubMed was searched for studies published until October 2019. Strict exclusion criteria were applied to eliminate the effect of confounding factors on prevalence estimates. Studies on individuals with alcohol abuse, on liver disease patients related to other etiologies, and studies exclusively enrolling morbidly obese and diabetic patients were excluded. We used random effects model meta-analysis to estimate prevalence (95% confidence interval [CI]).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kern="1200" dirty="0">
                <a:solidFill>
                  <a:schemeClr val="tx1"/>
                </a:solidFill>
                <a:effectLst/>
                <a:latin typeface="Arial" panose="020B0604020202020204" pitchFamily="34" charset="0"/>
                <a:ea typeface="+mn-ea"/>
                <a:cs typeface="Arial" panose="020B0604020202020204" pitchFamily="34" charset="0"/>
              </a:rPr>
              <a:t>Out of 588 studies identified, 33 studies from 15 European countries met the inclusion criteria comprising 129,390 individuals (&gt;18 years old), of whom 34,848 had NAFLD. The overall NAFLD prevalence estimated in the random effects meta-analysis model was 27.7% (95% CI 25.1 – 30.5) [Fig.1]. An estimated 64.1% (95% CI 51.4 - 75.0) of the biopsy-proven 4,696 NAFLD patients (12 studies) had NASH. Ten studies reported information regarding advanced fibrosis among NAFLD patients. The overall advanced fibrosis prevalence among these patients was 12.8% (95% CI 9.8 - 16.5). Subgroup meta-analyses by age group, sex, and diagnostic method as well as meta-regression analyses to investigate heterogeneity are ongoing and will be reported.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b="0" kern="1200" dirty="0">
                <a:solidFill>
                  <a:schemeClr val="tx1"/>
                </a:solidFill>
                <a:effectLst/>
                <a:latin typeface="Arial" panose="020B0604020202020204" pitchFamily="34" charset="0"/>
                <a:ea typeface="+mn-ea"/>
                <a:cs typeface="Arial" panose="020B0604020202020204" pitchFamily="34" charset="0"/>
              </a:rPr>
              <a:t>To our knowledge this is the largest meta-analysis to date providing an overview of the burden of NAFLD, NASH and advanced fibrosis in Europe. These data add to the evidence base and may be particularly useful in European settings that currently lack data. </a:t>
            </a: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290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341567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3424478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CNN, convolutional neural network; H&amp;E, haemotoxylin and eosin; NASH, non-alcoholic steatohepatitis; ML, machine learning; NASH CRN, NASH Clinical Research Network; TC, trichrome</a:t>
            </a:r>
            <a:endParaRPr lang="en-GB" sz="1000" dirty="0"/>
          </a:p>
          <a:p>
            <a:pPr marL="0" indent="0">
              <a:buNone/>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FRI003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Machine learning models identify novel histologic features predictive of clinical disease progression in patients with advanced fibrosis due to non-alcoholic steatohepatitis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Harsha Pokkalla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Kishalve Pethia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Amaro Taylor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Benjamin Glass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Hunter Elliott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Ling Han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Catherine Jia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Ryan Huss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Chuhan Chung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Mani Subramanian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Robert Myers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Stephen Harrison</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Zachary Goodman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Murray Resnick</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Aditya Khosla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Andrew Beck</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Ilan Wapinski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Arun Sanyal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Zobair Younossi</a:t>
            </a:r>
            <a:r>
              <a:rPr lang="en-US" sz="1000" kern="1200" baseline="30000" dirty="0">
                <a:solidFill>
                  <a:schemeClr val="tx1"/>
                </a:solidFill>
                <a:effectLst/>
                <a:latin typeface="Arial" panose="020B0604020202020204" pitchFamily="34" charset="0"/>
                <a:ea typeface="+mn-ea"/>
                <a:cs typeface="Arial" panose="020B0604020202020204" pitchFamily="34" charset="0"/>
              </a:rPr>
              <a:t>4 6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Path AI,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Gilead Sciences, Foster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Inova Fairfax Hospital, Falls Church,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Virginia Commonwealth University, Richmond,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Inova Health System, Betty and Guy Beatty Center for Integrated Research, Falls Church,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ryan.huss@gilead.com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Fibrosis is the primary determinant of disease progression in patients with nonalcoholic steatohepatitis (NASH), but the prognostic impact of other histological features is unclear. We used a machine learning (ML) approach and biopsy images to identify novel morphologic features and associations with disease progression in patients with advanced fibrosis due to NASH.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Biopsies</a:t>
            </a:r>
            <a:r>
              <a:rPr lang="en-GB" sz="1000" b="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from 644 patients screened for a phase 3 trial of selonsertib (STELLAR-4) were scored by a central pathologist (CP) according to the NASH CRN and Ishak staging systems. The PathAI research platform (PathAI, Boston, MA) was applied to train a convolutional neural network (CNN) with &gt;68,000 annotations (e.g. steatosis, ballooning, lobular/portal inflammation) collected from 75 board-certified pathologists on images of H&amp;E and trichrome (TC)-stained slides. For staging fibrosis, CNN models were trained using slide-level pathologist scores to recognize unique patterns associated with each stage within fibrotic regions of TC images. These region-based scores were summarized for each slide. In total, 202 features were extracted from biopsy images from NASH patients (F3-F4) enrolled in the STELLAR trials. Cox regression was used to identify associations between these features with progression to cirrhosis in F3 patients, and liver-related events (e.g. decompensation, transplantation, death) in those with cirrhosis (F4).</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1526 NASH patients with F3-F4 fibrosis (median age 59 yrs, 73% diabetic, 52% F4) were included. During a median follow-up of 16.5 mos, 14.5% (105/726) of F3 patients progressed to cirrhosis, and over 15.9 mos, 2.8% (22/800) of F4 patients had liver-related events. Progression to cirrhosis was associated with greater proportions of all Ishak scored area consistent with Ishak 6 fibrosis and greater proportions of total tissue area consistent with portal inflammation (</a:t>
            </a:r>
            <a:r>
              <a:rPr lang="en-GB" sz="1000" b="1" kern="1200" dirty="0">
                <a:solidFill>
                  <a:schemeClr val="tx1"/>
                </a:solidFill>
                <a:effectLst/>
                <a:latin typeface="Arial" panose="020B0604020202020204" pitchFamily="34" charset="0"/>
                <a:ea typeface="+mn-ea"/>
                <a:cs typeface="Arial" panose="020B0604020202020204" pitchFamily="34" charset="0"/>
              </a:rPr>
              <a:t>Figure).  </a:t>
            </a:r>
            <a:r>
              <a:rPr lang="en-GB" sz="1000" kern="1200" dirty="0">
                <a:solidFill>
                  <a:schemeClr val="tx1"/>
                </a:solidFill>
                <a:effectLst/>
                <a:latin typeface="Arial" panose="020B0604020202020204" pitchFamily="34" charset="0"/>
                <a:ea typeface="+mn-ea"/>
                <a:cs typeface="Arial" panose="020B0604020202020204" pitchFamily="34" charset="0"/>
              </a:rPr>
              <a:t>Similar associations with clinical events was observed in F4 patients, with hepatocellular ballooning also associated with clinical events.  In F3, a greater proportion of Ishak scored area consistent with Ishak 1 fibrosis and of total tissue area consistent with steatosis were associated with a reduced risk of progression. In F4 patients, a greater proportion of total tissue area consistent was steatosis was similarly protective, while proportion of Ishak Stage 1 Fibrosis over Ishak scored area trended towards protective.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Liver histological evaluation using this automated, ML approach identified novel features associated with progression in NASH patients with advanced fibrosis. These data support the utility of ML approaches to evaluation of liver histology as endpoints in NASH clinical trials.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H&amp;E, haemotoxylin and eosin; NASH, non-alcoholic steatohepatitis; TC, trichrome</a:t>
            </a:r>
            <a:endParaRPr lang="en-GB" sz="1000" dirty="0"/>
          </a:p>
          <a:p>
            <a:pPr marL="0" indent="0">
              <a:buNone/>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FRI003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Machine learning models identify novel histologic features predictive of clinical disease progression in patients with advanced fibrosis due to non-alcoholic steatohepatitis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Harsha Pokkalla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Kishalve Pethia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Amaro Taylor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Benjamin Glass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Hunter Elliott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Ling Han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Catherine Jia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Ryan Huss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Chuhan Chung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Mani Subramanian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Robert Myers</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Stephen Harrison</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Zachary Goodman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Murray Resnick</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Aditya Khosla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Andrew Beck</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Ilan Wapinski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Arun Sanyal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Zobair Younossi</a:t>
            </a:r>
            <a:r>
              <a:rPr lang="en-US" sz="1000" kern="1200" baseline="30000" dirty="0">
                <a:solidFill>
                  <a:schemeClr val="tx1"/>
                </a:solidFill>
                <a:effectLst/>
                <a:latin typeface="Arial" panose="020B0604020202020204" pitchFamily="34" charset="0"/>
                <a:ea typeface="+mn-ea"/>
                <a:cs typeface="Arial" panose="020B0604020202020204" pitchFamily="34" charset="0"/>
              </a:rPr>
              <a:t>4 6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Path AI,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Gilead Sciences, Foster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Pinnacle Clinical Research, San Antonio,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Inova Fairfax Hospital, Falls Church,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Virginia Commonwealth University, Richmond,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Inova Health System, Betty and Guy Beatty Center for Integrated Research, Falls Church,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ryan.huss@gilead.com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Fibrosis is the primary determinant of disease progression in patients with nonalcoholic steatohepatitis (NASH), but the prognostic impact of other histological features is unclear. We used a machine learning (ML) approach and biopsy images to identify novel morphologic features and associations with disease progression in patients with advanced fibrosis due to NASH.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Biopsies</a:t>
            </a:r>
            <a:r>
              <a:rPr lang="en-GB" sz="1000" b="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from 644 patients screened for a phase 3 trial of selonsertib (STELLAR-4) were scored by a central pathologist (CP) according to the NASH CRN and Ishak staging systems. The PathAI research platform (PathAI, Boston, MA) was applied to train a convolutional neural network (CNN) with &gt;68,000 annotations (e.g. steatosis, ballooning, lobular/portal inflammation) collected from 75 board-certified pathologists on images of H&amp;E and trichrome (TC)-stained slides. For staging fibrosis, CNN models were trained using slide-level pathologist scores to recognize unique patterns associated with each stage within fibrotic regions of TC images. These region-based scores were summarized for each slide. In total, 202 features were extracted from biopsy images from NASH patients (F3-F4) enrolled in the STELLAR trials. Cox regression was used to identify associations between these features with progression to cirrhosis in F3 patients, and liver-related events (e.g. decompensation, transplantation, death) in those with cirrhosis (F4).</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1526 NASH patients with F3-F4 fibrosis (median age 59 yrs, 73% diabetic, 52% F4) were included. During a median follow-up of 16.5 mos, 14.5% (105/726) of F3 patients progressed to cirrhosis, and over 15.9 mos, 2.8% (22/800) of F4 patients had liver-related events. Progression to cirrhosis was associated with greater proportions of all Ishak scored area consistent with Ishak 6 fibrosis and greater proportions of total tissue area consistent with portal inflammation (</a:t>
            </a:r>
            <a:r>
              <a:rPr lang="en-GB" sz="1000" b="1" kern="1200" dirty="0">
                <a:solidFill>
                  <a:schemeClr val="tx1"/>
                </a:solidFill>
                <a:effectLst/>
                <a:latin typeface="Arial" panose="020B0604020202020204" pitchFamily="34" charset="0"/>
                <a:ea typeface="+mn-ea"/>
                <a:cs typeface="Arial" panose="020B0604020202020204" pitchFamily="34" charset="0"/>
              </a:rPr>
              <a:t>Figure).  </a:t>
            </a:r>
            <a:r>
              <a:rPr lang="en-GB" sz="1000" kern="1200" dirty="0">
                <a:solidFill>
                  <a:schemeClr val="tx1"/>
                </a:solidFill>
                <a:effectLst/>
                <a:latin typeface="Arial" panose="020B0604020202020204" pitchFamily="34" charset="0"/>
                <a:ea typeface="+mn-ea"/>
                <a:cs typeface="Arial" panose="020B0604020202020204" pitchFamily="34" charset="0"/>
              </a:rPr>
              <a:t>Similar associations with clinical events was observed in F4 patients, with hepatocellular ballooning also associated with clinical events.  In F3, a greater proportion of Ishak scored area consistent with Ishak 1 fibrosis and of total tissue area consistent with steatosis were associated with a reduced risk of progression. In F4 patients, a greater proportion of total tissue area consistent was steatosis was similarly protective, while proportion of Ishak Stage 1 Fibrosis over Ishak scored area trended towards protective.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Liver histological evaluation using this automated, ML approach identified novel features associated with progression in NASH patients with advanced fibrosis. These data support the utility of ML approaches to evaluation of liver histology as endpoints in NASH clinical trials.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5608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HCC, hepatocellular carcinoma; ICD, international classification of diseases; NAFLD, non-alcoholic fatty liver disease; NASH, non-alcoholic steatohepatitis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FRI008</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Predictive modelling to identify and characterize fast progressors among patients with non-alcoholic steatohepatitis (NASH)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Brenda Reinhart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 Docherty</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Magdalena Balp</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Stephane Régnier</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Andreas Tietz</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Jennifer Cai</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Sanchita Porwal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Marcos Pedrosa</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Jörn M. Schattenberg</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ZS Associates, Zurich,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ZS Associates, Princeton,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Novartis Pharma AG, Basel,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Novartis Pharmaceuticals Inc, East Hanover,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ZS Associates, Pune, India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Mainz, Metabolic Liver Research Program, I. Department of Medicine, Mainz, Germany</a:t>
            </a: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brenda.reinhart@zs.com</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A subset of patients with non–alcoholic fatty liver disease (NALFD) and non-alcoholic steatohepatitis (NASH) progress more rapidly to </a:t>
            </a:r>
            <a:r>
              <a:rPr lang="en-US" sz="1000" kern="1200" dirty="0">
                <a:solidFill>
                  <a:schemeClr val="tx1"/>
                </a:solidFill>
                <a:effectLst/>
                <a:latin typeface="Arial" panose="020B0604020202020204" pitchFamily="34" charset="0"/>
                <a:ea typeface="+mn-ea"/>
                <a:cs typeface="Arial" panose="020B0604020202020204" pitchFamily="34" charset="0"/>
              </a:rPr>
              <a:t>cirrhosis or hepatocellular carcinoma (HCC) </a:t>
            </a:r>
            <a:r>
              <a:rPr lang="en-GB" sz="1000" kern="1200" dirty="0">
                <a:solidFill>
                  <a:schemeClr val="tx1"/>
                </a:solidFill>
                <a:effectLst/>
                <a:latin typeface="Arial" panose="020B0604020202020204" pitchFamily="34" charset="0"/>
                <a:ea typeface="+mn-ea"/>
                <a:cs typeface="Arial" panose="020B0604020202020204" pitchFamily="34" charset="0"/>
              </a:rPr>
              <a:t>than typical patients. The purpose of this study was to develop a machine learning model to predict the progression risk to end-stage liver disease using data available from standard clinical care and electronic health care records.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The study was conducted in the Optum Electronic Health records (2007-2018 data from the United States). The study cohort was defined as patients with a diagnosis of cirrhosis or HCC (based on International Classification of Diseases codes ICD-9/ICD-10) most likely due to NAFLD/NASH after excluding any other causes of liver disease. Time of progression was established retrospectively from the date of cirrhosis or HCC to the first evidence of disease (index date), which was the first diagnosis of either NASH, NAFLD, or one of several comorbidities (e.g. type 2 diabetes, obesity) used as proxies. Patients were grouped by time to progression from the first evidence of disease to cirrhosis or HCC: fast progressors (&lt;3 years), intermediate progressors (3 to 6 years), standard progressors (6-10 years). Each class of the cohort was profiled and statistical testing to identify differences between these classes was performed. A model to predict fast progressors class was developed and main covariates that separate fast and standard progressors were determined. Multiple machine learning classification techniques were tested and the best performing model selected. Covariates included: laboratory tests and observations; comorbidities; treatments for comorbidities; and rate of change of laboratory tests and observations.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study included 4,419 patients with cirrhosis (96.1%) or HCC (3.9%) due to NAFLD/NASH. Mean (standard deviation) age was 63.0 (12.6), BMI 34.9 (7.3), 65% were female, and the most common comorbidities were hypertension (59%), hyperlipidemia (54%), and type 2 diabetes (43%). Among these patients, 1,087 fast progressors, 2,070 intermediate progressors, and 992 standard progressors were identified. These three classes exhibited significantly different clinical and laboratory features with 55 out of 112 tested covariates separating fast progressors from standard progressors. These include age at cirrhosis/HCC, platelet count, albumin, aspartate aminotransferase, and triglycerides.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These results suggest that patients with different progression rates to end-stage liver disease could be identified in real-world medical records and support the finalization of a predictive algorithm for identification of NAFLD/NASH patients with the highest risk of progression.</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1855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BMI, body mass index; LightGBM, Light Gradient Boosting Machine; NAFLD, non-alcoholic fatty liver disease; NASH, non-alcoholic steatohepatitis; ROC-AUC, receiver operating characteristic-area under the curve; SD, standard deviation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FRI008</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Predictive modelling to identify and characterize fast progressors among patients with non-alcoholic steatohepatitis (NASH)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Brenda Reinhart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 Docherty</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Magdalena Balp</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Stephane Régnier</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Andreas Tietz</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Jennifer Cai</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Sanchita Porwal</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Marcos Pedrosa</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Jörn M. Schattenberg</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ZS Associates, Zurich,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ZS Associates, Princeton,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Novartis Pharma AG, Basel,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Novartis Pharmaceuticals Inc, East Hanover,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ZS Associates, Pune, India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Mainz, Metabolic Liver Research Program, I. Department of Medicine, Mainz, Germany</a:t>
            </a: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brenda.reinhart@zs.com</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A subset of patients with non–alcoholic fatty liver disease (NALFD) and non-alcoholic steatohepatitis (NASH) progress more rapidly to </a:t>
            </a:r>
            <a:r>
              <a:rPr lang="en-US" sz="1000" kern="1200" dirty="0">
                <a:solidFill>
                  <a:schemeClr val="tx1"/>
                </a:solidFill>
                <a:effectLst/>
                <a:latin typeface="Arial" panose="020B0604020202020204" pitchFamily="34" charset="0"/>
                <a:ea typeface="+mn-ea"/>
                <a:cs typeface="Arial" panose="020B0604020202020204" pitchFamily="34" charset="0"/>
              </a:rPr>
              <a:t>cirrhosis or hepatocellular carcinoma (HCC) </a:t>
            </a:r>
            <a:r>
              <a:rPr lang="en-GB" sz="1000" kern="1200" dirty="0">
                <a:solidFill>
                  <a:schemeClr val="tx1"/>
                </a:solidFill>
                <a:effectLst/>
                <a:latin typeface="Arial" panose="020B0604020202020204" pitchFamily="34" charset="0"/>
                <a:ea typeface="+mn-ea"/>
                <a:cs typeface="Arial" panose="020B0604020202020204" pitchFamily="34" charset="0"/>
              </a:rPr>
              <a:t>than typical patients. The purpose of this study was to develop a machine learning model to predict the progression risk to end-stage liver disease using data available from standard clinical care and electronic health care records.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The study was conducted in the Optum Electronic Health records (2007-2018 data from the United States). The study cohort was defined as patients with a diagnosis of cirrhosis or HCC (based on International Classification of Diseases codes ICD-9/ICD-10) most likely due to NAFLD/NASH after excluding any other causes of liver disease. Time of progression was established retrospectively from the date of cirrhosis or HCC to the first evidence of disease (index date), which was the first diagnosis of either NASH, NAFLD, or one of several comorbidities (e.g. type 2 diabetes, obesity) used as proxies. Patients were grouped by time to progression from the first evidence of disease to cirrhosis or HCC: fast progressors (&lt;3 years), intermediate progressors (3 to 6 years), standard progressors (6-10 years). Each class of the cohort was profiled and statistical testing to identify differences between these classes was performed. A model to predict fast progressors class was developed and main covariates that separate fast and standard progressors were determined. Multiple machine learning classification techniques were tested and the best performing model selected. Covariates included: laboratory tests and observations; comorbidities; treatments for comorbidities; and rate of change of laboratory tests and observations.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study included 4,419 patients with cirrhosis (96.1%) or HCC (3.9%) due to NAFLD/NASH. Mean (standard deviation) age was 63.0 (12.6), BMI 34.9 (7.3), 65% were female, and the most common comorbidities were hypertension (59%), hyperlipidemia (54%), and type 2 diabetes (43%). Among these patients, 1,087 fast progressors, 2,070 intermediate progressors, and 992 standard progressors were identified. These three classes exhibited significantly different clinical and laboratory features with 55 out of 112 tested covariates separating fast progressors from standard progressors. These include age at cirrhosis/HCC, platelet count, albumin, aspartate aminotransferase, and triglycerides.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These results suggest that patients with different progression rates to end-stage liver disease could be identified in real-world medical records and support the finalization of a predictive algorithm for identification of NAFLD/NASH patients with the highest risk of progression.</a:t>
            </a:r>
            <a:endParaRPr lang="en-GB" sz="1000" dirty="0"/>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4680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587134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APRI, AST to platelet ratio index; AST, aspartate aminotransferase; BMI, body mass index; FDR, false discovery rate; FIB-4, fibrosis 4; GWAS, genome-wide association study; UKB, The UK Biobank</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Genome-wide association study for alcohol-related cirrhosis identifies new risk loci in MARC1 and HNRNPUL1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Hamish Innes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Stephan Buch</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Sharon Hutchinson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Neil Guha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Joanne Morling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2 5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Eleanor Barnes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William Irving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Ewan Forrest</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Vincent Pedergnana</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David Goldberg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Esther Aspinall</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Stephen Barclay</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Hayes</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Dillon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Hans Dieter Nischalke</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 Lutz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Ulrich Spengler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Janett Fischer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Thomas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Florian Eyer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Christian Datz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Sebastian Mueller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Teresa Peccerella</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Astrid Marot</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Pierre Deltenre</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Michael Soyka</a:t>
            </a:r>
            <a:r>
              <a:rPr lang="en-US" sz="1000" b="0" kern="1200" baseline="30000" dirty="0">
                <a:solidFill>
                  <a:schemeClr val="tx1"/>
                </a:solidFill>
                <a:effectLst/>
                <a:latin typeface="Arial" panose="020B0604020202020204" pitchFamily="34" charset="0"/>
                <a:ea typeface="+mn-ea"/>
                <a:cs typeface="Arial" panose="020B0604020202020204" pitchFamily="34" charset="0"/>
              </a:rPr>
              <a:t>17 18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Mcquillin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Marsha Morgan</a:t>
            </a:r>
            <a:r>
              <a:rPr lang="en-US" sz="1000" b="0" kern="1200" baseline="30000" dirty="0">
                <a:solidFill>
                  <a:schemeClr val="tx1"/>
                </a:solidFill>
                <a:effectLst/>
                <a:latin typeface="Arial" panose="020B0604020202020204" pitchFamily="34" charset="0"/>
                <a:ea typeface="+mn-ea"/>
                <a:cs typeface="Arial" panose="020B0604020202020204" pitchFamily="34" charset="0"/>
              </a:rPr>
              <a:t>20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Jochen Hampe</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Felix Stickel</a:t>
            </a:r>
            <a:r>
              <a:rPr lang="en-US" sz="1000" b="0" kern="1200" baseline="30000" dirty="0">
                <a:solidFill>
                  <a:schemeClr val="tx1"/>
                </a:solidFill>
                <a:effectLst/>
                <a:latin typeface="Arial" panose="020B0604020202020204" pitchFamily="34" charset="0"/>
                <a:ea typeface="+mn-ea"/>
                <a:cs typeface="Arial" panose="020B0604020202020204" pitchFamily="34" charset="0"/>
              </a:rPr>
              <a:t>21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Glasgow Caledonian University, School of Health and Life Sciences,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Nottingham, Division of Epidemiology and Public Health, ,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Health Protection Scotland,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Dresden, Medical Department 1, Dresden,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NIHR Nottingham Biomedical Research Centre, Nottingham University Hospitals NHS Trust and the University of Nottingham,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Peter Medawar Building for Pathogen Research, Nuffield Department of Medicine and the Oxford NIHR Biomedical Research Centre, Oxford University,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Glasgow Royal Infirmary,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Laboratoire MIVEGEC (UMR CNRS 5290, UR IRD 224, UM, Montpellier,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Royal Infirmary Edinburgh, Edinburgh,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School of Medicine, University of Dundee, Dundee,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Department of Internal Medicine I, ,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Hepatology, Infectious Diseases and Pneumology, Univeristy Clinic, Division of Hepatology, Clinic and Polyclinic for Gastroenterology,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Toxicology, Klinikum Rechts der Isar, Technical University of Munich, Germany.,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Oberndorf, Teaching Hospital of the Paracelsus Private Medical University of Salzburg. , Department of Internal Medicine,, Oberndorf,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Salem Medical Center University Hospital Heidelberg, Heidelberg, Department of Internal Medicine and Center for Alcohol Research,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Centre Hospitalier Universitaire Vaudois, University of Lausanne, Division of Gastroenterology and Hepatology, Lausanne,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Ludwig-Maximilian University of Munich, Department of Psychiatry,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Meiringen Hospital, Dept. of Psychiatry, Meiringen ,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London, Molecular Psychiatry Laboratory, Division of Psychiatry, ,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 University College London Institute for Liver &amp; Digestive Health, Division of Medicine, Royal Free Campus,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Zurich, Department of Gastroenterology and Hepatology, Zurich, Switzerland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hamish.innes@gcu.ac.uk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The host genetics underpinning the development of alcohol-related liver cirrhosis is beginning to emerge, but is still incompletely understood. Better insight would improve risk-stratification of patients, help delineate its pathophysiology, and support the development of new treatments. The UK Biobank (UKB) study integrates host genotyping and health behavior data for a cohort of half a million individuals in UK aged 40-69 years, with available data for a wide range of biochemistry variables. The aim of this study was to use this resource to undertake a Genome-Wide Association Study (GWAS) for alcohol-related liver disease.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UKB participants consuming &gt;25 units/week of alcohol if female and &gt;36 units/week if male, were included in a discovery GWAS against indirect markers of hepatic fibrosis and hepatocellular injury; viz. APRI, FIB-4, the Forn’s score, serum alanine and aspartate transaminase. Loci identified in the discovery analysis were then tested for association with alcohol-related cirrhosis status in a previously generated European GWAS data-set, together with a nested alcohol-related cirrhosis case-control study derived from within UKB (Phase 1 validation). Variants associated with alcohol-related cirrhosis in Phase 1 validation at a False Discovery Rate (FDR) &lt;20%, were then directly genotyped in two European validation cohorts comprising 1536 cases with alcohol-related cirrhosis and 771 alcohol misusers without liver disease (Phase 2 validation). A FDR &lt;5% was used to judge statistical significance in phase 2 validation, adjusting for age, sex, type 2 diabetes and BMI.</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discovery GWAS, which included 35,839 UKB participants, identified 50 independent risk loci with genome-wide significance (p-value&lt;5 x 10-8). Nine of these loci were significantly associated with risk of developing alcohol-related cirrhosis in the Phase 1 validation; six of the nine loci were significantly associated with risk of developing alcohol-related cirrhosis in the Phase 2 validation (see Figure). These six included four known risk variants in PNPLA3; TM6SF2; HSD17B13; and SERPINA1, plus two novel risk variants in mitochondrial amidoxime reducing component 1 (MARC1) and heterogeneous nuclear ribonucleoprotein U like 1 (HNRNPUL1). The minor “A” allele of MARC1:rs2642438 was associated with a reduced risk of cirrhosis (adjusted OR: 0.76; p=0.0027); conversely the minor “C” allele of HNRNPUL1:rs15052 was associated with an increased risk (adjusted OR:1.30; p= 0.020).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new GWAS has identified two novel single nucleotide polymorphisms (SNPs) - MARC1:rs2642438 and HNRNPUL1:rs15052 – that modulate the risk of alcohol-related cirrhosis in opposite directions. Both variants warrant further investigation.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aOR, adjusted odds ratio; FDR, false discovery rate; GWAS, genome-wide association study; Sig, significance; SNPs, single nucleotide polymorphisms; UKB, The UK Biobank</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Genome-wide association study for alcohol-related cirrhosis identifies new risk loci in MARC1 and HNRNPUL1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Hamish Innes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Stephan Buch</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Sharon Hutchinson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Neil Guha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Joanne Morling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2 5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Eleanor Barnes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William Irving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Ewan Forrest</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Vincent Pedergnana</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David Goldberg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Esther Aspinall</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Stephen Barclay</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Hayes</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Dillon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Hans Dieter Nischalke</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 Lutz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Ulrich Spengler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Janett Fischer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Thomas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Florian Eyer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Christian Datz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Sebastian Mueller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Teresa Peccerella</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Astrid Marot</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Pierre Deltenre</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Michael Soyka</a:t>
            </a:r>
            <a:r>
              <a:rPr lang="en-US" sz="1000" b="0" kern="1200" baseline="30000" dirty="0">
                <a:solidFill>
                  <a:schemeClr val="tx1"/>
                </a:solidFill>
                <a:effectLst/>
                <a:latin typeface="Arial" panose="020B0604020202020204" pitchFamily="34" charset="0"/>
                <a:ea typeface="+mn-ea"/>
                <a:cs typeface="Arial" panose="020B0604020202020204" pitchFamily="34" charset="0"/>
              </a:rPr>
              <a:t>17 18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Mcquillin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Marsha Morgan</a:t>
            </a:r>
            <a:r>
              <a:rPr lang="en-US" sz="1000" b="0" kern="1200" baseline="30000" dirty="0">
                <a:solidFill>
                  <a:schemeClr val="tx1"/>
                </a:solidFill>
                <a:effectLst/>
                <a:latin typeface="Arial" panose="020B0604020202020204" pitchFamily="34" charset="0"/>
                <a:ea typeface="+mn-ea"/>
                <a:cs typeface="Arial" panose="020B0604020202020204" pitchFamily="34" charset="0"/>
              </a:rPr>
              <a:t>20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Jochen Hampe</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Felix Stickel</a:t>
            </a:r>
            <a:r>
              <a:rPr lang="en-US" sz="1000" b="0" kern="1200" baseline="30000" dirty="0">
                <a:solidFill>
                  <a:schemeClr val="tx1"/>
                </a:solidFill>
                <a:effectLst/>
                <a:latin typeface="Arial" panose="020B0604020202020204" pitchFamily="34" charset="0"/>
                <a:ea typeface="+mn-ea"/>
                <a:cs typeface="Arial" panose="020B0604020202020204" pitchFamily="34" charset="0"/>
              </a:rPr>
              <a:t>21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Glasgow Caledonian University, School of Health and Life Sciences,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Nottingham, Division of Epidemiology and Public Health, ,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Health Protection Scotland,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Dresden, Medical Department 1, Dresden,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NIHR Nottingham Biomedical Research Centre, Nottingham University Hospitals NHS Trust and the University of Nottingham,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Peter Medawar Building for Pathogen Research, Nuffield Department of Medicine and the Oxford NIHR Biomedical Research Centre, Oxford University,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Glasgow Royal Infirmary,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Laboratoire MIVEGEC (UMR CNRS 5290, UR IRD 224, UM, Montpellier,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Royal Infirmary Edinburgh, Edinburgh,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School of Medicine, University of Dundee, Dundee,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Department of Internal Medicine I, ,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Hepatology, Infectious Diseases and Pneumology, Univeristy Clinic, Division of Hepatology, Clinic and Polyclinic for Gastroenterology,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Toxicology, Klinikum Rechts der Isar, Technical University of Munich, Germany.,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Oberndorf, Teaching Hospital of the Paracelsus Private Medical University of Salzburg. , Department of Internal Medicine,, Oberndorf,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Salem Medical Center University Hospital Heidelberg, Heidelberg, Department of Internal Medicine and Center for Alcohol Research,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Centre Hospitalier Universitaire Vaudois, University of Lausanne, Division of Gastroenterology and Hepatology, Lausanne,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Ludwig-Maximilian University of Munich, Department of Psychiatry,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Meiringen Hospital, Dept. of Psychiatry, Meiringen ,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London, Molecular Psychiatry Laboratory, Division of Psychiatry, ,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 University College London Institute for Liver &amp; Digestive Health, Division of Medicine, Royal Free Campus,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Zurich, Department of Gastroenterology and Hepatology, Zurich, Switzerland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hamish.innes@gcu.ac.uk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The host genetics underpinning the development of alcohol-related liver cirrhosis is beginning to emerge, but is still incompletely understood. Better insight would improve risk-stratification of patients, help delineate its pathophysiology, and support the development of new treatments. The UK Biobank (UKB) study integrates host genotyping and health behavior data for a cohort of half a million individuals in UK aged 40-69 years, with available data for a wide range of biochemistry variables. The aim of this study was to use this resource to undertake a Genome-Wide Association Study (GWAS) for alcohol-related liver disease.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UKB participants consuming &gt;25 units/week of alcohol if female and &gt;36 units/week if male, were included in a discovery GWAS against indirect markers of hepatic fibrosis and hepatocellular injury; viz. APRI, FIB-4, the Forn’s score, serum alanine and aspartate transaminase. Loci identified in the discovery analysis were then tested for association with alcohol-related cirrhosis status in a previously generated European GWAS data-set, together with a nested alcohol-related cirrhosis case-control study derived from within UKB (Phase 1 validation). Variants associated with alcohol-related cirrhosis in Phase 1 validation at a False Discovery Rate (FDR) &lt;20%, were then directly genotyped in two European validation cohorts comprising 1536 cases with alcohol-related cirrhosis and 771 alcohol misusers without liver disease (Phase 2 validation). A FDR &lt;5% was used to judge statistical significance in phase 2 validation, adjusting for age, sex, type 2 diabetes and BMI.</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discovery GWAS, which included 35,839 UKB participants, identified 50 independent risk loci with genome-wide significance (p-value&lt;5 x 10-8). Nine of these loci were significantly associated with risk of developing alcohol-related cirrhosis in the Phase 1 validation; six of the nine loci were significantly associated with risk of developing alcohol-related cirrhosis in the Phase 2 validation (see Figure). These six included four known risk variants in PNPLA3; TM6SF2; HSD17B13; and SERPINA1, plus two novel risk variants in mitochondrial amidoxime reducing component 1 (MARC1) and heterogeneous nuclear ribonucleoprotein U like 1 (HNRNPUL1). The minor “A” allele of MARC1:rs2642438 was associated with a reduced risk of cirrhosis (adjusted OR: 0.76; p=0.0027); conversely the minor “C” allele of HNRNPUL1:rs15052 was associated with an increased risk (adjusted OR:1.30; p= 0.020).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new GWAS has identified two novel single nucleotide polymorphisms (SNPs) - MARC1:rs2642438 and HNRNPUL1:rs15052 – that modulate the risk of alcohol-related cirrhosis in opposite directions. Both variants warrant further investigation.</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5682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ADA2, adenosine deaminase 2; MoMF, monocyte-derived macrophages; RNA; ribonucleic acid; NAFLD, non-alcoholic fatty liver disease; WT, wild-type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SAT065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Infiltrative monocyte derived adenosine deaminase 2 promotes liver fibrosis via signaling through extracellular inosine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Shilpa Tiwari Heckler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Eric Yee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Jiwoon Park</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Duc Nguyen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Wenda Gao</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Michelle Lai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Robert Schwartz</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 Gordon Jiang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Heidelberg University Hospital, Division of Gastroenterology and Hepatology,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Beth Israel Deaconess Medical Center, Harvard Medical School, Division of Gastroenterology and Hepatology,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Arkansas for Medical Sciences, Department of Pathology, Little Rock,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Weill Cornell Medical College, Division of Gastroenterology and Hepatology, New York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Antagen Institute for Biomedical Research, Boston,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Shilpa.Tiwari-Heckler@med.uni-heidelberg.de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Liver fibrosis in nonalcoholic fatty liver disease (NAFLD) is driven by infiltrated monocytes. However, the mechanism of this process is not fully understood. We have previously reported an association between liver fibrosis in NAFLD and circulating levels of adenosine deaminase 2 (ADA2), an enzyme produced exclusively by monocytes and macrophages that converts extracellular adenosine to inosine. Herein, we describe a novel mechanism by which infiltrated monocytes secret ADA2 to modulate the phenotype of hepatic macrophages and promote liver fibrosis in NAFLD.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examined ADA2 expression in 92 liver biopsies from a NAFLD registry. Recombinant human ADA2 was produced to study its function in modulating macrophage’s phenotype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Transcriptome analysis in human monocyte-derived macrophages (MoMF) and primary human Kupffer cells were determined in response to wild-type and mutant ADA2 stimulation.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the human liver, ADA2 expression was noted in CD14+/CD16+ portal macrophages and Kupffer cells. ADA2+ portal macrophages were significantly associated with the degree of liver fibrosis as shown by a quantitative histological score. Notably, portal macrophages carried far more ADA2 transcripts than Kupffer cells as measured by RNAscope, suggesting a putative paracrine and autocrine nature of regulation. Upon ADA2 stimulation, human MoMF demonstrated a striking upregulation of pro-inflammatory and pro-fibrotic genes in our RNAseq analysis. These findings were validated in U937-derived macrophages and human MoMF from six independent donors. Among these differentially expressed genes, PDGF-BB transcription, a key pro-fibrotic cytokine, was upregulated in macrophages in response to ADA2 and its substrate adenosine. Particularly, inosine, the catalytic product of ADA2, stimulated significantly PDGF-BB expression in macrophages, suggesting a causal role of the deaminase activity. Furthermore, mutation at glutamic acid 359 in the catalytic active site of ADA2 resulted in diminished enzyme activity and a reduction in PDGF-BB gene-expression in macrophages compared to native form of ADA2. Finally, we tested the effect of ADA2 in a human-derived multicellular liver spheroid system and found a robust stimulation of PDGF-BB production from primary human Kupffer cells.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Infiltrative monocytes release ADA2 to promote liver fibrosis by augmenting a pro-fibrotic differentiation of hepatic macrophages via signaling through extracellular inosine. This pathway may provide alternative targets in modulating liver fibrosis in NAFLD.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6442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ADA2, adenosine deaminase 2; CD, cluster of differentiation; </a:t>
            </a:r>
            <a:r>
              <a:rPr lang="en-US" sz="1000" b="0" i="1" kern="1200" dirty="0" err="1">
                <a:solidFill>
                  <a:schemeClr val="tx1"/>
                </a:solidFill>
                <a:effectLst/>
                <a:latin typeface="Arial" panose="020B0604020202020204" pitchFamily="34" charset="0"/>
                <a:ea typeface="+mn-ea"/>
                <a:cs typeface="Arial" panose="020B0604020202020204" pitchFamily="34" charset="0"/>
              </a:rPr>
              <a:t>MoMF</a:t>
            </a:r>
            <a:r>
              <a:rPr lang="en-US" sz="1000" b="0" i="1" kern="1200" dirty="0">
                <a:solidFill>
                  <a:schemeClr val="tx1"/>
                </a:solidFill>
                <a:effectLst/>
                <a:latin typeface="Arial" panose="020B0604020202020204" pitchFamily="34" charset="0"/>
                <a:ea typeface="+mn-ea"/>
                <a:cs typeface="Arial" panose="020B0604020202020204" pitchFamily="34" charset="0"/>
              </a:rPr>
              <a:t>, monocyte-derived macrophages; NAFLD, non-alcoholic fatty liver disease; PDGF, platelet-derived growth factor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SAT065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Infiltrative monocyte derived adenosine deaminase 2 promotes liver fibrosis via signaling through extracellular inosine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Shilpa Tiwari Heckler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Eric Yee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Jiwoon Park</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Duc Nguyen</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Wenda Gao</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Michelle Lai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Robert Schwartz</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 Gordon Jiang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Heidelberg University Hospital, Division of Gastroenterology and Hepatology,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Beth Israel Deaconess Medical Center, Harvard Medical School, Division of Gastroenterology and Hepatology,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Arkansas for Medical Sciences, Department of Pathology, Little Rock,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Weill Cornell Medical College, Division of Gastroenterology and Hepatology, New York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Antagen Institute for Biomedical Research, Boston,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Shilpa.Tiwari-Heckler@med.uni-heidelberg.de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Liver fibrosis in nonalcoholic fatty liver disease (NAFLD) is driven by infiltrated monocytes. However, the mechanism of this process is not fully understood. We have previously reported an association between liver fibrosis in NAFLD and circulating levels of adenosine deaminase 2 (ADA2), an enzyme produced exclusively by monocytes and macrophages that converts extracellular adenosine to inosine. Herein, we describe a novel mechanism by which infiltrated monocytes secret ADA2 to modulate the phenotype of hepatic macrophages and promote liver fibrosis in NAFLD.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examined ADA2 expression in 92 liver biopsies from a NAFLD registry. Recombinant human ADA2 was produced to study its function in modulating macrophage’s phenotype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Transcriptome analysis in human monocyte-derived macrophages (MoMF) and primary human Kupffer cells were determined in response to wild-type and mutant ADA2 stimulation.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the human liver, ADA2 expression was noted in CD14+/CD16+ portal macrophages and Kupffer cells. ADA2+ portal macrophages were significantly associated with the degree of liver fibrosis as shown by a quantitative histological score. Notably, portal macrophages carried far more ADA2 transcripts than Kupffer cells as measured by RNAscope, suggesting a putative paracrine and autocrine nature of regulation. Upon ADA2 stimulation, human MoMF demonstrated a striking upregulation of pro-inflammatory and pro-fibrotic genes in our RNAseq analysis. These findings were validated in U937-derived macrophages and human MoMF from six independent donors. Among these differentially expressed genes, PDGF-BB transcription, a key pro-fibrotic cytokine, was upregulated in macrophages in response to ADA2 and its substrate adenosine. Particularly, inosine, the catalytic product of ADA2, stimulated significantly PDGF-BB expression in macrophages, suggesting a causal role of the deaminase activity. Furthermore, mutation at glutamic acid 359 in the catalytic active site of ADA2 resulted in diminished enzyme activity and a reduction in PDGF-BB gene-expression in macrophages compared to native form of ADA2. Finally, we tested the effect of ADA2 in a human-derived multicellular liver spheroid system and found a robust stimulation of PDGF-BB production from primary human Kupffer cells.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Infiltrative monocytes release ADA2 to promote liver fibrosis by augmenting a pro-fibrotic differentiation of hepatic macrophages via signaling through extracellular inosine. This pathway may provide alternative targets in modulating liver fibrosis in NAFLD.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45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111442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423417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6</a:t>
            </a:fld>
            <a:endParaRPr lang="en-GB" dirty="0"/>
          </a:p>
        </p:txBody>
      </p:sp>
    </p:spTree>
    <p:extLst>
      <p:ext uri="{BB962C8B-B14F-4D97-AF65-F5344CB8AC3E}">
        <p14:creationId xmlns:p14="http://schemas.microsoft.com/office/powerpoint/2010/main" val="158243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BMDMs, bone marrow-derived macrophages; FACS, fluorescence-activated cell sorting; GWAS, genome wide association study; MS, mass spectrometry; MSR, macrophage scavenger receptor; NAFLD, non-alcoholic fatty liver disease; SNP, single nucleotide polymorphisms; Tg, transgenic; TLR, toll-like receptor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GS11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Macrophage scavenger receptor 1 mediates lipid-induced inflammation in human obesity-related non-alcoholic fatty liver disease</a:t>
            </a:r>
          </a:p>
          <a:p>
            <a:pPr marL="0" indent="0" algn="l">
              <a:buNone/>
            </a:pPr>
            <a:r>
              <a:rPr lang="en-US" sz="1000" b="0" i="0" u="sng" dirty="0">
                <a:solidFill>
                  <a:srgbClr val="000000"/>
                </a:solidFill>
                <a:effectLst/>
                <a:latin typeface="Arial" panose="020B0604020202020204" pitchFamily="34" charset="0"/>
              </a:rPr>
              <a:t>Olivier Govaere</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Nuria Martinez-Lopez</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Sine K. Petersen</a:t>
            </a:r>
            <a:r>
              <a:rPr lang="en-US" sz="1000" b="0" i="0" baseline="30000" dirty="0">
                <a:solidFill>
                  <a:srgbClr val="000000"/>
                </a:solidFill>
                <a:effectLst/>
                <a:latin typeface="Arial" panose="020B0604020202020204" pitchFamily="34" charset="0"/>
              </a:rPr>
              <a:t>3</a:t>
            </a:r>
            <a:r>
              <a:rPr lang="en-US" sz="1000" b="0" i="0" dirty="0">
                <a:solidFill>
                  <a:srgbClr val="000000"/>
                </a:solidFill>
                <a:effectLst/>
                <a:latin typeface="Arial" panose="020B0604020202020204" pitchFamily="34" charset="0"/>
              </a:rPr>
              <a:t>, Rosellina Mancina</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Pierre Bel Lassen</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Rebecca Darlay</a:t>
            </a:r>
            <a:r>
              <a:rPr lang="en-US" sz="1000" b="0" i="0" baseline="30000" dirty="0">
                <a:solidFill>
                  <a:srgbClr val="000000"/>
                </a:solidFill>
                <a:effectLst/>
                <a:latin typeface="Arial" panose="020B0604020202020204" pitchFamily="34" charset="0"/>
              </a:rPr>
              <a:t>6</a:t>
            </a:r>
            <a:r>
              <a:rPr lang="en-US" sz="1000" b="0" i="0" dirty="0">
                <a:solidFill>
                  <a:srgbClr val="000000"/>
                </a:solidFill>
                <a:effectLst/>
                <a:latin typeface="Arial" panose="020B0604020202020204" pitchFamily="34" charset="0"/>
              </a:rPr>
              <a:t>, Julien Peltier</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Ramy Younes</a:t>
            </a:r>
            <a:r>
              <a:rPr lang="en-US" sz="1000" b="0" i="0" baseline="30000" dirty="0">
                <a:solidFill>
                  <a:srgbClr val="000000"/>
                </a:solidFill>
                <a:effectLst/>
                <a:latin typeface="Arial" panose="020B0604020202020204" pitchFamily="34" charset="0"/>
              </a:rPr>
              <a:t>7</a:t>
            </a:r>
            <a:r>
              <a:rPr lang="en-US" sz="1000" b="0" i="0" dirty="0">
                <a:solidFill>
                  <a:srgbClr val="000000"/>
                </a:solidFill>
                <a:effectLst/>
                <a:latin typeface="Arial" panose="020B0604020202020204" pitchFamily="34" charset="0"/>
              </a:rPr>
              <a:t>, Dina Tiniakos</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Guruprasad Aithal</a:t>
            </a:r>
            <a:r>
              <a:rPr lang="en-US" sz="1000" b="0" i="0" baseline="30000" dirty="0">
                <a:solidFill>
                  <a:srgbClr val="000000"/>
                </a:solidFill>
                <a:effectLst/>
                <a:latin typeface="Arial" panose="020B0604020202020204" pitchFamily="34" charset="0"/>
              </a:rPr>
              <a:t>8</a:t>
            </a:r>
            <a:r>
              <a:rPr lang="en-US" sz="1000" b="0" i="0" dirty="0">
                <a:solidFill>
                  <a:srgbClr val="000000"/>
                </a:solidFill>
                <a:effectLst/>
                <a:latin typeface="Arial" panose="020B0604020202020204" pitchFamily="34" charset="0"/>
              </a:rPr>
              <a:t>, Michael Allison</a:t>
            </a:r>
            <a:r>
              <a:rPr lang="en-US" sz="1000" b="0" i="0" baseline="30000" dirty="0">
                <a:solidFill>
                  <a:srgbClr val="000000"/>
                </a:solidFill>
                <a:effectLst/>
                <a:latin typeface="Arial" panose="020B0604020202020204" pitchFamily="34" charset="0"/>
              </a:rPr>
              <a:t>9</a:t>
            </a:r>
            <a:r>
              <a:rPr lang="en-US" sz="1000" b="0" i="0" dirty="0">
                <a:solidFill>
                  <a:srgbClr val="000000"/>
                </a:solidFill>
                <a:effectLst/>
                <a:latin typeface="Arial" panose="020B0604020202020204" pitchFamily="34" charset="0"/>
              </a:rPr>
              <a:t>, Hannele Yki-Järvinen</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Jean-François Dufour</a:t>
            </a:r>
            <a:r>
              <a:rPr lang="en-US" sz="1000" b="0" i="0" baseline="30000" dirty="0">
                <a:solidFill>
                  <a:srgbClr val="000000"/>
                </a:solidFill>
                <a:effectLst/>
                <a:latin typeface="Arial" panose="020B0604020202020204" pitchFamily="34" charset="0"/>
              </a:rPr>
              <a:t>11</a:t>
            </a:r>
            <a:r>
              <a:rPr lang="en-US" sz="1000" b="0" i="0" dirty="0">
                <a:solidFill>
                  <a:srgbClr val="000000"/>
                </a:solidFill>
                <a:effectLst/>
                <a:latin typeface="Arial" panose="020B0604020202020204" pitchFamily="34" charset="0"/>
              </a:rPr>
              <a:t>, Mattias Ekstedt</a:t>
            </a:r>
            <a:r>
              <a:rPr lang="en-US" sz="1000" b="0" i="0" baseline="30000" dirty="0">
                <a:solidFill>
                  <a:srgbClr val="000000"/>
                </a:solidFill>
                <a:effectLst/>
                <a:latin typeface="Arial" panose="020B0604020202020204" pitchFamily="34" charset="0"/>
              </a:rPr>
              <a:t>12</a:t>
            </a:r>
            <a:r>
              <a:rPr lang="en-US" sz="1000" b="0" i="0" dirty="0">
                <a:solidFill>
                  <a:srgbClr val="000000"/>
                </a:solidFill>
                <a:effectLst/>
                <a:latin typeface="Arial" panose="020B0604020202020204" pitchFamily="34" charset="0"/>
              </a:rPr>
              <a:t>, Sven Francque</a:t>
            </a:r>
            <a:r>
              <a:rPr lang="en-US" sz="1000" b="0" i="0" baseline="30000" dirty="0">
                <a:solidFill>
                  <a:srgbClr val="000000"/>
                </a:solidFill>
                <a:effectLst/>
                <a:latin typeface="Arial" panose="020B0604020202020204" pitchFamily="34" charset="0"/>
              </a:rPr>
              <a:t>13</a:t>
            </a:r>
            <a:r>
              <a:rPr lang="en-US" sz="1000" b="0" i="0" dirty="0">
                <a:solidFill>
                  <a:srgbClr val="000000"/>
                </a:solidFill>
                <a:effectLst/>
                <a:latin typeface="Arial" panose="020B0604020202020204" pitchFamily="34" charset="0"/>
              </a:rPr>
              <a:t>, Salvatore Petta</a:t>
            </a:r>
            <a:r>
              <a:rPr lang="en-US" sz="1000" b="0" i="0" baseline="30000" dirty="0">
                <a:solidFill>
                  <a:srgbClr val="000000"/>
                </a:solidFill>
                <a:effectLst/>
                <a:latin typeface="Arial" panose="020B0604020202020204" pitchFamily="34" charset="0"/>
              </a:rPr>
              <a:t>14</a:t>
            </a:r>
            <a:r>
              <a:rPr lang="en-US" sz="1000" b="0" i="0" dirty="0">
                <a:solidFill>
                  <a:srgbClr val="000000"/>
                </a:solidFill>
                <a:effectLst/>
                <a:latin typeface="Arial" panose="020B0604020202020204" pitchFamily="34" charset="0"/>
              </a:rPr>
              <a:t>, Elisabetta Bugianesi</a:t>
            </a:r>
            <a:r>
              <a:rPr lang="en-US" sz="1000" b="0" i="0" baseline="30000" dirty="0">
                <a:solidFill>
                  <a:srgbClr val="000000"/>
                </a:solidFill>
                <a:effectLst/>
                <a:latin typeface="Arial" panose="020B0604020202020204" pitchFamily="34" charset="0"/>
              </a:rPr>
              <a:t>7</a:t>
            </a:r>
            <a:r>
              <a:rPr lang="en-US" sz="1000" b="0" i="0" dirty="0">
                <a:solidFill>
                  <a:srgbClr val="000000"/>
                </a:solidFill>
                <a:effectLst/>
                <a:latin typeface="Arial" panose="020B0604020202020204" pitchFamily="34" charset="0"/>
              </a:rPr>
              <a:t>, Jörn M. Schattenberg</a:t>
            </a:r>
            <a:r>
              <a:rPr lang="en-US" sz="1000" b="0" i="0" baseline="30000" dirty="0">
                <a:solidFill>
                  <a:srgbClr val="000000"/>
                </a:solidFill>
                <a:effectLst/>
                <a:latin typeface="Arial" panose="020B0604020202020204" pitchFamily="34" charset="0"/>
              </a:rPr>
              <a:t>15</a:t>
            </a:r>
            <a:r>
              <a:rPr lang="en-US" sz="1000" b="0" i="0" dirty="0">
                <a:solidFill>
                  <a:srgbClr val="000000"/>
                </a:solidFill>
                <a:effectLst/>
                <a:latin typeface="Arial" panose="020B0604020202020204" pitchFamily="34" charset="0"/>
              </a:rPr>
              <a:t>, Chris Day</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Heather Cordell</a:t>
            </a:r>
            <a:r>
              <a:rPr lang="en-US" sz="1000" b="0" i="0" baseline="30000" dirty="0">
                <a:solidFill>
                  <a:srgbClr val="000000"/>
                </a:solidFill>
                <a:effectLst/>
                <a:latin typeface="Arial" panose="020B0604020202020204" pitchFamily="34" charset="0"/>
              </a:rPr>
              <a:t>6</a:t>
            </a:r>
            <a:r>
              <a:rPr lang="en-US" sz="1000" b="0" i="0" dirty="0">
                <a:solidFill>
                  <a:srgbClr val="000000"/>
                </a:solidFill>
                <a:effectLst/>
                <a:latin typeface="Arial" panose="020B0604020202020204" pitchFamily="34" charset="0"/>
              </a:rPr>
              <a:t>, Karine Clément</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Stefano Romeo</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Vlad Ratziu</a:t>
            </a:r>
            <a:r>
              <a:rPr lang="en-US" sz="1000" b="0" i="0" baseline="30000" dirty="0">
                <a:solidFill>
                  <a:srgbClr val="000000"/>
                </a:solidFill>
                <a:effectLst/>
                <a:latin typeface="Arial" panose="020B0604020202020204" pitchFamily="34" charset="0"/>
              </a:rPr>
              <a:t>16</a:t>
            </a:r>
            <a:r>
              <a:rPr lang="en-US" sz="1000" b="0" i="0" dirty="0">
                <a:solidFill>
                  <a:srgbClr val="000000"/>
                </a:solidFill>
                <a:effectLst/>
                <a:latin typeface="Arial" panose="020B0604020202020204" pitchFamily="34" charset="0"/>
              </a:rPr>
              <a:t>, Ann K Daly</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Quentin Anstee</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Matthias Trost</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Anetta S. Hartlova</a:t>
            </a:r>
            <a:r>
              <a:rPr lang="en-US" sz="1000" b="0" i="0" baseline="30000" dirty="0">
                <a:solidFill>
                  <a:srgbClr val="000000"/>
                </a:solidFill>
                <a:effectLst/>
                <a:latin typeface="Arial" panose="020B0604020202020204" pitchFamily="34" charset="0"/>
              </a:rPr>
              <a:t>3</a:t>
            </a:r>
          </a:p>
          <a:p>
            <a:pPr marL="0" indent="0" algn="l" rtl="0" fontAlgn="base">
              <a:buNone/>
            </a:pPr>
            <a:r>
              <a:rPr lang="en-US" sz="1000" b="0" i="1" baseline="30000" dirty="0">
                <a:solidFill>
                  <a:srgbClr val="000000"/>
                </a:solidFill>
                <a:effectLst/>
                <a:latin typeface="Arial" panose="020B0604020202020204" pitchFamily="34" charset="0"/>
              </a:rPr>
              <a:t>1</a:t>
            </a:r>
            <a:r>
              <a:rPr lang="en-US" sz="1000" b="0" i="1" dirty="0">
                <a:solidFill>
                  <a:srgbClr val="000000"/>
                </a:solidFill>
                <a:effectLst/>
                <a:latin typeface="Arial" panose="020B0604020202020204" pitchFamily="34" charset="0"/>
              </a:rPr>
              <a:t>Institute of Translational and Clinical Research, Newcastle upon Tyne,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2</a:t>
            </a:r>
            <a:r>
              <a:rPr lang="en-US" sz="1000" b="0" i="1" dirty="0">
                <a:solidFill>
                  <a:srgbClr val="000000"/>
                </a:solidFill>
                <a:effectLst/>
                <a:latin typeface="Arial" panose="020B0604020202020204" pitchFamily="34" charset="0"/>
              </a:rPr>
              <a:t>Institute of Biosciences, Newcastle upon Tyne,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3</a:t>
            </a:r>
            <a:r>
              <a:rPr lang="en-US" sz="1000" b="0" i="1" dirty="0">
                <a:solidFill>
                  <a:srgbClr val="000000"/>
                </a:solidFill>
                <a:effectLst/>
                <a:latin typeface="Arial" panose="020B0604020202020204" pitchFamily="34" charset="0"/>
              </a:rPr>
              <a:t>Wallenberg Centre for Molecular and Translational Medicine, Gothenburg,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4</a:t>
            </a:r>
            <a:r>
              <a:rPr lang="en-US" sz="1000" b="0" i="1" dirty="0">
                <a:solidFill>
                  <a:srgbClr val="000000"/>
                </a:solidFill>
                <a:effectLst/>
                <a:latin typeface="Arial" panose="020B0604020202020204" pitchFamily="34" charset="0"/>
              </a:rPr>
              <a:t>The Wallenberg Laboratory for Cardiovascular and Metabolic Research, Gothenburg,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5</a:t>
            </a:r>
            <a:r>
              <a:rPr lang="en-US" sz="1000" b="0" i="1" dirty="0">
                <a:solidFill>
                  <a:srgbClr val="000000"/>
                </a:solidFill>
                <a:effectLst/>
                <a:latin typeface="Arial" panose="020B0604020202020204" pitchFamily="34" charset="0"/>
              </a:rPr>
              <a:t>Nutrition and obesity: systemic approaches,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6</a:t>
            </a:r>
            <a:r>
              <a:rPr lang="en-US" sz="1000" b="0" i="1" dirty="0">
                <a:solidFill>
                  <a:srgbClr val="000000"/>
                </a:solidFill>
                <a:effectLst/>
                <a:latin typeface="Arial" panose="020B0604020202020204" pitchFamily="34" charset="0"/>
              </a:rPr>
              <a:t>Institute of Population Health Sciences, Newcastle upon Tyne,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7</a:t>
            </a:r>
            <a:r>
              <a:rPr lang="en-US" sz="1000" b="0" i="1" dirty="0">
                <a:solidFill>
                  <a:srgbClr val="000000"/>
                </a:solidFill>
                <a:effectLst/>
                <a:latin typeface="Arial" panose="020B0604020202020204" pitchFamily="34" charset="0"/>
              </a:rPr>
              <a:t>Division of Gastro-Hepatology, A.O. Città della Salute e della Scienza di Torino, Turin,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8</a:t>
            </a:r>
            <a:r>
              <a:rPr lang="en-US" sz="1000" b="0" i="1" dirty="0">
                <a:solidFill>
                  <a:srgbClr val="000000"/>
                </a:solidFill>
                <a:effectLst/>
                <a:latin typeface="Arial" panose="020B0604020202020204" pitchFamily="34" charset="0"/>
              </a:rPr>
              <a:t>NIHR Nottingham Digestive Diseases Biomedical Research Unit, Nottingham,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9</a:t>
            </a:r>
            <a:r>
              <a:rPr lang="en-US" sz="1000" b="0" i="1" dirty="0">
                <a:solidFill>
                  <a:srgbClr val="000000"/>
                </a:solidFill>
                <a:effectLst/>
                <a:latin typeface="Arial" panose="020B0604020202020204" pitchFamily="34" charset="0"/>
              </a:rPr>
              <a:t>Liver Unit, Department of Medicine, Cambridge Biomedical Research Centre, Cambridge,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10</a:t>
            </a:r>
            <a:r>
              <a:rPr lang="en-US" sz="1000" b="0" i="1" dirty="0">
                <a:solidFill>
                  <a:srgbClr val="000000"/>
                </a:solidFill>
                <a:effectLst/>
                <a:latin typeface="Arial" panose="020B0604020202020204" pitchFamily="34" charset="0"/>
              </a:rPr>
              <a:t>Department of Medicine, Helsinki, Finland</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11</a:t>
            </a:r>
            <a:r>
              <a:rPr lang="en-US" sz="1000" b="0" i="1" dirty="0">
                <a:solidFill>
                  <a:srgbClr val="000000"/>
                </a:solidFill>
                <a:effectLst/>
                <a:latin typeface="Arial" panose="020B0604020202020204" pitchFamily="34" charset="0"/>
              </a:rPr>
              <a:t>University Clinic for Visceral Surgery and Medicine, Berne, Switzerland</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12</a:t>
            </a:r>
            <a:r>
              <a:rPr lang="en-US" sz="1000" b="0" i="1" dirty="0">
                <a:solidFill>
                  <a:srgbClr val="000000"/>
                </a:solidFill>
                <a:effectLst/>
                <a:latin typeface="Arial" panose="020B0604020202020204" pitchFamily="34" charset="0"/>
              </a:rPr>
              <a:t>Division of Gastroenterology and Hepatology, Linkoping,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13</a:t>
            </a:r>
            <a:r>
              <a:rPr lang="en-US" sz="1000" b="0" i="1" dirty="0">
                <a:solidFill>
                  <a:srgbClr val="000000"/>
                </a:solidFill>
                <a:effectLst/>
                <a:latin typeface="Arial" panose="020B0604020202020204" pitchFamily="34" charset="0"/>
              </a:rPr>
              <a:t>Department of Gastroenterology and Hepatology, Antwerp, Belgium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14</a:t>
            </a:r>
            <a:r>
              <a:rPr lang="en-US" sz="1000" b="0" i="1" dirty="0">
                <a:solidFill>
                  <a:srgbClr val="000000"/>
                </a:solidFill>
                <a:effectLst/>
                <a:latin typeface="Arial" panose="020B0604020202020204" pitchFamily="34" charset="0"/>
              </a:rPr>
              <a:t>Sezione di Gastroenterologia, Dipartimento Biomedico di Medicina Interna e Specialistica, Palermo,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15</a:t>
            </a:r>
            <a:r>
              <a:rPr lang="en-US" sz="1000" b="0" i="1" dirty="0">
                <a:solidFill>
                  <a:srgbClr val="000000"/>
                </a:solidFill>
                <a:effectLst/>
                <a:latin typeface="Arial" panose="020B0604020202020204" pitchFamily="34" charset="0"/>
              </a:rPr>
              <a:t>University Medical Center Mainz, Metabolic Liver Research Program, I. Department of Medicine, Mainz, Germany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16</a:t>
            </a:r>
            <a:r>
              <a:rPr lang="en-US" sz="1000" b="0" i="1" dirty="0">
                <a:solidFill>
                  <a:srgbClr val="000000"/>
                </a:solidFill>
                <a:effectLst/>
                <a:latin typeface="Arial" panose="020B0604020202020204" pitchFamily="34" charset="0"/>
              </a:rPr>
              <a:t>Assistance Publique-Hôpitaux de Paris, hôpital Beaujon, Paris, United Kingdom</a:t>
            </a:r>
            <a:r>
              <a:rPr lang="en-US" sz="1000" b="0" i="0" dirty="0">
                <a:solidFill>
                  <a:srgbClr val="000000"/>
                </a:solidFill>
                <a:effectLst/>
                <a:latin typeface="Arial" panose="020B0604020202020204" pitchFamily="34" charset="0"/>
              </a:rPr>
              <a:t> </a:t>
            </a:r>
            <a:endParaRPr lang="en-US" sz="1000" b="0" i="0" dirty="0">
              <a:solidFill>
                <a:srgbClr val="000000"/>
              </a:solidFill>
              <a:effectLst/>
              <a:latin typeface="Segoe UI" panose="020B0502040204020203" pitchFamily="34" charset="0"/>
            </a:endParaRPr>
          </a:p>
          <a:p>
            <a:pPr marL="0" indent="0" algn="l" rtl="0" fontAlgn="base">
              <a:buNone/>
            </a:pPr>
            <a:r>
              <a:rPr lang="en-US" sz="1000" b="0" i="0" dirty="0">
                <a:solidFill>
                  <a:srgbClr val="000000"/>
                </a:solidFill>
                <a:effectLst/>
                <a:latin typeface="Arial" panose="020B0604020202020204" pitchFamily="34" charset="0"/>
              </a:rPr>
              <a:t>Email:</a:t>
            </a:r>
            <a:r>
              <a:rPr lang="en-US" sz="1000" b="0" i="1" dirty="0">
                <a:solidFill>
                  <a:srgbClr val="000000"/>
                </a:solidFill>
                <a:effectLst/>
                <a:latin typeface="Arial" panose="020B0604020202020204" pitchFamily="34" charset="0"/>
              </a:rPr>
              <a:t> </a:t>
            </a:r>
            <a:r>
              <a:rPr lang="en-US" sz="1000" b="0" i="0" dirty="0">
                <a:solidFill>
                  <a:srgbClr val="000000"/>
                </a:solidFill>
                <a:effectLst/>
                <a:latin typeface="Arial" panose="020B0604020202020204" pitchFamily="34" charset="0"/>
              </a:rPr>
              <a:t>olivier.govaere@newcastle.ac.uk </a:t>
            </a:r>
            <a:endParaRPr lang="en-US" sz="1000" b="0" i="0" dirty="0">
              <a:solidFill>
                <a:srgbClr val="000000"/>
              </a:solidFill>
              <a:effectLst/>
              <a:latin typeface="Segoe UI" panose="020B0502040204020203"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Although low-grade chronic hepatic inflammation (steatohepatitis) plays a key role in the pathogenesis of NAFLD, there is substantial inter-patient variation in its occurrence and the molecular regulators controlling obesity-associated inflammation and consequent disease progression remain incompletely defined. Recent data showed that pro-inflammatory activation of macrophages by saturated fatty acids is independent of Toll-like receptor 4, yet the receptor that is responsible is still not known. In this study we aim to investigate the role of the phagocytic receptor, macrophage scavenger receptor 1 (MSR1, also known as SR-A or CD204), in NAFLD by combing human transcriptomic and genetic data with transgenic mouse models and in vitro assays.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b="0" kern="1200" dirty="0">
                <a:solidFill>
                  <a:schemeClr val="tx1"/>
                </a:solidFill>
                <a:effectLst/>
                <a:latin typeface="Arial" panose="020B0604020202020204" pitchFamily="34" charset="0"/>
                <a:ea typeface="+mn-ea"/>
                <a:cs typeface="Arial" panose="020B0604020202020204" pitchFamily="34" charset="0"/>
              </a:rPr>
              <a:t>For the histopathological and transcriptomics nanoString® study, 214 liver and adipose tissue samples from Caucasian patients were included. For the Genome Wide Association Study, 1,483 patients with histological proven NAFLD were included recruited at different European centres. Quantitative trait analysis was done using the UKBiobank cohort. Msr1-/-  and Wt mice were fed or high-fat and high-cholesterol diet. Tissue-specific macrophages were isolated using magnetic beads or FACS; bone marrow-derived macrophages (BMDMs) were co-cultured with or adipocyte-like or hepatoma cells in the presence of lipids. Read-out was based on histological and biochemical results, Seahorse and mass-spectrometry.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kern="1200" dirty="0">
                <a:solidFill>
                  <a:schemeClr val="tx1"/>
                </a:solidFill>
                <a:effectLst/>
                <a:latin typeface="Arial" panose="020B0604020202020204" pitchFamily="34" charset="0"/>
                <a:ea typeface="+mn-ea"/>
                <a:cs typeface="Arial" panose="020B0604020202020204" pitchFamily="34" charset="0"/>
              </a:rPr>
              <a:t>We show that MSR1 expression in the liver of human NAFLD patients is associated with a greater disease activity and the occurrence of hepatic lipid-laden foamy macrophages. Mice lacking Msr1 are protected against diet-induced metabolic disorder, showing less hepatic inflammation and fibrosis, reduced circulating fatty acids, hepatic triglycerides levels and more lipid storage in the adipocytes. Moreover, MSR1 triggers the inflammatory activation of liver macrophages in vivo and in vitro in the presence of lipids in a JNK-dependent manner. We further demonstrate that MSR1 induces lipid-induced inflammation independent of lipopolysaccharide. Using a cohort of 1,483 European Caucasian patients with histologically-proven NAFLD and 17,781 European general-population controls, we identified 4 SNPs at the MSR1 locus with a p-value&lt;5*10-4, with rs41505344 as the most significant. Quantitative trait analysis for rs41505344 in 430,101 patients enrolled in the UKBiobank showed a significant correlation with serum triglycerides and ALT levels.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b="0" kern="1200" dirty="0">
                <a:solidFill>
                  <a:schemeClr val="tx1"/>
                </a:solidFill>
                <a:effectLst/>
                <a:latin typeface="Arial" panose="020B0604020202020204" pitchFamily="34" charset="0"/>
                <a:ea typeface="+mn-ea"/>
                <a:cs typeface="Arial" panose="020B0604020202020204" pitchFamily="34" charset="0"/>
              </a:rPr>
              <a:t>Our data suggest a critical role for MSR1 as a sensor for lipid homeostasis and a potential therapeutic target for the treatment of NAFLD.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685800"/>
            <a:ext cx="6108700" cy="3435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JNK, c-Jun N-terminal kinase; LPS, lipopolysaccharide; MSR, macrophage scavenger receptor; NAFLD, non-alcoholic fatty liver disease; SNP, single nucleotide polymorphisms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GS11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Macrophage scavenger receptor 1 mediates lipid-induced inflammation in human obesity-related non-alcoholic fatty liver disease</a:t>
            </a:r>
          </a:p>
          <a:p>
            <a:pPr marL="0" indent="0" algn="l">
              <a:buNone/>
            </a:pPr>
            <a:r>
              <a:rPr lang="en-US" sz="1000" b="0" i="0" u="sng" dirty="0">
                <a:solidFill>
                  <a:srgbClr val="000000"/>
                </a:solidFill>
                <a:effectLst/>
                <a:latin typeface="Arial" panose="020B0604020202020204" pitchFamily="34" charset="0"/>
              </a:rPr>
              <a:t>Olivier Govaere</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Nuria Martinez-Lopez</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Sine K. Petersen</a:t>
            </a:r>
            <a:r>
              <a:rPr lang="en-US" sz="1000" b="0" i="0" baseline="30000" dirty="0">
                <a:solidFill>
                  <a:srgbClr val="000000"/>
                </a:solidFill>
                <a:effectLst/>
                <a:latin typeface="Arial" panose="020B0604020202020204" pitchFamily="34" charset="0"/>
              </a:rPr>
              <a:t>3</a:t>
            </a:r>
            <a:r>
              <a:rPr lang="en-US" sz="1000" b="0" i="0" dirty="0">
                <a:solidFill>
                  <a:srgbClr val="000000"/>
                </a:solidFill>
                <a:effectLst/>
                <a:latin typeface="Arial" panose="020B0604020202020204" pitchFamily="34" charset="0"/>
              </a:rPr>
              <a:t>, Rosellina Mancina</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Pierre Bel Lassen</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Rebecca Darlay</a:t>
            </a:r>
            <a:r>
              <a:rPr lang="en-US" sz="1000" b="0" i="0" baseline="30000" dirty="0">
                <a:solidFill>
                  <a:srgbClr val="000000"/>
                </a:solidFill>
                <a:effectLst/>
                <a:latin typeface="Arial" panose="020B0604020202020204" pitchFamily="34" charset="0"/>
              </a:rPr>
              <a:t>6</a:t>
            </a:r>
            <a:r>
              <a:rPr lang="en-US" sz="1000" b="0" i="0" dirty="0">
                <a:solidFill>
                  <a:srgbClr val="000000"/>
                </a:solidFill>
                <a:effectLst/>
                <a:latin typeface="Arial" panose="020B0604020202020204" pitchFamily="34" charset="0"/>
              </a:rPr>
              <a:t>, Julien Peltier</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Ramy Younes</a:t>
            </a:r>
            <a:r>
              <a:rPr lang="en-US" sz="1000" b="0" i="0" baseline="30000" dirty="0">
                <a:solidFill>
                  <a:srgbClr val="000000"/>
                </a:solidFill>
                <a:effectLst/>
                <a:latin typeface="Arial" panose="020B0604020202020204" pitchFamily="34" charset="0"/>
              </a:rPr>
              <a:t>7</a:t>
            </a:r>
            <a:r>
              <a:rPr lang="en-US" sz="1000" b="0" i="0" dirty="0">
                <a:solidFill>
                  <a:srgbClr val="000000"/>
                </a:solidFill>
                <a:effectLst/>
                <a:latin typeface="Arial" panose="020B0604020202020204" pitchFamily="34" charset="0"/>
              </a:rPr>
              <a:t>, Dina Tiniakos</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Guruprasad Aithal</a:t>
            </a:r>
            <a:r>
              <a:rPr lang="en-US" sz="1000" b="0" i="0" baseline="30000" dirty="0">
                <a:solidFill>
                  <a:srgbClr val="000000"/>
                </a:solidFill>
                <a:effectLst/>
                <a:latin typeface="Arial" panose="020B0604020202020204" pitchFamily="34" charset="0"/>
              </a:rPr>
              <a:t>8</a:t>
            </a:r>
            <a:r>
              <a:rPr lang="en-US" sz="1000" b="0" i="0" dirty="0">
                <a:solidFill>
                  <a:srgbClr val="000000"/>
                </a:solidFill>
                <a:effectLst/>
                <a:latin typeface="Arial" panose="020B0604020202020204" pitchFamily="34" charset="0"/>
              </a:rPr>
              <a:t>, Michael Allison</a:t>
            </a:r>
            <a:r>
              <a:rPr lang="en-US" sz="1000" b="0" i="0" baseline="30000" dirty="0">
                <a:solidFill>
                  <a:srgbClr val="000000"/>
                </a:solidFill>
                <a:effectLst/>
                <a:latin typeface="Arial" panose="020B0604020202020204" pitchFamily="34" charset="0"/>
              </a:rPr>
              <a:t>9</a:t>
            </a:r>
            <a:r>
              <a:rPr lang="en-US" sz="1000" b="0" i="0" dirty="0">
                <a:solidFill>
                  <a:srgbClr val="000000"/>
                </a:solidFill>
                <a:effectLst/>
                <a:latin typeface="Arial" panose="020B0604020202020204" pitchFamily="34" charset="0"/>
              </a:rPr>
              <a:t>, Hannele Yki-Järvinen</a:t>
            </a:r>
            <a:r>
              <a:rPr lang="en-US" sz="1000" b="0" i="0" baseline="30000" dirty="0">
                <a:solidFill>
                  <a:srgbClr val="000000"/>
                </a:solidFill>
                <a:effectLst/>
                <a:latin typeface="Arial" panose="020B0604020202020204" pitchFamily="34" charset="0"/>
              </a:rPr>
              <a:t>10</a:t>
            </a:r>
            <a:r>
              <a:rPr lang="en-US" sz="1000" b="0" i="0" dirty="0">
                <a:solidFill>
                  <a:srgbClr val="000000"/>
                </a:solidFill>
                <a:effectLst/>
                <a:latin typeface="Arial" panose="020B0604020202020204" pitchFamily="34" charset="0"/>
              </a:rPr>
              <a:t>, Jean-François Dufour</a:t>
            </a:r>
            <a:r>
              <a:rPr lang="en-US" sz="1000" b="0" i="0" baseline="30000" dirty="0">
                <a:solidFill>
                  <a:srgbClr val="000000"/>
                </a:solidFill>
                <a:effectLst/>
                <a:latin typeface="Arial" panose="020B0604020202020204" pitchFamily="34" charset="0"/>
              </a:rPr>
              <a:t>11</a:t>
            </a:r>
            <a:r>
              <a:rPr lang="en-US" sz="1000" b="0" i="0" dirty="0">
                <a:solidFill>
                  <a:srgbClr val="000000"/>
                </a:solidFill>
                <a:effectLst/>
                <a:latin typeface="Arial" panose="020B0604020202020204" pitchFamily="34" charset="0"/>
              </a:rPr>
              <a:t>, Mattias Ekstedt</a:t>
            </a:r>
            <a:r>
              <a:rPr lang="en-US" sz="1000" b="0" i="0" baseline="30000" dirty="0">
                <a:solidFill>
                  <a:srgbClr val="000000"/>
                </a:solidFill>
                <a:effectLst/>
                <a:latin typeface="Arial" panose="020B0604020202020204" pitchFamily="34" charset="0"/>
              </a:rPr>
              <a:t>12</a:t>
            </a:r>
            <a:r>
              <a:rPr lang="en-US" sz="1000" b="0" i="0" dirty="0">
                <a:solidFill>
                  <a:srgbClr val="000000"/>
                </a:solidFill>
                <a:effectLst/>
                <a:latin typeface="Arial" panose="020B0604020202020204" pitchFamily="34" charset="0"/>
              </a:rPr>
              <a:t>, Sven Francque</a:t>
            </a:r>
            <a:r>
              <a:rPr lang="en-US" sz="1000" b="0" i="0" baseline="30000" dirty="0">
                <a:solidFill>
                  <a:srgbClr val="000000"/>
                </a:solidFill>
                <a:effectLst/>
                <a:latin typeface="Arial" panose="020B0604020202020204" pitchFamily="34" charset="0"/>
              </a:rPr>
              <a:t>13</a:t>
            </a:r>
            <a:r>
              <a:rPr lang="en-US" sz="1000" b="0" i="0" dirty="0">
                <a:solidFill>
                  <a:srgbClr val="000000"/>
                </a:solidFill>
                <a:effectLst/>
                <a:latin typeface="Arial" panose="020B0604020202020204" pitchFamily="34" charset="0"/>
              </a:rPr>
              <a:t>, Salvatore Petta</a:t>
            </a:r>
            <a:r>
              <a:rPr lang="en-US" sz="1000" b="0" i="0" baseline="30000" dirty="0">
                <a:solidFill>
                  <a:srgbClr val="000000"/>
                </a:solidFill>
                <a:effectLst/>
                <a:latin typeface="Arial" panose="020B0604020202020204" pitchFamily="34" charset="0"/>
              </a:rPr>
              <a:t>14</a:t>
            </a:r>
            <a:r>
              <a:rPr lang="en-US" sz="1000" b="0" i="0" dirty="0">
                <a:solidFill>
                  <a:srgbClr val="000000"/>
                </a:solidFill>
                <a:effectLst/>
                <a:latin typeface="Arial" panose="020B0604020202020204" pitchFamily="34" charset="0"/>
              </a:rPr>
              <a:t>, Elisabetta Bugianesi</a:t>
            </a:r>
            <a:r>
              <a:rPr lang="en-US" sz="1000" b="0" i="0" baseline="30000" dirty="0">
                <a:solidFill>
                  <a:srgbClr val="000000"/>
                </a:solidFill>
                <a:effectLst/>
                <a:latin typeface="Arial" panose="020B0604020202020204" pitchFamily="34" charset="0"/>
              </a:rPr>
              <a:t>7</a:t>
            </a:r>
            <a:r>
              <a:rPr lang="en-US" sz="1000" b="0" i="0" dirty="0">
                <a:solidFill>
                  <a:srgbClr val="000000"/>
                </a:solidFill>
                <a:effectLst/>
                <a:latin typeface="Arial" panose="020B0604020202020204" pitchFamily="34" charset="0"/>
              </a:rPr>
              <a:t>, Jörn M. Schattenberg</a:t>
            </a:r>
            <a:r>
              <a:rPr lang="en-US" sz="1000" b="0" i="0" baseline="30000" dirty="0">
                <a:solidFill>
                  <a:srgbClr val="000000"/>
                </a:solidFill>
                <a:effectLst/>
                <a:latin typeface="Arial" panose="020B0604020202020204" pitchFamily="34" charset="0"/>
              </a:rPr>
              <a:t>15</a:t>
            </a:r>
            <a:r>
              <a:rPr lang="en-US" sz="1000" b="0" i="0" dirty="0">
                <a:solidFill>
                  <a:srgbClr val="000000"/>
                </a:solidFill>
                <a:effectLst/>
                <a:latin typeface="Arial" panose="020B0604020202020204" pitchFamily="34" charset="0"/>
              </a:rPr>
              <a:t>, Chris Day</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Heather Cordell</a:t>
            </a:r>
            <a:r>
              <a:rPr lang="en-US" sz="1000" b="0" i="0" baseline="30000" dirty="0">
                <a:solidFill>
                  <a:srgbClr val="000000"/>
                </a:solidFill>
                <a:effectLst/>
                <a:latin typeface="Arial" panose="020B0604020202020204" pitchFamily="34" charset="0"/>
              </a:rPr>
              <a:t>6</a:t>
            </a:r>
            <a:r>
              <a:rPr lang="en-US" sz="1000" b="0" i="0" dirty="0">
                <a:solidFill>
                  <a:srgbClr val="000000"/>
                </a:solidFill>
                <a:effectLst/>
                <a:latin typeface="Arial" panose="020B0604020202020204" pitchFamily="34" charset="0"/>
              </a:rPr>
              <a:t>, Karine Clément</a:t>
            </a:r>
            <a:r>
              <a:rPr lang="en-US" sz="1000" b="0" i="0" baseline="30000" dirty="0">
                <a:solidFill>
                  <a:srgbClr val="000000"/>
                </a:solidFill>
                <a:effectLst/>
                <a:latin typeface="Arial" panose="020B0604020202020204" pitchFamily="34" charset="0"/>
              </a:rPr>
              <a:t>5</a:t>
            </a:r>
            <a:r>
              <a:rPr lang="en-US" sz="1000" b="0" i="0" dirty="0">
                <a:solidFill>
                  <a:srgbClr val="000000"/>
                </a:solidFill>
                <a:effectLst/>
                <a:latin typeface="Arial" panose="020B0604020202020204" pitchFamily="34" charset="0"/>
              </a:rPr>
              <a:t>, Stefano Romeo</a:t>
            </a:r>
            <a:r>
              <a:rPr lang="en-US" sz="1000" b="0" i="0" baseline="30000" dirty="0">
                <a:solidFill>
                  <a:srgbClr val="000000"/>
                </a:solidFill>
                <a:effectLst/>
                <a:latin typeface="Arial" panose="020B0604020202020204" pitchFamily="34" charset="0"/>
              </a:rPr>
              <a:t>4</a:t>
            </a:r>
            <a:r>
              <a:rPr lang="en-US" sz="1000" b="0" i="0" dirty="0">
                <a:solidFill>
                  <a:srgbClr val="000000"/>
                </a:solidFill>
                <a:effectLst/>
                <a:latin typeface="Arial" panose="020B0604020202020204" pitchFamily="34" charset="0"/>
              </a:rPr>
              <a:t>, Vlad Ratziu</a:t>
            </a:r>
            <a:r>
              <a:rPr lang="en-US" sz="1000" b="0" i="0" baseline="30000" dirty="0">
                <a:solidFill>
                  <a:srgbClr val="000000"/>
                </a:solidFill>
                <a:effectLst/>
                <a:latin typeface="Arial" panose="020B0604020202020204" pitchFamily="34" charset="0"/>
              </a:rPr>
              <a:t>16</a:t>
            </a:r>
            <a:r>
              <a:rPr lang="en-US" sz="1000" b="0" i="0" dirty="0">
                <a:solidFill>
                  <a:srgbClr val="000000"/>
                </a:solidFill>
                <a:effectLst/>
                <a:latin typeface="Arial" panose="020B0604020202020204" pitchFamily="34" charset="0"/>
              </a:rPr>
              <a:t>, Ann K Daly</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Quentin Anstee</a:t>
            </a:r>
            <a:r>
              <a:rPr lang="en-US" sz="1000" b="0" i="0" baseline="30000" dirty="0">
                <a:solidFill>
                  <a:srgbClr val="000000"/>
                </a:solidFill>
                <a:effectLst/>
                <a:latin typeface="Arial" panose="020B0604020202020204" pitchFamily="34" charset="0"/>
              </a:rPr>
              <a:t>1</a:t>
            </a:r>
            <a:r>
              <a:rPr lang="en-US" sz="1000" b="0" i="0" dirty="0">
                <a:solidFill>
                  <a:srgbClr val="000000"/>
                </a:solidFill>
                <a:effectLst/>
                <a:latin typeface="Arial" panose="020B0604020202020204" pitchFamily="34" charset="0"/>
              </a:rPr>
              <a:t>, Matthias Trost</a:t>
            </a:r>
            <a:r>
              <a:rPr lang="en-US" sz="1000" b="0" i="0" baseline="30000" dirty="0">
                <a:solidFill>
                  <a:srgbClr val="000000"/>
                </a:solidFill>
                <a:effectLst/>
                <a:latin typeface="Arial" panose="020B0604020202020204" pitchFamily="34" charset="0"/>
              </a:rPr>
              <a:t>2</a:t>
            </a:r>
            <a:r>
              <a:rPr lang="en-US" sz="1000" b="0" i="0" dirty="0">
                <a:solidFill>
                  <a:srgbClr val="000000"/>
                </a:solidFill>
                <a:effectLst/>
                <a:latin typeface="Arial" panose="020B0604020202020204" pitchFamily="34" charset="0"/>
              </a:rPr>
              <a:t>, Anetta S. Hartlova</a:t>
            </a:r>
            <a:r>
              <a:rPr lang="en-US" sz="1000" b="0" i="0" baseline="30000" dirty="0">
                <a:solidFill>
                  <a:srgbClr val="000000"/>
                </a:solidFill>
                <a:effectLst/>
                <a:latin typeface="Arial" panose="020B0604020202020204" pitchFamily="34" charset="0"/>
              </a:rPr>
              <a:t>3</a:t>
            </a:r>
          </a:p>
          <a:p>
            <a:pPr marL="0" indent="0" algn="l" rtl="0" fontAlgn="base">
              <a:buNone/>
            </a:pPr>
            <a:r>
              <a:rPr lang="en-US" sz="1000" b="0" i="1" baseline="30000" dirty="0">
                <a:solidFill>
                  <a:srgbClr val="000000"/>
                </a:solidFill>
                <a:effectLst/>
                <a:latin typeface="Arial" panose="020B0604020202020204" pitchFamily="34" charset="0"/>
              </a:rPr>
              <a:t>1</a:t>
            </a:r>
            <a:r>
              <a:rPr lang="en-US" sz="1000" b="0" i="1" dirty="0">
                <a:solidFill>
                  <a:srgbClr val="000000"/>
                </a:solidFill>
                <a:effectLst/>
                <a:latin typeface="Arial" panose="020B0604020202020204" pitchFamily="34" charset="0"/>
              </a:rPr>
              <a:t>Institute of Translational and Clinical Research, Newcastle upon Tyne,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2</a:t>
            </a:r>
            <a:r>
              <a:rPr lang="en-US" sz="1000" b="0" i="1" dirty="0">
                <a:solidFill>
                  <a:srgbClr val="000000"/>
                </a:solidFill>
                <a:effectLst/>
                <a:latin typeface="Arial" panose="020B0604020202020204" pitchFamily="34" charset="0"/>
              </a:rPr>
              <a:t>Institute of Biosciences, Newcastle upon Tyne,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3</a:t>
            </a:r>
            <a:r>
              <a:rPr lang="en-US" sz="1000" b="0" i="1" dirty="0">
                <a:solidFill>
                  <a:srgbClr val="000000"/>
                </a:solidFill>
                <a:effectLst/>
                <a:latin typeface="Arial" panose="020B0604020202020204" pitchFamily="34" charset="0"/>
              </a:rPr>
              <a:t>Wallenberg Centre for Molecular and Translational Medicine, Gothenburg,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4</a:t>
            </a:r>
            <a:r>
              <a:rPr lang="en-US" sz="1000" b="0" i="1" dirty="0">
                <a:solidFill>
                  <a:srgbClr val="000000"/>
                </a:solidFill>
                <a:effectLst/>
                <a:latin typeface="Arial" panose="020B0604020202020204" pitchFamily="34" charset="0"/>
              </a:rPr>
              <a:t>The Wallenberg Laboratory for Cardiovascular and Metabolic Research, Gothenburg,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5</a:t>
            </a:r>
            <a:r>
              <a:rPr lang="en-US" sz="1000" b="0" i="1" dirty="0">
                <a:solidFill>
                  <a:srgbClr val="000000"/>
                </a:solidFill>
                <a:effectLst/>
                <a:latin typeface="Arial" panose="020B0604020202020204" pitchFamily="34" charset="0"/>
              </a:rPr>
              <a:t>Nutrition and obesity: systemic approaches, Paris, France</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6</a:t>
            </a:r>
            <a:r>
              <a:rPr lang="en-US" sz="1000" b="0" i="1" dirty="0">
                <a:solidFill>
                  <a:srgbClr val="000000"/>
                </a:solidFill>
                <a:effectLst/>
                <a:latin typeface="Arial" panose="020B0604020202020204" pitchFamily="34" charset="0"/>
              </a:rPr>
              <a:t>Institute of Population Health Sciences, Newcastle upon Tyne,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7</a:t>
            </a:r>
            <a:r>
              <a:rPr lang="en-US" sz="1000" b="0" i="1" dirty="0">
                <a:solidFill>
                  <a:srgbClr val="000000"/>
                </a:solidFill>
                <a:effectLst/>
                <a:latin typeface="Arial" panose="020B0604020202020204" pitchFamily="34" charset="0"/>
              </a:rPr>
              <a:t>Division of Gastro-Hepatology, A.O. Città della Salute e della Scienza di Torino, Turin,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8</a:t>
            </a:r>
            <a:r>
              <a:rPr lang="en-US" sz="1000" b="0" i="1" dirty="0">
                <a:solidFill>
                  <a:srgbClr val="000000"/>
                </a:solidFill>
                <a:effectLst/>
                <a:latin typeface="Arial" panose="020B0604020202020204" pitchFamily="34" charset="0"/>
              </a:rPr>
              <a:t>NIHR Nottingham Digestive Diseases Biomedical Research Unit, Nottingham,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9</a:t>
            </a:r>
            <a:r>
              <a:rPr lang="en-US" sz="1000" b="0" i="1" dirty="0">
                <a:solidFill>
                  <a:srgbClr val="000000"/>
                </a:solidFill>
                <a:effectLst/>
                <a:latin typeface="Arial" panose="020B0604020202020204" pitchFamily="34" charset="0"/>
              </a:rPr>
              <a:t>Liver Unit, Department of Medicine, Cambridge Biomedical Research Centre, Cambridge, United Kingdom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10</a:t>
            </a:r>
            <a:r>
              <a:rPr lang="en-US" sz="1000" b="0" i="1" dirty="0">
                <a:solidFill>
                  <a:srgbClr val="000000"/>
                </a:solidFill>
                <a:effectLst/>
                <a:latin typeface="Arial" panose="020B0604020202020204" pitchFamily="34" charset="0"/>
              </a:rPr>
              <a:t>Department of Medicine, Helsinki, Finland</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11</a:t>
            </a:r>
            <a:r>
              <a:rPr lang="en-US" sz="1000" b="0" i="1" dirty="0">
                <a:solidFill>
                  <a:srgbClr val="000000"/>
                </a:solidFill>
                <a:effectLst/>
                <a:latin typeface="Arial" panose="020B0604020202020204" pitchFamily="34" charset="0"/>
              </a:rPr>
              <a:t>University Clinic for Visceral Surgery and Medicine, Berne, Switzerland</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12</a:t>
            </a:r>
            <a:r>
              <a:rPr lang="en-US" sz="1000" b="0" i="1" dirty="0">
                <a:solidFill>
                  <a:srgbClr val="000000"/>
                </a:solidFill>
                <a:effectLst/>
                <a:latin typeface="Arial" panose="020B0604020202020204" pitchFamily="34" charset="0"/>
              </a:rPr>
              <a:t>Division of Gastroenterology and Hepatology, Linkoping, Sweden</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13</a:t>
            </a:r>
            <a:r>
              <a:rPr lang="en-US" sz="1000" b="0" i="1" dirty="0">
                <a:solidFill>
                  <a:srgbClr val="000000"/>
                </a:solidFill>
                <a:effectLst/>
                <a:latin typeface="Arial" panose="020B0604020202020204" pitchFamily="34" charset="0"/>
              </a:rPr>
              <a:t>Department of Gastroenterology and Hepatology, Antwerp, Belgium</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14</a:t>
            </a:r>
            <a:r>
              <a:rPr lang="en-US" sz="1000" b="0" i="1" dirty="0">
                <a:solidFill>
                  <a:srgbClr val="000000"/>
                </a:solidFill>
                <a:effectLst/>
                <a:latin typeface="Arial" panose="020B0604020202020204" pitchFamily="34" charset="0"/>
              </a:rPr>
              <a:t>Sezione di Gastroenterologia, Dipartimento Biomedico di Medicina Interna e Specialistica, Palermo, Italy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15</a:t>
            </a:r>
            <a:r>
              <a:rPr lang="en-US" sz="1000" b="0" i="1" dirty="0">
                <a:solidFill>
                  <a:srgbClr val="000000"/>
                </a:solidFill>
                <a:effectLst/>
                <a:latin typeface="Arial" panose="020B0604020202020204" pitchFamily="34" charset="0"/>
              </a:rPr>
              <a:t>University Medical Center Mainz, Metabolic Liver Research Program, I. Department of Medicine, Mainz, Germany</a:t>
            </a:r>
            <a:r>
              <a:rPr lang="en-US" sz="1000" b="0" i="0" dirty="0">
                <a:solidFill>
                  <a:srgbClr val="000000"/>
                </a:solidFill>
                <a:effectLst/>
                <a:latin typeface="Arial" panose="020B0604020202020204" pitchFamily="34" charset="0"/>
              </a:rPr>
              <a:t>, </a:t>
            </a:r>
            <a:r>
              <a:rPr lang="en-US" sz="1000" b="0" i="1" baseline="30000" dirty="0">
                <a:solidFill>
                  <a:srgbClr val="000000"/>
                </a:solidFill>
                <a:effectLst/>
                <a:latin typeface="Arial" panose="020B0604020202020204" pitchFamily="34" charset="0"/>
              </a:rPr>
              <a:t>16</a:t>
            </a:r>
            <a:r>
              <a:rPr lang="en-US" sz="1000" b="0" i="1" dirty="0">
                <a:solidFill>
                  <a:srgbClr val="000000"/>
                </a:solidFill>
                <a:effectLst/>
                <a:latin typeface="Arial" panose="020B0604020202020204" pitchFamily="34" charset="0"/>
              </a:rPr>
              <a:t>Assistance Publique-Hôpitaux de Paris, hôpital Beaujon, Paris, United Kingdom</a:t>
            </a:r>
            <a:r>
              <a:rPr lang="en-US" sz="1000" b="0" i="0" dirty="0">
                <a:solidFill>
                  <a:srgbClr val="000000"/>
                </a:solidFill>
                <a:effectLst/>
                <a:latin typeface="Arial" panose="020B0604020202020204" pitchFamily="34" charset="0"/>
              </a:rPr>
              <a:t> </a:t>
            </a:r>
            <a:endParaRPr lang="en-US" sz="1000" b="0" i="0" dirty="0">
              <a:solidFill>
                <a:srgbClr val="000000"/>
              </a:solidFill>
              <a:effectLst/>
              <a:latin typeface="Segoe UI" panose="020B0502040204020203" pitchFamily="34" charset="0"/>
            </a:endParaRPr>
          </a:p>
          <a:p>
            <a:pPr marL="0" indent="0" algn="l" rtl="0" fontAlgn="base">
              <a:buNone/>
            </a:pPr>
            <a:r>
              <a:rPr lang="en-US" sz="1000" b="0" i="0" dirty="0">
                <a:solidFill>
                  <a:srgbClr val="000000"/>
                </a:solidFill>
                <a:effectLst/>
                <a:latin typeface="Arial" panose="020B0604020202020204" pitchFamily="34" charset="0"/>
              </a:rPr>
              <a:t>Email:</a:t>
            </a:r>
            <a:r>
              <a:rPr lang="en-US" sz="1000" b="0" i="1" dirty="0">
                <a:solidFill>
                  <a:srgbClr val="000000"/>
                </a:solidFill>
                <a:effectLst/>
                <a:latin typeface="Arial" panose="020B0604020202020204" pitchFamily="34" charset="0"/>
              </a:rPr>
              <a:t> </a:t>
            </a:r>
            <a:r>
              <a:rPr lang="en-US" sz="1000" b="0" i="0" dirty="0">
                <a:solidFill>
                  <a:srgbClr val="000000"/>
                </a:solidFill>
                <a:effectLst/>
                <a:latin typeface="Arial" panose="020B0604020202020204" pitchFamily="34" charset="0"/>
              </a:rPr>
              <a:t>olivier.govaere@newcastle.ac.uk </a:t>
            </a:r>
            <a:endParaRPr lang="en-US" sz="1000" b="0" i="0" dirty="0">
              <a:solidFill>
                <a:srgbClr val="000000"/>
              </a:solidFill>
              <a:effectLst/>
              <a:latin typeface="Segoe UI" panose="020B0502040204020203"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kern="1200" dirty="0">
                <a:solidFill>
                  <a:schemeClr val="tx1"/>
                </a:solidFill>
                <a:effectLst/>
                <a:latin typeface="Arial" panose="020B0604020202020204" pitchFamily="34" charset="0"/>
                <a:ea typeface="+mn-ea"/>
                <a:cs typeface="Arial" panose="020B0604020202020204" pitchFamily="34" charset="0"/>
              </a:rPr>
              <a:t>Although low-grade chronic hepatic inflammation (steatohepatitis) plays a key role in the pathogenesis of NAFLD, there is substantial inter-patient variation in its occurrence and the molecular regulators controlling obesity-associated inflammation and consequent disease progression remain incompletely defined. Recent data showed that pro-inflammatory activation of macrophages by saturated fatty acids is independent of Toll-like receptor 4, yet the receptor that is responsible is still not known. In this study we aim to investigate the role of the phagocytic receptor, macrophage scavenger receptor 1 (MSR1, also known as SR-A or CD204), in NAFLD by combing human transcriptomic and genetic data with transgenic mouse models and in vitro assays.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b="0" kern="1200" dirty="0">
                <a:solidFill>
                  <a:schemeClr val="tx1"/>
                </a:solidFill>
                <a:effectLst/>
                <a:latin typeface="Arial" panose="020B0604020202020204" pitchFamily="34" charset="0"/>
                <a:ea typeface="+mn-ea"/>
                <a:cs typeface="Arial" panose="020B0604020202020204" pitchFamily="34" charset="0"/>
              </a:rPr>
              <a:t>For the histopathological and transcriptomics nanoString® study, 214 liver and adipose tissue samples from Caucasian patients were included. For the Genome Wide Association Study, 1,483 patients with histological proven NAFLD were included recruited at different European centres. Quantitative trait analysis was done using the UKBiobank cohort. Msr1-/-  and Wt mice were fed or high-fat and high-cholesterol diet. Tissue-specific macrophages were isolated using magnetic beads or FACS; bone marrow-derived macrophages (BMDMs) were co-cultured with or adipocyte-like or hepatoma cells in the presence of lipids. Read-out was based on histological and biochemical results, Seahorse and mass-spectrometry.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b="0" kern="1200" dirty="0">
                <a:solidFill>
                  <a:schemeClr val="tx1"/>
                </a:solidFill>
                <a:effectLst/>
                <a:latin typeface="Arial" panose="020B0604020202020204" pitchFamily="34" charset="0"/>
                <a:ea typeface="+mn-ea"/>
                <a:cs typeface="Arial" panose="020B0604020202020204" pitchFamily="34" charset="0"/>
              </a:rPr>
              <a:t>We show that MSR1 expression in the liver of human NAFLD patients is associated with a greater disease activity and the occurrence of hepatic lipid-laden foamy macrophages. Mice lacking Msr1 are protected against diet-induced metabolic disorder, showing less hepatic inflammation and fibrosis, reduced circulating fatty acids, hepatic triglycerides levels and more lipid storage in the adipocytes. Moreover, MSR1 triggers the inflammatory activation of liver macrophages in vivo and in vitro in the presence of lipids in a JNK-dependent manner. We further demonstrate that MSR1 induces lipid-induced inflammation independent of lipopolysaccharide. Using a cohort of 1,483 European Caucasian patients with histologically-proven NAFLD and 17,781 European general-population controls, we identified 4 SNPs at the MSR1 locus with a p-value&lt;5*10-4, with rs41505344 as the most significant. Quantitative trait analysis for rs41505344 in 430,101 patients enrolled in the UKBiobank showed a significant correlation with serum triglycerides and ALT levels. </a:t>
            </a:r>
          </a:p>
          <a:p>
            <a:pPr marL="0" indent="0" algn="l">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lgn="l">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b="0" kern="1200" dirty="0">
                <a:solidFill>
                  <a:schemeClr val="tx1"/>
                </a:solidFill>
                <a:effectLst/>
                <a:latin typeface="Arial" panose="020B0604020202020204" pitchFamily="34" charset="0"/>
                <a:ea typeface="+mn-ea"/>
                <a:cs typeface="Arial" panose="020B0604020202020204" pitchFamily="34" charset="0"/>
              </a:rPr>
              <a:t>Our data suggest a critical role for MSR1 as a sensor for lipid homeostasis and a potential therapeutic target for the treatment of NAFLD.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568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354013" y="685800"/>
            <a:ext cx="6108700" cy="3435350"/>
          </a:xfrm>
          <a:noFill/>
          <a:ln>
            <a:solidFill>
              <a:srgbClr val="000000"/>
            </a:solidFill>
            <a:miter lim="800000"/>
            <a:headEnd/>
            <a:tailEnd/>
          </a:ln>
        </p:spPr>
      </p:sp>
      <p:sp>
        <p:nvSpPr>
          <p:cNvPr id="3" name="Notes Placeholder 2"/>
          <p:cNvSpPr>
            <a:spLocks noGrp="1"/>
          </p:cNvSpPr>
          <p:nvPr>
            <p:ph type="body" idx="1"/>
          </p:nvPr>
        </p:nvSpPr>
        <p:spPr/>
        <p:txBody>
          <a:bodyPr/>
          <a:lstStyle/>
          <a:p>
            <a:pPr marL="0" indent="0" fontAlgn="auto">
              <a:spcBef>
                <a:spcPts val="0"/>
              </a:spcBef>
              <a:spcAft>
                <a:spcPts val="0"/>
              </a:spcAft>
              <a:buFont typeface="Arial" panose="020B0604020202020204" pitchFamily="34" charset="0"/>
              <a:buNone/>
              <a:defRPr/>
            </a:pPr>
            <a:r>
              <a:rPr lang="en-US" sz="1000" i="1" dirty="0"/>
              <a:t>Abbreviations: BMI, body mass index; HCC, hepatocellular carcinoma; NAFLD, non-alcoholic fatty liver disease; PRS-HFC, polygenic risk score</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AS017</a:t>
            </a:r>
            <a:endParaRPr lang="en-GB" sz="1000" dirty="0"/>
          </a:p>
          <a:p>
            <a:pPr marL="0" indent="0" fontAlgn="auto">
              <a:spcBef>
                <a:spcPts val="0"/>
              </a:spcBef>
              <a:spcAft>
                <a:spcPts val="0"/>
              </a:spcAft>
              <a:buFont typeface="Arial" panose="020B0604020202020204" pitchFamily="34" charset="0"/>
              <a:buNone/>
              <a:defRPr/>
            </a:pPr>
            <a:r>
              <a:rPr lang="en-US" sz="1000" b="1" dirty="0"/>
              <a:t>A polygenic risk score for progressive non-alcoholic fatty liver disease risk stratification</a:t>
            </a:r>
            <a:endParaRPr lang="en-GB" sz="1000" dirty="0"/>
          </a:p>
          <a:p>
            <a:pPr marL="0" indent="0" fontAlgn="auto">
              <a:spcBef>
                <a:spcPts val="0"/>
              </a:spcBef>
              <a:spcAft>
                <a:spcPts val="0"/>
              </a:spcAft>
              <a:buFont typeface="Arial" panose="020B0604020202020204" pitchFamily="34" charset="0"/>
              <a:buNone/>
              <a:defRPr/>
            </a:pPr>
            <a:r>
              <a:rPr lang="en-US" sz="1000" u="sng" dirty="0"/>
              <a:t>Cristiana Bianco</a:t>
            </a:r>
            <a:r>
              <a:rPr lang="en-US" sz="1000" baseline="30000" dirty="0"/>
              <a:t>1</a:t>
            </a:r>
            <a:r>
              <a:rPr lang="de-DE" sz="1000" dirty="0"/>
              <a:t>, </a:t>
            </a:r>
            <a:r>
              <a:rPr lang="en-US" sz="1000" dirty="0"/>
              <a:t>Serena Pelusi</a:t>
            </a:r>
            <a:r>
              <a:rPr lang="en-US" sz="1000" baseline="30000" dirty="0"/>
              <a:t>2 3</a:t>
            </a:r>
            <a:r>
              <a:rPr lang="de-DE" sz="1000" dirty="0"/>
              <a:t>, </a:t>
            </a:r>
            <a:r>
              <a:rPr lang="en-US" sz="1000" dirty="0"/>
              <a:t>Guido Alessandro Baselli</a:t>
            </a:r>
            <a:r>
              <a:rPr lang="en-US" sz="1000" baseline="30000" dirty="0"/>
              <a:t>2</a:t>
            </a:r>
            <a:r>
              <a:rPr lang="de-DE" sz="1000" dirty="0"/>
              <a:t>, </a:t>
            </a:r>
            <a:r>
              <a:rPr lang="en-US" sz="1000" dirty="0"/>
              <a:t>Irene Zanoni</a:t>
            </a:r>
            <a:r>
              <a:rPr lang="en-US" sz="1000" baseline="30000" dirty="0"/>
              <a:t>3</a:t>
            </a:r>
            <a:r>
              <a:rPr lang="de-DE" sz="1000" dirty="0"/>
              <a:t>, </a:t>
            </a:r>
            <a:r>
              <a:rPr lang="en-US" sz="1000" dirty="0"/>
              <a:t>Alice Taliento</a:t>
            </a:r>
            <a:r>
              <a:rPr lang="en-US" sz="1000" baseline="30000" dirty="0"/>
              <a:t>3</a:t>
            </a:r>
            <a:r>
              <a:rPr lang="de-DE" sz="1000" dirty="0"/>
              <a:t>, </a:t>
            </a:r>
            <a:r>
              <a:rPr lang="en-US" sz="1000" dirty="0"/>
              <a:t>Paola Dongiovanni</a:t>
            </a:r>
            <a:r>
              <a:rPr lang="en-US" sz="1000" baseline="30000" dirty="0"/>
              <a:t>4</a:t>
            </a:r>
            <a:r>
              <a:rPr lang="de-DE" sz="1000" dirty="0"/>
              <a:t>, </a:t>
            </a:r>
            <a:r>
              <a:rPr lang="en-US" sz="1000" dirty="0" err="1"/>
              <a:t>Raffaela</a:t>
            </a:r>
            <a:r>
              <a:rPr lang="en-US" sz="1000" dirty="0"/>
              <a:t> Rametta</a:t>
            </a:r>
            <a:r>
              <a:rPr lang="en-US" sz="1000" baseline="30000" dirty="0"/>
              <a:t>4</a:t>
            </a:r>
            <a:r>
              <a:rPr lang="de-DE" sz="1000" dirty="0"/>
              <a:t>, </a:t>
            </a:r>
            <a:r>
              <a:rPr lang="en-US" sz="1000" dirty="0"/>
              <a:t>Vittorio Borroni</a:t>
            </a:r>
            <a:r>
              <a:rPr lang="en-US" sz="1000" baseline="30000" dirty="0"/>
              <a:t>5</a:t>
            </a:r>
            <a:r>
              <a:rPr lang="de-DE" sz="1000" dirty="0"/>
              <a:t>, </a:t>
            </a:r>
            <a:r>
              <a:rPr lang="en-US" sz="1000" dirty="0"/>
              <a:t>Alessandro Federico</a:t>
            </a:r>
            <a:r>
              <a:rPr lang="en-US" sz="1000" baseline="30000" dirty="0"/>
              <a:t>6</a:t>
            </a:r>
            <a:r>
              <a:rPr lang="de-DE" sz="1000" dirty="0"/>
              <a:t>, </a:t>
            </a:r>
            <a:r>
              <a:rPr lang="en-US" sz="1000" dirty="0"/>
              <a:t>Umberto </a:t>
            </a:r>
            <a:r>
              <a:rPr lang="en-US" sz="1000" dirty="0" err="1"/>
              <a:t>Vespasiani</a:t>
            </a:r>
            <a:r>
              <a:rPr lang="en-US" sz="1000" dirty="0"/>
              <a:t> Gentilucci</a:t>
            </a:r>
            <a:r>
              <a:rPr lang="en-US" sz="1000" baseline="30000" dirty="0"/>
              <a:t>7</a:t>
            </a:r>
            <a:r>
              <a:rPr lang="de-DE" sz="1000" dirty="0"/>
              <a:t>, </a:t>
            </a:r>
            <a:r>
              <a:rPr lang="en-US" sz="1000" dirty="0"/>
              <a:t>Roberta D'Ambrosio</a:t>
            </a:r>
            <a:r>
              <a:rPr lang="en-US" sz="1000" baseline="30000" dirty="0"/>
              <a:t>8</a:t>
            </a:r>
            <a:r>
              <a:rPr lang="de-DE" sz="1000" dirty="0"/>
              <a:t>, </a:t>
            </a:r>
            <a:r>
              <a:rPr lang="en-US" sz="1000" dirty="0"/>
              <a:t>Elisabetta Bugianesi</a:t>
            </a:r>
            <a:r>
              <a:rPr lang="en-US" sz="1000" baseline="30000" dirty="0"/>
              <a:t>9</a:t>
            </a:r>
            <a:r>
              <a:rPr lang="de-DE" sz="1000" dirty="0"/>
              <a:t>, </a:t>
            </a:r>
            <a:r>
              <a:rPr lang="en-US" sz="1000" dirty="0"/>
              <a:t>Salvatore Petta</a:t>
            </a:r>
            <a:r>
              <a:rPr lang="en-US" sz="1000" baseline="30000" dirty="0"/>
              <a:t>10</a:t>
            </a:r>
            <a:r>
              <a:rPr lang="de-DE" sz="1000" dirty="0"/>
              <a:t>, </a:t>
            </a:r>
            <a:r>
              <a:rPr lang="en-US" sz="1000" dirty="0"/>
              <a:t>Luca Miele</a:t>
            </a:r>
            <a:r>
              <a:rPr lang="en-US" sz="1000" baseline="30000" dirty="0"/>
              <a:t>11</a:t>
            </a:r>
            <a:r>
              <a:rPr lang="de-DE" sz="1000" dirty="0"/>
              <a:t>, </a:t>
            </a:r>
            <a:r>
              <a:rPr lang="en-US" sz="1000" dirty="0"/>
              <a:t>Helen L. Reeves</a:t>
            </a:r>
            <a:r>
              <a:rPr lang="en-US" sz="1000" baseline="30000" dirty="0"/>
              <a:t>12</a:t>
            </a:r>
            <a:r>
              <a:rPr lang="de-DE" sz="1000" dirty="0"/>
              <a:t>, </a:t>
            </a:r>
            <a:r>
              <a:rPr lang="en-US" sz="1000" dirty="0"/>
              <a:t>Anna </a:t>
            </a:r>
            <a:r>
              <a:rPr lang="en-US" sz="1000" dirty="0" err="1"/>
              <a:t>Ludovica</a:t>
            </a:r>
            <a:r>
              <a:rPr lang="en-US" sz="1000" dirty="0"/>
              <a:t> Fracanzani</a:t>
            </a:r>
            <a:r>
              <a:rPr lang="en-US" sz="1000" baseline="30000" dirty="0"/>
              <a:t>2 4</a:t>
            </a:r>
            <a:r>
              <a:rPr lang="de-DE" sz="1000" dirty="0"/>
              <a:t>, </a:t>
            </a:r>
            <a:r>
              <a:rPr lang="en-US" sz="1000" dirty="0"/>
              <a:t>Giorgio Soardo</a:t>
            </a:r>
            <a:r>
              <a:rPr lang="en-US" sz="1000" baseline="30000" dirty="0"/>
              <a:t>1</a:t>
            </a:r>
            <a:r>
              <a:rPr lang="de-DE" sz="1000" dirty="0"/>
              <a:t>, </a:t>
            </a:r>
            <a:r>
              <a:rPr lang="en-US" sz="1000" dirty="0"/>
              <a:t>Daniele Prati</a:t>
            </a:r>
            <a:r>
              <a:rPr lang="en-US" sz="1000" baseline="30000" dirty="0"/>
              <a:t>3</a:t>
            </a:r>
            <a:r>
              <a:rPr lang="de-DE" sz="1000" dirty="0"/>
              <a:t>, </a:t>
            </a:r>
            <a:r>
              <a:rPr lang="en-US" sz="1000" dirty="0"/>
              <a:t>Luca Valenti</a:t>
            </a:r>
            <a:r>
              <a:rPr lang="en-US" sz="1000" baseline="30000" dirty="0"/>
              <a:t>2 3</a:t>
            </a:r>
            <a:endParaRPr lang="en-GB" sz="1000" dirty="0"/>
          </a:p>
          <a:p>
            <a:pPr marL="0" indent="0" fontAlgn="auto">
              <a:spcBef>
                <a:spcPts val="0"/>
              </a:spcBef>
              <a:spcAft>
                <a:spcPts val="0"/>
              </a:spcAft>
              <a:buFont typeface="Arial" panose="020B0604020202020204" pitchFamily="34" charset="0"/>
              <a:buNone/>
              <a:defRPr/>
            </a:pPr>
            <a:r>
              <a:rPr lang="en-US" sz="1000" i="1" baseline="30000" dirty="0"/>
              <a:t>1</a:t>
            </a:r>
            <a:r>
              <a:rPr lang="en-US" sz="1000" i="1" dirty="0"/>
              <a:t>University of Udine, Liver unit, Internal Medicine, Department of Experimental and Clinical Medical Sciences, Udine, Italy</a:t>
            </a:r>
            <a:r>
              <a:rPr lang="de-DE" sz="1000" dirty="0"/>
              <a:t>, </a:t>
            </a:r>
            <a:r>
              <a:rPr lang="en-US" sz="1000" i="1" baseline="30000" dirty="0"/>
              <a:t>2</a:t>
            </a:r>
            <a:r>
              <a:rPr lang="en-US" sz="1000" i="1" dirty="0"/>
              <a:t>Università </a:t>
            </a:r>
            <a:r>
              <a:rPr lang="en-US" sz="1000" i="1" dirty="0" err="1"/>
              <a:t>degli</a:t>
            </a:r>
            <a:r>
              <a:rPr lang="en-US" sz="1000" i="1" dirty="0"/>
              <a:t> </a:t>
            </a:r>
            <a:r>
              <a:rPr lang="en-US" sz="1000" i="1" dirty="0" err="1"/>
              <a:t>Studi</a:t>
            </a:r>
            <a:r>
              <a:rPr lang="en-US" sz="1000" i="1" dirty="0"/>
              <a:t> di Milano., Department of Pathophysiology and </a:t>
            </a:r>
            <a:r>
              <a:rPr lang="en-US" sz="1000" i="1" dirty="0" err="1"/>
              <a:t>Transplantaton</a:t>
            </a:r>
            <a:r>
              <a:rPr lang="en-US" sz="1000" i="1" dirty="0"/>
              <a:t>, Milan, Italy</a:t>
            </a:r>
            <a:r>
              <a:rPr lang="de-DE" sz="1000" dirty="0"/>
              <a:t>, </a:t>
            </a:r>
            <a:r>
              <a:rPr lang="en-US" sz="1000" i="1" baseline="30000" dirty="0"/>
              <a:t>3</a:t>
            </a:r>
            <a:r>
              <a:rPr lang="en-US" sz="1000" i="1" dirty="0"/>
              <a:t>Fondazione IRCCS Ca’ </a:t>
            </a:r>
            <a:r>
              <a:rPr lang="en-US" sz="1000" i="1" dirty="0" err="1"/>
              <a:t>Granda</a:t>
            </a:r>
            <a:r>
              <a:rPr lang="en-US" sz="1000" i="1" dirty="0"/>
              <a:t> </a:t>
            </a:r>
            <a:r>
              <a:rPr lang="en-US" sz="1000" i="1" dirty="0" err="1"/>
              <a:t>Ospedale</a:t>
            </a:r>
            <a:r>
              <a:rPr lang="en-US" sz="1000" i="1" dirty="0"/>
              <a:t> Maggiore Policlinico, Milan, Italy, Translational Medicine – Department of Transfusion Medicine and Hematology , Milan, Italy</a:t>
            </a:r>
            <a:r>
              <a:rPr lang="de-DE" sz="1000" dirty="0"/>
              <a:t>, </a:t>
            </a:r>
            <a:r>
              <a:rPr lang="en-US" sz="1000" i="1" baseline="30000" dirty="0"/>
              <a:t>4</a:t>
            </a:r>
            <a:r>
              <a:rPr lang="en-US" sz="1000" i="1" dirty="0"/>
              <a:t>Fondazione IRCCS Ca' </a:t>
            </a:r>
            <a:r>
              <a:rPr lang="en-US" sz="1000" i="1" dirty="0" err="1"/>
              <a:t>Granda</a:t>
            </a:r>
            <a:r>
              <a:rPr lang="en-US" sz="1000" i="1" dirty="0"/>
              <a:t> </a:t>
            </a:r>
            <a:r>
              <a:rPr lang="en-US" sz="1000" i="1" dirty="0" err="1"/>
              <a:t>Ospedale</a:t>
            </a:r>
            <a:r>
              <a:rPr lang="en-US" sz="1000" i="1" dirty="0"/>
              <a:t> Maggiore Policlinico, Milan, Italy, Internal Medicine and Metabolic Diseases, Milan, Italy</a:t>
            </a:r>
            <a:r>
              <a:rPr lang="de-DE" sz="1000" dirty="0"/>
              <a:t>, </a:t>
            </a:r>
            <a:r>
              <a:rPr lang="en-US" sz="1000" i="1" baseline="30000" dirty="0"/>
              <a:t>5</a:t>
            </a:r>
            <a:r>
              <a:rPr lang="en-US" sz="1000" i="1" dirty="0"/>
              <a:t>ASST Valle </a:t>
            </a:r>
            <a:r>
              <a:rPr lang="en-US" sz="1000" i="1" dirty="0" err="1"/>
              <a:t>Olona</a:t>
            </a:r>
            <a:r>
              <a:rPr lang="en-US" sz="1000" i="1" dirty="0"/>
              <a:t> P.O. Gallarate, S.C. Medicina Interna , Gallarate, Italy</a:t>
            </a:r>
            <a:r>
              <a:rPr lang="de-DE" sz="1000" dirty="0"/>
              <a:t>, </a:t>
            </a:r>
            <a:r>
              <a:rPr lang="en-US" sz="1000" i="1" baseline="30000" dirty="0"/>
              <a:t>6</a:t>
            </a:r>
            <a:r>
              <a:rPr lang="en-US" sz="1000" i="1" dirty="0"/>
              <a:t>University of Campania "Luigi </a:t>
            </a:r>
            <a:r>
              <a:rPr lang="en-US" sz="1000" i="1" dirty="0" err="1"/>
              <a:t>Vanvitelli</a:t>
            </a:r>
            <a:r>
              <a:rPr lang="en-US" sz="1000" i="1" dirty="0"/>
              <a:t>", Naples, Italy., Department of Precision Medicine, Naples, Italy</a:t>
            </a:r>
            <a:r>
              <a:rPr lang="de-DE" sz="1000" dirty="0"/>
              <a:t>, </a:t>
            </a:r>
            <a:r>
              <a:rPr lang="en-US" sz="1000" i="1" baseline="30000" dirty="0"/>
              <a:t>7</a:t>
            </a:r>
            <a:r>
              <a:rPr lang="en-US" sz="1000" i="1" dirty="0"/>
              <a:t>University Campus Bio-Medico of Rome, Italy., Internal Medicine and Hepatology, Rome, Italy</a:t>
            </a:r>
            <a:r>
              <a:rPr lang="de-DE" sz="1000" dirty="0"/>
              <a:t>, </a:t>
            </a:r>
            <a:r>
              <a:rPr lang="en-US" sz="1000" i="1" baseline="30000" dirty="0"/>
              <a:t>8</a:t>
            </a:r>
            <a:r>
              <a:rPr lang="en-US" sz="1000" i="1" dirty="0"/>
              <a:t>Fondazione IRCCS Ca' </a:t>
            </a:r>
            <a:r>
              <a:rPr lang="en-US" sz="1000" i="1" dirty="0" err="1"/>
              <a:t>Granda</a:t>
            </a:r>
            <a:r>
              <a:rPr lang="en-US" sz="1000" i="1" dirty="0"/>
              <a:t> - </a:t>
            </a:r>
            <a:r>
              <a:rPr lang="en-US" sz="1000" i="1" dirty="0" err="1"/>
              <a:t>Ospedale</a:t>
            </a:r>
            <a:r>
              <a:rPr lang="en-US" sz="1000" i="1" dirty="0"/>
              <a:t> Maggiore Policlinico, </a:t>
            </a:r>
            <a:r>
              <a:rPr lang="en-US" sz="1000" i="1" dirty="0" err="1"/>
              <a:t>Università</a:t>
            </a:r>
            <a:r>
              <a:rPr lang="en-US" sz="1000" i="1" dirty="0"/>
              <a:t> </a:t>
            </a:r>
            <a:r>
              <a:rPr lang="en-US" sz="1000" i="1" dirty="0" err="1"/>
              <a:t>degli</a:t>
            </a:r>
            <a:r>
              <a:rPr lang="en-US" sz="1000" i="1" dirty="0"/>
              <a:t> </a:t>
            </a:r>
            <a:r>
              <a:rPr lang="en-US" sz="1000" i="1" dirty="0" err="1"/>
              <a:t>Studi</a:t>
            </a:r>
            <a:r>
              <a:rPr lang="en-US" sz="1000" i="1" dirty="0"/>
              <a:t> di Milano, Italy., "A.M. e A. </a:t>
            </a:r>
            <a:r>
              <a:rPr lang="en-US" sz="1000" i="1" dirty="0" err="1"/>
              <a:t>Migliavacca</a:t>
            </a:r>
            <a:r>
              <a:rPr lang="en-US" sz="1000" i="1" dirty="0"/>
              <a:t>" Center for the Study of Liver Disease, Division of Gastroenterology and Hepatology, Milan, Italy</a:t>
            </a:r>
            <a:r>
              <a:rPr lang="de-DE" sz="1000" dirty="0"/>
              <a:t>, </a:t>
            </a:r>
            <a:r>
              <a:rPr lang="en-US" sz="1000" i="1" baseline="30000" dirty="0"/>
              <a:t>9</a:t>
            </a:r>
            <a:r>
              <a:rPr lang="en-US" sz="1000" i="1" dirty="0"/>
              <a:t>University of Torino, Italy, Division of Gastroenterology, Department of Medical Sciences, Torino, Italy</a:t>
            </a:r>
            <a:r>
              <a:rPr lang="de-DE" sz="1000" dirty="0"/>
              <a:t>, </a:t>
            </a:r>
            <a:r>
              <a:rPr lang="en-US" sz="1000" i="1" baseline="30000" dirty="0"/>
              <a:t>10</a:t>
            </a:r>
            <a:r>
              <a:rPr lang="en-US" sz="1000" i="1" dirty="0"/>
              <a:t>University of Palermo, Section of Gastroenterology, DIBIMIS, Palermo, Italy</a:t>
            </a:r>
            <a:r>
              <a:rPr lang="de-DE" sz="1000" dirty="0"/>
              <a:t>, </a:t>
            </a:r>
            <a:r>
              <a:rPr lang="en-US" sz="1000" i="1" baseline="30000" dirty="0"/>
              <a:t>11</a:t>
            </a:r>
            <a:r>
              <a:rPr lang="en-US" sz="1000" i="1" dirty="0"/>
              <a:t>Fondazione Policlinico Universitario A. Gemelli, Catholic University of Rome, Italy, Internal Medicine and Gastroenterology Area, Rome, Italy</a:t>
            </a:r>
            <a:r>
              <a:rPr lang="de-DE" sz="1000" dirty="0"/>
              <a:t>, </a:t>
            </a:r>
            <a:r>
              <a:rPr lang="en-US" sz="1000" i="1" baseline="30000" dirty="0"/>
              <a:t>12</a:t>
            </a:r>
            <a:r>
              <a:rPr lang="en-US" sz="1000" i="1" dirty="0"/>
              <a:t>Newcastle University, Newcastle upon Tyne, UK, Northern Institute for Cancer Research, The Medical School , Newcastle, United Kingdom</a:t>
            </a:r>
            <a:endParaRPr lang="en-GB" sz="1000" dirty="0"/>
          </a:p>
          <a:p>
            <a:pPr marL="0" indent="0" fontAlgn="auto">
              <a:spcBef>
                <a:spcPts val="0"/>
              </a:spcBef>
              <a:spcAft>
                <a:spcPts val="0"/>
              </a:spcAft>
              <a:buFont typeface="Arial" panose="020B0604020202020204" pitchFamily="34" charset="0"/>
              <a:buNone/>
              <a:defRPr/>
            </a:pPr>
            <a:r>
              <a:rPr lang="en-US" sz="1000" dirty="0"/>
              <a:t>Email:</a:t>
            </a:r>
            <a:r>
              <a:rPr lang="en-US" sz="1000" i="1" dirty="0"/>
              <a:t> </a:t>
            </a:r>
            <a:r>
              <a:rPr lang="en-US" sz="1000" dirty="0"/>
              <a:t>biancocristiana.md@gmail.com</a:t>
            </a:r>
            <a:r>
              <a:rPr lang="en-US" sz="1000" b="1" dirty="0"/>
              <a:t> </a:t>
            </a:r>
            <a:endParaRPr lang="en-GB" sz="1000" dirty="0"/>
          </a:p>
          <a:p>
            <a:pPr marL="0" indent="0" fontAlgn="auto">
              <a:spcBef>
                <a:spcPts val="0"/>
              </a:spcBef>
              <a:spcAft>
                <a:spcPts val="0"/>
              </a:spcAft>
              <a:buFont typeface="Arial" panose="020B0604020202020204" pitchFamily="34" charset="0"/>
              <a:buNone/>
              <a:defRPr/>
            </a:pPr>
            <a:r>
              <a:rPr lang="en-US" sz="1000" b="1" dirty="0"/>
              <a:t> </a:t>
            </a:r>
            <a:endParaRPr lang="en-GB" sz="1000" dirty="0"/>
          </a:p>
          <a:p>
            <a:pPr marL="0" indent="0" fontAlgn="auto">
              <a:spcBef>
                <a:spcPts val="0"/>
              </a:spcBef>
              <a:spcAft>
                <a:spcPts val="0"/>
              </a:spcAft>
              <a:buFont typeface="Arial" panose="020B0604020202020204" pitchFamily="34" charset="0"/>
              <a:buNone/>
              <a:defRPr/>
            </a:pPr>
            <a:r>
              <a:rPr lang="en-US" sz="1000" b="1" dirty="0"/>
              <a:t>Background and aims:</a:t>
            </a:r>
            <a:r>
              <a:rPr lang="en-US" sz="1000" dirty="0"/>
              <a:t> Noninvasive identification of patients with dysmetabolism at risk of nonalcoholic fatty liver disease (NAFLD), severe fibrosis and hepatocellular carcinoma (HCC) is a major unmet clinical need. Genetic predisposition plays a major role in determining progressive NAFLD. We previously developed a genetic risk score (GRS) estimating the inherited predisposition to accumulate liver fat based on common variants in </a:t>
            </a:r>
            <a:r>
              <a:rPr lang="en-US" sz="1000" i="1" dirty="0"/>
              <a:t>PNPLA3</a:t>
            </a:r>
            <a:r>
              <a:rPr lang="en-US" sz="1000" dirty="0"/>
              <a:t>, </a:t>
            </a:r>
            <a:r>
              <a:rPr lang="en-US" sz="1000" i="1" dirty="0"/>
              <a:t>TM6SF2</a:t>
            </a:r>
            <a:r>
              <a:rPr lang="en-US" sz="1000" dirty="0"/>
              <a:t>, </a:t>
            </a:r>
            <a:r>
              <a:rPr lang="en-US" sz="1000" i="1" dirty="0"/>
              <a:t>MBOAT7</a:t>
            </a:r>
            <a:r>
              <a:rPr lang="en-US" sz="1000" dirty="0"/>
              <a:t> and </a:t>
            </a:r>
            <a:r>
              <a:rPr lang="en-US" sz="1000" i="1" dirty="0"/>
              <a:t>GCKR</a:t>
            </a:r>
            <a:r>
              <a:rPr lang="en-US" sz="1000" dirty="0"/>
              <a:t>. The aim of this study was to examine the accuracy of GRS to stratify the risk of NAFLD, severe fibrosis, and HCC in a multicenter cross-sectional cohort.</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Method:</a:t>
            </a:r>
            <a:r>
              <a:rPr lang="en-US" sz="1000" dirty="0"/>
              <a:t> We considered 2021 individuals: 464 without liver disease, 1034 with histological NAFLD without severe fibrosis, 275 with NAFLD and severe fibrosis without HCC, and 248 with NAFLD-HCC. All were genotyped for the rs738409 (</a:t>
            </a:r>
            <a:r>
              <a:rPr lang="en-US" sz="1000" i="1" dirty="0"/>
              <a:t>PNPLA3</a:t>
            </a:r>
            <a:r>
              <a:rPr lang="en-US" sz="1000" dirty="0"/>
              <a:t> I148M), rs58542926 (</a:t>
            </a:r>
            <a:r>
              <a:rPr lang="en-US" sz="1000" i="1" dirty="0"/>
              <a:t>TM6SF2</a:t>
            </a:r>
            <a:r>
              <a:rPr lang="en-US" sz="1000" dirty="0"/>
              <a:t> E167K), rs641738 C&gt;T at </a:t>
            </a:r>
            <a:r>
              <a:rPr lang="en-US" sz="1000" i="1" dirty="0"/>
              <a:t>MBOAT7</a:t>
            </a:r>
            <a:r>
              <a:rPr lang="en-US" sz="1000" dirty="0"/>
              <a:t> and rs1260326 (</a:t>
            </a:r>
            <a:r>
              <a:rPr lang="en-US" sz="1000" i="1" dirty="0"/>
              <a:t>GCKR</a:t>
            </a:r>
            <a:r>
              <a:rPr lang="en-US" sz="1000" dirty="0"/>
              <a:t> P446L). Genetic data were combined in the GRS, and association with disease risk was tested by multivariate logistic regression models, adjusted for age, sex, BMI, presence of diabetes (and fibrosis).</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Results:</a:t>
            </a:r>
            <a:r>
              <a:rPr lang="en-US" sz="1000" dirty="0"/>
              <a:t> In the overall cohort, GRS predicted NAFLD independently of confounders (p&lt;10^-11, OR for the upper quartile: 4.22, 95%CI 2.72–6.54), more robustly than the single variants. In patients with NAFLD, GRS predicted severe fibrosis independently of confounders (p&lt;10^-14, OR for the upper quartile 2.96, 95%CI 1.55–5.65), more robustly than the single variants, and the association was also independent of histological NASH. In NAFLD, GRS was also independently associated with HCC (p=10^-6, OR for the upper quartile 2.41, 95%CI 1.28–4.54). The AUROC was 0.604 for the GRS, better than the single variants alone. The association between GRS and HCC was independent of NASH, but it was lost after correction for fibrosis severity.</a:t>
            </a:r>
            <a:endParaRPr lang="en-GB" sz="1000" dirty="0"/>
          </a:p>
          <a:p>
            <a:pPr marL="0" indent="0" fontAlgn="auto">
              <a:spcBef>
                <a:spcPts val="0"/>
              </a:spcBef>
              <a:spcAft>
                <a:spcPts val="0"/>
              </a:spcAft>
              <a:buFont typeface="Arial" panose="020B0604020202020204" pitchFamily="34" charset="0"/>
              <a:buNone/>
              <a:defRPr/>
            </a:pPr>
            <a:endParaRPr lang="en-US" sz="1000" b="1" dirty="0"/>
          </a:p>
          <a:p>
            <a:pPr marL="0" indent="0" fontAlgn="auto">
              <a:spcBef>
                <a:spcPts val="0"/>
              </a:spcBef>
              <a:spcAft>
                <a:spcPts val="0"/>
              </a:spcAft>
              <a:buFont typeface="Arial" panose="020B0604020202020204" pitchFamily="34" charset="0"/>
              <a:buNone/>
              <a:defRPr/>
            </a:pPr>
            <a:r>
              <a:rPr lang="en-US" sz="1000" b="1" dirty="0"/>
              <a:t>Conclusion:</a:t>
            </a:r>
            <a:r>
              <a:rPr lang="en-US" sz="1000" dirty="0"/>
              <a:t> The polygenic GRS improved the accuracy to detect NAFLD, severe fibrosis and HCC compared to single variants. Genetically determined hepatic fat accumulation causes liver fibrosis. Although we could not rule out an independent contribution due to pleiotropic effects of specific variants, predisposition to HCC development seems mainly dependent on the induction of fibrosis.  We are currently evaluating whether the GRS can improve the diagnostic accuracy of classical risk factors for NAFLD, severe fibrosis, and HCC.</a:t>
            </a:r>
            <a:endParaRPr lang="en-GB" sz="1000" dirty="0"/>
          </a:p>
          <a:p>
            <a:pPr fontAlgn="auto">
              <a:spcBef>
                <a:spcPts val="0"/>
              </a:spcBef>
              <a:spcAft>
                <a:spcPts val="0"/>
              </a:spcAft>
              <a:buFont typeface="Arial" panose="020B0604020202020204" pitchFamily="34" charset="0"/>
              <a:buChar char="•"/>
              <a:defRPr/>
            </a:pPr>
            <a:endParaRPr lang="en-GB"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1E3E4F-B9F7-4C6F-9E72-50CA50C7E17F}" type="slidenum">
              <a:rPr kumimoji="0" lang="en-GB"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B828A668-B626-224F-8EFB-522BB5DD3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CE76A740-4AF4-6A4B-AE89-E756442D3AB5}"/>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48E10841-A596-684F-89AD-772E10220368}"/>
              </a:ext>
            </a:extLst>
          </p:cNvPr>
          <p:cNvSpPr>
            <a:spLocks noGrp="1"/>
          </p:cNvSpPr>
          <p:nvPr>
            <p:ph type="ctrTitle" hasCustomPrompt="1"/>
          </p:nvPr>
        </p:nvSpPr>
        <p:spPr>
          <a:xfrm>
            <a:off x="725557" y="974035"/>
            <a:ext cx="6185382" cy="2325520"/>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3524944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775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3782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305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01608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818731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787712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179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8568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7989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89305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353537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7"/>
          <p:cNvPicPr>
            <a:picLocks noChangeAspect="1"/>
          </p:cNvPicPr>
          <p:nvPr userDrawn="1"/>
        </p:nvPicPr>
        <p:blipFill>
          <a:blip r:embed="rId3"/>
          <a:srcRect/>
          <a:stretch>
            <a:fillRect/>
          </a:stretch>
        </p:blipFill>
        <p:spPr bwMode="auto">
          <a:xfrm>
            <a:off x="9831388" y="5732463"/>
            <a:ext cx="1919287" cy="973137"/>
          </a:xfrm>
          <a:prstGeom prst="rect">
            <a:avLst/>
          </a:prstGeom>
          <a:noFill/>
          <a:ln w="9525">
            <a:noFill/>
            <a:miter lim="800000"/>
            <a:headEnd/>
            <a:tailEnd/>
          </a:ln>
        </p:spPr>
      </p:pic>
      <p:sp>
        <p:nvSpPr>
          <p:cNvPr id="11" name="Text Placeholder 7"/>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p:cNvSpPr>
            <a:spLocks noGrp="1"/>
          </p:cNvSpPr>
          <p:nvPr>
            <p:ph type="subTitle" idx="1"/>
          </p:nvPr>
        </p:nvSpPr>
        <p:spPr>
          <a:xfrm>
            <a:off x="4463819" y="1266476"/>
            <a:ext cx="7286656" cy="794373"/>
          </a:xfrm>
        </p:spPr>
        <p:txBody>
          <a:bodyPr>
            <a:noAutofit/>
          </a:bodyPr>
          <a:lstStyle>
            <a:lvl1pPr marL="0" indent="0" algn="r">
              <a:buNone/>
              <a:defRPr sz="4000" b="0">
                <a:solidFill>
                  <a:schemeClr val="accent1"/>
                </a:solidFill>
              </a:defRPr>
            </a:lvl1pPr>
          </a:lstStyle>
          <a:p>
            <a:endParaRPr lang="en-GB" dirty="0"/>
          </a:p>
        </p:txBody>
      </p:sp>
      <p:sp>
        <p:nvSpPr>
          <p:cNvPr id="13" name="Title 1"/>
          <p:cNvSpPr>
            <a:spLocks noGrp="1"/>
          </p:cNvSpPr>
          <p:nvPr>
            <p:ph type="ctrTitle"/>
          </p:nvPr>
        </p:nvSpPr>
        <p:spPr>
          <a:xfrm>
            <a:off x="431371" y="260648"/>
            <a:ext cx="11319104" cy="943200"/>
          </a:xfrm>
        </p:spPr>
        <p:txBody>
          <a:bodyPr anchor="b">
            <a:normAutofit/>
          </a:bodyPr>
          <a:lstStyle>
            <a:lvl1pPr algn="r">
              <a:defRPr sz="3200" b="0">
                <a:solidFill>
                  <a:schemeClr val="tx2"/>
                </a:solidFill>
              </a:defRPr>
            </a:lvl1pPr>
          </a:lstStyle>
          <a:p>
            <a:r>
              <a:rPr lang="en-US" dirty="0"/>
              <a:t>Fare clic per modificare lo stile del titolo</a:t>
            </a:r>
            <a:endParaRPr lang="en-GB" dirty="0"/>
          </a:p>
        </p:txBody>
      </p:sp>
    </p:spTree>
    <p:extLst>
      <p:ext uri="{BB962C8B-B14F-4D97-AF65-F5344CB8AC3E}">
        <p14:creationId xmlns:p14="http://schemas.microsoft.com/office/powerpoint/2010/main" val="3929310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4"/>
          <p:cNvCxnSpPr>
            <a:cxnSpLocks/>
          </p:cNvCxnSpPr>
          <p:nvPr userDrawn="1"/>
        </p:nvCxnSpPr>
        <p:spPr>
          <a:xfrm>
            <a:off x="365125" y="4459288"/>
            <a:ext cx="1146175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Fare clic per modificare lo stile del titolo</a:t>
            </a:r>
            <a:endParaRPr lang="en-GB" dirty="0"/>
          </a:p>
        </p:txBody>
      </p:sp>
      <p:sp>
        <p:nvSpPr>
          <p:cNvPr id="3" name="Text Placeholder 2"/>
          <p:cNvSpPr>
            <a:spLocks noGrp="1"/>
          </p:cNvSpPr>
          <p:nvPr>
            <p:ph type="body" idx="1"/>
          </p:nvPr>
        </p:nvSpPr>
        <p:spPr>
          <a:xfrm>
            <a:off x="2711179" y="4509214"/>
            <a:ext cx="9115061" cy="1500187"/>
          </a:xfrm>
        </p:spPr>
        <p:txBody>
          <a:bodyPr>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Fare clic per modificare stili del testo dello schema</a:t>
            </a:r>
          </a:p>
        </p:txBody>
      </p:sp>
    </p:spTree>
    <p:extLst>
      <p:ext uri="{BB962C8B-B14F-4D97-AF65-F5344CB8AC3E}">
        <p14:creationId xmlns:p14="http://schemas.microsoft.com/office/powerpoint/2010/main" val="175261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5644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25752" y="140970"/>
            <a:ext cx="10494784" cy="769620"/>
          </a:xfrm>
          <a:prstGeom prst="rect">
            <a:avLst/>
          </a:prstGeom>
        </p:spPr>
        <p:txBody>
          <a:bodyPr rtlCol="0">
            <a:normAutofit/>
          </a:bodyPr>
          <a:lstStyle/>
          <a:p>
            <a:r>
              <a:rPr lang="en-US" dirty="0"/>
              <a:t>Click to edit Master title style</a:t>
            </a:r>
            <a:endParaRPr lang="en-GB" dirty="0"/>
          </a:p>
        </p:txBody>
      </p:sp>
      <p:sp>
        <p:nvSpPr>
          <p:cNvPr id="10"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2371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5409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272938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85007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36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70819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4628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203469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24914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844243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178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3853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2842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623951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9282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0.xml"/><Relationship Id="rId7"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6.xml"/><Relationship Id="rId7" Type="http://schemas.openxmlformats.org/officeDocument/2006/relationships/theme" Target="../theme/theme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36581428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17388401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386" name="Group 3"/>
          <p:cNvGrpSpPr>
            <a:grpSpLocks/>
          </p:cNvGrpSpPr>
          <p:nvPr userDrawn="1"/>
        </p:nvGrpSpPr>
        <p:grpSpPr bwMode="auto">
          <a:xfrm>
            <a:off x="0" y="138113"/>
            <a:ext cx="12018963" cy="1042987"/>
            <a:chOff x="1" y="138043"/>
            <a:chExt cx="12018982" cy="1042270"/>
          </a:xfrm>
        </p:grpSpPr>
        <p:pic>
          <p:nvPicPr>
            <p:cNvPr id="16390" name="Picture 5"/>
            <p:cNvPicPr>
              <a:picLocks noChangeAspect="1"/>
            </p:cNvPicPr>
            <p:nvPr userDrawn="1"/>
          </p:nvPicPr>
          <p:blipFill>
            <a:blip r:embed="rId8"/>
            <a:srcRect/>
            <a:stretch>
              <a:fillRect/>
            </a:stretch>
          </p:blipFill>
          <p:spPr bwMode="auto">
            <a:xfrm>
              <a:off x="3004756" y="138043"/>
              <a:ext cx="9014227" cy="1042270"/>
            </a:xfrm>
            <a:prstGeom prst="rect">
              <a:avLst/>
            </a:prstGeom>
            <a:noFill/>
            <a:ln w="9525">
              <a:noFill/>
              <a:miter lim="800000"/>
              <a:headEnd/>
              <a:tailEnd/>
            </a:ln>
          </p:spPr>
        </p:pic>
        <p:pic>
          <p:nvPicPr>
            <p:cNvPr id="16391" name="Picture 9"/>
            <p:cNvPicPr>
              <a:picLocks noChangeAspect="1"/>
            </p:cNvPicPr>
            <p:nvPr userDrawn="1"/>
          </p:nvPicPr>
          <p:blipFill>
            <a:blip r:embed="rId8"/>
            <a:srcRect r="42758"/>
            <a:stretch>
              <a:fillRect/>
            </a:stretch>
          </p:blipFill>
          <p:spPr bwMode="auto">
            <a:xfrm>
              <a:off x="1" y="138043"/>
              <a:ext cx="5159896" cy="1042270"/>
            </a:xfrm>
            <a:prstGeom prst="rect">
              <a:avLst/>
            </a:prstGeom>
            <a:noFill/>
            <a:ln w="9525">
              <a:noFill/>
              <a:miter lim="800000"/>
              <a:headEnd/>
              <a:tailEnd/>
            </a:ln>
          </p:spPr>
        </p:pic>
      </p:grpSp>
      <p:sp>
        <p:nvSpPr>
          <p:cNvPr id="16387" name="Title Placeholder 1"/>
          <p:cNvSpPr>
            <a:spLocks noGrp="1"/>
          </p:cNvSpPr>
          <p:nvPr>
            <p:ph type="title"/>
          </p:nvPr>
        </p:nvSpPr>
        <p:spPr bwMode="auto">
          <a:xfrm>
            <a:off x="425450" y="141288"/>
            <a:ext cx="10494963" cy="769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6388" name="Text Placeholder 2"/>
          <p:cNvSpPr>
            <a:spLocks noGrp="1"/>
          </p:cNvSpPr>
          <p:nvPr>
            <p:ph type="body" idx="1"/>
          </p:nvPr>
        </p:nvSpPr>
        <p:spPr bwMode="auto">
          <a:xfrm>
            <a:off x="425450" y="1341438"/>
            <a:ext cx="113411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6389" name="Picture 8"/>
          <p:cNvPicPr>
            <a:picLocks noChangeAspect="1"/>
          </p:cNvPicPr>
          <p:nvPr userDrawn="1"/>
        </p:nvPicPr>
        <p:blipFill>
          <a:blip r:embed="rId9"/>
          <a:srcRect/>
          <a:stretch>
            <a:fillRect/>
          </a:stretch>
        </p:blipFill>
        <p:spPr bwMode="auto">
          <a:xfrm>
            <a:off x="10668000" y="6021388"/>
            <a:ext cx="1350963" cy="684212"/>
          </a:xfrm>
          <a:prstGeom prst="rect">
            <a:avLst/>
          </a:prstGeom>
          <a:noFill/>
          <a:ln w="9525">
            <a:noFill/>
            <a:miter lim="800000"/>
            <a:headEnd/>
            <a:tailEnd/>
          </a:ln>
        </p:spPr>
      </p:pic>
    </p:spTree>
    <p:extLst>
      <p:ext uri="{BB962C8B-B14F-4D97-AF65-F5344CB8AC3E}">
        <p14:creationId xmlns:p14="http://schemas.microsoft.com/office/powerpoint/2010/main" val="338876094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l" rtl="0" fontAlgn="base">
        <a:lnSpc>
          <a:spcPct val="90000"/>
        </a:lnSpc>
        <a:spcBef>
          <a:spcPct val="0"/>
        </a:spcBef>
        <a:spcAft>
          <a:spcPct val="0"/>
        </a:spcAft>
        <a:defRPr sz="2800" kern="1200">
          <a:solidFill>
            <a:schemeClr val="bg1"/>
          </a:solidFill>
          <a:latin typeface="+mj-lt"/>
          <a:ea typeface="+mj-ea"/>
          <a:cs typeface="+mj-cs"/>
        </a:defRPr>
      </a:lvl1pPr>
      <a:lvl2pPr algn="l" rtl="0" fontAlgn="base">
        <a:lnSpc>
          <a:spcPct val="90000"/>
        </a:lnSpc>
        <a:spcBef>
          <a:spcPct val="0"/>
        </a:spcBef>
        <a:spcAft>
          <a:spcPct val="0"/>
        </a:spcAft>
        <a:defRPr sz="2800">
          <a:solidFill>
            <a:schemeClr val="bg1"/>
          </a:solidFill>
          <a:latin typeface="Arial" charset="0"/>
        </a:defRPr>
      </a:lvl2pPr>
      <a:lvl3pPr algn="l" rtl="0" fontAlgn="base">
        <a:lnSpc>
          <a:spcPct val="90000"/>
        </a:lnSpc>
        <a:spcBef>
          <a:spcPct val="0"/>
        </a:spcBef>
        <a:spcAft>
          <a:spcPct val="0"/>
        </a:spcAft>
        <a:defRPr sz="2800">
          <a:solidFill>
            <a:schemeClr val="bg1"/>
          </a:solidFill>
          <a:latin typeface="Arial" charset="0"/>
        </a:defRPr>
      </a:lvl3pPr>
      <a:lvl4pPr algn="l" rtl="0" fontAlgn="base">
        <a:lnSpc>
          <a:spcPct val="90000"/>
        </a:lnSpc>
        <a:spcBef>
          <a:spcPct val="0"/>
        </a:spcBef>
        <a:spcAft>
          <a:spcPct val="0"/>
        </a:spcAft>
        <a:defRPr sz="2800">
          <a:solidFill>
            <a:schemeClr val="bg1"/>
          </a:solidFill>
          <a:latin typeface="Arial" charset="0"/>
        </a:defRPr>
      </a:lvl4pPr>
      <a:lvl5pPr algn="l" rtl="0" fontAlgn="base">
        <a:lnSpc>
          <a:spcPct val="90000"/>
        </a:lnSpc>
        <a:spcBef>
          <a:spcPct val="0"/>
        </a:spcBef>
        <a:spcAft>
          <a:spcPct val="0"/>
        </a:spcAft>
        <a:defRPr sz="2800">
          <a:solidFill>
            <a:schemeClr val="bg1"/>
          </a:solidFill>
          <a:latin typeface="Arial" charset="0"/>
        </a:defRPr>
      </a:lvl5pPr>
      <a:lvl6pPr marL="457200" algn="l" rtl="0" fontAlgn="base">
        <a:lnSpc>
          <a:spcPct val="90000"/>
        </a:lnSpc>
        <a:spcBef>
          <a:spcPct val="0"/>
        </a:spcBef>
        <a:spcAft>
          <a:spcPct val="0"/>
        </a:spcAft>
        <a:defRPr sz="2800">
          <a:solidFill>
            <a:schemeClr val="bg1"/>
          </a:solidFill>
          <a:latin typeface="Arial" charset="0"/>
        </a:defRPr>
      </a:lvl6pPr>
      <a:lvl7pPr marL="914400" algn="l" rtl="0" fontAlgn="base">
        <a:lnSpc>
          <a:spcPct val="90000"/>
        </a:lnSpc>
        <a:spcBef>
          <a:spcPct val="0"/>
        </a:spcBef>
        <a:spcAft>
          <a:spcPct val="0"/>
        </a:spcAft>
        <a:defRPr sz="2800">
          <a:solidFill>
            <a:schemeClr val="bg1"/>
          </a:solidFill>
          <a:latin typeface="Arial" charset="0"/>
        </a:defRPr>
      </a:lvl7pPr>
      <a:lvl8pPr marL="1371600" algn="l" rtl="0" fontAlgn="base">
        <a:lnSpc>
          <a:spcPct val="90000"/>
        </a:lnSpc>
        <a:spcBef>
          <a:spcPct val="0"/>
        </a:spcBef>
        <a:spcAft>
          <a:spcPct val="0"/>
        </a:spcAft>
        <a:defRPr sz="2800">
          <a:solidFill>
            <a:schemeClr val="bg1"/>
          </a:solidFill>
          <a:latin typeface="Arial" charset="0"/>
        </a:defRPr>
      </a:lvl8pPr>
      <a:lvl9pPr marL="1828800" algn="l" rtl="0" fontAlgn="base">
        <a:lnSpc>
          <a:spcPct val="90000"/>
        </a:lnSpc>
        <a:spcBef>
          <a:spcPct val="0"/>
        </a:spcBef>
        <a:spcAft>
          <a:spcPct val="0"/>
        </a:spcAft>
        <a:defRPr sz="2800">
          <a:solidFill>
            <a:schemeClr val="bg1"/>
          </a:solidFill>
          <a:latin typeface="Arial" charset="0"/>
        </a:defRPr>
      </a:lvl9pPr>
    </p:titleStyle>
    <p:bodyStyle>
      <a:lvl1pPr marL="342900" indent="-342900"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1pPr>
      <a:lvl2pPr marL="742950" indent="-285750" algn="l" rtl="0" fontAlgn="base">
        <a:spcBef>
          <a:spcPct val="20000"/>
        </a:spcBef>
        <a:spcAft>
          <a:spcPct val="0"/>
        </a:spcAft>
        <a:buClr>
          <a:srgbClr val="004B87"/>
        </a:buClr>
        <a:buFont typeface="Arial" charset="0"/>
        <a:buChar char="–"/>
        <a:defRPr kern="1200">
          <a:solidFill>
            <a:schemeClr val="tx1"/>
          </a:solidFill>
          <a:latin typeface="+mn-lt"/>
          <a:ea typeface="+mn-ea"/>
          <a:cs typeface="+mn-cs"/>
        </a:defRPr>
      </a:lvl2pPr>
      <a:lvl3pPr marL="1143000" indent="-228600" algn="l" rtl="0" fontAlgn="base">
        <a:spcBef>
          <a:spcPct val="20000"/>
        </a:spcBef>
        <a:spcAft>
          <a:spcPct val="0"/>
        </a:spcAft>
        <a:buClr>
          <a:srgbClr val="004B87"/>
        </a:buClr>
        <a:buFont typeface="Arial" charset="0"/>
        <a:buChar char="•"/>
        <a:defRPr sz="1600" kern="1200">
          <a:solidFill>
            <a:schemeClr val="tx1"/>
          </a:solidFill>
          <a:latin typeface="+mn-lt"/>
          <a:ea typeface="+mn-ea"/>
          <a:cs typeface="+mn-cs"/>
        </a:defRPr>
      </a:lvl3pPr>
      <a:lvl4pPr marL="1600200" indent="-228600" algn="l" rtl="0" fontAlgn="base">
        <a:spcBef>
          <a:spcPct val="20000"/>
        </a:spcBef>
        <a:spcAft>
          <a:spcPct val="0"/>
        </a:spcAft>
        <a:buClr>
          <a:srgbClr val="004B87"/>
        </a:buClr>
        <a:buFont typeface="Arial" charset="0"/>
        <a:buChar char="–"/>
        <a:defRPr sz="1400" kern="1200">
          <a:solidFill>
            <a:schemeClr val="tx1"/>
          </a:solidFill>
          <a:latin typeface="+mn-lt"/>
          <a:ea typeface="+mn-ea"/>
          <a:cs typeface="+mn-cs"/>
        </a:defRPr>
      </a:lvl4pPr>
      <a:lvl5pPr marL="2114550" indent="-285750" algn="l" rtl="0" fontAlgn="base">
        <a:spcBef>
          <a:spcPct val="20000"/>
        </a:spcBef>
        <a:spcAft>
          <a:spcPct val="0"/>
        </a:spcAft>
        <a:buClr>
          <a:srgbClr val="004B87"/>
        </a:buClr>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12473254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13755562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47.xml"/><Relationship Id="rId5" Type="http://schemas.openxmlformats.org/officeDocument/2006/relationships/image" Target="../media/image12.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5.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slide" Target="slide18.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1.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5.xml"/><Relationship Id="rId5" Type="http://schemas.openxmlformats.org/officeDocument/2006/relationships/image" Target="../media/image12.png"/><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slide" Target="slide29.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B7679E8-ED02-4F57-8C01-EACE8BD257E3}"/>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60EA31C6-9D09-4AC5-9E4C-E1C0C4B4AE82}"/>
              </a:ext>
            </a:extLst>
          </p:cNvPr>
          <p:cNvSpPr>
            <a:spLocks noGrp="1"/>
          </p:cNvSpPr>
          <p:nvPr>
            <p:ph type="ctrTitle"/>
          </p:nvPr>
        </p:nvSpPr>
        <p:spPr/>
        <p:txBody>
          <a:bodyPr/>
          <a:lstStyle/>
          <a:p>
            <a:r>
              <a:rPr lang="en-GB" dirty="0"/>
              <a:t>Metabolism, alcohol and toxicity</a:t>
            </a:r>
          </a:p>
        </p:txBody>
      </p:sp>
    </p:spTree>
    <p:extLst>
      <p:ext uri="{BB962C8B-B14F-4D97-AF65-F5344CB8AC3E}">
        <p14:creationId xmlns:p14="http://schemas.microsoft.com/office/powerpoint/2010/main" val="229756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425450" y="141288"/>
            <a:ext cx="10494963" cy="769937"/>
          </a:xfrm>
        </p:spPr>
        <p:txBody>
          <a:bodyPr/>
          <a:lstStyle/>
          <a:p>
            <a:r>
              <a:rPr lang="en-US" dirty="0"/>
              <a:t>A polygenic risk score for progressive NAFLD risk stratification</a:t>
            </a:r>
            <a:endParaRPr lang="en-GB" dirty="0"/>
          </a:p>
        </p:txBody>
      </p:sp>
      <p:sp>
        <p:nvSpPr>
          <p:cNvPr id="33794" name="Text Placeholder 6"/>
          <p:cNvSpPr>
            <a:spLocks noGrp="1"/>
          </p:cNvSpPr>
          <p:nvPr>
            <p:ph type="body" sz="quarter" idx="10"/>
          </p:nvPr>
        </p:nvSpPr>
        <p:spPr>
          <a:xfrm>
            <a:off x="6350" y="6480175"/>
            <a:ext cx="10026650" cy="376238"/>
          </a:xfrm>
        </p:spPr>
        <p:txBody>
          <a:bodyPr/>
          <a:lstStyle/>
          <a:p>
            <a:pPr>
              <a:spcBef>
                <a:spcPct val="0"/>
              </a:spcBef>
            </a:pPr>
            <a:r>
              <a:rPr lang="en-GB" dirty="0"/>
              <a:t>*Independently of confounders</a:t>
            </a:r>
          </a:p>
          <a:p>
            <a:pPr>
              <a:spcBef>
                <a:spcPct val="0"/>
              </a:spcBef>
            </a:pPr>
            <a:r>
              <a:rPr lang="en-GB" dirty="0"/>
              <a:t>Bianco C, et al. DILC 2020; AS017</a:t>
            </a:r>
          </a:p>
        </p:txBody>
      </p:sp>
      <p:sp>
        <p:nvSpPr>
          <p:cNvPr id="10" name="Content Placeholder 9"/>
          <p:cNvSpPr>
            <a:spLocks noGrp="1"/>
          </p:cNvSpPr>
          <p:nvPr>
            <p:ph sz="half" idx="11"/>
          </p:nvPr>
        </p:nvSpPr>
        <p:spPr>
          <a:xfrm>
            <a:off x="425752" y="1340766"/>
            <a:ext cx="5869946" cy="5984943"/>
          </a:xfrm>
        </p:spPr>
        <p:txBody>
          <a:bodyPr rtlCol="0">
            <a:normAutofit/>
          </a:bodyPr>
          <a:lstStyle/>
          <a:p>
            <a:pPr marL="0" indent="0" fontAlgn="auto">
              <a:spcBef>
                <a:spcPts val="600"/>
              </a:spcBef>
              <a:spcAft>
                <a:spcPts val="0"/>
              </a:spcAft>
              <a:buFont typeface="Arial" panose="020B0604020202020204" pitchFamily="34" charset="0"/>
              <a:buNone/>
              <a:defRPr/>
            </a:pPr>
            <a:r>
              <a:rPr lang="en-US" b="1" dirty="0">
                <a:solidFill>
                  <a:srgbClr val="FFFFFF"/>
                </a:solidFill>
                <a:highlight>
                  <a:srgbClr val="004A86"/>
                </a:highlight>
                <a:cs typeface="Arial" panose="020B0604020202020204" pitchFamily="34" charset="0"/>
              </a:rPr>
              <a:t>RESULTS</a:t>
            </a:r>
            <a:endParaRPr lang="en-US" sz="2400" b="1" dirty="0">
              <a:solidFill>
                <a:srgbClr val="FFFFFF"/>
              </a:solidFill>
              <a:highlight>
                <a:srgbClr val="004A86"/>
              </a:highlight>
              <a:cs typeface="Arial" panose="020B0604020202020204" pitchFamily="34" charset="0"/>
            </a:endParaRPr>
          </a:p>
          <a:p>
            <a:pPr fontAlgn="auto">
              <a:spcBef>
                <a:spcPts val="600"/>
              </a:spcBef>
              <a:spcAft>
                <a:spcPts val="0"/>
              </a:spcAft>
              <a:buFont typeface="Arial" panose="020B0604020202020204" pitchFamily="34" charset="0"/>
              <a:buChar char="•"/>
              <a:defRPr/>
            </a:pPr>
            <a:r>
              <a:rPr lang="en-US" sz="1800" dirty="0"/>
              <a:t>PRS was more robust than single variants in predicting NAFLD-HCC</a:t>
            </a:r>
          </a:p>
          <a:p>
            <a:pPr fontAlgn="auto">
              <a:spcBef>
                <a:spcPts val="600"/>
              </a:spcBef>
              <a:spcAft>
                <a:spcPts val="0"/>
              </a:spcAft>
              <a:buFont typeface="Arial" panose="020B0604020202020204" pitchFamily="34" charset="0"/>
              <a:buChar char="•"/>
              <a:defRPr/>
            </a:pPr>
            <a:r>
              <a:rPr lang="en-US" sz="1800" dirty="0"/>
              <a:t>Overall cohort</a:t>
            </a:r>
          </a:p>
          <a:p>
            <a:pPr lvl="1" fontAlgn="auto">
              <a:spcBef>
                <a:spcPts val="600"/>
              </a:spcBef>
              <a:spcAft>
                <a:spcPts val="0"/>
              </a:spcAft>
              <a:buFont typeface="Arial" panose="020B0604020202020204" pitchFamily="34" charset="0"/>
              <a:buChar char="–"/>
              <a:defRPr/>
            </a:pPr>
            <a:r>
              <a:rPr lang="en-US" sz="1600" dirty="0"/>
              <a:t>AUROC was 0.64 for PRS-HFC</a:t>
            </a:r>
          </a:p>
          <a:p>
            <a:pPr lvl="1" fontAlgn="auto">
              <a:spcBef>
                <a:spcPts val="600"/>
              </a:spcBef>
              <a:spcAft>
                <a:spcPts val="0"/>
              </a:spcAft>
              <a:buFont typeface="Arial" panose="020B0604020202020204" pitchFamily="34" charset="0"/>
              <a:buChar char="–"/>
              <a:defRPr/>
            </a:pPr>
            <a:r>
              <a:rPr lang="en-US" sz="1600" dirty="0"/>
              <a:t>OR for PRS-HFC </a:t>
            </a:r>
            <a:r>
              <a:rPr lang="en-GB" sz="1600" dirty="0"/>
              <a:t>≥</a:t>
            </a:r>
            <a:r>
              <a:rPr lang="it-IT" sz="1600" dirty="0"/>
              <a:t>0.532: 3.0 </a:t>
            </a:r>
            <a:r>
              <a:rPr lang="it-IT" sz="1600" spc="-60" dirty="0"/>
              <a:t>(95% CI, 2.2–3.9, p&lt;0.01)</a:t>
            </a:r>
            <a:endParaRPr lang="en-US" sz="1600" spc="-60" dirty="0"/>
          </a:p>
          <a:p>
            <a:pPr fontAlgn="auto">
              <a:spcBef>
                <a:spcPts val="600"/>
              </a:spcBef>
              <a:spcAft>
                <a:spcPts val="0"/>
              </a:spcAft>
              <a:buFont typeface="Arial" panose="020B0604020202020204" pitchFamily="34" charset="0"/>
              <a:buChar char="•"/>
              <a:defRPr/>
            </a:pPr>
            <a:r>
              <a:rPr lang="en-US" sz="1800" dirty="0"/>
              <a:t>Patients with dysmetabolism</a:t>
            </a:r>
          </a:p>
          <a:p>
            <a:pPr lvl="1" fontAlgn="auto">
              <a:spcBef>
                <a:spcPts val="600"/>
              </a:spcBef>
              <a:spcAft>
                <a:spcPts val="0"/>
              </a:spcAft>
              <a:buFont typeface="Arial" panose="020B0604020202020204" pitchFamily="34" charset="0"/>
              <a:buChar char="–"/>
              <a:defRPr/>
            </a:pPr>
            <a:r>
              <a:rPr lang="en-US" sz="1600" dirty="0"/>
              <a:t>Prediction in patients with diabetes*</a:t>
            </a:r>
          </a:p>
          <a:p>
            <a:pPr lvl="2" fontAlgn="auto">
              <a:spcBef>
                <a:spcPts val="600"/>
              </a:spcBef>
              <a:spcAft>
                <a:spcPts val="0"/>
              </a:spcAft>
              <a:defRPr/>
            </a:pPr>
            <a:r>
              <a:rPr lang="en-US" sz="1400" dirty="0"/>
              <a:t>OR for PRS-HFC </a:t>
            </a:r>
            <a:r>
              <a:rPr lang="en-GB" sz="1400" dirty="0"/>
              <a:t>≥</a:t>
            </a:r>
            <a:r>
              <a:rPr lang="it-IT" sz="1400" dirty="0"/>
              <a:t>0.532</a:t>
            </a:r>
            <a:r>
              <a:rPr lang="en-US" sz="1400" dirty="0"/>
              <a:t>: 1.6 (95% CI, 1.1–2.5, p=0.02)</a:t>
            </a:r>
          </a:p>
          <a:p>
            <a:pPr lvl="3" fontAlgn="auto">
              <a:spcBef>
                <a:spcPts val="600"/>
              </a:spcBef>
              <a:spcAft>
                <a:spcPts val="0"/>
              </a:spcAft>
              <a:buFont typeface="Arial" panose="020B0604020202020204" pitchFamily="34" charset="0"/>
              <a:buChar char="–"/>
              <a:defRPr/>
            </a:pPr>
            <a:r>
              <a:rPr lang="en-US" sz="1200" dirty="0"/>
              <a:t>Independent of fibrosis severity</a:t>
            </a:r>
          </a:p>
          <a:p>
            <a:pPr lvl="1" fontAlgn="auto">
              <a:spcBef>
                <a:spcPts val="600"/>
              </a:spcBef>
              <a:spcAft>
                <a:spcPts val="0"/>
              </a:spcAft>
              <a:buFont typeface="Arial" panose="020B0604020202020204" pitchFamily="34" charset="0"/>
              <a:buChar char="–"/>
              <a:defRPr/>
            </a:pPr>
            <a:r>
              <a:rPr lang="en-US" sz="1600" dirty="0"/>
              <a:t>Prediction in obese patients*</a:t>
            </a:r>
          </a:p>
          <a:p>
            <a:pPr lvl="2" fontAlgn="auto">
              <a:spcBef>
                <a:spcPts val="600"/>
              </a:spcBef>
              <a:spcAft>
                <a:spcPts val="0"/>
              </a:spcAft>
              <a:defRPr/>
            </a:pPr>
            <a:r>
              <a:rPr lang="en-US" sz="1400" dirty="0"/>
              <a:t>OR for PRS-HFC </a:t>
            </a:r>
            <a:r>
              <a:rPr lang="en-GB" sz="1400" dirty="0"/>
              <a:t>≥</a:t>
            </a:r>
            <a:r>
              <a:rPr lang="it-IT" sz="1400" dirty="0"/>
              <a:t>0.532: 2.7 </a:t>
            </a:r>
            <a:r>
              <a:rPr lang="en-US" sz="1400" dirty="0"/>
              <a:t>(95% CI, 1.8–4.0; p&lt;0.001)</a:t>
            </a:r>
          </a:p>
          <a:p>
            <a:pPr fontAlgn="auto">
              <a:spcBef>
                <a:spcPts val="600"/>
              </a:spcBef>
              <a:spcAft>
                <a:spcPts val="0"/>
              </a:spcAft>
              <a:buFont typeface="Arial" panose="020B0604020202020204" pitchFamily="34" charset="0"/>
              <a:buChar char="•"/>
              <a:defRPr/>
            </a:pPr>
            <a:r>
              <a:rPr lang="en-US" sz="1800" dirty="0"/>
              <a:t>Patients without severe fibrosis</a:t>
            </a:r>
          </a:p>
          <a:p>
            <a:pPr lvl="1" fontAlgn="auto">
              <a:spcBef>
                <a:spcPts val="600"/>
              </a:spcBef>
              <a:spcAft>
                <a:spcPts val="0"/>
              </a:spcAft>
              <a:buFont typeface="Arial" panose="020B0604020202020204" pitchFamily="34" charset="0"/>
              <a:buChar char="–"/>
              <a:defRPr/>
            </a:pPr>
            <a:r>
              <a:rPr lang="en-US" sz="1600" dirty="0"/>
              <a:t>OR for PRS-HFC </a:t>
            </a:r>
            <a:r>
              <a:rPr lang="en-GB" sz="1600" dirty="0"/>
              <a:t>≥</a:t>
            </a:r>
            <a:r>
              <a:rPr lang="it-IT" sz="1600" dirty="0"/>
              <a:t>0.532: 2.0 </a:t>
            </a:r>
            <a:r>
              <a:rPr lang="it-IT" sz="1600" spc="-50" dirty="0"/>
              <a:t>(95% CI,1.1–2.8; p=0.03)</a:t>
            </a:r>
            <a:endParaRPr lang="en-US" spc="-50" dirty="0"/>
          </a:p>
        </p:txBody>
      </p:sp>
      <p:cxnSp>
        <p:nvCxnSpPr>
          <p:cNvPr id="33796" name="Straight Connector 69"/>
          <p:cNvCxnSpPr>
            <a:cxnSpLocks/>
          </p:cNvCxnSpPr>
          <p:nvPr/>
        </p:nvCxnSpPr>
        <p:spPr bwMode="auto">
          <a:xfrm>
            <a:off x="6378336" y="1341438"/>
            <a:ext cx="0" cy="4995862"/>
          </a:xfrm>
          <a:prstGeom prst="line">
            <a:avLst/>
          </a:prstGeom>
          <a:noFill/>
          <a:ln w="9525" algn="ctr">
            <a:solidFill>
              <a:srgbClr val="19478A"/>
            </a:solidFill>
            <a:round/>
            <a:headEnd/>
            <a:tailEnd/>
          </a:ln>
        </p:spPr>
      </p:cxnSp>
      <p:sp>
        <p:nvSpPr>
          <p:cNvPr id="23" name="Content Placeholder 22"/>
          <p:cNvSpPr>
            <a:spLocks noGrp="1"/>
          </p:cNvSpPr>
          <p:nvPr>
            <p:ph sz="half" idx="12"/>
          </p:nvPr>
        </p:nvSpPr>
        <p:spPr>
          <a:xfrm>
            <a:off x="6378337" y="1340767"/>
            <a:ext cx="5277636" cy="5652699"/>
          </a:xfrm>
        </p:spPr>
        <p:txBody>
          <a:bodyPr rtlCol="0">
            <a:normAutofit/>
          </a:bodyPr>
          <a:lstStyle/>
          <a:p>
            <a:pPr marL="0" indent="0" fontAlgn="auto">
              <a:spcBef>
                <a:spcPts val="600"/>
              </a:spcBef>
              <a:spcAft>
                <a:spcPts val="600"/>
              </a:spcAft>
              <a:buFont typeface="Arial" panose="020B0604020202020204" pitchFamily="34" charset="0"/>
              <a:buNone/>
              <a:defRPr/>
            </a:pPr>
            <a:r>
              <a:rPr lang="en-US" b="1" dirty="0">
                <a:solidFill>
                  <a:srgbClr val="FFFFFF"/>
                </a:solidFill>
                <a:highlight>
                  <a:srgbClr val="004A86"/>
                </a:highlight>
                <a:cs typeface="Arial" panose="020B0604020202020204" pitchFamily="34" charset="0"/>
              </a:rPr>
              <a:t>CONCLUSION</a:t>
            </a:r>
          </a:p>
          <a:p>
            <a:pPr fontAlgn="auto">
              <a:spcBef>
                <a:spcPts val="600"/>
              </a:spcBef>
              <a:spcAft>
                <a:spcPts val="600"/>
              </a:spcAft>
              <a:buFont typeface="Arial" panose="020B0604020202020204" pitchFamily="34" charset="0"/>
              <a:buChar char="•"/>
              <a:defRPr/>
            </a:pPr>
            <a:r>
              <a:rPr lang="en-US" sz="1800" dirty="0"/>
              <a:t>Polygenic PRS improved detection accuracy for NAFLD-HCC compared with single variants</a:t>
            </a:r>
          </a:p>
          <a:p>
            <a:pPr fontAlgn="auto">
              <a:spcBef>
                <a:spcPts val="600"/>
              </a:spcBef>
              <a:spcAft>
                <a:spcPts val="600"/>
              </a:spcAft>
              <a:buFont typeface="Arial" panose="020B0604020202020204" pitchFamily="34" charset="0"/>
              <a:buChar char="•"/>
              <a:defRPr/>
            </a:pPr>
            <a:r>
              <a:rPr lang="en-US" sz="1800" dirty="0"/>
              <a:t>Genetically determined hepatic fat accumulation causes liver fibrosis. Although results do not exclude an independent contribution due to pleiotropic effects of specific variants, predisposition to HCC development seemed mainly dependent on the induction of fibrosis</a:t>
            </a:r>
          </a:p>
          <a:p>
            <a:pPr fontAlgn="auto">
              <a:spcBef>
                <a:spcPts val="600"/>
              </a:spcBef>
              <a:spcAft>
                <a:spcPts val="600"/>
              </a:spcAft>
              <a:buFont typeface="Arial" panose="020B0604020202020204" pitchFamily="34" charset="0"/>
              <a:buChar char="•"/>
              <a:defRPr/>
            </a:pPr>
            <a:r>
              <a:rPr lang="en-US" sz="1800" dirty="0"/>
              <a:t>Studies evaluating PRS to improve diagnostic accuracy of classical risk factors for NAFLD, severe fibrosis, and HCC are ongoing</a:t>
            </a:r>
            <a:endParaRPr lang="en-GB" sz="1600" dirty="0"/>
          </a:p>
        </p:txBody>
      </p:sp>
      <p:pic>
        <p:nvPicPr>
          <p:cNvPr id="7" name="Picture 6">
            <a:hlinkClick r:id="rId3" action="ppaction://hlinksldjump"/>
            <a:extLst>
              <a:ext uri="{FF2B5EF4-FFF2-40B4-BE49-F238E27FC236}">
                <a16:creationId xmlns:a16="http://schemas.microsoft.com/office/drawing/2014/main" id="{F8C7904B-CD09-4069-814C-6992015A7DF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t>Carbohydrate restriction reverses NAFLD by altering hepatic mitochondrial fluxes in humans</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a:t>
            </a:r>
            <a:r>
              <a:rPr lang="en-US" dirty="0">
                <a:ea typeface="+mn-lt"/>
                <a:cs typeface="+mn-lt"/>
              </a:rPr>
              <a:t>Determined by </a:t>
            </a:r>
            <a:r>
              <a:rPr lang="en-US" dirty="0"/>
              <a:t>ratio of plasma </a:t>
            </a:r>
            <a:r>
              <a:rPr lang="en-US" dirty="0">
                <a:sym typeface="Symbol" panose="05050102010706020507" pitchFamily="18" charset="2"/>
              </a:rPr>
              <a:t></a:t>
            </a:r>
            <a:r>
              <a:rPr lang="en-US" dirty="0"/>
              <a:t>-hydroxybutyrate and acetoacetate</a:t>
            </a:r>
            <a:endParaRPr lang="en-GB" dirty="0">
              <a:cs typeface="Arial"/>
            </a:endParaRPr>
          </a:p>
          <a:p>
            <a:r>
              <a:rPr lang="en-GB" dirty="0" err="1"/>
              <a:t>Luukkonen</a:t>
            </a:r>
            <a:r>
              <a:rPr lang="en-GB" dirty="0"/>
              <a:t> P, et al. DILC 2020; AS018</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2" y="1340767"/>
            <a:ext cx="5572800" cy="4988595"/>
          </a:xfrm>
        </p:spPr>
        <p:txBody>
          <a:bodyPr vert="horz" lIns="91440" tIns="45720" rIns="91440" bIns="45720" rtlCol="0" anchor="t">
            <a:norm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lvl="0">
              <a:defRPr/>
            </a:pPr>
            <a:r>
              <a:rPr lang="en-US" sz="1800" dirty="0">
                <a:solidFill>
                  <a:sysClr val="windowText" lastClr="000000"/>
                </a:solidFill>
                <a:cs typeface="Arial" panose="020B0604020202020204" pitchFamily="34" charset="0"/>
              </a:rPr>
              <a:t>CR has emerged as an effective dietary regimen in the management of NAFLD</a:t>
            </a:r>
          </a:p>
          <a:p>
            <a:pPr lvl="1">
              <a:defRPr/>
            </a:pPr>
            <a:r>
              <a:rPr lang="en-US" sz="1600" dirty="0">
                <a:solidFill>
                  <a:sysClr val="windowText" lastClr="000000"/>
                </a:solidFill>
                <a:cs typeface="Arial" panose="020B0604020202020204" pitchFamily="34" charset="0"/>
              </a:rPr>
              <a:t>Intrahepatic mechanisms remain poorly understood</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examine mechanisms by which CR improves liver metabolism </a:t>
            </a:r>
            <a:r>
              <a:rPr lang="en-US" sz="1800" i="1" dirty="0">
                <a:solidFill>
                  <a:sysClr val="windowText" lastClr="000000"/>
                </a:solidFill>
                <a:cs typeface="Arial" panose="020B0604020202020204" pitchFamily="34" charset="0"/>
              </a:rPr>
              <a:t>in vivo </a:t>
            </a:r>
            <a:r>
              <a:rPr lang="en-US" sz="1800" dirty="0">
                <a:solidFill>
                  <a:sysClr val="windowText" lastClr="000000"/>
                </a:solidFill>
                <a:cs typeface="Arial" panose="020B0604020202020204" pitchFamily="34" charset="0"/>
              </a:rPr>
              <a:t>in humans before and after a 6-day CR diet using </a:t>
            </a:r>
            <a:r>
              <a:rPr lang="en-US" sz="1800" dirty="0"/>
              <a:t>PINTA</a:t>
            </a:r>
          </a:p>
          <a:p>
            <a:pPr>
              <a:defRPr/>
            </a:pPr>
            <a:endParaRPr lang="en-US" sz="1800" dirty="0">
              <a:solidFill>
                <a:sysClr val="windowText" lastClr="000000"/>
              </a:solidFill>
              <a:cs typeface="Arial" panose="020B0604020202020204" pitchFamily="34" charset="0"/>
            </a:endParaRPr>
          </a:p>
          <a:p>
            <a:pPr marL="0" indent="0">
              <a:buNone/>
              <a:defRPr/>
            </a:pPr>
            <a:r>
              <a:rPr lang="en-GB" b="1" dirty="0">
                <a:solidFill>
                  <a:srgbClr val="FFFFFF"/>
                </a:solidFill>
                <a:highlight>
                  <a:srgbClr val="004A86"/>
                </a:highlight>
                <a:cs typeface="Arial" panose="020B0604020202020204" pitchFamily="34" charset="0"/>
              </a:rPr>
              <a:t> METHODS</a:t>
            </a:r>
          </a:p>
          <a:p>
            <a:pPr>
              <a:defRPr/>
            </a:pPr>
            <a:r>
              <a:rPr lang="en-GB" sz="1800" dirty="0"/>
              <a:t>Infusion of [D</a:t>
            </a:r>
            <a:r>
              <a:rPr lang="en-GB" sz="1800" baseline="-25000" dirty="0"/>
              <a:t>7</a:t>
            </a:r>
            <a:r>
              <a:rPr lang="en-GB" sz="1800" dirty="0"/>
              <a:t>]-glucose, [</a:t>
            </a:r>
            <a:r>
              <a:rPr lang="en-GB" sz="1800" baseline="30000" dirty="0"/>
              <a:t>13</a:t>
            </a:r>
            <a:r>
              <a:rPr lang="en-GB" sz="1800" dirty="0"/>
              <a:t>C</a:t>
            </a:r>
            <a:r>
              <a:rPr lang="en-GB" sz="1800" baseline="-25000" dirty="0"/>
              <a:t>4</a:t>
            </a:r>
            <a:r>
              <a:rPr lang="en-GB" sz="1800" dirty="0"/>
              <a:t>]-hydroxybutyrate and [3-</a:t>
            </a:r>
            <a:r>
              <a:rPr lang="en-GB" sz="1800" baseline="30000" dirty="0"/>
              <a:t>13</a:t>
            </a:r>
            <a:r>
              <a:rPr lang="en-GB" sz="1800" dirty="0"/>
              <a:t>C]-lactate were used to quantify:</a:t>
            </a:r>
            <a:endParaRPr lang="en-GB" sz="1800" dirty="0">
              <a:cs typeface="Arial"/>
            </a:endParaRPr>
          </a:p>
          <a:p>
            <a:pPr lvl="1">
              <a:defRPr/>
            </a:pPr>
            <a:r>
              <a:rPr lang="en-GB" sz="1600" dirty="0"/>
              <a:t>Endogenous glucose production</a:t>
            </a:r>
          </a:p>
          <a:p>
            <a:pPr lvl="1">
              <a:defRPr/>
            </a:pPr>
            <a:r>
              <a:rPr lang="en-GB" sz="1600" dirty="0"/>
              <a:t>Ketogenesis</a:t>
            </a:r>
          </a:p>
          <a:p>
            <a:pPr lvl="1">
              <a:defRPr/>
            </a:pPr>
            <a:r>
              <a:rPr lang="en-GB" sz="1600" dirty="0"/>
              <a:t>Hepatic citrate synthase (V</a:t>
            </a:r>
            <a:r>
              <a:rPr lang="en-GB" sz="1600" baseline="-25000" dirty="0"/>
              <a:t>CS</a:t>
            </a:r>
            <a:r>
              <a:rPr lang="en-GB" sz="1600" dirty="0"/>
              <a:t>) and pyruvate carboxylase (V</a:t>
            </a:r>
            <a:r>
              <a:rPr lang="en-GB" sz="1600" baseline="-25000" dirty="0"/>
              <a:t>PC</a:t>
            </a:r>
            <a:r>
              <a:rPr lang="en-GB" sz="1600" dirty="0"/>
              <a:t>) fluxes by positional </a:t>
            </a:r>
            <a:r>
              <a:rPr lang="en-GB" sz="1600" dirty="0" err="1"/>
              <a:t>isotopomer</a:t>
            </a:r>
            <a:r>
              <a:rPr lang="en-GB" sz="1600" dirty="0"/>
              <a:t> NMR tracer analysis (PINTA)</a:t>
            </a:r>
            <a:endParaRPr lang="en-GB" sz="1600" dirty="0">
              <a:cs typeface="Arial"/>
            </a:endParaRPr>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6193448" y="1340768"/>
            <a:ext cx="5572800" cy="4988594"/>
          </a:xfrm>
        </p:spPr>
        <p:txBody>
          <a:bodyPr vert="horz" lIns="91440" tIns="45720" rIns="91440" bIns="45720" rtlCol="0" anchor="t">
            <a:normAutofit/>
          </a:bodyPr>
          <a:lstStyle/>
          <a:p>
            <a:endParaRPr lang="en-US" sz="1800" dirty="0"/>
          </a:p>
          <a:p>
            <a:r>
              <a:rPr lang="en-US" sz="1800" dirty="0"/>
              <a:t>Isotope infusions were performed in </a:t>
            </a:r>
            <a:br>
              <a:rPr lang="en-US" sz="1800" dirty="0"/>
            </a:br>
            <a:r>
              <a:rPr lang="en-US" sz="1800" dirty="0"/>
              <a:t>10 overweight/obese participants before and after a 6-day CR diet</a:t>
            </a:r>
          </a:p>
          <a:p>
            <a:pPr lvl="1"/>
            <a:r>
              <a:rPr lang="en-US" sz="1600" dirty="0"/>
              <a:t>Mean age: 58 </a:t>
            </a:r>
            <a:r>
              <a:rPr lang="en-US" sz="1600" dirty="0">
                <a:sym typeface="Symbol" panose="05050102010706020507" pitchFamily="18" charset="2"/>
              </a:rPr>
              <a:t></a:t>
            </a:r>
            <a:r>
              <a:rPr lang="en-US" sz="1600" dirty="0"/>
              <a:t> 2 years</a:t>
            </a:r>
          </a:p>
          <a:p>
            <a:pPr lvl="1"/>
            <a:r>
              <a:rPr lang="en-US" sz="1600" dirty="0"/>
              <a:t>Mean BMI: 32 </a:t>
            </a:r>
            <a:r>
              <a:rPr lang="en-US" sz="1600" dirty="0">
                <a:sym typeface="Symbol" panose="05050102010706020507" pitchFamily="18" charset="2"/>
              </a:rPr>
              <a:t></a:t>
            </a:r>
            <a:r>
              <a:rPr lang="en-US" sz="1600" dirty="0"/>
              <a:t> 2 kg/m</a:t>
            </a:r>
            <a:r>
              <a:rPr lang="en-US" sz="1600" baseline="30000" dirty="0"/>
              <a:t>2</a:t>
            </a:r>
          </a:p>
          <a:p>
            <a:pPr lvl="1"/>
            <a:r>
              <a:rPr lang="en-US" sz="1600" dirty="0"/>
              <a:t>Sex: 50% male</a:t>
            </a:r>
          </a:p>
          <a:p>
            <a:r>
              <a:rPr lang="en-US" sz="1800" dirty="0"/>
              <a:t>Assessments</a:t>
            </a:r>
          </a:p>
          <a:p>
            <a:pPr lvl="1"/>
            <a:r>
              <a:rPr lang="en-US" sz="1600" dirty="0"/>
              <a:t>Compliance</a:t>
            </a:r>
          </a:p>
          <a:p>
            <a:pPr lvl="2"/>
            <a:r>
              <a:rPr lang="en-US" sz="1400" dirty="0"/>
              <a:t>Measuring plasma </a:t>
            </a:r>
            <a:r>
              <a:rPr lang="en-US" sz="1400" dirty="0">
                <a:sym typeface="Symbol" panose="05050102010706020507" pitchFamily="18" charset="2"/>
              </a:rPr>
              <a:t></a:t>
            </a:r>
            <a:r>
              <a:rPr lang="en-US" sz="1400" dirty="0"/>
              <a:t>-hydroxybutyrate and acetoacetate concentrations</a:t>
            </a:r>
          </a:p>
          <a:p>
            <a:pPr lvl="2"/>
            <a:r>
              <a:rPr lang="en-US" sz="1400" dirty="0"/>
              <a:t>3-day food records</a:t>
            </a:r>
          </a:p>
          <a:p>
            <a:pPr lvl="1"/>
            <a:r>
              <a:rPr lang="en-US" sz="1600" dirty="0"/>
              <a:t>Liver fat: magnetic resonance spectroscopy</a:t>
            </a:r>
          </a:p>
          <a:p>
            <a:pPr lvl="1"/>
            <a:r>
              <a:rPr lang="en-US" sz="1600" dirty="0"/>
              <a:t>Liver stiffness: magnetic resonance elastography</a:t>
            </a:r>
          </a:p>
          <a:p>
            <a:r>
              <a:rPr lang="en-US" sz="1800" dirty="0"/>
              <a:t>Potential regulators of V</a:t>
            </a:r>
            <a:r>
              <a:rPr lang="en-US" sz="1800" baseline="-25000" dirty="0"/>
              <a:t>CS</a:t>
            </a:r>
            <a:r>
              <a:rPr lang="en-US" sz="1800" dirty="0"/>
              <a:t>: hepatic mitochondrial redox state* and plasma concentrations of leptin and triiodothyronine were also measured</a:t>
            </a:r>
            <a:endParaRPr lang="en-GB" sz="1800" dirty="0"/>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998552" y="1340768"/>
            <a:ext cx="0" cy="4996746"/>
          </a:xfrm>
          <a:prstGeom prst="line">
            <a:avLst/>
          </a:prstGeom>
          <a:noFill/>
          <a:ln w="9525" cap="flat" cmpd="sng" algn="ctr">
            <a:solidFill>
              <a:srgbClr val="1D498B">
                <a:shade val="95000"/>
                <a:satMod val="105000"/>
              </a:srgbClr>
            </a:solidFill>
            <a:prstDash val="solid"/>
          </a:ln>
          <a:effectLst/>
        </p:spPr>
      </p:cxnSp>
      <p:cxnSp>
        <p:nvCxnSpPr>
          <p:cNvPr id="22" name="Straight Connector 21">
            <a:extLst>
              <a:ext uri="{FF2B5EF4-FFF2-40B4-BE49-F238E27FC236}">
                <a16:creationId xmlns:a16="http://schemas.microsoft.com/office/drawing/2014/main" id="{161A286C-555D-4288-BDE7-62C0B5A75276}"/>
              </a:ext>
            </a:extLst>
          </p:cNvPr>
          <p:cNvCxnSpPr>
            <a:cxnSpLocks/>
          </p:cNvCxnSpPr>
          <p:nvPr/>
        </p:nvCxnSpPr>
        <p:spPr>
          <a:xfrm flipH="1">
            <a:off x="425751" y="3700252"/>
            <a:ext cx="5572801" cy="0"/>
          </a:xfrm>
          <a:prstGeom prst="line">
            <a:avLst/>
          </a:prstGeom>
          <a:noFill/>
          <a:ln w="9525" cap="flat" cmpd="sng" algn="ctr">
            <a:solidFill>
              <a:srgbClr val="1D498B">
                <a:shade val="95000"/>
                <a:satMod val="105000"/>
              </a:srgbClr>
            </a:solidFill>
            <a:prstDash val="solid"/>
          </a:ln>
          <a:effectLst/>
        </p:spPr>
      </p:cxnSp>
      <p:pic>
        <p:nvPicPr>
          <p:cNvPr id="8" name="Picture 7">
            <a:hlinkClick r:id="rId3" action="ppaction://hlinksldjump"/>
            <a:extLst>
              <a:ext uri="{FF2B5EF4-FFF2-40B4-BE49-F238E27FC236}">
                <a16:creationId xmlns:a16="http://schemas.microsoft.com/office/drawing/2014/main" id="{4B94A3BD-1776-430F-90C1-4F370ED76F7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83480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t>Carbohydrate restriction reverses NAFLD by altering hepatic mitochondrial fluxes in humans</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a:t>
            </a:r>
            <a:r>
              <a:rPr lang="en-US" dirty="0"/>
              <a:t>Intakes of other macronutrients were unchanged</a:t>
            </a:r>
          </a:p>
          <a:p>
            <a:r>
              <a:rPr lang="en-GB" dirty="0"/>
              <a:t>Luukkonen P, et al. DILC 2020; AS018</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2" y="1340767"/>
            <a:ext cx="5572800" cy="4988595"/>
          </a:xfrm>
        </p:spPr>
        <p:txBody>
          <a:bodyPr vert="horz" lIns="91440" tIns="45720" rIns="91440" bIns="45720" rtlCol="0" anchor="t">
            <a:normAutofit/>
          </a:bodyPr>
          <a:lstStyle/>
          <a:p>
            <a:pPr marL="0" lvl="0" indent="0">
              <a:buClr>
                <a:srgbClr val="004B87"/>
              </a:buClr>
              <a:buNone/>
              <a:defRPr/>
            </a:pPr>
            <a:r>
              <a:rPr lang="en-US" b="1" dirty="0">
                <a:solidFill>
                  <a:srgbClr val="FFFFFF"/>
                </a:solidFill>
                <a:highlight>
                  <a:srgbClr val="004A86"/>
                </a:highlight>
                <a:cs typeface="Arial" panose="020B0604020202020204" pitchFamily="34" charset="0"/>
              </a:rPr>
              <a:t>RESULTS</a:t>
            </a:r>
            <a:endParaRPr lang="en-US" b="1" dirty="0">
              <a:solidFill>
                <a:srgbClr val="FFFFFF"/>
              </a:solidFill>
              <a:highlight>
                <a:srgbClr val="FEFCFC"/>
              </a:highlight>
              <a:cs typeface="Arial" panose="020B0604020202020204" pitchFamily="34" charset="0"/>
            </a:endParaRPr>
          </a:p>
          <a:p>
            <a:pPr lvl="0">
              <a:defRPr/>
            </a:pPr>
            <a:r>
              <a:rPr lang="en-US" sz="1800" dirty="0">
                <a:solidFill>
                  <a:sysClr val="windowText" lastClr="000000"/>
                </a:solidFill>
                <a:cs typeface="Arial" panose="020B0604020202020204" pitchFamily="34" charset="0"/>
              </a:rPr>
              <a:t>Carbohydrate intake very low with CR diet*</a:t>
            </a:r>
          </a:p>
          <a:p>
            <a:pPr lvl="1">
              <a:defRPr/>
            </a:pPr>
            <a:r>
              <a:rPr lang="en-US" sz="1600" dirty="0">
                <a:solidFill>
                  <a:sysClr val="windowText" lastClr="000000"/>
                </a:solidFill>
                <a:cs typeface="Arial" panose="020B0604020202020204" pitchFamily="34" charset="0"/>
              </a:rPr>
              <a:t>Before CR diet: 183 ± 20 g/day</a:t>
            </a:r>
          </a:p>
          <a:p>
            <a:pPr lvl="1">
              <a:defRPr/>
            </a:pPr>
            <a:r>
              <a:rPr lang="en-US" sz="1600" dirty="0">
                <a:solidFill>
                  <a:sysClr val="windowText" lastClr="000000"/>
                </a:solidFill>
                <a:cs typeface="Arial" panose="020B0604020202020204" pitchFamily="34" charset="0"/>
              </a:rPr>
              <a:t>During CR diet: 23 ± 1 g/day</a:t>
            </a:r>
          </a:p>
          <a:p>
            <a:pPr>
              <a:defRPr/>
            </a:pPr>
            <a:r>
              <a:rPr lang="en-US" sz="1800" dirty="0">
                <a:solidFill>
                  <a:sysClr val="windowText" lastClr="000000"/>
                </a:solidFill>
                <a:cs typeface="Arial" panose="020B0604020202020204" pitchFamily="34" charset="0"/>
              </a:rPr>
              <a:t>Daily energy intake decreased with CR diet</a:t>
            </a:r>
          </a:p>
          <a:p>
            <a:pPr lvl="1">
              <a:defRPr/>
            </a:pPr>
            <a:r>
              <a:rPr lang="en-US" sz="1600" dirty="0">
                <a:solidFill>
                  <a:sysClr val="windowText" lastClr="000000"/>
                </a:solidFill>
                <a:cs typeface="Arial" panose="020B0604020202020204" pitchFamily="34" charset="0"/>
              </a:rPr>
              <a:t>Before CR diet: 2,019 ± 177 kcal </a:t>
            </a:r>
          </a:p>
          <a:p>
            <a:pPr lvl="1">
              <a:defRPr/>
            </a:pPr>
            <a:r>
              <a:rPr lang="en-US" sz="1600" dirty="0">
                <a:cs typeface="Arial"/>
              </a:rPr>
              <a:t>During CR diet: 1,444 kcal</a:t>
            </a:r>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6193448" y="1340768"/>
            <a:ext cx="5572800" cy="4988594"/>
          </a:xfrm>
        </p:spPr>
        <p:txBody>
          <a:bodyPr vert="horz" lIns="91440" tIns="45720" rIns="91440" bIns="45720" rtlCol="0" anchor="t">
            <a:normAutofit/>
          </a:bodyPr>
          <a:lstStyle/>
          <a:p>
            <a:r>
              <a:rPr lang="en-US" sz="1800" dirty="0"/>
              <a:t>Reductions in liver fat content attributed to:</a:t>
            </a:r>
          </a:p>
          <a:p>
            <a:pPr lvl="1"/>
            <a:r>
              <a:rPr lang="en-US" sz="1600" b="1" dirty="0">
                <a:sym typeface="Symbol" panose="05050102010706020507" pitchFamily="18" charset="2"/>
              </a:rPr>
              <a:t></a:t>
            </a:r>
            <a:r>
              <a:rPr lang="en-US" sz="1600" dirty="0">
                <a:sym typeface="Symbol" panose="05050102010706020507" pitchFamily="18" charset="2"/>
              </a:rPr>
              <a:t> M</a:t>
            </a:r>
            <a:r>
              <a:rPr lang="en-US" sz="1600" dirty="0"/>
              <a:t>obilization of fatty acids (+35%)</a:t>
            </a:r>
          </a:p>
          <a:p>
            <a:pPr lvl="1"/>
            <a:r>
              <a:rPr lang="en-US" sz="1600" b="1" dirty="0">
                <a:sym typeface="Symbol" panose="05050102010706020507" pitchFamily="18" charset="2"/>
              </a:rPr>
              <a:t></a:t>
            </a:r>
            <a:r>
              <a:rPr lang="en-US" sz="1600" dirty="0">
                <a:sym typeface="Symbol" panose="05050102010706020507" pitchFamily="18" charset="2"/>
              </a:rPr>
              <a:t> K</a:t>
            </a:r>
            <a:r>
              <a:rPr lang="en-US" sz="1600" dirty="0"/>
              <a:t>etogenesis (+232%)</a:t>
            </a:r>
          </a:p>
          <a:p>
            <a:pPr lvl="1"/>
            <a:r>
              <a:rPr lang="en-US" sz="1600" b="1" dirty="0">
                <a:sym typeface="Symbol" panose="05050102010706020507" pitchFamily="18" charset="2"/>
              </a:rPr>
              <a:t> </a:t>
            </a:r>
            <a:r>
              <a:rPr lang="en-US" sz="1600" dirty="0"/>
              <a:t>V</a:t>
            </a:r>
            <a:r>
              <a:rPr lang="en-US" sz="1600" baseline="-25000" dirty="0"/>
              <a:t>CS</a:t>
            </a:r>
            <a:r>
              <a:rPr lang="en-US" sz="1600" dirty="0"/>
              <a:t> (-38%)</a:t>
            </a:r>
          </a:p>
          <a:p>
            <a:pPr lvl="2"/>
            <a:r>
              <a:rPr lang="en-US" sz="1400" dirty="0"/>
              <a:t>Associated with </a:t>
            </a:r>
            <a:r>
              <a:rPr lang="en-US" sz="1400" b="1" dirty="0">
                <a:latin typeface="Arial"/>
                <a:ea typeface="+mn-lt"/>
                <a:cs typeface="+mn-lt"/>
                <a:sym typeface="Symbol"/>
              </a:rPr>
              <a:t></a:t>
            </a:r>
            <a:r>
              <a:rPr lang="en-US" sz="1400" b="1" dirty="0">
                <a:ea typeface="+mn-lt"/>
                <a:cs typeface="+mn-lt"/>
              </a:rPr>
              <a:t> </a:t>
            </a:r>
            <a:r>
              <a:rPr lang="en-US" sz="1400" dirty="0"/>
              <a:t>mitochondrial redox state (+167%)</a:t>
            </a:r>
            <a:endParaRPr lang="en-US" sz="1400" baseline="30000" dirty="0">
              <a:cs typeface="Arial"/>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998552" y="2888022"/>
            <a:ext cx="0" cy="3449492"/>
          </a:xfrm>
          <a:prstGeom prst="line">
            <a:avLst/>
          </a:prstGeom>
          <a:noFill/>
          <a:ln w="9525" cap="flat" cmpd="sng" algn="ctr">
            <a:solidFill>
              <a:srgbClr val="1D498B">
                <a:shade val="95000"/>
                <a:satMod val="105000"/>
              </a:srgbClr>
            </a:solidFill>
            <a:prstDash val="solid"/>
          </a:ln>
          <a:effectLst/>
        </p:spPr>
      </p:cxnSp>
      <p:sp>
        <p:nvSpPr>
          <p:cNvPr id="2" name="TextBox 1">
            <a:extLst>
              <a:ext uri="{FF2B5EF4-FFF2-40B4-BE49-F238E27FC236}">
                <a16:creationId xmlns:a16="http://schemas.microsoft.com/office/drawing/2014/main" id="{E370DB3D-13E8-4A2F-8824-F75B958284C5}"/>
              </a:ext>
            </a:extLst>
          </p:cNvPr>
          <p:cNvSpPr txBox="1"/>
          <p:nvPr/>
        </p:nvSpPr>
        <p:spPr>
          <a:xfrm>
            <a:off x="4298087" y="2141673"/>
            <a:ext cx="1133644" cy="307777"/>
          </a:xfrm>
          <a:prstGeom prst="rect">
            <a:avLst/>
          </a:prstGeom>
          <a:solidFill>
            <a:schemeClr val="accent2">
              <a:lumMod val="20000"/>
              <a:lumOff val="80000"/>
            </a:schemeClr>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p&lt;0.000001</a:t>
            </a:r>
          </a:p>
        </p:txBody>
      </p:sp>
      <p:sp>
        <p:nvSpPr>
          <p:cNvPr id="3" name="Right Brace 2">
            <a:extLst>
              <a:ext uri="{FF2B5EF4-FFF2-40B4-BE49-F238E27FC236}">
                <a16:creationId xmlns:a16="http://schemas.microsoft.com/office/drawing/2014/main" id="{697D2C37-64B8-4888-B44D-65BE83484F07}"/>
              </a:ext>
            </a:extLst>
          </p:cNvPr>
          <p:cNvSpPr/>
          <p:nvPr/>
        </p:nvSpPr>
        <p:spPr>
          <a:xfrm>
            <a:off x="4100338" y="2164694"/>
            <a:ext cx="179701" cy="307777"/>
          </a:xfrm>
          <a:prstGeom prst="rightBrac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213EA70-69E9-4F3F-BEFC-70AC12DA62CC}"/>
              </a:ext>
            </a:extLst>
          </p:cNvPr>
          <p:cNvSpPr txBox="1"/>
          <p:nvPr/>
        </p:nvSpPr>
        <p:spPr>
          <a:xfrm>
            <a:off x="4395534" y="3096467"/>
            <a:ext cx="736099" cy="307777"/>
          </a:xfrm>
          <a:prstGeom prst="rect">
            <a:avLst/>
          </a:prstGeom>
          <a:solidFill>
            <a:schemeClr val="accent2">
              <a:lumMod val="20000"/>
              <a:lumOff val="80000"/>
            </a:schemeClr>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p&lt;0.01</a:t>
            </a:r>
          </a:p>
        </p:txBody>
      </p:sp>
      <p:sp>
        <p:nvSpPr>
          <p:cNvPr id="11" name="Right Brace 10">
            <a:extLst>
              <a:ext uri="{FF2B5EF4-FFF2-40B4-BE49-F238E27FC236}">
                <a16:creationId xmlns:a16="http://schemas.microsoft.com/office/drawing/2014/main" id="{1427137D-8AB2-498C-A69E-63B3E642CD1B}"/>
              </a:ext>
            </a:extLst>
          </p:cNvPr>
          <p:cNvSpPr/>
          <p:nvPr/>
        </p:nvSpPr>
        <p:spPr>
          <a:xfrm>
            <a:off x="4208236" y="3119488"/>
            <a:ext cx="179701" cy="307777"/>
          </a:xfrm>
          <a:prstGeom prst="rightBrac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 name="Table 5">
            <a:extLst>
              <a:ext uri="{FF2B5EF4-FFF2-40B4-BE49-F238E27FC236}">
                <a16:creationId xmlns:a16="http://schemas.microsoft.com/office/drawing/2014/main" id="{61FAF9F5-BBE8-4588-8723-FA97FD484369}"/>
              </a:ext>
            </a:extLst>
          </p:cNvPr>
          <p:cNvGraphicFramePr>
            <a:graphicFrameLocks noGrp="1"/>
          </p:cNvGraphicFramePr>
          <p:nvPr>
            <p:extLst>
              <p:ext uri="{D42A27DB-BD31-4B8C-83A1-F6EECF244321}">
                <p14:modId xmlns:p14="http://schemas.microsoft.com/office/powerpoint/2010/main" val="2500865054"/>
              </p:ext>
            </p:extLst>
          </p:nvPr>
        </p:nvGraphicFramePr>
        <p:xfrm>
          <a:off x="419355" y="3742772"/>
          <a:ext cx="5481750" cy="2133600"/>
        </p:xfrm>
        <a:graphic>
          <a:graphicData uri="http://schemas.openxmlformats.org/drawingml/2006/table">
            <a:tbl>
              <a:tblPr firstRow="1" bandRow="1">
                <a:tableStyleId>{5C22544A-7EE6-4342-B048-85BDC9FD1C3A}</a:tableStyleId>
              </a:tblPr>
              <a:tblGrid>
                <a:gridCol w="2925424">
                  <a:extLst>
                    <a:ext uri="{9D8B030D-6E8A-4147-A177-3AD203B41FA5}">
                      <a16:colId xmlns:a16="http://schemas.microsoft.com/office/drawing/2014/main" val="3219275627"/>
                    </a:ext>
                  </a:extLst>
                </a:gridCol>
                <a:gridCol w="1548278">
                  <a:extLst>
                    <a:ext uri="{9D8B030D-6E8A-4147-A177-3AD203B41FA5}">
                      <a16:colId xmlns:a16="http://schemas.microsoft.com/office/drawing/2014/main" val="1142666794"/>
                    </a:ext>
                  </a:extLst>
                </a:gridCol>
                <a:gridCol w="1008048">
                  <a:extLst>
                    <a:ext uri="{9D8B030D-6E8A-4147-A177-3AD203B41FA5}">
                      <a16:colId xmlns:a16="http://schemas.microsoft.com/office/drawing/2014/main" val="257095489"/>
                    </a:ext>
                  </a:extLst>
                </a:gridCol>
              </a:tblGrid>
              <a:tr h="0">
                <a:tc>
                  <a:txBody>
                    <a:bodyPr/>
                    <a:lstStyle/>
                    <a:p>
                      <a:r>
                        <a:rPr lang="en-GB" sz="1400" b="0" dirty="0"/>
                        <a:t>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ym typeface="Symbol" panose="05050102010706020507" pitchFamily="18" charset="2"/>
                        </a:rPr>
                        <a:t></a:t>
                      </a:r>
                      <a:r>
                        <a:rPr lang="en-GB" sz="1400" b="0" dirty="0"/>
                        <a:t> with CR diet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t>p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72416138"/>
                  </a:ext>
                </a:extLst>
              </a:tr>
              <a:tr h="0">
                <a:tc>
                  <a:txBody>
                    <a:bodyPr/>
                    <a:lstStyle/>
                    <a:p>
                      <a:r>
                        <a:rPr lang="en-GB" sz="1400" b="0" dirty="0"/>
                        <a:t>Plasma </a:t>
                      </a:r>
                      <a:r>
                        <a:rPr lang="en-US" sz="1400" dirty="0">
                          <a:sym typeface="Symbol" panose="05050102010706020507" pitchFamily="18" charset="2"/>
                        </a:rPr>
                        <a:t></a:t>
                      </a:r>
                      <a:r>
                        <a:rPr lang="en-GB" sz="1400" b="0" dirty="0"/>
                        <a:t>-hydroxybutyrate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ym typeface="Symbol" panose="05050102010706020507" pitchFamily="18" charset="2"/>
                        </a:rPr>
                        <a:t></a:t>
                      </a:r>
                      <a:r>
                        <a:rPr lang="en-GB" sz="1400" b="0" dirty="0">
                          <a:sym typeface="Symbol" panose="05050102010706020507" pitchFamily="18" charset="2"/>
                        </a:rPr>
                        <a:t> 10-fold</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479668"/>
                  </a:ext>
                </a:extLst>
              </a:tr>
              <a:tr h="0">
                <a:tc>
                  <a:txBody>
                    <a:bodyPr/>
                    <a:lstStyle/>
                    <a:p>
                      <a:r>
                        <a:rPr lang="en-US" sz="1400" b="0" kern="1200" dirty="0">
                          <a:solidFill>
                            <a:schemeClr val="dk1"/>
                          </a:solidFill>
                          <a:effectLst/>
                          <a:latin typeface="+mn-lt"/>
                          <a:ea typeface="+mn-ea"/>
                          <a:cs typeface="+mn-cs"/>
                        </a:rPr>
                        <a:t>Acetoacetate</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ym typeface="Symbol" panose="05050102010706020507" pitchFamily="18" charset="2"/>
                        </a:rPr>
                        <a:t></a:t>
                      </a:r>
                      <a:r>
                        <a:rPr lang="en-GB" sz="1400" b="0" dirty="0">
                          <a:sym typeface="Symbol" panose="05050102010706020507" pitchFamily="18" charset="2"/>
                        </a:rPr>
                        <a:t> 6-fold</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952146"/>
                  </a:ext>
                </a:extLst>
              </a:tr>
              <a:tr h="0">
                <a:tc>
                  <a:txBody>
                    <a:bodyPr/>
                    <a:lstStyle/>
                    <a:p>
                      <a:r>
                        <a:rPr lang="en-GB" sz="1400" b="0" dirty="0"/>
                        <a:t>Body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ym typeface="Symbol" panose="05050102010706020507" pitchFamily="18" charset="2"/>
                        </a:rPr>
                        <a:t></a:t>
                      </a:r>
                      <a:r>
                        <a:rPr lang="en-GB" sz="1400" b="0" dirty="0">
                          <a:sym typeface="Symbol" panose="05050102010706020507" pitchFamily="18" charset="2"/>
                        </a:rPr>
                        <a:t> 3%</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7670780"/>
                  </a:ext>
                </a:extLst>
              </a:tr>
              <a:tr h="0">
                <a:tc>
                  <a:txBody>
                    <a:bodyPr/>
                    <a:lstStyle/>
                    <a:p>
                      <a:r>
                        <a:rPr lang="en-GB" sz="1400" b="0" dirty="0"/>
                        <a:t>Endogenous glucose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ym typeface="Symbol" panose="05050102010706020507" pitchFamily="18" charset="2"/>
                        </a:rPr>
                        <a:t></a:t>
                      </a:r>
                      <a:r>
                        <a:rPr lang="en-GB" sz="1400" b="0" dirty="0">
                          <a:sym typeface="Symbol" panose="05050102010706020507" pitchFamily="18" charset="2"/>
                        </a:rPr>
                        <a:t> 22%</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266480"/>
                  </a:ext>
                </a:extLst>
              </a:tr>
              <a:tr h="0">
                <a:tc>
                  <a:txBody>
                    <a:bodyPr/>
                    <a:lstStyle/>
                    <a:p>
                      <a:r>
                        <a:rPr lang="en-GB" sz="1400" b="0" dirty="0"/>
                        <a:t>Serum insulin concentrations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ym typeface="Symbol" panose="05050102010706020507" pitchFamily="18" charset="2"/>
                        </a:rPr>
                        <a:t></a:t>
                      </a:r>
                      <a:r>
                        <a:rPr lang="en-GB" sz="1400" b="0" dirty="0">
                          <a:sym typeface="Symbol" panose="05050102010706020507" pitchFamily="18" charset="2"/>
                        </a:rPr>
                        <a:t> 53%</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65086"/>
                  </a:ext>
                </a:extLst>
              </a:tr>
              <a:tr h="0">
                <a:tc>
                  <a:txBody>
                    <a:bodyPr/>
                    <a:lstStyle/>
                    <a:p>
                      <a:r>
                        <a:rPr lang="en-GB" sz="1400" b="0" dirty="0"/>
                        <a:t>Liver fat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sym typeface="Symbol" panose="05050102010706020507" pitchFamily="18" charset="2"/>
                        </a:rPr>
                        <a:t></a:t>
                      </a:r>
                      <a:r>
                        <a:rPr lang="en-GB" sz="1400" b="0" dirty="0">
                          <a:sym typeface="Symbol" panose="05050102010706020507" pitchFamily="18" charset="2"/>
                        </a:rPr>
                        <a:t> 31%</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394102"/>
                  </a:ext>
                </a:extLst>
              </a:tr>
            </a:tbl>
          </a:graphicData>
        </a:graphic>
      </p:graphicFrame>
      <p:sp>
        <p:nvSpPr>
          <p:cNvPr id="13" name="TextBox 12">
            <a:extLst>
              <a:ext uri="{FF2B5EF4-FFF2-40B4-BE49-F238E27FC236}">
                <a16:creationId xmlns:a16="http://schemas.microsoft.com/office/drawing/2014/main" id="{1AF82040-A75D-439D-9B35-E6983B4B39B1}"/>
              </a:ext>
            </a:extLst>
          </p:cNvPr>
          <p:cNvSpPr txBox="1"/>
          <p:nvPr/>
        </p:nvSpPr>
        <p:spPr>
          <a:xfrm>
            <a:off x="10586788" y="1993720"/>
            <a:ext cx="835485" cy="307777"/>
          </a:xfrm>
          <a:prstGeom prst="rect">
            <a:avLst/>
          </a:prstGeom>
          <a:solidFill>
            <a:schemeClr val="accent2">
              <a:lumMod val="20000"/>
              <a:lumOff val="80000"/>
            </a:schemeClr>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p&lt;0.001</a:t>
            </a:r>
          </a:p>
        </p:txBody>
      </p:sp>
      <p:sp>
        <p:nvSpPr>
          <p:cNvPr id="14" name="Right Brace 13">
            <a:extLst>
              <a:ext uri="{FF2B5EF4-FFF2-40B4-BE49-F238E27FC236}">
                <a16:creationId xmlns:a16="http://schemas.microsoft.com/office/drawing/2014/main" id="{8A58DDCE-E70D-4AF7-9BAE-1FE5F36C3BD4}"/>
              </a:ext>
            </a:extLst>
          </p:cNvPr>
          <p:cNvSpPr/>
          <p:nvPr/>
        </p:nvSpPr>
        <p:spPr>
          <a:xfrm>
            <a:off x="10341452" y="1792747"/>
            <a:ext cx="176848" cy="709812"/>
          </a:xfrm>
          <a:prstGeom prst="rightBrac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A6AE9652-0B0C-42D3-B38C-0ACD24BE4A4F}"/>
              </a:ext>
            </a:extLst>
          </p:cNvPr>
          <p:cNvSpPr/>
          <p:nvPr/>
        </p:nvSpPr>
        <p:spPr>
          <a:xfrm>
            <a:off x="6565373" y="1675388"/>
            <a:ext cx="5126378" cy="159798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7A8B30E4-BD9A-4421-927E-32CBFBBE18F0}"/>
              </a:ext>
            </a:extLst>
          </p:cNvPr>
          <p:cNvSpPr/>
          <p:nvPr/>
        </p:nvSpPr>
        <p:spPr>
          <a:xfrm>
            <a:off x="6759825" y="2888022"/>
            <a:ext cx="468317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Together with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sym typeface="Symbol" panose="05050102010706020507" pitchFamily="18" charset="2"/>
              </a:rPr>
              <a:t> serum insulin limit hepatic lipogenesis</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descr="A close up of text on a white background&#10;&#10;Description automatically generated">
            <a:extLst>
              <a:ext uri="{FF2B5EF4-FFF2-40B4-BE49-F238E27FC236}">
                <a16:creationId xmlns:a16="http://schemas.microsoft.com/office/drawing/2014/main" id="{E92A1CD5-D189-4A03-971F-E9B113DEF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268" y="3496929"/>
            <a:ext cx="2482139" cy="2507782"/>
          </a:xfrm>
          <a:prstGeom prst="rect">
            <a:avLst/>
          </a:prstGeom>
        </p:spPr>
      </p:pic>
      <p:sp>
        <p:nvSpPr>
          <p:cNvPr id="19" name="Content Placeholder 11">
            <a:extLst>
              <a:ext uri="{FF2B5EF4-FFF2-40B4-BE49-F238E27FC236}">
                <a16:creationId xmlns:a16="http://schemas.microsoft.com/office/drawing/2014/main" id="{F18DF753-199C-429A-8B2A-B8D2DF5296AB}"/>
              </a:ext>
            </a:extLst>
          </p:cNvPr>
          <p:cNvSpPr txBox="1">
            <a:spLocks/>
          </p:cNvSpPr>
          <p:nvPr/>
        </p:nvSpPr>
        <p:spPr>
          <a:xfrm>
            <a:off x="6166199" y="3537759"/>
            <a:ext cx="2799171" cy="2338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CR reverses NAFLD in humans by altering hepatic mitochondrial fluxes to promote hepatic fatty</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acid disposal</a:t>
            </a:r>
          </a:p>
        </p:txBody>
      </p:sp>
      <p:cxnSp>
        <p:nvCxnSpPr>
          <p:cNvPr id="20" name="Straight Connector 19">
            <a:extLst>
              <a:ext uri="{FF2B5EF4-FFF2-40B4-BE49-F238E27FC236}">
                <a16:creationId xmlns:a16="http://schemas.microsoft.com/office/drawing/2014/main" id="{80749D52-716C-4C83-B889-43DCE0E82BC2}"/>
              </a:ext>
            </a:extLst>
          </p:cNvPr>
          <p:cNvCxnSpPr>
            <a:cxnSpLocks/>
          </p:cNvCxnSpPr>
          <p:nvPr/>
        </p:nvCxnSpPr>
        <p:spPr>
          <a:xfrm flipH="1">
            <a:off x="5998552" y="3433822"/>
            <a:ext cx="5572801" cy="0"/>
          </a:xfrm>
          <a:prstGeom prst="line">
            <a:avLst/>
          </a:prstGeom>
          <a:noFill/>
          <a:ln w="9525" cap="flat" cmpd="sng" algn="ctr">
            <a:solidFill>
              <a:srgbClr val="1D498B">
                <a:shade val="95000"/>
                <a:satMod val="105000"/>
              </a:srgbClr>
            </a:solidFill>
            <a:prstDash val="solid"/>
          </a:ln>
          <a:effectLst/>
        </p:spPr>
      </p:cxnSp>
      <p:pic>
        <p:nvPicPr>
          <p:cNvPr id="21" name="Picture 20">
            <a:hlinkClick r:id="rId4" action="ppaction://hlinksldjump"/>
            <a:extLst>
              <a:ext uri="{FF2B5EF4-FFF2-40B4-BE49-F238E27FC236}">
                <a16:creationId xmlns:a16="http://schemas.microsoft.com/office/drawing/2014/main" id="{DEDFE9D7-B08E-4319-850D-B641C22D09C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27965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1334E2-0488-4F89-9036-07390EC33D08}"/>
              </a:ext>
            </a:extLst>
          </p:cNvPr>
          <p:cNvSpPr>
            <a:spLocks noGrp="1"/>
          </p:cNvSpPr>
          <p:nvPr>
            <p:ph type="title"/>
          </p:nvPr>
        </p:nvSpPr>
        <p:spPr/>
        <p:txBody>
          <a:bodyPr/>
          <a:lstStyle/>
          <a:p>
            <a:r>
              <a:rPr lang="en-GB" dirty="0"/>
              <a:t>2. NAFLD: pharmacological therapy</a:t>
            </a:r>
          </a:p>
        </p:txBody>
      </p:sp>
      <p:sp>
        <p:nvSpPr>
          <p:cNvPr id="5" name="Text Placeholder 4">
            <a:extLst>
              <a:ext uri="{FF2B5EF4-FFF2-40B4-BE49-F238E27FC236}">
                <a16:creationId xmlns:a16="http://schemas.microsoft.com/office/drawing/2014/main" id="{61248040-5E06-40B0-B5CB-FE12B207094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261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Positive topline results from a 24-week, randomized, double-blind, placebo-controlled, multicenter, phase 2 study of aldafermin in patients with NASH</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a:xfrm>
            <a:off x="6568" y="6296427"/>
            <a:ext cx="10494784" cy="503590"/>
          </a:xfrm>
        </p:spPr>
        <p:txBody>
          <a:bodyPr/>
          <a:lstStyle/>
          <a:p>
            <a:r>
              <a:rPr lang="en-GB" dirty="0"/>
              <a:t>*NAS ≥4, stage 2−3 fibrosis, absolute LFC ≥8%; </a:t>
            </a:r>
            <a:r>
              <a:rPr lang="en-US" baseline="30000" dirty="0"/>
              <a:t>†</a:t>
            </a:r>
            <a:r>
              <a:rPr lang="en-US" dirty="0">
                <a:solidFill>
                  <a:sysClr val="windowText" lastClr="000000"/>
                </a:solidFill>
                <a:cs typeface="Arial" panose="020B0604020202020204" pitchFamily="34" charset="0"/>
              </a:rPr>
              <a:t>NASH CRN criteria; </a:t>
            </a:r>
            <a:br>
              <a:rPr lang="en-US" dirty="0">
                <a:solidFill>
                  <a:sysClr val="windowText" lastClr="000000"/>
                </a:solidFill>
                <a:cs typeface="Arial" panose="020B0604020202020204" pitchFamily="34" charset="0"/>
              </a:rPr>
            </a:br>
            <a:r>
              <a:rPr lang="en-US" baseline="30000" dirty="0">
                <a:solidFill>
                  <a:sysClr val="windowText" lastClr="000000"/>
                </a:solidFill>
                <a:cs typeface="Arial" panose="020B0604020202020204" pitchFamily="34" charset="0"/>
              </a:rPr>
              <a:t>‡</a:t>
            </a:r>
            <a:r>
              <a:rPr lang="en-US" dirty="0">
                <a:solidFill>
                  <a:sysClr val="windowText" lastClr="000000"/>
                </a:solidFill>
                <a:cs typeface="Arial" panose="020B0604020202020204" pitchFamily="34" charset="0"/>
              </a:rPr>
              <a:t>One patient did not have any post-baseline measurements and was excluded from efficacy analysis as pre-specified in the statistical analysis plan</a:t>
            </a:r>
            <a:endParaRPr lang="en-GB" dirty="0"/>
          </a:p>
          <a:p>
            <a:r>
              <a:rPr lang="en-GB" dirty="0"/>
              <a:t>Harrison SA, et al. DILC 2020; </a:t>
            </a:r>
            <a:r>
              <a:rPr lang="en-GB" dirty="0">
                <a:solidFill>
                  <a:srgbClr val="000000"/>
                </a:solidFill>
              </a:rPr>
              <a:t>LBO01</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4" y="1340769"/>
            <a:ext cx="5073457" cy="502906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Aldafermin (NGM282) is an engineered FGF19 analogue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Significantly inhibited bile acid synthesis, reduced hepatic fibrosis, inflammation and steatosis in previous 12-week NASH trials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AIM</a:t>
            </a: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to report the primary and key results from the 24-week study with paired liver biopsy</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4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Subjects underwent MRI-PDFF and liver biopsy at baseline and Week 24</a:t>
            </a:r>
          </a:p>
        </p:txBody>
      </p:sp>
      <p:sp>
        <p:nvSpPr>
          <p:cNvPr id="9" name="Content Placeholder 1">
            <a:extLst>
              <a:ext uri="{FF2B5EF4-FFF2-40B4-BE49-F238E27FC236}">
                <a16:creationId xmlns:a16="http://schemas.microsoft.com/office/drawing/2014/main" id="{387FBCFC-38C2-4634-AAEB-8A7B33B38C99}"/>
              </a:ext>
            </a:extLst>
          </p:cNvPr>
          <p:cNvSpPr txBox="1">
            <a:spLocks/>
          </p:cNvSpPr>
          <p:nvPr/>
        </p:nvSpPr>
        <p:spPr>
          <a:xfrm>
            <a:off x="5572663" y="1340769"/>
            <a:ext cx="6356578" cy="4512004"/>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Inclusion criteria: biopsy-proven NASH*</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Primary endpoint: </a:t>
            </a:r>
            <a:r>
              <a:rPr kumimoji="0" lang="en-US" b="0" i="0" u="none" strike="noStrike" kern="1200" cap="none" spc="-40" normalizeH="0" noProof="0" dirty="0">
                <a:ln>
                  <a:noFill/>
                </a:ln>
                <a:solidFill>
                  <a:sysClr val="windowText" lastClr="000000"/>
                </a:solidFill>
                <a:effectLst/>
                <a:uLnTx/>
                <a:uFillTx/>
                <a:latin typeface="Arial" panose="020B0604020202020204"/>
                <a:ea typeface="+mn-ea"/>
                <a:cs typeface="Arial" panose="020B0604020202020204" pitchFamily="34" charset="0"/>
              </a:rPr>
              <a:t>c</a:t>
            </a:r>
            <a:r>
              <a:rPr kumimoji="0" lang="en-US" sz="1800" b="0" i="0" u="none" strike="noStrike" kern="1200" cap="none" spc="-40" normalizeH="0" noProof="0" dirty="0">
                <a:ln>
                  <a:noFill/>
                </a:ln>
                <a:solidFill>
                  <a:sysClr val="windowText" lastClr="000000"/>
                </a:solidFill>
                <a:effectLst/>
                <a:uLnTx/>
                <a:uFillTx/>
                <a:latin typeface="Arial" panose="020B0604020202020204"/>
                <a:ea typeface="+mn-ea"/>
                <a:cs typeface="Arial" panose="020B0604020202020204" pitchFamily="34" charset="0"/>
              </a:rPr>
              <a:t>hange in LFC from baseline to Week 24</a:t>
            </a:r>
            <a:endParaRPr kumimoji="0" lang="en-US" sz="1600" b="0" i="0" u="none" strike="noStrike" kern="1200" cap="none" spc="-40" normalizeH="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Histological endpoints: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Improvement in liver fibrosis by ≥1 stage with no worsening of NASH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Resolution of NASH with no worsening of fibrosis</a:t>
            </a:r>
            <a:r>
              <a:rPr kumimoji="0" lang="en-US" sz="1600" b="0" i="0" u="none" strike="noStrike" kern="1200" cap="none" spc="0" normalizeH="0" baseline="30000" noProof="0" dirty="0">
                <a:ln>
                  <a:noFill/>
                </a:ln>
                <a:solidFill>
                  <a:sysClr val="windowText" lastClr="000000"/>
                </a:solidFill>
                <a:effectLst/>
                <a:uLnTx/>
                <a:uFillTx/>
                <a:latin typeface="Arial" panose="020B0604020202020204"/>
                <a:ea typeface="+mn-ea"/>
                <a:cs typeface="Arial" panose="020B0604020202020204" pitchFamily="34" charset="0"/>
              </a:rPr>
              <a:t>†</a:t>
            </a:r>
            <a:endPar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Week 24, treatment with aldafermin resulted in statistically significant reductions in LFC</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449428" y="1332617"/>
            <a:ext cx="0" cy="4916607"/>
          </a:xfrm>
          <a:prstGeom prst="line">
            <a:avLst/>
          </a:prstGeom>
          <a:noFill/>
          <a:ln w="9525" cap="flat" cmpd="sng" algn="ctr">
            <a:solidFill>
              <a:srgbClr val="1D498B">
                <a:shade val="95000"/>
                <a:satMod val="105000"/>
              </a:srgbClr>
            </a:solidFill>
            <a:prstDash val="solid"/>
          </a:ln>
          <a:effectLst/>
        </p:spPr>
      </p:cxnSp>
      <p:sp>
        <p:nvSpPr>
          <p:cNvPr id="19" name="TextBox 18">
            <a:extLst>
              <a:ext uri="{FF2B5EF4-FFF2-40B4-BE49-F238E27FC236}">
                <a16:creationId xmlns:a16="http://schemas.microsoft.com/office/drawing/2014/main" id="{CF493251-FDE1-4028-BDC1-3072AF77BACD}"/>
              </a:ext>
            </a:extLst>
          </p:cNvPr>
          <p:cNvSpPr txBox="1"/>
          <p:nvPr/>
        </p:nvSpPr>
        <p:spPr>
          <a:xfrm>
            <a:off x="530403" y="4697405"/>
            <a:ext cx="1694619" cy="503590"/>
          </a:xfrm>
          <a:prstGeom prst="rect">
            <a:avLst/>
          </a:prstGeom>
          <a:noFill/>
          <a:ln w="19050">
            <a:solidFill>
              <a:srgbClr val="253746"/>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a:ea typeface="+mn-ea"/>
                <a:cs typeface="+mn-cs"/>
              </a:rPr>
              <a:t>78 subjects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rPr>
              <a:t>(from 9 US study sites)</a:t>
            </a:r>
            <a:endParaRPr kumimoji="0" lang="en-GB" sz="11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70CA66A8-A947-43A2-8A6D-C0A0FA1B2B18}"/>
              </a:ext>
            </a:extLst>
          </p:cNvPr>
          <p:cNvSpPr txBox="1"/>
          <p:nvPr/>
        </p:nvSpPr>
        <p:spPr>
          <a:xfrm>
            <a:off x="3045450" y="5015358"/>
            <a:ext cx="2236166" cy="503590"/>
          </a:xfrm>
          <a:prstGeom prst="rect">
            <a:avLst/>
          </a:prstGeom>
          <a:solidFill>
            <a:srgbClr val="1D498B"/>
          </a:solidFill>
          <a:ln>
            <a:solidFill>
              <a:schemeClr val="tx1"/>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Aldafermin (n=53)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1 mg SC QD</a:t>
            </a:r>
          </a:p>
        </p:txBody>
      </p:sp>
      <p:sp>
        <p:nvSpPr>
          <p:cNvPr id="35" name="TextBox 34">
            <a:extLst>
              <a:ext uri="{FF2B5EF4-FFF2-40B4-BE49-F238E27FC236}">
                <a16:creationId xmlns:a16="http://schemas.microsoft.com/office/drawing/2014/main" id="{D7EDA362-7FCB-4910-829F-E8EFA1A59525}"/>
              </a:ext>
            </a:extLst>
          </p:cNvPr>
          <p:cNvSpPr txBox="1"/>
          <p:nvPr/>
        </p:nvSpPr>
        <p:spPr>
          <a:xfrm>
            <a:off x="3045450" y="4398723"/>
            <a:ext cx="2236166" cy="432000"/>
          </a:xfrm>
          <a:prstGeom prst="rect">
            <a:avLst/>
          </a:prstGeom>
          <a:solidFill>
            <a:schemeClr val="accent1"/>
          </a:solidFill>
          <a:ln>
            <a:solidFill>
              <a:schemeClr val="tx1"/>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PBO (n=25)</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6" name="Connector: Elbow 5">
            <a:extLst>
              <a:ext uri="{FF2B5EF4-FFF2-40B4-BE49-F238E27FC236}">
                <a16:creationId xmlns:a16="http://schemas.microsoft.com/office/drawing/2014/main" id="{B66CBF7C-6541-46E3-9774-607AF42B9FD7}"/>
              </a:ext>
            </a:extLst>
          </p:cNvPr>
          <p:cNvCxnSpPr>
            <a:cxnSpLocks/>
            <a:stCxn id="19" idx="3"/>
            <a:endCxn id="35" idx="1"/>
          </p:cNvCxnSpPr>
          <p:nvPr/>
        </p:nvCxnSpPr>
        <p:spPr>
          <a:xfrm flipV="1">
            <a:off x="2225022" y="4614723"/>
            <a:ext cx="820428" cy="33447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A2C780CB-9FAF-48BD-9FC1-E058CE3A3C74}"/>
              </a:ext>
            </a:extLst>
          </p:cNvPr>
          <p:cNvCxnSpPr>
            <a:cxnSpLocks/>
            <a:stCxn id="19" idx="3"/>
            <a:endCxn id="20" idx="1"/>
          </p:cNvCxnSpPr>
          <p:nvPr/>
        </p:nvCxnSpPr>
        <p:spPr>
          <a:xfrm>
            <a:off x="2225022" y="4949200"/>
            <a:ext cx="820428" cy="31795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41CE818-874F-4053-B46C-A10CB2862852}"/>
              </a:ext>
            </a:extLst>
          </p:cNvPr>
          <p:cNvSpPr/>
          <p:nvPr/>
        </p:nvSpPr>
        <p:spPr>
          <a:xfrm>
            <a:off x="2460089" y="4744156"/>
            <a:ext cx="343059" cy="342900"/>
          </a:xfrm>
          <a:prstGeom prst="ellipse">
            <a:avLst/>
          </a:prstGeom>
          <a:solidFill>
            <a:srgbClr val="976CA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Arial" panose="020B0604020202020204"/>
                <a:ea typeface="+mn-ea"/>
                <a:cs typeface="+mn-cs"/>
              </a:rPr>
              <a:t>R</a:t>
            </a:r>
          </a:p>
        </p:txBody>
      </p:sp>
      <p:graphicFrame>
        <p:nvGraphicFramePr>
          <p:cNvPr id="45" name="Table 5">
            <a:extLst>
              <a:ext uri="{FF2B5EF4-FFF2-40B4-BE49-F238E27FC236}">
                <a16:creationId xmlns:a16="http://schemas.microsoft.com/office/drawing/2014/main" id="{054E27EB-8E7F-49E8-B792-13C9D2D74558}"/>
              </a:ext>
            </a:extLst>
          </p:cNvPr>
          <p:cNvGraphicFramePr>
            <a:graphicFrameLocks noGrp="1"/>
          </p:cNvGraphicFramePr>
          <p:nvPr>
            <p:extLst>
              <p:ext uri="{D42A27DB-BD31-4B8C-83A1-F6EECF244321}">
                <p14:modId xmlns:p14="http://schemas.microsoft.com/office/powerpoint/2010/main" val="3745043692"/>
              </p:ext>
            </p:extLst>
          </p:nvPr>
        </p:nvGraphicFramePr>
        <p:xfrm>
          <a:off x="5674220" y="4270750"/>
          <a:ext cx="6096051" cy="1737360"/>
        </p:xfrm>
        <a:graphic>
          <a:graphicData uri="http://schemas.openxmlformats.org/drawingml/2006/table">
            <a:tbl>
              <a:tblPr firstRow="1" bandRow="1">
                <a:tableStyleId>{5C22544A-7EE6-4342-B048-85BDC9FD1C3A}</a:tableStyleId>
              </a:tblPr>
              <a:tblGrid>
                <a:gridCol w="2694528">
                  <a:extLst>
                    <a:ext uri="{9D8B030D-6E8A-4147-A177-3AD203B41FA5}">
                      <a16:colId xmlns:a16="http://schemas.microsoft.com/office/drawing/2014/main" val="1565170942"/>
                    </a:ext>
                  </a:extLst>
                </a:gridCol>
                <a:gridCol w="1351722">
                  <a:extLst>
                    <a:ext uri="{9D8B030D-6E8A-4147-A177-3AD203B41FA5}">
                      <a16:colId xmlns:a16="http://schemas.microsoft.com/office/drawing/2014/main" val="356538121"/>
                    </a:ext>
                  </a:extLst>
                </a:gridCol>
                <a:gridCol w="1179851">
                  <a:extLst>
                    <a:ext uri="{9D8B030D-6E8A-4147-A177-3AD203B41FA5}">
                      <a16:colId xmlns:a16="http://schemas.microsoft.com/office/drawing/2014/main" val="2675686292"/>
                    </a:ext>
                  </a:extLst>
                </a:gridCol>
                <a:gridCol w="869950">
                  <a:extLst>
                    <a:ext uri="{9D8B030D-6E8A-4147-A177-3AD203B41FA5}">
                      <a16:colId xmlns:a16="http://schemas.microsoft.com/office/drawing/2014/main" val="3134347756"/>
                    </a:ext>
                  </a:extLst>
                </a:gridCol>
              </a:tblGrid>
              <a:tr h="0">
                <a:tc>
                  <a:txBody>
                    <a:bodyPr/>
                    <a:lstStyle/>
                    <a:p>
                      <a:endParaRPr lang="en-GB" sz="14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bg1"/>
                          </a:solidFill>
                        </a:rPr>
                        <a:t>PBO</a:t>
                      </a:r>
                      <a:br>
                        <a:rPr lang="en-GB" sz="1400" b="0" dirty="0">
                          <a:solidFill>
                            <a:schemeClr val="bg1"/>
                          </a:solidFill>
                        </a:rPr>
                      </a:br>
                      <a:r>
                        <a:rPr lang="en-GB" sz="1400" b="0" dirty="0">
                          <a:solidFill>
                            <a:schemeClr val="bg1"/>
                          </a:solidFill>
                        </a:rPr>
                        <a:t>(n=25)</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400" b="0" dirty="0">
                          <a:solidFill>
                            <a:schemeClr val="bg1"/>
                          </a:solidFill>
                        </a:rPr>
                        <a:t>Aldafermin (n=52</a:t>
                      </a:r>
                      <a:r>
                        <a:rPr lang="en-GB" sz="1400" b="0" baseline="30000" dirty="0">
                          <a:solidFill>
                            <a:schemeClr val="bg1"/>
                          </a:solidFill>
                        </a:rPr>
                        <a:t>‡</a:t>
                      </a:r>
                      <a:r>
                        <a:rPr lang="en-GB" sz="1400" b="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tx1"/>
                          </a:solidFill>
                        </a:rPr>
                        <a:t>p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26683512"/>
                  </a:ext>
                </a:extLst>
              </a:tr>
              <a:tr h="0">
                <a:tc>
                  <a:txBody>
                    <a:bodyPr/>
                    <a:lstStyle/>
                    <a:p>
                      <a:pPr marL="0" indent="0">
                        <a:buFont typeface="Symbol" panose="05050102010706020507" pitchFamily="18" charset="2"/>
                        <a:buNone/>
                      </a:pPr>
                      <a:r>
                        <a:rPr lang="en-GB" sz="1400" b="0" dirty="0">
                          <a:sym typeface="Symbol" panose="05050102010706020507" pitchFamily="18" charset="2"/>
                        </a:rPr>
                        <a:t> Absolute MRI-PDF,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Symbol" panose="05050102010706020507" pitchFamily="18" charset="2"/>
                        <a:buNone/>
                      </a:pPr>
                      <a:r>
                        <a:rPr lang="en-GB" sz="1400" b="0" dirty="0"/>
                        <a:t>-2.7 (1.3)</a:t>
                      </a:r>
                      <a:endParaRPr lang="en-GB" sz="1400" b="0" dirty="0">
                        <a:sym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lgn="ctr">
                        <a:buFont typeface="Symbol" panose="05050102010706020507" pitchFamily="18" charset="2"/>
                        <a:buNone/>
                      </a:pPr>
                      <a:r>
                        <a:rPr lang="en-GB" sz="1400" b="0" dirty="0"/>
                        <a:t>-7.7 (0.8)</a:t>
                      </a:r>
                      <a:endParaRPr lang="en-GB" sz="1400" b="0" dirty="0">
                        <a:sym typeface="Symbol" panose="050501020107060205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242197"/>
                  </a:ext>
                </a:extLst>
              </a:tr>
              <a:tr h="0">
                <a:tc>
                  <a:txBody>
                    <a:bodyPr/>
                    <a:lstStyle/>
                    <a:p>
                      <a:r>
                        <a:rPr lang="en-GB" sz="1400" b="0" dirty="0"/>
                        <a:t>% Subjects with </a:t>
                      </a:r>
                      <a:r>
                        <a:rPr lang="en-GB" sz="1400" b="0" dirty="0">
                          <a:sym typeface="Symbol" panose="05050102010706020507" pitchFamily="18" charset="2"/>
                        </a:rPr>
                        <a:t> 5% absolute</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498424"/>
                  </a:ext>
                </a:extLst>
              </a:tr>
              <a:tr h="0">
                <a:tc>
                  <a:txBody>
                    <a:bodyPr/>
                    <a:lstStyle/>
                    <a:p>
                      <a:r>
                        <a:rPr lang="en-GB" sz="1400" b="0" dirty="0">
                          <a:sym typeface="Symbol" panose="05050102010706020507" pitchFamily="18" charset="2"/>
                        </a:rPr>
                        <a:t> Relative MRI-PDFF, %</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-38.8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0.008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3508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 Subjects with </a:t>
                      </a:r>
                      <a:r>
                        <a:rPr lang="en-GB" sz="1400" b="0" dirty="0">
                          <a:sym typeface="Symbol" panose="05050102010706020507" pitchFamily="18" charset="2"/>
                        </a:rPr>
                        <a:t> 30% relative</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0.004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817478"/>
                  </a:ext>
                </a:extLst>
              </a:tr>
            </a:tbl>
          </a:graphicData>
        </a:graphic>
      </p:graphicFrame>
      <p:cxnSp>
        <p:nvCxnSpPr>
          <p:cNvPr id="46" name="Straight Connector 45">
            <a:extLst>
              <a:ext uri="{FF2B5EF4-FFF2-40B4-BE49-F238E27FC236}">
                <a16:creationId xmlns:a16="http://schemas.microsoft.com/office/drawing/2014/main" id="{089B89C2-C143-4E16-A957-44C06D28307C}"/>
              </a:ext>
            </a:extLst>
          </p:cNvPr>
          <p:cNvCxnSpPr>
            <a:cxnSpLocks/>
          </p:cNvCxnSpPr>
          <p:nvPr/>
        </p:nvCxnSpPr>
        <p:spPr>
          <a:xfrm flipH="1">
            <a:off x="491063" y="4143745"/>
            <a:ext cx="4958365" cy="0"/>
          </a:xfrm>
          <a:prstGeom prst="line">
            <a:avLst/>
          </a:prstGeom>
          <a:noFill/>
          <a:ln w="9525" cap="flat" cmpd="sng" algn="ctr">
            <a:solidFill>
              <a:srgbClr val="1D498B">
                <a:shade val="95000"/>
                <a:satMod val="105000"/>
              </a:srgbClr>
            </a:solidFill>
            <a:prstDash val="solid"/>
          </a:ln>
          <a:effectLst/>
        </p:spPr>
      </p:cxnSp>
      <p:cxnSp>
        <p:nvCxnSpPr>
          <p:cNvPr id="49" name="Straight Connector 48">
            <a:extLst>
              <a:ext uri="{FF2B5EF4-FFF2-40B4-BE49-F238E27FC236}">
                <a16:creationId xmlns:a16="http://schemas.microsoft.com/office/drawing/2014/main" id="{B60A62A0-A4B9-4E4D-8B3A-C319E362F954}"/>
              </a:ext>
            </a:extLst>
          </p:cNvPr>
          <p:cNvCxnSpPr>
            <a:cxnSpLocks/>
          </p:cNvCxnSpPr>
          <p:nvPr/>
        </p:nvCxnSpPr>
        <p:spPr>
          <a:xfrm flipH="1">
            <a:off x="5445567" y="3211675"/>
            <a:ext cx="6306235" cy="0"/>
          </a:xfrm>
          <a:prstGeom prst="line">
            <a:avLst/>
          </a:prstGeom>
          <a:noFill/>
          <a:ln w="9525" cap="flat" cmpd="sng" algn="ctr">
            <a:solidFill>
              <a:srgbClr val="1D498B">
                <a:shade val="95000"/>
                <a:satMod val="105000"/>
              </a:srgbClr>
            </a:solidFill>
            <a:prstDash val="solid"/>
          </a:ln>
          <a:effectLst/>
        </p:spPr>
      </p:cxnSp>
      <p:sp>
        <p:nvSpPr>
          <p:cNvPr id="50" name="TextBox 49">
            <a:extLst>
              <a:ext uri="{FF2B5EF4-FFF2-40B4-BE49-F238E27FC236}">
                <a16:creationId xmlns:a16="http://schemas.microsoft.com/office/drawing/2014/main" id="{30AB5321-93AD-40B0-A437-F475D9B8C57E}"/>
              </a:ext>
            </a:extLst>
          </p:cNvPr>
          <p:cNvSpPr txBox="1"/>
          <p:nvPr/>
        </p:nvSpPr>
        <p:spPr>
          <a:xfrm>
            <a:off x="5572664" y="6003003"/>
            <a:ext cx="24320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Shown are LS mean (SE) or % subjects</a:t>
            </a:r>
          </a:p>
        </p:txBody>
      </p:sp>
      <p:pic>
        <p:nvPicPr>
          <p:cNvPr id="17" name="Picture 16">
            <a:hlinkClick r:id="rId3" action="ppaction://hlinksldjump"/>
            <a:extLst>
              <a:ext uri="{FF2B5EF4-FFF2-40B4-BE49-F238E27FC236}">
                <a16:creationId xmlns:a16="http://schemas.microsoft.com/office/drawing/2014/main" id="{65D4DBEF-F0C3-48FA-9073-4F458A0F04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68044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D261-7E71-4AF8-A6A9-3981FA93F581}"/>
              </a:ext>
            </a:extLst>
          </p:cNvPr>
          <p:cNvSpPr>
            <a:spLocks noGrp="1"/>
          </p:cNvSpPr>
          <p:nvPr>
            <p:ph type="title"/>
          </p:nvPr>
        </p:nvSpPr>
        <p:spPr/>
        <p:txBody>
          <a:bodyPr>
            <a:noAutofit/>
          </a:bodyPr>
          <a:lstStyle/>
          <a:p>
            <a:r>
              <a:rPr lang="en-US" sz="2400" dirty="0"/>
              <a:t>Positive topline results from a 24-week, randomized, double-blind, placebo-controlled, multicenter, phase 2 study of aldafermin in patients with NASH</a:t>
            </a:r>
            <a:endParaRPr lang="en-GB" sz="2400" dirty="0"/>
          </a:p>
        </p:txBody>
      </p:sp>
      <p:sp>
        <p:nvSpPr>
          <p:cNvPr id="3" name="Text Placeholder 2">
            <a:extLst>
              <a:ext uri="{FF2B5EF4-FFF2-40B4-BE49-F238E27FC236}">
                <a16:creationId xmlns:a16="http://schemas.microsoft.com/office/drawing/2014/main" id="{6642B8E8-3DDB-4462-AE82-17E3E5345D32}"/>
              </a:ext>
            </a:extLst>
          </p:cNvPr>
          <p:cNvSpPr>
            <a:spLocks noGrp="1"/>
          </p:cNvSpPr>
          <p:nvPr>
            <p:ph type="body" sz="quarter" idx="10"/>
          </p:nvPr>
        </p:nvSpPr>
        <p:spPr/>
        <p:txBody>
          <a:bodyPr/>
          <a:lstStyle/>
          <a:p>
            <a:r>
              <a:rPr lang="en-GB" dirty="0"/>
              <a:t>Harrison SA, et al. DILC 2020; </a:t>
            </a:r>
            <a:r>
              <a:rPr lang="en-GB" dirty="0">
                <a:solidFill>
                  <a:srgbClr val="000000"/>
                </a:solidFill>
              </a:rPr>
              <a:t>LBO01</a:t>
            </a:r>
            <a:endParaRPr lang="en-GB" dirty="0"/>
          </a:p>
        </p:txBody>
      </p:sp>
      <p:sp>
        <p:nvSpPr>
          <p:cNvPr id="4" name="Content Placeholder 3">
            <a:extLst>
              <a:ext uri="{FF2B5EF4-FFF2-40B4-BE49-F238E27FC236}">
                <a16:creationId xmlns:a16="http://schemas.microsoft.com/office/drawing/2014/main" id="{1E025FB5-8325-48AE-AAC3-68DD483E38AB}"/>
              </a:ext>
            </a:extLst>
          </p:cNvPr>
          <p:cNvSpPr>
            <a:spLocks noGrp="1"/>
          </p:cNvSpPr>
          <p:nvPr>
            <p:ph sz="half" idx="1"/>
          </p:nvPr>
        </p:nvSpPr>
        <p:spPr>
          <a:xfrm>
            <a:off x="425752" y="1340768"/>
            <a:ext cx="11342400" cy="5376262"/>
          </a:xfrm>
        </p:spPr>
        <p:txBody>
          <a:bodyPr>
            <a:normAutofit lnSpcReduction="10000"/>
          </a:bodyPr>
          <a:lstStyle/>
          <a:p>
            <a:pPr marL="0" indent="0">
              <a:buNone/>
            </a:pPr>
            <a:r>
              <a:rPr lang="en-GB" b="1" dirty="0">
                <a:solidFill>
                  <a:srgbClr val="FFFFFF"/>
                </a:solidFill>
                <a:highlight>
                  <a:srgbClr val="004A86"/>
                </a:highlight>
                <a:cs typeface="Arial" panose="020B0604020202020204" pitchFamily="34" charset="0"/>
              </a:rPr>
              <a:t>RESULTS (CONT.)</a:t>
            </a:r>
          </a:p>
          <a:p>
            <a:r>
              <a:rPr lang="en-GB" sz="1800" dirty="0"/>
              <a:t>At Week 24, more subjects on aldafermin showed improvements in fibrosis and NASH</a:t>
            </a:r>
          </a:p>
          <a:p>
            <a:r>
              <a:rPr lang="en-GB" sz="1800" dirty="0"/>
              <a:t>ALT, AST and fibrogenesis biomarkers declined rapidly and significantly from baseline with aldafermin</a:t>
            </a:r>
          </a:p>
          <a:p>
            <a:endParaRPr lang="en-GB" sz="14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Aldafermin was well tolerated, with any SAEs unrelated to study drug</a:t>
            </a:r>
          </a:p>
          <a:p>
            <a:endParaRPr lang="en-GB" sz="800" dirty="0"/>
          </a:p>
          <a:p>
            <a:pPr marL="0" indent="0">
              <a:buNone/>
            </a:pPr>
            <a:r>
              <a:rPr lang="en-GB" b="1" dirty="0">
                <a:solidFill>
                  <a:srgbClr val="FFFFFF"/>
                </a:solidFill>
                <a:highlight>
                  <a:srgbClr val="004A86"/>
                </a:highlight>
                <a:cs typeface="Arial" panose="020B0604020202020204" pitchFamily="34" charset="0"/>
              </a:rPr>
              <a:t>CONCLUSION</a:t>
            </a:r>
          </a:p>
          <a:p>
            <a:r>
              <a:rPr lang="en-US" sz="1800" dirty="0"/>
              <a:t>In patients with NASH, aldafermin therapy resulted in a statistically significant reduction in LFC and robust improvement in fibrosis and NASH histology compared with PBO. Aldafermin 1 mg maintained a </a:t>
            </a:r>
            <a:br>
              <a:rPr lang="en-US" sz="1800" dirty="0"/>
            </a:br>
            <a:r>
              <a:rPr lang="en-US" sz="1800" dirty="0"/>
              <a:t>durable response for 24 weeks, with a favourable tolerability and safety profile</a:t>
            </a:r>
            <a:endParaRPr lang="en-GB" sz="1800" dirty="0"/>
          </a:p>
        </p:txBody>
      </p:sp>
      <p:graphicFrame>
        <p:nvGraphicFramePr>
          <p:cNvPr id="5" name="Table 5">
            <a:extLst>
              <a:ext uri="{FF2B5EF4-FFF2-40B4-BE49-F238E27FC236}">
                <a16:creationId xmlns:a16="http://schemas.microsoft.com/office/drawing/2014/main" id="{BF236794-0513-4333-90E2-C307D6487FBB}"/>
              </a:ext>
            </a:extLst>
          </p:cNvPr>
          <p:cNvGraphicFramePr>
            <a:graphicFrameLocks noGrp="1"/>
          </p:cNvGraphicFramePr>
          <p:nvPr>
            <p:extLst>
              <p:ext uri="{D42A27DB-BD31-4B8C-83A1-F6EECF244321}">
                <p14:modId xmlns:p14="http://schemas.microsoft.com/office/powerpoint/2010/main" val="82590228"/>
              </p:ext>
            </p:extLst>
          </p:nvPr>
        </p:nvGraphicFramePr>
        <p:xfrm>
          <a:off x="517753" y="2336045"/>
          <a:ext cx="10982324" cy="2560320"/>
        </p:xfrm>
        <a:graphic>
          <a:graphicData uri="http://schemas.openxmlformats.org/drawingml/2006/table">
            <a:tbl>
              <a:tblPr firstRow="1" bandRow="1">
                <a:tableStyleId>{5C22544A-7EE6-4342-B048-85BDC9FD1C3A}</a:tableStyleId>
              </a:tblPr>
              <a:tblGrid>
                <a:gridCol w="6928075">
                  <a:extLst>
                    <a:ext uri="{9D8B030D-6E8A-4147-A177-3AD203B41FA5}">
                      <a16:colId xmlns:a16="http://schemas.microsoft.com/office/drawing/2014/main" val="1565170942"/>
                    </a:ext>
                  </a:extLst>
                </a:gridCol>
                <a:gridCol w="1621972">
                  <a:extLst>
                    <a:ext uri="{9D8B030D-6E8A-4147-A177-3AD203B41FA5}">
                      <a16:colId xmlns:a16="http://schemas.microsoft.com/office/drawing/2014/main" val="4115345060"/>
                    </a:ext>
                  </a:extLst>
                </a:gridCol>
                <a:gridCol w="1382486">
                  <a:extLst>
                    <a:ext uri="{9D8B030D-6E8A-4147-A177-3AD203B41FA5}">
                      <a16:colId xmlns:a16="http://schemas.microsoft.com/office/drawing/2014/main" val="3336994981"/>
                    </a:ext>
                  </a:extLst>
                </a:gridCol>
                <a:gridCol w="1049791">
                  <a:extLst>
                    <a:ext uri="{9D8B030D-6E8A-4147-A177-3AD203B41FA5}">
                      <a16:colId xmlns:a16="http://schemas.microsoft.com/office/drawing/2014/main" val="3134347756"/>
                    </a:ext>
                  </a:extLst>
                </a:gridCol>
              </a:tblGrid>
              <a:tr h="289597">
                <a:tc>
                  <a:txBody>
                    <a:bodyPr/>
                    <a:lstStyle/>
                    <a:p>
                      <a:endParaRPr lang="en-GB" sz="14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bg1"/>
                          </a:solidFill>
                        </a:rPr>
                        <a:t>PBO</a:t>
                      </a:r>
                    </a:p>
                    <a:p>
                      <a:pPr algn="ctr"/>
                      <a:r>
                        <a:rPr lang="en-GB" sz="1400" b="0" dirty="0">
                          <a:solidFill>
                            <a:schemeClr val="bg1"/>
                          </a:solidFill>
                        </a:rPr>
                        <a:t>(n=25)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400" b="0" dirty="0">
                          <a:solidFill>
                            <a:schemeClr val="bg1"/>
                          </a:solidFill>
                        </a:rPr>
                        <a:t>Aldafermin</a:t>
                      </a:r>
                    </a:p>
                    <a:p>
                      <a:pPr algn="ctr"/>
                      <a:r>
                        <a:rPr lang="en-GB" sz="1400" b="0" dirty="0">
                          <a:solidFill>
                            <a:schemeClr val="bg1"/>
                          </a:solidFill>
                        </a:rPr>
                        <a:t>(n=52)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tx1"/>
                          </a:solidFill>
                        </a:rPr>
                        <a:t>p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26683512"/>
                  </a:ext>
                </a:extLst>
              </a:tr>
              <a:tr h="170351">
                <a:tc>
                  <a:txBody>
                    <a:bodyPr/>
                    <a:lstStyle/>
                    <a:p>
                      <a:r>
                        <a:rPr lang="en-GB" sz="1400" b="0" dirty="0"/>
                        <a:t>% Subjects achieving ≥1 stage improvement in fibrosis with no worsening of NASH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6681183"/>
                  </a:ext>
                </a:extLst>
              </a:tr>
              <a:tr h="170351">
                <a:tc>
                  <a:txBody>
                    <a:bodyPr/>
                    <a:lstStyle/>
                    <a:p>
                      <a:r>
                        <a:rPr lang="en-GB" sz="1400" b="0" dirty="0"/>
                        <a:t>% Subjects achieving NASH resolution with no worsening of fibrosis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565340"/>
                  </a:ext>
                </a:extLst>
              </a:tr>
              <a:tr h="289597">
                <a:tc>
                  <a:txBody>
                    <a:bodyPr/>
                    <a:lstStyle/>
                    <a:p>
                      <a:r>
                        <a:rPr lang="en-GB" sz="1400" b="0" dirty="0"/>
                        <a:t>% Subjects achieving ≥1 stage improvement in fibrosis </a:t>
                      </a:r>
                      <a:r>
                        <a:rPr lang="en-GB" sz="1400" b="1" u="sng" dirty="0"/>
                        <a:t>AND</a:t>
                      </a:r>
                      <a:r>
                        <a:rPr lang="en-GB" sz="1400" b="0" dirty="0"/>
                        <a:t> resolution of NASH with no worsening of fibrosis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0.015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4297662"/>
                  </a:ext>
                </a:extLst>
              </a:tr>
              <a:tr h="170351">
                <a:tc>
                  <a:txBody>
                    <a:bodyPr/>
                    <a:lstStyle/>
                    <a:p>
                      <a:r>
                        <a:rPr lang="en-GB" sz="1400" b="0" dirty="0">
                          <a:sym typeface="Symbol" panose="05050102010706020507" pitchFamily="18" charset="2"/>
                        </a:rPr>
                        <a:t> Absolute ALT, U/L</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-15.9 (3.5)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-36.6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algn="ctr"/>
                      <a:r>
                        <a:rPr lang="en-GB"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3949522"/>
                  </a:ext>
                </a:extLst>
              </a:tr>
              <a:tr h="170351">
                <a:tc>
                  <a:txBody>
                    <a:bodyPr/>
                    <a:lstStyle/>
                    <a:p>
                      <a:r>
                        <a:rPr lang="en-GB" sz="1400" b="0" dirty="0">
                          <a:sym typeface="Symbol" panose="05050102010706020507" pitchFamily="18" charset="2"/>
                        </a:rPr>
                        <a:t> Absolute AST, U/L</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-8.5 (3.6)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-19.0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300135"/>
                  </a:ext>
                </a:extLst>
              </a:tr>
              <a:tr h="170351">
                <a:tc>
                  <a:txBody>
                    <a:bodyPr/>
                    <a:lstStyle/>
                    <a:p>
                      <a:r>
                        <a:rPr lang="en-GB" sz="1400" b="0" dirty="0">
                          <a:sym typeface="Symbol" panose="05050102010706020507" pitchFamily="18" charset="2"/>
                        </a:rPr>
                        <a:t> Pro-C3, ng/mL</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t>-0.9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400" b="0" dirty="0"/>
                        <a:t>-5.5 (0.7)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2509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627682"/>
                  </a:ext>
                </a:extLst>
              </a:tr>
            </a:tbl>
          </a:graphicData>
        </a:graphic>
      </p:graphicFrame>
      <p:sp>
        <p:nvSpPr>
          <p:cNvPr id="7" name="TextBox 6">
            <a:extLst>
              <a:ext uri="{FF2B5EF4-FFF2-40B4-BE49-F238E27FC236}">
                <a16:creationId xmlns:a16="http://schemas.microsoft.com/office/drawing/2014/main" id="{DF1A823D-CC96-45D6-AECB-BEA5CB904290}"/>
              </a:ext>
            </a:extLst>
          </p:cNvPr>
          <p:cNvSpPr txBox="1"/>
          <p:nvPr/>
        </p:nvSpPr>
        <p:spPr>
          <a:xfrm>
            <a:off x="9111544" y="4920059"/>
            <a:ext cx="24320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Shown are LS mean (SE) or % subjects</a:t>
            </a:r>
          </a:p>
        </p:txBody>
      </p:sp>
      <p:cxnSp>
        <p:nvCxnSpPr>
          <p:cNvPr id="8" name="Straight Connector 7">
            <a:extLst>
              <a:ext uri="{FF2B5EF4-FFF2-40B4-BE49-F238E27FC236}">
                <a16:creationId xmlns:a16="http://schemas.microsoft.com/office/drawing/2014/main" id="{4800E7A4-F1CA-426D-9D9A-07B8C5136CE5}"/>
              </a:ext>
            </a:extLst>
          </p:cNvPr>
          <p:cNvCxnSpPr>
            <a:cxnSpLocks/>
          </p:cNvCxnSpPr>
          <p:nvPr/>
        </p:nvCxnSpPr>
        <p:spPr>
          <a:xfrm flipH="1">
            <a:off x="561297" y="5328149"/>
            <a:ext cx="10982323" cy="0"/>
          </a:xfrm>
          <a:prstGeom prst="line">
            <a:avLst/>
          </a:prstGeom>
          <a:noFill/>
          <a:ln w="9525" cap="flat" cmpd="sng" algn="ctr">
            <a:solidFill>
              <a:srgbClr val="1D498B">
                <a:shade val="95000"/>
                <a:satMod val="105000"/>
              </a:srgbClr>
            </a:solidFill>
            <a:prstDash val="solid"/>
          </a:ln>
          <a:effectLst/>
        </p:spPr>
      </p:cxnSp>
      <p:pic>
        <p:nvPicPr>
          <p:cNvPr id="9" name="Picture 8">
            <a:hlinkClick r:id="rId3" action="ppaction://hlinksldjump"/>
            <a:extLst>
              <a:ext uri="{FF2B5EF4-FFF2-40B4-BE49-F238E27FC236}">
                <a16:creationId xmlns:a16="http://schemas.microsoft.com/office/drawing/2014/main" id="{41F8D685-4168-442D-A32D-801B1FA2FEB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66309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Effects of cotadutide on biomarkers of NASH in overweight or obese subjects with T2DM: a 54-week analysis of a randomized phase 2b study</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*NCT03235050; </a:t>
            </a:r>
            <a:r>
              <a:rPr lang="en-US" baseline="30000" dirty="0"/>
              <a:t>†</a:t>
            </a:r>
            <a:r>
              <a:rPr lang="en-US" dirty="0"/>
              <a:t>Per protocol population; </a:t>
            </a:r>
            <a:r>
              <a:rPr lang="en-US" baseline="30000" dirty="0"/>
              <a:t>‡</a:t>
            </a:r>
            <a:r>
              <a:rPr lang="en-US" dirty="0"/>
              <a:t>As-treated population</a:t>
            </a:r>
            <a:endParaRPr lang="en-GB" dirty="0"/>
          </a:p>
          <a:p>
            <a:r>
              <a:rPr lang="en-GB" dirty="0"/>
              <a:t>Nahra R, et al. DILC 2020; </a:t>
            </a:r>
            <a:r>
              <a:rPr lang="en-GB" dirty="0">
                <a:solidFill>
                  <a:srgbClr val="000000"/>
                </a:solidFill>
              </a:rPr>
              <a:t>AS076</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4" y="1340769"/>
            <a:ext cx="5073457" cy="328705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Cotadutide is a dual-receptor agonist with GLP-1 and glucagon activity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rPr>
              <a:t>Significantly decreased hepatic fat in obese or overweight T2DM subjects in an exploratory analysis of a phase 2a study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AIM</a:t>
            </a: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to evaluate the effects of cotadutide at Week 54 on hepatic parameters and metabolic profiles of obese or overweight subjects with T2DM </a:t>
            </a: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p:txBody>
      </p:sp>
      <p:sp>
        <p:nvSpPr>
          <p:cNvPr id="9" name="Content Placeholder 1">
            <a:extLst>
              <a:ext uri="{FF2B5EF4-FFF2-40B4-BE49-F238E27FC236}">
                <a16:creationId xmlns:a16="http://schemas.microsoft.com/office/drawing/2014/main" id="{387FBCFC-38C2-4634-AAEB-8A7B33B38C99}"/>
              </a:ext>
            </a:extLst>
          </p:cNvPr>
          <p:cNvSpPr txBox="1">
            <a:spLocks/>
          </p:cNvSpPr>
          <p:nvPr/>
        </p:nvSpPr>
        <p:spPr>
          <a:xfrm>
            <a:off x="5572664" y="1340769"/>
            <a:ext cx="6193886" cy="4905958"/>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Changes from BL to Week 54 analyzed: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Change in body weight (secondary endpoint)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Change in ALT, AST, and GGT (post hoc</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Change in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NFS and FLI (</a:t>
            </a:r>
            <a:r>
              <a:rPr kumimoji="0" lang="en-US" sz="1600" b="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post hoc</a:t>
            </a:r>
            <a:r>
              <a:rPr kumimoji="0" lang="en-US" sz="1600" b="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u="none" strike="noStrike" kern="1200" cap="none" spc="0" normalizeH="0" baseline="0" noProof="0" dirty="0">
                <a:ln>
                  <a:noFill/>
                </a:ln>
                <a:solidFill>
                  <a:prstClr val="black"/>
                </a:solidFill>
                <a:effectLst/>
                <a:uLnTx/>
                <a:uFillTx/>
                <a:latin typeface="Arial" panose="020B0604020202020204"/>
                <a:ea typeface="+mn-ea"/>
                <a:cs typeface="Arial"/>
              </a:rPr>
              <a:t>Changes in pro-C3 levels (post hoc)</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449428" y="1332617"/>
            <a:ext cx="0" cy="4996746"/>
          </a:xfrm>
          <a:prstGeom prst="line">
            <a:avLst/>
          </a:prstGeom>
          <a:noFill/>
          <a:ln w="9525" cap="flat" cmpd="sng" algn="ctr">
            <a:solidFill>
              <a:srgbClr val="1D498B">
                <a:shade val="95000"/>
                <a:satMod val="105000"/>
              </a:srgbClr>
            </a:solidFill>
            <a:prstDash val="solid"/>
          </a:ln>
          <a:effectLst/>
        </p:spPr>
      </p:cxnSp>
      <p:cxnSp>
        <p:nvCxnSpPr>
          <p:cNvPr id="6" name="Connector: Elbow 5">
            <a:extLst>
              <a:ext uri="{FF2B5EF4-FFF2-40B4-BE49-F238E27FC236}">
                <a16:creationId xmlns:a16="http://schemas.microsoft.com/office/drawing/2014/main" id="{B66CBF7C-6541-46E3-9774-607AF42B9FD7}"/>
              </a:ext>
            </a:extLst>
          </p:cNvPr>
          <p:cNvCxnSpPr>
            <a:cxnSpLocks/>
            <a:stCxn id="17" idx="3"/>
            <a:endCxn id="18" idx="1"/>
          </p:cNvCxnSpPr>
          <p:nvPr/>
        </p:nvCxnSpPr>
        <p:spPr>
          <a:xfrm flipV="1">
            <a:off x="7872887" y="2633906"/>
            <a:ext cx="1445283" cy="524529"/>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A2C780CB-9FAF-48BD-9FC1-E058CE3A3C74}"/>
              </a:ext>
            </a:extLst>
          </p:cNvPr>
          <p:cNvCxnSpPr>
            <a:cxnSpLocks/>
            <a:stCxn id="17" idx="3"/>
            <a:endCxn id="2" idx="1"/>
          </p:cNvCxnSpPr>
          <p:nvPr/>
        </p:nvCxnSpPr>
        <p:spPr>
          <a:xfrm flipV="1">
            <a:off x="7872887" y="2109377"/>
            <a:ext cx="1445284" cy="1049058"/>
          </a:xfrm>
          <a:prstGeom prst="bentConnector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6391361-C1B0-4032-9705-24824C20CCE9}"/>
              </a:ext>
            </a:extLst>
          </p:cNvPr>
          <p:cNvSpPr/>
          <p:nvPr/>
        </p:nvSpPr>
        <p:spPr>
          <a:xfrm>
            <a:off x="9318171" y="1894103"/>
            <a:ext cx="2448378" cy="430548"/>
          </a:xfrm>
          <a:prstGeom prst="rect">
            <a:avLst/>
          </a:prstGeom>
          <a:solidFill>
            <a:schemeClr val="bg1">
              <a:lumMod val="8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Placebo</a:t>
            </a:r>
          </a:p>
        </p:txBody>
      </p:sp>
      <p:sp>
        <p:nvSpPr>
          <p:cNvPr id="17" name="Rectangle 16">
            <a:extLst>
              <a:ext uri="{FF2B5EF4-FFF2-40B4-BE49-F238E27FC236}">
                <a16:creationId xmlns:a16="http://schemas.microsoft.com/office/drawing/2014/main" id="{585FFB0C-DCBF-42C3-A588-BE05247026F4}"/>
              </a:ext>
            </a:extLst>
          </p:cNvPr>
          <p:cNvSpPr/>
          <p:nvPr/>
        </p:nvSpPr>
        <p:spPr>
          <a:xfrm>
            <a:off x="5804601" y="2943161"/>
            <a:ext cx="2068286" cy="430548"/>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834 subjects*</a:t>
            </a:r>
          </a:p>
        </p:txBody>
      </p:sp>
      <p:sp>
        <p:nvSpPr>
          <p:cNvPr id="18" name="Rectangle 17">
            <a:extLst>
              <a:ext uri="{FF2B5EF4-FFF2-40B4-BE49-F238E27FC236}">
                <a16:creationId xmlns:a16="http://schemas.microsoft.com/office/drawing/2014/main" id="{28472307-3ACB-42B0-837D-64C71652ED54}"/>
              </a:ext>
            </a:extLst>
          </p:cNvPr>
          <p:cNvSpPr/>
          <p:nvPr/>
        </p:nvSpPr>
        <p:spPr>
          <a:xfrm>
            <a:off x="9318170" y="2418632"/>
            <a:ext cx="2448379" cy="430548"/>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Cotadutide 100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g SC QD</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6F84502E-0C52-42C2-ABB2-B5FA5E1E6D4A}"/>
              </a:ext>
            </a:extLst>
          </p:cNvPr>
          <p:cNvSpPr/>
          <p:nvPr/>
        </p:nvSpPr>
        <p:spPr>
          <a:xfrm>
            <a:off x="9318171" y="2943161"/>
            <a:ext cx="2448379" cy="430548"/>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Cotadutide 200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g SC QD</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E8A6D8C7-0FAC-4A68-8488-B4A7C5C9B946}"/>
              </a:ext>
            </a:extLst>
          </p:cNvPr>
          <p:cNvSpPr/>
          <p:nvPr/>
        </p:nvSpPr>
        <p:spPr>
          <a:xfrm>
            <a:off x="9318171" y="3467690"/>
            <a:ext cx="2448379" cy="430548"/>
          </a:xfrm>
          <a:prstGeom prst="rect">
            <a:avLst/>
          </a:prstGeom>
          <a:solidFill>
            <a:schemeClr val="accent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FFFFFF"/>
                </a:solidFill>
                <a:effectLst/>
                <a:uLnTx/>
                <a:uFillTx/>
                <a:latin typeface="Arial" panose="020B0604020202020204"/>
                <a:ea typeface="+mn-ea"/>
                <a:cs typeface="+mn-cs"/>
              </a:rPr>
              <a:t>Cotadutide</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 300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sym typeface="Symbol" panose="05050102010706020507" pitchFamily="18" charset="2"/>
              </a:rPr>
              <a:t>g SC QD</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6956B258-FDCE-4B32-9492-46C8A183C019}"/>
              </a:ext>
            </a:extLst>
          </p:cNvPr>
          <p:cNvSpPr/>
          <p:nvPr/>
        </p:nvSpPr>
        <p:spPr>
          <a:xfrm>
            <a:off x="9318172" y="3992218"/>
            <a:ext cx="2448378" cy="430548"/>
          </a:xfrm>
          <a:prstGeom prst="rect">
            <a:avLst/>
          </a:prstGeom>
          <a:solidFill>
            <a:schemeClr val="tx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Liraglutide 1.8 mg SC QD</a:t>
            </a:r>
          </a:p>
        </p:txBody>
      </p:sp>
      <p:cxnSp>
        <p:nvCxnSpPr>
          <p:cNvPr id="14" name="Connector: Elbow 13">
            <a:extLst>
              <a:ext uri="{FF2B5EF4-FFF2-40B4-BE49-F238E27FC236}">
                <a16:creationId xmlns:a16="http://schemas.microsoft.com/office/drawing/2014/main" id="{09C519B5-D5BC-44B1-8509-09B017CF158C}"/>
              </a:ext>
            </a:extLst>
          </p:cNvPr>
          <p:cNvCxnSpPr>
            <a:cxnSpLocks/>
            <a:stCxn id="17" idx="3"/>
            <a:endCxn id="22" idx="1"/>
          </p:cNvCxnSpPr>
          <p:nvPr/>
        </p:nvCxnSpPr>
        <p:spPr>
          <a:xfrm>
            <a:off x="7872887" y="3158435"/>
            <a:ext cx="1445284" cy="524529"/>
          </a:xfrm>
          <a:prstGeom prst="bentConnector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E8D0D2F-6C67-4B17-9678-8FB61091C933}"/>
              </a:ext>
            </a:extLst>
          </p:cNvPr>
          <p:cNvCxnSpPr>
            <a:cxnSpLocks/>
            <a:stCxn id="17" idx="3"/>
            <a:endCxn id="21" idx="1"/>
          </p:cNvCxnSpPr>
          <p:nvPr/>
        </p:nvCxnSpPr>
        <p:spPr>
          <a:xfrm>
            <a:off x="7872887" y="3158435"/>
            <a:ext cx="1445284"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141CE818-874F-4053-B46C-A10CB2862852}"/>
              </a:ext>
            </a:extLst>
          </p:cNvPr>
          <p:cNvSpPr/>
          <p:nvPr/>
        </p:nvSpPr>
        <p:spPr>
          <a:xfrm>
            <a:off x="8426514" y="2946035"/>
            <a:ext cx="343059" cy="342900"/>
          </a:xfrm>
          <a:prstGeom prst="ellipse">
            <a:avLst/>
          </a:prstGeom>
          <a:solidFill>
            <a:srgbClr val="976CA4"/>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FFFF"/>
                </a:solidFill>
                <a:effectLst/>
                <a:uLnTx/>
                <a:uFillTx/>
                <a:latin typeface="Arial" panose="020B0604020202020204"/>
                <a:ea typeface="+mn-ea"/>
                <a:cs typeface="+mn-cs"/>
              </a:rPr>
              <a:t>R</a:t>
            </a:r>
          </a:p>
        </p:txBody>
      </p:sp>
      <p:cxnSp>
        <p:nvCxnSpPr>
          <p:cNvPr id="27" name="Connector: Elbow 26">
            <a:extLst>
              <a:ext uri="{FF2B5EF4-FFF2-40B4-BE49-F238E27FC236}">
                <a16:creationId xmlns:a16="http://schemas.microsoft.com/office/drawing/2014/main" id="{50ACA804-A072-4FBA-94A5-97CD6F05C82A}"/>
              </a:ext>
            </a:extLst>
          </p:cNvPr>
          <p:cNvCxnSpPr>
            <a:cxnSpLocks/>
            <a:stCxn id="17" idx="2"/>
            <a:endCxn id="23" idx="1"/>
          </p:cNvCxnSpPr>
          <p:nvPr/>
        </p:nvCxnSpPr>
        <p:spPr>
          <a:xfrm rot="16200000" flipH="1">
            <a:off x="7661567" y="2550886"/>
            <a:ext cx="833783" cy="2479428"/>
          </a:xfrm>
          <a:prstGeom prst="bentConnector2">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47792A9-1A4A-4BFA-94D5-51A69A780544}"/>
              </a:ext>
            </a:extLst>
          </p:cNvPr>
          <p:cNvSpPr txBox="1"/>
          <p:nvPr/>
        </p:nvSpPr>
        <p:spPr>
          <a:xfrm>
            <a:off x="6838743" y="3899631"/>
            <a:ext cx="9813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Open-label</a:t>
            </a:r>
          </a:p>
        </p:txBody>
      </p:sp>
      <p:pic>
        <p:nvPicPr>
          <p:cNvPr id="20" name="Picture 19">
            <a:hlinkClick r:id="rId3" action="ppaction://hlinksldjump"/>
            <a:extLst>
              <a:ext uri="{FF2B5EF4-FFF2-40B4-BE49-F238E27FC236}">
                <a16:creationId xmlns:a16="http://schemas.microsoft.com/office/drawing/2014/main" id="{1D40B229-65CE-42E5-8D77-419F080DD4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92648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D261-7E71-4AF8-A6A9-3981FA93F581}"/>
              </a:ext>
            </a:extLst>
          </p:cNvPr>
          <p:cNvSpPr>
            <a:spLocks noGrp="1"/>
          </p:cNvSpPr>
          <p:nvPr>
            <p:ph type="title"/>
          </p:nvPr>
        </p:nvSpPr>
        <p:spPr/>
        <p:txBody>
          <a:bodyPr>
            <a:noAutofit/>
          </a:bodyPr>
          <a:lstStyle/>
          <a:p>
            <a:r>
              <a:rPr lang="en-US" sz="2400" dirty="0"/>
              <a:t>Effects of cotadutide on biomarkers of NASH in overweight or obese subjects with T2DM: a 54-week analysis of a randomized phase 2b study</a:t>
            </a:r>
            <a:endParaRPr lang="en-GB" sz="2400" dirty="0"/>
          </a:p>
        </p:txBody>
      </p:sp>
      <p:sp>
        <p:nvSpPr>
          <p:cNvPr id="3" name="Text Placeholder 2">
            <a:extLst>
              <a:ext uri="{FF2B5EF4-FFF2-40B4-BE49-F238E27FC236}">
                <a16:creationId xmlns:a16="http://schemas.microsoft.com/office/drawing/2014/main" id="{6642B8E8-3DDB-4462-AE82-17E3E5345D32}"/>
              </a:ext>
            </a:extLst>
          </p:cNvPr>
          <p:cNvSpPr>
            <a:spLocks noGrp="1"/>
          </p:cNvSpPr>
          <p:nvPr>
            <p:ph type="body" sz="quarter" idx="10"/>
          </p:nvPr>
        </p:nvSpPr>
        <p:spPr>
          <a:xfrm>
            <a:off x="6567" y="6479931"/>
            <a:ext cx="10025871" cy="376990"/>
          </a:xfrm>
        </p:spPr>
        <p:txBody>
          <a:bodyPr/>
          <a:lstStyle/>
          <a:p>
            <a:r>
              <a:rPr lang="en-GB" dirty="0"/>
              <a:t>*Significant reductions were observed for all doses vs placebo (p&lt;0.001); </a:t>
            </a:r>
            <a:r>
              <a:rPr lang="en-US" baseline="30000" dirty="0"/>
              <a:t>†</a:t>
            </a:r>
            <a:r>
              <a:rPr lang="en-US" dirty="0"/>
              <a:t>LS mean for % change from BL (95% CI); </a:t>
            </a:r>
            <a:r>
              <a:rPr lang="en-US" baseline="30000" dirty="0"/>
              <a:t>‡</a:t>
            </a:r>
            <a:r>
              <a:rPr lang="en-GB" dirty="0"/>
              <a:t>Mean (SD) </a:t>
            </a:r>
          </a:p>
          <a:p>
            <a:r>
              <a:rPr lang="en-GB" dirty="0"/>
              <a:t>Nahra R, et al. DILC 2020; </a:t>
            </a:r>
            <a:r>
              <a:rPr lang="en-GB" dirty="0">
                <a:solidFill>
                  <a:srgbClr val="000000"/>
                </a:solidFill>
              </a:rPr>
              <a:t>AS076</a:t>
            </a:r>
            <a:endParaRPr lang="en-GB" dirty="0"/>
          </a:p>
        </p:txBody>
      </p:sp>
      <p:sp>
        <p:nvSpPr>
          <p:cNvPr id="4" name="Content Placeholder 3">
            <a:extLst>
              <a:ext uri="{FF2B5EF4-FFF2-40B4-BE49-F238E27FC236}">
                <a16:creationId xmlns:a16="http://schemas.microsoft.com/office/drawing/2014/main" id="{1E025FB5-8325-48AE-AAC3-68DD483E38AB}"/>
              </a:ext>
            </a:extLst>
          </p:cNvPr>
          <p:cNvSpPr>
            <a:spLocks noGrp="1"/>
          </p:cNvSpPr>
          <p:nvPr>
            <p:ph sz="half" idx="1"/>
          </p:nvPr>
        </p:nvSpPr>
        <p:spPr>
          <a:xfrm>
            <a:off x="425752" y="1340768"/>
            <a:ext cx="11342400" cy="5376262"/>
          </a:xfrm>
        </p:spPr>
        <p:txBody>
          <a:bodyPr vert="horz" lIns="91440" tIns="45720" rIns="91440" bIns="45720" rtlCol="0" anchor="t">
            <a:normAutofit lnSpcReduction="10000"/>
          </a:bodyPr>
          <a:lstStyle/>
          <a:p>
            <a:pPr marL="0" indent="0">
              <a:buNone/>
            </a:pPr>
            <a:r>
              <a:rPr lang="en-GB" b="1" dirty="0">
                <a:solidFill>
                  <a:srgbClr val="FFFFFF"/>
                </a:solidFill>
                <a:highlight>
                  <a:srgbClr val="004A86"/>
                </a:highlight>
                <a:cs typeface="Arial" panose="020B0604020202020204" pitchFamily="34" charset="0"/>
              </a:rPr>
              <a:t>RESULTS</a:t>
            </a:r>
          </a:p>
          <a:p>
            <a:r>
              <a:rPr lang="en-GB" sz="1600" dirty="0"/>
              <a:t>Significant reductions in body weight were observed with cotadutide 300 </a:t>
            </a:r>
            <a:r>
              <a:rPr lang="en-GB" sz="1600" dirty="0">
                <a:sym typeface="Symbol" panose="05050102010706020507" pitchFamily="18" charset="2"/>
              </a:rPr>
              <a:t>g vs liraglutide (p=0.009)*</a:t>
            </a:r>
            <a:endParaRPr lang="en-GB" sz="1600" dirty="0"/>
          </a:p>
          <a:p>
            <a:r>
              <a:rPr lang="en-GB" sz="1600" dirty="0">
                <a:cs typeface="Arial"/>
              </a:rPr>
              <a:t>0.4% fall in pro-C3 for cotadutide 300 </a:t>
            </a:r>
            <a:r>
              <a:rPr lang="en-GB" sz="1600" dirty="0">
                <a:sym typeface="Symbol" panose="05050102010706020507" pitchFamily="18" charset="2"/>
              </a:rPr>
              <a:t>g </a:t>
            </a:r>
            <a:r>
              <a:rPr lang="en-GB" sz="1600" dirty="0">
                <a:cs typeface="Arial"/>
              </a:rPr>
              <a:t>vs an 8% rise for liraglutide and a 13% rise for placebo</a:t>
            </a:r>
            <a:endParaRPr lang="en-GB" sz="1600" dirty="0"/>
          </a:p>
          <a:p>
            <a:r>
              <a:rPr lang="en-GB" sz="1600" dirty="0"/>
              <a:t>Numerical reductions in ALT, AST, and GGT levels were observed with all cotadutide doses</a:t>
            </a:r>
            <a:endParaRPr lang="en-GB" dirty="0"/>
          </a:p>
          <a:p>
            <a:pPr lvl="1"/>
            <a:r>
              <a:rPr lang="en-US" sz="1400" dirty="0"/>
              <a:t>Greatest ALT reductions were in 4th quartile: changes</a:t>
            </a:r>
            <a:r>
              <a:rPr lang="en-US" sz="1400" baseline="30000" dirty="0"/>
              <a:t>†</a:t>
            </a:r>
            <a:r>
              <a:rPr lang="en-US" sz="1400" dirty="0"/>
              <a:t> vs placebo were </a:t>
            </a:r>
            <a:r>
              <a:rPr lang="en-US" sz="1400" dirty="0">
                <a:highlight>
                  <a:srgbClr val="E6F4F4"/>
                </a:highlight>
              </a:rPr>
              <a:t>–12.3 (p=0.259)</a:t>
            </a:r>
            <a:r>
              <a:rPr lang="en-US" sz="1400" dirty="0"/>
              <a:t>, </a:t>
            </a:r>
            <a:r>
              <a:rPr lang="en-US" sz="1400" dirty="0">
                <a:highlight>
                  <a:srgbClr val="B5DFDD"/>
                </a:highlight>
                <a:latin typeface="Arial" panose="020B0604020202020204" pitchFamily="34" charset="0"/>
                <a:cs typeface="Arial" panose="020B0604020202020204" pitchFamily="34" charset="0"/>
              </a:rPr>
              <a:t>-</a:t>
            </a:r>
            <a:r>
              <a:rPr lang="en-US" sz="1400" dirty="0">
                <a:highlight>
                  <a:srgbClr val="B5DFDD"/>
                </a:highlight>
              </a:rPr>
              <a:t>27.1 (p=0.002)</a:t>
            </a:r>
            <a:r>
              <a:rPr lang="en-US" sz="1400" dirty="0"/>
              <a:t>, and </a:t>
            </a:r>
            <a:r>
              <a:rPr lang="en-US" sz="1400" dirty="0">
                <a:solidFill>
                  <a:schemeClr val="bg1"/>
                </a:solidFill>
                <a:highlight>
                  <a:srgbClr val="0B9490"/>
                </a:highlight>
                <a:latin typeface="Arial" panose="020B0604020202020204" pitchFamily="34" charset="0"/>
                <a:cs typeface="Arial" panose="020B0604020202020204" pitchFamily="34" charset="0"/>
              </a:rPr>
              <a:t>-</a:t>
            </a:r>
            <a:r>
              <a:rPr lang="en-US" sz="1400" dirty="0">
                <a:solidFill>
                  <a:schemeClr val="bg1"/>
                </a:solidFill>
                <a:highlight>
                  <a:srgbClr val="0B9490"/>
                </a:highlight>
              </a:rPr>
              <a:t>31.3 (p&lt;0.001)</a:t>
            </a:r>
            <a:r>
              <a:rPr lang="en-US" sz="1400" dirty="0">
                <a:solidFill>
                  <a:schemeClr val="bg1"/>
                </a:solidFill>
              </a:rPr>
              <a:t> </a:t>
            </a:r>
          </a:p>
          <a:p>
            <a:pPr lvl="1"/>
            <a:endParaRPr lang="en-GB" sz="1400" dirty="0"/>
          </a:p>
          <a:p>
            <a:endParaRPr lang="en-GB" sz="1600" dirty="0"/>
          </a:p>
          <a:p>
            <a:endParaRPr lang="en-GB" sz="1600" dirty="0"/>
          </a:p>
          <a:p>
            <a:endParaRPr lang="en-GB" sz="1800" dirty="0"/>
          </a:p>
          <a:p>
            <a:endParaRPr lang="en-GB" sz="1800" dirty="0"/>
          </a:p>
          <a:p>
            <a:endParaRPr lang="en-GB" sz="1800" dirty="0"/>
          </a:p>
          <a:p>
            <a:endParaRPr lang="en-GB" sz="1800" dirty="0"/>
          </a:p>
          <a:p>
            <a:endParaRPr lang="en-GB" sz="1800" dirty="0"/>
          </a:p>
          <a:p>
            <a:r>
              <a:rPr lang="en-GB" sz="1600" dirty="0"/>
              <a:t>Clinically significant reductions were observed at Week 54 in NFS (p≤0.001) for all cotadutide doses and in FLI (p=0.010) for cotadutide 300 µg vs placebo</a:t>
            </a:r>
            <a:endParaRPr lang="en-GB" sz="1800" dirty="0"/>
          </a:p>
          <a:p>
            <a:pPr marL="0" indent="0">
              <a:buNone/>
            </a:pPr>
            <a:r>
              <a:rPr lang="en-GB" b="1" dirty="0">
                <a:solidFill>
                  <a:srgbClr val="FFFFFF"/>
                </a:solidFill>
                <a:highlight>
                  <a:srgbClr val="004A86"/>
                </a:highlight>
                <a:cs typeface="Arial" panose="020B0604020202020204" pitchFamily="34" charset="0"/>
              </a:rPr>
              <a:t>CONCLUSION</a:t>
            </a:r>
          </a:p>
          <a:p>
            <a:r>
              <a:rPr lang="en-US" sz="1600" dirty="0"/>
              <a:t>Reductions in body weight and ALT with cotadutide 300 µg and improvements in FLI and NFS support </a:t>
            </a:r>
            <a:br>
              <a:rPr lang="en-US" sz="1600" dirty="0"/>
            </a:br>
            <a:r>
              <a:rPr lang="en-US" sz="1600" dirty="0"/>
              <a:t>prospective clinical trials with cotadutide for a NASH indication</a:t>
            </a:r>
            <a:endParaRPr lang="en-GB" sz="1600" dirty="0"/>
          </a:p>
        </p:txBody>
      </p:sp>
      <p:cxnSp>
        <p:nvCxnSpPr>
          <p:cNvPr id="8" name="Straight Connector 7">
            <a:extLst>
              <a:ext uri="{FF2B5EF4-FFF2-40B4-BE49-F238E27FC236}">
                <a16:creationId xmlns:a16="http://schemas.microsoft.com/office/drawing/2014/main" id="{4800E7A4-F1CA-426D-9D9A-07B8C5136CE5}"/>
              </a:ext>
            </a:extLst>
          </p:cNvPr>
          <p:cNvCxnSpPr>
            <a:cxnSpLocks/>
          </p:cNvCxnSpPr>
          <p:nvPr/>
        </p:nvCxnSpPr>
        <p:spPr>
          <a:xfrm flipH="1">
            <a:off x="517754" y="5482397"/>
            <a:ext cx="10982323" cy="0"/>
          </a:xfrm>
          <a:prstGeom prst="line">
            <a:avLst/>
          </a:prstGeom>
          <a:noFill/>
          <a:ln w="9525" cap="flat" cmpd="sng" algn="ctr">
            <a:solidFill>
              <a:srgbClr val="1D498B">
                <a:shade val="95000"/>
                <a:satMod val="105000"/>
              </a:srgbClr>
            </a:solidFill>
            <a:prstDash val="solid"/>
          </a:ln>
          <a:effectLst/>
        </p:spPr>
      </p:cxnSp>
      <p:graphicFrame>
        <p:nvGraphicFramePr>
          <p:cNvPr id="6" name="Table 8">
            <a:extLst>
              <a:ext uri="{FF2B5EF4-FFF2-40B4-BE49-F238E27FC236}">
                <a16:creationId xmlns:a16="http://schemas.microsoft.com/office/drawing/2014/main" id="{D4AF4326-0739-47F8-A27F-6D409655F3CD}"/>
              </a:ext>
            </a:extLst>
          </p:cNvPr>
          <p:cNvGraphicFramePr>
            <a:graphicFrameLocks noGrp="1"/>
          </p:cNvGraphicFramePr>
          <p:nvPr>
            <p:extLst>
              <p:ext uri="{D42A27DB-BD31-4B8C-83A1-F6EECF244321}">
                <p14:modId xmlns:p14="http://schemas.microsoft.com/office/powerpoint/2010/main" val="4044914166"/>
              </p:ext>
            </p:extLst>
          </p:nvPr>
        </p:nvGraphicFramePr>
        <p:xfrm>
          <a:off x="588962" y="2834975"/>
          <a:ext cx="10982325" cy="2150750"/>
        </p:xfrm>
        <a:graphic>
          <a:graphicData uri="http://schemas.openxmlformats.org/drawingml/2006/table">
            <a:tbl>
              <a:tblPr firstRow="1" bandRow="1">
                <a:tableStyleId>{5C22544A-7EE6-4342-B048-85BDC9FD1C3A}</a:tableStyleId>
              </a:tblPr>
              <a:tblGrid>
                <a:gridCol w="642466">
                  <a:extLst>
                    <a:ext uri="{9D8B030D-6E8A-4147-A177-3AD203B41FA5}">
                      <a16:colId xmlns:a16="http://schemas.microsoft.com/office/drawing/2014/main" val="1762163224"/>
                    </a:ext>
                  </a:extLst>
                </a:gridCol>
                <a:gridCol w="2409244">
                  <a:extLst>
                    <a:ext uri="{9D8B030D-6E8A-4147-A177-3AD203B41FA5}">
                      <a16:colId xmlns:a16="http://schemas.microsoft.com/office/drawing/2014/main" val="322554221"/>
                    </a:ext>
                  </a:extLst>
                </a:gridCol>
                <a:gridCol w="1586123">
                  <a:extLst>
                    <a:ext uri="{9D8B030D-6E8A-4147-A177-3AD203B41FA5}">
                      <a16:colId xmlns:a16="http://schemas.microsoft.com/office/drawing/2014/main" val="1632169973"/>
                    </a:ext>
                  </a:extLst>
                </a:gridCol>
                <a:gridCol w="1586123">
                  <a:extLst>
                    <a:ext uri="{9D8B030D-6E8A-4147-A177-3AD203B41FA5}">
                      <a16:colId xmlns:a16="http://schemas.microsoft.com/office/drawing/2014/main" val="3001757365"/>
                    </a:ext>
                  </a:extLst>
                </a:gridCol>
                <a:gridCol w="1586123">
                  <a:extLst>
                    <a:ext uri="{9D8B030D-6E8A-4147-A177-3AD203B41FA5}">
                      <a16:colId xmlns:a16="http://schemas.microsoft.com/office/drawing/2014/main" val="1973190853"/>
                    </a:ext>
                  </a:extLst>
                </a:gridCol>
                <a:gridCol w="1586123">
                  <a:extLst>
                    <a:ext uri="{9D8B030D-6E8A-4147-A177-3AD203B41FA5}">
                      <a16:colId xmlns:a16="http://schemas.microsoft.com/office/drawing/2014/main" val="658662095"/>
                    </a:ext>
                  </a:extLst>
                </a:gridCol>
                <a:gridCol w="1586123">
                  <a:extLst>
                    <a:ext uri="{9D8B030D-6E8A-4147-A177-3AD203B41FA5}">
                      <a16:colId xmlns:a16="http://schemas.microsoft.com/office/drawing/2014/main" val="713849609"/>
                    </a:ext>
                  </a:extLst>
                </a:gridCol>
              </a:tblGrid>
              <a:tr h="202082">
                <a:tc gridSpan="2">
                  <a:txBody>
                    <a:bodyPr/>
                    <a:lstStyle/>
                    <a:p>
                      <a:pPr algn="ctr">
                        <a:lnSpc>
                          <a:spcPct val="73000"/>
                        </a:lnSpc>
                      </a:pP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73000"/>
                        </a:lnSpc>
                        <a:spcBef>
                          <a:spcPts val="0"/>
                        </a:spcBef>
                        <a:spcAft>
                          <a:spcPts val="0"/>
                        </a:spcAft>
                        <a:buClrTx/>
                        <a:buSzTx/>
                        <a:buFontTx/>
                        <a:buNone/>
                        <a:tabLst/>
                        <a:defRPr/>
                      </a:pPr>
                      <a:r>
                        <a:rPr lang="en-GB" sz="1100" b="0" dirty="0">
                          <a:solidFill>
                            <a:schemeClr val="tx1"/>
                          </a:solidFill>
                        </a:rPr>
                        <a:t>COT 100 </a:t>
                      </a:r>
                      <a:r>
                        <a:rPr lang="en-GB" sz="1100" b="0" dirty="0">
                          <a:solidFill>
                            <a:schemeClr val="tx1"/>
                          </a:solidFill>
                          <a:sym typeface="Symbol" panose="05050102010706020507" pitchFamily="18" charset="2"/>
                        </a:rPr>
                        <a:t>g (n=76)</a:t>
                      </a:r>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73000"/>
                        </a:lnSpc>
                        <a:spcBef>
                          <a:spcPts val="0"/>
                        </a:spcBef>
                        <a:spcAft>
                          <a:spcPts val="0"/>
                        </a:spcAft>
                        <a:buClrTx/>
                        <a:buSzTx/>
                        <a:buFontTx/>
                        <a:buNone/>
                        <a:tabLst/>
                        <a:defRPr/>
                      </a:pPr>
                      <a:r>
                        <a:rPr lang="en-GB" sz="1100" b="0" dirty="0">
                          <a:solidFill>
                            <a:schemeClr val="tx1"/>
                          </a:solidFill>
                        </a:rPr>
                        <a:t>COT 200 </a:t>
                      </a:r>
                      <a:r>
                        <a:rPr lang="en-GB" sz="1100" b="0" dirty="0">
                          <a:solidFill>
                            <a:schemeClr val="tx1"/>
                          </a:solidFill>
                          <a:sym typeface="Symbol" panose="05050102010706020507" pitchFamily="18" charset="2"/>
                        </a:rPr>
                        <a:t>g (n=202)</a:t>
                      </a:r>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73000"/>
                        </a:lnSpc>
                      </a:pPr>
                      <a:r>
                        <a:rPr lang="en-GB" sz="1100" b="0" dirty="0">
                          <a:solidFill>
                            <a:schemeClr val="bg1"/>
                          </a:solidFill>
                        </a:rPr>
                        <a:t>COT 300 </a:t>
                      </a:r>
                      <a:r>
                        <a:rPr lang="en-GB" sz="1100" b="0" dirty="0">
                          <a:solidFill>
                            <a:schemeClr val="bg1"/>
                          </a:solidFill>
                          <a:sym typeface="Symbol" panose="05050102010706020507" pitchFamily="18" charset="2"/>
                        </a:rPr>
                        <a:t>g (n=189)</a:t>
                      </a:r>
                      <a:endParaRPr lang="en-GB"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3000"/>
                        </a:lnSpc>
                      </a:pPr>
                      <a:r>
                        <a:rPr lang="en-GB" sz="1100" b="0" dirty="0">
                          <a:solidFill>
                            <a:schemeClr val="bg1"/>
                          </a:solidFill>
                        </a:rPr>
                        <a:t>Liraglutide (n=104)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73000"/>
                        </a:lnSpc>
                      </a:pPr>
                      <a:r>
                        <a:rPr lang="en-GB" sz="1100" b="0" dirty="0">
                          <a:solidFill>
                            <a:schemeClr val="tx1"/>
                          </a:solidFill>
                        </a:rPr>
                        <a:t>Placebo (n=93)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33395862"/>
                  </a:ext>
                </a:extLst>
              </a:tr>
              <a:tr h="202082">
                <a:tc rowSpan="3">
                  <a:txBody>
                    <a:bodyPr/>
                    <a:lstStyle/>
                    <a:p>
                      <a:pPr>
                        <a:lnSpc>
                          <a:spcPct val="75000"/>
                        </a:lnSpc>
                      </a:pPr>
                      <a:r>
                        <a:rPr lang="en-GB" sz="1100" b="1" dirty="0"/>
                        <a:t>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73000"/>
                        </a:lnSpc>
                      </a:pPr>
                      <a:r>
                        <a:rPr lang="en-GB" sz="1100" b="0" dirty="0"/>
                        <a:t>BL, U/L</a:t>
                      </a:r>
                      <a:r>
                        <a:rPr lang="en-US" sz="1100" baseline="30000" dirty="0"/>
                        <a:t>‡</a:t>
                      </a: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33.5 (21.6)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32.1 (18.1)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33.2 (18.7)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32.8 (18.2)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30.7 (19.2)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5742141"/>
                  </a:ext>
                </a:extLst>
              </a:tr>
              <a:tr h="202082">
                <a:tc vMerge="1">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73000"/>
                        </a:lnSpc>
                      </a:pPr>
                      <a:r>
                        <a:rPr lang="en-GB" sz="1100" b="0" dirty="0">
                          <a:sym typeface="Symbol" panose="05050102010706020507" pitchFamily="18" charset="2"/>
                        </a:rPr>
                        <a:t> At Week 54, %</a:t>
                      </a:r>
                      <a:r>
                        <a:rPr lang="en-US" sz="1100" baseline="30000" dirty="0"/>
                        <a:t>†</a:t>
                      </a: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-7.5 (-16.4,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-12.0 (-17.4, -6.6)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-14.1 (-19.8, -8.6)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-3.2 (-10.8, 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0.9 (-7.1,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841367"/>
                  </a:ext>
                </a:extLst>
              </a:tr>
              <a:tr h="202082">
                <a:tc vMerge="1">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73000"/>
                        </a:lnSpc>
                      </a:pPr>
                      <a:r>
                        <a:rPr lang="en-GB" sz="1100" b="0" dirty="0"/>
                        <a:t>p-value vs placebo / liraglutide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0.165 / 0.467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0.009 / 0.063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0.003 / 0.023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0.461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802553"/>
                  </a:ext>
                </a:extLst>
              </a:tr>
              <a:tr h="202082">
                <a:tc rowSpan="3">
                  <a:txBody>
                    <a:bodyPr/>
                    <a:lstStyle/>
                    <a:p>
                      <a:pPr>
                        <a:lnSpc>
                          <a:spcPct val="75000"/>
                        </a:lnSpc>
                      </a:pPr>
                      <a:r>
                        <a:rPr lang="en-GB" sz="1100" b="1" dirty="0"/>
                        <a:t>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73000"/>
                        </a:lnSpc>
                      </a:pPr>
                      <a:r>
                        <a:rPr lang="en-GB" sz="1100" b="0" dirty="0"/>
                        <a:t>BL, U/L</a:t>
                      </a:r>
                      <a:r>
                        <a:rPr lang="en-US" sz="1100" baseline="30000" dirty="0"/>
                        <a:t>‡</a:t>
                      </a: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24.8 (12.3)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24.1 (13.3)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25.1 (17.4)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24.6 (11.9)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23.7 (11.5)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08432477"/>
                  </a:ext>
                </a:extLst>
              </a:tr>
              <a:tr h="202082">
                <a:tc vMerge="1">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73000"/>
                        </a:lnSpc>
                      </a:pPr>
                      <a:r>
                        <a:rPr lang="en-GB" sz="1100" b="0" dirty="0">
                          <a:sym typeface="Symbol" panose="05050102010706020507" pitchFamily="18" charset="2"/>
                        </a:rPr>
                        <a:t> At Week 54, %</a:t>
                      </a:r>
                      <a:r>
                        <a:rPr lang="en-US" sz="1100" baseline="30000" dirty="0"/>
                        <a:t>†</a:t>
                      </a: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-1.8 (19.8, 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-6.2 (-11.2,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-9.1 (-14.3,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0.4 (-6.5, 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5.7 (-1.7, 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5534704"/>
                  </a:ext>
                </a:extLst>
              </a:tr>
              <a:tr h="202082">
                <a:tc vMerge="1">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73000"/>
                        </a:lnSpc>
                      </a:pPr>
                      <a:r>
                        <a:rPr lang="en-GB" sz="1100" b="0" dirty="0"/>
                        <a:t>p-value vs placebo / liraglutide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0.182 / 0.695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0.009 / 0.129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0.001 / 0.030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0.302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73000"/>
                        </a:lnSpc>
                      </a:pPr>
                      <a:r>
                        <a:rPr lang="en-GB" sz="11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1843760"/>
                  </a:ext>
                </a:extLst>
              </a:tr>
              <a:tr h="202082">
                <a:tc rowSpan="3">
                  <a:txBody>
                    <a:bodyPr/>
                    <a:lstStyle/>
                    <a:p>
                      <a:pPr>
                        <a:lnSpc>
                          <a:spcPct val="75000"/>
                        </a:lnSpc>
                      </a:pPr>
                      <a:r>
                        <a:rPr lang="en-GB" sz="1100" b="1" dirty="0"/>
                        <a:t>GGT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73000"/>
                        </a:lnSpc>
                      </a:pPr>
                      <a:r>
                        <a:rPr lang="en-GB" sz="1100" b="0" dirty="0"/>
                        <a:t>BL, U/L</a:t>
                      </a:r>
                      <a:r>
                        <a:rPr lang="en-US" sz="1100" baseline="30000" dirty="0"/>
                        <a:t>‡</a:t>
                      </a: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40.3 (40.9)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42.5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45.1 (48.8)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48.1 (49.5)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41.5 (30.1)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1132580"/>
                  </a:ext>
                </a:extLst>
              </a:tr>
              <a:tr h="202082">
                <a:tc vMerge="1">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73000"/>
                        </a:lnSpc>
                      </a:pPr>
                      <a:r>
                        <a:rPr lang="en-GB" sz="1100" b="0" dirty="0">
                          <a:sym typeface="Symbol" panose="05050102010706020507" pitchFamily="18" charset="2"/>
                        </a:rPr>
                        <a:t> At Week 54, %</a:t>
                      </a:r>
                      <a:r>
                        <a:rPr lang="en-US" sz="1100" baseline="30000" dirty="0"/>
                        <a:t>†</a:t>
                      </a:r>
                      <a:endParaRPr lang="en-GB"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-10.5 (-26.8,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-1.5 (-11.5, 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-12.2 (-22.5,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-10.5 (-24.4,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12.5 (-2.3, 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7927437"/>
                  </a:ext>
                </a:extLst>
              </a:tr>
              <a:tr h="202082">
                <a:tc vMerge="1">
                  <a:txBody>
                    <a:bodyPr/>
                    <a:lstStyle/>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73000"/>
                        </a:lnSpc>
                      </a:pPr>
                      <a:r>
                        <a:rPr lang="en-GB" sz="1100" b="0" dirty="0"/>
                        <a:t>p-value vs placebo / liraglutide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0.040 /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0.123 / 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0.007 / 0.853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0.026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73000"/>
                        </a:lnSpc>
                      </a:pPr>
                      <a:r>
                        <a:rPr lang="en-GB" sz="11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9874"/>
                  </a:ext>
                </a:extLst>
              </a:tr>
            </a:tbl>
          </a:graphicData>
        </a:graphic>
      </p:graphicFrame>
      <p:pic>
        <p:nvPicPr>
          <p:cNvPr id="7" name="Picture 6">
            <a:hlinkClick r:id="rId3" action="ppaction://hlinksldjump"/>
            <a:extLst>
              <a:ext uri="{FF2B5EF4-FFF2-40B4-BE49-F238E27FC236}">
                <a16:creationId xmlns:a16="http://schemas.microsoft.com/office/drawing/2014/main" id="{B5E17934-E795-4779-8BBF-1493FB1B893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679125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8153B-B7EB-4974-99BC-2BF827E22C3E}"/>
              </a:ext>
            </a:extLst>
          </p:cNvPr>
          <p:cNvSpPr>
            <a:spLocks noGrp="1"/>
          </p:cNvSpPr>
          <p:nvPr>
            <p:ph type="title"/>
          </p:nvPr>
        </p:nvSpPr>
        <p:spPr/>
        <p:txBody>
          <a:bodyPr/>
          <a:lstStyle/>
          <a:p>
            <a:r>
              <a:rPr lang="en-US" dirty="0">
                <a:cs typeface="Arial" panose="020B0604020202020204" pitchFamily="34" charset="0"/>
              </a:rPr>
              <a:t>3. Gut–liver axis</a:t>
            </a:r>
          </a:p>
        </p:txBody>
      </p:sp>
      <p:sp>
        <p:nvSpPr>
          <p:cNvPr id="6" name="Text Placeholder 5">
            <a:extLst>
              <a:ext uri="{FF2B5EF4-FFF2-40B4-BE49-F238E27FC236}">
                <a16:creationId xmlns:a16="http://schemas.microsoft.com/office/drawing/2014/main" id="{14D19D07-F918-4CF8-AD74-80D0391EE56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1284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000" dirty="0"/>
              <a:t>MCJ deficiency results in gut barrier dysfunction and macrophage-elicited inflammation following ethanol consumption, facilitating alcoholic endotoxemia</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cs typeface="Arial" panose="020B0604020202020204" pitchFamily="34" charset="0"/>
              </a:rPr>
              <a:t>Goikoetxea-Usandizaga N, et al. DILC 2020; AS110</a:t>
            </a:r>
            <a:endParaRPr lang="en-GB" dirty="0">
              <a:solidFill>
                <a:srgbClr val="000000"/>
              </a:solidFill>
            </a:endParaRPr>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1"/>
          </p:nvPr>
        </p:nvSpPr>
        <p:spPr>
          <a:xfrm>
            <a:off x="425752" y="1340768"/>
            <a:ext cx="5572800" cy="4844403"/>
          </a:xfrm>
          <a:ln>
            <a:noFill/>
          </a:ln>
        </p:spPr>
        <p:txBody>
          <a:bodyPr wrap="square">
            <a:sp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BACKGROUND &amp; AIMS</a:t>
            </a:r>
            <a:r>
              <a:rPr lang="en-US" b="1" dirty="0">
                <a:solidFill>
                  <a:schemeClr val="bg1"/>
                </a:solidFill>
                <a:highlight>
                  <a:srgbClr val="FEFCFC"/>
                </a:highlight>
                <a:latin typeface="Arial" panose="020B0604020202020204" pitchFamily="34" charset="0"/>
                <a:cs typeface="Arial" panose="020B0604020202020204" pitchFamily="34" charset="0"/>
              </a:rPr>
              <a:t>​ </a:t>
            </a:r>
          </a:p>
          <a:p>
            <a:r>
              <a:rPr lang="en-GB" sz="1800" dirty="0">
                <a:highlight>
                  <a:srgbClr val="FEFCFC"/>
                </a:highlight>
              </a:rPr>
              <a:t>E</a:t>
            </a:r>
            <a:r>
              <a:rPr lang="en-US" sz="1800" dirty="0">
                <a:highlight>
                  <a:srgbClr val="FEFCFC"/>
                </a:highlight>
              </a:rPr>
              <a:t>ndotoxin-mediated hepatic damage plays an essential role in the pathogenesis of ALD</a:t>
            </a:r>
          </a:p>
          <a:p>
            <a:r>
              <a:rPr lang="en-US" sz="1800" dirty="0">
                <a:highlight>
                  <a:srgbClr val="FEFCFC"/>
                </a:highlight>
              </a:rPr>
              <a:t>Alcohol consumption leads to</a:t>
            </a:r>
          </a:p>
          <a:p>
            <a:pPr lvl="1"/>
            <a:r>
              <a:rPr lang="en-US" sz="1600" dirty="0">
                <a:highlight>
                  <a:srgbClr val="FEFCFC"/>
                </a:highlight>
              </a:rPr>
              <a:t>Changes in the composition of the gut microbiome</a:t>
            </a:r>
          </a:p>
          <a:p>
            <a:pPr lvl="1"/>
            <a:r>
              <a:rPr lang="en-US" sz="1600" dirty="0">
                <a:highlight>
                  <a:srgbClr val="FEFCFC"/>
                </a:highlight>
              </a:rPr>
              <a:t>Disruption of the gut barrier</a:t>
            </a:r>
          </a:p>
          <a:p>
            <a:pPr lvl="1"/>
            <a:r>
              <a:rPr lang="en-US" sz="1600" dirty="0">
                <a:highlight>
                  <a:srgbClr val="FEFCFC"/>
                </a:highlight>
              </a:rPr>
              <a:t>Increased intestinal permeability</a:t>
            </a:r>
          </a:p>
          <a:p>
            <a:r>
              <a:rPr lang="en-US" sz="1800" dirty="0">
                <a:highlight>
                  <a:srgbClr val="FEFCFC"/>
                </a:highlight>
              </a:rPr>
              <a:t>MCJ is an endogenous negative regulator</a:t>
            </a:r>
            <a:br>
              <a:rPr lang="en-US" sz="1800" dirty="0">
                <a:highlight>
                  <a:srgbClr val="FEFCFC"/>
                </a:highlight>
              </a:rPr>
            </a:br>
            <a:r>
              <a:rPr lang="en-US" sz="1800" dirty="0">
                <a:highlight>
                  <a:srgbClr val="FEFCFC"/>
                </a:highlight>
              </a:rPr>
              <a:t>of mitochondria</a:t>
            </a:r>
          </a:p>
          <a:p>
            <a:pPr lvl="1"/>
            <a:r>
              <a:rPr lang="en-US" sz="1600" dirty="0">
                <a:highlight>
                  <a:srgbClr val="FEFCFC"/>
                </a:highlight>
              </a:rPr>
              <a:t>Silencing of complex I, and subsequent accelerated mitochondrial activity, prevents and rescues DILI and improves liver regeneration</a:t>
            </a:r>
          </a:p>
          <a:p>
            <a:r>
              <a:rPr lang="en-US" sz="1800" b="1" dirty="0">
                <a:highlight>
                  <a:srgbClr val="FEFCFC"/>
                </a:highlight>
              </a:rPr>
              <a:t>AIM</a:t>
            </a:r>
            <a:r>
              <a:rPr lang="en-US" sz="1800" dirty="0">
                <a:highlight>
                  <a:srgbClr val="FEFCFC"/>
                </a:highlight>
              </a:rPr>
              <a:t>: to study the implication of MCJ in the pathogenesis of ALD, including in the intestine, the source of the alcohol-related endotoxaemia</a:t>
            </a:r>
            <a:r>
              <a:rPr lang="en-US" sz="1800" b="1" dirty="0">
                <a:highlight>
                  <a:srgbClr val="FEFCFC"/>
                </a:highlight>
              </a:rPr>
              <a:t> </a:t>
            </a:r>
            <a:r>
              <a:rPr lang="en-GB" sz="1800" dirty="0">
                <a:highlight>
                  <a:srgbClr val="FEFCFC"/>
                </a:highlight>
              </a:rPr>
              <a:t> </a:t>
            </a:r>
          </a:p>
          <a:p>
            <a:pPr marL="0" indent="0">
              <a:buNone/>
            </a:pPr>
            <a:endParaRPr lang="en-GB" sz="1800" dirty="0">
              <a:highlight>
                <a:srgbClr val="FEFCFC"/>
              </a:highlight>
            </a:endParaRPr>
          </a:p>
        </p:txBody>
      </p:sp>
      <p:sp>
        <p:nvSpPr>
          <p:cNvPr id="3" name="Content Placeholder 2">
            <a:extLst>
              <a:ext uri="{FF2B5EF4-FFF2-40B4-BE49-F238E27FC236}">
                <a16:creationId xmlns:a16="http://schemas.microsoft.com/office/drawing/2014/main" id="{1267EC33-BAA1-46FD-ACFA-0D816B60A2CD}"/>
              </a:ext>
            </a:extLst>
          </p:cNvPr>
          <p:cNvSpPr>
            <a:spLocks noGrp="1"/>
          </p:cNvSpPr>
          <p:nvPr>
            <p:ph sz="half" idx="12"/>
          </p:nvPr>
        </p:nvSpPr>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METHODS</a:t>
            </a:r>
          </a:p>
          <a:p>
            <a:r>
              <a:rPr lang="en-GB" sz="1800" dirty="0">
                <a:highlight>
                  <a:srgbClr val="FEFCFC"/>
                </a:highlight>
              </a:rPr>
              <a:t>NIAAA mouse model of chronic and binge ethanol feeding in WT and MCJ-deficient mice</a:t>
            </a:r>
          </a:p>
        </p:txBody>
      </p:sp>
      <p:cxnSp>
        <p:nvCxnSpPr>
          <p:cNvPr id="90" name="Straight Connector 89">
            <a:extLst>
              <a:ext uri="{FF2B5EF4-FFF2-40B4-BE49-F238E27FC236}">
                <a16:creationId xmlns:a16="http://schemas.microsoft.com/office/drawing/2014/main" id="{13E16FCD-7DBA-4D8C-932B-195AC921DA74}"/>
              </a:ext>
            </a:extLst>
          </p:cNvPr>
          <p:cNvCxnSpPr>
            <a:cxnSpLocks/>
          </p:cNvCxnSpPr>
          <p:nvPr/>
        </p:nvCxnSpPr>
        <p:spPr>
          <a:xfrm>
            <a:off x="6031476" y="1340768"/>
            <a:ext cx="0" cy="498859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754556-DD91-4610-92DE-FA986E2743F8}"/>
              </a:ext>
            </a:extLst>
          </p:cNvPr>
          <p:cNvSpPr/>
          <p:nvPr/>
        </p:nvSpPr>
        <p:spPr>
          <a:xfrm>
            <a:off x="6354501" y="2465405"/>
            <a:ext cx="2376000" cy="52086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3-month-old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WT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mice</a:t>
            </a:r>
          </a:p>
        </p:txBody>
      </p:sp>
      <p:sp>
        <p:nvSpPr>
          <p:cNvPr id="13" name="Rectangle 12">
            <a:extLst>
              <a:ext uri="{FF2B5EF4-FFF2-40B4-BE49-F238E27FC236}">
                <a16:creationId xmlns:a16="http://schemas.microsoft.com/office/drawing/2014/main" id="{B8C22C34-CE20-4CB9-9EB0-835C4C127E10}"/>
              </a:ext>
            </a:extLst>
          </p:cNvPr>
          <p:cNvSpPr/>
          <p:nvPr/>
        </p:nvSpPr>
        <p:spPr>
          <a:xfrm>
            <a:off x="9273250" y="2465405"/>
            <a:ext cx="2376000" cy="52086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3-month-old </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MCJ</a:t>
            </a:r>
            <a:r>
              <a:rPr kumimoji="0" lang="en-GB" sz="1600" b="1"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mice</a:t>
            </a:r>
          </a:p>
        </p:txBody>
      </p:sp>
      <p:sp>
        <p:nvSpPr>
          <p:cNvPr id="14" name="Rectangle 13">
            <a:extLst>
              <a:ext uri="{FF2B5EF4-FFF2-40B4-BE49-F238E27FC236}">
                <a16:creationId xmlns:a16="http://schemas.microsoft.com/office/drawing/2014/main" id="{288A01C2-3ED2-4B0D-9495-BBD372D2E0E0}"/>
              </a:ext>
            </a:extLst>
          </p:cNvPr>
          <p:cNvSpPr/>
          <p:nvPr/>
        </p:nvSpPr>
        <p:spPr>
          <a:xfrm>
            <a:off x="6354502" y="3325410"/>
            <a:ext cx="1180618" cy="520860"/>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Control liquid diet</a:t>
            </a:r>
          </a:p>
        </p:txBody>
      </p:sp>
      <p:sp>
        <p:nvSpPr>
          <p:cNvPr id="15" name="Rectangle 14">
            <a:extLst>
              <a:ext uri="{FF2B5EF4-FFF2-40B4-BE49-F238E27FC236}">
                <a16:creationId xmlns:a16="http://schemas.microsoft.com/office/drawing/2014/main" id="{B3115D35-8D0E-4B5A-8C3D-5D88BFB1E101}"/>
              </a:ext>
            </a:extLst>
          </p:cNvPr>
          <p:cNvSpPr/>
          <p:nvPr/>
        </p:nvSpPr>
        <p:spPr>
          <a:xfrm>
            <a:off x="7696174" y="3325410"/>
            <a:ext cx="1180618" cy="520860"/>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Diet + 5% ethanol</a:t>
            </a:r>
          </a:p>
        </p:txBody>
      </p:sp>
      <p:sp>
        <p:nvSpPr>
          <p:cNvPr id="16" name="Rectangle 15">
            <a:extLst>
              <a:ext uri="{FF2B5EF4-FFF2-40B4-BE49-F238E27FC236}">
                <a16:creationId xmlns:a16="http://schemas.microsoft.com/office/drawing/2014/main" id="{113220D2-E05A-4D50-A07D-F0BC508292F3}"/>
              </a:ext>
            </a:extLst>
          </p:cNvPr>
          <p:cNvSpPr/>
          <p:nvPr/>
        </p:nvSpPr>
        <p:spPr>
          <a:xfrm>
            <a:off x="9235573" y="3325410"/>
            <a:ext cx="1180618" cy="520860"/>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Control liquid diet</a:t>
            </a:r>
          </a:p>
        </p:txBody>
      </p:sp>
      <p:sp>
        <p:nvSpPr>
          <p:cNvPr id="18" name="Rectangle 17">
            <a:extLst>
              <a:ext uri="{FF2B5EF4-FFF2-40B4-BE49-F238E27FC236}">
                <a16:creationId xmlns:a16="http://schemas.microsoft.com/office/drawing/2014/main" id="{471DC5DF-DB57-4FA0-97DE-7248732C9354}"/>
              </a:ext>
            </a:extLst>
          </p:cNvPr>
          <p:cNvSpPr/>
          <p:nvPr/>
        </p:nvSpPr>
        <p:spPr>
          <a:xfrm>
            <a:off x="10577245" y="3325410"/>
            <a:ext cx="1180618" cy="520860"/>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Diet + 5% ethanol</a:t>
            </a:r>
          </a:p>
        </p:txBody>
      </p:sp>
      <p:sp>
        <p:nvSpPr>
          <p:cNvPr id="19" name="Rectangle 18">
            <a:extLst>
              <a:ext uri="{FF2B5EF4-FFF2-40B4-BE49-F238E27FC236}">
                <a16:creationId xmlns:a16="http://schemas.microsoft.com/office/drawing/2014/main" id="{79DF23A6-AD20-47A2-B565-342D8EDD5474}"/>
              </a:ext>
            </a:extLst>
          </p:cNvPr>
          <p:cNvSpPr/>
          <p:nvPr/>
        </p:nvSpPr>
        <p:spPr>
          <a:xfrm>
            <a:off x="6354501" y="4428909"/>
            <a:ext cx="1180618" cy="52086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Single binge control</a:t>
            </a:r>
          </a:p>
        </p:txBody>
      </p:sp>
      <p:sp>
        <p:nvSpPr>
          <p:cNvPr id="20" name="Rectangle 19">
            <a:extLst>
              <a:ext uri="{FF2B5EF4-FFF2-40B4-BE49-F238E27FC236}">
                <a16:creationId xmlns:a16="http://schemas.microsoft.com/office/drawing/2014/main" id="{C698215A-B177-431C-88A7-D9E50143C8D7}"/>
              </a:ext>
            </a:extLst>
          </p:cNvPr>
          <p:cNvSpPr/>
          <p:nvPr/>
        </p:nvSpPr>
        <p:spPr>
          <a:xfrm>
            <a:off x="7696173" y="4428909"/>
            <a:ext cx="1180618" cy="52086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Single binge ethanol</a:t>
            </a:r>
          </a:p>
        </p:txBody>
      </p:sp>
      <p:sp>
        <p:nvSpPr>
          <p:cNvPr id="21" name="Rectangle 20">
            <a:extLst>
              <a:ext uri="{FF2B5EF4-FFF2-40B4-BE49-F238E27FC236}">
                <a16:creationId xmlns:a16="http://schemas.microsoft.com/office/drawing/2014/main" id="{B14EB426-6571-4C72-9EBA-B8DEB2B4CC24}"/>
              </a:ext>
            </a:extLst>
          </p:cNvPr>
          <p:cNvSpPr/>
          <p:nvPr/>
        </p:nvSpPr>
        <p:spPr>
          <a:xfrm>
            <a:off x="9235572" y="4428909"/>
            <a:ext cx="1180618" cy="52086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Single binge control</a:t>
            </a:r>
          </a:p>
        </p:txBody>
      </p:sp>
      <p:sp>
        <p:nvSpPr>
          <p:cNvPr id="22" name="Rectangle 21">
            <a:extLst>
              <a:ext uri="{FF2B5EF4-FFF2-40B4-BE49-F238E27FC236}">
                <a16:creationId xmlns:a16="http://schemas.microsoft.com/office/drawing/2014/main" id="{4E3AD0AA-CEF4-4FE1-9D65-DFD49F6D13E4}"/>
              </a:ext>
            </a:extLst>
          </p:cNvPr>
          <p:cNvSpPr/>
          <p:nvPr/>
        </p:nvSpPr>
        <p:spPr>
          <a:xfrm>
            <a:off x="10577244" y="4428909"/>
            <a:ext cx="1180618" cy="520860"/>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Single binge ethanol</a:t>
            </a:r>
          </a:p>
        </p:txBody>
      </p:sp>
      <p:cxnSp>
        <p:nvCxnSpPr>
          <p:cNvPr id="10" name="Straight Arrow Connector 9">
            <a:extLst>
              <a:ext uri="{FF2B5EF4-FFF2-40B4-BE49-F238E27FC236}">
                <a16:creationId xmlns:a16="http://schemas.microsoft.com/office/drawing/2014/main" id="{7C2E7D68-DA2D-433A-A265-8E9FEF90F474}"/>
              </a:ext>
            </a:extLst>
          </p:cNvPr>
          <p:cNvCxnSpPr>
            <a:stCxn id="14" idx="2"/>
            <a:endCxn id="19" idx="0"/>
          </p:cNvCxnSpPr>
          <p:nvPr/>
        </p:nvCxnSpPr>
        <p:spPr>
          <a:xfrm flipH="1">
            <a:off x="6944810" y="3846270"/>
            <a:ext cx="1" cy="5826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04E6AC5-3A10-49FB-A890-13AB571B5477}"/>
              </a:ext>
            </a:extLst>
          </p:cNvPr>
          <p:cNvCxnSpPr>
            <a:stCxn id="7" idx="2"/>
            <a:endCxn id="14" idx="0"/>
          </p:cNvCxnSpPr>
          <p:nvPr/>
        </p:nvCxnSpPr>
        <p:spPr>
          <a:xfrm rot="5400000">
            <a:off x="7074084" y="2856992"/>
            <a:ext cx="339145" cy="59769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231697D-BC9C-46BF-8505-AE5ED44B1642}"/>
              </a:ext>
            </a:extLst>
          </p:cNvPr>
          <p:cNvCxnSpPr>
            <a:stCxn id="7" idx="2"/>
            <a:endCxn id="15" idx="0"/>
          </p:cNvCxnSpPr>
          <p:nvPr/>
        </p:nvCxnSpPr>
        <p:spPr>
          <a:xfrm rot="16200000" flipH="1">
            <a:off x="7744920" y="2783846"/>
            <a:ext cx="339145" cy="74398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CEB538A8-A505-4940-AE45-77DD795ECF57}"/>
              </a:ext>
            </a:extLst>
          </p:cNvPr>
          <p:cNvCxnSpPr>
            <a:stCxn id="13" idx="2"/>
            <a:endCxn id="16" idx="0"/>
          </p:cNvCxnSpPr>
          <p:nvPr/>
        </p:nvCxnSpPr>
        <p:spPr>
          <a:xfrm rot="5400000">
            <a:off x="9973994" y="2838153"/>
            <a:ext cx="339145" cy="63536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1464A4A-FB93-4419-A26E-A3795CF73EF6}"/>
              </a:ext>
            </a:extLst>
          </p:cNvPr>
          <p:cNvCxnSpPr>
            <a:stCxn id="13" idx="2"/>
            <a:endCxn id="18" idx="0"/>
          </p:cNvCxnSpPr>
          <p:nvPr/>
        </p:nvCxnSpPr>
        <p:spPr>
          <a:xfrm rot="16200000" flipH="1">
            <a:off x="10644830" y="2802685"/>
            <a:ext cx="339145" cy="7063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DC52D98-8415-4747-A425-6D76E3B2BAC2}"/>
              </a:ext>
            </a:extLst>
          </p:cNvPr>
          <p:cNvCxnSpPr>
            <a:stCxn id="15" idx="2"/>
            <a:endCxn id="20" idx="0"/>
          </p:cNvCxnSpPr>
          <p:nvPr/>
        </p:nvCxnSpPr>
        <p:spPr>
          <a:xfrm flipH="1">
            <a:off x="8286482" y="3846270"/>
            <a:ext cx="1" cy="5826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1289F43-DA32-4B79-900A-320B469A8CE6}"/>
              </a:ext>
            </a:extLst>
          </p:cNvPr>
          <p:cNvCxnSpPr>
            <a:stCxn id="16" idx="2"/>
            <a:endCxn id="21" idx="0"/>
          </p:cNvCxnSpPr>
          <p:nvPr/>
        </p:nvCxnSpPr>
        <p:spPr>
          <a:xfrm flipH="1">
            <a:off x="9825881" y="3846270"/>
            <a:ext cx="1" cy="5826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0A10DEC-48AF-443D-AAC3-D24E2B4D4A39}"/>
              </a:ext>
            </a:extLst>
          </p:cNvPr>
          <p:cNvCxnSpPr>
            <a:stCxn id="18" idx="2"/>
            <a:endCxn id="22" idx="0"/>
          </p:cNvCxnSpPr>
          <p:nvPr/>
        </p:nvCxnSpPr>
        <p:spPr>
          <a:xfrm flipH="1">
            <a:off x="11167553" y="3846270"/>
            <a:ext cx="1" cy="5826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489F0D4-1A0E-4B8C-89D3-C49CA2F1D87B}"/>
              </a:ext>
            </a:extLst>
          </p:cNvPr>
          <p:cNvSpPr txBox="1"/>
          <p:nvPr/>
        </p:nvSpPr>
        <p:spPr>
          <a:xfrm>
            <a:off x="6381131" y="3963132"/>
            <a:ext cx="5403355" cy="307777"/>
          </a:xfrm>
          <a:prstGeom prst="rect">
            <a:avLst/>
          </a:prstGeom>
          <a:solidFill>
            <a:schemeClr val="bg1">
              <a:lumMod val="95000"/>
            </a:schemeClr>
          </a:solidFill>
          <a:ln w="127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panose="020B0604020202020204"/>
                <a:ea typeface="+mn-ea"/>
                <a:cs typeface="+mn-cs"/>
              </a:rPr>
              <a:t>ad libitum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for 10 days</a:t>
            </a:r>
          </a:p>
        </p:txBody>
      </p:sp>
      <p:sp>
        <p:nvSpPr>
          <p:cNvPr id="68" name="Rectangle 67">
            <a:extLst>
              <a:ext uri="{FF2B5EF4-FFF2-40B4-BE49-F238E27FC236}">
                <a16:creationId xmlns:a16="http://schemas.microsoft.com/office/drawing/2014/main" id="{02165990-5091-45A4-B65C-52A064AECBAA}"/>
              </a:ext>
            </a:extLst>
          </p:cNvPr>
          <p:cNvSpPr/>
          <p:nvPr/>
        </p:nvSpPr>
        <p:spPr>
          <a:xfrm>
            <a:off x="6345382" y="5187259"/>
            <a:ext cx="5429985" cy="775910"/>
          </a:xfrm>
          <a:prstGeom prst="rect">
            <a:avLst/>
          </a:prstGeom>
          <a:solidFill>
            <a:schemeClr val="accent2">
              <a:lumMod val="40000"/>
              <a:lumOff val="6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Hepatic and intestinal injury, gut permeability, junction integrity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and changes in gut microbiota </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Connector: Elbow 69">
            <a:extLst>
              <a:ext uri="{FF2B5EF4-FFF2-40B4-BE49-F238E27FC236}">
                <a16:creationId xmlns:a16="http://schemas.microsoft.com/office/drawing/2014/main" id="{B222470C-8B54-4929-8642-88B0B34FEB93}"/>
              </a:ext>
            </a:extLst>
          </p:cNvPr>
          <p:cNvCxnSpPr>
            <a:stCxn id="19" idx="2"/>
            <a:endCxn id="68" idx="0"/>
          </p:cNvCxnSpPr>
          <p:nvPr/>
        </p:nvCxnSpPr>
        <p:spPr>
          <a:xfrm rot="16200000" flipH="1">
            <a:off x="7883847" y="4010731"/>
            <a:ext cx="237490" cy="211556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9B9CFC40-A097-49A1-8022-17347D8EB774}"/>
              </a:ext>
            </a:extLst>
          </p:cNvPr>
          <p:cNvCxnSpPr>
            <a:stCxn id="22" idx="2"/>
            <a:endCxn id="68" idx="0"/>
          </p:cNvCxnSpPr>
          <p:nvPr/>
        </p:nvCxnSpPr>
        <p:spPr>
          <a:xfrm rot="5400000">
            <a:off x="9995219" y="4014925"/>
            <a:ext cx="237490" cy="210717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123D1FE6-84D1-44DE-B553-FC90E671CB72}"/>
              </a:ext>
            </a:extLst>
          </p:cNvPr>
          <p:cNvCxnSpPr>
            <a:stCxn id="20" idx="2"/>
            <a:endCxn id="68" idx="0"/>
          </p:cNvCxnSpPr>
          <p:nvPr/>
        </p:nvCxnSpPr>
        <p:spPr>
          <a:xfrm rot="16200000" flipH="1">
            <a:off x="8554683" y="4681567"/>
            <a:ext cx="237490" cy="77389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C5B9A9AC-7EF8-4CC3-843A-2F2C987640C6}"/>
              </a:ext>
            </a:extLst>
          </p:cNvPr>
          <p:cNvCxnSpPr>
            <a:stCxn id="21" idx="2"/>
            <a:endCxn id="68" idx="0"/>
          </p:cNvCxnSpPr>
          <p:nvPr/>
        </p:nvCxnSpPr>
        <p:spPr>
          <a:xfrm rot="5400000">
            <a:off x="9324383" y="4685761"/>
            <a:ext cx="237490" cy="76550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1" name="Picture 30">
            <a:hlinkClick r:id="rId3" action="ppaction://hlinksldjump"/>
            <a:extLst>
              <a:ext uri="{FF2B5EF4-FFF2-40B4-BE49-F238E27FC236}">
                <a16:creationId xmlns:a16="http://schemas.microsoft.com/office/drawing/2014/main" id="{A1632057-88A0-4E7A-A731-0862EBCA4F3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60539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8C9F4-C06A-46C7-BC9D-B381DFB18164}"/>
              </a:ext>
            </a:extLst>
          </p:cNvPr>
          <p:cNvSpPr>
            <a:spLocks noGrp="1"/>
          </p:cNvSpPr>
          <p:nvPr>
            <p:ph type="title"/>
          </p:nvPr>
        </p:nvSpPr>
        <p:spPr/>
        <p:txBody>
          <a:bodyPr/>
          <a:lstStyle/>
          <a:p>
            <a:r>
              <a:rPr lang="en-GB" dirty="0"/>
              <a:t>About these slides</a:t>
            </a:r>
          </a:p>
        </p:txBody>
      </p:sp>
      <p:sp>
        <p:nvSpPr>
          <p:cNvPr id="5" name="Content Placeholder 4">
            <a:extLst>
              <a:ext uri="{FF2B5EF4-FFF2-40B4-BE49-F238E27FC236}">
                <a16:creationId xmlns:a16="http://schemas.microsoft.com/office/drawing/2014/main" id="{516D231D-4EB5-4F82-9D56-1FE1987DF199}"/>
              </a:ext>
            </a:extLst>
          </p:cNvPr>
          <p:cNvSpPr>
            <a:spLocks noGrp="1"/>
          </p:cNvSpPr>
          <p:nvPr>
            <p:ph sz="half" idx="1"/>
          </p:nvPr>
        </p:nvSpPr>
        <p:spPr/>
        <p:txBody>
          <a:bodyPr/>
          <a:lstStyle/>
          <a:p>
            <a:pPr fontAlgn="base">
              <a:spcBef>
                <a:spcPts val="1200"/>
              </a:spcBef>
            </a:pPr>
            <a:r>
              <a:rPr lang="it-IT" dirty="0">
                <a:solidFill>
                  <a:srgbClr val="000000"/>
                </a:solidFill>
                <a:latin typeface="Arial" panose="020B0604020202020204" pitchFamily="34" charset="0"/>
              </a:rPr>
              <a:t>These slides provide highlights of new data presented at Digital ILC 2020​</a:t>
            </a:r>
            <a:endParaRPr lang="en-GB" dirty="0">
              <a:solidFill>
                <a:srgbClr val="000000"/>
              </a:solidFill>
              <a:latin typeface="Arial" panose="020B0604020202020204" pitchFamily="34" charset="0"/>
            </a:endParaRPr>
          </a:p>
          <a:p>
            <a:pPr fontAlgn="base">
              <a:spcBef>
                <a:spcPts val="1200"/>
              </a:spcBef>
            </a:pPr>
            <a:r>
              <a:rPr lang="en-US" dirty="0">
                <a:solidFill>
                  <a:srgbClr val="000000"/>
                </a:solidFill>
                <a:latin typeface="Arial" panose="020B0604020202020204" pitchFamily="34" charset="0"/>
              </a:rPr>
              <a:t>Please feel free to use, adapt, and share these slides for your own personal use; however, please acknowledge EASL as the source​</a:t>
            </a:r>
          </a:p>
          <a:p>
            <a:pPr fontAlgn="base">
              <a:spcBef>
                <a:spcPts val="1200"/>
              </a:spcBef>
            </a:pPr>
            <a:r>
              <a:rPr lang="en-GB" dirty="0">
                <a:solidFill>
                  <a:srgbClr val="000000"/>
                </a:solidFill>
                <a:latin typeface="Arial" panose="020B0604020202020204" pitchFamily="34" charset="0"/>
              </a:rPr>
              <a:t>Definitions of all abbreviations shown in these slides, and a full copy of the original abstract text, are provided within the slide notes</a:t>
            </a:r>
            <a:r>
              <a:rPr lang="en-US" dirty="0">
                <a:solidFill>
                  <a:srgbClr val="000000"/>
                </a:solidFill>
                <a:latin typeface="Arial" panose="020B0604020202020204" pitchFamily="34" charset="0"/>
              </a:rPr>
              <a:t>​</a:t>
            </a:r>
          </a:p>
          <a:p>
            <a:pPr fontAlgn="base">
              <a:spcBef>
                <a:spcPts val="1200"/>
              </a:spcBef>
            </a:pPr>
            <a:r>
              <a:rPr lang="en-US" dirty="0">
                <a:solidFill>
                  <a:srgbClr val="000000"/>
                </a:solidFill>
                <a:latin typeface="Arial" panose="020B0604020202020204" pitchFamily="34" charset="0"/>
              </a:rPr>
              <a:t>Submitted abstracts are included in the slide notes, but data may not be identical to the final presented data shown on the slides</a:t>
            </a:r>
            <a:r>
              <a:rPr lang="en-GB" dirty="0">
                <a:solidFill>
                  <a:srgbClr val="000000"/>
                </a:solidFill>
                <a:latin typeface="Arial" panose="020B0604020202020204" pitchFamily="34" charset="0"/>
              </a:rPr>
              <a:t>​</a:t>
            </a:r>
          </a:p>
          <a:p>
            <a:pPr fontAlgn="base">
              <a:spcBef>
                <a:spcPts val="1200"/>
              </a:spcBef>
            </a:pPr>
            <a:r>
              <a:rPr lang="en-US" dirty="0"/>
              <a:t>When you see a symbol like this:       , you can click on it to return to the​ contents page</a:t>
            </a:r>
            <a:r>
              <a:rPr lang="en-GB" dirty="0"/>
              <a:t> </a:t>
            </a:r>
            <a:endParaRPr lang="en-GB" b="0" i="0" dirty="0">
              <a:solidFill>
                <a:srgbClr val="000000"/>
              </a:solidFill>
              <a:effectLst/>
              <a:latin typeface="Arial" panose="020B0604020202020204" pitchFamily="34" charset="0"/>
            </a:endParaRPr>
          </a:p>
          <a:p>
            <a:endParaRPr lang="en-US" dirty="0"/>
          </a:p>
          <a:p>
            <a:endParaRPr lang="en-GB" dirty="0"/>
          </a:p>
        </p:txBody>
      </p:sp>
      <p:pic>
        <p:nvPicPr>
          <p:cNvPr id="8" name="Picture 7">
            <a:extLst>
              <a:ext uri="{FF2B5EF4-FFF2-40B4-BE49-F238E27FC236}">
                <a16:creationId xmlns:a16="http://schemas.microsoft.com/office/drawing/2014/main" id="{7B18ED53-600C-4119-8669-2B66FABEFBDB}"/>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644714" y="4048905"/>
            <a:ext cx="381237" cy="377560"/>
          </a:xfrm>
          <a:prstGeom prst="rect">
            <a:avLst/>
          </a:prstGeom>
        </p:spPr>
      </p:pic>
      <p:sp>
        <p:nvSpPr>
          <p:cNvPr id="6" name="TextBox 5">
            <a:extLst>
              <a:ext uri="{FF2B5EF4-FFF2-40B4-BE49-F238E27FC236}">
                <a16:creationId xmlns:a16="http://schemas.microsoft.com/office/drawing/2014/main" id="{CF979576-B6D2-4137-992B-C06207E24EAF}"/>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194798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4597B2-C829-48ED-BDBA-BD0157D52301}"/>
              </a:ext>
            </a:extLst>
          </p:cNvPr>
          <p:cNvSpPr>
            <a:spLocks noGrp="1"/>
          </p:cNvSpPr>
          <p:nvPr>
            <p:ph type="title"/>
          </p:nvPr>
        </p:nvSpPr>
        <p:spPr/>
        <p:txBody>
          <a:bodyPr>
            <a:normAutofit/>
          </a:bodyPr>
          <a:lstStyle/>
          <a:p>
            <a:r>
              <a:rPr lang="en-US" sz="2000" dirty="0"/>
              <a:t>MCJ deficiency results in gut barrier dysfunction and macrophage-elicited inflammation following ethanol consumption, facilitating alcoholic endotoxemia</a:t>
            </a:r>
            <a:endParaRPr lang="en-GB" sz="2000" dirty="0"/>
          </a:p>
        </p:txBody>
      </p:sp>
      <p:sp>
        <p:nvSpPr>
          <p:cNvPr id="8" name="Text Placeholder 7">
            <a:extLst>
              <a:ext uri="{FF2B5EF4-FFF2-40B4-BE49-F238E27FC236}">
                <a16:creationId xmlns:a16="http://schemas.microsoft.com/office/drawing/2014/main" id="{ACC1F8CF-4784-4CAF-B303-5C14C1AA1A2D}"/>
              </a:ext>
            </a:extLst>
          </p:cNvPr>
          <p:cNvSpPr>
            <a:spLocks noGrp="1"/>
          </p:cNvSpPr>
          <p:nvPr>
            <p:ph type="body" sz="quarter" idx="10"/>
          </p:nvPr>
        </p:nvSpPr>
        <p:spPr/>
        <p:txBody>
          <a:bodyPr/>
          <a:lstStyle/>
          <a:p>
            <a:r>
              <a:rPr lang="en-GB" dirty="0"/>
              <a:t>*Via sequencing </a:t>
            </a:r>
            <a:r>
              <a:rPr lang="en-US" dirty="0"/>
              <a:t>V3-V4 regions of 16S rDNA amplicon; </a:t>
            </a:r>
            <a:r>
              <a:rPr lang="en-US" baseline="30000" dirty="0"/>
              <a:t>†</a:t>
            </a:r>
            <a:r>
              <a:rPr lang="en-US" dirty="0"/>
              <a:t>Evaluated with FITC-labelled dextran; </a:t>
            </a:r>
            <a:r>
              <a:rPr lang="en-US" baseline="30000" dirty="0"/>
              <a:t>‡</a:t>
            </a:r>
            <a:r>
              <a:rPr lang="en-US" dirty="0"/>
              <a:t>Reduced expression of tight junction proteins detected by qPCR and IHC</a:t>
            </a:r>
            <a:endParaRPr lang="en-GB" dirty="0"/>
          </a:p>
          <a:p>
            <a:r>
              <a:rPr lang="en-US" dirty="0">
                <a:cs typeface="Arial" panose="020B0604020202020204" pitchFamily="34" charset="0"/>
              </a:rPr>
              <a:t>Goikoetxea-Usandizaga N, et al. DILC 2020; AS110</a:t>
            </a:r>
            <a:endParaRPr lang="en-GB" dirty="0">
              <a:solidFill>
                <a:srgbClr val="000000"/>
              </a:solidFill>
            </a:endParaRPr>
          </a:p>
        </p:txBody>
      </p:sp>
      <p:sp>
        <p:nvSpPr>
          <p:cNvPr id="7" name="Content Placeholder 6">
            <a:extLst>
              <a:ext uri="{FF2B5EF4-FFF2-40B4-BE49-F238E27FC236}">
                <a16:creationId xmlns:a16="http://schemas.microsoft.com/office/drawing/2014/main" id="{8D74920B-9606-4B66-910C-CCB08AC56020}"/>
              </a:ext>
            </a:extLst>
          </p:cNvPr>
          <p:cNvSpPr>
            <a:spLocks noGrp="1"/>
          </p:cNvSpPr>
          <p:nvPr>
            <p:ph sz="half" idx="1"/>
          </p:nvPr>
        </p:nvSpPr>
        <p:spPr>
          <a:xfrm>
            <a:off x="425752" y="1340767"/>
            <a:ext cx="11342400" cy="5139163"/>
          </a:xfrm>
        </p:spPr>
        <p:txBody>
          <a:bodyPr>
            <a:normAutofit lnSpcReduction="10000"/>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RESULTS</a:t>
            </a:r>
          </a:p>
          <a:p>
            <a:r>
              <a:rPr lang="en-US" sz="1600" dirty="0"/>
              <a:t>Whole-body MCJ knockout was detrimental in endotoxin-mediated hepatic damage</a:t>
            </a:r>
          </a:p>
          <a:p>
            <a:pPr lvl="1"/>
            <a:r>
              <a:rPr lang="en-US" sz="1400" dirty="0"/>
              <a:t>85% of ethanol-fed WT mice survived compared with 54% of ethanol-fed MCJ</a:t>
            </a:r>
            <a:r>
              <a:rPr lang="en-US" sz="1400" baseline="30000" dirty="0"/>
              <a:t>-/-</a:t>
            </a:r>
            <a:r>
              <a:rPr lang="en-US" sz="1400" dirty="0"/>
              <a:t> mice</a:t>
            </a:r>
          </a:p>
          <a:p>
            <a:r>
              <a:rPr lang="en-US" sz="1600" dirty="0"/>
              <a:t>No differences were observed in both ethanol-fed WT and MCJ</a:t>
            </a:r>
            <a:r>
              <a:rPr lang="en-US" sz="1600" baseline="30000" dirty="0"/>
              <a:t>-/-</a:t>
            </a:r>
            <a:r>
              <a:rPr lang="en-US" sz="1600" dirty="0"/>
              <a:t> livers</a:t>
            </a:r>
          </a:p>
          <a:p>
            <a:pPr lvl="1"/>
            <a:r>
              <a:rPr lang="en-US" sz="1400" dirty="0"/>
              <a:t>However, histological scores were higher in the intestine of ethanol-fed MCJ</a:t>
            </a:r>
            <a:r>
              <a:rPr lang="en-US" sz="1400" baseline="30000" dirty="0"/>
              <a:t>-/-</a:t>
            </a:r>
            <a:r>
              <a:rPr lang="en-US" sz="1400" dirty="0"/>
              <a:t> mice </a:t>
            </a:r>
          </a:p>
          <a:p>
            <a:r>
              <a:rPr lang="en-US" sz="1600" dirty="0"/>
              <a:t>In ethanol-fed MCJ</a:t>
            </a:r>
            <a:r>
              <a:rPr lang="en-US" sz="1600" baseline="30000" dirty="0"/>
              <a:t>-/-</a:t>
            </a:r>
            <a:r>
              <a:rPr lang="en-US" sz="1600" dirty="0"/>
              <a:t> compared with WT mice:</a:t>
            </a:r>
          </a:p>
          <a:p>
            <a:pPr lvl="1"/>
            <a:r>
              <a:rPr lang="en-US" sz="1400" dirty="0">
                <a:sym typeface="Symbol" panose="05050102010706020507" pitchFamily="18" charset="2"/>
              </a:rPr>
              <a:t></a:t>
            </a:r>
            <a:r>
              <a:rPr lang="en-US" sz="1400" dirty="0"/>
              <a:t> expression of TNF and IL-1ß detected by qPCR</a:t>
            </a:r>
          </a:p>
          <a:p>
            <a:pPr lvl="1"/>
            <a:r>
              <a:rPr lang="en-US" sz="1400" dirty="0">
                <a:sym typeface="Symbol" panose="05050102010706020507" pitchFamily="18" charset="2"/>
              </a:rPr>
              <a:t> </a:t>
            </a:r>
            <a:r>
              <a:rPr lang="en-US" sz="1400" dirty="0"/>
              <a:t>levels of F4/80 in the gut on IHC</a:t>
            </a:r>
          </a:p>
          <a:p>
            <a:r>
              <a:rPr lang="en-US" sz="1600" dirty="0"/>
              <a:t>Gut microbiota was altered in control-fed MCJ</a:t>
            </a:r>
            <a:r>
              <a:rPr lang="en-US" sz="1600" baseline="30000" dirty="0"/>
              <a:t>-/-</a:t>
            </a:r>
            <a:r>
              <a:rPr lang="en-US" sz="1600" dirty="0"/>
              <a:t> compared with WT mice*</a:t>
            </a:r>
          </a:p>
          <a:p>
            <a:pPr lvl="1"/>
            <a:r>
              <a:rPr lang="en-US" sz="1400" dirty="0"/>
              <a:t>Worsened after ethanol diet, consistent with a dysbiosis event in ethanol-fed MCJ</a:t>
            </a:r>
            <a:r>
              <a:rPr lang="en-US" sz="1400" baseline="30000" dirty="0"/>
              <a:t>-/-</a:t>
            </a:r>
            <a:r>
              <a:rPr lang="en-US" sz="1400" dirty="0"/>
              <a:t> mice</a:t>
            </a:r>
          </a:p>
          <a:p>
            <a:pPr lvl="1"/>
            <a:endParaRPr lang="en-US" sz="1400" dirty="0"/>
          </a:p>
          <a:p>
            <a:pPr lvl="1"/>
            <a:endParaRPr lang="en-US" sz="1400" dirty="0"/>
          </a:p>
          <a:p>
            <a:pPr lvl="1"/>
            <a:endParaRPr lang="en-US" sz="1400" dirty="0"/>
          </a:p>
          <a:p>
            <a:pPr lvl="1"/>
            <a:endParaRPr lang="en-US" sz="1400" dirty="0"/>
          </a:p>
          <a:p>
            <a:r>
              <a:rPr lang="en-US" sz="1600" dirty="0"/>
              <a:t>Intestinal permeability was greater</a:t>
            </a:r>
            <a:r>
              <a:rPr lang="en-US" sz="1600" baseline="30000" dirty="0"/>
              <a:t>†</a:t>
            </a:r>
            <a:r>
              <a:rPr lang="en-US" sz="1600" dirty="0"/>
              <a:t> and junction integrity decreased</a:t>
            </a:r>
            <a:r>
              <a:rPr lang="en-US" sz="1600" baseline="30000" dirty="0"/>
              <a:t>‡</a:t>
            </a:r>
            <a:r>
              <a:rPr lang="en-US" sz="1600" dirty="0"/>
              <a:t> in ethanol-fed MCJ</a:t>
            </a:r>
            <a:r>
              <a:rPr lang="en-US" sz="1600" baseline="30000" dirty="0"/>
              <a:t>-/-</a:t>
            </a:r>
            <a:r>
              <a:rPr lang="en-US" sz="1600" dirty="0"/>
              <a:t> mice vs controls </a:t>
            </a:r>
          </a:p>
          <a:p>
            <a:pPr lvl="1"/>
            <a:r>
              <a:rPr lang="en-US" sz="1400" dirty="0"/>
              <a:t>Facilitating bacterial and microbial product translocation</a:t>
            </a:r>
          </a:p>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CONCLUSION</a:t>
            </a:r>
            <a:endParaRPr lang="en-GB" sz="1600" b="1" dirty="0">
              <a:solidFill>
                <a:schemeClr val="bg1"/>
              </a:solidFill>
              <a:highlight>
                <a:srgbClr val="004A86"/>
              </a:highlight>
              <a:latin typeface="Arial" panose="020B0604020202020204" pitchFamily="34" charset="0"/>
              <a:cs typeface="Arial" panose="020B0604020202020204" pitchFamily="34" charset="0"/>
            </a:endParaRPr>
          </a:p>
          <a:p>
            <a:r>
              <a:rPr lang="en-US" sz="1600" dirty="0"/>
              <a:t>Enhanced mitochondrial activity, due to MCJ silencing results in bacterial alterations, increased macrophage infiltration, and augmented inflammatory response after ethanol consumption, disrupting the gut barrier and increasing gut permeability to facilitate alcohol endotoxaemia and worsen ALD</a:t>
            </a:r>
          </a:p>
        </p:txBody>
      </p:sp>
      <p:sp>
        <p:nvSpPr>
          <p:cNvPr id="9" name="Rectangle 8">
            <a:extLst>
              <a:ext uri="{FF2B5EF4-FFF2-40B4-BE49-F238E27FC236}">
                <a16:creationId xmlns:a16="http://schemas.microsoft.com/office/drawing/2014/main" id="{618E51BD-A7F3-4B0D-AA61-D2DBA3A17AAC}"/>
              </a:ext>
            </a:extLst>
          </p:cNvPr>
          <p:cNvSpPr/>
          <p:nvPr/>
        </p:nvSpPr>
        <p:spPr>
          <a:xfrm>
            <a:off x="5673144" y="2729806"/>
            <a:ext cx="5327891" cy="697375"/>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Suggests MCJ silencing causes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infiltration of macrophages in the intestine, increasing the proinflammatory response</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ight Brace 9">
            <a:extLst>
              <a:ext uri="{FF2B5EF4-FFF2-40B4-BE49-F238E27FC236}">
                <a16:creationId xmlns:a16="http://schemas.microsoft.com/office/drawing/2014/main" id="{A032FEB0-22E0-489D-B2B0-145384572D93}"/>
              </a:ext>
            </a:extLst>
          </p:cNvPr>
          <p:cNvSpPr/>
          <p:nvPr/>
        </p:nvSpPr>
        <p:spPr>
          <a:xfrm>
            <a:off x="5406016" y="2838361"/>
            <a:ext cx="161406" cy="588820"/>
          </a:xfrm>
          <a:prstGeom prst="rightBrac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1" name="Table 11">
            <a:extLst>
              <a:ext uri="{FF2B5EF4-FFF2-40B4-BE49-F238E27FC236}">
                <a16:creationId xmlns:a16="http://schemas.microsoft.com/office/drawing/2014/main" id="{080D6995-BE99-48C3-A4D1-BF3CE0289DD3}"/>
              </a:ext>
            </a:extLst>
          </p:cNvPr>
          <p:cNvGraphicFramePr>
            <a:graphicFrameLocks noGrp="1"/>
          </p:cNvGraphicFramePr>
          <p:nvPr>
            <p:extLst>
              <p:ext uri="{D42A27DB-BD31-4B8C-83A1-F6EECF244321}">
                <p14:modId xmlns:p14="http://schemas.microsoft.com/office/powerpoint/2010/main" val="224782739"/>
              </p:ext>
            </p:extLst>
          </p:nvPr>
        </p:nvGraphicFramePr>
        <p:xfrm>
          <a:off x="605140" y="3926047"/>
          <a:ext cx="11161410" cy="944880"/>
        </p:xfrm>
        <a:graphic>
          <a:graphicData uri="http://schemas.openxmlformats.org/drawingml/2006/table">
            <a:tbl>
              <a:tblPr firstRow="1" bandRow="1">
                <a:tableStyleId>{5C22544A-7EE6-4342-B048-85BDC9FD1C3A}</a:tableStyleId>
              </a:tblPr>
              <a:tblGrid>
                <a:gridCol w="5580705">
                  <a:extLst>
                    <a:ext uri="{9D8B030D-6E8A-4147-A177-3AD203B41FA5}">
                      <a16:colId xmlns:a16="http://schemas.microsoft.com/office/drawing/2014/main" val="3140535180"/>
                    </a:ext>
                  </a:extLst>
                </a:gridCol>
                <a:gridCol w="5580705">
                  <a:extLst>
                    <a:ext uri="{9D8B030D-6E8A-4147-A177-3AD203B41FA5}">
                      <a16:colId xmlns:a16="http://schemas.microsoft.com/office/drawing/2014/main" val="3767814050"/>
                    </a:ext>
                  </a:extLst>
                </a:gridCol>
              </a:tblGrid>
              <a:tr h="817033">
                <a:tc>
                  <a:txBody>
                    <a:bodyPr/>
                    <a:lstStyle/>
                    <a:p>
                      <a:pPr algn="ctr"/>
                      <a:r>
                        <a:rPr lang="en-GB" sz="1400" dirty="0">
                          <a:solidFill>
                            <a:schemeClr val="tx1"/>
                          </a:solidFill>
                        </a:rPr>
                        <a:t>Control-fed MCJ</a:t>
                      </a:r>
                      <a:r>
                        <a:rPr lang="en-GB" sz="1400" baseline="30000" dirty="0">
                          <a:solidFill>
                            <a:schemeClr val="tx1"/>
                          </a:solidFill>
                        </a:rPr>
                        <a:t>-/-</a:t>
                      </a:r>
                      <a:r>
                        <a:rPr lang="en-GB" sz="1400" dirty="0">
                          <a:solidFill>
                            <a:schemeClr val="tx1"/>
                          </a:solidFill>
                        </a:rPr>
                        <a:t> mice</a:t>
                      </a:r>
                    </a:p>
                    <a:p>
                      <a:pPr algn="ctr"/>
                      <a:r>
                        <a:rPr lang="en-US" sz="1400" b="0" dirty="0">
                          <a:solidFill>
                            <a:schemeClr val="tx1"/>
                          </a:solidFill>
                          <a:sym typeface="Symbol" panose="05050102010706020507" pitchFamily="18" charset="2"/>
                        </a:rPr>
                        <a:t> </a:t>
                      </a:r>
                      <a:r>
                        <a:rPr lang="en-US" sz="1400" b="0" i="1" dirty="0">
                          <a:solidFill>
                            <a:schemeClr val="tx1"/>
                          </a:solidFill>
                        </a:rPr>
                        <a:t>Ruminococcaceae</a:t>
                      </a:r>
                      <a:r>
                        <a:rPr lang="en-US" sz="1400" b="0" dirty="0">
                          <a:solidFill>
                            <a:schemeClr val="tx1"/>
                          </a:solidFill>
                        </a:rPr>
                        <a:t>,  </a:t>
                      </a:r>
                      <a:r>
                        <a:rPr lang="en-US" sz="1400" b="0" dirty="0">
                          <a:solidFill>
                            <a:schemeClr val="tx1"/>
                          </a:solidFill>
                          <a:sym typeface="Symbol" panose="05050102010706020507" pitchFamily="18" charset="2"/>
                        </a:rPr>
                        <a:t> </a:t>
                      </a:r>
                      <a:r>
                        <a:rPr lang="en-US" sz="1400" b="0" i="1" dirty="0">
                          <a:solidFill>
                            <a:schemeClr val="tx1"/>
                          </a:solidFill>
                        </a:rPr>
                        <a:t>Bifidobacteriaceae</a:t>
                      </a:r>
                      <a:endParaRPr lang="en-GB" sz="1400" b="0" i="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Ethanol-fed MCJ</a:t>
                      </a:r>
                      <a:r>
                        <a:rPr lang="en-GB" sz="1400" baseline="30000" dirty="0">
                          <a:solidFill>
                            <a:schemeClr val="tx1"/>
                          </a:solidFill>
                        </a:rPr>
                        <a:t>-/-</a:t>
                      </a:r>
                      <a:r>
                        <a:rPr lang="en-GB" sz="1400" dirty="0">
                          <a:solidFill>
                            <a:schemeClr val="tx1"/>
                          </a:solidFill>
                        </a:rPr>
                        <a:t> mice</a:t>
                      </a:r>
                    </a:p>
                    <a:p>
                      <a:pPr algn="ctr"/>
                      <a:r>
                        <a:rPr lang="en-GB" sz="1400" b="0" dirty="0">
                          <a:solidFill>
                            <a:schemeClr val="tx1"/>
                          </a:solidFill>
                          <a:sym typeface="Symbol" panose="05050102010706020507" pitchFamily="18" charset="2"/>
                        </a:rPr>
                        <a:t> </a:t>
                      </a:r>
                      <a:r>
                        <a:rPr lang="en-GB" sz="1400" b="0" dirty="0">
                          <a:solidFill>
                            <a:schemeClr val="tx1"/>
                          </a:solidFill>
                        </a:rPr>
                        <a:t>Prevotella (degrades mucin </a:t>
                      </a:r>
                      <a:r>
                        <a:rPr lang="en-GB" sz="1400" b="0" dirty="0">
                          <a:solidFill>
                            <a:schemeClr val="tx1"/>
                          </a:solidFill>
                          <a:sym typeface="Symbol" panose="05050102010706020507" pitchFamily="18" charset="2"/>
                        </a:rPr>
                        <a:t> </a:t>
                      </a:r>
                      <a:r>
                        <a:rPr lang="en-GB" sz="1400" b="0" dirty="0">
                          <a:solidFill>
                            <a:schemeClr val="tx1"/>
                          </a:solidFill>
                        </a:rPr>
                        <a:t>leading to gut barrier disruption)</a:t>
                      </a:r>
                      <a:br>
                        <a:rPr lang="en-GB" sz="1400" b="0" dirty="0">
                          <a:solidFill>
                            <a:schemeClr val="tx1"/>
                          </a:solidFill>
                        </a:rPr>
                      </a:br>
                      <a:r>
                        <a:rPr lang="en-GB" sz="1400" b="0" dirty="0">
                          <a:solidFill>
                            <a:schemeClr val="tx1"/>
                          </a:solidFill>
                          <a:sym typeface="Symbol" panose="05050102010706020507" pitchFamily="18" charset="2"/>
                        </a:rPr>
                        <a:t> </a:t>
                      </a:r>
                      <a:r>
                        <a:rPr lang="en-GB" sz="1400" b="0" dirty="0">
                          <a:solidFill>
                            <a:schemeClr val="tx1"/>
                          </a:solidFill>
                        </a:rPr>
                        <a:t>Bifidobacteriaceae, Lactobacillaceae and Ruminococcaceae (maintain mucosal barrier integrity)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7165817"/>
                  </a:ext>
                </a:extLst>
              </a:tr>
            </a:tbl>
          </a:graphicData>
        </a:graphic>
      </p:graphicFrame>
      <p:cxnSp>
        <p:nvCxnSpPr>
          <p:cNvPr id="13" name="Straight Connector 12">
            <a:extLst>
              <a:ext uri="{FF2B5EF4-FFF2-40B4-BE49-F238E27FC236}">
                <a16:creationId xmlns:a16="http://schemas.microsoft.com/office/drawing/2014/main" id="{006CB2F6-AFBE-4E62-AEEB-E1E11F8D0055}"/>
              </a:ext>
            </a:extLst>
          </p:cNvPr>
          <p:cNvCxnSpPr>
            <a:cxnSpLocks/>
          </p:cNvCxnSpPr>
          <p:nvPr/>
        </p:nvCxnSpPr>
        <p:spPr>
          <a:xfrm flipH="1">
            <a:off x="540314" y="5357089"/>
            <a:ext cx="1122623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hlinkClick r:id="rId3" action="ppaction://hlinksldjump"/>
            <a:extLst>
              <a:ext uri="{FF2B5EF4-FFF2-40B4-BE49-F238E27FC236}">
                <a16:creationId xmlns:a16="http://schemas.microsoft.com/office/drawing/2014/main" id="{62668F76-DE85-4492-8F8E-32E8BA52AF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74261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09D93-556D-4CC3-9633-C7F27AF33A42}"/>
              </a:ext>
            </a:extLst>
          </p:cNvPr>
          <p:cNvSpPr>
            <a:spLocks noGrp="1"/>
          </p:cNvSpPr>
          <p:nvPr>
            <p:ph type="title"/>
          </p:nvPr>
        </p:nvSpPr>
        <p:spPr/>
        <p:txBody>
          <a:bodyPr/>
          <a:lstStyle/>
          <a:p>
            <a:r>
              <a:rPr lang="en-GB" dirty="0"/>
              <a:t>4. NAFLD: experimental</a:t>
            </a:r>
          </a:p>
        </p:txBody>
      </p:sp>
      <p:sp>
        <p:nvSpPr>
          <p:cNvPr id="5" name="Text Placeholder 4">
            <a:extLst>
              <a:ext uri="{FF2B5EF4-FFF2-40B4-BE49-F238E27FC236}">
                <a16:creationId xmlns:a16="http://schemas.microsoft.com/office/drawing/2014/main" id="{B7E6454C-9265-4329-AA68-991940434F3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033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500" dirty="0"/>
              <a:t>Myosteatosis is associated with early NASH in the context of obesity </a:t>
            </a:r>
            <a:br>
              <a:rPr lang="en-US" sz="2500" dirty="0"/>
            </a:br>
            <a:r>
              <a:rPr lang="en-US" sz="2500" dirty="0"/>
              <a:t>and metabolic syndrome</a:t>
            </a:r>
            <a:endParaRPr lang="en-GB" sz="25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*Preclinical </a:t>
            </a:r>
            <a:r>
              <a:rPr lang="en-US" dirty="0"/>
              <a:t>micro-CT-based methodology to prospectively study skeletal muscle mass </a:t>
            </a:r>
            <a:br>
              <a:rPr lang="en-US" dirty="0"/>
            </a:br>
            <a:r>
              <a:rPr lang="en-US" dirty="0"/>
              <a:t>and fatty infiltration in muscle and liver in a high-throughput and non-invasive manner; </a:t>
            </a:r>
            <a:br>
              <a:rPr lang="en-US" dirty="0"/>
            </a:br>
            <a:r>
              <a:rPr lang="en-US" baseline="30000" dirty="0"/>
              <a:t>†</a:t>
            </a:r>
            <a:r>
              <a:rPr lang="en-US" dirty="0"/>
              <a:t>60% fat</a:t>
            </a:r>
            <a:endParaRPr lang="en-GB" dirty="0"/>
          </a:p>
          <a:p>
            <a:r>
              <a:rPr lang="en-GB" dirty="0"/>
              <a:t>Nachit M, et al. DILC 2020; AS133</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2" y="1340768"/>
            <a:ext cx="4807983" cy="4622400"/>
          </a:xfrm>
        </p:spPr>
        <p:txBody>
          <a:bodyPr>
            <a:norm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a:defRPr/>
            </a:pPr>
            <a:r>
              <a:rPr lang="en-US" sz="1800" dirty="0">
                <a:solidFill>
                  <a:sysClr val="windowText" lastClr="000000"/>
                </a:solidFill>
                <a:cs typeface="Arial" panose="020B0604020202020204" pitchFamily="34" charset="0"/>
              </a:rPr>
              <a:t>A substantial body of literature supports an association between low muscle mass, low strength or higher muscle fatty infiltration with NAFLD presence</a:t>
            </a:r>
            <a:br>
              <a:rPr lang="en-US" sz="1800" dirty="0">
                <a:solidFill>
                  <a:sysClr val="windowText" lastClr="000000"/>
                </a:solidFill>
                <a:cs typeface="Arial" panose="020B0604020202020204" pitchFamily="34" charset="0"/>
              </a:rPr>
            </a:br>
            <a:r>
              <a:rPr lang="en-US" sz="1800" dirty="0">
                <a:solidFill>
                  <a:sysClr val="windowText" lastClr="000000"/>
                </a:solidFill>
                <a:cs typeface="Arial" panose="020B0604020202020204" pitchFamily="34" charset="0"/>
              </a:rPr>
              <a:t>and severity</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investigate the muscle compartment in NAFLD mouse models and a human cohort to evaluate muscle changes in correlation with liver</a:t>
            </a:r>
            <a:br>
              <a:rPr lang="en-US" sz="1800" dirty="0">
                <a:solidFill>
                  <a:sysClr val="windowText" lastClr="000000"/>
                </a:solidFill>
                <a:cs typeface="Arial" panose="020B0604020202020204" pitchFamily="34" charset="0"/>
              </a:rPr>
            </a:br>
            <a:r>
              <a:rPr lang="en-US" sz="1800" dirty="0">
                <a:solidFill>
                  <a:sysClr val="windowText" lastClr="000000"/>
                </a:solidFill>
                <a:cs typeface="Arial" panose="020B0604020202020204" pitchFamily="34" charset="0"/>
              </a:rPr>
              <a:t>disease progression</a:t>
            </a:r>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5490412" y="1340768"/>
            <a:ext cx="5572800" cy="4622400"/>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362073" y="1519238"/>
            <a:ext cx="0" cy="4810125"/>
          </a:xfrm>
          <a:prstGeom prst="line">
            <a:avLst/>
          </a:prstGeom>
          <a:noFill/>
          <a:ln w="9525" cap="flat" cmpd="sng" algn="ctr">
            <a:solidFill>
              <a:srgbClr val="1D498B">
                <a:shade val="95000"/>
                <a:satMod val="105000"/>
              </a:srgbClr>
            </a:solidFill>
            <a:prstDash val="solid"/>
          </a:ln>
          <a:effectLst/>
        </p:spPr>
      </p:cxnSp>
      <p:sp>
        <p:nvSpPr>
          <p:cNvPr id="3" name="TextBox 2">
            <a:extLst>
              <a:ext uri="{FF2B5EF4-FFF2-40B4-BE49-F238E27FC236}">
                <a16:creationId xmlns:a16="http://schemas.microsoft.com/office/drawing/2014/main" id="{0FF12308-D2DF-4AAA-BC32-ADB555E83FA4}"/>
              </a:ext>
            </a:extLst>
          </p:cNvPr>
          <p:cNvSpPr txBox="1"/>
          <p:nvPr/>
        </p:nvSpPr>
        <p:spPr>
          <a:xfrm>
            <a:off x="6348700" y="196019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Mouse model</a:t>
            </a:r>
          </a:p>
        </p:txBody>
      </p:sp>
      <p:sp>
        <p:nvSpPr>
          <p:cNvPr id="9" name="TextBox 8">
            <a:extLst>
              <a:ext uri="{FF2B5EF4-FFF2-40B4-BE49-F238E27FC236}">
                <a16:creationId xmlns:a16="http://schemas.microsoft.com/office/drawing/2014/main" id="{9429D80C-6091-4FC9-9990-0AF44DAC7DF1}"/>
              </a:ext>
            </a:extLst>
          </p:cNvPr>
          <p:cNvSpPr txBox="1"/>
          <p:nvPr/>
        </p:nvSpPr>
        <p:spPr>
          <a:xfrm>
            <a:off x="9686108" y="1960191"/>
            <a:ext cx="1633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Human cohort</a:t>
            </a:r>
          </a:p>
        </p:txBody>
      </p:sp>
      <p:sp>
        <p:nvSpPr>
          <p:cNvPr id="4" name="Rectangle 3">
            <a:extLst>
              <a:ext uri="{FF2B5EF4-FFF2-40B4-BE49-F238E27FC236}">
                <a16:creationId xmlns:a16="http://schemas.microsoft.com/office/drawing/2014/main" id="{281F56C5-7B2B-429D-83E7-CC9E82458052}"/>
              </a:ext>
            </a:extLst>
          </p:cNvPr>
          <p:cNvSpPr/>
          <p:nvPr/>
        </p:nvSpPr>
        <p:spPr>
          <a:xfrm>
            <a:off x="5490412" y="2275447"/>
            <a:ext cx="1159043" cy="46923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Control</a:t>
            </a:r>
          </a:p>
        </p:txBody>
      </p:sp>
      <p:sp>
        <p:nvSpPr>
          <p:cNvPr id="11" name="Rectangle 10">
            <a:extLst>
              <a:ext uri="{FF2B5EF4-FFF2-40B4-BE49-F238E27FC236}">
                <a16:creationId xmlns:a16="http://schemas.microsoft.com/office/drawing/2014/main" id="{93C525BB-3DBA-4B24-AC4D-FD3491832037}"/>
              </a:ext>
            </a:extLst>
          </p:cNvPr>
          <p:cNvSpPr/>
          <p:nvPr/>
        </p:nvSpPr>
        <p:spPr>
          <a:xfrm>
            <a:off x="6557530" y="2275447"/>
            <a:ext cx="1152000" cy="46923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Simple steatosis</a:t>
            </a:r>
          </a:p>
        </p:txBody>
      </p:sp>
      <p:sp>
        <p:nvSpPr>
          <p:cNvPr id="13" name="Rectangle 12">
            <a:extLst>
              <a:ext uri="{FF2B5EF4-FFF2-40B4-BE49-F238E27FC236}">
                <a16:creationId xmlns:a16="http://schemas.microsoft.com/office/drawing/2014/main" id="{D071B909-26FE-4065-ACCF-514BB9F58FB2}"/>
              </a:ext>
            </a:extLst>
          </p:cNvPr>
          <p:cNvSpPr/>
          <p:nvPr/>
        </p:nvSpPr>
        <p:spPr>
          <a:xfrm>
            <a:off x="7605579" y="2275447"/>
            <a:ext cx="1152000" cy="46923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Progressive NASH</a:t>
            </a:r>
          </a:p>
        </p:txBody>
      </p:sp>
      <p:sp>
        <p:nvSpPr>
          <p:cNvPr id="14" name="Rectangle 13">
            <a:extLst>
              <a:ext uri="{FF2B5EF4-FFF2-40B4-BE49-F238E27FC236}">
                <a16:creationId xmlns:a16="http://schemas.microsoft.com/office/drawing/2014/main" id="{F91E79B0-D3A0-4615-B82A-0902C7A00E00}"/>
              </a:ext>
            </a:extLst>
          </p:cNvPr>
          <p:cNvSpPr/>
          <p:nvPr/>
        </p:nvSpPr>
        <p:spPr>
          <a:xfrm>
            <a:off x="5601933" y="4000269"/>
            <a:ext cx="936000" cy="469232"/>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Std chow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(control)</a:t>
            </a:r>
          </a:p>
        </p:txBody>
      </p:sp>
      <p:sp>
        <p:nvSpPr>
          <p:cNvPr id="15" name="Rectangle 14">
            <a:extLst>
              <a:ext uri="{FF2B5EF4-FFF2-40B4-BE49-F238E27FC236}">
                <a16:creationId xmlns:a16="http://schemas.microsoft.com/office/drawing/2014/main" id="{2D495FAB-7874-452A-A7B7-90B5D257C91E}"/>
              </a:ext>
            </a:extLst>
          </p:cNvPr>
          <p:cNvSpPr/>
          <p:nvPr/>
        </p:nvSpPr>
        <p:spPr>
          <a:xfrm>
            <a:off x="6665530" y="4000268"/>
            <a:ext cx="936000" cy="469231"/>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High fat</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(WT HF)</a:t>
            </a:r>
          </a:p>
        </p:txBody>
      </p:sp>
      <p:sp>
        <p:nvSpPr>
          <p:cNvPr id="16" name="Rectangle 15">
            <a:extLst>
              <a:ext uri="{FF2B5EF4-FFF2-40B4-BE49-F238E27FC236}">
                <a16:creationId xmlns:a16="http://schemas.microsoft.com/office/drawing/2014/main" id="{AD60F67B-54DD-4E84-9BCF-E4228FC089F1}"/>
              </a:ext>
            </a:extLst>
          </p:cNvPr>
          <p:cNvSpPr/>
          <p:nvPr/>
        </p:nvSpPr>
        <p:spPr>
          <a:xfrm>
            <a:off x="7713579" y="4000269"/>
            <a:ext cx="936000" cy="469232"/>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High fat</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(FOZ HF)</a:t>
            </a:r>
            <a:endPar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7E631F79-D7C4-40B2-9FD7-1BDE24BBAEC7}"/>
              </a:ext>
            </a:extLst>
          </p:cNvPr>
          <p:cNvSpPr/>
          <p:nvPr/>
        </p:nvSpPr>
        <p:spPr>
          <a:xfrm>
            <a:off x="5601933" y="2915696"/>
            <a:ext cx="936000" cy="46923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WT</a:t>
            </a:r>
          </a:p>
        </p:txBody>
      </p:sp>
      <p:sp>
        <p:nvSpPr>
          <p:cNvPr id="18" name="Rectangle 17">
            <a:extLst>
              <a:ext uri="{FF2B5EF4-FFF2-40B4-BE49-F238E27FC236}">
                <a16:creationId xmlns:a16="http://schemas.microsoft.com/office/drawing/2014/main" id="{919E6F90-4D14-444C-954B-D3070A831488}"/>
              </a:ext>
            </a:extLst>
          </p:cNvPr>
          <p:cNvSpPr/>
          <p:nvPr/>
        </p:nvSpPr>
        <p:spPr>
          <a:xfrm>
            <a:off x="6665530" y="2915696"/>
            <a:ext cx="936000" cy="46923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WT</a:t>
            </a:r>
          </a:p>
        </p:txBody>
      </p:sp>
      <p:sp>
        <p:nvSpPr>
          <p:cNvPr id="19" name="Rectangle 18">
            <a:extLst>
              <a:ext uri="{FF2B5EF4-FFF2-40B4-BE49-F238E27FC236}">
                <a16:creationId xmlns:a16="http://schemas.microsoft.com/office/drawing/2014/main" id="{736A0B8B-5BA9-4546-AB85-2240DE886E30}"/>
              </a:ext>
            </a:extLst>
          </p:cNvPr>
          <p:cNvSpPr/>
          <p:nvPr/>
        </p:nvSpPr>
        <p:spPr>
          <a:xfrm>
            <a:off x="7713579" y="2915696"/>
            <a:ext cx="936000" cy="46923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foz/foz</a:t>
            </a:r>
          </a:p>
        </p:txBody>
      </p:sp>
      <p:sp>
        <p:nvSpPr>
          <p:cNvPr id="20" name="Rectangle 19">
            <a:extLst>
              <a:ext uri="{FF2B5EF4-FFF2-40B4-BE49-F238E27FC236}">
                <a16:creationId xmlns:a16="http://schemas.microsoft.com/office/drawing/2014/main" id="{35F19099-7CD8-4D74-86C5-0B41419B39B7}"/>
              </a:ext>
            </a:extLst>
          </p:cNvPr>
          <p:cNvSpPr/>
          <p:nvPr/>
        </p:nvSpPr>
        <p:spPr>
          <a:xfrm>
            <a:off x="5601933" y="5496156"/>
            <a:ext cx="3047646" cy="272851"/>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Followed for &gt;34 weeks</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8F4F25FC-6B6A-4B11-8767-421D71B75E21}"/>
              </a:ext>
            </a:extLst>
          </p:cNvPr>
          <p:cNvSpPr/>
          <p:nvPr/>
        </p:nvSpPr>
        <p:spPr>
          <a:xfrm>
            <a:off x="5601933" y="6006673"/>
            <a:ext cx="3047646" cy="272851"/>
          </a:xfrm>
          <a:prstGeom prst="rect">
            <a:avLst/>
          </a:prstGeom>
          <a:solidFill>
            <a:schemeClr val="tx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Micro-CT</a:t>
            </a:r>
          </a:p>
        </p:txBody>
      </p:sp>
      <p:sp>
        <p:nvSpPr>
          <p:cNvPr id="23" name="Rectangle 22">
            <a:extLst>
              <a:ext uri="{FF2B5EF4-FFF2-40B4-BE49-F238E27FC236}">
                <a16:creationId xmlns:a16="http://schemas.microsoft.com/office/drawing/2014/main" id="{CBD00A97-6B9C-4CE4-B341-9A0DA3481233}"/>
              </a:ext>
            </a:extLst>
          </p:cNvPr>
          <p:cNvSpPr/>
          <p:nvPr/>
        </p:nvSpPr>
        <p:spPr>
          <a:xfrm>
            <a:off x="8807230" y="2915696"/>
            <a:ext cx="3049200" cy="469232"/>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Morbidly obese patients</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2C26883B-2B5A-4AA0-B99A-CCC260F9A70A}"/>
              </a:ext>
            </a:extLst>
          </p:cNvPr>
          <p:cNvSpPr/>
          <p:nvPr/>
        </p:nvSpPr>
        <p:spPr>
          <a:xfrm>
            <a:off x="8808890" y="4000269"/>
            <a:ext cx="936000" cy="469232"/>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Normal</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(18.5%)</a:t>
            </a:r>
          </a:p>
        </p:txBody>
      </p:sp>
      <p:sp>
        <p:nvSpPr>
          <p:cNvPr id="29" name="Rectangle 28">
            <a:extLst>
              <a:ext uri="{FF2B5EF4-FFF2-40B4-BE49-F238E27FC236}">
                <a16:creationId xmlns:a16="http://schemas.microsoft.com/office/drawing/2014/main" id="{F9F87883-A989-47A3-82A7-73C440772772}"/>
              </a:ext>
            </a:extLst>
          </p:cNvPr>
          <p:cNvSpPr/>
          <p:nvPr/>
        </p:nvSpPr>
        <p:spPr>
          <a:xfrm>
            <a:off x="9872487" y="4000269"/>
            <a:ext cx="936000" cy="469232"/>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NAFL</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(19.6%)</a:t>
            </a:r>
          </a:p>
        </p:txBody>
      </p:sp>
      <p:sp>
        <p:nvSpPr>
          <p:cNvPr id="30" name="Rectangle 29">
            <a:extLst>
              <a:ext uri="{FF2B5EF4-FFF2-40B4-BE49-F238E27FC236}">
                <a16:creationId xmlns:a16="http://schemas.microsoft.com/office/drawing/2014/main" id="{D3653344-07F2-4D94-8297-7F9A4B0256E7}"/>
              </a:ext>
            </a:extLst>
          </p:cNvPr>
          <p:cNvSpPr/>
          <p:nvPr/>
        </p:nvSpPr>
        <p:spPr>
          <a:xfrm>
            <a:off x="10920536" y="4000269"/>
            <a:ext cx="936000" cy="469232"/>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NASH</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(61.9%)</a:t>
            </a:r>
          </a:p>
        </p:txBody>
      </p:sp>
      <p:cxnSp>
        <p:nvCxnSpPr>
          <p:cNvPr id="8" name="Straight Arrow Connector 7">
            <a:extLst>
              <a:ext uri="{FF2B5EF4-FFF2-40B4-BE49-F238E27FC236}">
                <a16:creationId xmlns:a16="http://schemas.microsoft.com/office/drawing/2014/main" id="{EA3A1352-A8A7-4A5A-9043-29C61C84F8A6}"/>
              </a:ext>
            </a:extLst>
          </p:cNvPr>
          <p:cNvCxnSpPr>
            <a:stCxn id="17" idx="2"/>
            <a:endCxn id="14" idx="0"/>
          </p:cNvCxnSpPr>
          <p:nvPr/>
        </p:nvCxnSpPr>
        <p:spPr>
          <a:xfrm>
            <a:off x="6069933" y="3384928"/>
            <a:ext cx="0" cy="61534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AEB6506-0DAC-4069-849A-40147FB03DF5}"/>
              </a:ext>
            </a:extLst>
          </p:cNvPr>
          <p:cNvCxnSpPr>
            <a:cxnSpLocks/>
            <a:stCxn id="18" idx="2"/>
            <a:endCxn id="15" idx="0"/>
          </p:cNvCxnSpPr>
          <p:nvPr/>
        </p:nvCxnSpPr>
        <p:spPr>
          <a:xfrm>
            <a:off x="7133530" y="3384928"/>
            <a:ext cx="0" cy="61534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E3DD01C-B5D5-475B-9F2B-2E8E09A15516}"/>
              </a:ext>
            </a:extLst>
          </p:cNvPr>
          <p:cNvSpPr/>
          <p:nvPr/>
        </p:nvSpPr>
        <p:spPr>
          <a:xfrm>
            <a:off x="5601933" y="3555943"/>
            <a:ext cx="3047646" cy="293757"/>
          </a:xfrm>
          <a:prstGeom prst="rect">
            <a:avLst/>
          </a:prstGeom>
          <a:solidFill>
            <a:schemeClr val="tx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Micro-CT*</a:t>
            </a:r>
          </a:p>
        </p:txBody>
      </p:sp>
      <p:cxnSp>
        <p:nvCxnSpPr>
          <p:cNvPr id="66" name="Straight Arrow Connector 65">
            <a:extLst>
              <a:ext uri="{FF2B5EF4-FFF2-40B4-BE49-F238E27FC236}">
                <a16:creationId xmlns:a16="http://schemas.microsoft.com/office/drawing/2014/main" id="{2805A1E3-4C70-40B8-9D78-E76BB49704DE}"/>
              </a:ext>
            </a:extLst>
          </p:cNvPr>
          <p:cNvCxnSpPr>
            <a:stCxn id="19" idx="2"/>
            <a:endCxn id="16" idx="0"/>
          </p:cNvCxnSpPr>
          <p:nvPr/>
        </p:nvCxnSpPr>
        <p:spPr>
          <a:xfrm>
            <a:off x="8181579" y="3384928"/>
            <a:ext cx="0" cy="61534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2F7D9118-84D0-4DD8-9830-DFDDBD1FD509}"/>
              </a:ext>
            </a:extLst>
          </p:cNvPr>
          <p:cNvCxnSpPr>
            <a:stCxn id="23" idx="2"/>
            <a:endCxn id="28" idx="0"/>
          </p:cNvCxnSpPr>
          <p:nvPr/>
        </p:nvCxnSpPr>
        <p:spPr>
          <a:xfrm rot="5400000">
            <a:off x="9496690" y="3165128"/>
            <a:ext cx="615341" cy="105494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1203D54A-66DC-4DC1-8B1E-50B1A40E9002}"/>
              </a:ext>
            </a:extLst>
          </p:cNvPr>
          <p:cNvCxnSpPr>
            <a:stCxn id="23" idx="2"/>
            <a:endCxn id="29" idx="0"/>
          </p:cNvCxnSpPr>
          <p:nvPr/>
        </p:nvCxnSpPr>
        <p:spPr>
          <a:xfrm rot="16200000" flipH="1">
            <a:off x="10028488" y="3688269"/>
            <a:ext cx="615341" cy="865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72658AD9-F67F-42CA-9F58-B655DE8CC3EB}"/>
              </a:ext>
            </a:extLst>
          </p:cNvPr>
          <p:cNvCxnSpPr>
            <a:stCxn id="23" idx="2"/>
            <a:endCxn id="30" idx="0"/>
          </p:cNvCxnSpPr>
          <p:nvPr/>
        </p:nvCxnSpPr>
        <p:spPr>
          <a:xfrm rot="16200000" flipH="1">
            <a:off x="10552513" y="3164245"/>
            <a:ext cx="615341" cy="10567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299FCB9-D452-44D6-86BC-3D9390BAF402}"/>
              </a:ext>
            </a:extLst>
          </p:cNvPr>
          <p:cNvSpPr/>
          <p:nvPr/>
        </p:nvSpPr>
        <p:spPr>
          <a:xfrm>
            <a:off x="8807230" y="3548382"/>
            <a:ext cx="3049200" cy="293757"/>
          </a:xfrm>
          <a:prstGeom prst="rect">
            <a:avLst/>
          </a:prstGeom>
          <a:solidFill>
            <a:schemeClr val="tx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Biopsy-based liver histology</a:t>
            </a:r>
          </a:p>
        </p:txBody>
      </p:sp>
      <p:cxnSp>
        <p:nvCxnSpPr>
          <p:cNvPr id="75" name="Connector: Elbow 74">
            <a:extLst>
              <a:ext uri="{FF2B5EF4-FFF2-40B4-BE49-F238E27FC236}">
                <a16:creationId xmlns:a16="http://schemas.microsoft.com/office/drawing/2014/main" id="{8E716422-A175-422D-B566-886C204CC2CD}"/>
              </a:ext>
            </a:extLst>
          </p:cNvPr>
          <p:cNvCxnSpPr>
            <a:stCxn id="14" idx="2"/>
            <a:endCxn id="20" idx="0"/>
          </p:cNvCxnSpPr>
          <p:nvPr/>
        </p:nvCxnSpPr>
        <p:spPr>
          <a:xfrm rot="16200000" flipH="1">
            <a:off x="6084517" y="4454916"/>
            <a:ext cx="1026655" cy="1055823"/>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BADE9468-7F8E-4188-A0A3-DB7838D338B8}"/>
              </a:ext>
            </a:extLst>
          </p:cNvPr>
          <p:cNvCxnSpPr>
            <a:stCxn id="16" idx="2"/>
            <a:endCxn id="20" idx="0"/>
          </p:cNvCxnSpPr>
          <p:nvPr/>
        </p:nvCxnSpPr>
        <p:spPr>
          <a:xfrm rot="5400000">
            <a:off x="7140341" y="4454917"/>
            <a:ext cx="1026655" cy="1055823"/>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BF5E77B-B996-466B-93C7-EA90536ED4B6}"/>
              </a:ext>
            </a:extLst>
          </p:cNvPr>
          <p:cNvCxnSpPr>
            <a:cxnSpLocks/>
            <a:stCxn id="15" idx="2"/>
            <a:endCxn id="20" idx="0"/>
          </p:cNvCxnSpPr>
          <p:nvPr/>
        </p:nvCxnSpPr>
        <p:spPr>
          <a:xfrm flipH="1">
            <a:off x="7125756" y="4469499"/>
            <a:ext cx="7774" cy="102665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360AE26-9449-46ED-B1CB-730C5854DBAA}"/>
              </a:ext>
            </a:extLst>
          </p:cNvPr>
          <p:cNvCxnSpPr>
            <a:stCxn id="20" idx="2"/>
            <a:endCxn id="22" idx="0"/>
          </p:cNvCxnSpPr>
          <p:nvPr/>
        </p:nvCxnSpPr>
        <p:spPr>
          <a:xfrm>
            <a:off x="7125756" y="5769007"/>
            <a:ext cx="0" cy="2376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F10BE02-B871-4C03-AD7B-4F8A78B1D07F}"/>
              </a:ext>
            </a:extLst>
          </p:cNvPr>
          <p:cNvSpPr/>
          <p:nvPr/>
        </p:nvSpPr>
        <p:spPr>
          <a:xfrm>
            <a:off x="8816664" y="4982827"/>
            <a:ext cx="3047646" cy="272851"/>
          </a:xfrm>
          <a:prstGeom prst="rect">
            <a:avLst/>
          </a:prstGeom>
          <a:solidFill>
            <a:schemeClr val="tx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CT</a:t>
            </a:r>
          </a:p>
        </p:txBody>
      </p:sp>
      <p:cxnSp>
        <p:nvCxnSpPr>
          <p:cNvPr id="6" name="Connector: Elbow 5">
            <a:extLst>
              <a:ext uri="{FF2B5EF4-FFF2-40B4-BE49-F238E27FC236}">
                <a16:creationId xmlns:a16="http://schemas.microsoft.com/office/drawing/2014/main" id="{931AFA64-2760-4E55-A8F6-8E1DF340D146}"/>
              </a:ext>
            </a:extLst>
          </p:cNvPr>
          <p:cNvCxnSpPr>
            <a:stCxn id="28" idx="2"/>
            <a:endCxn id="36" idx="0"/>
          </p:cNvCxnSpPr>
          <p:nvPr/>
        </p:nvCxnSpPr>
        <p:spPr>
          <a:xfrm rot="16200000" flipH="1">
            <a:off x="9552025" y="4194365"/>
            <a:ext cx="513326" cy="106359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F592A7F-6F3C-4F2B-A50E-E92EA7805FB0}"/>
              </a:ext>
            </a:extLst>
          </p:cNvPr>
          <p:cNvCxnSpPr>
            <a:stCxn id="30" idx="2"/>
            <a:endCxn id="36" idx="0"/>
          </p:cNvCxnSpPr>
          <p:nvPr/>
        </p:nvCxnSpPr>
        <p:spPr>
          <a:xfrm rot="5400000">
            <a:off x="10607849" y="4202140"/>
            <a:ext cx="513326" cy="104804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EA38803-441A-48B8-BBDC-BFBA7106DCF2}"/>
              </a:ext>
            </a:extLst>
          </p:cNvPr>
          <p:cNvCxnSpPr>
            <a:stCxn id="29" idx="2"/>
            <a:endCxn id="36" idx="0"/>
          </p:cNvCxnSpPr>
          <p:nvPr/>
        </p:nvCxnSpPr>
        <p:spPr>
          <a:xfrm>
            <a:off x="10340487" y="4469501"/>
            <a:ext cx="0" cy="51332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hlinkClick r:id="rId3" action="ppaction://hlinksldjump"/>
            <a:extLst>
              <a:ext uri="{FF2B5EF4-FFF2-40B4-BE49-F238E27FC236}">
                <a16:creationId xmlns:a16="http://schemas.microsoft.com/office/drawing/2014/main" id="{C0F4C32D-A860-4E64-9526-BA8E73C6107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24746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screenshot of a cell phone&#10;&#10;Description automatically generated">
            <a:extLst>
              <a:ext uri="{FF2B5EF4-FFF2-40B4-BE49-F238E27FC236}">
                <a16:creationId xmlns:a16="http://schemas.microsoft.com/office/drawing/2014/main" id="{F4F98323-5019-415F-A04A-8E9D796FD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278" y="1750145"/>
            <a:ext cx="4238665" cy="1624161"/>
          </a:xfrm>
          <a:prstGeom prst="rect">
            <a:avLst/>
          </a:prstGeom>
        </p:spPr>
      </p:pic>
      <p:sp>
        <p:nvSpPr>
          <p:cNvPr id="2" name="Title 1">
            <a:extLst>
              <a:ext uri="{FF2B5EF4-FFF2-40B4-BE49-F238E27FC236}">
                <a16:creationId xmlns:a16="http://schemas.microsoft.com/office/drawing/2014/main" id="{81358FDD-ADCE-46FF-9DC0-63F9FF5D90A4}"/>
              </a:ext>
            </a:extLst>
          </p:cNvPr>
          <p:cNvSpPr>
            <a:spLocks noGrp="1"/>
          </p:cNvSpPr>
          <p:nvPr>
            <p:ph type="title"/>
          </p:nvPr>
        </p:nvSpPr>
        <p:spPr/>
        <p:txBody>
          <a:bodyPr>
            <a:normAutofit fontScale="90000"/>
          </a:bodyPr>
          <a:lstStyle/>
          <a:p>
            <a:r>
              <a:rPr lang="en-US" dirty="0"/>
              <a:t>Myosteatosis is associated with early NASH in the context of obesity </a:t>
            </a:r>
            <a:br>
              <a:rPr lang="en-US" dirty="0"/>
            </a:br>
            <a:r>
              <a:rPr lang="en-US" dirty="0"/>
              <a:t>and metabolic syndrome</a:t>
            </a:r>
            <a:endParaRPr lang="en-GB" dirty="0"/>
          </a:p>
        </p:txBody>
      </p:sp>
      <p:sp>
        <p:nvSpPr>
          <p:cNvPr id="3" name="Text Placeholder 2">
            <a:extLst>
              <a:ext uri="{FF2B5EF4-FFF2-40B4-BE49-F238E27FC236}">
                <a16:creationId xmlns:a16="http://schemas.microsoft.com/office/drawing/2014/main" id="{81D72C3F-82F5-4434-AD45-140D03E13FF3}"/>
              </a:ext>
            </a:extLst>
          </p:cNvPr>
          <p:cNvSpPr>
            <a:spLocks noGrp="1"/>
          </p:cNvSpPr>
          <p:nvPr>
            <p:ph type="body" sz="quarter" idx="10"/>
          </p:nvPr>
        </p:nvSpPr>
        <p:spPr/>
        <p:txBody>
          <a:bodyPr/>
          <a:lstStyle/>
          <a:p>
            <a:r>
              <a:rPr lang="en-GB" dirty="0"/>
              <a:t>*From 12 weeks; </a:t>
            </a:r>
            <a:r>
              <a:rPr lang="en-US" baseline="30000" dirty="0"/>
              <a:t>†</a:t>
            </a:r>
            <a:r>
              <a:rPr lang="en-US" dirty="0"/>
              <a:t>Could not be explained by the higher body weight of foz/foz; </a:t>
            </a:r>
            <a:r>
              <a:rPr lang="en-US" baseline="30000" dirty="0"/>
              <a:t>‡</a:t>
            </a:r>
            <a:r>
              <a:rPr lang="en-US" dirty="0"/>
              <a:t>Independent of confounding factors</a:t>
            </a:r>
            <a:endParaRPr lang="en-GB" dirty="0"/>
          </a:p>
          <a:p>
            <a:r>
              <a:rPr lang="en-GB" dirty="0"/>
              <a:t>Nachit M, et al. DILC 2020; AS133</a:t>
            </a:r>
          </a:p>
        </p:txBody>
      </p:sp>
      <p:sp>
        <p:nvSpPr>
          <p:cNvPr id="4" name="Content Placeholder 3">
            <a:extLst>
              <a:ext uri="{FF2B5EF4-FFF2-40B4-BE49-F238E27FC236}">
                <a16:creationId xmlns:a16="http://schemas.microsoft.com/office/drawing/2014/main" id="{6BB7FE25-CC4C-4EB9-AFA6-2A2D7F4F9585}"/>
              </a:ext>
            </a:extLst>
          </p:cNvPr>
          <p:cNvSpPr>
            <a:spLocks noGrp="1"/>
          </p:cNvSpPr>
          <p:nvPr>
            <p:ph sz="half" idx="1"/>
          </p:nvPr>
        </p:nvSpPr>
        <p:spPr>
          <a:xfrm>
            <a:off x="425752" y="1340767"/>
            <a:ext cx="11342400" cy="5183741"/>
          </a:xfrm>
        </p:spPr>
        <p:txBody>
          <a:bodyPr vert="horz" lIns="91440" tIns="45720" rIns="91440" bIns="45720" rtlCol="0" anchor="t">
            <a:normAutofit/>
          </a:bodyPr>
          <a:lstStyle/>
          <a:p>
            <a:pPr marL="0" lvl="0" indent="0">
              <a:lnSpc>
                <a:spcPct val="90000"/>
              </a:lnSpc>
              <a:buClr>
                <a:srgbClr val="004B87"/>
              </a:buClr>
              <a:buNone/>
              <a:defRPr/>
            </a:pPr>
            <a:r>
              <a:rPr lang="en-US" b="1" dirty="0">
                <a:solidFill>
                  <a:srgbClr val="FFFFFF"/>
                </a:solidFill>
                <a:highlight>
                  <a:srgbClr val="004A86"/>
                </a:highlight>
                <a:cs typeface="Arial" panose="020B0604020202020204" pitchFamily="34" charset="0"/>
              </a:rPr>
              <a:t>RESULTS</a:t>
            </a:r>
            <a:r>
              <a:rPr lang="en-US" b="1" dirty="0">
                <a:solidFill>
                  <a:srgbClr val="FFFFFF"/>
                </a:solidFill>
                <a:highlight>
                  <a:srgbClr val="FEFCFC"/>
                </a:highlight>
                <a:cs typeface="Arial" panose="020B0604020202020204" pitchFamily="34" charset="0"/>
              </a:rPr>
              <a:t>​</a:t>
            </a:r>
          </a:p>
          <a:p>
            <a:pPr marL="0" indent="0">
              <a:lnSpc>
                <a:spcPct val="90000"/>
              </a:lnSpc>
              <a:buNone/>
              <a:defRPr/>
            </a:pPr>
            <a:r>
              <a:rPr lang="en-US" sz="1800" b="1" dirty="0">
                <a:solidFill>
                  <a:sysClr val="windowText" lastClr="000000"/>
                </a:solidFill>
                <a:cs typeface="Arial" panose="020B0604020202020204" pitchFamily="34" charset="0"/>
              </a:rPr>
              <a:t>Mouse model</a:t>
            </a:r>
          </a:p>
          <a:p>
            <a:pPr>
              <a:lnSpc>
                <a:spcPct val="90000"/>
              </a:lnSpc>
              <a:defRPr/>
            </a:pPr>
            <a:r>
              <a:rPr lang="en-US" sz="1600" dirty="0">
                <a:cs typeface="Arial"/>
              </a:rPr>
              <a:t>Muscle mass dissociated from body weight gain in NASH from 4 weeks</a:t>
            </a:r>
          </a:p>
          <a:p>
            <a:pPr lvl="1">
              <a:lnSpc>
                <a:spcPct val="90000"/>
              </a:lnSpc>
              <a:defRPr/>
            </a:pPr>
            <a:r>
              <a:rPr lang="en-US" sz="1400" dirty="0">
                <a:cs typeface="Arial"/>
              </a:rPr>
              <a:t>Relative decrease in muscle mass associated with severe loss of muscle strength</a:t>
            </a:r>
            <a:r>
              <a:rPr lang="en-US" sz="1400" dirty="0">
                <a:ea typeface="+mn-lt"/>
                <a:cs typeface="+mn-lt"/>
              </a:rPr>
              <a:t>*</a:t>
            </a:r>
            <a:endParaRPr lang="en-US" sz="1600" dirty="0"/>
          </a:p>
          <a:p>
            <a:pPr>
              <a:lnSpc>
                <a:spcPct val="90000"/>
              </a:lnSpc>
              <a:defRPr/>
            </a:pPr>
            <a:r>
              <a:rPr lang="en-US" sz="1600" dirty="0"/>
              <a:t>Myosteatosis was the earliest muscular change</a:t>
            </a:r>
          </a:p>
          <a:p>
            <a:pPr lvl="1">
              <a:lnSpc>
                <a:spcPct val="90000"/>
              </a:lnSpc>
              <a:defRPr/>
            </a:pPr>
            <a:r>
              <a:rPr lang="en-US" sz="1400" dirty="0"/>
              <a:t>Significantly lower muscle density in FOZ HF as early as 4 weeks </a:t>
            </a:r>
            <a:br>
              <a:rPr lang="en-US" sz="1400" dirty="0"/>
            </a:br>
            <a:r>
              <a:rPr lang="en-US" sz="1400" dirty="0"/>
              <a:t>(0.79 ± 0.02) vs control (0.91 ± 0.02)</a:t>
            </a:r>
            <a:endParaRPr lang="en-US" sz="1200" dirty="0"/>
          </a:p>
          <a:p>
            <a:pPr lvl="2">
              <a:lnSpc>
                <a:spcPct val="90000"/>
              </a:lnSpc>
              <a:defRPr/>
            </a:pPr>
            <a:r>
              <a:rPr lang="en-US" sz="1200" dirty="0"/>
              <a:t>Muscle density strongly correlated with NAS score (r=-0.87, n=67, p&lt;0.001), irrespective of </a:t>
            </a:r>
            <a:endParaRPr lang="en-US" sz="1200" dirty="0">
              <a:cs typeface="Arial"/>
            </a:endParaRPr>
          </a:p>
          <a:p>
            <a:pPr marL="914400" lvl="2" indent="0">
              <a:lnSpc>
                <a:spcPct val="90000"/>
              </a:lnSpc>
              <a:buNone/>
              <a:defRPr/>
            </a:pPr>
            <a:r>
              <a:rPr lang="en-US" sz="1200" dirty="0"/>
              <a:t>     time point or group considered</a:t>
            </a:r>
            <a:r>
              <a:rPr lang="en-US" sz="1200" baseline="30000" dirty="0"/>
              <a:t>†</a:t>
            </a:r>
            <a:endParaRPr lang="en-US" dirty="0">
              <a:cs typeface="Arial" panose="020B0604020202020204"/>
            </a:endParaRPr>
          </a:p>
          <a:p>
            <a:pPr>
              <a:lnSpc>
                <a:spcPct val="90000"/>
              </a:lnSpc>
              <a:defRPr/>
            </a:pPr>
            <a:r>
              <a:rPr lang="en-US" sz="1600" dirty="0"/>
              <a:t>Myosteatosis powerfully discriminated NASH from non-NASH−NAFL </a:t>
            </a:r>
            <a:br>
              <a:rPr lang="en-US" sz="1600" dirty="0"/>
            </a:br>
            <a:r>
              <a:rPr lang="en-US" sz="1600" dirty="0"/>
              <a:t>or normal liver (AUROC=0.96, p&lt;0.001)</a:t>
            </a:r>
            <a:endParaRPr lang="en-US" sz="1600" dirty="0">
              <a:cs typeface="Arial"/>
            </a:endParaRPr>
          </a:p>
          <a:p>
            <a:pPr marL="0" indent="0">
              <a:lnSpc>
                <a:spcPct val="90000"/>
              </a:lnSpc>
              <a:buNone/>
            </a:pPr>
            <a:r>
              <a:rPr lang="en-GB" sz="1800" b="1" dirty="0"/>
              <a:t>Human cohort (n=185)</a:t>
            </a:r>
          </a:p>
          <a:p>
            <a:pPr>
              <a:lnSpc>
                <a:spcPct val="90000"/>
              </a:lnSpc>
            </a:pPr>
            <a:r>
              <a:rPr lang="en-US" sz="1600" dirty="0"/>
              <a:t>CT-derived myosteatosis identified patients with biopsy-proven NASH in </a:t>
            </a:r>
            <a:br>
              <a:rPr lang="en-US" sz="1600" dirty="0"/>
            </a:br>
            <a:r>
              <a:rPr lang="en-US" sz="1600" dirty="0"/>
              <a:t>those with uncomplicated steatosis and normal liver histology</a:t>
            </a:r>
            <a:r>
              <a:rPr lang="en-US" sz="1600" baseline="30000" dirty="0"/>
              <a:t>‡</a:t>
            </a:r>
            <a:endParaRPr lang="en-US" sz="1600" dirty="0"/>
          </a:p>
          <a:p>
            <a:pPr lvl="1">
              <a:lnSpc>
                <a:spcPct val="90000"/>
              </a:lnSpc>
            </a:pPr>
            <a:r>
              <a:rPr lang="en-US" sz="1400" dirty="0"/>
              <a:t>Outperformed biomarkers such as FIB4, NFS and CK18</a:t>
            </a:r>
          </a:p>
          <a:p>
            <a:pPr lvl="1">
              <a:lnSpc>
                <a:spcPct val="90000"/>
              </a:lnSpc>
            </a:pPr>
            <a:r>
              <a:rPr lang="en-US" sz="1400" dirty="0"/>
              <a:t>Myosteatosis inclusion in a multivariate model: AUROC=0.81 (p&lt;0.001) for </a:t>
            </a:r>
            <a:br>
              <a:rPr lang="en-US" sz="1400" dirty="0"/>
            </a:br>
            <a:r>
              <a:rPr lang="en-US" sz="1400" dirty="0"/>
              <a:t>NASH prediction</a:t>
            </a:r>
            <a:endParaRPr lang="en-US" sz="1200" dirty="0"/>
          </a:p>
        </p:txBody>
      </p:sp>
      <p:sp>
        <p:nvSpPr>
          <p:cNvPr id="17" name="TextBox 16">
            <a:extLst>
              <a:ext uri="{FF2B5EF4-FFF2-40B4-BE49-F238E27FC236}">
                <a16:creationId xmlns:a16="http://schemas.microsoft.com/office/drawing/2014/main" id="{494450E5-91D5-412A-B00E-359A60F17ABF}"/>
              </a:ext>
            </a:extLst>
          </p:cNvPr>
          <p:cNvSpPr txBox="1"/>
          <p:nvPr/>
        </p:nvSpPr>
        <p:spPr>
          <a:xfrm>
            <a:off x="10299809" y="1231055"/>
            <a:ext cx="168026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ROC muscle density</a:t>
            </a:r>
            <a:b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index - NASH</a:t>
            </a:r>
          </a:p>
        </p:txBody>
      </p:sp>
      <p:grpSp>
        <p:nvGrpSpPr>
          <p:cNvPr id="34" name="Group 33">
            <a:extLst>
              <a:ext uri="{FF2B5EF4-FFF2-40B4-BE49-F238E27FC236}">
                <a16:creationId xmlns:a16="http://schemas.microsoft.com/office/drawing/2014/main" id="{FAE8FE78-B1A2-4B0F-AB88-B305C0D783CF}"/>
              </a:ext>
            </a:extLst>
          </p:cNvPr>
          <p:cNvGrpSpPr/>
          <p:nvPr/>
        </p:nvGrpSpPr>
        <p:grpSpPr>
          <a:xfrm>
            <a:off x="7648751" y="3627268"/>
            <a:ext cx="4409720" cy="1955485"/>
            <a:chOff x="7648751" y="3370705"/>
            <a:chExt cx="4409720" cy="1955485"/>
          </a:xfrm>
        </p:grpSpPr>
        <p:pic>
          <p:nvPicPr>
            <p:cNvPr id="29" name="Picture 28" descr="A close up of a map&#10;&#10;Description automatically generated">
              <a:extLst>
                <a:ext uri="{FF2B5EF4-FFF2-40B4-BE49-F238E27FC236}">
                  <a16:creationId xmlns:a16="http://schemas.microsoft.com/office/drawing/2014/main" id="{79D0C986-4849-4FAD-8471-D8D418D93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751" y="3574666"/>
              <a:ext cx="4409720" cy="1751524"/>
            </a:xfrm>
            <a:prstGeom prst="rect">
              <a:avLst/>
            </a:prstGeom>
          </p:spPr>
        </p:pic>
        <p:sp>
          <p:nvSpPr>
            <p:cNvPr id="30" name="Rectangle 29">
              <a:extLst>
                <a:ext uri="{FF2B5EF4-FFF2-40B4-BE49-F238E27FC236}">
                  <a16:creationId xmlns:a16="http://schemas.microsoft.com/office/drawing/2014/main" id="{1FF8B0BF-31D0-40C3-A1D2-78ACB1B7D3EE}"/>
                </a:ext>
              </a:extLst>
            </p:cNvPr>
            <p:cNvSpPr/>
            <p:nvPr/>
          </p:nvSpPr>
          <p:spPr>
            <a:xfrm>
              <a:off x="7648751" y="3459817"/>
              <a:ext cx="192505" cy="25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941A19F1-17BC-4B92-996E-EA2E6EFD02DD}"/>
                </a:ext>
              </a:extLst>
            </p:cNvPr>
            <p:cNvSpPr txBox="1"/>
            <p:nvPr/>
          </p:nvSpPr>
          <p:spPr>
            <a:xfrm>
              <a:off x="9032962" y="3370705"/>
              <a:ext cx="327334"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NS</a:t>
              </a:r>
            </a:p>
          </p:txBody>
        </p:sp>
        <p:sp>
          <p:nvSpPr>
            <p:cNvPr id="33" name="Rectangle 32">
              <a:extLst>
                <a:ext uri="{FF2B5EF4-FFF2-40B4-BE49-F238E27FC236}">
                  <a16:creationId xmlns:a16="http://schemas.microsoft.com/office/drawing/2014/main" id="{9EF4CA75-E894-4787-A58E-4891FCBB58E6}"/>
                </a:ext>
              </a:extLst>
            </p:cNvPr>
            <p:cNvSpPr/>
            <p:nvPr/>
          </p:nvSpPr>
          <p:spPr>
            <a:xfrm>
              <a:off x="9853611" y="3474636"/>
              <a:ext cx="192505" cy="25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35" name="Straight Connector 34">
            <a:extLst>
              <a:ext uri="{FF2B5EF4-FFF2-40B4-BE49-F238E27FC236}">
                <a16:creationId xmlns:a16="http://schemas.microsoft.com/office/drawing/2014/main" id="{369C1956-E2FB-4A0D-8CE6-430785787BF1}"/>
              </a:ext>
            </a:extLst>
          </p:cNvPr>
          <p:cNvCxnSpPr>
            <a:cxnSpLocks/>
          </p:cNvCxnSpPr>
          <p:nvPr/>
        </p:nvCxnSpPr>
        <p:spPr>
          <a:xfrm flipH="1">
            <a:off x="425752" y="5691041"/>
            <a:ext cx="11547191" cy="0"/>
          </a:xfrm>
          <a:prstGeom prst="line">
            <a:avLst/>
          </a:prstGeom>
          <a:noFill/>
          <a:ln w="9525" cap="flat" cmpd="sng" algn="ctr">
            <a:solidFill>
              <a:srgbClr val="1D498B">
                <a:shade val="95000"/>
                <a:satMod val="105000"/>
              </a:srgbClr>
            </a:solidFill>
            <a:prstDash val="solid"/>
          </a:ln>
          <a:effectLst/>
        </p:spPr>
      </p:cxnSp>
      <p:sp>
        <p:nvSpPr>
          <p:cNvPr id="38" name="Content Placeholder 9">
            <a:extLst>
              <a:ext uri="{FF2B5EF4-FFF2-40B4-BE49-F238E27FC236}">
                <a16:creationId xmlns:a16="http://schemas.microsoft.com/office/drawing/2014/main" id="{88819ED3-7569-4D2F-982D-9C9861BC6157}"/>
              </a:ext>
            </a:extLst>
          </p:cNvPr>
          <p:cNvSpPr txBox="1">
            <a:spLocks/>
          </p:cNvSpPr>
          <p:nvPr/>
        </p:nvSpPr>
        <p:spPr>
          <a:xfrm>
            <a:off x="425752" y="5739167"/>
            <a:ext cx="11766248" cy="794156"/>
          </a:xfrm>
          <a:prstGeom prst="rect">
            <a:avLst/>
          </a:prstGeom>
        </p:spPr>
        <p:txBody>
          <a:bodyPr anchor="t">
            <a:normAutofit fontScale="77500" lnSpcReduction="20000"/>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ct val="20000"/>
              </a:spcBef>
              <a:spcAft>
                <a:spcPts val="0"/>
              </a:spcAft>
              <a:buClr>
                <a:srgbClr val="004B87"/>
              </a:buClr>
              <a:buSzTx/>
              <a:buFont typeface="Arial" panose="020B0604020202020204" pitchFamily="34" charset="0"/>
              <a:buNone/>
              <a:tabLst/>
              <a:defRPr/>
            </a:pPr>
            <a:r>
              <a:rPr kumimoji="0" lang="en-US" sz="21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a:rPr>
              <a:t> </a:t>
            </a:r>
            <a:r>
              <a:rPr kumimoji="0" lang="en-US" sz="26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a:rPr>
              <a:t>CONCLUSION</a:t>
            </a:r>
            <a:r>
              <a:rPr kumimoji="0" lang="en-US" sz="2300" b="0" i="0" u="none" strike="noStrike" kern="1200" cap="none" spc="0" normalizeH="0" baseline="0" noProof="0" dirty="0">
                <a:ln>
                  <a:noFill/>
                </a:ln>
                <a:solidFill>
                  <a:srgbClr val="000000"/>
                </a:solidFill>
                <a:effectLst/>
                <a:uLnTx/>
                <a:uFillTx/>
                <a:latin typeface="Arial" panose="020B0604020202020204"/>
                <a:ea typeface="+mn-ea"/>
                <a:cs typeface="Arial"/>
              </a:rPr>
              <a:t> </a:t>
            </a: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a:rPr>
              <a:t>Data support the synchronous development of myosteatosis, hepatocellular damage, inflammation </a:t>
            </a: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a:rPr>
              <a:t>and NASH onset and use of myosteatosis as a non-invasive marker of NASH. Muscle-liver reciprocal cross-talk during </a:t>
            </a: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900" b="0" i="0" u="none" strike="noStrike" kern="1200" cap="none" spc="0" normalizeH="0" baseline="0" noProof="0" dirty="0">
                <a:ln>
                  <a:noFill/>
                </a:ln>
                <a:solidFill>
                  <a:prstClr val="black"/>
                </a:solidFill>
                <a:effectLst/>
                <a:uLnTx/>
                <a:uFillTx/>
                <a:latin typeface="Arial" panose="020B0604020202020204"/>
                <a:ea typeface="+mn-ea"/>
                <a:cs typeface="Arial"/>
              </a:rPr>
              <a:t>liver disease progression should be investigated</a:t>
            </a:r>
            <a:endParaRPr kumimoji="0" lang="en-US" sz="19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1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p:txBody>
      </p:sp>
      <p:pic>
        <p:nvPicPr>
          <p:cNvPr id="14" name="Picture 13">
            <a:hlinkClick r:id="rId5" action="ppaction://hlinksldjump"/>
            <a:extLst>
              <a:ext uri="{FF2B5EF4-FFF2-40B4-BE49-F238E27FC236}">
                <a16:creationId xmlns:a16="http://schemas.microsoft.com/office/drawing/2014/main" id="{1DDC4AAE-8C82-453E-9F27-DD874AC1E3A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25640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C5A6-A1B8-4269-B733-15C2791A5B5D}"/>
              </a:ext>
            </a:extLst>
          </p:cNvPr>
          <p:cNvSpPr>
            <a:spLocks noGrp="1"/>
          </p:cNvSpPr>
          <p:nvPr>
            <p:ph type="title"/>
          </p:nvPr>
        </p:nvSpPr>
        <p:spPr/>
        <p:txBody>
          <a:bodyPr/>
          <a:lstStyle/>
          <a:p>
            <a:r>
              <a:rPr lang="en-GB" dirty="0"/>
              <a:t>5. NAFLD: clinical aspects except therapy</a:t>
            </a:r>
            <a:endParaRPr lang="en-US" dirty="0"/>
          </a:p>
        </p:txBody>
      </p:sp>
      <p:sp>
        <p:nvSpPr>
          <p:cNvPr id="3" name="Text Placeholder 2">
            <a:extLst>
              <a:ext uri="{FF2B5EF4-FFF2-40B4-BE49-F238E27FC236}">
                <a16:creationId xmlns:a16="http://schemas.microsoft.com/office/drawing/2014/main" id="{1E14F839-6031-410E-B559-5D1FF5AD5E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016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606682" cy="769620"/>
          </a:xfrm>
        </p:spPr>
        <p:txBody>
          <a:bodyPr>
            <a:normAutofit fontScale="90000"/>
          </a:bodyPr>
          <a:lstStyle/>
          <a:p>
            <a:r>
              <a:rPr lang="en-US" dirty="0"/>
              <a:t>Adipose tissue insulin resistance and inflammation, but not reduced hepatic fat oxidation, are associated with active NASH and severe fibrosis</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a:xfrm>
            <a:off x="6568" y="6479931"/>
            <a:ext cx="5055006" cy="376990"/>
          </a:xfrm>
        </p:spPr>
        <p:txBody>
          <a:bodyPr/>
          <a:lstStyle/>
          <a:p>
            <a:r>
              <a:rPr lang="en-GB" dirty="0"/>
              <a:t>*Increased Adipo-IR </a:t>
            </a:r>
            <a:r>
              <a:rPr lang="en-US" dirty="0"/>
              <a:t>reflects impaired lipolysis suppression;</a:t>
            </a:r>
            <a:br>
              <a:rPr lang="en-US" dirty="0"/>
            </a:br>
            <a:r>
              <a:rPr lang="en-US" baseline="30000" dirty="0"/>
              <a:t>†</a:t>
            </a:r>
            <a:r>
              <a:rPr lang="en-US" dirty="0"/>
              <a:t>Reduced BOH reflects hepatic mitochondrial fat oxidation;</a:t>
            </a:r>
            <a:br>
              <a:rPr lang="en-US" dirty="0"/>
            </a:br>
            <a:r>
              <a:rPr lang="en-US" baseline="30000" dirty="0"/>
              <a:t>‡</a:t>
            </a:r>
            <a:r>
              <a:rPr lang="en-US" dirty="0"/>
              <a:t>ApoB is a rate-limiting factor for VLDL secretion and thus</a:t>
            </a:r>
            <a:br>
              <a:rPr lang="en-US" dirty="0"/>
            </a:br>
            <a:r>
              <a:rPr lang="en-US" dirty="0"/>
              <a:t>implicated in the secretion of hepatic TG</a:t>
            </a:r>
          </a:p>
          <a:p>
            <a:r>
              <a:rPr lang="en-GB" dirty="0"/>
              <a:t>Gastaldelli A, et al. DILC 2020; THU001</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2" y="1340767"/>
            <a:ext cx="4493218" cy="4988595"/>
          </a:xfrm>
        </p:spPr>
        <p:txBody>
          <a:bodyPr>
            <a:norm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a:defRPr/>
            </a:pPr>
            <a:r>
              <a:rPr lang="en-US" sz="1800" dirty="0">
                <a:solidFill>
                  <a:sysClr val="windowText" lastClr="000000"/>
                </a:solidFill>
                <a:cs typeface="Arial" panose="020B0604020202020204" pitchFamily="34" charset="0"/>
              </a:rPr>
              <a:t>Mechanisms that underpin the progression from NAFLD to NASH and to advanced liver disease are unclear</a:t>
            </a:r>
          </a:p>
          <a:p>
            <a:pPr lvl="1">
              <a:defRPr/>
            </a:pPr>
            <a:r>
              <a:rPr lang="en-US" sz="1600" dirty="0">
                <a:solidFill>
                  <a:sysClr val="windowText" lastClr="000000"/>
                </a:solidFill>
                <a:cs typeface="Arial" panose="020B0604020202020204" pitchFamily="34" charset="0"/>
              </a:rPr>
              <a:t>Reduced liver mitochondrial fat oxidation and VLDL secretion as consequences of increased fat overflow to the liver are implicated</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investigate a possible link between increased AT insulin resistance (Adipo-IR)*, reduced BOH</a:t>
            </a:r>
            <a:r>
              <a:rPr lang="en-US" sz="1800" baseline="30000" dirty="0">
                <a:solidFill>
                  <a:sysClr val="windowText" lastClr="000000"/>
                </a:solidFill>
                <a:cs typeface="Arial" panose="020B0604020202020204" pitchFamily="34" charset="0"/>
              </a:rPr>
              <a:t>†</a:t>
            </a:r>
            <a:r>
              <a:rPr lang="en-US" sz="1800" dirty="0">
                <a:solidFill>
                  <a:sysClr val="windowText" lastClr="000000"/>
                </a:solidFill>
                <a:cs typeface="Arial" panose="020B0604020202020204" pitchFamily="34" charset="0"/>
              </a:rPr>
              <a:t>, and reduced ApoB</a:t>
            </a:r>
            <a:r>
              <a:rPr lang="en-US" sz="1800" baseline="30000" dirty="0">
                <a:solidFill>
                  <a:sysClr val="windowText" lastClr="000000"/>
                </a:solidFill>
                <a:cs typeface="Arial" panose="020B0604020202020204" pitchFamily="34" charset="0"/>
              </a:rPr>
              <a:t>‡</a:t>
            </a:r>
            <a:r>
              <a:rPr lang="en-US" sz="1800" dirty="0">
                <a:solidFill>
                  <a:sysClr val="windowText" lastClr="000000"/>
                </a:solidFill>
                <a:cs typeface="Arial" panose="020B0604020202020204" pitchFamily="34" charset="0"/>
              </a:rPr>
              <a:t>, and a more severe form of NAFLD/NASH</a:t>
            </a:r>
            <a:endParaRPr lang="en-US" sz="1800" dirty="0"/>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5102578" y="1340768"/>
            <a:ext cx="6663670" cy="4988594"/>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061574" y="1340768"/>
            <a:ext cx="0" cy="4996746"/>
          </a:xfrm>
          <a:prstGeom prst="line">
            <a:avLst/>
          </a:prstGeom>
          <a:noFill/>
          <a:ln w="9525" cap="flat" cmpd="sng" algn="ctr">
            <a:solidFill>
              <a:srgbClr val="1D498B">
                <a:shade val="95000"/>
                <a:satMod val="105000"/>
              </a:srgbClr>
            </a:solidFill>
            <a:prstDash val="solid"/>
          </a:ln>
          <a:effectLst/>
        </p:spPr>
      </p:cxnSp>
      <p:sp>
        <p:nvSpPr>
          <p:cNvPr id="13" name="Rectangle 12">
            <a:extLst>
              <a:ext uri="{FF2B5EF4-FFF2-40B4-BE49-F238E27FC236}">
                <a16:creationId xmlns:a16="http://schemas.microsoft.com/office/drawing/2014/main" id="{214C05F5-985B-4C89-B622-D7FF1580503C}"/>
              </a:ext>
            </a:extLst>
          </p:cNvPr>
          <p:cNvSpPr/>
          <p:nvPr/>
        </p:nvSpPr>
        <p:spPr>
          <a:xfrm>
            <a:off x="5902546" y="1971238"/>
            <a:ext cx="5063732" cy="449715"/>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EPoS European NAFLD Registry</a:t>
            </a:r>
          </a:p>
        </p:txBody>
      </p:sp>
      <p:sp>
        <p:nvSpPr>
          <p:cNvPr id="16" name="Rectangle 15">
            <a:extLst>
              <a:ext uri="{FF2B5EF4-FFF2-40B4-BE49-F238E27FC236}">
                <a16:creationId xmlns:a16="http://schemas.microsoft.com/office/drawing/2014/main" id="{8C1E2E0B-71EE-4060-A6FE-A8DC6F5321FC}"/>
              </a:ext>
            </a:extLst>
          </p:cNvPr>
          <p:cNvSpPr/>
          <p:nvPr/>
        </p:nvSpPr>
        <p:spPr>
          <a:xfrm>
            <a:off x="5208662" y="2706592"/>
            <a:ext cx="6451501" cy="496711"/>
          </a:xfrm>
          <a:prstGeom prst="rect">
            <a:avLst/>
          </a:prstGeom>
          <a:solidFill>
            <a:schemeClr val="accent2">
              <a:lumMod val="60000"/>
              <a:lumOff val="4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318 histologically characterized NAFLD subjects (188 with NASH)</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 name="Straight Arrow Connector 3">
            <a:extLst>
              <a:ext uri="{FF2B5EF4-FFF2-40B4-BE49-F238E27FC236}">
                <a16:creationId xmlns:a16="http://schemas.microsoft.com/office/drawing/2014/main" id="{DFDDB29F-97E5-4AEC-B4E1-7859FFA0BEEA}"/>
              </a:ext>
            </a:extLst>
          </p:cNvPr>
          <p:cNvCxnSpPr>
            <a:cxnSpLocks/>
            <a:stCxn id="13" idx="2"/>
            <a:endCxn id="16" idx="0"/>
          </p:cNvCxnSpPr>
          <p:nvPr/>
        </p:nvCxnSpPr>
        <p:spPr>
          <a:xfrm>
            <a:off x="8434412" y="2420953"/>
            <a:ext cx="1" cy="28563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DB5A83-24C1-42CD-B72A-96895DD08600}"/>
              </a:ext>
            </a:extLst>
          </p:cNvPr>
          <p:cNvCxnSpPr>
            <a:cxnSpLocks/>
            <a:stCxn id="16" idx="2"/>
            <a:endCxn id="11" idx="0"/>
          </p:cNvCxnSpPr>
          <p:nvPr/>
        </p:nvCxnSpPr>
        <p:spPr>
          <a:xfrm flipH="1">
            <a:off x="8429929" y="3203303"/>
            <a:ext cx="4484" cy="28564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72B88814-9CB3-4BBF-BC34-0025452B79FE}"/>
              </a:ext>
            </a:extLst>
          </p:cNvPr>
          <p:cNvSpPr/>
          <p:nvPr/>
        </p:nvSpPr>
        <p:spPr>
          <a:xfrm>
            <a:off x="6283233" y="5399961"/>
            <a:ext cx="4302358" cy="562653"/>
          </a:xfrm>
          <a:prstGeom prst="rect">
            <a:avLst/>
          </a:prstGeom>
          <a:solidFill>
            <a:schemeClr val="bg2">
              <a:lumMod val="9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Data analysis by LMA to calculate OR (adjusted for age, gender and BMI)</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EEB30F6A-2682-47FF-8A5D-C0F34A16D76A}"/>
              </a:ext>
            </a:extLst>
          </p:cNvPr>
          <p:cNvSpPr/>
          <p:nvPr/>
        </p:nvSpPr>
        <p:spPr>
          <a:xfrm>
            <a:off x="5204179" y="3488943"/>
            <a:ext cx="6451500" cy="1627393"/>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Circulating markers measured</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2" name="Straight Arrow Connector 131">
            <a:extLst>
              <a:ext uri="{FF2B5EF4-FFF2-40B4-BE49-F238E27FC236}">
                <a16:creationId xmlns:a16="http://schemas.microsoft.com/office/drawing/2014/main" id="{E6C58193-BFAD-4B48-90ED-1FF7526E49B4}"/>
              </a:ext>
            </a:extLst>
          </p:cNvPr>
          <p:cNvCxnSpPr>
            <a:endCxn id="108" idx="0"/>
          </p:cNvCxnSpPr>
          <p:nvPr/>
        </p:nvCxnSpPr>
        <p:spPr>
          <a:xfrm>
            <a:off x="8434412" y="5116336"/>
            <a:ext cx="0" cy="28362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749DF95-3015-4EA6-83C0-9A20690DAF6E}"/>
              </a:ext>
            </a:extLst>
          </p:cNvPr>
          <p:cNvSpPr txBox="1"/>
          <p:nvPr/>
        </p:nvSpPr>
        <p:spPr>
          <a:xfrm>
            <a:off x="5298013" y="3846000"/>
            <a:ext cx="1643142" cy="954107"/>
          </a:xfrm>
          <a:prstGeom prst="rect">
            <a:avLst/>
          </a:prstGeom>
          <a:solidFill>
            <a:schemeClr val="bg1"/>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AT dysfunction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FFA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Adipo-IR=FFAxIns</a:t>
            </a:r>
          </a:p>
        </p:txBody>
      </p:sp>
      <p:sp>
        <p:nvSpPr>
          <p:cNvPr id="20" name="TextBox 19">
            <a:extLst>
              <a:ext uri="{FF2B5EF4-FFF2-40B4-BE49-F238E27FC236}">
                <a16:creationId xmlns:a16="http://schemas.microsoft.com/office/drawing/2014/main" id="{1DD06C19-362D-43BF-9682-27B83926B03E}"/>
              </a:ext>
            </a:extLst>
          </p:cNvPr>
          <p:cNvSpPr txBox="1"/>
          <p:nvPr/>
        </p:nvSpPr>
        <p:spPr>
          <a:xfrm>
            <a:off x="7043636" y="3846000"/>
            <a:ext cx="1573956" cy="1169551"/>
          </a:xfrm>
          <a:prstGeom prst="rect">
            <a:avLst/>
          </a:prstGeom>
          <a:solidFill>
            <a:schemeClr val="bg1"/>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AT inflammation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Leptin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Adiponectin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TNF-</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MCP-1</a:t>
            </a:r>
          </a:p>
        </p:txBody>
      </p:sp>
      <p:sp>
        <p:nvSpPr>
          <p:cNvPr id="21" name="TextBox 20">
            <a:extLst>
              <a:ext uri="{FF2B5EF4-FFF2-40B4-BE49-F238E27FC236}">
                <a16:creationId xmlns:a16="http://schemas.microsoft.com/office/drawing/2014/main" id="{4801FAD3-7074-4CD8-8FFC-A7751DB93992}"/>
              </a:ext>
            </a:extLst>
          </p:cNvPr>
          <p:cNvSpPr txBox="1"/>
          <p:nvPr/>
        </p:nvSpPr>
        <p:spPr>
          <a:xfrm>
            <a:off x="8720073" y="3846000"/>
            <a:ext cx="1394933" cy="738664"/>
          </a:xfrm>
          <a:prstGeom prst="rect">
            <a:avLst/>
          </a:prstGeom>
          <a:solidFill>
            <a:schemeClr val="bg1"/>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Hepatic </a:t>
            </a:r>
            <a:b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lipid oxidation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BOH</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23" name="TextBox 22">
            <a:extLst>
              <a:ext uri="{FF2B5EF4-FFF2-40B4-BE49-F238E27FC236}">
                <a16:creationId xmlns:a16="http://schemas.microsoft.com/office/drawing/2014/main" id="{378039B7-6120-4B39-ADB0-204608E304F9}"/>
              </a:ext>
            </a:extLst>
          </p:cNvPr>
          <p:cNvSpPr txBox="1"/>
          <p:nvPr/>
        </p:nvSpPr>
        <p:spPr>
          <a:xfrm>
            <a:off x="10217486" y="3846000"/>
            <a:ext cx="1396536" cy="954107"/>
          </a:xfrm>
          <a:prstGeom prst="rect">
            <a:avLst/>
          </a:prstGeom>
          <a:solidFill>
            <a:schemeClr val="bg1"/>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Hepatic </a:t>
            </a:r>
            <a:b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lipid secretion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ApoB</a:t>
            </a:r>
          </a:p>
        </p:txBody>
      </p:sp>
      <p:pic>
        <p:nvPicPr>
          <p:cNvPr id="18" name="Picture 17">
            <a:hlinkClick r:id="rId3" action="ppaction://hlinksldjump"/>
            <a:extLst>
              <a:ext uri="{FF2B5EF4-FFF2-40B4-BE49-F238E27FC236}">
                <a16:creationId xmlns:a16="http://schemas.microsoft.com/office/drawing/2014/main" id="{CE397802-336E-4682-918B-F290EC78B31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365080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636498" cy="769620"/>
          </a:xfrm>
        </p:spPr>
        <p:txBody>
          <a:bodyPr>
            <a:normAutofit fontScale="90000"/>
          </a:bodyPr>
          <a:lstStyle/>
          <a:p>
            <a:r>
              <a:rPr lang="en-US" dirty="0"/>
              <a:t>Adipose tissue insulin resistance and inflammation, but not reduced hepatic fat oxidation, are associated with active NASH and severe fibrosis</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a:t>
            </a:r>
            <a:r>
              <a:rPr lang="en-US" dirty="0">
                <a:solidFill>
                  <a:sysClr val="windowText" lastClr="000000"/>
                </a:solidFill>
                <a:cs typeface="Arial" panose="020B0604020202020204" pitchFamily="34" charset="0"/>
              </a:rPr>
              <a:t>Shown by increased Adipo-IR; </a:t>
            </a:r>
            <a:r>
              <a:rPr lang="en-GB" baseline="30000" dirty="0">
                <a:solidFill>
                  <a:sysClr val="windowText" lastClr="000000"/>
                </a:solidFill>
                <a:cs typeface="Arial" panose="020B0604020202020204" pitchFamily="34" charset="0"/>
              </a:rPr>
              <a:t>†</a:t>
            </a:r>
            <a:r>
              <a:rPr lang="en-GB" dirty="0">
                <a:solidFill>
                  <a:sysClr val="windowText" lastClr="000000"/>
                </a:solidFill>
                <a:cs typeface="Arial" panose="020B0604020202020204" pitchFamily="34" charset="0"/>
              </a:rPr>
              <a:t>Which reflects hepatic mitochondrial fat oxidation</a:t>
            </a:r>
            <a:r>
              <a:rPr lang="en-US" dirty="0">
                <a:solidFill>
                  <a:sysClr val="windowText" lastClr="000000"/>
                </a:solidFill>
                <a:cs typeface="Arial" panose="020B0604020202020204" pitchFamily="34" charset="0"/>
              </a:rPr>
              <a:t> </a:t>
            </a:r>
          </a:p>
          <a:p>
            <a:r>
              <a:rPr lang="en-GB" dirty="0"/>
              <a:t>Gastaldelli A, et al. DILC 2020; THU001</a:t>
            </a:r>
          </a:p>
        </p:txBody>
      </p:sp>
      <p:cxnSp>
        <p:nvCxnSpPr>
          <p:cNvPr id="18" name="Straight Connector 17">
            <a:extLst>
              <a:ext uri="{FF2B5EF4-FFF2-40B4-BE49-F238E27FC236}">
                <a16:creationId xmlns:a16="http://schemas.microsoft.com/office/drawing/2014/main" id="{C6A459FA-82E8-4668-A9AD-A3B8F1C7B344}"/>
              </a:ext>
            </a:extLst>
          </p:cNvPr>
          <p:cNvCxnSpPr>
            <a:cxnSpLocks/>
          </p:cNvCxnSpPr>
          <p:nvPr/>
        </p:nvCxnSpPr>
        <p:spPr>
          <a:xfrm>
            <a:off x="511473" y="5516008"/>
            <a:ext cx="11216701" cy="0"/>
          </a:xfrm>
          <a:prstGeom prst="line">
            <a:avLst/>
          </a:prstGeom>
          <a:noFill/>
          <a:ln w="9525" cap="flat" cmpd="sng" algn="ctr">
            <a:solidFill>
              <a:srgbClr val="1D498B">
                <a:shade val="95000"/>
                <a:satMod val="105000"/>
              </a:srgbClr>
            </a:solidFill>
            <a:prstDash val="solid"/>
          </a:ln>
          <a:effectLst/>
        </p:spPr>
      </p:cxnSp>
      <p:sp>
        <p:nvSpPr>
          <p:cNvPr id="25" name="Content Placeholder 9">
            <a:extLst>
              <a:ext uri="{FF2B5EF4-FFF2-40B4-BE49-F238E27FC236}">
                <a16:creationId xmlns:a16="http://schemas.microsoft.com/office/drawing/2014/main" id="{8933C7A8-1960-4BB8-A680-BC89499D6109}"/>
              </a:ext>
            </a:extLst>
          </p:cNvPr>
          <p:cNvSpPr txBox="1">
            <a:spLocks/>
          </p:cNvSpPr>
          <p:nvPr/>
        </p:nvSpPr>
        <p:spPr>
          <a:xfrm>
            <a:off x="425750" y="1340767"/>
            <a:ext cx="6352738" cy="4088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p:txBody>
      </p:sp>
      <p:sp>
        <p:nvSpPr>
          <p:cNvPr id="30" name="Content Placeholder 9">
            <a:extLst>
              <a:ext uri="{FF2B5EF4-FFF2-40B4-BE49-F238E27FC236}">
                <a16:creationId xmlns:a16="http://schemas.microsoft.com/office/drawing/2014/main" id="{4E9C1A80-CF85-4070-B161-C35A507048A1}"/>
              </a:ext>
            </a:extLst>
          </p:cNvPr>
          <p:cNvSpPr txBox="1">
            <a:spLocks/>
          </p:cNvSpPr>
          <p:nvPr/>
        </p:nvSpPr>
        <p:spPr>
          <a:xfrm>
            <a:off x="7638668" y="1807350"/>
            <a:ext cx="4312355" cy="401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Dysfunctional AT* independently associated with: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sym typeface="Symbol" panose="05050102010706020507" pitchFamily="18" charset="2"/>
              </a:rPr>
              <a:t></a:t>
            </a: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sym typeface="Symbol" panose="05050102010706020507" pitchFamily="18" charset="2"/>
              </a:rPr>
              <a:t> </a:t>
            </a: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steatosis (OR=8.3, p&lt;0.001)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Active NASH (OR=3.1, p&lt;0.001)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Fibrosis F3–F4 (OR=2.5, p&lt;0.001)</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Surprisingly, BOH</a:t>
            </a:r>
            <a:r>
              <a:rPr kumimoji="0" lang="en-GB" sz="1800" b="0" i="0" u="none" strike="noStrike" kern="1200" cap="none" spc="0" normalizeH="0" baseline="30000" noProof="0" dirty="0">
                <a:ln>
                  <a:noFill/>
                </a:ln>
                <a:solidFill>
                  <a:sysClr val="windowText" lastClr="000000"/>
                </a:solidFill>
                <a:effectLst/>
                <a:uLnTx/>
                <a:uFillTx/>
                <a:latin typeface="Arial" panose="020B0604020202020204"/>
                <a:ea typeface="+mn-ea"/>
                <a:cs typeface="Arial" panose="020B0604020202020204" pitchFamily="34" charset="0"/>
              </a:rPr>
              <a:t>†</a:t>
            </a: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increased in subjects with fibrosis F3–F4</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Associated with Adipo-IR (overflow</a:t>
            </a:r>
            <a:b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of fat from AT to the liver [p&lt;0.0001])</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Adipo-IR showed a strong positive correlation with TG, leptin, TNF-α and MCP-1 levels (p&lt;0.0001)</a:t>
            </a:r>
          </a:p>
        </p:txBody>
      </p:sp>
      <p:graphicFrame>
        <p:nvGraphicFramePr>
          <p:cNvPr id="29" name="Table 30">
            <a:extLst>
              <a:ext uri="{FF2B5EF4-FFF2-40B4-BE49-F238E27FC236}">
                <a16:creationId xmlns:a16="http://schemas.microsoft.com/office/drawing/2014/main" id="{E55F9BCD-6B98-4C50-90A3-5535C6BB6892}"/>
              </a:ext>
            </a:extLst>
          </p:cNvPr>
          <p:cNvGraphicFramePr>
            <a:graphicFrameLocks noGrp="1"/>
          </p:cNvGraphicFramePr>
          <p:nvPr>
            <p:extLst>
              <p:ext uri="{D42A27DB-BD31-4B8C-83A1-F6EECF244321}">
                <p14:modId xmlns:p14="http://schemas.microsoft.com/office/powerpoint/2010/main" val="4264350327"/>
              </p:ext>
            </p:extLst>
          </p:nvPr>
        </p:nvGraphicFramePr>
        <p:xfrm>
          <a:off x="511473" y="1807350"/>
          <a:ext cx="5472000" cy="3566160"/>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2354593455"/>
                    </a:ext>
                  </a:extLst>
                </a:gridCol>
                <a:gridCol w="1368000">
                  <a:extLst>
                    <a:ext uri="{9D8B030D-6E8A-4147-A177-3AD203B41FA5}">
                      <a16:colId xmlns:a16="http://schemas.microsoft.com/office/drawing/2014/main" val="1537451426"/>
                    </a:ext>
                  </a:extLst>
                </a:gridCol>
                <a:gridCol w="1368000">
                  <a:extLst>
                    <a:ext uri="{9D8B030D-6E8A-4147-A177-3AD203B41FA5}">
                      <a16:colId xmlns:a16="http://schemas.microsoft.com/office/drawing/2014/main" val="2458409955"/>
                    </a:ext>
                  </a:extLst>
                </a:gridCol>
                <a:gridCol w="1008000">
                  <a:extLst>
                    <a:ext uri="{9D8B030D-6E8A-4147-A177-3AD203B41FA5}">
                      <a16:colId xmlns:a16="http://schemas.microsoft.com/office/drawing/2014/main" val="3162332367"/>
                    </a:ext>
                  </a:extLst>
                </a:gridCol>
              </a:tblGrid>
              <a:tr h="327492">
                <a:tc>
                  <a:txBody>
                    <a:bodyPr/>
                    <a:lstStyle/>
                    <a:p>
                      <a:r>
                        <a:rPr lang="en-GB" sz="1400" b="0" dirty="0"/>
                        <a:t>Marker</a:t>
                      </a:r>
                      <a:br>
                        <a:rPr lang="en-GB" sz="1400" b="0" dirty="0"/>
                      </a:br>
                      <a:r>
                        <a:rPr lang="en-GB" sz="1400" b="0" dirty="0"/>
                        <a:t>(mean ± SEM)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t>Subjects with NASH (n=188)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Subjects with NAFL (n=130)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p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0629798"/>
                  </a:ext>
                </a:extLst>
              </a:tr>
              <a:tr h="192642">
                <a:tc>
                  <a:txBody>
                    <a:bodyPr/>
                    <a:lstStyle/>
                    <a:p>
                      <a:r>
                        <a:rPr lang="en-GB" sz="1400" dirty="0"/>
                        <a:t>BMI, kg/m</a:t>
                      </a:r>
                      <a:r>
                        <a:rPr lang="en-GB" sz="1400" baseline="30000" dirty="0"/>
                        <a:t>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32.9 ± 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31.1 ± 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1995338"/>
                  </a:ext>
                </a:extLst>
              </a:tr>
              <a:tr h="206495">
                <a:tc>
                  <a:txBody>
                    <a:bodyPr/>
                    <a:lstStyle/>
                    <a:p>
                      <a:r>
                        <a:rPr lang="en-US" sz="1400" b="0" i="0" kern="1200" dirty="0">
                          <a:solidFill>
                            <a:schemeClr val="dk1"/>
                          </a:solidFill>
                          <a:effectLst/>
                          <a:latin typeface="+mn-lt"/>
                          <a:ea typeface="+mn-ea"/>
                          <a:cs typeface="+mn-cs"/>
                        </a:rPr>
                        <a:t>Adipo-IR=FFAxIns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23.2 ±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16.3 ±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261748"/>
                  </a:ext>
                </a:extLst>
              </a:tr>
              <a:tr h="192642">
                <a:tc>
                  <a:txBody>
                    <a:bodyPr/>
                    <a:lstStyle/>
                    <a:p>
                      <a:r>
                        <a:rPr lang="en-GB" sz="1400" dirty="0"/>
                        <a:t>TNF-</a:t>
                      </a:r>
                      <a:r>
                        <a:rPr lang="el-GR" sz="1400" dirty="0"/>
                        <a:t>α</a:t>
                      </a:r>
                      <a:r>
                        <a:rPr lang="en-GB" sz="1400" dirty="0"/>
                        <a:t>, pg/mL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4.9 ± 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3.3 ± 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0024"/>
                  </a:ext>
                </a:extLst>
              </a:tr>
              <a:tr h="192642">
                <a:tc>
                  <a:txBody>
                    <a:bodyPr/>
                    <a:lstStyle/>
                    <a:p>
                      <a:r>
                        <a:rPr lang="en-GB" sz="1400" dirty="0"/>
                        <a:t>MCP-1, pg/mL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112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92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412256"/>
                  </a:ext>
                </a:extLst>
              </a:tr>
              <a:tr h="192642">
                <a:tc>
                  <a:txBody>
                    <a:bodyPr/>
                    <a:lstStyle/>
                    <a:p>
                      <a:r>
                        <a:rPr lang="en-GB" sz="1400" dirty="0"/>
                        <a:t>Leptin, ng/mL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13.8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10.4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868315"/>
                  </a:ext>
                </a:extLst>
              </a:tr>
              <a:tr h="206495">
                <a:tc>
                  <a:txBody>
                    <a:bodyPr/>
                    <a:lstStyle/>
                    <a:p>
                      <a:r>
                        <a:rPr lang="en-US" sz="1400" b="0" i="0" kern="1200" dirty="0">
                          <a:solidFill>
                            <a:schemeClr val="dk1"/>
                          </a:solidFill>
                          <a:effectLst/>
                          <a:latin typeface="+mn-lt"/>
                          <a:ea typeface="+mn-ea"/>
                          <a:cs typeface="+mn-cs"/>
                        </a:rPr>
                        <a:t>Adiponectin, </a:t>
                      </a:r>
                      <a:r>
                        <a:rPr lang="el-GR" sz="1400" b="0" i="0" kern="1200" dirty="0">
                          <a:solidFill>
                            <a:schemeClr val="dk1"/>
                          </a:solidFill>
                          <a:effectLst/>
                          <a:latin typeface="+mn-lt"/>
                          <a:ea typeface="+mn-ea"/>
                          <a:cs typeface="+mn-cs"/>
                        </a:rPr>
                        <a:t>μ</a:t>
                      </a:r>
                      <a:r>
                        <a:rPr lang="en-GB" sz="1400" b="0" i="0" kern="1200" dirty="0">
                          <a:solidFill>
                            <a:schemeClr val="dk1"/>
                          </a:solidFill>
                          <a:effectLst/>
                          <a:latin typeface="+mn-lt"/>
                          <a:ea typeface="+mn-ea"/>
                          <a:cs typeface="+mn-cs"/>
                        </a:rPr>
                        <a:t>g/mL</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11.0 ± 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13.5 ± 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p&lt;0.001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999102"/>
                  </a:ext>
                </a:extLst>
              </a:tr>
              <a:tr h="206495">
                <a:tc>
                  <a:txBody>
                    <a:bodyPr/>
                    <a:lstStyle/>
                    <a:p>
                      <a:r>
                        <a:rPr lang="en-GB" sz="1400" dirty="0"/>
                        <a:t>TG, mg/dL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177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165 ±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14863"/>
                  </a:ext>
                </a:extLst>
              </a:tr>
              <a:tr h="206495">
                <a:tc>
                  <a:txBody>
                    <a:bodyPr/>
                    <a:lstStyle/>
                    <a:p>
                      <a:r>
                        <a:rPr lang="en-GB" sz="1400" dirty="0"/>
                        <a:t>ApoB, mg/dL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76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78 ±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5181511"/>
                  </a:ext>
                </a:extLst>
              </a:tr>
              <a:tr h="206495">
                <a:tc>
                  <a:txBody>
                    <a:bodyPr/>
                    <a:lstStyle/>
                    <a:p>
                      <a:r>
                        <a:rPr lang="en-GB" sz="1400" dirty="0"/>
                        <a:t>BOH, </a:t>
                      </a:r>
                      <a:r>
                        <a:rPr lang="el-GR" sz="1400" b="0" i="0" kern="1200" dirty="0">
                          <a:solidFill>
                            <a:schemeClr val="dk1"/>
                          </a:solidFill>
                          <a:effectLst/>
                          <a:latin typeface="+mn-lt"/>
                          <a:ea typeface="+mn-ea"/>
                          <a:cs typeface="+mn-cs"/>
                        </a:rPr>
                        <a:t>μ</a:t>
                      </a:r>
                      <a:r>
                        <a:rPr lang="en-GB" sz="1400" b="0" i="0" kern="1200" dirty="0">
                          <a:solidFill>
                            <a:schemeClr val="dk1"/>
                          </a:solidFill>
                          <a:effectLst/>
                          <a:latin typeface="+mn-lt"/>
                          <a:ea typeface="+mn-ea"/>
                          <a:cs typeface="+mn-cs"/>
                        </a:rPr>
                        <a:t>mol/L</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77 ±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76 ±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6127752"/>
                  </a:ext>
                </a:extLst>
              </a:tr>
              <a:tr h="206495">
                <a:tc>
                  <a:txBody>
                    <a:bodyPr/>
                    <a:lstStyle/>
                    <a:p>
                      <a:r>
                        <a:rPr lang="en-GB" sz="1400" dirty="0"/>
                        <a:t>FFA,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0.59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0.57 ± 0.02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239934"/>
                  </a:ext>
                </a:extLst>
              </a:tr>
            </a:tbl>
          </a:graphicData>
        </a:graphic>
      </p:graphicFrame>
      <p:sp>
        <p:nvSpPr>
          <p:cNvPr id="35" name="Content Placeholder 9">
            <a:extLst>
              <a:ext uri="{FF2B5EF4-FFF2-40B4-BE49-F238E27FC236}">
                <a16:creationId xmlns:a16="http://schemas.microsoft.com/office/drawing/2014/main" id="{9E1F5563-0BB7-4487-8F55-2D2D75BD6AB8}"/>
              </a:ext>
            </a:extLst>
          </p:cNvPr>
          <p:cNvSpPr txBox="1">
            <a:spLocks/>
          </p:cNvSpPr>
          <p:nvPr/>
        </p:nvSpPr>
        <p:spPr>
          <a:xfrm>
            <a:off x="425747" y="5511660"/>
            <a:ext cx="10875044" cy="1313830"/>
          </a:xfrm>
          <a:prstGeom prst="rect">
            <a:avLst/>
          </a:prstGeom>
          <a:noFill/>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a:rPr>
              <a:t>CONCLUSIONS</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Arial"/>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rPr>
              <a:t>NAFLD severity is strongly associated with markers of AT dysfunction and inflammation, but mitochondrial beta oxidation does not appear to be dysfunctional. AT plays a</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rPr>
              <a:t>significant role in the progression of NAFL to NASH</a:t>
            </a:r>
          </a:p>
        </p:txBody>
      </p:sp>
      <p:sp>
        <p:nvSpPr>
          <p:cNvPr id="10" name="TextBox 9">
            <a:extLst>
              <a:ext uri="{FF2B5EF4-FFF2-40B4-BE49-F238E27FC236}">
                <a16:creationId xmlns:a16="http://schemas.microsoft.com/office/drawing/2014/main" id="{B8D0D100-65D1-4715-81B1-4E24977B7375}"/>
              </a:ext>
            </a:extLst>
          </p:cNvPr>
          <p:cNvSpPr txBox="1"/>
          <p:nvPr/>
        </p:nvSpPr>
        <p:spPr>
          <a:xfrm>
            <a:off x="6273800" y="3839452"/>
            <a:ext cx="1273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in NASH</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3938070E-A214-44D2-9CAC-3D7A37A3E5CF}"/>
              </a:ext>
            </a:extLst>
          </p:cNvPr>
          <p:cNvGrpSpPr/>
          <p:nvPr/>
        </p:nvGrpSpPr>
        <p:grpSpPr>
          <a:xfrm>
            <a:off x="6007100" y="2384508"/>
            <a:ext cx="1495954" cy="1478882"/>
            <a:chOff x="6007100" y="2384508"/>
            <a:chExt cx="1495954" cy="1478882"/>
          </a:xfrm>
        </p:grpSpPr>
        <p:sp>
          <p:nvSpPr>
            <p:cNvPr id="2" name="TextBox 1">
              <a:extLst>
                <a:ext uri="{FF2B5EF4-FFF2-40B4-BE49-F238E27FC236}">
                  <a16:creationId xmlns:a16="http://schemas.microsoft.com/office/drawing/2014/main" id="{58FEBE49-EAC6-4D13-9B7D-96F4A843D208}"/>
                </a:ext>
              </a:extLst>
            </p:cNvPr>
            <p:cNvSpPr txBox="1"/>
            <p:nvPr/>
          </p:nvSpPr>
          <p:spPr>
            <a:xfrm>
              <a:off x="6229949" y="2938356"/>
              <a:ext cx="1273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in NASH</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ight Brace 2">
              <a:extLst>
                <a:ext uri="{FF2B5EF4-FFF2-40B4-BE49-F238E27FC236}">
                  <a16:creationId xmlns:a16="http://schemas.microsoft.com/office/drawing/2014/main" id="{125E1F53-B805-4E03-828F-B85E6A4457B3}"/>
                </a:ext>
              </a:extLst>
            </p:cNvPr>
            <p:cNvSpPr/>
            <p:nvPr/>
          </p:nvSpPr>
          <p:spPr>
            <a:xfrm>
              <a:off x="6007100" y="2384508"/>
              <a:ext cx="266700" cy="1478882"/>
            </a:xfrm>
            <a:prstGeom prst="rightBrac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pic>
        <p:nvPicPr>
          <p:cNvPr id="13" name="Picture 12">
            <a:hlinkClick r:id="rId3" action="ppaction://hlinksldjump"/>
            <a:extLst>
              <a:ext uri="{FF2B5EF4-FFF2-40B4-BE49-F238E27FC236}">
                <a16:creationId xmlns:a16="http://schemas.microsoft.com/office/drawing/2014/main" id="{45E98AD3-068B-47F3-B1A9-0470C65E4C9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16705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525777" cy="769620"/>
          </a:xfrm>
        </p:spPr>
        <p:txBody>
          <a:bodyPr>
            <a:normAutofit fontScale="90000"/>
          </a:bodyPr>
          <a:lstStyle/>
          <a:p>
            <a:r>
              <a:rPr lang="en-US" dirty="0"/>
              <a:t>Europe's largest meta-analysis on the prevalence of NAFLD, NASH and advanced fibrosis (F3–F4)</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Petta S, et al. DILC 2020; THU053</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353865" y="1268880"/>
            <a:ext cx="4493218" cy="4988595"/>
          </a:xfrm>
        </p:spPr>
        <p:txBody>
          <a:bodyPr vert="horz" lIns="91440" tIns="45720" rIns="91440" bIns="45720" rtlCol="0" anchor="t">
            <a:normAutofit/>
          </a:bodyPr>
          <a:lstStyle/>
          <a:p>
            <a:pPr marL="0" indent="0">
              <a:buClr>
                <a:srgbClr val="004B87"/>
              </a:buClr>
              <a:buNone/>
              <a:defRPr/>
            </a:pPr>
            <a:r>
              <a:rPr lang="en-US" sz="1800" b="1" dirty="0">
                <a:solidFill>
                  <a:srgbClr val="FFFFFF"/>
                </a:solidFill>
                <a:highlight>
                  <a:srgbClr val="004A86"/>
                </a:highlight>
                <a:cs typeface="Arial"/>
              </a:rPr>
              <a:t> </a:t>
            </a:r>
            <a:r>
              <a:rPr lang="en-US" b="1" dirty="0">
                <a:solidFill>
                  <a:srgbClr val="FFFFFF"/>
                </a:solidFill>
                <a:highlight>
                  <a:srgbClr val="004A86"/>
                </a:highlight>
                <a:cs typeface="Arial"/>
              </a:rPr>
              <a:t>BACKGROUND &amp; AIMS</a:t>
            </a:r>
            <a:r>
              <a:rPr lang="en-US" b="1" dirty="0">
                <a:solidFill>
                  <a:srgbClr val="FFFFFF"/>
                </a:solidFill>
                <a:highlight>
                  <a:srgbClr val="FEFCFC"/>
                </a:highlight>
                <a:cs typeface="Arial"/>
              </a:rPr>
              <a:t>​</a:t>
            </a:r>
          </a:p>
          <a:p>
            <a:pPr>
              <a:defRPr/>
            </a:pPr>
            <a:r>
              <a:rPr lang="en-US" sz="1600" dirty="0">
                <a:cs typeface="Arial"/>
              </a:rPr>
              <a:t>NAFLD and NASH prevalence is increasing and are a significant health burden</a:t>
            </a:r>
          </a:p>
          <a:p>
            <a:pPr>
              <a:defRPr/>
            </a:pPr>
            <a:r>
              <a:rPr lang="en-US" sz="1600" dirty="0">
                <a:ea typeface="+mn-lt"/>
                <a:cs typeface="+mn-lt"/>
              </a:rPr>
              <a:t>The only clinical marker associated with overall mortality and liver-related morbidity in NAFLD and NASH is the presence of advanced fibrosis</a:t>
            </a:r>
          </a:p>
          <a:p>
            <a:pPr>
              <a:defRPr/>
            </a:pPr>
            <a:r>
              <a:rPr lang="en-US" sz="1600" dirty="0">
                <a:cs typeface="Arial"/>
              </a:rPr>
              <a:t>Up-to-date European prevalence</a:t>
            </a:r>
            <a:r>
              <a:rPr lang="en-US" sz="1600" dirty="0">
                <a:cs typeface="Arial" panose="020B0604020202020204" pitchFamily="34" charset="0"/>
              </a:rPr>
              <a:t/>
            </a:r>
            <a:br>
              <a:rPr lang="en-US" sz="1600" dirty="0">
                <a:cs typeface="Arial" panose="020B0604020202020204" pitchFamily="34" charset="0"/>
              </a:rPr>
            </a:br>
            <a:r>
              <a:rPr lang="en-US" sz="1600" dirty="0">
                <a:cs typeface="Arial"/>
              </a:rPr>
              <a:t>data are lacking</a:t>
            </a:r>
          </a:p>
          <a:p>
            <a:pPr lvl="1">
              <a:defRPr/>
            </a:pPr>
            <a:r>
              <a:rPr lang="en-US" sz="1400" dirty="0">
                <a:cs typeface="Arial"/>
              </a:rPr>
              <a:t>Previous systematic review included data up to 2015</a:t>
            </a:r>
          </a:p>
          <a:p>
            <a:pPr lvl="1">
              <a:defRPr/>
            </a:pPr>
            <a:r>
              <a:rPr lang="en-US" sz="1400" dirty="0">
                <a:cs typeface="Arial"/>
              </a:rPr>
              <a:t>Cohorts with information on advanced fibrosis in the general population are scarce </a:t>
            </a:r>
          </a:p>
          <a:p>
            <a:pPr>
              <a:defRPr/>
            </a:pPr>
            <a:r>
              <a:rPr lang="en-US" sz="1800" b="1" dirty="0">
                <a:ea typeface="+mn-lt"/>
                <a:cs typeface="+mn-lt"/>
              </a:rPr>
              <a:t>AIM</a:t>
            </a:r>
            <a:r>
              <a:rPr lang="en-US" sz="1800" dirty="0">
                <a:ea typeface="+mn-lt"/>
                <a:cs typeface="+mn-lt"/>
              </a:rPr>
              <a:t>: </a:t>
            </a:r>
            <a:r>
              <a:rPr lang="en-US" sz="1600" dirty="0">
                <a:ea typeface="+mn-lt"/>
                <a:cs typeface="+mn-lt"/>
              </a:rPr>
              <a:t>to </a:t>
            </a:r>
            <a:r>
              <a:rPr lang="en-US" sz="1600" dirty="0">
                <a:cs typeface="Arial"/>
              </a:rPr>
              <a:t>estimate the European prevalence of NAFLD, NASH, and advanced fibrosis (stage F3–F4) considering recently published data</a:t>
            </a:r>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5088201" y="1254504"/>
            <a:ext cx="6663670" cy="4988594"/>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061574" y="1340768"/>
            <a:ext cx="0" cy="4996746"/>
          </a:xfrm>
          <a:prstGeom prst="line">
            <a:avLst/>
          </a:prstGeom>
          <a:noFill/>
          <a:ln w="9525" cap="flat" cmpd="sng" algn="ctr">
            <a:solidFill>
              <a:srgbClr val="1D498B">
                <a:shade val="95000"/>
                <a:satMod val="105000"/>
              </a:srgbClr>
            </a:solidFill>
            <a:prstDash val="solid"/>
          </a:ln>
          <a:effectLst/>
        </p:spPr>
      </p:cxnSp>
      <p:sp>
        <p:nvSpPr>
          <p:cNvPr id="11" name="Rectangle 10">
            <a:extLst>
              <a:ext uri="{FF2B5EF4-FFF2-40B4-BE49-F238E27FC236}">
                <a16:creationId xmlns:a16="http://schemas.microsoft.com/office/drawing/2014/main" id="{EEB30F6A-2682-47FF-8A5D-C0F34A16D76A}"/>
              </a:ext>
            </a:extLst>
          </p:cNvPr>
          <p:cNvSpPr/>
          <p:nvPr/>
        </p:nvSpPr>
        <p:spPr>
          <a:xfrm>
            <a:off x="5537180" y="5923716"/>
            <a:ext cx="4385109" cy="564036"/>
          </a:xfrm>
          <a:prstGeom prst="rect">
            <a:avLst/>
          </a:prstGeom>
          <a:solidFill>
            <a:schemeClr val="accent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Random effects model meta-analysis was used to estimate prevalence (95% CI)</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214C05F5-985B-4C89-B622-D7FF1580503C}"/>
              </a:ext>
            </a:extLst>
          </p:cNvPr>
          <p:cNvSpPr/>
          <p:nvPr/>
        </p:nvSpPr>
        <p:spPr>
          <a:xfrm>
            <a:off x="5197869" y="1760395"/>
            <a:ext cx="5063732" cy="833141"/>
          </a:xfrm>
          <a:prstGeom prst="rect">
            <a:avLst/>
          </a:prstGeom>
          <a:solidFill>
            <a:schemeClr val="accent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 European systematic review of observational studies with data on NAFLD, NASH and advanced fibrosis prevalence according to PRISMA guidelines</a:t>
            </a:r>
          </a:p>
        </p:txBody>
      </p:sp>
      <p:sp>
        <p:nvSpPr>
          <p:cNvPr id="17" name="Rectangle 16">
            <a:extLst>
              <a:ext uri="{FF2B5EF4-FFF2-40B4-BE49-F238E27FC236}">
                <a16:creationId xmlns:a16="http://schemas.microsoft.com/office/drawing/2014/main" id="{24463032-8D90-4EB3-A1CA-0604749AAADD}"/>
              </a:ext>
            </a:extLst>
          </p:cNvPr>
          <p:cNvSpPr/>
          <p:nvPr/>
        </p:nvSpPr>
        <p:spPr>
          <a:xfrm>
            <a:off x="8420036" y="3664264"/>
            <a:ext cx="3467820" cy="130831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Excluded studies</a:t>
            </a:r>
          </a:p>
          <a:p>
            <a:pPr marL="143510" marR="0" lvl="0" indent="-1435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Those in individuals with alcohol abuse</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143510" marR="0" lvl="0" indent="-1435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Those on patients with liver disease related to other aetiologies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143510" marR="0" lvl="0" indent="-14351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Those exclusively enrolling morbidly obese patients and those with diabetes</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cxnSp>
        <p:nvCxnSpPr>
          <p:cNvPr id="4" name="Straight Arrow Connector 3">
            <a:extLst>
              <a:ext uri="{FF2B5EF4-FFF2-40B4-BE49-F238E27FC236}">
                <a16:creationId xmlns:a16="http://schemas.microsoft.com/office/drawing/2014/main" id="{DFDDB29F-97E5-4AEC-B4E1-7859FFA0BEEA}"/>
              </a:ext>
            </a:extLst>
          </p:cNvPr>
          <p:cNvCxnSpPr>
            <a:cxnSpLocks/>
            <a:stCxn id="13" idx="2"/>
            <a:endCxn id="16" idx="0"/>
          </p:cNvCxnSpPr>
          <p:nvPr/>
        </p:nvCxnSpPr>
        <p:spPr>
          <a:xfrm>
            <a:off x="7729735" y="2593536"/>
            <a:ext cx="0" cy="23758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38A1B53C-E768-425B-9AA6-39423D7FEF8A}"/>
              </a:ext>
            </a:extLst>
          </p:cNvPr>
          <p:cNvCxnSpPr>
            <a:cxnSpLocks/>
            <a:stCxn id="16" idx="2"/>
            <a:endCxn id="17" idx="1"/>
          </p:cNvCxnSpPr>
          <p:nvPr/>
        </p:nvCxnSpPr>
        <p:spPr>
          <a:xfrm rot="16200000" flipH="1">
            <a:off x="7695254" y="3593637"/>
            <a:ext cx="759263" cy="69030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CA3AA658-B140-447F-A599-CF98B27EDAEF}"/>
              </a:ext>
            </a:extLst>
          </p:cNvPr>
          <p:cNvCxnSpPr>
            <a:cxnSpLocks/>
            <a:stCxn id="16" idx="2"/>
            <a:endCxn id="11" idx="0"/>
          </p:cNvCxnSpPr>
          <p:nvPr/>
        </p:nvCxnSpPr>
        <p:spPr>
          <a:xfrm>
            <a:off x="7729735" y="3559157"/>
            <a:ext cx="0" cy="236455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0653633-0295-45C6-A269-5378891F4348}"/>
              </a:ext>
            </a:extLst>
          </p:cNvPr>
          <p:cNvSpPr txBox="1"/>
          <p:nvPr/>
        </p:nvSpPr>
        <p:spPr>
          <a:xfrm>
            <a:off x="6219645" y="5089228"/>
            <a:ext cx="3030747" cy="646331"/>
          </a:xfrm>
          <a:prstGeom prst="rect">
            <a:avLst/>
          </a:prstGeom>
          <a:solidFill>
            <a:schemeClr val="accent2">
              <a:lumMod val="20000"/>
              <a:lumOff val="80000"/>
            </a:schemeClr>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Arial"/>
              </a:rPr>
              <a:t>NAFLD prevalence studies N=28</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Arial"/>
              </a:rPr>
              <a:t>NASH prevalence studies N=12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Arial"/>
              </a:rPr>
              <a:t>Advanced fibrosis prevalence studies N=5</a:t>
            </a:r>
          </a:p>
        </p:txBody>
      </p:sp>
      <p:sp>
        <p:nvSpPr>
          <p:cNvPr id="16" name="Rectangle 15">
            <a:extLst>
              <a:ext uri="{FF2B5EF4-FFF2-40B4-BE49-F238E27FC236}">
                <a16:creationId xmlns:a16="http://schemas.microsoft.com/office/drawing/2014/main" id="{8C1E2E0B-71EE-4060-A6FE-A8DC6F5321FC}"/>
              </a:ext>
            </a:extLst>
          </p:cNvPr>
          <p:cNvSpPr/>
          <p:nvPr/>
        </p:nvSpPr>
        <p:spPr>
          <a:xfrm>
            <a:off x="5940430" y="2831123"/>
            <a:ext cx="3578610" cy="728034"/>
          </a:xfrm>
          <a:prstGeom prst="rect">
            <a:avLst/>
          </a:prstGeom>
          <a:solidFill>
            <a:schemeClr val="accent2">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PubMed search of published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(Cut-off: Oct 2019)</a:t>
            </a:r>
          </a:p>
        </p:txBody>
      </p:sp>
      <p:pic>
        <p:nvPicPr>
          <p:cNvPr id="15" name="Picture 14">
            <a:hlinkClick r:id="rId3" action="ppaction://hlinksldjump"/>
            <a:extLst>
              <a:ext uri="{FF2B5EF4-FFF2-40B4-BE49-F238E27FC236}">
                <a16:creationId xmlns:a16="http://schemas.microsoft.com/office/drawing/2014/main" id="{DBD3F5A3-F569-48DA-9E2F-E982F8ACFC3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531870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text on a white background&#10;&#10;Description automatically generated">
            <a:extLst>
              <a:ext uri="{FF2B5EF4-FFF2-40B4-BE49-F238E27FC236}">
                <a16:creationId xmlns:a16="http://schemas.microsoft.com/office/drawing/2014/main" id="{9986A7A1-2BD8-46B1-A9B7-DF93CA2A7616}"/>
              </a:ext>
            </a:extLst>
          </p:cNvPr>
          <p:cNvPicPr>
            <a:picLocks noChangeAspect="1"/>
          </p:cNvPicPr>
          <p:nvPr/>
        </p:nvPicPr>
        <p:blipFill rotWithShape="1">
          <a:blip r:embed="rId3"/>
          <a:srcRect t="3999" r="3073" b="2642"/>
          <a:stretch/>
        </p:blipFill>
        <p:spPr>
          <a:xfrm>
            <a:off x="242276" y="1705837"/>
            <a:ext cx="4034590" cy="4956663"/>
          </a:xfrm>
          <a:prstGeom prst="rect">
            <a:avLst/>
          </a:prstGeom>
          <a:effectLst/>
        </p:spPr>
      </p:pic>
      <p:sp>
        <p:nvSpPr>
          <p:cNvPr id="2" name="TextBox 1">
            <a:extLst>
              <a:ext uri="{FF2B5EF4-FFF2-40B4-BE49-F238E27FC236}">
                <a16:creationId xmlns:a16="http://schemas.microsoft.com/office/drawing/2014/main" id="{15AB997A-CBD5-47BC-95FB-3510C4EBEFF6}"/>
              </a:ext>
            </a:extLst>
          </p:cNvPr>
          <p:cNvSpPr txBox="1"/>
          <p:nvPr/>
        </p:nvSpPr>
        <p:spPr>
          <a:xfrm>
            <a:off x="4551872" y="1403230"/>
            <a:ext cx="6898254" cy="30628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fontAlgn="auto">
              <a:lnSpc>
                <a:spcPct val="120000"/>
              </a:lnSpc>
              <a:spcBef>
                <a:spcPts val="200"/>
              </a:spcBef>
              <a:spcAft>
                <a:spcPts val="200"/>
              </a:spcAft>
              <a:buClr>
                <a:schemeClr val="tx2"/>
              </a:buClr>
              <a:buSzTx/>
              <a:buFont typeface="Arial" panose="020B0604020202020204" pitchFamily="34" charset="0"/>
              <a:buChar char="•"/>
              <a:tabLst/>
              <a:defRPr/>
            </a:pPr>
            <a:r>
              <a:rPr lang="en-US" sz="1600" dirty="0">
                <a:ea typeface="+mn-lt"/>
                <a:cs typeface="+mn-lt"/>
              </a:rPr>
              <a:t>From 588 studies identified, 42 studies from 15 European countries met inclusion criteria, comprising 125,674 unique adult individuals</a:t>
            </a:r>
          </a:p>
          <a:p>
            <a:pPr marL="742950" marR="0" lvl="1" indent="-285750" fontAlgn="auto">
              <a:lnSpc>
                <a:spcPct val="120000"/>
              </a:lnSpc>
              <a:spcBef>
                <a:spcPct val="20000"/>
              </a:spcBef>
              <a:spcAft>
                <a:spcPts val="0"/>
              </a:spcAft>
              <a:buClr>
                <a:schemeClr val="tx2"/>
              </a:buClr>
              <a:buSzTx/>
              <a:buFont typeface="Arial" panose="020B0604020202020204" pitchFamily="34" charset="0"/>
              <a:buChar char="–"/>
              <a:tabLst/>
              <a:defRPr/>
            </a:pPr>
            <a:r>
              <a:rPr lang="en-US" sz="1400" b="1" dirty="0">
                <a:cs typeface="Arial"/>
              </a:rPr>
              <a:t>Overall NAFLD prevalence estimated in the random effects meta-analysis model was 27.6% (95% CI 24.4–31.0; 28 studies)</a:t>
            </a:r>
          </a:p>
          <a:p>
            <a:pPr marL="742950" marR="0" lvl="1" indent="-285750" fontAlgn="auto">
              <a:lnSpc>
                <a:spcPct val="120000"/>
              </a:lnSpc>
              <a:spcBef>
                <a:spcPct val="20000"/>
              </a:spcBef>
              <a:spcAft>
                <a:spcPts val="0"/>
              </a:spcAft>
              <a:buClr>
                <a:schemeClr val="tx2"/>
              </a:buClr>
              <a:buSzTx/>
              <a:buFont typeface="Arial" panose="020B0604020202020204" pitchFamily="34" charset="0"/>
              <a:buChar char="–"/>
              <a:tabLst/>
              <a:defRPr/>
            </a:pPr>
            <a:r>
              <a:rPr lang="en-US" sz="1400" b="1" dirty="0">
                <a:cs typeface="Arial"/>
              </a:rPr>
              <a:t>No difference in prevalence observed when NAFLD was assessed by imaging or blood test methods</a:t>
            </a:r>
          </a:p>
          <a:p>
            <a:pPr marL="342900" indent="-342900">
              <a:lnSpc>
                <a:spcPct val="120000"/>
              </a:lnSpc>
              <a:spcBef>
                <a:spcPts val="200"/>
              </a:spcBef>
              <a:spcAft>
                <a:spcPts val="200"/>
              </a:spcAft>
              <a:buClr>
                <a:schemeClr val="tx2"/>
              </a:buClr>
              <a:buFont typeface="Arial" panose="020B0604020202020204" pitchFamily="34" charset="0"/>
              <a:buChar char="•"/>
              <a:defRPr/>
            </a:pPr>
            <a:r>
              <a:rPr lang="en-US" sz="1600" dirty="0">
                <a:ea typeface="+mn-lt"/>
                <a:cs typeface="+mn-lt"/>
              </a:rPr>
              <a:t>Among 4,696 biopsy-proven NAFLD patients</a:t>
            </a:r>
          </a:p>
          <a:p>
            <a:pPr marL="742950" lvl="1" indent="-285750">
              <a:lnSpc>
                <a:spcPct val="120000"/>
              </a:lnSpc>
              <a:spcBef>
                <a:spcPct val="20000"/>
              </a:spcBef>
              <a:buClr>
                <a:schemeClr val="tx2"/>
              </a:buClr>
              <a:buFont typeface="Arial" panose="020B0604020202020204" pitchFamily="34" charset="0"/>
              <a:buChar char="–"/>
              <a:defRPr/>
            </a:pPr>
            <a:r>
              <a:rPr lang="en-US" sz="1400" b="1" dirty="0">
                <a:cs typeface="Arial"/>
              </a:rPr>
              <a:t>64.3% had NASH (95% CI 52.7–74.4; 12 studies)</a:t>
            </a:r>
          </a:p>
          <a:p>
            <a:pPr marL="342900" marR="0" lvl="0" indent="-342900" fontAlgn="auto">
              <a:lnSpc>
                <a:spcPct val="120000"/>
              </a:lnSpc>
              <a:spcBef>
                <a:spcPts val="200"/>
              </a:spcBef>
              <a:spcAft>
                <a:spcPts val="200"/>
              </a:spcAft>
              <a:buClr>
                <a:schemeClr val="tx2"/>
              </a:buClr>
              <a:buSzTx/>
              <a:buFont typeface="Arial" panose="020B0604020202020204" pitchFamily="34" charset="0"/>
              <a:buChar char="•"/>
              <a:tabLst/>
              <a:defRPr/>
            </a:pPr>
            <a:r>
              <a:rPr lang="en-US" sz="1600" dirty="0">
                <a:ea typeface="+mn-lt"/>
                <a:cs typeface="+mn-lt"/>
              </a:rPr>
              <a:t>In 5 studies reporting information on advanced fibrosis in the general population, </a:t>
            </a:r>
            <a:r>
              <a:rPr lang="en-US" sz="1600" b="1" dirty="0">
                <a:ea typeface="+mn-lt"/>
                <a:cs typeface="+mn-lt"/>
              </a:rPr>
              <a:t>prevalence was 6.1% (95% CI 4.3–8.7)</a:t>
            </a:r>
          </a:p>
        </p:txBody>
      </p:sp>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t>Europe's largest meta-analysis on the prevalence of NAFLD, NASH and advanced fibrosis (F3–F4)</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Petta S, et al. DILC 2020; THU053</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267601" y="1182617"/>
            <a:ext cx="1424565" cy="523220"/>
          </a:xfrm>
        </p:spPr>
        <p:txBody>
          <a:bodyPr>
            <a:normAutofit/>
          </a:bodyPr>
          <a:lstStyle/>
          <a:p>
            <a:pPr marL="0" lvl="0" indent="0">
              <a:buNone/>
            </a:pPr>
            <a:r>
              <a:rPr lang="en-US" b="1" dirty="0">
                <a:solidFill>
                  <a:srgbClr val="FFFFFF"/>
                </a:solidFill>
                <a:highlight>
                  <a:srgbClr val="004A86"/>
                </a:highlight>
                <a:cs typeface="Arial" panose="020B0604020202020204" pitchFamily="34" charset="0"/>
              </a:rPr>
              <a:t>RESULTS</a:t>
            </a:r>
          </a:p>
        </p:txBody>
      </p:sp>
      <p:sp>
        <p:nvSpPr>
          <p:cNvPr id="39" name="Content Placeholder 38">
            <a:extLst>
              <a:ext uri="{FF2B5EF4-FFF2-40B4-BE49-F238E27FC236}">
                <a16:creationId xmlns:a16="http://schemas.microsoft.com/office/drawing/2014/main" id="{4D55AF21-CC8B-41FC-8277-50937317470D}"/>
              </a:ext>
            </a:extLst>
          </p:cNvPr>
          <p:cNvSpPr>
            <a:spLocks noGrp="1"/>
          </p:cNvSpPr>
          <p:nvPr>
            <p:ph sz="half" idx="12"/>
          </p:nvPr>
        </p:nvSpPr>
        <p:spPr>
          <a:xfrm>
            <a:off x="4554431" y="4479524"/>
            <a:ext cx="7104170" cy="2237506"/>
          </a:xfrm>
        </p:spPr>
        <p:txBody>
          <a:bodyPr vert="horz" lIns="91440" tIns="45720" rIns="91440" bIns="45720" rtlCol="0" anchor="t">
            <a:normAutofit fontScale="92500" lnSpcReduction="10000"/>
          </a:bodyPr>
          <a:lstStyle/>
          <a:p>
            <a:pPr marL="0" indent="0">
              <a:lnSpc>
                <a:spcPct val="120000"/>
              </a:lnSpc>
              <a:spcBef>
                <a:spcPts val="2400"/>
              </a:spcBef>
              <a:buNone/>
              <a:defRPr/>
            </a:pPr>
            <a:r>
              <a:rPr lang="en-US" b="1" dirty="0">
                <a:solidFill>
                  <a:srgbClr val="FFFFFF"/>
                </a:solidFill>
                <a:highlight>
                  <a:srgbClr val="004A86"/>
                </a:highlight>
                <a:cs typeface="Arial"/>
              </a:rPr>
              <a:t>CONCLUSION</a:t>
            </a:r>
            <a:endParaRPr lang="en-US" dirty="0"/>
          </a:p>
          <a:p>
            <a:pPr>
              <a:lnSpc>
                <a:spcPct val="120000"/>
              </a:lnSpc>
              <a:spcBef>
                <a:spcPts val="200"/>
              </a:spcBef>
              <a:spcAft>
                <a:spcPts val="200"/>
              </a:spcAft>
              <a:defRPr/>
            </a:pPr>
            <a:r>
              <a:rPr lang="en-US" sz="1700" dirty="0">
                <a:ea typeface="+mn-lt"/>
                <a:cs typeface="+mn-lt"/>
              </a:rPr>
              <a:t>Identification of advanced liver fibrosis remains an important priority due to its association with mortality and morbidity. Although easily assessed with current noninvasive tools, only 5 studies reported its prevalence in the general population</a:t>
            </a:r>
          </a:p>
          <a:p>
            <a:pPr>
              <a:lnSpc>
                <a:spcPct val="120000"/>
              </a:lnSpc>
              <a:spcBef>
                <a:spcPts val="200"/>
              </a:spcBef>
              <a:spcAft>
                <a:spcPts val="200"/>
              </a:spcAft>
              <a:defRPr/>
            </a:pPr>
            <a:r>
              <a:rPr lang="en-US" sz="1700" dirty="0">
                <a:ea typeface="+mn-lt"/>
                <a:cs typeface="+mn-lt"/>
              </a:rPr>
              <a:t>These data add to the evidence base and may be particularly </a:t>
            </a:r>
            <a:br>
              <a:rPr lang="en-US" sz="1700" dirty="0">
                <a:ea typeface="+mn-lt"/>
                <a:cs typeface="+mn-lt"/>
              </a:rPr>
            </a:br>
            <a:r>
              <a:rPr lang="en-US" sz="1700" dirty="0">
                <a:ea typeface="+mn-lt"/>
                <a:cs typeface="+mn-lt"/>
              </a:rPr>
              <a:t>useful in European settings that currently lack data</a:t>
            </a:r>
            <a:endParaRPr lang="en-US" sz="1500" dirty="0">
              <a:cs typeface="Arial"/>
            </a:endParaRPr>
          </a:p>
          <a:p>
            <a:pPr>
              <a:lnSpc>
                <a:spcPct val="120000"/>
              </a:lnSpc>
              <a:spcBef>
                <a:spcPts val="0"/>
              </a:spcBef>
              <a:defRPr/>
            </a:pPr>
            <a:endParaRPr lang="en-US" sz="1400" dirty="0">
              <a:cs typeface="Arial"/>
            </a:endParaRPr>
          </a:p>
          <a:p>
            <a:pPr>
              <a:lnSpc>
                <a:spcPct val="120000"/>
              </a:lnSpc>
              <a:spcBef>
                <a:spcPts val="0"/>
              </a:spcBef>
              <a:defRPr/>
            </a:pPr>
            <a:endParaRPr lang="en-US" sz="1200" dirty="0">
              <a:cs typeface="Arial"/>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flipH="1">
            <a:off x="4388287" y="4515776"/>
            <a:ext cx="7270313" cy="0"/>
          </a:xfrm>
          <a:prstGeom prst="line">
            <a:avLst/>
          </a:prstGeom>
          <a:noFill/>
          <a:ln w="9525" cap="flat" cmpd="sng" algn="ctr">
            <a:solidFill>
              <a:srgbClr val="1D498B">
                <a:shade val="95000"/>
                <a:satMod val="105000"/>
              </a:srgbClr>
            </a:solidFill>
            <a:prstDash val="solid"/>
          </a:ln>
          <a:effectLst/>
        </p:spPr>
      </p:cxnSp>
      <p:sp>
        <p:nvSpPr>
          <p:cNvPr id="6" name="Rectangle 5">
            <a:extLst>
              <a:ext uri="{FF2B5EF4-FFF2-40B4-BE49-F238E27FC236}">
                <a16:creationId xmlns:a16="http://schemas.microsoft.com/office/drawing/2014/main" id="{BF7DE89E-313D-4072-B68B-D576BE898C36}"/>
              </a:ext>
            </a:extLst>
          </p:cNvPr>
          <p:cNvSpPr/>
          <p:nvPr/>
        </p:nvSpPr>
        <p:spPr>
          <a:xfrm>
            <a:off x="1192515" y="1182617"/>
            <a:ext cx="2941757" cy="52322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mn-ea"/>
                <a:cs typeface="Arial"/>
              </a:rPr>
              <a:t>NAFLD prevalence</a:t>
            </a:r>
            <a:br>
              <a:rPr kumimoji="0" lang="en-US" sz="1400" b="1" i="0" u="none" strike="noStrike" kern="1200" cap="none" spc="0" normalizeH="0" baseline="0" noProof="0" dirty="0">
                <a:ln>
                  <a:noFill/>
                </a:ln>
                <a:effectLst/>
                <a:uLnTx/>
                <a:uFillTx/>
                <a:latin typeface="Arial"/>
                <a:ea typeface="+mn-ea"/>
                <a:cs typeface="Arial"/>
              </a:rPr>
            </a:br>
            <a:r>
              <a:rPr kumimoji="0" lang="en-US" sz="1400" b="1" i="0" u="none" strike="noStrike" kern="1200" cap="none" spc="0" normalizeH="0" baseline="0" noProof="0" dirty="0">
                <a:ln>
                  <a:noFill/>
                </a:ln>
                <a:effectLst/>
                <a:uLnTx/>
                <a:uFillTx/>
                <a:latin typeface="Arial"/>
                <a:ea typeface="+mn-ea"/>
                <a:cs typeface="Arial"/>
              </a:rPr>
              <a:t> in European studies </a:t>
            </a:r>
            <a:endParaRPr kumimoji="0" lang="en-GB" sz="1400" b="1" i="0" u="none" strike="noStrike" kern="1200" cap="none" spc="0" normalizeH="0" baseline="0" noProof="0" dirty="0">
              <a:ln>
                <a:noFill/>
              </a:ln>
              <a:effectLst/>
              <a:uLnTx/>
              <a:uFillTx/>
              <a:latin typeface="Arial"/>
              <a:ea typeface="+mn-ea"/>
              <a:cs typeface="Arial"/>
            </a:endParaRPr>
          </a:p>
        </p:txBody>
      </p:sp>
      <p:cxnSp>
        <p:nvCxnSpPr>
          <p:cNvPr id="18" name="Straight Connector 17">
            <a:extLst>
              <a:ext uri="{FF2B5EF4-FFF2-40B4-BE49-F238E27FC236}">
                <a16:creationId xmlns:a16="http://schemas.microsoft.com/office/drawing/2014/main" id="{C6A459FA-82E8-4668-A9AD-A3B8F1C7B344}"/>
              </a:ext>
            </a:extLst>
          </p:cNvPr>
          <p:cNvCxnSpPr>
            <a:cxnSpLocks/>
          </p:cNvCxnSpPr>
          <p:nvPr/>
        </p:nvCxnSpPr>
        <p:spPr>
          <a:xfrm flipV="1">
            <a:off x="4388287" y="3901440"/>
            <a:ext cx="0" cy="2600449"/>
          </a:xfrm>
          <a:prstGeom prst="line">
            <a:avLst/>
          </a:prstGeom>
          <a:noFill/>
          <a:ln w="9525" cap="flat" cmpd="sng" algn="ctr">
            <a:solidFill>
              <a:srgbClr val="1D498B">
                <a:shade val="95000"/>
                <a:satMod val="105000"/>
              </a:srgbClr>
            </a:solidFill>
            <a:prstDash val="solid"/>
          </a:ln>
          <a:effectLst/>
        </p:spPr>
      </p:cxnSp>
      <p:pic>
        <p:nvPicPr>
          <p:cNvPr id="11" name="Picture 10">
            <a:hlinkClick r:id="rId4" action="ppaction://hlinksldjump"/>
            <a:extLst>
              <a:ext uri="{FF2B5EF4-FFF2-40B4-BE49-F238E27FC236}">
                <a16:creationId xmlns:a16="http://schemas.microsoft.com/office/drawing/2014/main" id="{BFD0FDD3-B912-46B0-A976-7E55F0D3036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90222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3889-4A17-4B2C-8FF7-291E789EC1A0}"/>
              </a:ext>
            </a:extLst>
          </p:cNvPr>
          <p:cNvSpPr>
            <a:spLocks noGrp="1"/>
          </p:cNvSpPr>
          <p:nvPr>
            <p:ph type="title"/>
          </p:nvPr>
        </p:nvSpPr>
        <p:spPr/>
        <p:txBody>
          <a:bodyPr/>
          <a:lstStyle/>
          <a:p>
            <a:r>
              <a:rPr lang="en-GB" dirty="0"/>
              <a:t>6. NAFLD: diagnostics and non-invasive assessment</a:t>
            </a:r>
            <a:endParaRPr lang="en-US" dirty="0"/>
          </a:p>
        </p:txBody>
      </p:sp>
      <p:sp>
        <p:nvSpPr>
          <p:cNvPr id="3" name="Text Placeholder 2">
            <a:extLst>
              <a:ext uri="{FF2B5EF4-FFF2-40B4-BE49-F238E27FC236}">
                <a16:creationId xmlns:a16="http://schemas.microsoft.com/office/drawing/2014/main" id="{68D0397A-E465-49EA-9ED6-4A92A6ADE00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894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1396-BD34-413F-8CA5-C0F1F8F4389B}"/>
              </a:ext>
            </a:extLst>
          </p:cNvPr>
          <p:cNvSpPr>
            <a:spLocks noGrp="1"/>
          </p:cNvSpPr>
          <p:nvPr>
            <p:ph type="title"/>
          </p:nvPr>
        </p:nvSpPr>
        <p:spPr/>
        <p:txBody>
          <a:bodyPr/>
          <a:lstStyle/>
          <a:p>
            <a:r>
              <a:rPr lang="en-US" dirty="0"/>
              <a:t>Contents</a:t>
            </a:r>
            <a:endParaRPr lang="en-GB" dirty="0"/>
          </a:p>
        </p:txBody>
      </p:sp>
      <p:graphicFrame>
        <p:nvGraphicFramePr>
          <p:cNvPr id="6" name="Content Placeholder 10">
            <a:extLst>
              <a:ext uri="{FF2B5EF4-FFF2-40B4-BE49-F238E27FC236}">
                <a16:creationId xmlns:a16="http://schemas.microsoft.com/office/drawing/2014/main" id="{184FA390-B6BF-47AC-AB66-D2956EB5A48F}"/>
              </a:ext>
            </a:extLst>
          </p:cNvPr>
          <p:cNvGraphicFramePr>
            <a:graphicFrameLocks/>
          </p:cNvGraphicFramePr>
          <p:nvPr>
            <p:extLst>
              <p:ext uri="{D42A27DB-BD31-4B8C-83A1-F6EECF244321}">
                <p14:modId xmlns:p14="http://schemas.microsoft.com/office/powerpoint/2010/main" val="2595629471"/>
              </p:ext>
            </p:extLst>
          </p:nvPr>
        </p:nvGraphicFramePr>
        <p:xfrm>
          <a:off x="423863" y="3337724"/>
          <a:ext cx="11342686" cy="1198246"/>
        </p:xfrm>
        <a:graphic>
          <a:graphicData uri="http://schemas.openxmlformats.org/drawingml/2006/table">
            <a:tbl>
              <a:tblPr firstRow="1" bandRow="1">
                <a:tableStyleId>{5C22544A-7EE6-4342-B048-85BDC9FD1C3A}</a:tableStyleId>
              </a:tblPr>
              <a:tblGrid>
                <a:gridCol w="846674">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a:t>
                      </a:r>
                      <a:r>
                        <a:rPr lang="en-US" sz="1600" dirty="0">
                          <a:latin typeface="+mj-lt"/>
                          <a:cs typeface="Arial" panose="020B0604020202020204" pitchFamily="34" charset="0"/>
                        </a:rPr>
                        <a:t>NAFLD: pharmacological therapy</a:t>
                      </a:r>
                      <a:endParaRPr lang="en-GB" sz="1600" dirty="0">
                        <a:latin typeface="+mj-lt"/>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200" b="0" i="0" u="none" strike="noStrike" dirty="0">
                          <a:solidFill>
                            <a:srgbClr val="000000"/>
                          </a:solidFill>
                          <a:effectLst/>
                          <a:latin typeface="+mj-lt"/>
                        </a:rPr>
                        <a:t>LBO01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Positive </a:t>
                      </a:r>
                      <a:r>
                        <a:rPr lang="en-GB" sz="1400" b="0" i="0" u="none" strike="noStrike" dirty="0" err="1">
                          <a:solidFill>
                            <a:srgbClr val="000000"/>
                          </a:solidFill>
                          <a:effectLst/>
                          <a:latin typeface="+mj-lt"/>
                        </a:rPr>
                        <a:t>topline</a:t>
                      </a:r>
                      <a:r>
                        <a:rPr lang="en-GB" sz="1400" b="0" i="0" u="none" strike="noStrike" dirty="0">
                          <a:solidFill>
                            <a:srgbClr val="000000"/>
                          </a:solidFill>
                          <a:effectLst/>
                          <a:latin typeface="+mj-lt"/>
                        </a:rPr>
                        <a:t> results from a 24-week, randomized, double-blind, placebo-controlled, multicentre, phase 2 study of the FGF19 analogue aldafermin (NGM282) in patients with nonalcoholic steatohepatitis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126330">
                <a:tc>
                  <a:txBody>
                    <a:bodyPr/>
                    <a:lstStyle/>
                    <a:p>
                      <a:pPr marL="36000" algn="l" fontAlgn="t"/>
                      <a:r>
                        <a:rPr lang="en-GB" sz="1200" b="0" i="0" u="none" strike="noStrike" dirty="0">
                          <a:solidFill>
                            <a:srgbClr val="000000"/>
                          </a:solidFill>
                          <a:effectLst/>
                          <a:latin typeface="+mj-lt"/>
                        </a:rPr>
                        <a:t>AS076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Effects of cotadutide on biomarkers of non-alcoholic steatohepatitis in overweight or obese subjects with type 2 diabetes mellitus: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a 54-week analysis of a randomized phase 2b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8293019"/>
                  </a:ext>
                </a:extLst>
              </a:tr>
            </a:tbl>
          </a:graphicData>
        </a:graphic>
      </p:graphicFrame>
      <p:sp>
        <p:nvSpPr>
          <p:cNvPr id="8" name="TextBox 8">
            <a:hlinkClick r:id="rId3" action="ppaction://hlinksldjump"/>
            <a:extLst>
              <a:ext uri="{FF2B5EF4-FFF2-40B4-BE49-F238E27FC236}">
                <a16:creationId xmlns:a16="http://schemas.microsoft.com/office/drawing/2014/main" id="{5E6F32F6-8848-45F5-A217-8C1A70D62E10}"/>
              </a:ext>
            </a:extLst>
          </p:cNvPr>
          <p:cNvSpPr txBox="1">
            <a:spLocks/>
          </p:cNvSpPr>
          <p:nvPr/>
        </p:nvSpPr>
        <p:spPr>
          <a:xfrm>
            <a:off x="4240524" y="2700899"/>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
        <p:nvSpPr>
          <p:cNvPr id="9" name="TextBox 8">
            <a:hlinkClick r:id="rId4" action="ppaction://hlinksldjump"/>
            <a:extLst>
              <a:ext uri="{FF2B5EF4-FFF2-40B4-BE49-F238E27FC236}">
                <a16:creationId xmlns:a16="http://schemas.microsoft.com/office/drawing/2014/main" id="{9ACF1BD2-8276-4CD1-9ACC-763E75599BB5}"/>
              </a:ext>
            </a:extLst>
          </p:cNvPr>
          <p:cNvSpPr txBox="1">
            <a:spLocks/>
          </p:cNvSpPr>
          <p:nvPr/>
        </p:nvSpPr>
        <p:spPr>
          <a:xfrm>
            <a:off x="4240524" y="4597102"/>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10" name="Content Placeholder 10">
            <a:extLst>
              <a:ext uri="{FF2B5EF4-FFF2-40B4-BE49-F238E27FC236}">
                <a16:creationId xmlns:a16="http://schemas.microsoft.com/office/drawing/2014/main" id="{415E031C-98A8-459C-A15C-4BD16B77A979}"/>
              </a:ext>
            </a:extLst>
          </p:cNvPr>
          <p:cNvGraphicFramePr>
            <a:graphicFrameLocks/>
          </p:cNvGraphicFramePr>
          <p:nvPr>
            <p:extLst>
              <p:ext uri="{D42A27DB-BD31-4B8C-83A1-F6EECF244321}">
                <p14:modId xmlns:p14="http://schemas.microsoft.com/office/powerpoint/2010/main" val="1451266994"/>
              </p:ext>
            </p:extLst>
          </p:nvPr>
        </p:nvGraphicFramePr>
        <p:xfrm>
          <a:off x="423864" y="1513857"/>
          <a:ext cx="11342686" cy="1145280"/>
        </p:xfrm>
        <a:graphic>
          <a:graphicData uri="http://schemas.openxmlformats.org/drawingml/2006/table">
            <a:tbl>
              <a:tblPr firstRow="1" bandRow="1">
                <a:tableStyleId>{5C22544A-7EE6-4342-B048-85BDC9FD1C3A}</a:tableStyleId>
              </a:tblPr>
              <a:tblGrid>
                <a:gridCol w="846674">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NAFLD: target identification and drug pipeline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200" b="0" i="0" u="none" strike="noStrike" dirty="0">
                          <a:solidFill>
                            <a:srgbClr val="000000"/>
                          </a:solidFill>
                          <a:effectLst/>
                          <a:latin typeface="+mj-lt"/>
                        </a:rPr>
                        <a:t>GS11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Macrophage scavenger receptor 1 mediates lipid-induced inflammation in human obesity-related non-alcoholic fatty liver disease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000">
                <a:tc>
                  <a:txBody>
                    <a:bodyPr/>
                    <a:lstStyle/>
                    <a:p>
                      <a:pPr marL="36000" algn="l" fontAlgn="t"/>
                      <a:r>
                        <a:rPr lang="en-GB" sz="1200" b="0" i="0" u="none" strike="noStrike" dirty="0">
                          <a:solidFill>
                            <a:srgbClr val="000000"/>
                          </a:solidFill>
                          <a:effectLst/>
                          <a:latin typeface="+mj-lt"/>
                        </a:rPr>
                        <a:t>AS017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 polygenic risk score for progressive non-alcoholic fatty liver disease risk stratification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70893150"/>
                  </a:ext>
                </a:extLst>
              </a:tr>
              <a:tr h="270000">
                <a:tc>
                  <a:txBody>
                    <a:bodyPr/>
                    <a:lstStyle/>
                    <a:p>
                      <a:pPr marL="36000" algn="l" fontAlgn="t"/>
                      <a:r>
                        <a:rPr lang="en-GB" sz="1200" b="0" i="0" u="none" strike="noStrike" dirty="0">
                          <a:solidFill>
                            <a:srgbClr val="000000"/>
                          </a:solidFill>
                          <a:effectLst/>
                          <a:latin typeface="+mj-lt"/>
                        </a:rPr>
                        <a:t>AS018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Carbohydrate restriction reverses NAFLD by altering hepatic mitochondrial fluxes in humans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23069417"/>
                  </a:ext>
                </a:extLst>
              </a:tr>
            </a:tbl>
          </a:graphicData>
        </a:graphic>
      </p:graphicFrame>
      <p:graphicFrame>
        <p:nvGraphicFramePr>
          <p:cNvPr id="3" name="Table 2">
            <a:extLst>
              <a:ext uri="{FF2B5EF4-FFF2-40B4-BE49-F238E27FC236}">
                <a16:creationId xmlns:a16="http://schemas.microsoft.com/office/drawing/2014/main" id="{BDCE9920-99E1-4026-90C5-7E325D6ECF23}"/>
              </a:ext>
            </a:extLst>
          </p:cNvPr>
          <p:cNvGraphicFramePr>
            <a:graphicFrameLocks noGrp="1"/>
          </p:cNvGraphicFramePr>
          <p:nvPr>
            <p:extLst>
              <p:ext uri="{D42A27DB-BD31-4B8C-83A1-F6EECF244321}">
                <p14:modId xmlns:p14="http://schemas.microsoft.com/office/powerpoint/2010/main" val="4035951791"/>
              </p:ext>
            </p:extLst>
          </p:nvPr>
        </p:nvGraphicFramePr>
        <p:xfrm>
          <a:off x="423863" y="5233927"/>
          <a:ext cx="11342686" cy="766763"/>
        </p:xfrm>
        <a:graphic>
          <a:graphicData uri="http://schemas.openxmlformats.org/drawingml/2006/table">
            <a:tbl>
              <a:tblPr firstRow="1" bandRow="1">
                <a:tableStyleId>{5C22544A-7EE6-4342-B048-85BDC9FD1C3A}</a:tableStyleId>
              </a:tblPr>
              <a:tblGrid>
                <a:gridCol w="846674">
                  <a:extLst>
                    <a:ext uri="{9D8B030D-6E8A-4147-A177-3AD203B41FA5}">
                      <a16:colId xmlns:a16="http://schemas.microsoft.com/office/drawing/2014/main" val="2477759642"/>
                    </a:ext>
                  </a:extLst>
                </a:gridCol>
                <a:gridCol w="10496012">
                  <a:extLst>
                    <a:ext uri="{9D8B030D-6E8A-4147-A177-3AD203B41FA5}">
                      <a16:colId xmlns:a16="http://schemas.microsoft.com/office/drawing/2014/main" val="930939983"/>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3. Gut liver axis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4929395"/>
                  </a:ext>
                </a:extLst>
              </a:tr>
              <a:tr h="126330">
                <a:tc>
                  <a:txBody>
                    <a:bodyPr/>
                    <a:lstStyle/>
                    <a:p>
                      <a:r>
                        <a:rPr lang="en-GB" sz="1200" dirty="0"/>
                        <a:t> AS110</a:t>
                      </a:r>
                      <a:endParaRPr lang="en-US" sz="1200" dirty="0"/>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MCJ deficiency results in gut barrier dysfunction and macrophage-elicited inflammation following ethanol consumption, facilitating alcoholic endotoxemia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55766956"/>
                  </a:ext>
                </a:extLst>
              </a:tr>
            </a:tbl>
          </a:graphicData>
        </a:graphic>
      </p:graphicFrame>
      <p:sp>
        <p:nvSpPr>
          <p:cNvPr id="4" name="TextBox 8">
            <a:hlinkClick r:id="rId5" action="ppaction://hlinksldjump"/>
            <a:extLst>
              <a:ext uri="{FF2B5EF4-FFF2-40B4-BE49-F238E27FC236}">
                <a16:creationId xmlns:a16="http://schemas.microsoft.com/office/drawing/2014/main" id="{7A1EE3D4-727A-4757-A57F-8F2445F68E51}"/>
              </a:ext>
            </a:extLst>
          </p:cNvPr>
          <p:cNvSpPr txBox="1">
            <a:spLocks/>
          </p:cNvSpPr>
          <p:nvPr/>
        </p:nvSpPr>
        <p:spPr>
          <a:xfrm>
            <a:off x="4240524" y="6061822"/>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102191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Machine learning models identify novel histologic features predictive of clinical disease progression in patients with advanced fibrosis due to NASH</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*Phase 3 trial of selonsertib; </a:t>
            </a:r>
            <a:r>
              <a:rPr lang="en-US" baseline="30000" dirty="0"/>
              <a:t>†</a:t>
            </a:r>
            <a:r>
              <a:rPr lang="en-US" dirty="0"/>
              <a:t>Boston, MA; </a:t>
            </a:r>
            <a:br>
              <a:rPr lang="en-US" dirty="0"/>
            </a:br>
            <a:r>
              <a:rPr lang="en-US" baseline="30000" dirty="0"/>
              <a:t>‡</a:t>
            </a:r>
            <a:r>
              <a:rPr lang="en-US" dirty="0"/>
              <a:t>Region-based scores were summarized for each slide; </a:t>
            </a:r>
            <a:br>
              <a:rPr lang="en-US" dirty="0"/>
            </a:br>
            <a:r>
              <a:rPr lang="en-US" baseline="30000" dirty="0"/>
              <a:t>§</a:t>
            </a:r>
            <a:r>
              <a:rPr lang="en-US" dirty="0"/>
              <a:t>e.g. decompensation, transplantation, death</a:t>
            </a:r>
            <a:endParaRPr lang="en-GB" dirty="0"/>
          </a:p>
          <a:p>
            <a:r>
              <a:rPr lang="en-GB" dirty="0"/>
              <a:t>Pokkalla H, et al. DILC 2020; FRI003</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3" y="1340768"/>
            <a:ext cx="3731952" cy="4622400"/>
          </a:xfrm>
        </p:spPr>
        <p:txBody>
          <a:bodyPr>
            <a:norm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a:defRPr/>
            </a:pPr>
            <a:r>
              <a:rPr lang="en-US" sz="1800" dirty="0">
                <a:solidFill>
                  <a:sysClr val="windowText" lastClr="000000"/>
                </a:solidFill>
                <a:cs typeface="Arial" panose="020B0604020202020204" pitchFamily="34" charset="0"/>
              </a:rPr>
              <a:t>Fibrosis is the primary determinant of disease progression in patients</a:t>
            </a:r>
            <a:br>
              <a:rPr lang="en-US" sz="1800" dirty="0">
                <a:solidFill>
                  <a:sysClr val="windowText" lastClr="000000"/>
                </a:solidFill>
                <a:cs typeface="Arial" panose="020B0604020202020204" pitchFamily="34" charset="0"/>
              </a:rPr>
            </a:br>
            <a:r>
              <a:rPr lang="en-US" sz="1800" dirty="0">
                <a:solidFill>
                  <a:sysClr val="windowText" lastClr="000000"/>
                </a:solidFill>
                <a:cs typeface="Arial" panose="020B0604020202020204" pitchFamily="34" charset="0"/>
              </a:rPr>
              <a:t>with NASH</a:t>
            </a:r>
          </a:p>
          <a:p>
            <a:pPr lvl="1">
              <a:defRPr/>
            </a:pPr>
            <a:r>
              <a:rPr lang="en-US" sz="1600" dirty="0">
                <a:solidFill>
                  <a:sysClr val="windowText" lastClr="000000"/>
                </a:solidFill>
                <a:cs typeface="Arial" panose="020B0604020202020204" pitchFamily="34" charset="0"/>
              </a:rPr>
              <a:t>Prognostic impact of other histological features is unclear</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use a machine learning approach and biopsy images to identify novel morphologic features and associations with disease progression in patients with advanced fibrosis due</a:t>
            </a:r>
            <a:br>
              <a:rPr lang="en-US" sz="1800" dirty="0">
                <a:solidFill>
                  <a:sysClr val="windowText" lastClr="000000"/>
                </a:solidFill>
                <a:cs typeface="Arial" panose="020B0604020202020204" pitchFamily="34" charset="0"/>
              </a:rPr>
            </a:br>
            <a:r>
              <a:rPr lang="en-US" sz="1800" dirty="0">
                <a:solidFill>
                  <a:sysClr val="windowText" lastClr="000000"/>
                </a:solidFill>
                <a:cs typeface="Arial" panose="020B0604020202020204" pitchFamily="34" charset="0"/>
              </a:rPr>
              <a:t>to NASH</a:t>
            </a:r>
            <a:endParaRPr lang="en-US" sz="1800" dirty="0"/>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4244320" y="1340768"/>
            <a:ext cx="5572800" cy="4622400"/>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4169737" y="1340768"/>
            <a:ext cx="0" cy="4996746"/>
          </a:xfrm>
          <a:prstGeom prst="line">
            <a:avLst/>
          </a:prstGeom>
          <a:noFill/>
          <a:ln w="9525" cap="flat" cmpd="sng" algn="ctr">
            <a:solidFill>
              <a:srgbClr val="1D498B">
                <a:shade val="95000"/>
                <a:satMod val="105000"/>
              </a:srgbClr>
            </a:solidFill>
            <a:prstDash val="solid"/>
          </a:ln>
          <a:effectLst/>
        </p:spPr>
      </p:cxnSp>
      <p:sp>
        <p:nvSpPr>
          <p:cNvPr id="2" name="Rectangle 1">
            <a:extLst>
              <a:ext uri="{FF2B5EF4-FFF2-40B4-BE49-F238E27FC236}">
                <a16:creationId xmlns:a16="http://schemas.microsoft.com/office/drawing/2014/main" id="{07602E90-FC0B-4AB4-A39B-6494F26464E6}"/>
              </a:ext>
            </a:extLst>
          </p:cNvPr>
          <p:cNvSpPr/>
          <p:nvPr/>
        </p:nvSpPr>
        <p:spPr>
          <a:xfrm>
            <a:off x="4352609" y="2094916"/>
            <a:ext cx="4247147" cy="394284"/>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644 patients screened for STELLAR-4*</a:t>
            </a:r>
          </a:p>
        </p:txBody>
      </p:sp>
      <p:sp>
        <p:nvSpPr>
          <p:cNvPr id="19" name="Rectangle 18">
            <a:extLst>
              <a:ext uri="{FF2B5EF4-FFF2-40B4-BE49-F238E27FC236}">
                <a16:creationId xmlns:a16="http://schemas.microsoft.com/office/drawing/2014/main" id="{B1AB31FB-23E3-4311-982F-D737948C6AC4}"/>
              </a:ext>
            </a:extLst>
          </p:cNvPr>
          <p:cNvSpPr/>
          <p:nvPr/>
        </p:nvSpPr>
        <p:spPr>
          <a:xfrm>
            <a:off x="4352609" y="2641479"/>
            <a:ext cx="4247147" cy="63323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Liver biopsies scored by a central pathologist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(NASH CRN and Ishak score)</a:t>
            </a:r>
          </a:p>
        </p:txBody>
      </p:sp>
      <p:sp>
        <p:nvSpPr>
          <p:cNvPr id="21" name="Rectangle 20">
            <a:extLst>
              <a:ext uri="{FF2B5EF4-FFF2-40B4-BE49-F238E27FC236}">
                <a16:creationId xmlns:a16="http://schemas.microsoft.com/office/drawing/2014/main" id="{478D1F3F-831B-4573-9DA7-431EA0E5094D}"/>
              </a:ext>
            </a:extLst>
          </p:cNvPr>
          <p:cNvSpPr/>
          <p:nvPr/>
        </p:nvSpPr>
        <p:spPr>
          <a:xfrm>
            <a:off x="4352609" y="3426996"/>
            <a:ext cx="4247147" cy="92646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PathAI research platform</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applied to train a convolutional neural network (CNN) with &gt;68,000 annotations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3E802A58-776F-4956-92A1-5B8836BED2F3}"/>
              </a:ext>
            </a:extLst>
          </p:cNvPr>
          <p:cNvSpPr/>
          <p:nvPr/>
        </p:nvSpPr>
        <p:spPr>
          <a:xfrm>
            <a:off x="8891133" y="3555560"/>
            <a:ext cx="2875114" cy="1194258"/>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e.g. steatosis, ballooning, lobular/portal inflammation collected from board-certified pathologists on images of </a:t>
            </a:r>
            <a:b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H&amp;E- and TC-stained slides</a:t>
            </a:r>
          </a:p>
        </p:txBody>
      </p:sp>
      <p:sp>
        <p:nvSpPr>
          <p:cNvPr id="4" name="Rectangle 3">
            <a:extLst>
              <a:ext uri="{FF2B5EF4-FFF2-40B4-BE49-F238E27FC236}">
                <a16:creationId xmlns:a16="http://schemas.microsoft.com/office/drawing/2014/main" id="{F4BEEFE9-B652-44E0-B3CA-43E16CDD8263}"/>
              </a:ext>
            </a:extLst>
          </p:cNvPr>
          <p:cNvSpPr/>
          <p:nvPr/>
        </p:nvSpPr>
        <p:spPr>
          <a:xfrm>
            <a:off x="5363260" y="4020342"/>
            <a:ext cx="2225842" cy="264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4" name="Straight Arrow Connector 13">
            <a:extLst>
              <a:ext uri="{FF2B5EF4-FFF2-40B4-BE49-F238E27FC236}">
                <a16:creationId xmlns:a16="http://schemas.microsoft.com/office/drawing/2014/main" id="{BACE26EE-AA2E-4B79-8E66-42200FED8E59}"/>
              </a:ext>
            </a:extLst>
          </p:cNvPr>
          <p:cNvCxnSpPr>
            <a:cxnSpLocks/>
            <a:stCxn id="4" idx="3"/>
            <a:endCxn id="3" idx="1"/>
          </p:cNvCxnSpPr>
          <p:nvPr/>
        </p:nvCxnSpPr>
        <p:spPr>
          <a:xfrm flipV="1">
            <a:off x="7589102" y="4152689"/>
            <a:ext cx="1302031"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F5253A6-EA17-4144-BB2D-0E113601EF82}"/>
              </a:ext>
            </a:extLst>
          </p:cNvPr>
          <p:cNvSpPr/>
          <p:nvPr/>
        </p:nvSpPr>
        <p:spPr>
          <a:xfrm>
            <a:off x="4352609" y="4505737"/>
            <a:ext cx="4247147" cy="137680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Staging fibrosis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CNN models trained using slide-level pathologist scores to recognize unique patterns associated with each stage within fibrotic regions of TC images</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59CAF2C0-B39B-488D-BFC9-2B9B503748D3}"/>
              </a:ext>
            </a:extLst>
          </p:cNvPr>
          <p:cNvSpPr/>
          <p:nvPr/>
        </p:nvSpPr>
        <p:spPr>
          <a:xfrm>
            <a:off x="4352609" y="6034825"/>
            <a:ext cx="4247147" cy="5721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B9490"/>
                </a:solidFill>
                <a:effectLst/>
                <a:uLnTx/>
                <a:uFillTx/>
                <a:latin typeface="Arial" panose="020B0604020202020204"/>
                <a:ea typeface="+mn-ea"/>
                <a:cs typeface="+mn-cs"/>
              </a:rPr>
              <a:t>202</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features extracted from biopsy images from patients with NASH (F3−F4)</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A07E3C4-2408-4DBC-82FB-9B8958DC1717}"/>
              </a:ext>
            </a:extLst>
          </p:cNvPr>
          <p:cNvSpPr/>
          <p:nvPr/>
        </p:nvSpPr>
        <p:spPr>
          <a:xfrm>
            <a:off x="8891436" y="4804739"/>
            <a:ext cx="2875114" cy="1194258"/>
          </a:xfrm>
          <a:prstGeom prst="rect">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Cox regression used to identify associations between features with progression to cirrhosis in F3 patients and liver-related events</a:t>
            </a: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in those with cirrhosis (F4)</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Connector: Elbow 26">
            <a:extLst>
              <a:ext uri="{FF2B5EF4-FFF2-40B4-BE49-F238E27FC236}">
                <a16:creationId xmlns:a16="http://schemas.microsoft.com/office/drawing/2014/main" id="{64B8E2A0-648A-483A-BE65-A0EF6C5DB299}"/>
              </a:ext>
            </a:extLst>
          </p:cNvPr>
          <p:cNvCxnSpPr>
            <a:stCxn id="25" idx="3"/>
            <a:endCxn id="26" idx="2"/>
          </p:cNvCxnSpPr>
          <p:nvPr/>
        </p:nvCxnSpPr>
        <p:spPr>
          <a:xfrm flipV="1">
            <a:off x="8599756" y="5998997"/>
            <a:ext cx="1729237" cy="32190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6071FF2-CC75-4DDC-B2EA-9CA0FE85B1A5}"/>
              </a:ext>
            </a:extLst>
          </p:cNvPr>
          <p:cNvCxnSpPr>
            <a:stCxn id="2" idx="2"/>
            <a:endCxn id="19" idx="0"/>
          </p:cNvCxnSpPr>
          <p:nvPr/>
        </p:nvCxnSpPr>
        <p:spPr>
          <a:xfrm>
            <a:off x="6476183" y="2489200"/>
            <a:ext cx="0" cy="15227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B438CBD-7DE5-47AF-864F-83A17C5EDF59}"/>
              </a:ext>
            </a:extLst>
          </p:cNvPr>
          <p:cNvCxnSpPr>
            <a:stCxn id="19" idx="2"/>
            <a:endCxn id="21" idx="0"/>
          </p:cNvCxnSpPr>
          <p:nvPr/>
        </p:nvCxnSpPr>
        <p:spPr>
          <a:xfrm>
            <a:off x="6476183" y="3274717"/>
            <a:ext cx="0" cy="15227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64AE977-5E02-435B-83AE-715389B0666D}"/>
              </a:ext>
            </a:extLst>
          </p:cNvPr>
          <p:cNvCxnSpPr>
            <a:stCxn id="21" idx="2"/>
            <a:endCxn id="24" idx="0"/>
          </p:cNvCxnSpPr>
          <p:nvPr/>
        </p:nvCxnSpPr>
        <p:spPr>
          <a:xfrm>
            <a:off x="6476183" y="4353458"/>
            <a:ext cx="0" cy="15227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E8CF78B-3889-4210-B253-86909FBB13FF}"/>
              </a:ext>
            </a:extLst>
          </p:cNvPr>
          <p:cNvCxnSpPr>
            <a:stCxn id="24" idx="2"/>
            <a:endCxn id="25" idx="0"/>
          </p:cNvCxnSpPr>
          <p:nvPr/>
        </p:nvCxnSpPr>
        <p:spPr>
          <a:xfrm>
            <a:off x="6476183" y="5882545"/>
            <a:ext cx="0" cy="15228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26B9D8-1611-4F0C-B886-2DC1139C7159}"/>
              </a:ext>
            </a:extLst>
          </p:cNvPr>
          <p:cNvSpPr/>
          <p:nvPr/>
        </p:nvSpPr>
        <p:spPr>
          <a:xfrm>
            <a:off x="4352609" y="1694929"/>
            <a:ext cx="4247147" cy="39428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ML model development</a:t>
            </a:r>
          </a:p>
        </p:txBody>
      </p:sp>
      <p:pic>
        <p:nvPicPr>
          <p:cNvPr id="22" name="Picture 21">
            <a:hlinkClick r:id="rId3" action="ppaction://hlinksldjump"/>
            <a:extLst>
              <a:ext uri="{FF2B5EF4-FFF2-40B4-BE49-F238E27FC236}">
                <a16:creationId xmlns:a16="http://schemas.microsoft.com/office/drawing/2014/main" id="{A9D3E880-9E36-451D-942F-5891B397BC2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602550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a:bodyPr>
          <a:lstStyle/>
          <a:p>
            <a:r>
              <a:rPr lang="en-US" sz="2400" dirty="0"/>
              <a:t>Machine learning models identify novel histologic features predictive of clinical disease progression in patients with advanced fibrosis due to NASH</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a:xfrm>
            <a:off x="6567" y="6087301"/>
            <a:ext cx="10025871" cy="769619"/>
          </a:xfrm>
        </p:spPr>
        <p:txBody>
          <a:bodyPr/>
          <a:lstStyle/>
          <a:p>
            <a:r>
              <a:rPr lang="en-GB" dirty="0"/>
              <a:t>Pokkalla H, et al. DILC 2020; FRI003</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63801" y="1340767"/>
            <a:ext cx="5466529" cy="5606133"/>
          </a:xfrm>
        </p:spPr>
        <p:txBody>
          <a:bodyPr>
            <a:normAutofit fontScale="92500" lnSpcReduction="10000"/>
          </a:bodyPr>
          <a:lstStyle/>
          <a:p>
            <a:pPr marL="0" lvl="0" indent="0">
              <a:buNone/>
            </a:pPr>
            <a:r>
              <a:rPr lang="en-US" b="1" dirty="0">
                <a:solidFill>
                  <a:srgbClr val="FFFFFF"/>
                </a:solidFill>
                <a:highlight>
                  <a:srgbClr val="004A86"/>
                </a:highlight>
                <a:cs typeface="Arial" panose="020B0604020202020204" pitchFamily="34" charset="0"/>
              </a:rPr>
              <a:t>RESULTS​</a:t>
            </a:r>
          </a:p>
          <a:p>
            <a:r>
              <a:rPr lang="en-US" sz="1800" dirty="0"/>
              <a:t>1,593 NASH patients with F3−F4 fibrosis</a:t>
            </a:r>
          </a:p>
          <a:p>
            <a:pPr lvl="1"/>
            <a:r>
              <a:rPr lang="en-US" sz="1600" dirty="0"/>
              <a:t>Median age 59 years; 73% with diabetes; 52% F4</a:t>
            </a:r>
          </a:p>
          <a:p>
            <a:r>
              <a:rPr lang="en-US" sz="1800" b="1" dirty="0"/>
              <a:t>F3</a:t>
            </a:r>
            <a:r>
              <a:rPr lang="en-US" sz="1800" dirty="0"/>
              <a:t>: median follow-up of 16.5 months</a:t>
            </a:r>
          </a:p>
          <a:p>
            <a:pPr lvl="1"/>
            <a:r>
              <a:rPr lang="en-US" sz="1600" dirty="0"/>
              <a:t>15% (112/755) of F3 patients </a:t>
            </a:r>
            <a:r>
              <a:rPr lang="en-US" sz="1600" b="1" dirty="0">
                <a:sym typeface="Symbol" panose="05050102010706020507" pitchFamily="18" charset="2"/>
              </a:rPr>
              <a:t> </a:t>
            </a:r>
            <a:r>
              <a:rPr lang="en-US" sz="1600" dirty="0"/>
              <a:t>cirrhosis</a:t>
            </a:r>
          </a:p>
          <a:p>
            <a:pPr lvl="2"/>
            <a:r>
              <a:rPr lang="en-US" sz="1400" dirty="0"/>
              <a:t>Associated with greater proportion of fibrosis area consistent with stage 6 Ishak score</a:t>
            </a:r>
          </a:p>
          <a:p>
            <a:pPr lvl="2"/>
            <a:r>
              <a:rPr lang="en-US" sz="1400" dirty="0"/>
              <a:t>Associated with greater proportion of tissue area consistent with portal inflammation</a:t>
            </a:r>
          </a:p>
          <a:p>
            <a:pPr lvl="1"/>
            <a:r>
              <a:rPr lang="en-US" sz="1600" dirty="0"/>
              <a:t>Reduced risk of progression associated with:</a:t>
            </a:r>
          </a:p>
          <a:p>
            <a:pPr lvl="2"/>
            <a:r>
              <a:rPr lang="en-US" sz="1400" dirty="0"/>
              <a:t>Greater proportion of fibrosis area consistent with </a:t>
            </a:r>
            <a:br>
              <a:rPr lang="en-US" sz="1400" dirty="0"/>
            </a:br>
            <a:r>
              <a:rPr lang="en-US" sz="1400" dirty="0"/>
              <a:t>stage 1 Ishak score</a:t>
            </a:r>
          </a:p>
          <a:p>
            <a:r>
              <a:rPr lang="en-US" sz="1800" b="1" dirty="0"/>
              <a:t>F4</a:t>
            </a:r>
            <a:r>
              <a:rPr lang="en-US" sz="1800" dirty="0"/>
              <a:t>: median follow-up of 15.8 months </a:t>
            </a:r>
          </a:p>
          <a:p>
            <a:pPr lvl="1"/>
            <a:r>
              <a:rPr lang="en-US" sz="1600" dirty="0"/>
              <a:t>3% (22/838) of F4 patients had liver-related events </a:t>
            </a:r>
          </a:p>
          <a:p>
            <a:pPr lvl="2"/>
            <a:r>
              <a:rPr lang="en-US" sz="1400" dirty="0"/>
              <a:t>Associated with greater proportion of fibrosis area consistent with stage 6 Ishak score</a:t>
            </a:r>
          </a:p>
          <a:p>
            <a:pPr lvl="2"/>
            <a:r>
              <a:rPr lang="en-US" sz="1400" dirty="0"/>
              <a:t>Associated with hepatocellular ballooning, portal inflammation and bile duct areas</a:t>
            </a:r>
          </a:p>
          <a:p>
            <a:pPr lvl="1"/>
            <a:r>
              <a:rPr lang="en-US" sz="1600" dirty="0"/>
              <a:t>Reduced risk of progression associated with:</a:t>
            </a:r>
          </a:p>
          <a:p>
            <a:pPr lvl="2"/>
            <a:r>
              <a:rPr lang="en-US" sz="1400" dirty="0"/>
              <a:t>Greater proportion of fibrosis area consistent with </a:t>
            </a:r>
            <a:br>
              <a:rPr lang="en-US" sz="1400" dirty="0"/>
            </a:br>
            <a:r>
              <a:rPr lang="en-US" sz="1400" dirty="0"/>
              <a:t>stage 1 Ishak score</a:t>
            </a:r>
          </a:p>
          <a:p>
            <a:pPr lvl="2"/>
            <a:r>
              <a:rPr lang="en-US" sz="1400" dirty="0"/>
              <a:t>Greater proportion of total tissue area consistent </a:t>
            </a:r>
            <a:br>
              <a:rPr lang="en-US" sz="1400" dirty="0"/>
            </a:br>
            <a:r>
              <a:rPr lang="en-US" sz="1400" dirty="0"/>
              <a:t>with steatosis</a:t>
            </a:r>
            <a:endParaRPr lang="en-US" sz="1200" dirty="0"/>
          </a:p>
        </p:txBody>
      </p:sp>
      <p:pic>
        <p:nvPicPr>
          <p:cNvPr id="18" name="Content Placeholder 17" descr="A screenshot of a cell phone&#10;&#10;Description automatically generated">
            <a:extLst>
              <a:ext uri="{FF2B5EF4-FFF2-40B4-BE49-F238E27FC236}">
                <a16:creationId xmlns:a16="http://schemas.microsoft.com/office/drawing/2014/main" id="{9E506A97-B936-45C6-8ECF-15C072A855F9}"/>
              </a:ext>
            </a:extLst>
          </p:cNvPr>
          <p:cNvPicPr>
            <a:picLocks noGrp="1" noChangeAspect="1"/>
          </p:cNvPicPr>
          <p:nvPr>
            <p:ph sz="half" idx="12"/>
          </p:nvPr>
        </p:nvPicPr>
        <p:blipFill>
          <a:blip r:embed="rId3">
            <a:extLst>
              <a:ext uri="{28A0092B-C50C-407E-A947-70E740481C1C}">
                <a14:useLocalDpi xmlns:a14="http://schemas.microsoft.com/office/drawing/2010/main" val="0"/>
              </a:ext>
            </a:extLst>
          </a:blip>
          <a:stretch>
            <a:fillRect/>
          </a:stretch>
        </p:blipFill>
        <p:spPr>
          <a:xfrm>
            <a:off x="5530330" y="1651586"/>
            <a:ext cx="6280151" cy="2890187"/>
          </a:xfrm>
        </p:spPr>
      </p:pic>
      <p:sp>
        <p:nvSpPr>
          <p:cNvPr id="20" name="TextBox 19">
            <a:extLst>
              <a:ext uri="{FF2B5EF4-FFF2-40B4-BE49-F238E27FC236}">
                <a16:creationId xmlns:a16="http://schemas.microsoft.com/office/drawing/2014/main" id="{57B7E7FD-63C7-4B2D-8E0F-2BF4DCB5BCAB}"/>
              </a:ext>
            </a:extLst>
          </p:cNvPr>
          <p:cNvSpPr txBox="1"/>
          <p:nvPr/>
        </p:nvSpPr>
        <p:spPr>
          <a:xfrm>
            <a:off x="5448208" y="1162375"/>
            <a:ext cx="644439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Associations </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between machine learning-based morphological features </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with disease progression in patients with advanced fibrosis due to NASH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cxnSp>
        <p:nvCxnSpPr>
          <p:cNvPr id="28" name="Straight Connector 27">
            <a:extLst>
              <a:ext uri="{FF2B5EF4-FFF2-40B4-BE49-F238E27FC236}">
                <a16:creationId xmlns:a16="http://schemas.microsoft.com/office/drawing/2014/main" id="{429CCD00-BA32-4E48-ADED-92FFD9EB5540}"/>
              </a:ext>
            </a:extLst>
          </p:cNvPr>
          <p:cNvCxnSpPr>
            <a:cxnSpLocks/>
          </p:cNvCxnSpPr>
          <p:nvPr/>
        </p:nvCxnSpPr>
        <p:spPr>
          <a:xfrm>
            <a:off x="5450299" y="3909060"/>
            <a:ext cx="0" cy="2428453"/>
          </a:xfrm>
          <a:prstGeom prst="line">
            <a:avLst/>
          </a:prstGeom>
          <a:noFill/>
          <a:ln w="9525" cap="flat" cmpd="sng" algn="ctr">
            <a:solidFill>
              <a:srgbClr val="1D498B">
                <a:shade val="95000"/>
                <a:satMod val="105000"/>
              </a:srgbClr>
            </a:solidFill>
            <a:prstDash val="solid"/>
          </a:ln>
          <a:effectLst/>
        </p:spPr>
      </p:cxnSp>
      <p:sp>
        <p:nvSpPr>
          <p:cNvPr id="29" name="Content Placeholder 11">
            <a:extLst>
              <a:ext uri="{FF2B5EF4-FFF2-40B4-BE49-F238E27FC236}">
                <a16:creationId xmlns:a16="http://schemas.microsoft.com/office/drawing/2014/main" id="{DDF1C2EB-117A-44C7-8897-79F040FEBFA7}"/>
              </a:ext>
            </a:extLst>
          </p:cNvPr>
          <p:cNvSpPr txBox="1">
            <a:spLocks/>
          </p:cNvSpPr>
          <p:nvPr/>
        </p:nvSpPr>
        <p:spPr>
          <a:xfrm>
            <a:off x="5448208" y="4611170"/>
            <a:ext cx="6306814" cy="22325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Automated, machine learning-based evaluation of liver histology identified novel features associated with progression in patients with NASH and advanced fibrosis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Data support the use of machine learning approaches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to evaluate liver histology as endpoints in NASH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clinical trials</a:t>
            </a:r>
          </a:p>
        </p:txBody>
      </p:sp>
      <p:cxnSp>
        <p:nvCxnSpPr>
          <p:cNvPr id="9" name="Straight Connector 8">
            <a:extLst>
              <a:ext uri="{FF2B5EF4-FFF2-40B4-BE49-F238E27FC236}">
                <a16:creationId xmlns:a16="http://schemas.microsoft.com/office/drawing/2014/main" id="{7C5CDDC8-32E9-4705-A399-705D3FB00E8A}"/>
              </a:ext>
            </a:extLst>
          </p:cNvPr>
          <p:cNvCxnSpPr>
            <a:cxnSpLocks/>
          </p:cNvCxnSpPr>
          <p:nvPr/>
        </p:nvCxnSpPr>
        <p:spPr>
          <a:xfrm flipH="1">
            <a:off x="5448209" y="4625023"/>
            <a:ext cx="6318341" cy="0"/>
          </a:xfrm>
          <a:prstGeom prst="line">
            <a:avLst/>
          </a:prstGeom>
          <a:noFill/>
          <a:ln w="9525" cap="flat" cmpd="sng" algn="ctr">
            <a:solidFill>
              <a:srgbClr val="1D498B">
                <a:shade val="95000"/>
                <a:satMod val="105000"/>
              </a:srgbClr>
            </a:solidFill>
            <a:prstDash val="solid"/>
          </a:ln>
          <a:effectLst/>
        </p:spPr>
      </p:cxnSp>
      <p:pic>
        <p:nvPicPr>
          <p:cNvPr id="11" name="Picture 10">
            <a:hlinkClick r:id="rId4" action="ppaction://hlinksldjump"/>
            <a:extLst>
              <a:ext uri="{FF2B5EF4-FFF2-40B4-BE49-F238E27FC236}">
                <a16:creationId xmlns:a16="http://schemas.microsoft.com/office/drawing/2014/main" id="{E92D8BFA-9EF0-47B7-9B3C-FF59F92A12B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192832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500" dirty="0"/>
              <a:t>Predictive modelling to identify and characterize fast progressors among patients with NASH</a:t>
            </a:r>
            <a:endParaRPr lang="en-GB" sz="25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ICD-9/ICD-10;</a:t>
            </a:r>
          </a:p>
          <a:p>
            <a:r>
              <a:rPr lang="en-US" baseline="30000" dirty="0"/>
              <a:t>†</a:t>
            </a:r>
            <a:r>
              <a:rPr lang="en-US" dirty="0"/>
              <a:t>Established retrospectively from the date of cirrhosis or HCC to the first evidence of disease (index date), which was the first diagnosis of either NASH, NAFLD, or one of several comorbidities (e.g. type 2 diabetes, obesity) used as proxies </a:t>
            </a:r>
            <a:endParaRPr lang="en-GB" dirty="0">
              <a:solidFill>
                <a:srgbClr val="000000"/>
              </a:solidFill>
            </a:endParaRPr>
          </a:p>
          <a:p>
            <a:r>
              <a:rPr lang="en-GB" dirty="0">
                <a:solidFill>
                  <a:srgbClr val="000000"/>
                </a:solidFill>
              </a:rPr>
              <a:t>Reinhart B, et al. DILC 2020; FRI008</a:t>
            </a:r>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8"/>
            <a:ext cx="11342400" cy="4610493"/>
          </a:xfrm>
          <a:ln>
            <a:noFill/>
          </a:ln>
        </p:spPr>
        <p:txBody>
          <a:bodyPr wrap="square">
            <a:spAutoFit/>
          </a:bodyPr>
          <a:lstStyle/>
          <a:p>
            <a:pPr marL="0" indent="0">
              <a:buNone/>
            </a:pPr>
            <a:r>
              <a:rPr lang="en-US" sz="1800" b="1" dirty="0">
                <a:solidFill>
                  <a:schemeClr val="bg1"/>
                </a:solidFill>
                <a:highlight>
                  <a:srgbClr val="004A86"/>
                </a:highlight>
                <a:latin typeface="Arial" panose="020B0604020202020204" pitchFamily="34" charset="0"/>
                <a:cs typeface="Arial" panose="020B0604020202020204" pitchFamily="34" charset="0"/>
              </a:rPr>
              <a:t> </a:t>
            </a:r>
            <a:r>
              <a:rPr lang="en-US" b="1" dirty="0">
                <a:solidFill>
                  <a:schemeClr val="bg1"/>
                </a:solidFill>
                <a:highlight>
                  <a:srgbClr val="004A86"/>
                </a:highlight>
                <a:latin typeface="Arial" panose="020B0604020202020204" pitchFamily="34" charset="0"/>
                <a:cs typeface="Arial" panose="020B0604020202020204" pitchFamily="34" charset="0"/>
              </a:rPr>
              <a:t>BACKGROUND &amp; AIMS</a:t>
            </a:r>
            <a:r>
              <a:rPr lang="en-US" sz="1800" b="1" dirty="0">
                <a:solidFill>
                  <a:schemeClr val="bg1"/>
                </a:solidFill>
                <a:highlight>
                  <a:srgbClr val="FEFCFC"/>
                </a:highlight>
                <a:latin typeface="Arial" panose="020B0604020202020204" pitchFamily="34" charset="0"/>
                <a:cs typeface="Arial" panose="020B0604020202020204" pitchFamily="34" charset="0"/>
              </a:rPr>
              <a:t>​ </a:t>
            </a:r>
          </a:p>
          <a:p>
            <a:r>
              <a:rPr lang="en-GB" sz="1800" dirty="0">
                <a:highlight>
                  <a:srgbClr val="FEFCFC"/>
                </a:highlight>
              </a:rPr>
              <a:t>A subset of patients with NAFLD and NASH progress more rapidly to </a:t>
            </a:r>
            <a:r>
              <a:rPr lang="en-US" sz="1800" dirty="0">
                <a:highlight>
                  <a:srgbClr val="FEFCFC"/>
                </a:highlight>
              </a:rPr>
              <a:t>cirrhosis or HCC </a:t>
            </a:r>
            <a:r>
              <a:rPr lang="en-GB" sz="1800" dirty="0">
                <a:highlight>
                  <a:srgbClr val="FEFCFC"/>
                </a:highlight>
              </a:rPr>
              <a:t>than typical patients</a:t>
            </a:r>
          </a:p>
          <a:p>
            <a:r>
              <a:rPr lang="en-GB" sz="1800" b="1" dirty="0">
                <a:highlight>
                  <a:srgbClr val="FEFCFC"/>
                </a:highlight>
              </a:rPr>
              <a:t>AIM</a:t>
            </a:r>
            <a:r>
              <a:rPr lang="en-GB" sz="1800" dirty="0">
                <a:highlight>
                  <a:srgbClr val="FEFCFC"/>
                </a:highlight>
              </a:rPr>
              <a:t>: to develop a machine learning model to predict the progression risk to end-stage liver disease using data available from standard clinical care and electronic health care records</a:t>
            </a:r>
          </a:p>
          <a:p>
            <a:endParaRPr lang="en-GB" sz="1800" dirty="0">
              <a:highlight>
                <a:srgbClr val="FEFCFC"/>
              </a:highlight>
            </a:endParaRPr>
          </a:p>
          <a:p>
            <a:endParaRPr lang="en-GB" sz="1800" dirty="0">
              <a:highlight>
                <a:srgbClr val="FEFCFC"/>
              </a:highlight>
            </a:endParaRPr>
          </a:p>
          <a:p>
            <a:endParaRPr lang="en-GB" sz="1800" dirty="0">
              <a:highlight>
                <a:srgbClr val="FEFCFC"/>
              </a:highlight>
            </a:endParaRPr>
          </a:p>
          <a:p>
            <a:endParaRPr lang="en-GB" sz="1800" dirty="0">
              <a:highlight>
                <a:srgbClr val="FEFCFC"/>
              </a:highlight>
            </a:endParaRPr>
          </a:p>
          <a:p>
            <a:endParaRPr lang="en-GB" sz="1800" dirty="0">
              <a:highlight>
                <a:srgbClr val="FEFCFC"/>
              </a:highlight>
            </a:endParaRPr>
          </a:p>
          <a:p>
            <a:endParaRPr lang="en-GB" sz="1800" dirty="0">
              <a:highlight>
                <a:srgbClr val="FEFCFC"/>
              </a:highlight>
            </a:endParaRPr>
          </a:p>
          <a:p>
            <a:endParaRPr lang="en-US" sz="1800" dirty="0">
              <a:highlight>
                <a:srgbClr val="FEFCFC"/>
              </a:highlight>
            </a:endParaRPr>
          </a:p>
          <a:p>
            <a:r>
              <a:rPr lang="en-US" sz="1800" dirty="0">
                <a:highlight>
                  <a:srgbClr val="FEFCFC"/>
                </a:highlight>
              </a:rPr>
              <a:t>Multiple machine learning classification techniques were tested and the best performing model selected</a:t>
            </a:r>
          </a:p>
          <a:p>
            <a:r>
              <a:rPr lang="en-US" sz="1800" dirty="0"/>
              <a:t>Covariates used in model included lab tests and observations, comorbidities and their treatments, rate of change in lab tests and observations</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06281"/>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Content Placeholder 1">
            <a:extLst>
              <a:ext uri="{FF2B5EF4-FFF2-40B4-BE49-F238E27FC236}">
                <a16:creationId xmlns:a16="http://schemas.microsoft.com/office/drawing/2014/main" id="{31598F4A-24D3-42C4-8C76-421CCF554CC4}"/>
              </a:ext>
            </a:extLst>
          </p:cNvPr>
          <p:cNvSpPr txBox="1">
            <a:spLocks/>
          </p:cNvSpPr>
          <p:nvPr/>
        </p:nvSpPr>
        <p:spPr>
          <a:xfrm>
            <a:off x="422275" y="2861992"/>
            <a:ext cx="6486526" cy="206210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p:txBody>
      </p:sp>
      <p:cxnSp>
        <p:nvCxnSpPr>
          <p:cNvPr id="93" name="Straight Connector 92">
            <a:extLst>
              <a:ext uri="{FF2B5EF4-FFF2-40B4-BE49-F238E27FC236}">
                <a16:creationId xmlns:a16="http://schemas.microsoft.com/office/drawing/2014/main" id="{CC82A29B-D23C-4806-A901-565209FD426B}"/>
              </a:ext>
            </a:extLst>
          </p:cNvPr>
          <p:cNvCxnSpPr>
            <a:cxnSpLocks/>
          </p:cNvCxnSpPr>
          <p:nvPr/>
        </p:nvCxnSpPr>
        <p:spPr>
          <a:xfrm flipH="1">
            <a:off x="604837" y="2715442"/>
            <a:ext cx="10982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440748D-412C-4B30-8ECB-D49BD0DEA7CB}"/>
              </a:ext>
            </a:extLst>
          </p:cNvPr>
          <p:cNvGrpSpPr/>
          <p:nvPr/>
        </p:nvGrpSpPr>
        <p:grpSpPr>
          <a:xfrm>
            <a:off x="410379" y="2983953"/>
            <a:ext cx="11176784" cy="1681675"/>
            <a:chOff x="617248" y="4756454"/>
            <a:chExt cx="6589794" cy="1681675"/>
          </a:xfrm>
        </p:grpSpPr>
        <p:sp>
          <p:nvSpPr>
            <p:cNvPr id="38" name="TextBox 37">
              <a:extLst>
                <a:ext uri="{FF2B5EF4-FFF2-40B4-BE49-F238E27FC236}">
                  <a16:creationId xmlns:a16="http://schemas.microsoft.com/office/drawing/2014/main" id="{20CA1910-BB9A-4BB6-A712-369ECADAC0C5}"/>
                </a:ext>
              </a:extLst>
            </p:cNvPr>
            <p:cNvSpPr txBox="1"/>
            <p:nvPr/>
          </p:nvSpPr>
          <p:spPr>
            <a:xfrm>
              <a:off x="617248" y="5094870"/>
              <a:ext cx="3001132" cy="1303809"/>
            </a:xfrm>
            <a:prstGeom prst="rect">
              <a:avLst/>
            </a:prstGeom>
            <a:noFill/>
            <a:ln w="12700">
              <a:solidFill>
                <a:schemeClr val="accent3"/>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
                  <a:srgbClr val="004B87"/>
                </a:buClr>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Data source</a:t>
              </a:r>
            </a:p>
            <a:p>
              <a:pPr marL="0" marR="0" lvl="0" indent="0" algn="ctr" defTabSz="914400" rtl="0" eaLnBrk="1" fontAlgn="auto" latinLnBrk="0" hangingPunct="1">
                <a:lnSpc>
                  <a:spcPct val="100000"/>
                </a:lnSpc>
                <a:spcBef>
                  <a:spcPts val="0"/>
                </a:spcBef>
                <a:spcAft>
                  <a:spcPts val="0"/>
                </a:spcAft>
                <a:buClr>
                  <a:srgbClr val="004B87"/>
                </a:buClr>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Optum Electronic Health records (2007−2018, USA)</a:t>
              </a:r>
            </a:p>
            <a:p>
              <a:pPr marL="0" marR="0" lvl="0" indent="0" algn="ctr" defTabSz="914400" rtl="0" eaLnBrk="1" fontAlgn="auto" latinLnBrk="0" hangingPunct="1">
                <a:lnSpc>
                  <a:spcPct val="100000"/>
                </a:lnSpc>
                <a:spcBef>
                  <a:spcPts val="0"/>
                </a:spcBef>
                <a:spcAft>
                  <a:spcPts val="0"/>
                </a:spcAft>
                <a:buClr>
                  <a:srgbClr val="004B87"/>
                </a:buClr>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Study cohort</a:t>
              </a:r>
            </a:p>
            <a:p>
              <a:pPr marL="0" marR="0" lvl="0" indent="0" algn="ctr" defTabSz="914400" rtl="0" eaLnBrk="1" fontAlgn="auto" latinLnBrk="0" hangingPunct="1">
                <a:lnSpc>
                  <a:spcPct val="100000"/>
                </a:lnSpc>
                <a:spcBef>
                  <a:spcPts val="0"/>
                </a:spcBef>
                <a:spcAft>
                  <a:spcPts val="0"/>
                </a:spcAft>
                <a:buClr>
                  <a:srgbClr val="004B87"/>
                </a:buClr>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Patients with a diagnosis of cirrhosis or HCC*</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due to NAFLD/NASH (after exclusion of other causes)</a:t>
              </a:r>
            </a:p>
          </p:txBody>
        </p:sp>
        <p:cxnSp>
          <p:nvCxnSpPr>
            <p:cNvPr id="39" name="Straight Arrow Connector 38">
              <a:extLst>
                <a:ext uri="{FF2B5EF4-FFF2-40B4-BE49-F238E27FC236}">
                  <a16:creationId xmlns:a16="http://schemas.microsoft.com/office/drawing/2014/main" id="{7F40CB3E-2C7B-429F-8E88-B05F0DAD4269}"/>
                </a:ext>
              </a:extLst>
            </p:cNvPr>
            <p:cNvCxnSpPr>
              <a:cxnSpLocks/>
              <a:stCxn id="38" idx="3"/>
              <a:endCxn id="47" idx="1"/>
            </p:cNvCxnSpPr>
            <p:nvPr/>
          </p:nvCxnSpPr>
          <p:spPr>
            <a:xfrm flipV="1">
              <a:off x="3618380" y="5746774"/>
              <a:ext cx="156655" cy="1"/>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0B354B4F-681F-4288-A4CB-FC8DD4E192ED}"/>
                </a:ext>
              </a:extLst>
            </p:cNvPr>
            <p:cNvCxnSpPr>
              <a:cxnSpLocks/>
              <a:stCxn id="38" idx="3"/>
              <a:endCxn id="46" idx="1"/>
            </p:cNvCxnSpPr>
            <p:nvPr/>
          </p:nvCxnSpPr>
          <p:spPr>
            <a:xfrm flipV="1">
              <a:off x="3618380" y="5251997"/>
              <a:ext cx="156655" cy="494778"/>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2D0A02D3-CD99-49D4-A83C-636B663AF458}"/>
                </a:ext>
              </a:extLst>
            </p:cNvPr>
            <p:cNvCxnSpPr>
              <a:cxnSpLocks/>
              <a:stCxn id="38" idx="3"/>
              <a:endCxn id="48" idx="1"/>
            </p:cNvCxnSpPr>
            <p:nvPr/>
          </p:nvCxnSpPr>
          <p:spPr>
            <a:xfrm>
              <a:off x="3618380" y="5746775"/>
              <a:ext cx="156655" cy="511354"/>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FAC9A95-9B96-4B87-8651-06C4BC24ED95}"/>
                </a:ext>
              </a:extLst>
            </p:cNvPr>
            <p:cNvSpPr txBox="1"/>
            <p:nvPr/>
          </p:nvSpPr>
          <p:spPr>
            <a:xfrm>
              <a:off x="6145207" y="5110358"/>
              <a:ext cx="1061835" cy="1272833"/>
            </a:xfrm>
            <a:prstGeom prst="rect">
              <a:avLst/>
            </a:prstGeom>
            <a:solidFill>
              <a:schemeClr val="accent3"/>
            </a:solidFill>
            <a:ln w="12700">
              <a:solidFill>
                <a:schemeClr val="accent3"/>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Fast and standard cohorts used to train model</a:t>
              </a:r>
            </a:p>
          </p:txBody>
        </p:sp>
        <p:sp>
          <p:nvSpPr>
            <p:cNvPr id="46" name="TextBox 45">
              <a:extLst>
                <a:ext uri="{FF2B5EF4-FFF2-40B4-BE49-F238E27FC236}">
                  <a16:creationId xmlns:a16="http://schemas.microsoft.com/office/drawing/2014/main" id="{15F4CB60-4F24-4ED7-8E98-02A2A6611760}"/>
                </a:ext>
              </a:extLst>
            </p:cNvPr>
            <p:cNvSpPr txBox="1"/>
            <p:nvPr/>
          </p:nvSpPr>
          <p:spPr>
            <a:xfrm>
              <a:off x="3775035" y="5071997"/>
              <a:ext cx="2122548" cy="360000"/>
            </a:xfrm>
            <a:prstGeom prst="rect">
              <a:avLst/>
            </a:prstGeom>
            <a:solidFill>
              <a:schemeClr val="accent1"/>
            </a:solidFill>
            <a:ln w="12700">
              <a:solidFill>
                <a:schemeClr val="accent3"/>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Fast progressors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(&lt;3 years)</a:t>
              </a:r>
            </a:p>
          </p:txBody>
        </p:sp>
        <p:sp>
          <p:nvSpPr>
            <p:cNvPr id="47" name="TextBox 46">
              <a:extLst>
                <a:ext uri="{FF2B5EF4-FFF2-40B4-BE49-F238E27FC236}">
                  <a16:creationId xmlns:a16="http://schemas.microsoft.com/office/drawing/2014/main" id="{5B183D85-18E1-4B1B-91BD-D700578AA139}"/>
                </a:ext>
              </a:extLst>
            </p:cNvPr>
            <p:cNvSpPr txBox="1"/>
            <p:nvPr/>
          </p:nvSpPr>
          <p:spPr>
            <a:xfrm>
              <a:off x="3775035" y="5566774"/>
              <a:ext cx="2122548" cy="360000"/>
            </a:xfrm>
            <a:prstGeom prst="rect">
              <a:avLst/>
            </a:prstGeom>
            <a:solidFill>
              <a:schemeClr val="accent1"/>
            </a:solidFill>
            <a:ln w="12700">
              <a:solidFill>
                <a:schemeClr val="accent3"/>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Intermediate progressors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(3−6 years)</a:t>
              </a:r>
            </a:p>
          </p:txBody>
        </p:sp>
        <p:sp>
          <p:nvSpPr>
            <p:cNvPr id="48" name="TextBox 47">
              <a:extLst>
                <a:ext uri="{FF2B5EF4-FFF2-40B4-BE49-F238E27FC236}">
                  <a16:creationId xmlns:a16="http://schemas.microsoft.com/office/drawing/2014/main" id="{BE806240-2AAB-4501-8A02-68DBF5DDAA36}"/>
                </a:ext>
              </a:extLst>
            </p:cNvPr>
            <p:cNvSpPr txBox="1"/>
            <p:nvPr/>
          </p:nvSpPr>
          <p:spPr>
            <a:xfrm>
              <a:off x="3775035" y="6078129"/>
              <a:ext cx="2122548" cy="360000"/>
            </a:xfrm>
            <a:prstGeom prst="rect">
              <a:avLst/>
            </a:prstGeom>
            <a:solidFill>
              <a:srgbClr val="0A9390"/>
            </a:solidFill>
            <a:ln w="12700">
              <a:solidFill>
                <a:schemeClr val="accent3"/>
              </a:solid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Standard progressors </a:t>
              </a: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(&gt;6−10 years)</a:t>
              </a:r>
            </a:p>
          </p:txBody>
        </p:sp>
        <p:sp>
          <p:nvSpPr>
            <p:cNvPr id="50" name="TextBox 49">
              <a:extLst>
                <a:ext uri="{FF2B5EF4-FFF2-40B4-BE49-F238E27FC236}">
                  <a16:creationId xmlns:a16="http://schemas.microsoft.com/office/drawing/2014/main" id="{3A22C065-6BCF-4744-AD53-DBDC8A1F506D}"/>
                </a:ext>
              </a:extLst>
            </p:cNvPr>
            <p:cNvSpPr txBox="1"/>
            <p:nvPr/>
          </p:nvSpPr>
          <p:spPr>
            <a:xfrm>
              <a:off x="3969470" y="4756454"/>
              <a:ext cx="1533983" cy="215374"/>
            </a:xfrm>
            <a:prstGeom prst="rect">
              <a:avLst/>
            </a:prstGeom>
            <a:noFill/>
            <a:ln>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Time to progression</a:t>
              </a:r>
              <a:r>
                <a:rPr kumimoji="0" lang="en-GB" sz="1600" b="1"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grpSp>
      <p:cxnSp>
        <p:nvCxnSpPr>
          <p:cNvPr id="27" name="Connector: Elbow 26">
            <a:extLst>
              <a:ext uri="{FF2B5EF4-FFF2-40B4-BE49-F238E27FC236}">
                <a16:creationId xmlns:a16="http://schemas.microsoft.com/office/drawing/2014/main" id="{FEDA099E-919E-454F-9E82-E7A94E1FAF77}"/>
              </a:ext>
            </a:extLst>
          </p:cNvPr>
          <p:cNvCxnSpPr>
            <a:stCxn id="46" idx="3"/>
            <a:endCxn id="43" idx="1"/>
          </p:cNvCxnSpPr>
          <p:nvPr/>
        </p:nvCxnSpPr>
        <p:spPr>
          <a:xfrm>
            <a:off x="9366222" y="3479496"/>
            <a:ext cx="419989" cy="494778"/>
          </a:xfrm>
          <a:prstGeom prst="bentConnector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6D76CA9-1317-4A2A-A119-D84BEBD33EAA}"/>
              </a:ext>
            </a:extLst>
          </p:cNvPr>
          <p:cNvCxnSpPr>
            <a:cxnSpLocks/>
            <a:stCxn id="48" idx="3"/>
            <a:endCxn id="43" idx="1"/>
          </p:cNvCxnSpPr>
          <p:nvPr/>
        </p:nvCxnSpPr>
        <p:spPr>
          <a:xfrm flipV="1">
            <a:off x="9366222" y="3974274"/>
            <a:ext cx="419989" cy="511354"/>
          </a:xfrm>
          <a:prstGeom prst="bentConnector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F6674E-2C1B-4AC8-BDEA-56491760F29D}"/>
              </a:ext>
            </a:extLst>
          </p:cNvPr>
          <p:cNvCxnSpPr>
            <a:stCxn id="47" idx="3"/>
            <a:endCxn id="43" idx="1"/>
          </p:cNvCxnSpPr>
          <p:nvPr/>
        </p:nvCxnSpPr>
        <p:spPr>
          <a:xfrm>
            <a:off x="9366222" y="3974273"/>
            <a:ext cx="419989" cy="1"/>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hlinkClick r:id="rId3" action="ppaction://hlinksldjump"/>
            <a:extLst>
              <a:ext uri="{FF2B5EF4-FFF2-40B4-BE49-F238E27FC236}">
                <a16:creationId xmlns:a16="http://schemas.microsoft.com/office/drawing/2014/main" id="{DE82A5FF-4583-4D31-851B-34E5F11AEB6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88664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Predictive modelling to identify and characterize fast progressors among patients with NASH</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Reinhart B, et al. DILC 2020; FRI008</a:t>
            </a:r>
          </a:p>
        </p:txBody>
      </p:sp>
      <p:sp>
        <p:nvSpPr>
          <p:cNvPr id="26" name="Content Placeholder 1">
            <a:extLst>
              <a:ext uri="{FF2B5EF4-FFF2-40B4-BE49-F238E27FC236}">
                <a16:creationId xmlns:a16="http://schemas.microsoft.com/office/drawing/2014/main" id="{EEC5CD18-14E1-4330-B3E6-41CF3D68365B}"/>
              </a:ext>
            </a:extLst>
          </p:cNvPr>
          <p:cNvSpPr>
            <a:spLocks noGrp="1"/>
          </p:cNvSpPr>
          <p:nvPr>
            <p:ph sz="half" idx="11"/>
          </p:nvPr>
        </p:nvSpPr>
        <p:spPr/>
        <p:txBody>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 </a:t>
            </a:r>
          </a:p>
        </p:txBody>
      </p:sp>
      <p:sp>
        <p:nvSpPr>
          <p:cNvPr id="37" name="Content Placeholder 1">
            <a:extLst>
              <a:ext uri="{FF2B5EF4-FFF2-40B4-BE49-F238E27FC236}">
                <a16:creationId xmlns:a16="http://schemas.microsoft.com/office/drawing/2014/main" id="{4FB49E27-93B0-4C73-BDC2-12BDDCC4E043}"/>
              </a:ext>
            </a:extLst>
          </p:cNvPr>
          <p:cNvSpPr txBox="1">
            <a:spLocks/>
          </p:cNvSpPr>
          <p:nvPr/>
        </p:nvSpPr>
        <p:spPr>
          <a:xfrm>
            <a:off x="425752" y="4867687"/>
            <a:ext cx="10495053" cy="161890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CONCLUSIONS </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Identification of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NAFLD/NASH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with different progression rates to end-stage liver disease in real-world data was supported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 predictive algorithm to identify patients with the highest risk of progression could be developed and may be useful to support physician’s treatment choices</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D056978C-4007-4CDD-8FD4-960122AB9583}"/>
              </a:ext>
            </a:extLst>
          </p:cNvPr>
          <p:cNvCxnSpPr>
            <a:cxnSpLocks/>
          </p:cNvCxnSpPr>
          <p:nvPr/>
        </p:nvCxnSpPr>
        <p:spPr>
          <a:xfrm flipH="1">
            <a:off x="525312" y="4842265"/>
            <a:ext cx="109775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52D31EA2-7CD7-4536-80AF-AECDAC58A6BF}"/>
              </a:ext>
            </a:extLst>
          </p:cNvPr>
          <p:cNvGraphicFramePr>
            <a:graphicFrameLocks noGrp="1"/>
          </p:cNvGraphicFramePr>
          <p:nvPr>
            <p:extLst>
              <p:ext uri="{D42A27DB-BD31-4B8C-83A1-F6EECF244321}">
                <p14:modId xmlns:p14="http://schemas.microsoft.com/office/powerpoint/2010/main" val="869723551"/>
              </p:ext>
            </p:extLst>
          </p:nvPr>
        </p:nvGraphicFramePr>
        <p:xfrm>
          <a:off x="6288066" y="3185632"/>
          <a:ext cx="5059153" cy="1499616"/>
        </p:xfrm>
        <a:graphic>
          <a:graphicData uri="http://schemas.openxmlformats.org/drawingml/2006/table">
            <a:tbl>
              <a:tblPr firstRow="1" bandRow="1">
                <a:tableStyleId>{5C22544A-7EE6-4342-B048-85BDC9FD1C3A}</a:tableStyleId>
              </a:tblPr>
              <a:tblGrid>
                <a:gridCol w="1346419">
                  <a:extLst>
                    <a:ext uri="{9D8B030D-6E8A-4147-A177-3AD203B41FA5}">
                      <a16:colId xmlns:a16="http://schemas.microsoft.com/office/drawing/2014/main" val="3671055996"/>
                    </a:ext>
                  </a:extLst>
                </a:gridCol>
                <a:gridCol w="1237578">
                  <a:extLst>
                    <a:ext uri="{9D8B030D-6E8A-4147-A177-3AD203B41FA5}">
                      <a16:colId xmlns:a16="http://schemas.microsoft.com/office/drawing/2014/main" val="316263861"/>
                    </a:ext>
                  </a:extLst>
                </a:gridCol>
                <a:gridCol w="1237578">
                  <a:extLst>
                    <a:ext uri="{9D8B030D-6E8A-4147-A177-3AD203B41FA5}">
                      <a16:colId xmlns:a16="http://schemas.microsoft.com/office/drawing/2014/main" val="1423742832"/>
                    </a:ext>
                  </a:extLst>
                </a:gridCol>
                <a:gridCol w="1237578">
                  <a:extLst>
                    <a:ext uri="{9D8B030D-6E8A-4147-A177-3AD203B41FA5}">
                      <a16:colId xmlns:a16="http://schemas.microsoft.com/office/drawing/2014/main" val="825987626"/>
                    </a:ext>
                  </a:extLst>
                </a:gridCol>
              </a:tblGrid>
              <a:tr h="374904">
                <a:tc rowSpan="2">
                  <a:txBody>
                    <a:bodyPr/>
                    <a:lstStyle/>
                    <a:p>
                      <a:r>
                        <a:rPr lang="en-GB" sz="1600" b="0" dirty="0"/>
                        <a:t>Clinical progression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sz="1600" b="0" dirty="0"/>
                        <a:t>Predicted progression,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7881850"/>
                  </a:ext>
                </a:extLst>
              </a:tr>
              <a:tr h="374904">
                <a:tc vMerge="1">
                  <a:txBody>
                    <a:bodyPr/>
                    <a:lstStyle/>
                    <a:p>
                      <a:endParaRPr lang="en-GB"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600" b="0" dirty="0">
                          <a:solidFill>
                            <a:schemeClr val="bg1"/>
                          </a:solidFill>
                        </a:rPr>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600" b="0" dirty="0">
                          <a:solidFill>
                            <a:schemeClr val="bg1"/>
                          </a:solidFill>
                        </a:rPr>
                        <a:t>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600" b="0" dirty="0">
                          <a:solidFill>
                            <a:schemeClr val="bg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43806614"/>
                  </a:ext>
                </a:extLst>
              </a:tr>
              <a:tr h="374904">
                <a:tc>
                  <a:txBody>
                    <a:bodyPr/>
                    <a:lstStyle/>
                    <a:p>
                      <a:r>
                        <a:rPr lang="en-GB" sz="1600" b="0" dirty="0"/>
                        <a:t>Standard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66% (109)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34%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100% (166)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540276"/>
                  </a:ext>
                </a:extLst>
              </a:tr>
              <a:tr h="374904">
                <a:tc>
                  <a:txBody>
                    <a:bodyPr/>
                    <a:lstStyle/>
                    <a:p>
                      <a:r>
                        <a:rPr lang="en-GB" sz="1600" dirty="0"/>
                        <a:t>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23%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77% (77)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100% (180)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445583"/>
                  </a:ext>
                </a:extLst>
              </a:tr>
            </a:tbl>
          </a:graphicData>
        </a:graphic>
      </p:graphicFrame>
      <p:sp>
        <p:nvSpPr>
          <p:cNvPr id="12" name="Content Placeholder 9">
            <a:extLst>
              <a:ext uri="{FF2B5EF4-FFF2-40B4-BE49-F238E27FC236}">
                <a16:creationId xmlns:a16="http://schemas.microsoft.com/office/drawing/2014/main" id="{8CB2621C-BACB-465B-9693-B7CA6ECB3732}"/>
              </a:ext>
            </a:extLst>
          </p:cNvPr>
          <p:cNvSpPr txBox="1">
            <a:spLocks/>
          </p:cNvSpPr>
          <p:nvPr/>
        </p:nvSpPr>
        <p:spPr>
          <a:xfrm>
            <a:off x="441293" y="1838143"/>
            <a:ext cx="5372485" cy="3029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951 fast and 992 standard progressors were used for modelling (fast; standard)</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Age at index, mean (SD): 59.5 (13.6); 57.2 (11.6)</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BMI, mean (SD): 34.6 (7.3); 35.0 (7.3)</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44/148 clinical and laboratory parameters considered were retained for the model</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Models were trained to identify fast progressors using 75% of the patient data</a:t>
            </a:r>
          </a:p>
        </p:txBody>
      </p:sp>
      <p:sp>
        <p:nvSpPr>
          <p:cNvPr id="10" name="Content Placeholder 9">
            <a:extLst>
              <a:ext uri="{FF2B5EF4-FFF2-40B4-BE49-F238E27FC236}">
                <a16:creationId xmlns:a16="http://schemas.microsoft.com/office/drawing/2014/main" id="{DD437AC5-2AA6-4B25-8F5E-C2B87A3879F6}"/>
              </a:ext>
            </a:extLst>
          </p:cNvPr>
          <p:cNvSpPr txBox="1">
            <a:spLocks/>
          </p:cNvSpPr>
          <p:nvPr/>
        </p:nvSpPr>
        <p:spPr>
          <a:xfrm>
            <a:off x="6082571" y="1812721"/>
            <a:ext cx="5225729" cy="3029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 LightGBM model showed the best performance, with a ROC-AUC of 0.77</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 25% of data retained for testing, 77% of fast progressors are correctly predicted: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hlinkClick r:id="rId3" action="ppaction://hlinksldjump"/>
            <a:extLst>
              <a:ext uri="{FF2B5EF4-FFF2-40B4-BE49-F238E27FC236}">
                <a16:creationId xmlns:a16="http://schemas.microsoft.com/office/drawing/2014/main" id="{D7C0245B-5780-4E71-BB68-F0FC1D63855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809755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7DDF-7723-4FD7-B580-A79190E3DFA5}"/>
              </a:ext>
            </a:extLst>
          </p:cNvPr>
          <p:cNvSpPr>
            <a:spLocks noGrp="1"/>
          </p:cNvSpPr>
          <p:nvPr>
            <p:ph type="title"/>
          </p:nvPr>
        </p:nvSpPr>
        <p:spPr/>
        <p:txBody>
          <a:bodyPr/>
          <a:lstStyle/>
          <a:p>
            <a:r>
              <a:rPr lang="en-GB" dirty="0"/>
              <a:t>7. NAFLD: experimental and pathophysiology </a:t>
            </a:r>
            <a:endParaRPr lang="en-US" dirty="0"/>
          </a:p>
        </p:txBody>
      </p:sp>
      <p:sp>
        <p:nvSpPr>
          <p:cNvPr id="3" name="Text Placeholder 2">
            <a:extLst>
              <a:ext uri="{FF2B5EF4-FFF2-40B4-BE49-F238E27FC236}">
                <a16:creationId xmlns:a16="http://schemas.microsoft.com/office/drawing/2014/main" id="{5E71FAFA-93FC-4552-AE5C-F3E8FB77B8F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8735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t>Genome-wide association study for alcohol-related cirrhosis identifies new risk loci in </a:t>
            </a:r>
            <a:r>
              <a:rPr lang="en-US" i="1" dirty="0"/>
              <a:t>MARC1</a:t>
            </a:r>
            <a:r>
              <a:rPr lang="en-US" dirty="0"/>
              <a:t> and </a:t>
            </a:r>
            <a:r>
              <a:rPr lang="en-US" i="1" dirty="0"/>
              <a:t>HNRNPUL1</a:t>
            </a:r>
            <a:endParaRPr lang="en-GB" i="1"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*Previously generated European GWAS dataset; </a:t>
            </a:r>
            <a:r>
              <a:rPr lang="en-US" baseline="30000" dirty="0"/>
              <a:t>†</a:t>
            </a:r>
            <a:r>
              <a:rPr lang="en-US" dirty="0"/>
              <a:t>Individuals in the GWAS discovery analysis excluded to ensure </a:t>
            </a:r>
            <a:br>
              <a:rPr lang="en-US" dirty="0"/>
            </a:br>
            <a:r>
              <a:rPr lang="en-US" dirty="0"/>
              <a:t>that discovery and phase-1 analyses were independent; </a:t>
            </a:r>
            <a:r>
              <a:rPr lang="en-US" baseline="30000" dirty="0"/>
              <a:t>‡</a:t>
            </a:r>
            <a:r>
              <a:rPr lang="en-US" dirty="0"/>
              <a:t>Adjusting for age, sex, type 2 diabetes and BMI</a:t>
            </a:r>
            <a:endParaRPr lang="en-GB" dirty="0"/>
          </a:p>
          <a:p>
            <a:r>
              <a:rPr lang="en-GB" dirty="0"/>
              <a:t>Innes H, et al. DILC 2020; LBO05</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2" y="1340767"/>
            <a:ext cx="4771787" cy="4996746"/>
          </a:xfrm>
        </p:spPr>
        <p:txBody>
          <a:bodyPr>
            <a:norm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a:defRPr/>
            </a:pPr>
            <a:r>
              <a:rPr lang="en-US" sz="1800" dirty="0">
                <a:solidFill>
                  <a:sysClr val="windowText" lastClr="000000"/>
                </a:solidFill>
                <a:cs typeface="Arial" panose="020B0604020202020204" pitchFamily="34" charset="0"/>
              </a:rPr>
              <a:t>Host genetics underpinning development of alcohol-related liver cirrhosis are incompletely understood</a:t>
            </a:r>
          </a:p>
          <a:p>
            <a:pPr>
              <a:defRPr/>
            </a:pPr>
            <a:r>
              <a:rPr lang="en-US" sz="1800" dirty="0">
                <a:solidFill>
                  <a:sysClr val="windowText" lastClr="000000"/>
                </a:solidFill>
                <a:cs typeface="Arial" panose="020B0604020202020204" pitchFamily="34" charset="0"/>
              </a:rPr>
              <a:t>Better insight would:</a:t>
            </a:r>
          </a:p>
          <a:p>
            <a:pPr lvl="1">
              <a:defRPr/>
            </a:pPr>
            <a:r>
              <a:rPr lang="en-US" sz="1600" dirty="0">
                <a:solidFill>
                  <a:sysClr val="windowText" lastClr="000000"/>
                </a:solidFill>
                <a:cs typeface="Arial" panose="020B0604020202020204" pitchFamily="34" charset="0"/>
              </a:rPr>
              <a:t>Improve risk-stratification of patients</a:t>
            </a:r>
          </a:p>
          <a:p>
            <a:pPr lvl="1">
              <a:defRPr/>
            </a:pPr>
            <a:r>
              <a:rPr lang="en-US" sz="1600" dirty="0">
                <a:solidFill>
                  <a:sysClr val="windowText" lastClr="000000"/>
                </a:solidFill>
                <a:cs typeface="Arial" panose="020B0604020202020204" pitchFamily="34" charset="0"/>
              </a:rPr>
              <a:t>Help delineate pathophysiology</a:t>
            </a:r>
          </a:p>
          <a:p>
            <a:pPr lvl="1">
              <a:defRPr/>
            </a:pPr>
            <a:r>
              <a:rPr lang="en-US" sz="1600" dirty="0">
                <a:solidFill>
                  <a:sysClr val="windowText" lastClr="000000"/>
                </a:solidFill>
                <a:cs typeface="Arial" panose="020B0604020202020204" pitchFamily="34" charset="0"/>
              </a:rPr>
              <a:t>Support development of new treatments</a:t>
            </a:r>
          </a:p>
          <a:p>
            <a:pPr>
              <a:defRPr/>
            </a:pPr>
            <a:r>
              <a:rPr lang="en-US" sz="1800" dirty="0">
                <a:solidFill>
                  <a:sysClr val="windowText" lastClr="000000"/>
                </a:solidFill>
                <a:cs typeface="Arial" panose="020B0604020202020204" pitchFamily="34" charset="0"/>
              </a:rPr>
              <a:t>The UK Biobank (UKB) study integrates host genotyping and health behaviour data with available data for a wide range of biochemistry variables</a:t>
            </a:r>
          </a:p>
          <a:p>
            <a:pPr lvl="1">
              <a:defRPr/>
            </a:pPr>
            <a:r>
              <a:rPr lang="en-US" sz="1600" dirty="0">
                <a:solidFill>
                  <a:sysClr val="windowText" lastClr="000000"/>
                </a:solidFill>
                <a:cs typeface="Arial" panose="020B0604020202020204" pitchFamily="34" charset="0"/>
              </a:rPr>
              <a:t>Cohort: half a million individuals in the UK aged 40−69 years</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use the UKB to undertake a GWAS for alcohol-related liver disease</a:t>
            </a:r>
            <a:endParaRPr lang="en-US" sz="1800" dirty="0"/>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5345338" y="1340768"/>
            <a:ext cx="6420910" cy="4622400"/>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p:txBody>
      </p:sp>
      <p:sp>
        <p:nvSpPr>
          <p:cNvPr id="9" name="Rectangle 8">
            <a:extLst>
              <a:ext uri="{FF2B5EF4-FFF2-40B4-BE49-F238E27FC236}">
                <a16:creationId xmlns:a16="http://schemas.microsoft.com/office/drawing/2014/main" id="{64C2268B-773A-4DA3-BA80-BE4FE9D2F52C}"/>
              </a:ext>
            </a:extLst>
          </p:cNvPr>
          <p:cNvSpPr/>
          <p:nvPr/>
        </p:nvSpPr>
        <p:spPr>
          <a:xfrm>
            <a:off x="7473773" y="1375941"/>
            <a:ext cx="2174724" cy="387941"/>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35,839 UKB participants</a:t>
            </a:r>
          </a:p>
        </p:txBody>
      </p:sp>
      <p:sp>
        <p:nvSpPr>
          <p:cNvPr id="13" name="Rectangle 12">
            <a:extLst>
              <a:ext uri="{FF2B5EF4-FFF2-40B4-BE49-F238E27FC236}">
                <a16:creationId xmlns:a16="http://schemas.microsoft.com/office/drawing/2014/main" id="{214C05F5-985B-4C89-B622-D7FF1580503C}"/>
              </a:ext>
            </a:extLst>
          </p:cNvPr>
          <p:cNvSpPr/>
          <p:nvPr/>
        </p:nvSpPr>
        <p:spPr>
          <a:xfrm>
            <a:off x="5860391" y="1935357"/>
            <a:ext cx="2250871" cy="603428"/>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Female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&gt;25 units/week of alcohol </a:t>
            </a:r>
          </a:p>
        </p:txBody>
      </p:sp>
      <p:sp>
        <p:nvSpPr>
          <p:cNvPr id="16" name="Rectangle 15">
            <a:extLst>
              <a:ext uri="{FF2B5EF4-FFF2-40B4-BE49-F238E27FC236}">
                <a16:creationId xmlns:a16="http://schemas.microsoft.com/office/drawing/2014/main" id="{8C1E2E0B-71EE-4060-A6FE-A8DC6F5321FC}"/>
              </a:ext>
            </a:extLst>
          </p:cNvPr>
          <p:cNvSpPr/>
          <p:nvPr/>
        </p:nvSpPr>
        <p:spPr>
          <a:xfrm>
            <a:off x="5660866" y="2782178"/>
            <a:ext cx="5866239" cy="769619"/>
          </a:xfrm>
          <a:prstGeom prst="rect">
            <a:avLst/>
          </a:prstGeom>
          <a:solidFill>
            <a:schemeClr val="accent2">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GWAS discovery vs indirect markers of fibrosis and hepatocellular injury</a:t>
            </a:r>
          </a:p>
        </p:txBody>
      </p:sp>
      <p:cxnSp>
        <p:nvCxnSpPr>
          <p:cNvPr id="22" name="Straight Connector 21">
            <a:extLst>
              <a:ext uri="{FF2B5EF4-FFF2-40B4-BE49-F238E27FC236}">
                <a16:creationId xmlns:a16="http://schemas.microsoft.com/office/drawing/2014/main" id="{30A434EF-B794-4B91-B114-652915250D0E}"/>
              </a:ext>
            </a:extLst>
          </p:cNvPr>
          <p:cNvCxnSpPr>
            <a:cxnSpLocks/>
          </p:cNvCxnSpPr>
          <p:nvPr/>
        </p:nvCxnSpPr>
        <p:spPr>
          <a:xfrm>
            <a:off x="5267023" y="1340768"/>
            <a:ext cx="0" cy="4819400"/>
          </a:xfrm>
          <a:prstGeom prst="line">
            <a:avLst/>
          </a:prstGeom>
          <a:noFill/>
          <a:ln w="9525" cap="flat" cmpd="sng" algn="ctr">
            <a:solidFill>
              <a:srgbClr val="1D498B">
                <a:shade val="95000"/>
                <a:satMod val="105000"/>
              </a:srgbClr>
            </a:solidFill>
            <a:prstDash val="solid"/>
          </a:ln>
          <a:effectLst/>
        </p:spPr>
      </p:cxnSp>
      <p:sp>
        <p:nvSpPr>
          <p:cNvPr id="24" name="Rectangle 23">
            <a:extLst>
              <a:ext uri="{FF2B5EF4-FFF2-40B4-BE49-F238E27FC236}">
                <a16:creationId xmlns:a16="http://schemas.microsoft.com/office/drawing/2014/main" id="{07C8CF8F-AF87-4204-837B-98E7A3FB07C7}"/>
              </a:ext>
            </a:extLst>
          </p:cNvPr>
          <p:cNvSpPr/>
          <p:nvPr/>
        </p:nvSpPr>
        <p:spPr>
          <a:xfrm>
            <a:off x="8987877" y="1935357"/>
            <a:ext cx="2250871" cy="603428"/>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&gt;36 units/week of alcohol </a:t>
            </a:r>
          </a:p>
        </p:txBody>
      </p:sp>
      <p:sp>
        <p:nvSpPr>
          <p:cNvPr id="25" name="Rectangle 24">
            <a:extLst>
              <a:ext uri="{FF2B5EF4-FFF2-40B4-BE49-F238E27FC236}">
                <a16:creationId xmlns:a16="http://schemas.microsoft.com/office/drawing/2014/main" id="{21804D94-27FF-48E6-BEF3-EE624E4B628E}"/>
              </a:ext>
            </a:extLst>
          </p:cNvPr>
          <p:cNvSpPr/>
          <p:nvPr/>
        </p:nvSpPr>
        <p:spPr>
          <a:xfrm>
            <a:off x="5730864"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APRI</a:t>
            </a:r>
          </a:p>
        </p:txBody>
      </p:sp>
      <p:sp>
        <p:nvSpPr>
          <p:cNvPr id="26" name="Rectangle 25">
            <a:extLst>
              <a:ext uri="{FF2B5EF4-FFF2-40B4-BE49-F238E27FC236}">
                <a16:creationId xmlns:a16="http://schemas.microsoft.com/office/drawing/2014/main" id="{133CF20C-84BA-442F-B344-C197F58BBE9E}"/>
              </a:ext>
            </a:extLst>
          </p:cNvPr>
          <p:cNvSpPr/>
          <p:nvPr/>
        </p:nvSpPr>
        <p:spPr>
          <a:xfrm>
            <a:off x="6889177"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FIB-4</a:t>
            </a:r>
          </a:p>
        </p:txBody>
      </p:sp>
      <p:sp>
        <p:nvSpPr>
          <p:cNvPr id="27" name="Rectangle 26">
            <a:extLst>
              <a:ext uri="{FF2B5EF4-FFF2-40B4-BE49-F238E27FC236}">
                <a16:creationId xmlns:a16="http://schemas.microsoft.com/office/drawing/2014/main" id="{09C697A3-15BF-43FF-9AE7-3F5C7FE6216E}"/>
              </a:ext>
            </a:extLst>
          </p:cNvPr>
          <p:cNvSpPr/>
          <p:nvPr/>
        </p:nvSpPr>
        <p:spPr>
          <a:xfrm>
            <a:off x="8047490"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Forn’s score</a:t>
            </a:r>
          </a:p>
        </p:txBody>
      </p:sp>
      <p:sp>
        <p:nvSpPr>
          <p:cNvPr id="28" name="Rectangle 27">
            <a:extLst>
              <a:ext uri="{FF2B5EF4-FFF2-40B4-BE49-F238E27FC236}">
                <a16:creationId xmlns:a16="http://schemas.microsoft.com/office/drawing/2014/main" id="{AAEC1A7B-7E87-42BE-98B4-66C1E4137A38}"/>
              </a:ext>
            </a:extLst>
          </p:cNvPr>
          <p:cNvSpPr/>
          <p:nvPr/>
        </p:nvSpPr>
        <p:spPr>
          <a:xfrm>
            <a:off x="9205803"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ALT</a:t>
            </a:r>
          </a:p>
        </p:txBody>
      </p:sp>
      <p:sp>
        <p:nvSpPr>
          <p:cNvPr id="29" name="Rectangle 28">
            <a:extLst>
              <a:ext uri="{FF2B5EF4-FFF2-40B4-BE49-F238E27FC236}">
                <a16:creationId xmlns:a16="http://schemas.microsoft.com/office/drawing/2014/main" id="{8E4CFDA7-E70E-4C3A-BC90-67B7FEB2683F}"/>
              </a:ext>
            </a:extLst>
          </p:cNvPr>
          <p:cNvSpPr/>
          <p:nvPr/>
        </p:nvSpPr>
        <p:spPr>
          <a:xfrm>
            <a:off x="10364117"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AST</a:t>
            </a:r>
          </a:p>
        </p:txBody>
      </p:sp>
      <p:cxnSp>
        <p:nvCxnSpPr>
          <p:cNvPr id="21" name="Connector: Elbow 20">
            <a:extLst>
              <a:ext uri="{FF2B5EF4-FFF2-40B4-BE49-F238E27FC236}">
                <a16:creationId xmlns:a16="http://schemas.microsoft.com/office/drawing/2014/main" id="{E90E08FA-4FD1-4DA8-BD87-0CFF78BC3DC7}"/>
              </a:ext>
            </a:extLst>
          </p:cNvPr>
          <p:cNvCxnSpPr>
            <a:cxnSpLocks/>
            <a:stCxn id="9" idx="2"/>
            <a:endCxn id="13" idx="0"/>
          </p:cNvCxnSpPr>
          <p:nvPr/>
        </p:nvCxnSpPr>
        <p:spPr>
          <a:xfrm rot="5400000">
            <a:off x="7687744" y="1061965"/>
            <a:ext cx="171475" cy="157530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75A49AFE-D127-4780-AB72-A736A744171B}"/>
              </a:ext>
            </a:extLst>
          </p:cNvPr>
          <p:cNvCxnSpPr>
            <a:cxnSpLocks/>
            <a:stCxn id="9" idx="2"/>
            <a:endCxn id="24" idx="0"/>
          </p:cNvCxnSpPr>
          <p:nvPr/>
        </p:nvCxnSpPr>
        <p:spPr>
          <a:xfrm rot="16200000" flipH="1">
            <a:off x="9251487" y="1073530"/>
            <a:ext cx="171475" cy="155217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39DB3506-20D2-4B68-B95E-0A1D84755B6B}"/>
              </a:ext>
            </a:extLst>
          </p:cNvPr>
          <p:cNvCxnSpPr>
            <a:stCxn id="13" idx="2"/>
            <a:endCxn id="16" idx="0"/>
          </p:cNvCxnSpPr>
          <p:nvPr/>
        </p:nvCxnSpPr>
        <p:spPr>
          <a:xfrm rot="16200000" flipH="1">
            <a:off x="7668210" y="1856401"/>
            <a:ext cx="243393" cy="160815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365F6F3C-3539-4857-BB00-9368056A48EC}"/>
              </a:ext>
            </a:extLst>
          </p:cNvPr>
          <p:cNvCxnSpPr>
            <a:stCxn id="24" idx="2"/>
            <a:endCxn id="16" idx="0"/>
          </p:cNvCxnSpPr>
          <p:nvPr/>
        </p:nvCxnSpPr>
        <p:spPr>
          <a:xfrm rot="5400000">
            <a:off x="9231954" y="1900818"/>
            <a:ext cx="243393" cy="151932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AC35776B-0642-4D31-B766-37847CC43B0B}"/>
              </a:ext>
            </a:extLst>
          </p:cNvPr>
          <p:cNvCxnSpPr>
            <a:cxnSpLocks/>
            <a:stCxn id="16" idx="2"/>
            <a:endCxn id="45" idx="0"/>
          </p:cNvCxnSpPr>
          <p:nvPr/>
        </p:nvCxnSpPr>
        <p:spPr>
          <a:xfrm rot="5400000">
            <a:off x="8451542" y="3694241"/>
            <a:ext cx="284888"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A9F7C67-4BEB-4049-913B-6B89E903DD48}"/>
              </a:ext>
            </a:extLst>
          </p:cNvPr>
          <p:cNvSpPr/>
          <p:nvPr/>
        </p:nvSpPr>
        <p:spPr>
          <a:xfrm>
            <a:off x="5383530" y="3836685"/>
            <a:ext cx="6420910" cy="859336"/>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Phase 1 validation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98B8677A-3FE0-4A2C-9964-A60F0765BECA}"/>
              </a:ext>
            </a:extLst>
          </p:cNvPr>
          <p:cNvSpPr/>
          <p:nvPr/>
        </p:nvSpPr>
        <p:spPr>
          <a:xfrm>
            <a:off x="6396357" y="4859135"/>
            <a:ext cx="4395257" cy="1018296"/>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Phase 2 validation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Variants with &lt;20% FDR in meta-analysis of Phase 1 validation cohorts: 1,536 cases with alcohol-related cirrhosis; 771 alcohol misusers without liver disease</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2" name="Rectangle 31">
            <a:extLst>
              <a:ext uri="{FF2B5EF4-FFF2-40B4-BE49-F238E27FC236}">
                <a16:creationId xmlns:a16="http://schemas.microsoft.com/office/drawing/2014/main" id="{B5068054-3463-4DA3-992A-0C6BF466723E}"/>
              </a:ext>
            </a:extLst>
          </p:cNvPr>
          <p:cNvSpPr/>
          <p:nvPr/>
        </p:nvSpPr>
        <p:spPr>
          <a:xfrm>
            <a:off x="6817359" y="6033618"/>
            <a:ext cx="3553252" cy="506515"/>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FDR &lt;5% used to judge statistical significance in Phase 2 validation</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 name="Straight Arrow Connector 2">
            <a:extLst>
              <a:ext uri="{FF2B5EF4-FFF2-40B4-BE49-F238E27FC236}">
                <a16:creationId xmlns:a16="http://schemas.microsoft.com/office/drawing/2014/main" id="{B099CC01-06E2-44DE-8259-93CEB4D58FFD}"/>
              </a:ext>
            </a:extLst>
          </p:cNvPr>
          <p:cNvCxnSpPr>
            <a:cxnSpLocks/>
            <a:stCxn id="45" idx="2"/>
          </p:cNvCxnSpPr>
          <p:nvPr/>
        </p:nvCxnSpPr>
        <p:spPr>
          <a:xfrm>
            <a:off x="8593985" y="4696021"/>
            <a:ext cx="0" cy="16311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03F6AB-27C5-4715-A228-AAF69C5DDD61}"/>
              </a:ext>
            </a:extLst>
          </p:cNvPr>
          <p:cNvCxnSpPr>
            <a:cxnSpLocks/>
            <a:stCxn id="49" idx="2"/>
            <a:endCxn id="32" idx="0"/>
          </p:cNvCxnSpPr>
          <p:nvPr/>
        </p:nvCxnSpPr>
        <p:spPr>
          <a:xfrm flipH="1">
            <a:off x="8593985" y="5877431"/>
            <a:ext cx="1" cy="15618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F50DE6D-FA10-48FB-96CD-4C8FD70A2A11}"/>
              </a:ext>
            </a:extLst>
          </p:cNvPr>
          <p:cNvSpPr/>
          <p:nvPr/>
        </p:nvSpPr>
        <p:spPr>
          <a:xfrm>
            <a:off x="5730864" y="4090453"/>
            <a:ext cx="5897826" cy="2400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Identified loci tested for association with alcohol-related cirrhosis*</a:t>
            </a:r>
          </a:p>
        </p:txBody>
      </p:sp>
      <p:sp>
        <p:nvSpPr>
          <p:cNvPr id="30" name="Rectangle 29">
            <a:extLst>
              <a:ext uri="{FF2B5EF4-FFF2-40B4-BE49-F238E27FC236}">
                <a16:creationId xmlns:a16="http://schemas.microsoft.com/office/drawing/2014/main" id="{0F50DE6D-FA10-48FB-96CD-4C8FD70A2A11}"/>
              </a:ext>
            </a:extLst>
          </p:cNvPr>
          <p:cNvSpPr/>
          <p:nvPr/>
        </p:nvSpPr>
        <p:spPr>
          <a:xfrm>
            <a:off x="5427577" y="4410007"/>
            <a:ext cx="2001600" cy="2664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German cohort</a:t>
            </a:r>
          </a:p>
        </p:txBody>
      </p:sp>
      <p:sp>
        <p:nvSpPr>
          <p:cNvPr id="33" name="Rectangle 32">
            <a:extLst>
              <a:ext uri="{FF2B5EF4-FFF2-40B4-BE49-F238E27FC236}">
                <a16:creationId xmlns:a16="http://schemas.microsoft.com/office/drawing/2014/main" id="{0F50DE6D-FA10-48FB-96CD-4C8FD70A2A11}"/>
              </a:ext>
            </a:extLst>
          </p:cNvPr>
          <p:cNvSpPr/>
          <p:nvPr/>
        </p:nvSpPr>
        <p:spPr>
          <a:xfrm>
            <a:off x="7586690" y="4410007"/>
            <a:ext cx="2001600" cy="2664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London cohort</a:t>
            </a:r>
          </a:p>
        </p:txBody>
      </p:sp>
      <p:sp>
        <p:nvSpPr>
          <p:cNvPr id="34" name="Rectangle 33">
            <a:extLst>
              <a:ext uri="{FF2B5EF4-FFF2-40B4-BE49-F238E27FC236}">
                <a16:creationId xmlns:a16="http://schemas.microsoft.com/office/drawing/2014/main" id="{0F50DE6D-FA10-48FB-96CD-4C8FD70A2A11}"/>
              </a:ext>
            </a:extLst>
          </p:cNvPr>
          <p:cNvSpPr/>
          <p:nvPr/>
        </p:nvSpPr>
        <p:spPr>
          <a:xfrm>
            <a:off x="9745803" y="4410007"/>
            <a:ext cx="2001600" cy="2664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UKB nested case-control</a:t>
            </a:r>
            <a:r>
              <a:rPr kumimoji="0" lang="en-GB" sz="12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pic>
        <p:nvPicPr>
          <p:cNvPr id="35" name="Picture 34">
            <a:hlinkClick r:id="rId3" action="ppaction://hlinksldjump"/>
            <a:extLst>
              <a:ext uri="{FF2B5EF4-FFF2-40B4-BE49-F238E27FC236}">
                <a16:creationId xmlns:a16="http://schemas.microsoft.com/office/drawing/2014/main" id="{EAA4C8A1-0EB7-4B42-BD2C-B20A7F5E029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309174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462382" cy="769620"/>
          </a:xfrm>
        </p:spPr>
        <p:txBody>
          <a:bodyPr>
            <a:normAutofit fontScale="90000"/>
          </a:bodyPr>
          <a:lstStyle/>
          <a:p>
            <a:r>
              <a:rPr lang="en-US" dirty="0"/>
              <a:t>Genome-wide association study for alcohol-related cirrhosis identifies new risk loci in </a:t>
            </a:r>
            <a:r>
              <a:rPr lang="en-US" i="1" dirty="0"/>
              <a:t>MARC1</a:t>
            </a:r>
            <a:r>
              <a:rPr lang="en-US" dirty="0"/>
              <a:t> and </a:t>
            </a:r>
            <a:r>
              <a:rPr lang="en-US" i="1" dirty="0"/>
              <a:t>HNRNPUL1</a:t>
            </a:r>
            <a:endParaRPr lang="en-GB" i="1"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a:t>
            </a:r>
            <a:r>
              <a:rPr lang="en-GB" i="1" dirty="0"/>
              <a:t>MARC1</a:t>
            </a:r>
            <a:r>
              <a:rPr lang="en-GB" dirty="0"/>
              <a:t> (mitochondrial amidoxime reducing component 1) and </a:t>
            </a:r>
            <a:br>
              <a:rPr lang="en-GB" dirty="0"/>
            </a:br>
            <a:r>
              <a:rPr lang="en-GB" i="1" dirty="0"/>
              <a:t>HNRNPUL1</a:t>
            </a:r>
            <a:r>
              <a:rPr lang="en-GB" dirty="0"/>
              <a:t> (heterogeneous nuclear ribonucleoprotein U like 1)</a:t>
            </a:r>
          </a:p>
          <a:p>
            <a:r>
              <a:rPr lang="en-GB" dirty="0"/>
              <a:t>Innes H, et al. DILC 2020; LBO05</a:t>
            </a:r>
          </a:p>
        </p:txBody>
      </p:sp>
      <p:cxnSp>
        <p:nvCxnSpPr>
          <p:cNvPr id="18" name="Straight Connector 17">
            <a:extLst>
              <a:ext uri="{FF2B5EF4-FFF2-40B4-BE49-F238E27FC236}">
                <a16:creationId xmlns:a16="http://schemas.microsoft.com/office/drawing/2014/main" id="{C6A459FA-82E8-4668-A9AD-A3B8F1C7B344}"/>
              </a:ext>
            </a:extLst>
          </p:cNvPr>
          <p:cNvCxnSpPr>
            <a:cxnSpLocks/>
          </p:cNvCxnSpPr>
          <p:nvPr/>
        </p:nvCxnSpPr>
        <p:spPr>
          <a:xfrm>
            <a:off x="7476089" y="3720747"/>
            <a:ext cx="4213148" cy="0"/>
          </a:xfrm>
          <a:prstGeom prst="line">
            <a:avLst/>
          </a:prstGeom>
          <a:noFill/>
          <a:ln w="9525" cap="flat" cmpd="sng" algn="ctr">
            <a:solidFill>
              <a:srgbClr val="1D498B">
                <a:shade val="95000"/>
                <a:satMod val="105000"/>
              </a:srgbClr>
            </a:solidFill>
            <a:prstDash val="solid"/>
          </a:ln>
          <a:effectLst/>
        </p:spPr>
      </p:cxnSp>
      <p:sp>
        <p:nvSpPr>
          <p:cNvPr id="25" name="Content Placeholder 9">
            <a:extLst>
              <a:ext uri="{FF2B5EF4-FFF2-40B4-BE49-F238E27FC236}">
                <a16:creationId xmlns:a16="http://schemas.microsoft.com/office/drawing/2014/main" id="{8933C7A8-1960-4BB8-A680-BC89499D6109}"/>
              </a:ext>
            </a:extLst>
          </p:cNvPr>
          <p:cNvSpPr txBox="1">
            <a:spLocks/>
          </p:cNvSpPr>
          <p:nvPr/>
        </p:nvSpPr>
        <p:spPr>
          <a:xfrm>
            <a:off x="425749" y="1078029"/>
            <a:ext cx="7004949" cy="5251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342900" marR="0" lvl="0" indent="-3429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Among 35,839 UKB participants, 50 independent risk loci with genome-wide significance (p&lt;5x10</a:t>
            </a:r>
            <a:r>
              <a:rPr kumimoji="0" lang="en-US" sz="20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-8</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were identified</a:t>
            </a: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Phase 1 validation</a:t>
            </a:r>
            <a:r>
              <a:rPr kumimoji="0" lang="en-US" sz="160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9 significantly associated with risk of developing alcohol-related cirrhosis</a:t>
            </a: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Phase 2 validation: </a:t>
            </a:r>
            <a:r>
              <a:rPr kumimoji="0" lang="en-US" sz="1600" i="0" u="none" strike="noStrike" kern="1200" cap="none" spc="0" normalizeH="0" baseline="0" noProof="0" dirty="0">
                <a:ln>
                  <a:noFill/>
                </a:ln>
                <a:effectLst/>
                <a:uLnTx/>
                <a:uFillTx/>
                <a:latin typeface="Arial" panose="020B0604020202020204"/>
                <a:ea typeface="+mn-ea"/>
                <a:cs typeface="Arial" panose="020B0604020202020204" pitchFamily="34" charset="0"/>
              </a:rPr>
              <a:t>6 remained </a:t>
            </a:r>
            <a:r>
              <a:rPr kumimoji="0" lang="en-US" sz="160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significantly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associated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(4 of which have been previously associated with cirrhosis risk)</a:t>
            </a: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Arial" panose="020B0604020202020204" pitchFamily="34" charset="0"/>
            </a:endParaRPr>
          </a:p>
        </p:txBody>
      </p:sp>
      <p:pic>
        <p:nvPicPr>
          <p:cNvPr id="1026" name="Picture 2">
            <a:extLst>
              <a:ext uri="{FF2B5EF4-FFF2-40B4-BE49-F238E27FC236}">
                <a16:creationId xmlns:a16="http://schemas.microsoft.com/office/drawing/2014/main" id="{50850A25-79DC-41AD-B755-730B9F032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 b="4321"/>
          <a:stretch/>
        </p:blipFill>
        <p:spPr bwMode="auto">
          <a:xfrm>
            <a:off x="598136" y="3103351"/>
            <a:ext cx="6141681" cy="30663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37414C36-32B9-4220-9DDE-B333B19EDEFE}"/>
              </a:ext>
            </a:extLst>
          </p:cNvPr>
          <p:cNvCxnSpPr>
            <a:cxnSpLocks/>
          </p:cNvCxnSpPr>
          <p:nvPr/>
        </p:nvCxnSpPr>
        <p:spPr>
          <a:xfrm>
            <a:off x="7476089" y="3103351"/>
            <a:ext cx="0" cy="3344058"/>
          </a:xfrm>
          <a:prstGeom prst="line">
            <a:avLst/>
          </a:prstGeom>
          <a:noFill/>
          <a:ln w="9525" cap="flat" cmpd="sng" algn="ctr">
            <a:solidFill>
              <a:srgbClr val="1D498B">
                <a:shade val="95000"/>
                <a:satMod val="105000"/>
              </a:srgbClr>
            </a:solidFill>
            <a:prstDash val="solid"/>
          </a:ln>
          <a:effectLst/>
        </p:spPr>
      </p:cxnSp>
      <p:sp>
        <p:nvSpPr>
          <p:cNvPr id="16" name="Content Placeholder 9">
            <a:extLst>
              <a:ext uri="{FF2B5EF4-FFF2-40B4-BE49-F238E27FC236}">
                <a16:creationId xmlns:a16="http://schemas.microsoft.com/office/drawing/2014/main" id="{845E2719-65F6-45FA-9E42-98F9E4C32F2C}"/>
              </a:ext>
            </a:extLst>
          </p:cNvPr>
          <p:cNvSpPr txBox="1">
            <a:spLocks/>
          </p:cNvSpPr>
          <p:nvPr/>
        </p:nvSpPr>
        <p:spPr>
          <a:xfrm>
            <a:off x="7514767" y="1381548"/>
            <a:ext cx="4670666" cy="5251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2 novel SNPs that modulated the risk of cirrhosis were identified: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MARC1</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rs2642438:A</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Associated with </a:t>
            </a: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Symbol" panose="05050102010706020507" pitchFamily="18" charset="2"/>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Symbol" panose="05050102010706020507" pitchFamily="18" charset="2"/>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risk: aOR: 0.76;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p=0.0027</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HNRNPUL1</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rs15052:C</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Associated </a:t>
            </a: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Symbol" panose="05050102010706020507" pitchFamily="18" charset="2"/>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with risk: aOR: 1.30;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p=0.020</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CONCLUSIONS</a:t>
            </a: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This new GWAS identified 2 novel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SNPs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MARC1</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:rs2642438 and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HNRNPUL1</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:rs15052) that modulate the risk of alcohol-related cirrhosis in</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opposing directions. Both variants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warrant further investigation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Arial" panose="020B0604020202020204" pitchFamily="34" charset="0"/>
            </a:endParaRPr>
          </a:p>
        </p:txBody>
      </p:sp>
      <p:grpSp>
        <p:nvGrpSpPr>
          <p:cNvPr id="15" name="Group 14">
            <a:extLst>
              <a:ext uri="{FF2B5EF4-FFF2-40B4-BE49-F238E27FC236}">
                <a16:creationId xmlns:a16="http://schemas.microsoft.com/office/drawing/2014/main" id="{77124393-A135-4410-8A7B-A95B19DA6487}"/>
              </a:ext>
            </a:extLst>
          </p:cNvPr>
          <p:cNvGrpSpPr/>
          <p:nvPr/>
        </p:nvGrpSpPr>
        <p:grpSpPr>
          <a:xfrm>
            <a:off x="591457" y="4941594"/>
            <a:ext cx="1777093" cy="1185315"/>
            <a:chOff x="586681" y="5032375"/>
            <a:chExt cx="1602956" cy="1185315"/>
          </a:xfrm>
        </p:grpSpPr>
        <p:sp>
          <p:nvSpPr>
            <p:cNvPr id="10" name="Rectangle: Rounded Corners 9">
              <a:extLst>
                <a:ext uri="{FF2B5EF4-FFF2-40B4-BE49-F238E27FC236}">
                  <a16:creationId xmlns:a16="http://schemas.microsoft.com/office/drawing/2014/main" id="{3B918AC9-9E1E-4FAB-A1BB-E1F58800C810}"/>
                </a:ext>
              </a:extLst>
            </p:cNvPr>
            <p:cNvSpPr/>
            <p:nvPr/>
          </p:nvSpPr>
          <p:spPr>
            <a:xfrm>
              <a:off x="586681" y="5032375"/>
              <a:ext cx="160295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DF572A22-AB47-49AB-BC42-F9AC17FF8EEB}"/>
                </a:ext>
              </a:extLst>
            </p:cNvPr>
            <p:cNvSpPr/>
            <p:nvPr/>
          </p:nvSpPr>
          <p:spPr>
            <a:xfrm>
              <a:off x="592706" y="5806210"/>
              <a:ext cx="1596926" cy="41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Novel risk variants discovered in this study*</a:t>
              </a:r>
            </a:p>
          </p:txBody>
        </p:sp>
        <p:cxnSp>
          <p:nvCxnSpPr>
            <p:cNvPr id="14" name="Connector: Elbow 13">
              <a:extLst>
                <a:ext uri="{FF2B5EF4-FFF2-40B4-BE49-F238E27FC236}">
                  <a16:creationId xmlns:a16="http://schemas.microsoft.com/office/drawing/2014/main" id="{EFC7C104-1DCA-4819-9C88-06DBE65A4422}"/>
                </a:ext>
              </a:extLst>
            </p:cNvPr>
            <p:cNvCxnSpPr>
              <a:cxnSpLocks/>
              <a:stCxn id="11" idx="1"/>
              <a:endCxn id="10" idx="1"/>
            </p:cNvCxnSpPr>
            <p:nvPr/>
          </p:nvCxnSpPr>
          <p:spPr>
            <a:xfrm rot="10800000">
              <a:off x="586681" y="5222876"/>
              <a:ext cx="6025" cy="789075"/>
            </a:xfrm>
            <a:prstGeom prst="bentConnector3">
              <a:avLst>
                <a:gd name="adj1" fmla="val 352215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a:hlinkClick r:id="rId4" action="ppaction://hlinksldjump"/>
            <a:extLst>
              <a:ext uri="{FF2B5EF4-FFF2-40B4-BE49-F238E27FC236}">
                <a16:creationId xmlns:a16="http://schemas.microsoft.com/office/drawing/2014/main" id="{B5F13E4F-70AE-4251-A8C8-8A588DFB4C0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42828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Infiltrative monocyte derived adenosine deaminase 2 promotes liver fibrosis via </a:t>
            </a:r>
            <a:r>
              <a:rPr lang="en-US" dirty="0" err="1"/>
              <a:t>signalling</a:t>
            </a:r>
            <a:r>
              <a:rPr lang="en-US" dirty="0"/>
              <a:t> through extracellular inosine</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Tiwari Heckler S, et al. DILC 2020; SAT065</a:t>
            </a:r>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1"/>
          </p:nvPr>
        </p:nvSpPr>
        <p:spPr>
          <a:xfrm>
            <a:off x="425752" y="1340767"/>
            <a:ext cx="5015490" cy="4988595"/>
          </a:xfrm>
        </p:spPr>
        <p:txBody>
          <a:bodyPr>
            <a:normAutofit/>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BACKGROUND &amp; AIMS​ </a:t>
            </a:r>
          </a:p>
          <a:p>
            <a:r>
              <a:rPr lang="en-US" sz="1800" dirty="0"/>
              <a:t>Liver fibrosis in NAFLD is driven by infiltrative monocytes</a:t>
            </a:r>
          </a:p>
          <a:p>
            <a:pPr lvl="1"/>
            <a:r>
              <a:rPr lang="en-US" sz="1600" dirty="0"/>
              <a:t>The mechanism is not fully understood</a:t>
            </a:r>
          </a:p>
          <a:p>
            <a:r>
              <a:rPr lang="en-US" sz="1800" dirty="0"/>
              <a:t>An association between liver fibrosis in NAFLD and presence of ADA2 has been reported previously</a:t>
            </a:r>
          </a:p>
          <a:p>
            <a:pPr lvl="1"/>
            <a:r>
              <a:rPr lang="en-US" sz="1600" dirty="0"/>
              <a:t>ADA2 is produced exclusively by monocytes and macrophages and converts extracellular adenosine to inosine</a:t>
            </a:r>
          </a:p>
          <a:p>
            <a:r>
              <a:rPr lang="en-US" sz="1800" b="1" dirty="0"/>
              <a:t>AIM</a:t>
            </a:r>
            <a:r>
              <a:rPr lang="en-US" sz="1800" dirty="0"/>
              <a:t>: to describe a novel mechanism by which infiltrative monocytes secrete ADA2 to modulate the phenotype of hepatic macrophages and promote liver fibrosis</a:t>
            </a:r>
            <a:br>
              <a:rPr lang="en-US" sz="1800" dirty="0"/>
            </a:br>
            <a:r>
              <a:rPr lang="en-US" sz="1800" dirty="0"/>
              <a:t>in NAFLD</a:t>
            </a:r>
            <a:endParaRPr lang="en-GB" sz="1800" dirty="0"/>
          </a:p>
        </p:txBody>
      </p:sp>
      <p:sp>
        <p:nvSpPr>
          <p:cNvPr id="10" name="Content Placeholder 9">
            <a:extLst>
              <a:ext uri="{FF2B5EF4-FFF2-40B4-BE49-F238E27FC236}">
                <a16:creationId xmlns:a16="http://schemas.microsoft.com/office/drawing/2014/main" id="{E81AD0C5-EA1E-404B-8346-1E530B0340F5}"/>
              </a:ext>
            </a:extLst>
          </p:cNvPr>
          <p:cNvSpPr>
            <a:spLocks noGrp="1"/>
          </p:cNvSpPr>
          <p:nvPr>
            <p:ph sz="half" idx="12"/>
          </p:nvPr>
        </p:nvSpPr>
        <p:spPr>
          <a:xfrm>
            <a:off x="5553307" y="1340768"/>
            <a:ext cx="6212941" cy="4622400"/>
          </a:xfrm>
        </p:spPr>
        <p:txBody>
          <a:bodyPr/>
          <a:lstStyle/>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METHODS</a:t>
            </a:r>
          </a:p>
          <a:p>
            <a:endParaRPr lang="en-GB" dirty="0"/>
          </a:p>
        </p:txBody>
      </p:sp>
      <p:cxnSp>
        <p:nvCxnSpPr>
          <p:cNvPr id="90" name="Straight Connector 89">
            <a:extLst>
              <a:ext uri="{FF2B5EF4-FFF2-40B4-BE49-F238E27FC236}">
                <a16:creationId xmlns:a16="http://schemas.microsoft.com/office/drawing/2014/main" id="{13E16FCD-7DBA-4D8C-932B-195AC921DA74}"/>
              </a:ext>
            </a:extLst>
          </p:cNvPr>
          <p:cNvCxnSpPr>
            <a:cxnSpLocks/>
          </p:cNvCxnSpPr>
          <p:nvPr/>
        </p:nvCxnSpPr>
        <p:spPr>
          <a:xfrm>
            <a:off x="5553307" y="1340767"/>
            <a:ext cx="0" cy="48659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8773037-DD94-4040-9A37-0C68B147D569}"/>
              </a:ext>
            </a:extLst>
          </p:cNvPr>
          <p:cNvSpPr/>
          <p:nvPr/>
        </p:nvSpPr>
        <p:spPr>
          <a:xfrm>
            <a:off x="5673144" y="2003420"/>
            <a:ext cx="2810104" cy="774655"/>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NAFLD registry</a:t>
            </a:r>
          </a:p>
        </p:txBody>
      </p:sp>
      <p:sp>
        <p:nvSpPr>
          <p:cNvPr id="22" name="Rectangle 21">
            <a:extLst>
              <a:ext uri="{FF2B5EF4-FFF2-40B4-BE49-F238E27FC236}">
                <a16:creationId xmlns:a16="http://schemas.microsoft.com/office/drawing/2014/main" id="{9E30911F-C066-401B-8AB9-869E61ADFAFD}"/>
              </a:ext>
            </a:extLst>
          </p:cNvPr>
          <p:cNvSpPr/>
          <p:nvPr/>
        </p:nvSpPr>
        <p:spPr>
          <a:xfrm>
            <a:off x="8817191" y="2011277"/>
            <a:ext cx="2949057" cy="451198"/>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Recombinant human ADA2</a:t>
            </a:r>
          </a:p>
        </p:txBody>
      </p:sp>
      <p:sp>
        <p:nvSpPr>
          <p:cNvPr id="23" name="Rectangle 22">
            <a:extLst>
              <a:ext uri="{FF2B5EF4-FFF2-40B4-BE49-F238E27FC236}">
                <a16:creationId xmlns:a16="http://schemas.microsoft.com/office/drawing/2014/main" id="{FFFBF694-4876-468F-B6DD-207AED213622}"/>
              </a:ext>
            </a:extLst>
          </p:cNvPr>
          <p:cNvSpPr/>
          <p:nvPr/>
        </p:nvSpPr>
        <p:spPr>
          <a:xfrm>
            <a:off x="8816644" y="2681036"/>
            <a:ext cx="2949057" cy="774655"/>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ADA2 function in modulating macrophage phenotype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in vitro</a:t>
            </a:r>
          </a:p>
        </p:txBody>
      </p:sp>
      <p:sp>
        <p:nvSpPr>
          <p:cNvPr id="24" name="Rectangle 23">
            <a:extLst>
              <a:ext uri="{FF2B5EF4-FFF2-40B4-BE49-F238E27FC236}">
                <a16:creationId xmlns:a16="http://schemas.microsoft.com/office/drawing/2014/main" id="{49E17DC9-24E5-4AE7-9E56-96D7343FBDBD}"/>
              </a:ext>
            </a:extLst>
          </p:cNvPr>
          <p:cNvSpPr/>
          <p:nvPr/>
        </p:nvSpPr>
        <p:spPr>
          <a:xfrm>
            <a:off x="8816644" y="3747394"/>
            <a:ext cx="2949057" cy="774655"/>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Transcriptome analysis </a:t>
            </a:r>
            <a:b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 human MoMF and primary human Kupffer cells</a:t>
            </a:r>
          </a:p>
        </p:txBody>
      </p:sp>
      <p:sp>
        <p:nvSpPr>
          <p:cNvPr id="25" name="Rectangle 24">
            <a:extLst>
              <a:ext uri="{FF2B5EF4-FFF2-40B4-BE49-F238E27FC236}">
                <a16:creationId xmlns:a16="http://schemas.microsoft.com/office/drawing/2014/main" id="{C07C2555-6317-40E3-943C-930516839BB4}"/>
              </a:ext>
            </a:extLst>
          </p:cNvPr>
          <p:cNvSpPr/>
          <p:nvPr/>
        </p:nvSpPr>
        <p:spPr>
          <a:xfrm>
            <a:off x="8820651" y="4813752"/>
            <a:ext cx="2949057" cy="774655"/>
          </a:xfrm>
          <a:prstGeom prst="rect">
            <a:avLst/>
          </a:prstGeom>
          <a:solidFill>
            <a:schemeClr val="accent2">
              <a:lumMod val="75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RNA transcripts in response to WT and mutant ADA2 stimulation</a:t>
            </a:r>
            <a:endPar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 name="Straight Arrow Connector 12">
            <a:extLst>
              <a:ext uri="{FF2B5EF4-FFF2-40B4-BE49-F238E27FC236}">
                <a16:creationId xmlns:a16="http://schemas.microsoft.com/office/drawing/2014/main" id="{627F5922-C1AF-4C45-9EDC-481B2B458CC9}"/>
              </a:ext>
            </a:extLst>
          </p:cNvPr>
          <p:cNvCxnSpPr>
            <a:cxnSpLocks/>
            <a:stCxn id="22" idx="2"/>
            <a:endCxn id="23" idx="0"/>
          </p:cNvCxnSpPr>
          <p:nvPr/>
        </p:nvCxnSpPr>
        <p:spPr>
          <a:xfrm flipH="1">
            <a:off x="10291173" y="2462475"/>
            <a:ext cx="547" cy="2185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55CBA84-926C-4C83-A645-57299544A4DD}"/>
              </a:ext>
            </a:extLst>
          </p:cNvPr>
          <p:cNvCxnSpPr>
            <a:cxnSpLocks/>
            <a:stCxn id="24" idx="2"/>
            <a:endCxn id="25" idx="0"/>
          </p:cNvCxnSpPr>
          <p:nvPr/>
        </p:nvCxnSpPr>
        <p:spPr>
          <a:xfrm>
            <a:off x="10291173" y="4522049"/>
            <a:ext cx="4007" cy="291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0C938AE-35F6-4FDF-91E1-F4663115849B}"/>
              </a:ext>
            </a:extLst>
          </p:cNvPr>
          <p:cNvSpPr/>
          <p:nvPr/>
        </p:nvSpPr>
        <p:spPr>
          <a:xfrm>
            <a:off x="5673144" y="2999110"/>
            <a:ext cx="2810104" cy="774655"/>
          </a:xfrm>
          <a:prstGeom prst="rect">
            <a:avLst/>
          </a:prstGeom>
          <a:solidFill>
            <a:schemeClr val="accent2">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ADA2 expression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examined in 92 liver biopsies </a:t>
            </a:r>
          </a:p>
        </p:txBody>
      </p:sp>
      <p:cxnSp>
        <p:nvCxnSpPr>
          <p:cNvPr id="41" name="Straight Arrow Connector 40">
            <a:extLst>
              <a:ext uri="{FF2B5EF4-FFF2-40B4-BE49-F238E27FC236}">
                <a16:creationId xmlns:a16="http://schemas.microsoft.com/office/drawing/2014/main" id="{EC54106D-5F69-44C3-9054-566E3165A4B0}"/>
              </a:ext>
            </a:extLst>
          </p:cNvPr>
          <p:cNvCxnSpPr>
            <a:cxnSpLocks/>
            <a:stCxn id="23" idx="2"/>
            <a:endCxn id="24" idx="0"/>
          </p:cNvCxnSpPr>
          <p:nvPr/>
        </p:nvCxnSpPr>
        <p:spPr>
          <a:xfrm>
            <a:off x="10291173" y="3455691"/>
            <a:ext cx="0" cy="291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D19EDA-3F70-4AB2-A03B-0F373089F256}"/>
              </a:ext>
            </a:extLst>
          </p:cNvPr>
          <p:cNvCxnSpPr>
            <a:stCxn id="26" idx="2"/>
            <a:endCxn id="34" idx="0"/>
          </p:cNvCxnSpPr>
          <p:nvPr/>
        </p:nvCxnSpPr>
        <p:spPr>
          <a:xfrm>
            <a:off x="7078196" y="2778075"/>
            <a:ext cx="0" cy="221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7" name="Picture 16">
            <a:hlinkClick r:id="rId3" action="ppaction://hlinksldjump"/>
            <a:extLst>
              <a:ext uri="{FF2B5EF4-FFF2-40B4-BE49-F238E27FC236}">
                <a16:creationId xmlns:a16="http://schemas.microsoft.com/office/drawing/2014/main" id="{BEB9517A-BD2D-4B25-86AD-0181A666B8D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16542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D7EDE6F2-C5EA-46EF-AD84-352B2344FA35}"/>
              </a:ext>
            </a:extLst>
          </p:cNvPr>
          <p:cNvSpPr>
            <a:spLocks noGrp="1"/>
          </p:cNvSpPr>
          <p:nvPr>
            <p:ph type="title"/>
          </p:nvPr>
        </p:nvSpPr>
        <p:spPr/>
        <p:txBody>
          <a:bodyPr>
            <a:normAutofit fontScale="90000"/>
          </a:bodyPr>
          <a:lstStyle/>
          <a:p>
            <a:r>
              <a:rPr lang="en-US" dirty="0"/>
              <a:t>Infiltrative monocyte derived adenosine deaminase 2 promotes liver fibrosis via </a:t>
            </a:r>
            <a:r>
              <a:rPr lang="en-US" dirty="0" err="1"/>
              <a:t>signalling</a:t>
            </a:r>
            <a:r>
              <a:rPr lang="en-US" dirty="0"/>
              <a:t> through extracellular inosine</a:t>
            </a:r>
            <a:endParaRPr lang="en-GB" dirty="0"/>
          </a:p>
        </p:txBody>
      </p:sp>
      <p:sp>
        <p:nvSpPr>
          <p:cNvPr id="30" name="Text Placeholder 4">
            <a:extLst>
              <a:ext uri="{FF2B5EF4-FFF2-40B4-BE49-F238E27FC236}">
                <a16:creationId xmlns:a16="http://schemas.microsoft.com/office/drawing/2014/main" id="{A5CF5474-27E2-4C2F-95C2-BC5AA07F1FF1}"/>
              </a:ext>
            </a:extLst>
          </p:cNvPr>
          <p:cNvSpPr>
            <a:spLocks noGrp="1"/>
          </p:cNvSpPr>
          <p:nvPr>
            <p:ph type="body" sz="quarter" idx="10"/>
          </p:nvPr>
        </p:nvSpPr>
        <p:spPr/>
        <p:txBody>
          <a:bodyPr/>
          <a:lstStyle/>
          <a:p>
            <a:r>
              <a:rPr lang="en-GB" dirty="0"/>
              <a:t>*</a:t>
            </a:r>
            <a:r>
              <a:rPr lang="en-US" dirty="0"/>
              <a:t>As shown by a quantitative histological score; </a:t>
            </a:r>
            <a:r>
              <a:rPr lang="en-US" baseline="30000" dirty="0"/>
              <a:t>†</a:t>
            </a:r>
            <a:r>
              <a:rPr lang="en-US" dirty="0"/>
              <a:t>Measured by RNAscope; </a:t>
            </a:r>
            <a:br>
              <a:rPr lang="en-US" dirty="0"/>
            </a:br>
            <a:r>
              <a:rPr lang="en-US" baseline="30000" dirty="0"/>
              <a:t>‡</a:t>
            </a:r>
            <a:r>
              <a:rPr lang="en-US" dirty="0"/>
              <a:t>Validated in U937-derived macrophages and human MoMF from six independent donors; </a:t>
            </a:r>
            <a:r>
              <a:rPr lang="en-US" baseline="30000" dirty="0"/>
              <a:t>§</a:t>
            </a:r>
            <a:r>
              <a:rPr lang="en-US" dirty="0"/>
              <a:t>Mutation at glutamic acid 359 in the catalytic active site </a:t>
            </a:r>
            <a:endParaRPr lang="en-GB" dirty="0"/>
          </a:p>
          <a:p>
            <a:r>
              <a:rPr lang="en-GB" dirty="0"/>
              <a:t>Tiwari Heckler S, et al. DILC 2020; SAT065</a:t>
            </a:r>
          </a:p>
        </p:txBody>
      </p:sp>
      <p:sp>
        <p:nvSpPr>
          <p:cNvPr id="26" name="Content Placeholder 1">
            <a:extLst>
              <a:ext uri="{FF2B5EF4-FFF2-40B4-BE49-F238E27FC236}">
                <a16:creationId xmlns:a16="http://schemas.microsoft.com/office/drawing/2014/main" id="{EEC5CD18-14E1-4330-B3E6-41CF3D68365B}"/>
              </a:ext>
            </a:extLst>
          </p:cNvPr>
          <p:cNvSpPr>
            <a:spLocks noGrp="1"/>
          </p:cNvSpPr>
          <p:nvPr>
            <p:ph sz="half" idx="1"/>
          </p:nvPr>
        </p:nvSpPr>
        <p:spPr>
          <a:xfrm>
            <a:off x="425752" y="1340767"/>
            <a:ext cx="11342400" cy="5264428"/>
          </a:xfrm>
        </p:spPr>
        <p:txBody>
          <a:bodyPr>
            <a:normAutofit lnSpcReduction="10000"/>
          </a:body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RESULTS</a:t>
            </a:r>
            <a:r>
              <a:rPr lang="en-US" sz="1900" b="1" dirty="0">
                <a:solidFill>
                  <a:schemeClr val="bg1"/>
                </a:solidFill>
                <a:highlight>
                  <a:srgbClr val="004A86"/>
                </a:highlight>
                <a:latin typeface="Arial" panose="020B0604020202020204" pitchFamily="34" charset="0"/>
                <a:cs typeface="Arial" panose="020B0604020202020204" pitchFamily="34" charset="0"/>
              </a:rPr>
              <a:t>​</a:t>
            </a:r>
          </a:p>
          <a:p>
            <a:r>
              <a:rPr lang="en-US" sz="1800" b="1" dirty="0"/>
              <a:t>ADA2 expression in human liver</a:t>
            </a:r>
          </a:p>
          <a:p>
            <a:pPr lvl="1"/>
            <a:r>
              <a:rPr lang="en-US" sz="1600" dirty="0">
                <a:sym typeface="Symbol" panose="05050102010706020507" pitchFamily="18" charset="2"/>
              </a:rPr>
              <a:t>Noted i</a:t>
            </a:r>
            <a:r>
              <a:rPr lang="en-US" sz="1600" dirty="0"/>
              <a:t>n CD14+/CD16+ portal macrophages and Kupffer cells</a:t>
            </a:r>
          </a:p>
          <a:p>
            <a:pPr lvl="2"/>
            <a:r>
              <a:rPr lang="en-US" sz="1400" dirty="0"/>
              <a:t>ADA2-positive portal macrophages were significantly associated with degree of liver fibrosis* </a:t>
            </a:r>
          </a:p>
          <a:p>
            <a:pPr lvl="2"/>
            <a:r>
              <a:rPr lang="en-US" sz="1400" dirty="0"/>
              <a:t>Portal macrophages had far more ADA2 transcripts than Kupffer cells</a:t>
            </a:r>
            <a:r>
              <a:rPr lang="en-US" sz="1400" baseline="30000" dirty="0"/>
              <a:t>†</a:t>
            </a:r>
            <a:r>
              <a:rPr lang="en-US" sz="1400" dirty="0"/>
              <a:t> </a:t>
            </a:r>
          </a:p>
          <a:p>
            <a:pPr lvl="3"/>
            <a:r>
              <a:rPr lang="en-US" sz="1200" dirty="0"/>
              <a:t>Suggests a putative paracrine and autocrine nature of regulation </a:t>
            </a:r>
          </a:p>
          <a:p>
            <a:r>
              <a:rPr lang="en-US" sz="1800" b="1" dirty="0"/>
              <a:t>Transcriptome analysis</a:t>
            </a:r>
          </a:p>
          <a:p>
            <a:pPr lvl="1"/>
            <a:r>
              <a:rPr lang="en-US" sz="1600" dirty="0"/>
              <a:t>ADA2 </a:t>
            </a:r>
            <a:r>
              <a:rPr lang="en-US" sz="1600" dirty="0">
                <a:sym typeface="Symbol" panose="05050102010706020507" pitchFamily="18" charset="2"/>
              </a:rPr>
              <a:t>  </a:t>
            </a:r>
            <a:r>
              <a:rPr lang="en-US" sz="1600" dirty="0"/>
              <a:t>pro-inflammatory and -fibrotic genes in human MoMF</a:t>
            </a:r>
            <a:r>
              <a:rPr lang="en-US" sz="1600" baseline="30000" dirty="0"/>
              <a:t>‡</a:t>
            </a:r>
            <a:r>
              <a:rPr lang="en-US" sz="1600" dirty="0"/>
              <a:t> </a:t>
            </a:r>
          </a:p>
          <a:p>
            <a:pPr lvl="1"/>
            <a:r>
              <a:rPr lang="en-US" sz="1600" dirty="0"/>
              <a:t>ADA2 and its substrate adenosine </a:t>
            </a:r>
            <a:r>
              <a:rPr lang="en-US" sz="1600" dirty="0">
                <a:sym typeface="Symbol" panose="05050102010706020507" pitchFamily="18" charset="2"/>
              </a:rPr>
              <a:t>  t</a:t>
            </a:r>
            <a:r>
              <a:rPr lang="en-US" sz="1600" dirty="0"/>
              <a:t>ranscription of PDGF-BB, a key pro-fibrotic cytokine in macrophages</a:t>
            </a:r>
          </a:p>
          <a:p>
            <a:pPr lvl="1"/>
            <a:r>
              <a:rPr lang="en-US" sz="1600" dirty="0"/>
              <a:t>Inosine, the catalytic product of ADA2 </a:t>
            </a:r>
            <a:r>
              <a:rPr lang="en-US" sz="1600" dirty="0">
                <a:sym typeface="Symbol" panose="05050102010706020507" pitchFamily="18" charset="2"/>
              </a:rPr>
              <a:t> </a:t>
            </a:r>
            <a:r>
              <a:rPr lang="en-US" sz="1600" dirty="0"/>
              <a:t>significant PDGF-BB expression in macrophages</a:t>
            </a:r>
          </a:p>
          <a:p>
            <a:pPr lvl="2"/>
            <a:r>
              <a:rPr lang="en-US" sz="1400" dirty="0"/>
              <a:t>Suggests a causal role of deaminase activity</a:t>
            </a:r>
            <a:endParaRPr lang="en-US" sz="1800" dirty="0"/>
          </a:p>
          <a:p>
            <a:pPr lvl="1"/>
            <a:r>
              <a:rPr lang="en-US" sz="1600" dirty="0"/>
              <a:t>Mutant ADA2</a:t>
            </a:r>
            <a:r>
              <a:rPr lang="en-US" sz="1600" baseline="30000" dirty="0"/>
              <a:t>§</a:t>
            </a:r>
            <a:r>
              <a:rPr lang="en-US" sz="1600" dirty="0"/>
              <a:t> </a:t>
            </a:r>
            <a:r>
              <a:rPr lang="en-US" sz="1600" dirty="0">
                <a:sym typeface="Symbol" panose="05050102010706020507" pitchFamily="18" charset="2"/>
              </a:rPr>
              <a:t> </a:t>
            </a:r>
            <a:r>
              <a:rPr lang="en-US" sz="1600" dirty="0"/>
              <a:t> enzyme activity and </a:t>
            </a:r>
            <a:r>
              <a:rPr lang="en-US" sz="1600" dirty="0">
                <a:sym typeface="Symbol" panose="05050102010706020507" pitchFamily="18" charset="2"/>
              </a:rPr>
              <a:t></a:t>
            </a:r>
            <a:r>
              <a:rPr lang="en-US" sz="1600" dirty="0"/>
              <a:t> PDGF-BB gene expression in macrophages vs WT ADA2</a:t>
            </a:r>
          </a:p>
          <a:p>
            <a:r>
              <a:rPr lang="en-US" sz="1800" dirty="0"/>
              <a:t>ADA2 </a:t>
            </a:r>
            <a:r>
              <a:rPr lang="en-US" sz="1800" dirty="0">
                <a:sym typeface="Symbol" panose="05050102010706020507" pitchFamily="18" charset="2"/>
              </a:rPr>
              <a:t> </a:t>
            </a:r>
            <a:r>
              <a:rPr lang="en-US" sz="1800" dirty="0"/>
              <a:t> PDGF-BB from primary human Kupffer cells in a human-derived multicellular liver </a:t>
            </a:r>
            <a:br>
              <a:rPr lang="en-US" sz="1800" dirty="0"/>
            </a:br>
            <a:r>
              <a:rPr lang="en-US" sz="1800" dirty="0"/>
              <a:t>spheroid system</a:t>
            </a:r>
            <a:endParaRPr lang="en-GB" b="1" dirty="0">
              <a:solidFill>
                <a:schemeClr val="bg1"/>
              </a:solidFill>
              <a:highlight>
                <a:srgbClr val="004A86"/>
              </a:highlight>
              <a:latin typeface="Arial" panose="020B0604020202020204" pitchFamily="34" charset="0"/>
              <a:cs typeface="Arial" panose="020B0604020202020204" pitchFamily="34" charset="0"/>
            </a:endParaRPr>
          </a:p>
          <a:p>
            <a:pPr marL="0" indent="0">
              <a:buNone/>
            </a:pPr>
            <a:r>
              <a:rPr lang="en-GB" b="1" dirty="0">
                <a:solidFill>
                  <a:schemeClr val="bg1"/>
                </a:solidFill>
                <a:highlight>
                  <a:srgbClr val="004A86"/>
                </a:highlight>
                <a:latin typeface="Arial" panose="020B0604020202020204" pitchFamily="34" charset="0"/>
                <a:cs typeface="Arial" panose="020B0604020202020204" pitchFamily="34" charset="0"/>
              </a:rPr>
              <a:t>CONCLUSION</a:t>
            </a:r>
          </a:p>
          <a:p>
            <a:r>
              <a:rPr lang="en-GB" sz="1800" dirty="0"/>
              <a:t>Infiltrative monocytes release ADA2 to promote liver fibrosis by augmenting pro-fibrotic differentiation </a:t>
            </a:r>
            <a:br>
              <a:rPr lang="en-GB" sz="1800" dirty="0"/>
            </a:br>
            <a:r>
              <a:rPr lang="en-GB" sz="1800" dirty="0"/>
              <a:t>of hepatic macrophages via signalling through extracellular inosine</a:t>
            </a:r>
          </a:p>
          <a:p>
            <a:r>
              <a:rPr lang="en-GB" sz="1800" dirty="0"/>
              <a:t>This pathway may provide alternative targets in modulating liver fibrosis in NAFLD</a:t>
            </a:r>
            <a:endParaRPr lang="en-GB" dirty="0"/>
          </a:p>
          <a:p>
            <a:endParaRPr lang="en-GB" dirty="0"/>
          </a:p>
        </p:txBody>
      </p:sp>
      <p:cxnSp>
        <p:nvCxnSpPr>
          <p:cNvPr id="13" name="Straight Connector 12">
            <a:extLst>
              <a:ext uri="{FF2B5EF4-FFF2-40B4-BE49-F238E27FC236}">
                <a16:creationId xmlns:a16="http://schemas.microsoft.com/office/drawing/2014/main" id="{531753A7-D1CF-4621-8B12-698AA1E6C18A}"/>
              </a:ext>
            </a:extLst>
          </p:cNvPr>
          <p:cNvCxnSpPr>
            <a:cxnSpLocks/>
          </p:cNvCxnSpPr>
          <p:nvPr/>
        </p:nvCxnSpPr>
        <p:spPr>
          <a:xfrm flipH="1">
            <a:off x="507971" y="5077211"/>
            <a:ext cx="110791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3" action="ppaction://hlinksldjump"/>
            <a:extLst>
              <a:ext uri="{FF2B5EF4-FFF2-40B4-BE49-F238E27FC236}">
                <a16:creationId xmlns:a16="http://schemas.microsoft.com/office/drawing/2014/main" id="{3E2173F9-9C45-4973-BE50-B694C46B8F0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56233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1396-BD34-413F-8CA5-C0F1F8F4389B}"/>
              </a:ext>
            </a:extLst>
          </p:cNvPr>
          <p:cNvSpPr>
            <a:spLocks noGrp="1"/>
          </p:cNvSpPr>
          <p:nvPr>
            <p:ph type="title"/>
          </p:nvPr>
        </p:nvSpPr>
        <p:spPr/>
        <p:txBody>
          <a:bodyPr/>
          <a:lstStyle/>
          <a:p>
            <a:r>
              <a:rPr lang="en-US" dirty="0"/>
              <a:t>Contents</a:t>
            </a:r>
            <a:endParaRPr lang="en-GB" dirty="0"/>
          </a:p>
        </p:txBody>
      </p:sp>
      <p:sp>
        <p:nvSpPr>
          <p:cNvPr id="9" name="TextBox 8">
            <a:hlinkClick r:id="rId3" action="ppaction://hlinksldjump"/>
            <a:extLst>
              <a:ext uri="{FF2B5EF4-FFF2-40B4-BE49-F238E27FC236}">
                <a16:creationId xmlns:a16="http://schemas.microsoft.com/office/drawing/2014/main" id="{9ACF1BD2-8276-4CD1-9ACC-763E75599BB5}"/>
              </a:ext>
            </a:extLst>
          </p:cNvPr>
          <p:cNvSpPr txBox="1">
            <a:spLocks/>
          </p:cNvSpPr>
          <p:nvPr/>
        </p:nvSpPr>
        <p:spPr>
          <a:xfrm>
            <a:off x="4240522" y="4186498"/>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12" name="Content Placeholder 10">
            <a:extLst>
              <a:ext uri="{FF2B5EF4-FFF2-40B4-BE49-F238E27FC236}">
                <a16:creationId xmlns:a16="http://schemas.microsoft.com/office/drawing/2014/main" id="{DE1EAB61-4E1E-458B-A4C4-67B239696688}"/>
              </a:ext>
            </a:extLst>
          </p:cNvPr>
          <p:cNvGraphicFramePr>
            <a:graphicFrameLocks/>
          </p:cNvGraphicFramePr>
          <p:nvPr>
            <p:extLst>
              <p:ext uri="{D42A27DB-BD31-4B8C-83A1-F6EECF244321}">
                <p14:modId xmlns:p14="http://schemas.microsoft.com/office/powerpoint/2010/main" val="1036435270"/>
              </p:ext>
            </p:extLst>
          </p:nvPr>
        </p:nvGraphicFramePr>
        <p:xfrm>
          <a:off x="423860" y="2891768"/>
          <a:ext cx="11342687" cy="1198246"/>
        </p:xfrm>
        <a:graphic>
          <a:graphicData uri="http://schemas.openxmlformats.org/drawingml/2006/table">
            <a:tbl>
              <a:tblPr firstRow="1" bandRow="1">
                <a:tableStyleId>{5C22544A-7EE6-4342-B048-85BDC9FD1C3A}</a:tableStyleId>
              </a:tblPr>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5. NAFLD: clinical aspects except therapy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200" b="0" i="0" u="none" strike="noStrike" dirty="0">
                          <a:solidFill>
                            <a:srgbClr val="000000"/>
                          </a:solidFill>
                          <a:effectLst/>
                          <a:latin typeface="+mj-lt"/>
                        </a:rPr>
                        <a:t>THU001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Adipose tissue insulin resistance and inflammation, but not reduced hepatic fat oxidation, are associated to active NASH and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severe fibrosis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806">
                <a:tc>
                  <a:txBody>
                    <a:bodyPr/>
                    <a:lstStyle/>
                    <a:p>
                      <a:pPr marL="36000" algn="l" fontAlgn="t"/>
                      <a:r>
                        <a:rPr lang="en-GB" sz="1200" b="0" i="0" u="none" strike="noStrike" dirty="0">
                          <a:solidFill>
                            <a:srgbClr val="000000"/>
                          </a:solidFill>
                          <a:effectLst/>
                          <a:latin typeface="+mj-lt"/>
                        </a:rPr>
                        <a:t>THU053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Europe's largest meta-analysis on the prevalence of non-alcoholic fatty liver disease, non-alcoholic steatohepatitis and advanced fibrosis (F3−F4)</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8003972"/>
                  </a:ext>
                </a:extLst>
              </a:tr>
            </a:tbl>
          </a:graphicData>
        </a:graphic>
      </p:graphicFrame>
      <p:sp>
        <p:nvSpPr>
          <p:cNvPr id="16" name="TextBox 15">
            <a:hlinkClick r:id="rId4" action="ppaction://hlinksldjump"/>
            <a:extLst>
              <a:ext uri="{FF2B5EF4-FFF2-40B4-BE49-F238E27FC236}">
                <a16:creationId xmlns:a16="http://schemas.microsoft.com/office/drawing/2014/main" id="{569BB8EC-A0A4-4AB9-9BD8-509E5D6EE287}"/>
              </a:ext>
            </a:extLst>
          </p:cNvPr>
          <p:cNvSpPr txBox="1">
            <a:spLocks/>
          </p:cNvSpPr>
          <p:nvPr/>
        </p:nvSpPr>
        <p:spPr>
          <a:xfrm>
            <a:off x="4240522" y="2219591"/>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17" name="Content Placeholder 10">
            <a:extLst>
              <a:ext uri="{FF2B5EF4-FFF2-40B4-BE49-F238E27FC236}">
                <a16:creationId xmlns:a16="http://schemas.microsoft.com/office/drawing/2014/main" id="{FD661BC7-E0E6-4024-B5B3-328876B07A57}"/>
              </a:ext>
            </a:extLst>
          </p:cNvPr>
          <p:cNvGraphicFramePr>
            <a:graphicFrameLocks/>
          </p:cNvGraphicFramePr>
          <p:nvPr>
            <p:extLst>
              <p:ext uri="{D42A27DB-BD31-4B8C-83A1-F6EECF244321}">
                <p14:modId xmlns:p14="http://schemas.microsoft.com/office/powerpoint/2010/main" val="1229492975"/>
              </p:ext>
            </p:extLst>
          </p:nvPr>
        </p:nvGraphicFramePr>
        <p:xfrm>
          <a:off x="423860" y="1530515"/>
          <a:ext cx="11342687" cy="605280"/>
        </p:xfrm>
        <a:graphic>
          <a:graphicData uri="http://schemas.openxmlformats.org/drawingml/2006/table">
            <a:tbl>
              <a:tblPr firstRow="1" bandRow="1">
                <a:tableStyleId>{5C22544A-7EE6-4342-B048-85BDC9FD1C3A}</a:tableStyleId>
              </a:tblPr>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4. </a:t>
                      </a:r>
                      <a:r>
                        <a:rPr lang="en-US" sz="1600" dirty="0">
                          <a:latin typeface="+mj-lt"/>
                          <a:cs typeface="Arial" panose="020B0604020202020204" pitchFamily="34" charset="0"/>
                        </a:rPr>
                        <a:t>NAFLD: experimental</a:t>
                      </a:r>
                      <a:endParaRPr lang="en-GB" sz="1600" dirty="0">
                        <a:latin typeface="+mj-lt"/>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200" b="0" i="0" u="none" strike="noStrike" dirty="0">
                          <a:solidFill>
                            <a:srgbClr val="000000"/>
                          </a:solidFill>
                          <a:effectLst/>
                          <a:latin typeface="+mj-lt"/>
                        </a:rPr>
                        <a:t>AS133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err="1">
                          <a:solidFill>
                            <a:srgbClr val="000000"/>
                          </a:solidFill>
                          <a:effectLst/>
                          <a:latin typeface="+mj-lt"/>
                        </a:rPr>
                        <a:t>Myosteatosis</a:t>
                      </a:r>
                      <a:r>
                        <a:rPr lang="en-GB" sz="1400" b="0" i="0" u="none" strike="noStrike" dirty="0">
                          <a:solidFill>
                            <a:srgbClr val="000000"/>
                          </a:solidFill>
                          <a:effectLst/>
                          <a:latin typeface="+mj-lt"/>
                        </a:rPr>
                        <a:t> is associated with early NASH in the context of obesity and metabolic syndrome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bl>
          </a:graphicData>
        </a:graphic>
      </p:graphicFrame>
      <p:graphicFrame>
        <p:nvGraphicFramePr>
          <p:cNvPr id="3" name="Content Placeholder 10">
            <a:extLst>
              <a:ext uri="{FF2B5EF4-FFF2-40B4-BE49-F238E27FC236}">
                <a16:creationId xmlns:a16="http://schemas.microsoft.com/office/drawing/2014/main" id="{A70EAC23-3A11-4773-AFFF-921395CF25BA}"/>
              </a:ext>
            </a:extLst>
          </p:cNvPr>
          <p:cNvGraphicFramePr>
            <a:graphicFrameLocks/>
          </p:cNvGraphicFramePr>
          <p:nvPr>
            <p:extLst>
              <p:ext uri="{D42A27DB-BD31-4B8C-83A1-F6EECF244321}">
                <p14:modId xmlns:p14="http://schemas.microsoft.com/office/powerpoint/2010/main" val="2833403247"/>
              </p:ext>
            </p:extLst>
          </p:nvPr>
        </p:nvGraphicFramePr>
        <p:xfrm>
          <a:off x="423857" y="4897864"/>
          <a:ext cx="11342687" cy="1037569"/>
        </p:xfrm>
        <a:graphic>
          <a:graphicData uri="http://schemas.openxmlformats.org/drawingml/2006/table">
            <a:tbl>
              <a:tblPr firstRow="1" bandRow="1">
                <a:tableStyleId>{5C22544A-7EE6-4342-B048-85BDC9FD1C3A}</a:tableStyleId>
              </a:tblPr>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6. NAFLD: diagnostics and non-invasive assessment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200" b="0" i="0" u="none" strike="noStrike" dirty="0">
                          <a:solidFill>
                            <a:srgbClr val="000000"/>
                          </a:solidFill>
                          <a:effectLst/>
                          <a:latin typeface="+mj-lt"/>
                        </a:rPr>
                        <a:t>FRI003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Machine learning models identify novel histologic features predictive of clinical disease progression in patients with advanced fibrosis due to non-alcoholic steatohepatitis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806">
                <a:tc>
                  <a:txBody>
                    <a:bodyPr/>
                    <a:lstStyle/>
                    <a:p>
                      <a:pPr marL="36000" algn="l" fontAlgn="t"/>
                      <a:r>
                        <a:rPr lang="en-GB" sz="1200" b="0" i="0" u="none" strike="noStrike" dirty="0">
                          <a:solidFill>
                            <a:srgbClr val="000000"/>
                          </a:solidFill>
                          <a:effectLst/>
                          <a:latin typeface="+mj-lt"/>
                        </a:rPr>
                        <a:t>FRI008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Predictive modelling to identify and characterize fast progressors among patients with non-alcoholic steatohepatitis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8003972"/>
                  </a:ext>
                </a:extLst>
              </a:tr>
            </a:tbl>
          </a:graphicData>
        </a:graphic>
      </p:graphicFrame>
      <p:sp>
        <p:nvSpPr>
          <p:cNvPr id="4" name="TextBox 3">
            <a:hlinkClick r:id="rId5" action="ppaction://hlinksldjump"/>
            <a:extLst>
              <a:ext uri="{FF2B5EF4-FFF2-40B4-BE49-F238E27FC236}">
                <a16:creationId xmlns:a16="http://schemas.microsoft.com/office/drawing/2014/main" id="{2C37A0AC-F9A9-49E0-A1AF-AB7DD272D290}"/>
              </a:ext>
            </a:extLst>
          </p:cNvPr>
          <p:cNvSpPr txBox="1">
            <a:spLocks/>
          </p:cNvSpPr>
          <p:nvPr/>
        </p:nvSpPr>
        <p:spPr>
          <a:xfrm>
            <a:off x="4240522" y="6031917"/>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294545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1396-BD34-413F-8CA5-C0F1F8F4389B}"/>
              </a:ext>
            </a:extLst>
          </p:cNvPr>
          <p:cNvSpPr>
            <a:spLocks noGrp="1"/>
          </p:cNvSpPr>
          <p:nvPr>
            <p:ph type="title"/>
          </p:nvPr>
        </p:nvSpPr>
        <p:spPr/>
        <p:txBody>
          <a:bodyPr/>
          <a:lstStyle/>
          <a:p>
            <a:r>
              <a:rPr lang="en-US" dirty="0"/>
              <a:t>Contents</a:t>
            </a:r>
            <a:endParaRPr lang="en-GB" dirty="0"/>
          </a:p>
        </p:txBody>
      </p:sp>
      <p:sp>
        <p:nvSpPr>
          <p:cNvPr id="8" name="TextBox 8">
            <a:hlinkClick r:id="rId3" action="ppaction://hlinksldjump"/>
            <a:extLst>
              <a:ext uri="{FF2B5EF4-FFF2-40B4-BE49-F238E27FC236}">
                <a16:creationId xmlns:a16="http://schemas.microsoft.com/office/drawing/2014/main" id="{5E6F32F6-8848-45F5-A217-8C1A70D62E10}"/>
              </a:ext>
            </a:extLst>
          </p:cNvPr>
          <p:cNvSpPr txBox="1">
            <a:spLocks/>
          </p:cNvSpPr>
          <p:nvPr/>
        </p:nvSpPr>
        <p:spPr>
          <a:xfrm>
            <a:off x="4241319" y="2672650"/>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10" name="Content Placeholder 10">
            <a:extLst>
              <a:ext uri="{FF2B5EF4-FFF2-40B4-BE49-F238E27FC236}">
                <a16:creationId xmlns:a16="http://schemas.microsoft.com/office/drawing/2014/main" id="{415E031C-98A8-459C-A15C-4BD16B77A979}"/>
              </a:ext>
            </a:extLst>
          </p:cNvPr>
          <p:cNvGraphicFramePr>
            <a:graphicFrameLocks/>
          </p:cNvGraphicFramePr>
          <p:nvPr>
            <p:extLst>
              <p:ext uri="{D42A27DB-BD31-4B8C-83A1-F6EECF244321}">
                <p14:modId xmlns:p14="http://schemas.microsoft.com/office/powerpoint/2010/main" val="3491731522"/>
              </p:ext>
            </p:extLst>
          </p:nvPr>
        </p:nvGraphicFramePr>
        <p:xfrm>
          <a:off x="423863" y="1513857"/>
          <a:ext cx="11342687" cy="875280"/>
        </p:xfrm>
        <a:graphic>
          <a:graphicData uri="http://schemas.openxmlformats.org/drawingml/2006/table">
            <a:tbl>
              <a:tblPr firstRow="1" bandRow="1">
                <a:tableStyleId>{5C22544A-7EE6-4342-B048-85BDC9FD1C3A}</a:tableStyleId>
              </a:tblPr>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7. NAFLD: experimental and pathophysiology </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200" b="0" i="0" u="none" strike="noStrike" dirty="0">
                          <a:solidFill>
                            <a:srgbClr val="000000"/>
                          </a:solidFill>
                          <a:effectLst/>
                          <a:latin typeface="+mj-lt"/>
                        </a:rPr>
                        <a:t>LBO05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Genome-wide association study for alcohol-related cirrhosis identifies new risk loci in </a:t>
                      </a:r>
                      <a:r>
                        <a:rPr lang="en-GB" sz="1400" b="0" i="1" u="none" strike="noStrike" dirty="0">
                          <a:solidFill>
                            <a:srgbClr val="000000"/>
                          </a:solidFill>
                          <a:effectLst/>
                          <a:latin typeface="+mj-lt"/>
                        </a:rPr>
                        <a:t>MARC1</a:t>
                      </a:r>
                      <a:r>
                        <a:rPr lang="en-GB" sz="1400" b="0" i="0" u="none" strike="noStrike" dirty="0">
                          <a:solidFill>
                            <a:srgbClr val="000000"/>
                          </a:solidFill>
                          <a:effectLst/>
                          <a:latin typeface="+mj-lt"/>
                        </a:rPr>
                        <a:t> and </a:t>
                      </a:r>
                      <a:r>
                        <a:rPr lang="en-GB" sz="1400" b="0" i="1" u="none" strike="noStrike" dirty="0">
                          <a:solidFill>
                            <a:srgbClr val="000000"/>
                          </a:solidFill>
                          <a:effectLst/>
                          <a:latin typeface="+mj-lt"/>
                        </a:rPr>
                        <a:t>HNRNPUL1</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000">
                <a:tc>
                  <a:txBody>
                    <a:bodyPr/>
                    <a:lstStyle/>
                    <a:p>
                      <a:pPr marL="36000" algn="l" fontAlgn="t"/>
                      <a:r>
                        <a:rPr lang="en-GB" sz="1200" b="0" i="0" u="none" strike="noStrike" dirty="0">
                          <a:solidFill>
                            <a:srgbClr val="000000"/>
                          </a:solidFill>
                          <a:effectLst/>
                          <a:latin typeface="+mj-lt"/>
                        </a:rPr>
                        <a:t>SAT065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Infiltrative monocyte derived adenosine deaminase 2 promotes liver fibrosis via signalling through extracellular inosine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70893150"/>
                  </a:ext>
                </a:extLst>
              </a:tr>
            </a:tbl>
          </a:graphicData>
        </a:graphic>
      </p:graphicFrame>
    </p:spTree>
    <p:extLst>
      <p:ext uri="{BB962C8B-B14F-4D97-AF65-F5344CB8AC3E}">
        <p14:creationId xmlns:p14="http://schemas.microsoft.com/office/powerpoint/2010/main" val="415796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79701-6D60-4E25-B971-6ACC78FFBC6E}"/>
              </a:ext>
            </a:extLst>
          </p:cNvPr>
          <p:cNvSpPr>
            <a:spLocks noGrp="1"/>
          </p:cNvSpPr>
          <p:nvPr>
            <p:ph type="title"/>
          </p:nvPr>
        </p:nvSpPr>
        <p:spPr/>
        <p:txBody>
          <a:bodyPr/>
          <a:lstStyle/>
          <a:p>
            <a:r>
              <a:rPr lang="en-GB" dirty="0"/>
              <a:t>1. NAFLD: target identification and drug pipeline</a:t>
            </a:r>
          </a:p>
        </p:txBody>
      </p:sp>
      <p:sp>
        <p:nvSpPr>
          <p:cNvPr id="5" name="Text Placeholder 4">
            <a:extLst>
              <a:ext uri="{FF2B5EF4-FFF2-40B4-BE49-F238E27FC236}">
                <a16:creationId xmlns:a16="http://schemas.microsoft.com/office/drawing/2014/main" id="{78092C21-8F6C-47EA-88BE-30E6039A4BE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9217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606682" cy="769620"/>
          </a:xfrm>
        </p:spPr>
        <p:txBody>
          <a:bodyPr>
            <a:normAutofit fontScale="90000"/>
          </a:bodyPr>
          <a:lstStyle/>
          <a:p>
            <a:r>
              <a:rPr lang="en-US" dirty="0"/>
              <a:t>Macrophage scavenger receptor 1 mediates lipid-induced inflammation in human obesity-related NAFLD</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a:xfrm>
            <a:off x="6567" y="6479931"/>
            <a:ext cx="5296969" cy="376990"/>
          </a:xfrm>
        </p:spPr>
        <p:txBody>
          <a:bodyPr/>
          <a:lstStyle/>
          <a:p>
            <a:r>
              <a:rPr lang="en-GB" dirty="0"/>
              <a:t>*A </a:t>
            </a:r>
            <a:r>
              <a:rPr lang="en-US" dirty="0"/>
              <a:t>phagocytic receptor also known as SR-A or CD204; </a:t>
            </a:r>
            <a:br>
              <a:rPr lang="en-US" dirty="0"/>
            </a:br>
            <a:r>
              <a:rPr lang="en-US" baseline="30000" dirty="0"/>
              <a:t>†</a:t>
            </a:r>
            <a:r>
              <a:rPr lang="en-US" dirty="0"/>
              <a:t>From multiple centres in Europe</a:t>
            </a:r>
          </a:p>
          <a:p>
            <a:r>
              <a:rPr lang="en-GB" dirty="0"/>
              <a:t>Govaere O, et al. DILC 2020; GS11</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1" y="1340767"/>
            <a:ext cx="4489386" cy="4988595"/>
          </a:xfrm>
        </p:spPr>
        <p:txBody>
          <a:bodyPr>
            <a:no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a:spcBef>
                <a:spcPts val="0"/>
              </a:spcBef>
              <a:defRPr/>
            </a:pPr>
            <a:r>
              <a:rPr lang="en-US" sz="1800" dirty="0">
                <a:solidFill>
                  <a:sysClr val="windowText" lastClr="000000"/>
                </a:solidFill>
                <a:cs typeface="Arial" panose="020B0604020202020204" pitchFamily="34" charset="0"/>
              </a:rPr>
              <a:t>Low-grade, chronic hepatic inflammation (steatohepatitis) plays a key role in NAFLD pathogenesis</a:t>
            </a:r>
          </a:p>
          <a:p>
            <a:pPr lvl="1">
              <a:spcBef>
                <a:spcPts val="0"/>
              </a:spcBef>
              <a:defRPr/>
            </a:pPr>
            <a:r>
              <a:rPr lang="en-US" sz="1600" dirty="0">
                <a:solidFill>
                  <a:sysClr val="windowText" lastClr="000000"/>
                </a:solidFill>
                <a:cs typeface="Arial" panose="020B0604020202020204" pitchFamily="34" charset="0"/>
              </a:rPr>
              <a:t>Inter-patient variation is significant</a:t>
            </a:r>
          </a:p>
          <a:p>
            <a:pPr lvl="1">
              <a:spcBef>
                <a:spcPts val="0"/>
              </a:spcBef>
              <a:defRPr/>
            </a:pPr>
            <a:r>
              <a:rPr lang="en-US" sz="1600" dirty="0">
                <a:solidFill>
                  <a:sysClr val="windowText" lastClr="000000"/>
                </a:solidFill>
                <a:cs typeface="Arial" panose="020B0604020202020204" pitchFamily="34" charset="0"/>
              </a:rPr>
              <a:t>Mechanisms underpinning obesity-associated inflammation, and thus disease progression, remain unclear</a:t>
            </a:r>
          </a:p>
          <a:p>
            <a:pPr>
              <a:defRPr/>
            </a:pPr>
            <a:r>
              <a:rPr lang="en-US" sz="1800" dirty="0">
                <a:solidFill>
                  <a:sysClr val="windowText" lastClr="000000"/>
                </a:solidFill>
                <a:cs typeface="Arial" panose="020B0604020202020204" pitchFamily="34" charset="0"/>
              </a:rPr>
              <a:t>Pro-inflammatory activation of macrophages by saturated fatty acids is independent of TLR4</a:t>
            </a:r>
          </a:p>
          <a:p>
            <a:pPr lvl="1">
              <a:defRPr/>
            </a:pPr>
            <a:r>
              <a:rPr lang="en-US" sz="1600" dirty="0">
                <a:solidFill>
                  <a:sysClr val="windowText" lastClr="000000"/>
                </a:solidFill>
                <a:cs typeface="Arial" panose="020B0604020202020204" pitchFamily="34" charset="0"/>
              </a:rPr>
              <a:t>True receptor remains unknown</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investigate the role of MSR1* in NAFLD by combining human transcriptomic and genetic data with Tg mouse models and </a:t>
            </a:r>
            <a:r>
              <a:rPr lang="en-US" sz="1800" i="1" dirty="0">
                <a:solidFill>
                  <a:sysClr val="windowText" lastClr="000000"/>
                </a:solidFill>
                <a:cs typeface="Arial" panose="020B0604020202020204" pitchFamily="34" charset="0"/>
              </a:rPr>
              <a:t>in vitro </a:t>
            </a:r>
            <a:r>
              <a:rPr lang="en-US" sz="1800" dirty="0">
                <a:solidFill>
                  <a:sysClr val="windowText" lastClr="000000"/>
                </a:solidFill>
                <a:cs typeface="Arial" panose="020B0604020202020204" pitchFamily="34" charset="0"/>
              </a:rPr>
              <a:t>assays</a:t>
            </a:r>
            <a:endParaRPr lang="en-US" sz="1800" dirty="0"/>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4915137" y="1340768"/>
            <a:ext cx="6663670" cy="4988594"/>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4883443" y="1340767"/>
            <a:ext cx="0" cy="5139164"/>
          </a:xfrm>
          <a:prstGeom prst="line">
            <a:avLst/>
          </a:prstGeom>
          <a:noFill/>
          <a:ln w="9525" cap="flat" cmpd="sng" algn="ctr">
            <a:solidFill>
              <a:srgbClr val="1D498B">
                <a:shade val="95000"/>
                <a:satMod val="105000"/>
              </a:srgbClr>
            </a:solidFill>
            <a:prstDash val="solid"/>
          </a:ln>
          <a:effectLst/>
        </p:spPr>
      </p:cxnSp>
      <p:sp>
        <p:nvSpPr>
          <p:cNvPr id="13" name="Rectangle 12">
            <a:extLst>
              <a:ext uri="{FF2B5EF4-FFF2-40B4-BE49-F238E27FC236}">
                <a16:creationId xmlns:a16="http://schemas.microsoft.com/office/drawing/2014/main" id="{214C05F5-985B-4C89-B622-D7FF1580503C}"/>
              </a:ext>
            </a:extLst>
          </p:cNvPr>
          <p:cNvSpPr/>
          <p:nvPr/>
        </p:nvSpPr>
        <p:spPr>
          <a:xfrm>
            <a:off x="7141844" y="1759129"/>
            <a:ext cx="1543645" cy="1836000"/>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nanoString</a:t>
            </a:r>
            <a:r>
              <a:rPr kumimoji="0" lang="en-US" sz="1600" b="1" i="0" u="none" strike="noStrike" kern="1200" cap="none" spc="0" normalizeH="0" baseline="30000" noProof="0" dirty="0">
                <a:ln>
                  <a:noFill/>
                </a:ln>
                <a:solidFill>
                  <a:srgbClr val="FFFFFF"/>
                </a:solidFill>
                <a:effectLst/>
                <a:uLnTx/>
                <a:uFillTx/>
                <a:latin typeface="Arial" panose="020B0604020202020204"/>
                <a:ea typeface="+mn-ea"/>
                <a:cs typeface="Arial" panose="020B0604020202020204" pitchFamily="34" charset="0"/>
              </a:rPr>
              <a: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214 liver and adipose tissue samples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Caucasian patients</a:t>
            </a:r>
          </a:p>
        </p:txBody>
      </p:sp>
      <p:sp>
        <p:nvSpPr>
          <p:cNvPr id="11" name="Rectangle 10">
            <a:extLst>
              <a:ext uri="{FF2B5EF4-FFF2-40B4-BE49-F238E27FC236}">
                <a16:creationId xmlns:a16="http://schemas.microsoft.com/office/drawing/2014/main" id="{EEB30F6A-2682-47FF-8A5D-C0F34A16D76A}"/>
              </a:ext>
            </a:extLst>
          </p:cNvPr>
          <p:cNvSpPr/>
          <p:nvPr/>
        </p:nvSpPr>
        <p:spPr>
          <a:xfrm>
            <a:off x="7137489" y="3809966"/>
            <a:ext cx="1548000" cy="932930"/>
          </a:xfrm>
          <a:prstGeom prst="rect">
            <a:avLst/>
          </a:prstGeom>
          <a:solidFill>
            <a:srgbClr val="0B9490">
              <a:alpha val="40000"/>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Histopathological and transcriptomics study</a:t>
            </a:r>
          </a:p>
        </p:txBody>
      </p:sp>
      <p:cxnSp>
        <p:nvCxnSpPr>
          <p:cNvPr id="26" name="Straight Arrow Connector 25">
            <a:extLst>
              <a:ext uri="{FF2B5EF4-FFF2-40B4-BE49-F238E27FC236}">
                <a16:creationId xmlns:a16="http://schemas.microsoft.com/office/drawing/2014/main" id="{A32AFF42-DF48-4F68-B71B-F9AD4287AAEE}"/>
              </a:ext>
            </a:extLst>
          </p:cNvPr>
          <p:cNvCxnSpPr>
            <a:cxnSpLocks/>
            <a:stCxn id="13" idx="2"/>
            <a:endCxn id="11" idx="0"/>
          </p:cNvCxnSpPr>
          <p:nvPr/>
        </p:nvCxnSpPr>
        <p:spPr>
          <a:xfrm flipH="1">
            <a:off x="7911489" y="3595129"/>
            <a:ext cx="2178" cy="21483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0A7F608-1B95-499E-82E0-BBBE2813569C}"/>
              </a:ext>
            </a:extLst>
          </p:cNvPr>
          <p:cNvSpPr/>
          <p:nvPr/>
        </p:nvSpPr>
        <p:spPr>
          <a:xfrm>
            <a:off x="5005724" y="1759128"/>
            <a:ext cx="2016000" cy="1836001"/>
          </a:xfrm>
          <a:prstGeom prst="rect">
            <a:avLst/>
          </a:prstGeom>
          <a:solidFill>
            <a:srgbClr val="004A8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In vivo </a:t>
            </a:r>
            <a:r>
              <a:rPr kumimoji="0" lang="en-US" sz="1600" b="1"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study</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MSR1</a:t>
            </a: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Arial" panose="020B0604020202020204" pitchFamily="34" charset="0"/>
              </a:rPr>
              <a:t>-/-</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and WT mice were fed on high-fat and high-cholesterol diet</a:t>
            </a:r>
          </a:p>
        </p:txBody>
      </p:sp>
      <p:sp>
        <p:nvSpPr>
          <p:cNvPr id="30" name="Rectangle 29">
            <a:extLst>
              <a:ext uri="{FF2B5EF4-FFF2-40B4-BE49-F238E27FC236}">
                <a16:creationId xmlns:a16="http://schemas.microsoft.com/office/drawing/2014/main" id="{BE3E1267-8273-4723-93E6-43C6D8178707}"/>
              </a:ext>
            </a:extLst>
          </p:cNvPr>
          <p:cNvSpPr/>
          <p:nvPr/>
        </p:nvSpPr>
        <p:spPr>
          <a:xfrm>
            <a:off x="5005720" y="3809966"/>
            <a:ext cx="2015998" cy="2893807"/>
          </a:xfrm>
          <a:prstGeom prst="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Tissue-specific macrophages isolated using magnetic beads/FACS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BMDMs co-cultured with adipocyte-like or hepatoma cells in the presence of lipids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Read-out based on histological and biochemical results, Seahorse and MS</a:t>
            </a:r>
          </a:p>
        </p:txBody>
      </p:sp>
      <p:cxnSp>
        <p:nvCxnSpPr>
          <p:cNvPr id="64" name="Straight Arrow Connector 63">
            <a:extLst>
              <a:ext uri="{FF2B5EF4-FFF2-40B4-BE49-F238E27FC236}">
                <a16:creationId xmlns:a16="http://schemas.microsoft.com/office/drawing/2014/main" id="{C1FBDE5F-9683-4925-8DCB-34C5AD007841}"/>
              </a:ext>
            </a:extLst>
          </p:cNvPr>
          <p:cNvCxnSpPr>
            <a:cxnSpLocks/>
            <a:stCxn id="25" idx="2"/>
            <a:endCxn id="30" idx="0"/>
          </p:cNvCxnSpPr>
          <p:nvPr/>
        </p:nvCxnSpPr>
        <p:spPr>
          <a:xfrm flipH="1">
            <a:off x="6013719" y="3595129"/>
            <a:ext cx="5" cy="21483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0B7C7F6-0149-4CB8-88AD-075E86F74123}"/>
              </a:ext>
            </a:extLst>
          </p:cNvPr>
          <p:cNvSpPr/>
          <p:nvPr/>
        </p:nvSpPr>
        <p:spPr>
          <a:xfrm>
            <a:off x="8816228" y="1759128"/>
            <a:ext cx="1868687" cy="1836002"/>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GWAS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1,483 Caucasian patients with biopsy-proven NAFLD</a:t>
            </a:r>
            <a:r>
              <a:rPr kumimoji="0" lang="en-US" sz="1400" b="0" i="0" u="none" strike="noStrike" kern="1200" cap="none" spc="0" normalizeH="0" baseline="30000" noProof="0" dirty="0">
                <a:ln>
                  <a:noFill/>
                </a:ln>
                <a:solidFill>
                  <a:srgbClr val="FFFFFF"/>
                </a:solidFill>
                <a:effectLst/>
                <a:uLnTx/>
                <a:uFillTx/>
                <a:latin typeface="Arial" panose="020B0604020202020204"/>
                <a:ea typeface="+mn-ea"/>
                <a:cs typeface="+mn-cs"/>
              </a:rPr>
              <a:t>†</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17,781 European general-population controls</a:t>
            </a:r>
          </a:p>
        </p:txBody>
      </p:sp>
      <p:sp>
        <p:nvSpPr>
          <p:cNvPr id="48" name="Rectangle 47">
            <a:extLst>
              <a:ext uri="{FF2B5EF4-FFF2-40B4-BE49-F238E27FC236}">
                <a16:creationId xmlns:a16="http://schemas.microsoft.com/office/drawing/2014/main" id="{27BE0D23-4214-44B0-BE87-985455700260}"/>
              </a:ext>
            </a:extLst>
          </p:cNvPr>
          <p:cNvSpPr/>
          <p:nvPr/>
        </p:nvSpPr>
        <p:spPr>
          <a:xfrm>
            <a:off x="8801260" y="3809966"/>
            <a:ext cx="1868687" cy="280353"/>
          </a:xfrm>
          <a:prstGeom prst="rect">
            <a:avLst/>
          </a:prstGeom>
          <a:solidFill>
            <a:srgbClr val="0B9490">
              <a:alpha val="40000"/>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SNP analysis</a:t>
            </a:r>
          </a:p>
        </p:txBody>
      </p:sp>
      <p:cxnSp>
        <p:nvCxnSpPr>
          <p:cNvPr id="49" name="Straight Arrow Connector 48">
            <a:extLst>
              <a:ext uri="{FF2B5EF4-FFF2-40B4-BE49-F238E27FC236}">
                <a16:creationId xmlns:a16="http://schemas.microsoft.com/office/drawing/2014/main" id="{37ED2348-DE00-4651-B182-1CDF3FC78F21}"/>
              </a:ext>
            </a:extLst>
          </p:cNvPr>
          <p:cNvCxnSpPr>
            <a:cxnSpLocks/>
            <a:stCxn id="47" idx="2"/>
            <a:endCxn id="48" idx="0"/>
          </p:cNvCxnSpPr>
          <p:nvPr/>
        </p:nvCxnSpPr>
        <p:spPr>
          <a:xfrm flipH="1">
            <a:off x="9735604" y="3595130"/>
            <a:ext cx="14968" cy="21483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4D28A42C-9301-49E8-81F9-8267D6263BCD}"/>
              </a:ext>
            </a:extLst>
          </p:cNvPr>
          <p:cNvSpPr/>
          <p:nvPr/>
        </p:nvSpPr>
        <p:spPr>
          <a:xfrm>
            <a:off x="10815653" y="1759130"/>
            <a:ext cx="1295999" cy="1836002"/>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UK Biobank cohort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430,101 patients</a:t>
            </a:r>
          </a:p>
        </p:txBody>
      </p:sp>
      <p:sp>
        <p:nvSpPr>
          <p:cNvPr id="107" name="Rectangle 106">
            <a:extLst>
              <a:ext uri="{FF2B5EF4-FFF2-40B4-BE49-F238E27FC236}">
                <a16:creationId xmlns:a16="http://schemas.microsoft.com/office/drawing/2014/main" id="{89F92A6E-3ED5-42CE-9C5A-F3C0EF6E2D9E}"/>
              </a:ext>
            </a:extLst>
          </p:cNvPr>
          <p:cNvSpPr/>
          <p:nvPr/>
        </p:nvSpPr>
        <p:spPr>
          <a:xfrm>
            <a:off x="10815652" y="3809966"/>
            <a:ext cx="1295999" cy="895231"/>
          </a:xfrm>
          <a:prstGeom prst="rect">
            <a:avLst/>
          </a:prstGeom>
          <a:solidFill>
            <a:srgbClr val="0B9490">
              <a:alpha val="40000"/>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Quantitative trait analysis</a:t>
            </a:r>
          </a:p>
        </p:txBody>
      </p:sp>
      <p:cxnSp>
        <p:nvCxnSpPr>
          <p:cNvPr id="109" name="Straight Arrow Connector 108">
            <a:extLst>
              <a:ext uri="{FF2B5EF4-FFF2-40B4-BE49-F238E27FC236}">
                <a16:creationId xmlns:a16="http://schemas.microsoft.com/office/drawing/2014/main" id="{43D26378-2DC1-4B24-85ED-500C5D1DD3BE}"/>
              </a:ext>
            </a:extLst>
          </p:cNvPr>
          <p:cNvCxnSpPr>
            <a:cxnSpLocks/>
            <a:stCxn id="106" idx="2"/>
            <a:endCxn id="107" idx="0"/>
          </p:cNvCxnSpPr>
          <p:nvPr/>
        </p:nvCxnSpPr>
        <p:spPr>
          <a:xfrm flipH="1">
            <a:off x="11463652" y="3595132"/>
            <a:ext cx="1" cy="21483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hlinkClick r:id="rId3" action="ppaction://hlinksldjump"/>
            <a:extLst>
              <a:ext uri="{FF2B5EF4-FFF2-40B4-BE49-F238E27FC236}">
                <a16:creationId xmlns:a16="http://schemas.microsoft.com/office/drawing/2014/main" id="{70ACC2AE-E6FC-4CAA-9BA1-5429D6A7897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51678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636498" cy="769620"/>
          </a:xfrm>
        </p:spPr>
        <p:txBody>
          <a:bodyPr>
            <a:normAutofit fontScale="90000"/>
          </a:bodyPr>
          <a:lstStyle/>
          <a:p>
            <a:r>
              <a:rPr lang="en-US" dirty="0"/>
              <a:t>Macrophage scavenger receptor 1 mediates lipid-induced inflammation in human obesity-related NAFLD</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Govaere O, et al. DILC 2020; GS11</a:t>
            </a:r>
          </a:p>
        </p:txBody>
      </p:sp>
      <p:cxnSp>
        <p:nvCxnSpPr>
          <p:cNvPr id="18" name="Straight Connector 17">
            <a:extLst>
              <a:ext uri="{FF2B5EF4-FFF2-40B4-BE49-F238E27FC236}">
                <a16:creationId xmlns:a16="http://schemas.microsoft.com/office/drawing/2014/main" id="{C6A459FA-82E8-4668-A9AD-A3B8F1C7B344}"/>
              </a:ext>
            </a:extLst>
          </p:cNvPr>
          <p:cNvCxnSpPr>
            <a:cxnSpLocks/>
          </p:cNvCxnSpPr>
          <p:nvPr/>
        </p:nvCxnSpPr>
        <p:spPr>
          <a:xfrm>
            <a:off x="511473" y="5516008"/>
            <a:ext cx="11216701" cy="0"/>
          </a:xfrm>
          <a:prstGeom prst="line">
            <a:avLst/>
          </a:prstGeom>
          <a:noFill/>
          <a:ln w="9525" cap="flat" cmpd="sng" algn="ctr">
            <a:solidFill>
              <a:srgbClr val="1D498B">
                <a:shade val="95000"/>
                <a:satMod val="105000"/>
              </a:srgbClr>
            </a:solidFill>
            <a:prstDash val="solid"/>
          </a:ln>
          <a:effectLst/>
        </p:spPr>
      </p:cxnSp>
      <p:sp>
        <p:nvSpPr>
          <p:cNvPr id="25" name="Content Placeholder 9">
            <a:extLst>
              <a:ext uri="{FF2B5EF4-FFF2-40B4-BE49-F238E27FC236}">
                <a16:creationId xmlns:a16="http://schemas.microsoft.com/office/drawing/2014/main" id="{8933C7A8-1960-4BB8-A680-BC89499D6109}"/>
              </a:ext>
            </a:extLst>
          </p:cNvPr>
          <p:cNvSpPr txBox="1">
            <a:spLocks/>
          </p:cNvSpPr>
          <p:nvPr/>
        </p:nvSpPr>
        <p:spPr>
          <a:xfrm>
            <a:off x="425750" y="1340767"/>
            <a:ext cx="11410424" cy="4988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1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 the presence of lipids, MSR1 triggered the inflammatory activation of liver macrophages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 vivo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and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 vitro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 a JNK-dependent manner</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ts val="24"/>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MSR1 induced lipid-induced inflammation independent of LPS</a:t>
            </a:r>
            <a:endParaRPr kumimoji="0" lang="en-US" sz="1800" b="0"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p:txBody>
      </p:sp>
      <p:sp>
        <p:nvSpPr>
          <p:cNvPr id="35" name="Content Placeholder 9">
            <a:extLst>
              <a:ext uri="{FF2B5EF4-FFF2-40B4-BE49-F238E27FC236}">
                <a16:creationId xmlns:a16="http://schemas.microsoft.com/office/drawing/2014/main" id="{9E1F5563-0BB7-4487-8F55-2D2D75BD6AB8}"/>
              </a:ext>
            </a:extLst>
          </p:cNvPr>
          <p:cNvSpPr txBox="1">
            <a:spLocks/>
          </p:cNvSpPr>
          <p:nvPr/>
        </p:nvSpPr>
        <p:spPr>
          <a:xfrm>
            <a:off x="425747" y="5511660"/>
            <a:ext cx="10875044" cy="131383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lang="en-GB" sz="1800" dirty="0">
                <a:solidFill>
                  <a:prstClr val="black"/>
                </a:solidFill>
                <a:latin typeface="Arial" panose="020B0604020202020204"/>
              </a:rPr>
              <a:t>These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data suggest a critical role for MSR1 as a sensor for lipid homeostasis and a potential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therapeutic target for the treatment of NAFLD</a:t>
            </a:r>
            <a:endPar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p:txBody>
      </p:sp>
      <p:sp>
        <p:nvSpPr>
          <p:cNvPr id="10" name="Rectangle 9">
            <a:extLst>
              <a:ext uri="{FF2B5EF4-FFF2-40B4-BE49-F238E27FC236}">
                <a16:creationId xmlns:a16="http://schemas.microsoft.com/office/drawing/2014/main" id="{5A2D7493-50A3-47B4-9CF0-DB526CFA4582}"/>
              </a:ext>
            </a:extLst>
          </p:cNvPr>
          <p:cNvSpPr/>
          <p:nvPr/>
        </p:nvSpPr>
        <p:spPr>
          <a:xfrm>
            <a:off x="3407888" y="1759129"/>
            <a:ext cx="2741371" cy="468000"/>
          </a:xfrm>
          <a:prstGeom prst="rect">
            <a:avLst/>
          </a:prstGeom>
          <a:solidFill>
            <a:srgbClr val="0B949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nanoString</a:t>
            </a:r>
            <a:r>
              <a:rPr kumimoji="0" lang="en-US" sz="1600" b="1" i="0" u="none" strike="noStrike" kern="1200" cap="none" spc="0" normalizeH="0" baseline="30000" noProof="0" dirty="0">
                <a:ln>
                  <a:noFill/>
                </a:ln>
                <a:solidFill>
                  <a:srgbClr val="FFFFFF"/>
                </a:solidFill>
                <a:effectLst/>
                <a:uLnTx/>
                <a:uFillTx/>
                <a:latin typeface="Arial" panose="020B0604020202020204"/>
                <a:ea typeface="+mn-ea"/>
                <a:cs typeface="Arial" panose="020B0604020202020204" pitchFamily="34" charset="0"/>
              </a:rPr>
              <a:t>®</a:t>
            </a:r>
          </a:p>
        </p:txBody>
      </p:sp>
      <p:sp>
        <p:nvSpPr>
          <p:cNvPr id="11" name="Rectangle 10">
            <a:extLst>
              <a:ext uri="{FF2B5EF4-FFF2-40B4-BE49-F238E27FC236}">
                <a16:creationId xmlns:a16="http://schemas.microsoft.com/office/drawing/2014/main" id="{B039570C-7F06-4D2B-9750-FAB7658398FC}"/>
              </a:ext>
            </a:extLst>
          </p:cNvPr>
          <p:cNvSpPr/>
          <p:nvPr/>
        </p:nvSpPr>
        <p:spPr>
          <a:xfrm>
            <a:off x="3406059" y="2372360"/>
            <a:ext cx="2743200" cy="2018769"/>
          </a:xfrm>
          <a:prstGeom prst="rect">
            <a:avLst/>
          </a:prstGeom>
          <a:solidFill>
            <a:srgbClr val="0B9490">
              <a:alpha val="40000"/>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Hepatic MSR1 expression in patients with NAFLD associated with</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Increased disease activity</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Increased occurrence of hepatic lipid-laden foamy macrophages</a:t>
            </a:r>
          </a:p>
        </p:txBody>
      </p:sp>
      <p:cxnSp>
        <p:nvCxnSpPr>
          <p:cNvPr id="12" name="Straight Arrow Connector 11">
            <a:extLst>
              <a:ext uri="{FF2B5EF4-FFF2-40B4-BE49-F238E27FC236}">
                <a16:creationId xmlns:a16="http://schemas.microsoft.com/office/drawing/2014/main" id="{B481615B-D8D8-4D0C-BBBD-F89AA54E9EF1}"/>
              </a:ext>
            </a:extLst>
          </p:cNvPr>
          <p:cNvCxnSpPr>
            <a:cxnSpLocks/>
            <a:stCxn id="10" idx="2"/>
            <a:endCxn id="11" idx="0"/>
          </p:cNvCxnSpPr>
          <p:nvPr/>
        </p:nvCxnSpPr>
        <p:spPr>
          <a:xfrm flipH="1">
            <a:off x="4777659" y="2227129"/>
            <a:ext cx="915" cy="14523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BB40BEC-0D25-4F16-AED5-CE5A38BD56A9}"/>
              </a:ext>
            </a:extLst>
          </p:cNvPr>
          <p:cNvGrpSpPr/>
          <p:nvPr/>
        </p:nvGrpSpPr>
        <p:grpSpPr>
          <a:xfrm>
            <a:off x="509802" y="1759128"/>
            <a:ext cx="2743344" cy="2632002"/>
            <a:chOff x="8200174" y="1759128"/>
            <a:chExt cx="3636000" cy="2191372"/>
          </a:xfrm>
        </p:grpSpPr>
        <p:sp>
          <p:nvSpPr>
            <p:cNvPr id="14" name="Rectangle 13">
              <a:extLst>
                <a:ext uri="{FF2B5EF4-FFF2-40B4-BE49-F238E27FC236}">
                  <a16:creationId xmlns:a16="http://schemas.microsoft.com/office/drawing/2014/main" id="{58FC2160-34CD-4E25-80EF-A2F53DDE21DB}"/>
                </a:ext>
              </a:extLst>
            </p:cNvPr>
            <p:cNvSpPr/>
            <p:nvPr/>
          </p:nvSpPr>
          <p:spPr>
            <a:xfrm>
              <a:off x="8200174" y="1759128"/>
              <a:ext cx="3636000" cy="389651"/>
            </a:xfrm>
            <a:prstGeom prst="rect">
              <a:avLst/>
            </a:prstGeom>
            <a:solidFill>
              <a:srgbClr val="004A8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In vivo </a:t>
              </a:r>
              <a:r>
                <a:rPr kumimoji="0" lang="en-US" sz="1600" b="1"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study</a:t>
              </a:r>
            </a:p>
          </p:txBody>
        </p:sp>
        <p:sp>
          <p:nvSpPr>
            <p:cNvPr id="15" name="Rectangle 14">
              <a:extLst>
                <a:ext uri="{FF2B5EF4-FFF2-40B4-BE49-F238E27FC236}">
                  <a16:creationId xmlns:a16="http://schemas.microsoft.com/office/drawing/2014/main" id="{03657023-611B-4066-BE39-97ACCB5683F5}"/>
                </a:ext>
              </a:extLst>
            </p:cNvPr>
            <p:cNvSpPr/>
            <p:nvPr/>
          </p:nvSpPr>
          <p:spPr>
            <a:xfrm>
              <a:off x="8200174" y="2269698"/>
              <a:ext cx="3636000" cy="1680802"/>
            </a:xfrm>
            <a:prstGeom prst="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MSR1</a:t>
              </a:r>
              <a:r>
                <a:rPr kumimoji="0" lang="en-US" sz="1400" b="1"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mice showed</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Protection against diet-induced metabolic disorder</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Less hepatic inflammation</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and fibrosis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Lower circulating fatty acids and hepatic triglycerides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Greater adipocyte lipid storage</a:t>
              </a:r>
            </a:p>
          </p:txBody>
        </p:sp>
        <p:cxnSp>
          <p:nvCxnSpPr>
            <p:cNvPr id="16" name="Straight Arrow Connector 15">
              <a:extLst>
                <a:ext uri="{FF2B5EF4-FFF2-40B4-BE49-F238E27FC236}">
                  <a16:creationId xmlns:a16="http://schemas.microsoft.com/office/drawing/2014/main" id="{D6A60F06-DFF1-4670-9AF7-789865EE5D13}"/>
                </a:ext>
              </a:extLst>
            </p:cNvPr>
            <p:cNvCxnSpPr>
              <a:cxnSpLocks/>
              <a:stCxn id="14" idx="2"/>
              <a:endCxn id="15" idx="0"/>
            </p:cNvCxnSpPr>
            <p:nvPr/>
          </p:nvCxnSpPr>
          <p:spPr>
            <a:xfrm>
              <a:off x="10018174" y="2148779"/>
              <a:ext cx="0" cy="12091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C57043B-E0A5-4719-BEEC-8B7FB42AFCC8}"/>
              </a:ext>
            </a:extLst>
          </p:cNvPr>
          <p:cNvSpPr/>
          <p:nvPr/>
        </p:nvSpPr>
        <p:spPr>
          <a:xfrm>
            <a:off x="6302172" y="1759129"/>
            <a:ext cx="2743200" cy="468000"/>
          </a:xfrm>
          <a:prstGeom prst="rect">
            <a:avLst/>
          </a:prstGeom>
          <a:solidFill>
            <a:srgbClr val="0B949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GWAS</a:t>
            </a:r>
          </a:p>
        </p:txBody>
      </p:sp>
      <p:grpSp>
        <p:nvGrpSpPr>
          <p:cNvPr id="43" name="Group 42">
            <a:extLst>
              <a:ext uri="{FF2B5EF4-FFF2-40B4-BE49-F238E27FC236}">
                <a16:creationId xmlns:a16="http://schemas.microsoft.com/office/drawing/2014/main" id="{5400D2A7-379C-4A80-986D-0DA4CCB503EE}"/>
              </a:ext>
            </a:extLst>
          </p:cNvPr>
          <p:cNvGrpSpPr/>
          <p:nvPr/>
        </p:nvGrpSpPr>
        <p:grpSpPr>
          <a:xfrm>
            <a:off x="6302172" y="2227129"/>
            <a:ext cx="2743200" cy="1295947"/>
            <a:chOff x="4355823" y="2227129"/>
            <a:chExt cx="3636000" cy="1295947"/>
          </a:xfrm>
          <a:solidFill>
            <a:srgbClr val="0B9490">
              <a:alpha val="40000"/>
            </a:srgbClr>
          </a:solidFill>
        </p:grpSpPr>
        <p:sp>
          <p:nvSpPr>
            <p:cNvPr id="20" name="Rectangle 19">
              <a:extLst>
                <a:ext uri="{FF2B5EF4-FFF2-40B4-BE49-F238E27FC236}">
                  <a16:creationId xmlns:a16="http://schemas.microsoft.com/office/drawing/2014/main" id="{C9B16627-1613-462F-BED2-01B45571FD0D}"/>
                </a:ext>
              </a:extLst>
            </p:cNvPr>
            <p:cNvSpPr/>
            <p:nvPr/>
          </p:nvSpPr>
          <p:spPr>
            <a:xfrm>
              <a:off x="4355823" y="2372360"/>
              <a:ext cx="3636000" cy="1150716"/>
            </a:xfrm>
            <a:prstGeom prst="rect">
              <a:avLst/>
            </a:prstGeom>
            <a:gr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SNP analysis: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4 SNPs at the </a:t>
              </a: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MSR1</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locus (p&lt;0.0005)</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rs41505344 was the most significant</a:t>
              </a:r>
            </a:p>
          </p:txBody>
        </p:sp>
        <p:cxnSp>
          <p:nvCxnSpPr>
            <p:cNvPr id="21" name="Straight Arrow Connector 20">
              <a:extLst>
                <a:ext uri="{FF2B5EF4-FFF2-40B4-BE49-F238E27FC236}">
                  <a16:creationId xmlns:a16="http://schemas.microsoft.com/office/drawing/2014/main" id="{3FE56133-644D-49BF-9395-0EC641D50C9B}"/>
                </a:ext>
              </a:extLst>
            </p:cNvPr>
            <p:cNvCxnSpPr>
              <a:cxnSpLocks/>
              <a:stCxn id="19" idx="2"/>
              <a:endCxn id="20" idx="0"/>
            </p:cNvCxnSpPr>
            <p:nvPr/>
          </p:nvCxnSpPr>
          <p:spPr>
            <a:xfrm>
              <a:off x="6173823" y="2227129"/>
              <a:ext cx="0" cy="145231"/>
            </a:xfrm>
            <a:prstGeom prst="straightConnector1">
              <a:avLst/>
            </a:prstGeom>
            <a:grpFill/>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C45C07CF-3B18-4121-8AD5-ED9763CF907E}"/>
              </a:ext>
            </a:extLst>
          </p:cNvPr>
          <p:cNvSpPr/>
          <p:nvPr/>
        </p:nvSpPr>
        <p:spPr>
          <a:xfrm>
            <a:off x="9198285" y="1759129"/>
            <a:ext cx="2743200" cy="468000"/>
          </a:xfrm>
          <a:prstGeom prst="rect">
            <a:avLst/>
          </a:prstGeom>
          <a:solidFill>
            <a:srgbClr val="0B949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UK Biobank cohort</a:t>
            </a:r>
          </a:p>
        </p:txBody>
      </p:sp>
      <p:grpSp>
        <p:nvGrpSpPr>
          <p:cNvPr id="48" name="Group 47">
            <a:extLst>
              <a:ext uri="{FF2B5EF4-FFF2-40B4-BE49-F238E27FC236}">
                <a16:creationId xmlns:a16="http://schemas.microsoft.com/office/drawing/2014/main" id="{3AC26081-332D-44D7-BD77-382C10B47E27}"/>
              </a:ext>
            </a:extLst>
          </p:cNvPr>
          <p:cNvGrpSpPr/>
          <p:nvPr/>
        </p:nvGrpSpPr>
        <p:grpSpPr>
          <a:xfrm>
            <a:off x="9198285" y="2227129"/>
            <a:ext cx="2743200" cy="1295947"/>
            <a:chOff x="4355823" y="2227129"/>
            <a:chExt cx="3636000" cy="1295947"/>
          </a:xfrm>
          <a:solidFill>
            <a:srgbClr val="0B9490">
              <a:alpha val="40000"/>
            </a:srgbClr>
          </a:solidFill>
        </p:grpSpPr>
        <p:sp>
          <p:nvSpPr>
            <p:cNvPr id="49" name="Rectangle 48">
              <a:extLst>
                <a:ext uri="{FF2B5EF4-FFF2-40B4-BE49-F238E27FC236}">
                  <a16:creationId xmlns:a16="http://schemas.microsoft.com/office/drawing/2014/main" id="{1A965A9E-8DF6-4888-9CFF-B0B323AA0A61}"/>
                </a:ext>
              </a:extLst>
            </p:cNvPr>
            <p:cNvSpPr/>
            <p:nvPr/>
          </p:nvSpPr>
          <p:spPr>
            <a:xfrm>
              <a:off x="4355823" y="2372360"/>
              <a:ext cx="3636000" cy="1150716"/>
            </a:xfrm>
            <a:prstGeom prst="rect">
              <a:avLst/>
            </a:prstGeom>
            <a:grp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a:ea typeface="+mn-ea"/>
                  <a:cs typeface="+mn-cs"/>
                </a:rPr>
                <a:t>Quantitative trait analysis for rs41505344 showed: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Significant correlation with serum triglycerides and</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ALT levels</a:t>
              </a:r>
            </a:p>
          </p:txBody>
        </p:sp>
        <p:cxnSp>
          <p:nvCxnSpPr>
            <p:cNvPr id="50" name="Straight Arrow Connector 49">
              <a:extLst>
                <a:ext uri="{FF2B5EF4-FFF2-40B4-BE49-F238E27FC236}">
                  <a16:creationId xmlns:a16="http://schemas.microsoft.com/office/drawing/2014/main" id="{BFFF1737-BD45-4FAF-9503-5438450E02BC}"/>
                </a:ext>
              </a:extLst>
            </p:cNvPr>
            <p:cNvCxnSpPr>
              <a:cxnSpLocks/>
              <a:stCxn id="47" idx="2"/>
              <a:endCxn id="49" idx="0"/>
            </p:cNvCxnSpPr>
            <p:nvPr/>
          </p:nvCxnSpPr>
          <p:spPr>
            <a:xfrm>
              <a:off x="6173823" y="2227129"/>
              <a:ext cx="0" cy="145231"/>
            </a:xfrm>
            <a:prstGeom prst="straightConnector1">
              <a:avLst/>
            </a:prstGeom>
            <a:grpFill/>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a:hlinkClick r:id="rId3" action="ppaction://hlinksldjump"/>
            <a:extLst>
              <a:ext uri="{FF2B5EF4-FFF2-40B4-BE49-F238E27FC236}">
                <a16:creationId xmlns:a16="http://schemas.microsoft.com/office/drawing/2014/main" id="{1BC1E32E-0149-4711-A2AF-47DD24BB5DD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82919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a:xfrm>
            <a:off x="425450" y="141288"/>
            <a:ext cx="10494963" cy="769937"/>
          </a:xfrm>
        </p:spPr>
        <p:txBody>
          <a:bodyPr/>
          <a:lstStyle/>
          <a:p>
            <a:r>
              <a:rPr lang="en-US" dirty="0"/>
              <a:t>A polygenic risk score for progressive NAFLD risk stratification</a:t>
            </a:r>
            <a:endParaRPr lang="en-GB" dirty="0"/>
          </a:p>
        </p:txBody>
      </p:sp>
      <p:sp>
        <p:nvSpPr>
          <p:cNvPr id="31746" name="Text Placeholder 6"/>
          <p:cNvSpPr>
            <a:spLocks noGrp="1"/>
          </p:cNvSpPr>
          <p:nvPr>
            <p:ph type="body" sz="quarter" idx="10"/>
          </p:nvPr>
        </p:nvSpPr>
        <p:spPr>
          <a:xfrm>
            <a:off x="6350" y="6480175"/>
            <a:ext cx="10026650" cy="376238"/>
          </a:xfrm>
        </p:spPr>
        <p:txBody>
          <a:bodyPr/>
          <a:lstStyle/>
          <a:p>
            <a:pPr>
              <a:spcBef>
                <a:spcPct val="0"/>
              </a:spcBef>
            </a:pPr>
            <a:r>
              <a:rPr lang="en-GB" dirty="0"/>
              <a:t>Bianco C, et al. DILC 2020; AS017</a:t>
            </a:r>
          </a:p>
        </p:txBody>
      </p:sp>
      <p:sp>
        <p:nvSpPr>
          <p:cNvPr id="10" name="Content Placeholder 9"/>
          <p:cNvSpPr>
            <a:spLocks noGrp="1"/>
          </p:cNvSpPr>
          <p:nvPr>
            <p:ph sz="half" idx="11"/>
          </p:nvPr>
        </p:nvSpPr>
        <p:spPr>
          <a:xfrm>
            <a:off x="425752" y="1340767"/>
            <a:ext cx="4493218" cy="4988595"/>
          </a:xfrm>
        </p:spPr>
        <p:txBody>
          <a:bodyPr rtlCol="0"/>
          <a:lstStyle/>
          <a:p>
            <a:pPr marL="0" indent="0" fontAlgn="auto">
              <a:spcAft>
                <a:spcPts val="0"/>
              </a:spcAft>
              <a:buClr>
                <a:srgbClr val="004B87"/>
              </a:buClr>
              <a:buFont typeface="Arial" panose="020B0604020202020204" pitchFamily="34" charset="0"/>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fontAlgn="auto">
              <a:spcAft>
                <a:spcPts val="0"/>
              </a:spcAft>
              <a:buFont typeface="Arial" panose="020B0604020202020204" pitchFamily="34" charset="0"/>
              <a:buChar char="•"/>
              <a:defRPr/>
            </a:pPr>
            <a:r>
              <a:rPr lang="en-US" sz="1800" dirty="0">
                <a:solidFill>
                  <a:sysClr val="windowText" lastClr="000000"/>
                </a:solidFill>
                <a:cs typeface="Arial" panose="020B0604020202020204" pitchFamily="34" charset="0"/>
              </a:rPr>
              <a:t>Patients with dysmetabolism are at risk of NAFLD, severe fibrosis and HCC</a:t>
            </a:r>
          </a:p>
          <a:p>
            <a:pPr lvl="1" fontAlgn="auto">
              <a:spcAft>
                <a:spcPts val="0"/>
              </a:spcAft>
              <a:buFont typeface="Arial" panose="020B0604020202020204" pitchFamily="34" charset="0"/>
              <a:buChar char="–"/>
              <a:defRPr/>
            </a:pPr>
            <a:r>
              <a:rPr lang="en-US" sz="1600" dirty="0">
                <a:solidFill>
                  <a:sysClr val="windowText" lastClr="000000"/>
                </a:solidFill>
                <a:cs typeface="Arial" panose="020B0604020202020204" pitchFamily="34" charset="0"/>
              </a:rPr>
              <a:t>Non-invasive identification of these patients is a major unmet clinical need</a:t>
            </a:r>
          </a:p>
          <a:p>
            <a:pPr fontAlgn="auto">
              <a:spcAft>
                <a:spcPts val="0"/>
              </a:spcAft>
              <a:buFont typeface="Arial" panose="020B0604020202020204" pitchFamily="34" charset="0"/>
              <a:buChar char="•"/>
              <a:defRPr/>
            </a:pPr>
            <a:r>
              <a:rPr lang="en-US" sz="1800" dirty="0">
                <a:solidFill>
                  <a:sysClr val="windowText" lastClr="000000"/>
                </a:solidFill>
                <a:cs typeface="Arial" panose="020B0604020202020204" pitchFamily="34" charset="0"/>
              </a:rPr>
              <a:t>Genetic predisposition plays a major role in determining progressive NAFLD</a:t>
            </a:r>
          </a:p>
          <a:p>
            <a:pPr lvl="1" fontAlgn="auto">
              <a:spcAft>
                <a:spcPts val="0"/>
              </a:spcAft>
              <a:buFont typeface="Arial" panose="020B0604020202020204" pitchFamily="34" charset="0"/>
              <a:buChar char="–"/>
              <a:defRPr/>
            </a:pPr>
            <a:r>
              <a:rPr lang="en-US" sz="1600" dirty="0">
                <a:solidFill>
                  <a:sysClr val="windowText" lastClr="000000"/>
                </a:solidFill>
                <a:cs typeface="Arial" panose="020B0604020202020204" pitchFamily="34" charset="0"/>
              </a:rPr>
              <a:t>A polygenic risk score (PRS-HFC) exists that estimates inherited predisposition to accumulate liver fat based on common variants in </a:t>
            </a:r>
            <a:r>
              <a:rPr lang="en-US" sz="1600" i="1" dirty="0">
                <a:solidFill>
                  <a:schemeClr val="accent1"/>
                </a:solidFill>
                <a:cs typeface="Arial" panose="020B0604020202020204" pitchFamily="34" charset="0"/>
              </a:rPr>
              <a:t>PNPLA3</a:t>
            </a:r>
            <a:r>
              <a:rPr lang="en-US" sz="1600" dirty="0">
                <a:solidFill>
                  <a:sysClr val="windowText" lastClr="000000"/>
                </a:solidFill>
                <a:cs typeface="Arial" panose="020B0604020202020204" pitchFamily="34" charset="0"/>
              </a:rPr>
              <a:t>, </a:t>
            </a:r>
            <a:r>
              <a:rPr lang="en-US" sz="1600" i="1" dirty="0">
                <a:solidFill>
                  <a:schemeClr val="accent1"/>
                </a:solidFill>
                <a:cs typeface="Arial" panose="020B0604020202020204" pitchFamily="34" charset="0"/>
              </a:rPr>
              <a:t>TM6SF2</a:t>
            </a:r>
            <a:r>
              <a:rPr lang="en-US" sz="1600" dirty="0">
                <a:solidFill>
                  <a:sysClr val="windowText" lastClr="000000"/>
                </a:solidFill>
                <a:cs typeface="Arial" panose="020B0604020202020204" pitchFamily="34" charset="0"/>
              </a:rPr>
              <a:t>, </a:t>
            </a:r>
            <a:r>
              <a:rPr lang="en-US" sz="1600" i="1" dirty="0">
                <a:solidFill>
                  <a:schemeClr val="accent1"/>
                </a:solidFill>
                <a:cs typeface="Arial" panose="020B0604020202020204" pitchFamily="34" charset="0"/>
              </a:rPr>
              <a:t>MBOAT7</a:t>
            </a:r>
            <a:r>
              <a:rPr lang="en-US" sz="1600" dirty="0">
                <a:solidFill>
                  <a:sysClr val="windowText" lastClr="000000"/>
                </a:solidFill>
                <a:cs typeface="Arial" panose="020B0604020202020204" pitchFamily="34" charset="0"/>
              </a:rPr>
              <a:t> and </a:t>
            </a:r>
            <a:r>
              <a:rPr lang="en-US" sz="1600" i="1" dirty="0">
                <a:solidFill>
                  <a:schemeClr val="accent1"/>
                </a:solidFill>
                <a:cs typeface="Arial" panose="020B0604020202020204" pitchFamily="34" charset="0"/>
              </a:rPr>
              <a:t>GCKR</a:t>
            </a:r>
          </a:p>
          <a:p>
            <a:pPr fontAlgn="auto">
              <a:spcAft>
                <a:spcPts val="0"/>
              </a:spcAft>
              <a:buFont typeface="Arial" panose="020B0604020202020204" pitchFamily="34" charset="0"/>
              <a:buChar cha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examine the accuracy of PRS-HFC to stratify the risk of NAFLD-HCC in a multicentre cross-sectional cohort and to optimize the score (PRS-5) by including </a:t>
            </a:r>
            <a:r>
              <a:rPr lang="en-US" sz="1800" i="1" dirty="0">
                <a:solidFill>
                  <a:schemeClr val="accent1"/>
                </a:solidFill>
                <a:cs typeface="Arial" panose="020B0604020202020204" pitchFamily="34" charset="0"/>
              </a:rPr>
              <a:t>HSD17B13</a:t>
            </a:r>
          </a:p>
        </p:txBody>
      </p:sp>
      <p:sp>
        <p:nvSpPr>
          <p:cNvPr id="12" name="Content Placeholder 11"/>
          <p:cNvSpPr>
            <a:spLocks noGrp="1"/>
          </p:cNvSpPr>
          <p:nvPr>
            <p:ph sz="half" idx="12"/>
          </p:nvPr>
        </p:nvSpPr>
        <p:spPr>
          <a:xfrm>
            <a:off x="5102578" y="1340768"/>
            <a:ext cx="6663670" cy="4988594"/>
          </a:xfrm>
        </p:spPr>
        <p:txBody>
          <a:bodyPr rtlCol="0"/>
          <a:lstStyle/>
          <a:p>
            <a:pPr marL="0" indent="0" fontAlgn="auto">
              <a:spcAft>
                <a:spcPts val="0"/>
              </a:spcAft>
              <a:buClr>
                <a:srgbClr val="004B87"/>
              </a:buClr>
              <a:buFont typeface="Arial" panose="020B0604020202020204" pitchFamily="34" charset="0"/>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a:t>
            </a:r>
          </a:p>
          <a:p>
            <a:pPr fontAlgn="auto">
              <a:spcAft>
                <a:spcPts val="0"/>
              </a:spcAft>
              <a:buFont typeface="Arial" panose="020B0604020202020204" pitchFamily="34" charset="0"/>
              <a:buChar char="•"/>
              <a:defRPr/>
            </a:pPr>
            <a:r>
              <a:rPr lang="en-US" sz="1800" dirty="0">
                <a:solidFill>
                  <a:sysClr val="windowText" lastClr="000000"/>
                </a:solidFill>
                <a:cs typeface="Arial" panose="020B0604020202020204" pitchFamily="34" charset="0"/>
              </a:rPr>
              <a:t>A total of </a:t>
            </a:r>
            <a:r>
              <a:rPr lang="en-US" sz="1800" b="1" dirty="0">
                <a:solidFill>
                  <a:schemeClr val="accent1"/>
                </a:solidFill>
                <a:cs typeface="Arial" panose="020B0604020202020204" pitchFamily="34" charset="0"/>
              </a:rPr>
              <a:t>2,566</a:t>
            </a:r>
            <a:r>
              <a:rPr lang="en-US" sz="1800" dirty="0">
                <a:solidFill>
                  <a:sysClr val="windowText" lastClr="000000"/>
                </a:solidFill>
                <a:cs typeface="Arial" panose="020B0604020202020204" pitchFamily="34" charset="0"/>
              </a:rPr>
              <a:t> individuals considered</a:t>
            </a: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endParaRPr lang="en-US" sz="1800" dirty="0">
              <a:solidFill>
                <a:sysClr val="windowText" lastClr="000000"/>
              </a:solidFill>
              <a:cs typeface="Arial" panose="020B0604020202020204" pitchFamily="34" charset="0"/>
            </a:endParaRPr>
          </a:p>
          <a:p>
            <a:pPr fontAlgn="auto">
              <a:spcAft>
                <a:spcPts val="0"/>
              </a:spcAft>
              <a:buFont typeface="Arial" panose="020B0604020202020204" pitchFamily="34" charset="0"/>
              <a:buChar char="•"/>
              <a:defRPr/>
            </a:pPr>
            <a:r>
              <a:rPr lang="en-US" sz="1800" dirty="0">
                <a:solidFill>
                  <a:sysClr val="windowText" lastClr="000000"/>
                </a:solidFill>
                <a:cs typeface="Arial" panose="020B0604020202020204" pitchFamily="34" charset="0"/>
              </a:rPr>
              <a:t>Genetic data combined in the PRS-HFC and PRS-5</a:t>
            </a:r>
          </a:p>
          <a:p>
            <a:pPr lvl="1" fontAlgn="auto">
              <a:spcAft>
                <a:spcPts val="0"/>
              </a:spcAft>
              <a:buFont typeface="Arial" panose="020B0604020202020204" pitchFamily="34" charset="0"/>
              <a:buChar char="–"/>
              <a:defRPr/>
            </a:pPr>
            <a:r>
              <a:rPr lang="en-US" sz="1600" dirty="0">
                <a:solidFill>
                  <a:sysClr val="windowText" lastClr="000000"/>
                </a:solidFill>
                <a:cs typeface="Arial" panose="020B0604020202020204" pitchFamily="34" charset="0"/>
              </a:rPr>
              <a:t>Association with disease risk tested by multivariate logistic regression models</a:t>
            </a:r>
          </a:p>
          <a:p>
            <a:pPr lvl="1" fontAlgn="auto">
              <a:spcAft>
                <a:spcPts val="0"/>
              </a:spcAft>
              <a:defRPr/>
            </a:pPr>
            <a:r>
              <a:rPr lang="en-US" sz="1600" dirty="0">
                <a:solidFill>
                  <a:sysClr val="windowText" lastClr="000000"/>
                </a:solidFill>
                <a:cs typeface="Arial" panose="020B0604020202020204" pitchFamily="34" charset="0"/>
              </a:rPr>
              <a:t>Models adjusted for age, sex, BMI, presence of diabetes (and fibrosis)</a:t>
            </a:r>
            <a:endParaRPr lang="en-GB" sz="1600" dirty="0">
              <a:solidFill>
                <a:sysClr val="windowText" lastClr="000000"/>
              </a:solidFill>
              <a:cs typeface="Arial" panose="020B0604020202020204" pitchFamily="34" charset="0"/>
            </a:endParaRPr>
          </a:p>
        </p:txBody>
      </p:sp>
      <p:cxnSp>
        <p:nvCxnSpPr>
          <p:cNvPr id="31749" name="Straight Connector 69"/>
          <p:cNvCxnSpPr>
            <a:cxnSpLocks/>
          </p:cNvCxnSpPr>
          <p:nvPr/>
        </p:nvCxnSpPr>
        <p:spPr bwMode="auto">
          <a:xfrm>
            <a:off x="5060950" y="1341438"/>
            <a:ext cx="0" cy="4995862"/>
          </a:xfrm>
          <a:prstGeom prst="line">
            <a:avLst/>
          </a:prstGeom>
          <a:noFill/>
          <a:ln w="9525" algn="ctr">
            <a:solidFill>
              <a:srgbClr val="19478A"/>
            </a:solidFill>
            <a:round/>
            <a:headEnd/>
            <a:tailEnd/>
          </a:ln>
        </p:spPr>
      </p:cxnSp>
      <p:sp>
        <p:nvSpPr>
          <p:cNvPr id="9" name="Rectangle 8"/>
          <p:cNvSpPr/>
          <p:nvPr/>
        </p:nvSpPr>
        <p:spPr>
          <a:xfrm>
            <a:off x="5238750" y="2222500"/>
            <a:ext cx="3556000" cy="4953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 liver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(n=865)</a:t>
            </a:r>
          </a:p>
        </p:txBody>
      </p:sp>
      <p:sp>
        <p:nvSpPr>
          <p:cNvPr id="11" name="Rectangle 10"/>
          <p:cNvSpPr/>
          <p:nvPr/>
        </p:nvSpPr>
        <p:spPr>
          <a:xfrm>
            <a:off x="5238750" y="4095750"/>
            <a:ext cx="3556000" cy="495300"/>
          </a:xfrm>
          <a:prstGeom prst="rect">
            <a:avLst/>
          </a:prstGeom>
          <a:solidFill>
            <a:schemeClr val="accent2">
              <a:lumMod val="7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NAFLD + HCC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(n=226)</a:t>
            </a:r>
          </a:p>
        </p:txBody>
      </p:sp>
      <p:sp>
        <p:nvSpPr>
          <p:cNvPr id="13" name="Rectangle 12"/>
          <p:cNvSpPr/>
          <p:nvPr/>
        </p:nvSpPr>
        <p:spPr>
          <a:xfrm>
            <a:off x="5238750" y="2846388"/>
            <a:ext cx="3556000" cy="496887"/>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Histological NAFLD, no severe fibrosis (n=1,176)</a:t>
            </a:r>
          </a:p>
        </p:txBody>
      </p:sp>
      <p:sp>
        <p:nvSpPr>
          <p:cNvPr id="16" name="Rectangle 15"/>
          <p:cNvSpPr/>
          <p:nvPr/>
        </p:nvSpPr>
        <p:spPr>
          <a:xfrm>
            <a:off x="5238750" y="3470275"/>
            <a:ext cx="3556000" cy="496888"/>
          </a:xfrm>
          <a:prstGeom prst="rect">
            <a:avLst/>
          </a:prstGeom>
          <a:solidFill>
            <a:schemeClr val="accent2">
              <a:lumMod val="60000"/>
              <a:lumOff val="4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NAFLD + severe fibrosis, no HCC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(n=297)</a:t>
            </a:r>
          </a:p>
        </p:txBody>
      </p:sp>
      <p:sp>
        <p:nvSpPr>
          <p:cNvPr id="17" name="Rectangle 16"/>
          <p:cNvSpPr/>
          <p:nvPr/>
        </p:nvSpPr>
        <p:spPr>
          <a:xfrm>
            <a:off x="9132888" y="2540000"/>
            <a:ext cx="2770187" cy="1604963"/>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charset="0"/>
              </a:rPr>
              <a:t>Genotyping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charset="0"/>
              </a:rPr>
              <a:t>rs738409 (</a:t>
            </a:r>
            <a:r>
              <a:rPr kumimoji="0" lang="en-US" sz="1400" b="0" i="1" u="none" strike="noStrike" kern="1200" cap="none" spc="0" normalizeH="0" baseline="0" noProof="0" dirty="0">
                <a:ln>
                  <a:noFill/>
                </a:ln>
                <a:solidFill>
                  <a:srgbClr val="0B9490"/>
                </a:solidFill>
                <a:effectLst/>
                <a:uLnTx/>
                <a:uFillTx/>
                <a:latin typeface="Arial"/>
                <a:ea typeface="+mn-ea"/>
                <a:cs typeface="Arial" charset="0"/>
              </a:rPr>
              <a:t>PNPLA3</a:t>
            </a:r>
            <a:r>
              <a:rPr kumimoji="0" lang="en-US" sz="1400" b="0" i="0" u="none" strike="noStrike" kern="1200" cap="none" spc="0" normalizeH="0" baseline="0" noProof="0" dirty="0">
                <a:ln>
                  <a:noFill/>
                </a:ln>
                <a:solidFill>
                  <a:prstClr val="black"/>
                </a:solidFill>
                <a:effectLst/>
                <a:uLnTx/>
                <a:uFillTx/>
                <a:latin typeface="Arial"/>
                <a:ea typeface="+mn-ea"/>
                <a:cs typeface="Arial" charset="0"/>
              </a:rPr>
              <a:t> I148M)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charset="0"/>
              </a:rPr>
              <a:t>rs58542926 (</a:t>
            </a:r>
            <a:r>
              <a:rPr kumimoji="0" lang="en-US" sz="1400" b="0" i="1" u="none" strike="noStrike" kern="1200" cap="none" spc="0" normalizeH="0" baseline="0" noProof="0" dirty="0">
                <a:ln>
                  <a:noFill/>
                </a:ln>
                <a:solidFill>
                  <a:srgbClr val="0B9490"/>
                </a:solidFill>
                <a:effectLst/>
                <a:uLnTx/>
                <a:uFillTx/>
                <a:latin typeface="Arial"/>
                <a:ea typeface="+mn-ea"/>
                <a:cs typeface="Arial" charset="0"/>
              </a:rPr>
              <a:t>TM6SF2</a:t>
            </a:r>
            <a:r>
              <a:rPr kumimoji="0" lang="en-US" sz="1400" b="0" i="0" u="none" strike="noStrike" kern="1200" cap="none" spc="0" normalizeH="0" baseline="0" noProof="0" dirty="0">
                <a:ln>
                  <a:noFill/>
                </a:ln>
                <a:solidFill>
                  <a:prstClr val="black"/>
                </a:solidFill>
                <a:effectLst/>
                <a:uLnTx/>
                <a:uFillTx/>
                <a:latin typeface="Arial"/>
                <a:ea typeface="+mn-ea"/>
                <a:cs typeface="Arial" charset="0"/>
              </a:rPr>
              <a:t> E167K)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charset="0"/>
              </a:rPr>
              <a:t>rs641738 (C&gt;T at </a:t>
            </a:r>
            <a:r>
              <a:rPr kumimoji="0" lang="en-US" sz="1400" b="0" i="1" u="none" strike="noStrike" kern="1200" cap="none" spc="0" normalizeH="0" baseline="0" noProof="0" dirty="0">
                <a:ln>
                  <a:noFill/>
                </a:ln>
                <a:solidFill>
                  <a:srgbClr val="0B9490"/>
                </a:solidFill>
                <a:effectLst/>
                <a:uLnTx/>
                <a:uFillTx/>
                <a:latin typeface="Arial"/>
                <a:ea typeface="+mn-ea"/>
                <a:cs typeface="Arial" charset="0"/>
              </a:rPr>
              <a:t>MBOAT7</a:t>
            </a:r>
            <a:r>
              <a:rPr kumimoji="0" lang="en-US" sz="1400" b="0" i="0" u="none" strike="noStrike" kern="1200" cap="none" spc="0" normalizeH="0" baseline="0" noProof="0" dirty="0">
                <a:ln>
                  <a:noFill/>
                </a:ln>
                <a:solidFill>
                  <a:prstClr val="black"/>
                </a:solidFill>
                <a:effectLst/>
                <a:uLnTx/>
                <a:uFillTx/>
                <a:latin typeface="Arial"/>
                <a:ea typeface="+mn-ea"/>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charset="0"/>
              </a:rPr>
              <a:t>rs1260326 (</a:t>
            </a:r>
            <a:r>
              <a:rPr kumimoji="0" lang="en-US" sz="1400" b="0" i="1" u="none" strike="noStrike" kern="1200" cap="none" spc="0" normalizeH="0" baseline="0" noProof="0" dirty="0">
                <a:ln>
                  <a:noFill/>
                </a:ln>
                <a:solidFill>
                  <a:srgbClr val="0B9490"/>
                </a:solidFill>
                <a:effectLst/>
                <a:uLnTx/>
                <a:uFillTx/>
                <a:latin typeface="Arial"/>
                <a:ea typeface="+mn-ea"/>
                <a:cs typeface="Arial" charset="0"/>
              </a:rPr>
              <a:t>GCKR</a:t>
            </a:r>
            <a:r>
              <a:rPr kumimoji="0" lang="en-US" sz="1400" b="0" i="0" u="none" strike="noStrike" kern="1200" cap="none" spc="0" normalizeH="0" baseline="0" noProof="0" dirty="0">
                <a:ln>
                  <a:noFill/>
                </a:ln>
                <a:solidFill>
                  <a:prstClr val="black"/>
                </a:solidFill>
                <a:effectLst/>
                <a:uLnTx/>
                <a:uFillTx/>
                <a:latin typeface="Arial"/>
                <a:ea typeface="+mn-ea"/>
                <a:cs typeface="Arial" charset="0"/>
              </a:rPr>
              <a:t> P446L)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charset="0"/>
              </a:rPr>
              <a:t>rs72613567 (</a:t>
            </a:r>
            <a:r>
              <a:rPr kumimoji="0" lang="en-GB" sz="1400" b="0" i="1" u="none" strike="noStrike" kern="1200" cap="none" spc="0" normalizeH="0" baseline="0" noProof="0" dirty="0">
                <a:ln>
                  <a:noFill/>
                </a:ln>
                <a:solidFill>
                  <a:srgbClr val="0B9490"/>
                </a:solidFill>
                <a:effectLst/>
                <a:uLnTx/>
                <a:uFillTx/>
                <a:latin typeface="Arial"/>
                <a:ea typeface="+mn-ea"/>
                <a:cs typeface="Arial" charset="0"/>
              </a:rPr>
              <a:t>HSD17B1</a:t>
            </a:r>
            <a:r>
              <a:rPr kumimoji="0" lang="en-GB" sz="1400" b="0" i="1" u="none" strike="noStrike" kern="1200" cap="none" spc="0" normalizeH="0" baseline="0" noProof="0" dirty="0">
                <a:ln>
                  <a:noFill/>
                </a:ln>
                <a:solidFill>
                  <a:srgbClr val="0A9390"/>
                </a:solidFill>
                <a:effectLst/>
                <a:uLnTx/>
                <a:uFillTx/>
                <a:latin typeface="Arial"/>
                <a:ea typeface="+mn-ea"/>
                <a:cs typeface="Arial" charset="0"/>
              </a:rPr>
              <a:t>3</a:t>
            </a:r>
            <a:r>
              <a:rPr kumimoji="0" lang="en-GB" sz="1400" b="0" i="0" u="none" strike="noStrike" kern="1200" cap="none" spc="0" normalizeH="0" baseline="0" noProof="0" dirty="0">
                <a:ln>
                  <a:noFill/>
                </a:ln>
                <a:solidFill>
                  <a:prstClr val="black"/>
                </a:solidFill>
                <a:effectLst/>
                <a:uLnTx/>
                <a:uFillTx/>
                <a:latin typeface="Arial"/>
                <a:ea typeface="+mn-ea"/>
                <a:cs typeface="Arial" charset="0"/>
              </a:rPr>
              <a:t>:TA</a:t>
            </a:r>
            <a:r>
              <a:rPr kumimoji="0" lang="it-IT" sz="1400" b="0" i="0" u="none" strike="noStrike" kern="1200" cap="none" spc="0" normalizeH="0" baseline="0" noProof="0" dirty="0">
                <a:ln>
                  <a:noFill/>
                </a:ln>
                <a:solidFill>
                  <a:prstClr val="black"/>
                </a:solidFill>
                <a:effectLst/>
                <a:uLnTx/>
                <a:uFillTx/>
                <a:latin typeface="Arial"/>
                <a:ea typeface="+mn-ea"/>
                <a:cs typeface="Arial" charset="0"/>
              </a:rPr>
              <a:t>)</a:t>
            </a:r>
            <a:endParaRPr kumimoji="0" lang="en-GB" sz="1400" b="0" i="0" u="none" strike="noStrike" kern="1200" cap="none" spc="0" normalizeH="0" baseline="0" noProof="0" dirty="0">
              <a:ln>
                <a:noFill/>
              </a:ln>
              <a:solidFill>
                <a:prstClr val="black"/>
              </a:solidFill>
              <a:effectLst/>
              <a:uLnTx/>
              <a:uFillTx/>
              <a:latin typeface="Arial"/>
              <a:ea typeface="+mn-ea"/>
              <a:cs typeface="Arial" charset="0"/>
            </a:endParaRPr>
          </a:p>
        </p:txBody>
      </p:sp>
      <p:cxnSp>
        <p:nvCxnSpPr>
          <p:cNvPr id="6" name="Connector: Elbow 5"/>
          <p:cNvCxnSpPr>
            <a:stCxn id="9" idx="3"/>
            <a:endCxn id="17" idx="1"/>
          </p:cNvCxnSpPr>
          <p:nvPr/>
        </p:nvCxnSpPr>
        <p:spPr>
          <a:xfrm>
            <a:off x="8794750" y="2470150"/>
            <a:ext cx="338138" cy="87312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p:cNvCxnSpPr>
            <a:stCxn id="13" idx="3"/>
            <a:endCxn id="17" idx="1"/>
          </p:cNvCxnSpPr>
          <p:nvPr/>
        </p:nvCxnSpPr>
        <p:spPr>
          <a:xfrm>
            <a:off x="8794750" y="3094038"/>
            <a:ext cx="338138" cy="24923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p:cNvCxnSpPr>
            <a:stCxn id="16" idx="3"/>
            <a:endCxn id="17" idx="1"/>
          </p:cNvCxnSpPr>
          <p:nvPr/>
        </p:nvCxnSpPr>
        <p:spPr>
          <a:xfrm flipV="1">
            <a:off x="8794750" y="3343275"/>
            <a:ext cx="338138" cy="37623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11" idx="3"/>
            <a:endCxn id="17" idx="1"/>
          </p:cNvCxnSpPr>
          <p:nvPr/>
        </p:nvCxnSpPr>
        <p:spPr>
          <a:xfrm flipV="1">
            <a:off x="8794750" y="3343275"/>
            <a:ext cx="338138" cy="100012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hlinkClick r:id="rId3" action="ppaction://hlinksldjump"/>
            <a:extLst>
              <a:ext uri="{FF2B5EF4-FFF2-40B4-BE49-F238E27FC236}">
                <a16:creationId xmlns:a16="http://schemas.microsoft.com/office/drawing/2014/main" id="{A8140261-AD57-4405-B36E-C6E2170A178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7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8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9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E5295F7D-8EB8-4FDE-87AC-7B8B05E54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655285-0295-4DC9-BB3C-AA4FB57D4246}">
  <ds:schemaRefs>
    <ds:schemaRef ds:uri="http://schemas.microsoft.com/office/2006/metadata/properties"/>
    <ds:schemaRef ds:uri="http://purl.org/dc/terms/"/>
    <ds:schemaRef ds:uri="http://purl.org/dc/elements/1.1/"/>
    <ds:schemaRef ds:uri="http://purl.org/dc/dcmitype/"/>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7a3f0d49-cb9d-4d28-b6b4-cb24b88658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6188</TotalTime>
  <Words>24860</Words>
  <Application>Microsoft Office PowerPoint</Application>
  <PresentationFormat>Grand écran</PresentationFormat>
  <Paragraphs>1288</Paragraphs>
  <Slides>38</Slides>
  <Notes>38</Notes>
  <HiddenSlides>0</HiddenSlides>
  <MMClips>0</MMClips>
  <ScaleCrop>false</ScaleCrop>
  <HeadingPairs>
    <vt:vector size="6" baseType="variant">
      <vt:variant>
        <vt:lpstr>Polices utilisées</vt:lpstr>
      </vt:variant>
      <vt:variant>
        <vt:i4>4</vt:i4>
      </vt:variant>
      <vt:variant>
        <vt:lpstr>Thème</vt:lpstr>
      </vt:variant>
      <vt:variant>
        <vt:i4>9</vt:i4>
      </vt:variant>
      <vt:variant>
        <vt:lpstr>Titres des diapositives</vt:lpstr>
      </vt:variant>
      <vt:variant>
        <vt:i4>38</vt:i4>
      </vt:variant>
    </vt:vector>
  </HeadingPairs>
  <TitlesOfParts>
    <vt:vector size="51" baseType="lpstr">
      <vt:lpstr>Arial</vt:lpstr>
      <vt:lpstr>Calibri</vt:lpstr>
      <vt:lpstr>Segoe UI</vt:lpstr>
      <vt:lpstr>Symbol</vt:lpstr>
      <vt:lpstr>4_blank</vt:lpstr>
      <vt:lpstr>3_blank</vt:lpstr>
      <vt:lpstr>2_blank</vt:lpstr>
      <vt:lpstr>1_blank</vt:lpstr>
      <vt:lpstr>5_blank</vt:lpstr>
      <vt:lpstr>6_blank</vt:lpstr>
      <vt:lpstr>7_blank</vt:lpstr>
      <vt:lpstr>8_blank</vt:lpstr>
      <vt:lpstr>9_blank</vt:lpstr>
      <vt:lpstr>Metabolism, alcohol and toxicity</vt:lpstr>
      <vt:lpstr>About these slides</vt:lpstr>
      <vt:lpstr>Contents</vt:lpstr>
      <vt:lpstr>Contents</vt:lpstr>
      <vt:lpstr>Contents</vt:lpstr>
      <vt:lpstr>1. NAFLD: target identification and drug pipeline</vt:lpstr>
      <vt:lpstr>Macrophage scavenger receptor 1 mediates lipid-induced inflammation in human obesity-related NAFLD</vt:lpstr>
      <vt:lpstr>Macrophage scavenger receptor 1 mediates lipid-induced inflammation in human obesity-related NAFLD</vt:lpstr>
      <vt:lpstr>A polygenic risk score for progressive NAFLD risk stratification</vt:lpstr>
      <vt:lpstr>A polygenic risk score for progressive NAFLD risk stratification</vt:lpstr>
      <vt:lpstr>Carbohydrate restriction reverses NAFLD by altering hepatic mitochondrial fluxes in humans</vt:lpstr>
      <vt:lpstr>Carbohydrate restriction reverses NAFLD by altering hepatic mitochondrial fluxes in humans</vt:lpstr>
      <vt:lpstr>2. NAFLD: pharmacological therapy</vt:lpstr>
      <vt:lpstr>Positive topline results from a 24-week, randomized, double-blind, placebo-controlled, multicenter, phase 2 study of aldafermin in patients with NASH</vt:lpstr>
      <vt:lpstr>Positive topline results from a 24-week, randomized, double-blind, placebo-controlled, multicenter, phase 2 study of aldafermin in patients with NASH</vt:lpstr>
      <vt:lpstr>Effects of cotadutide on biomarkers of NASH in overweight or obese subjects with T2DM: a 54-week analysis of a randomized phase 2b study</vt:lpstr>
      <vt:lpstr>Effects of cotadutide on biomarkers of NASH in overweight or obese subjects with T2DM: a 54-week analysis of a randomized phase 2b study</vt:lpstr>
      <vt:lpstr>3. Gut–liver axis</vt:lpstr>
      <vt:lpstr>MCJ deficiency results in gut barrier dysfunction and macrophage-elicited inflammation following ethanol consumption, facilitating alcoholic endotoxemia</vt:lpstr>
      <vt:lpstr>MCJ deficiency results in gut barrier dysfunction and macrophage-elicited inflammation following ethanol consumption, facilitating alcoholic endotoxemia</vt:lpstr>
      <vt:lpstr>4. NAFLD: experimental</vt:lpstr>
      <vt:lpstr>Myosteatosis is associated with early NASH in the context of obesity  and metabolic syndrome</vt:lpstr>
      <vt:lpstr>Myosteatosis is associated with early NASH in the context of obesity  and metabolic syndrome</vt:lpstr>
      <vt:lpstr>5. NAFLD: clinical aspects except therapy</vt:lpstr>
      <vt:lpstr>Adipose tissue insulin resistance and inflammation, but not reduced hepatic fat oxidation, are associated with active NASH and severe fibrosis</vt:lpstr>
      <vt:lpstr>Adipose tissue insulin resistance and inflammation, but not reduced hepatic fat oxidation, are associated with active NASH and severe fibrosis</vt:lpstr>
      <vt:lpstr>Europe's largest meta-analysis on the prevalence of NAFLD, NASH and advanced fibrosis (F3–F4)</vt:lpstr>
      <vt:lpstr>Europe's largest meta-analysis on the prevalence of NAFLD, NASH and advanced fibrosis (F3–F4)</vt:lpstr>
      <vt:lpstr>6. NAFLD: diagnostics and non-invasive assessment</vt:lpstr>
      <vt:lpstr>Machine learning models identify novel histologic features predictive of clinical disease progression in patients with advanced fibrosis due to NASH</vt:lpstr>
      <vt:lpstr>Machine learning models identify novel histologic features predictive of clinical disease progression in patients with advanced fibrosis due to NASH</vt:lpstr>
      <vt:lpstr>Predictive modelling to identify and characterize fast progressors among patients with NASH</vt:lpstr>
      <vt:lpstr>Predictive modelling to identify and characterize fast progressors among patients with NASH</vt:lpstr>
      <vt:lpstr>7. NAFLD: experimental and pathophysiology </vt:lpstr>
      <vt:lpstr>Genome-wide association study for alcohol-related cirrhosis identifies new risk loci in MARC1 and HNRNPUL1</vt:lpstr>
      <vt:lpstr>Genome-wide association study for alcohol-related cirrhosis identifies new risk loci in MARC1 and HNRNPUL1</vt:lpstr>
      <vt:lpstr>Infiltrative monocyte derived adenosine deaminase 2 promotes liver fibrosis via signalling through extracellular inosine</vt:lpstr>
      <vt:lpstr>Infiltrative monocyte derived adenosine deaminase 2 promotes liver fibrosis via signalling through extracellular inosine</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507</cp:revision>
  <dcterms:created xsi:type="dcterms:W3CDTF">2016-10-10T16:35:57Z</dcterms:created>
  <dcterms:modified xsi:type="dcterms:W3CDTF">2020-08-31T10:15:31Z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