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6.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3" r:id="rId5"/>
    <p:sldMasterId id="2147483676" r:id="rId6"/>
    <p:sldMasterId id="2147483668" r:id="rId7"/>
    <p:sldMasterId id="2147483661" r:id="rId8"/>
    <p:sldMasterId id="2147483691" r:id="rId9"/>
    <p:sldMasterId id="2147483698" r:id="rId10"/>
    <p:sldMasterId id="2147483706" r:id="rId11"/>
  </p:sldMasterIdLst>
  <p:notesMasterIdLst>
    <p:notesMasterId r:id="rId48"/>
  </p:notesMasterIdLst>
  <p:sldIdLst>
    <p:sldId id="256" r:id="rId12"/>
    <p:sldId id="312" r:id="rId13"/>
    <p:sldId id="313" r:id="rId14"/>
    <p:sldId id="315" r:id="rId15"/>
    <p:sldId id="314" r:id="rId16"/>
    <p:sldId id="307" r:id="rId17"/>
    <p:sldId id="310" r:id="rId18"/>
    <p:sldId id="318" r:id="rId19"/>
    <p:sldId id="309" r:id="rId20"/>
    <p:sldId id="319" r:id="rId21"/>
    <p:sldId id="320" r:id="rId22"/>
    <p:sldId id="316" r:id="rId23"/>
    <p:sldId id="321" r:id="rId24"/>
    <p:sldId id="322" r:id="rId25"/>
    <p:sldId id="323" r:id="rId26"/>
    <p:sldId id="324" r:id="rId27"/>
    <p:sldId id="325" r:id="rId28"/>
    <p:sldId id="326" r:id="rId29"/>
    <p:sldId id="327" r:id="rId30"/>
    <p:sldId id="328" r:id="rId31"/>
    <p:sldId id="329" r:id="rId32"/>
    <p:sldId id="317" r:id="rId33"/>
    <p:sldId id="330" r:id="rId34"/>
    <p:sldId id="331" r:id="rId35"/>
    <p:sldId id="332" r:id="rId36"/>
    <p:sldId id="311" r:id="rId37"/>
    <p:sldId id="333" r:id="rId38"/>
    <p:sldId id="334" r:id="rId39"/>
    <p:sldId id="335" r:id="rId40"/>
    <p:sldId id="336" r:id="rId41"/>
    <p:sldId id="337" r:id="rId42"/>
    <p:sldId id="338" r:id="rId43"/>
    <p:sldId id="339" r:id="rId44"/>
    <p:sldId id="340" r:id="rId45"/>
    <p:sldId id="341" r:id="rId46"/>
    <p:sldId id="342" r:id="rId47"/>
  </p:sldIdLst>
  <p:sldSz cx="12192000" cy="6858000"/>
  <p:notesSz cx="5314950" cy="6858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3" userDrawn="1">
          <p15:clr>
            <a:srgbClr val="A4A3A4"/>
          </p15:clr>
        </p15:guide>
        <p15:guide id="2" pos="267" userDrawn="1">
          <p15:clr>
            <a:srgbClr val="A4A3A4"/>
          </p15:clr>
        </p15:guide>
        <p15:guide id="3" pos="7412" userDrawn="1">
          <p15:clr>
            <a:srgbClr val="A4A3A4"/>
          </p15:clr>
        </p15:guide>
        <p15:guide id="4" pos="381" userDrawn="1">
          <p15:clr>
            <a:srgbClr val="A4A3A4"/>
          </p15:clr>
        </p15:guide>
        <p15:guide id="5" pos="7299" userDrawn="1">
          <p15:clr>
            <a:srgbClr val="A4A3A4"/>
          </p15:clr>
        </p15:guide>
        <p15:guide id="6" orient="horz" pos="3987" userDrawn="1">
          <p15:clr>
            <a:srgbClr val="A4A3A4"/>
          </p15:clr>
        </p15:guide>
        <p15:guide id="7" orient="horz" pos="1071" userDrawn="1">
          <p15:clr>
            <a:srgbClr val="A4A3A4"/>
          </p15:clr>
        </p15:guide>
        <p15:guide id="8" orient="horz" pos="12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ris Watson" initials="CW [2]" lastIdx="50" clrIdx="6">
    <p:extLst>
      <p:ext uri="{19B8F6BF-5375-455C-9EA6-DF929625EA0E}">
        <p15:presenceInfo xmlns:p15="http://schemas.microsoft.com/office/powerpoint/2012/main" userId="S::chrisw@obsidianhg.com::c7a5c81e-27f4-4121-a1f5-8539a13aa031" providerId="AD"/>
      </p:ext>
    </p:extLst>
  </p:cmAuthor>
  <p:cmAuthor id="1" name="Simon Lott (Obsidian)" initials="SL(" lastIdx="1" clrIdx="0">
    <p:extLst>
      <p:ext uri="{19B8F6BF-5375-455C-9EA6-DF929625EA0E}">
        <p15:presenceInfo xmlns:p15="http://schemas.microsoft.com/office/powerpoint/2012/main" userId="Simon Lott (Obsidian)" providerId="None"/>
      </p:ext>
    </p:extLst>
  </p:cmAuthor>
  <p:cmAuthor id="2" name="Medical Writer" initials="A" lastIdx="14" clrIdx="1">
    <p:extLst>
      <p:ext uri="{19B8F6BF-5375-455C-9EA6-DF929625EA0E}">
        <p15:presenceInfo xmlns:p15="http://schemas.microsoft.com/office/powerpoint/2012/main" userId="Medical Writer" providerId="None"/>
      </p:ext>
    </p:extLst>
  </p:cmAuthor>
  <p:cmAuthor id="3" name="Simon Lott" initials="SL" lastIdx="22" clrIdx="2">
    <p:extLst>
      <p:ext uri="{19B8F6BF-5375-455C-9EA6-DF929625EA0E}">
        <p15:presenceInfo xmlns:p15="http://schemas.microsoft.com/office/powerpoint/2012/main" userId="Simon Lott" providerId="None"/>
      </p:ext>
    </p:extLst>
  </p:cmAuthor>
  <p:cmAuthor id="4" name="Writer" initials="Wr" lastIdx="6" clrIdx="3">
    <p:extLst>
      <p:ext uri="{19B8F6BF-5375-455C-9EA6-DF929625EA0E}">
        <p15:presenceInfo xmlns:p15="http://schemas.microsoft.com/office/powerpoint/2012/main" userId="Writer" providerId="None"/>
      </p:ext>
    </p:extLst>
  </p:cmAuthor>
  <p:cmAuthor id="5" name="Chris Watson" initials="CW" lastIdx="54" clrIdx="4">
    <p:extLst>
      <p:ext uri="{19B8F6BF-5375-455C-9EA6-DF929625EA0E}">
        <p15:presenceInfo xmlns:p15="http://schemas.microsoft.com/office/powerpoint/2012/main" userId="Chris Watson" providerId="None"/>
      </p:ext>
    </p:extLst>
  </p:cmAuthor>
  <p:cmAuthor id="6" name="Julia Heagerty (Obsidian)" initials="JH(" lastIdx="5" clrIdx="5">
    <p:extLst>
      <p:ext uri="{19B8F6BF-5375-455C-9EA6-DF929625EA0E}">
        <p15:presenceInfo xmlns:p15="http://schemas.microsoft.com/office/powerpoint/2012/main" userId="S-1-5-21-2416720587-102252390-449953431-47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708"/>
    <a:srgbClr val="EB5F17"/>
    <a:srgbClr val="0A9390"/>
    <a:srgbClr val="DC204E"/>
    <a:srgbClr val="F8BE3D"/>
    <a:srgbClr val="004A86"/>
    <a:srgbClr val="D8E9B1"/>
    <a:srgbClr val="9DC93B"/>
    <a:srgbClr val="71C5E9"/>
    <a:srgbClr val="FEFC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5" autoAdjust="0"/>
    <p:restoredTop sz="86164" autoAdjust="0"/>
  </p:normalViewPr>
  <p:slideViewPr>
    <p:cSldViewPr snapToGrid="0">
      <p:cViewPr varScale="1">
        <p:scale>
          <a:sx n="63" d="100"/>
          <a:sy n="63" d="100"/>
        </p:scale>
        <p:origin x="1020" y="66"/>
      </p:cViewPr>
      <p:guideLst>
        <p:guide orient="horz" pos="843"/>
        <p:guide pos="267"/>
        <p:guide pos="7412"/>
        <p:guide pos="381"/>
        <p:guide pos="7299"/>
        <p:guide orient="horz" pos="3987"/>
        <p:guide orient="horz" pos="1071"/>
        <p:guide orient="horz" pos="126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843"/>
    </p:cViewPr>
  </p:sorterViewPr>
  <p:notesViewPr>
    <p:cSldViewPr snapToGrid="0">
      <p:cViewPr varScale="1">
        <p:scale>
          <a:sx n="83" d="100"/>
          <a:sy n="83" d="100"/>
        </p:scale>
        <p:origin x="3106" y="48"/>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ags" Target="tags/tag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v>Column1</c:v>
          </c:tx>
          <c:dPt>
            <c:idx val="0"/>
            <c:bubble3D val="0"/>
            <c:spPr>
              <a:solidFill>
                <a:srgbClr val="1D498B"/>
              </a:solidFill>
              <a:ln w="19046">
                <a:solidFill>
                  <a:srgbClr val="FFFFFF"/>
                </a:solidFill>
                <a:prstDash val="solid"/>
              </a:ln>
            </c:spPr>
            <c:extLst>
              <c:ext xmlns:c16="http://schemas.microsoft.com/office/drawing/2014/chart" uri="{C3380CC4-5D6E-409C-BE32-E72D297353CC}">
                <c16:uniqueId val="{00000001-EB11-431C-BFF9-B6287B3026C7}"/>
              </c:ext>
            </c:extLst>
          </c:dPt>
          <c:dPt>
            <c:idx val="1"/>
            <c:bubble3D val="0"/>
            <c:spPr>
              <a:solidFill>
                <a:srgbClr val="0DC5E8"/>
              </a:solidFill>
              <a:ln w="19046">
                <a:solidFill>
                  <a:srgbClr val="FFFFFF"/>
                </a:solidFill>
                <a:prstDash val="solid"/>
              </a:ln>
            </c:spPr>
            <c:extLst>
              <c:ext xmlns:c16="http://schemas.microsoft.com/office/drawing/2014/chart" uri="{C3380CC4-5D6E-409C-BE32-E72D297353CC}">
                <c16:uniqueId val="{00000003-EB11-431C-BFF9-B6287B3026C7}"/>
              </c:ext>
            </c:extLst>
          </c:dPt>
          <c:dPt>
            <c:idx val="2"/>
            <c:bubble3D val="0"/>
            <c:spPr>
              <a:solidFill>
                <a:srgbClr val="253746"/>
              </a:solidFill>
              <a:ln w="19046">
                <a:solidFill>
                  <a:srgbClr val="FFFFFF"/>
                </a:solidFill>
                <a:prstDash val="solid"/>
              </a:ln>
            </c:spPr>
            <c:extLst>
              <c:ext xmlns:c16="http://schemas.microsoft.com/office/drawing/2014/chart" uri="{C3380CC4-5D6E-409C-BE32-E72D297353CC}">
                <c16:uniqueId val="{00000005-EB11-431C-BFF9-B6287B3026C7}"/>
              </c:ext>
            </c:extLst>
          </c:dPt>
          <c:dPt>
            <c:idx val="3"/>
            <c:bubble3D val="0"/>
            <c:spPr>
              <a:solidFill>
                <a:srgbClr val="976CA4"/>
              </a:solidFill>
              <a:ln w="19046">
                <a:solidFill>
                  <a:srgbClr val="FFFFFF"/>
                </a:solidFill>
                <a:prstDash val="solid"/>
              </a:ln>
            </c:spPr>
            <c:extLst>
              <c:ext xmlns:c16="http://schemas.microsoft.com/office/drawing/2014/chart" uri="{C3380CC4-5D6E-409C-BE32-E72D297353CC}">
                <c16:uniqueId val="{00000007-EB11-431C-BFF9-B6287B3026C7}"/>
              </c:ext>
            </c:extLst>
          </c:dPt>
          <c:dPt>
            <c:idx val="4"/>
            <c:bubble3D val="0"/>
            <c:spPr>
              <a:solidFill>
                <a:srgbClr val="9DC93B"/>
              </a:solidFill>
              <a:ln w="19046">
                <a:solidFill>
                  <a:srgbClr val="FFFFFF"/>
                </a:solidFill>
                <a:prstDash val="solid"/>
              </a:ln>
            </c:spPr>
            <c:extLst>
              <c:ext xmlns:c16="http://schemas.microsoft.com/office/drawing/2014/chart" uri="{C3380CC4-5D6E-409C-BE32-E72D297353CC}">
                <c16:uniqueId val="{00000009-EB11-431C-BFF9-B6287B3026C7}"/>
              </c:ext>
            </c:extLst>
          </c:dPt>
          <c:dPt>
            <c:idx val="5"/>
            <c:bubble3D val="0"/>
            <c:spPr>
              <a:solidFill>
                <a:srgbClr val="A22222"/>
              </a:solidFill>
              <a:ln w="19046">
                <a:solidFill>
                  <a:srgbClr val="FFFFFF"/>
                </a:solidFill>
                <a:prstDash val="solid"/>
              </a:ln>
            </c:spPr>
            <c:extLst>
              <c:ext xmlns:c16="http://schemas.microsoft.com/office/drawing/2014/chart" uri="{C3380CC4-5D6E-409C-BE32-E72D297353CC}">
                <c16:uniqueId val="{0000000B-EB11-431C-BFF9-B6287B3026C7}"/>
              </c:ext>
            </c:extLst>
          </c:dPt>
          <c:dPt>
            <c:idx val="6"/>
            <c:bubble3D val="0"/>
            <c:spPr>
              <a:solidFill>
                <a:srgbClr val="112C53"/>
              </a:solidFill>
              <a:ln w="19046">
                <a:solidFill>
                  <a:srgbClr val="FFFFFF"/>
                </a:solidFill>
                <a:prstDash val="solid"/>
              </a:ln>
            </c:spPr>
            <c:extLst>
              <c:ext xmlns:c16="http://schemas.microsoft.com/office/drawing/2014/chart" uri="{C3380CC4-5D6E-409C-BE32-E72D297353CC}">
                <c16:uniqueId val="{0000000D-EB11-431C-BFF9-B6287B3026C7}"/>
              </c:ext>
            </c:extLst>
          </c:dPt>
          <c:dLbls>
            <c:dLbl>
              <c:idx val="0"/>
              <c:layout>
                <c:manualLayout>
                  <c:x val="-0.16872097184437251"/>
                  <c:y val="8.0266719666261144E-2"/>
                </c:manualLayout>
              </c:layout>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lang="en-US" sz="1400" b="0" i="0" u="none" strike="noStrike" kern="1200" baseline="0">
                      <a:solidFill>
                        <a:srgbClr val="FFFFFF"/>
                      </a:solidFill>
                      <a:latin typeface="Arial"/>
                    </a:defRPr>
                  </a:pPr>
                  <a:endParaRPr lang="fr-FR"/>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B11-431C-BFF9-B6287B3026C7}"/>
                </c:ext>
              </c:extLst>
            </c:dLbl>
            <c:dLbl>
              <c:idx val="1"/>
              <c:layout>
                <c:manualLayout>
                  <c:x val="0.11512330833432743"/>
                  <c:y val="-0.25199812636765218"/>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EB11-431C-BFF9-B6287B3026C7}"/>
                </c:ext>
              </c:extLst>
            </c:dLbl>
            <c:dLbl>
              <c:idx val="5"/>
              <c:layout>
                <c:manualLayout>
                  <c:x val="-1.8579173993850936E-2"/>
                  <c:y val="-9.588542612955506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B-EB11-431C-BFF9-B6287B3026C7}"/>
                </c:ext>
              </c:extLst>
            </c:dLbl>
            <c:dLbl>
              <c:idx val="6"/>
              <c:layout>
                <c:manualLayout>
                  <c:x val="0.1066369859587421"/>
                  <c:y val="-4.526652106510487E-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EB11-431C-BFF9-B6287B3026C7}"/>
                </c:ext>
              </c:extLst>
            </c:dLbl>
            <c:spPr>
              <a:noFill/>
              <a:ln>
                <a:noFill/>
              </a:ln>
              <a:effectLst/>
            </c:spPr>
            <c:txPr>
              <a:bodyPr lIns="0" tIns="0" rIns="0" bIns="0"/>
              <a:lstStyle/>
              <a:p>
                <a:pPr marL="0" marR="0" indent="0" algn="ctr" defTabSz="914400" fontAlgn="auto" hangingPunct="1">
                  <a:lnSpc>
                    <a:spcPct val="100000"/>
                  </a:lnSpc>
                  <a:spcBef>
                    <a:spcPts val="0"/>
                  </a:spcBef>
                  <a:spcAft>
                    <a:spcPts val="0"/>
                  </a:spcAft>
                  <a:tabLst/>
                  <a:defRPr lang="en-US" sz="1400" b="0" i="0" u="none" strike="noStrike" kern="1200" baseline="0">
                    <a:solidFill>
                      <a:srgbClr val="404040"/>
                    </a:solidFill>
                    <a:latin typeface="Arial"/>
                  </a:defRPr>
                </a:pPr>
                <a:endParaRPr lang="fr-FR"/>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rect">
                    <a:avLst/>
                  </a:prstGeom>
                </c15:spPr>
              </c:ext>
            </c:extLst>
          </c:dLbls>
          <c:cat>
            <c:strLit>
              <c:ptCount val="7"/>
              <c:pt idx="0">
                <c:v>ALD</c:v>
              </c:pt>
              <c:pt idx="1">
                <c:v>NAFLD</c:v>
              </c:pt>
              <c:pt idx="2">
                <c:v>HCV</c:v>
              </c:pt>
              <c:pt idx="3">
                <c:v>Autoimmune liver disease</c:v>
              </c:pt>
              <c:pt idx="4">
                <c:v>Cryptogenic</c:v>
              </c:pt>
              <c:pt idx="5">
                <c:v>Other liver</c:v>
              </c:pt>
              <c:pt idx="6">
                <c:v>Non-liver</c:v>
              </c:pt>
            </c:strLit>
          </c:cat>
          <c:val>
            <c:numLit>
              <c:formatCode>General</c:formatCode>
              <c:ptCount val="7"/>
              <c:pt idx="0">
                <c:v>0.4</c:v>
              </c:pt>
              <c:pt idx="1">
                <c:v>0.34</c:v>
              </c:pt>
              <c:pt idx="2">
                <c:v>0.04</c:v>
              </c:pt>
              <c:pt idx="3">
                <c:v>0.03</c:v>
              </c:pt>
              <c:pt idx="4">
                <c:v>0.15</c:v>
              </c:pt>
              <c:pt idx="5">
                <c:v>0.02</c:v>
              </c:pt>
              <c:pt idx="6">
                <c:v>0.02</c:v>
              </c:pt>
            </c:numLit>
          </c:val>
          <c:extLst>
            <c:ext xmlns:c16="http://schemas.microsoft.com/office/drawing/2014/chart" uri="{C3380CC4-5D6E-409C-BE32-E72D297353CC}">
              <c16:uniqueId val="{0000000E-EB11-431C-BFF9-B6287B3026C7}"/>
            </c:ext>
          </c:extLst>
        </c:ser>
        <c:dLbls>
          <c:showLegendKey val="0"/>
          <c:showVal val="0"/>
          <c:showCatName val="0"/>
          <c:showSerName val="0"/>
          <c:showPercent val="0"/>
          <c:showBubbleSize val="0"/>
          <c:showLeaderLines val="0"/>
        </c:dLbls>
        <c:firstSliceAng val="360"/>
      </c:pieChart>
      <c:spPr>
        <a:noFill/>
        <a:ln>
          <a:noFill/>
        </a:ln>
      </c:spPr>
    </c:plotArea>
    <c:plotVisOnly val="1"/>
    <c:dispBlanksAs val="gap"/>
    <c:showDLblsOverMax val="0"/>
  </c:chart>
  <c:spPr>
    <a:noFill/>
    <a:ln>
      <a:noFill/>
    </a:ln>
  </c:spPr>
  <c:txPr>
    <a:bodyPr lIns="0" tIns="0" rIns="0" bIns="0"/>
    <a:lstStyle/>
    <a:p>
      <a:pPr marL="0" marR="0" indent="0" defTabSz="914400" fontAlgn="auto" hangingPunct="1">
        <a:lnSpc>
          <a:spcPct val="100000"/>
        </a:lnSpc>
        <a:spcBef>
          <a:spcPts val="0"/>
        </a:spcBef>
        <a:spcAft>
          <a:spcPts val="0"/>
        </a:spcAft>
        <a:tabLst/>
        <a:defRPr lang="en-US" sz="1197" b="0" i="0" u="none" strike="noStrike" kern="1200" baseline="0">
          <a:solidFill>
            <a:srgbClr val="000000"/>
          </a:solidFill>
          <a:latin typeface="Arial"/>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0D-45DC-BE66-6F58323F592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120D-45DC-BE66-6F58323F592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120D-45DC-BE66-6F58323F592D}"/>
              </c:ext>
            </c:extLst>
          </c:dPt>
          <c:dLbls>
            <c:dLbl>
              <c:idx val="0"/>
              <c:layout>
                <c:manualLayout>
                  <c:x val="-0.19804822409014933"/>
                  <c:y val="0.14062192537831888"/>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r>
                      <a:rPr lang="en-US" dirty="0">
                        <a:solidFill>
                          <a:schemeClr val="bg1"/>
                        </a:solidFill>
                      </a:rPr>
                      <a:t>26%</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20D-45DC-BE66-6F58323F592D}"/>
                </c:ext>
              </c:extLst>
            </c:dLbl>
            <c:dLbl>
              <c:idx val="1"/>
              <c:layout>
                <c:manualLayout>
                  <c:x val="-0.20365010986105819"/>
                  <c:y val="-0.18955238431461757"/>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r>
                      <a:rPr lang="en-US" dirty="0">
                        <a:solidFill>
                          <a:schemeClr val="tx1"/>
                        </a:solidFill>
                      </a:rPr>
                      <a:t>19%</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fr-FR"/>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20D-45DC-BE66-6F58323F592D}"/>
                </c:ext>
              </c:extLst>
            </c:dLbl>
            <c:dLbl>
              <c:idx val="2"/>
              <c:layout>
                <c:manualLayout>
                  <c:x val="0.16508828576159737"/>
                  <c:y val="-0.12535691231884816"/>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r>
                      <a:rPr lang="en-US" dirty="0">
                        <a:solidFill>
                          <a:schemeClr val="bg1"/>
                        </a:solidFill>
                      </a:rPr>
                      <a:t>55%</a:t>
                    </a:r>
                  </a:p>
                </c:rich>
              </c:tx>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fr-FR"/>
                </a:p>
              </c:txPr>
              <c:dLblPos val="bestFi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20D-45DC-BE66-6F58323F592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Recent drug dependence</c:v>
                </c:pt>
                <c:pt idx="1">
                  <c:v>Distant drug dependence</c:v>
                </c:pt>
                <c:pt idx="2">
                  <c:v>No drug dependence</c:v>
                </c:pt>
              </c:strCache>
            </c:strRef>
          </c:cat>
          <c:val>
            <c:numRef>
              <c:f>Sheet1!$B$2:$B$4</c:f>
              <c:numCache>
                <c:formatCode>0.00%</c:formatCode>
                <c:ptCount val="3"/>
                <c:pt idx="0">
                  <c:v>0.26</c:v>
                </c:pt>
                <c:pt idx="1">
                  <c:v>0.19</c:v>
                </c:pt>
                <c:pt idx="2">
                  <c:v>0.55000000000000004</c:v>
                </c:pt>
              </c:numCache>
            </c:numRef>
          </c:val>
          <c:extLst>
            <c:ext xmlns:c16="http://schemas.microsoft.com/office/drawing/2014/chart" uri="{C3380CC4-5D6E-409C-BE32-E72D297353CC}">
              <c16:uniqueId val="{00000000-120D-45DC-BE66-6F58323F592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303145" cy="59198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010575" y="0"/>
            <a:ext cx="2303145" cy="59198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31/08/2020</a:t>
            </a:fld>
            <a:endParaRPr lang="en-GB" dirty="0"/>
          </a:p>
        </p:txBody>
      </p:sp>
      <p:sp>
        <p:nvSpPr>
          <p:cNvPr id="4" name="Slide Image Placeholder 3"/>
          <p:cNvSpPr>
            <a:spLocks noGrp="1" noRot="1" noChangeAspect="1"/>
          </p:cNvSpPr>
          <p:nvPr>
            <p:ph type="sldImg" idx="2"/>
          </p:nvPr>
        </p:nvSpPr>
        <p:spPr>
          <a:xfrm>
            <a:off x="531495" y="306441"/>
            <a:ext cx="4153691" cy="23368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530786" y="2861038"/>
            <a:ext cx="4154400" cy="3690521"/>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11206727"/>
            <a:ext cx="2303145" cy="591983"/>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010575" y="11206727"/>
            <a:ext cx="2303145" cy="591983"/>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‹N°›</a:t>
            </a:fld>
            <a:endParaRPr lang="en-GB" dirty="0"/>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1pPr>
    <a:lvl2pPr marL="628650" indent="-171450" algn="l" defTabSz="914400" rtl="0" eaLnBrk="1" latinLnBrk="0" hangingPunct="1">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2pPr>
    <a:lvl3pPr marL="1085850" indent="-171450" algn="l" defTabSz="914400" rtl="0" eaLnBrk="1" latinLnBrk="0" hangingPunct="1">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1543050" indent="-171450" algn="l" defTabSz="914400" rtl="0" eaLnBrk="1" latinLnBrk="0" hangingPunct="1">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2000250" indent="-171450" algn="l" defTabSz="914400" rtl="0" eaLnBrk="1" latinLnBrk="0" hangingPunct="1">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1</a:t>
            </a:fld>
            <a:endParaRPr lang="en-GB" dirty="0"/>
          </a:p>
        </p:txBody>
      </p:sp>
    </p:spTree>
    <p:extLst>
      <p:ext uri="{BB962C8B-B14F-4D97-AF65-F5344CB8AC3E}">
        <p14:creationId xmlns:p14="http://schemas.microsoft.com/office/powerpoint/2010/main" val="728710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HCV, hepatitis C virus; NHS, National Health Service; WHO, World Health Organization</a:t>
            </a: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AS041 </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Evaluating and communicating hepatitis C cascades of care data: a journey towards elimination in </a:t>
            </a:r>
            <a:r>
              <a:rPr lang="en-US" sz="1000" b="1" i="0" kern="1200" dirty="0" err="1">
                <a:solidFill>
                  <a:schemeClr val="tx1"/>
                </a:solidFill>
                <a:effectLst/>
                <a:latin typeface="Arial" panose="020B0604020202020204" pitchFamily="34" charset="0"/>
                <a:ea typeface="+mn-ea"/>
                <a:cs typeface="Arial" panose="020B0604020202020204" pitchFamily="34" charset="0"/>
              </a:rPr>
              <a:t>Tayside</a:t>
            </a:r>
            <a:r>
              <a:rPr lang="en-US" sz="1000" b="1" i="0" kern="1200" dirty="0">
                <a:solidFill>
                  <a:schemeClr val="tx1"/>
                </a:solidFill>
                <a:effectLst/>
                <a:latin typeface="Arial" panose="020B0604020202020204" pitchFamily="34" charset="0"/>
                <a:ea typeface="+mn-ea"/>
                <a:cs typeface="Arial" panose="020B0604020202020204" pitchFamily="34" charset="0"/>
              </a:rPr>
              <a:t>, Scotland </a:t>
            </a: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Cassandra Baiano</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1 2</a:t>
            </a:r>
            <a:r>
              <a:rPr lang="en-US" sz="1000" b="0" i="0" kern="1200" dirty="0">
                <a:solidFill>
                  <a:schemeClr val="tx1"/>
                </a:solidFill>
                <a:effectLst/>
                <a:latin typeface="Arial" panose="020B0604020202020204" pitchFamily="34" charset="0"/>
                <a:ea typeface="+mn-ea"/>
                <a:cs typeface="Arial" panose="020B0604020202020204" pitchFamily="34" charset="0"/>
              </a:rPr>
              <a:t>, Emma Robinson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0" kern="1200" dirty="0">
                <a:solidFill>
                  <a:schemeClr val="tx1"/>
                </a:solidFill>
                <a:effectLst/>
                <a:latin typeface="Arial" panose="020B0604020202020204" pitchFamily="34" charset="0"/>
                <a:ea typeface="+mn-ea"/>
                <a:cs typeface="Arial" panose="020B0604020202020204" pitchFamily="34" charset="0"/>
              </a:rPr>
              <a:t>, John Dillon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3 </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dirty="0">
                <a:solidFill>
                  <a:schemeClr val="tx1"/>
                </a:solidFill>
                <a:effectLst/>
                <a:latin typeface="Arial" panose="020B0604020202020204" pitchFamily="34" charset="0"/>
                <a:ea typeface="+mn-ea"/>
                <a:cs typeface="Arial" panose="020B0604020202020204" pitchFamily="34" charset="0"/>
              </a:rPr>
              <a:t>University of St Andrews, School of Medicine, St Andrews, United Kingdom,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dirty="0">
                <a:solidFill>
                  <a:schemeClr val="tx1"/>
                </a:solidFill>
                <a:effectLst/>
                <a:latin typeface="Arial" panose="020B0604020202020204" pitchFamily="34" charset="0"/>
                <a:ea typeface="+mn-ea"/>
                <a:cs typeface="Arial" panose="020B0604020202020204" pitchFamily="34" charset="0"/>
              </a:rPr>
              <a:t>University of Dundee, School of Medicine, Dundee, United Kingdom,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dirty="0">
                <a:solidFill>
                  <a:schemeClr val="tx1"/>
                </a:solidFill>
                <a:effectLst/>
                <a:latin typeface="Arial" panose="020B0604020202020204" pitchFamily="34" charset="0"/>
                <a:ea typeface="+mn-ea"/>
                <a:cs typeface="Arial" panose="020B0604020202020204" pitchFamily="34" charset="0"/>
              </a:rPr>
              <a:t>School of Medicine - University of Dundee, Division of Molecular and Clinical Medicine, Dundee, United Kingdom</a:t>
            </a:r>
            <a:endParaRPr lang="en-US" sz="1000" b="1" i="1"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b="0" i="0" kern="1200" dirty="0">
                <a:solidFill>
                  <a:schemeClr val="tx1"/>
                </a:solidFill>
                <a:effectLst/>
                <a:latin typeface="Arial" panose="020B0604020202020204" pitchFamily="34" charset="0"/>
                <a:ea typeface="+mn-ea"/>
                <a:cs typeface="Arial" panose="020B0604020202020204" pitchFamily="34" charset="0"/>
              </a:rPr>
              <a:t>Chronic Hepatitis C Virus (HCV) is one of the leading causes of liver cirrhosis and hepatocellular carcinoma, presenting a significant burden to global health systems, but is curable. The WHO 2030 Elimination Goals need each country to evaluate their response to their epidemics. This can be achieved by </a:t>
            </a:r>
            <a:r>
              <a:rPr lang="en-US" sz="1000" b="0" i="0" kern="1200" dirty="0" err="1">
                <a:solidFill>
                  <a:schemeClr val="tx1"/>
                </a:solidFill>
                <a:effectLst/>
                <a:latin typeface="Arial" panose="020B0604020202020204" pitchFamily="34" charset="0"/>
                <a:ea typeface="+mn-ea"/>
                <a:cs typeface="Arial" panose="020B0604020202020204" pitchFamily="34" charset="0"/>
              </a:rPr>
              <a:t>visualisation</a:t>
            </a:r>
            <a:r>
              <a:rPr lang="en-US" sz="1000" b="0" i="0" kern="1200" dirty="0">
                <a:solidFill>
                  <a:schemeClr val="tx1"/>
                </a:solidFill>
                <a:effectLst/>
                <a:latin typeface="Arial" panose="020B0604020202020204" pitchFamily="34" charset="0"/>
                <a:ea typeface="+mn-ea"/>
                <a:cs typeface="Arial" panose="020B0604020202020204" pitchFamily="34" charset="0"/>
              </a:rPr>
              <a:t> of Cascades of Care, depicting how infected cases move through disease stages. However, current methods of displaying HCV data are debated and lack practical application. This project proposes a fresh way of codifying and displaying HCV data using </a:t>
            </a:r>
            <a:r>
              <a:rPr lang="en-US" sz="1000" b="0" i="0" kern="1200" dirty="0" err="1">
                <a:solidFill>
                  <a:schemeClr val="tx1"/>
                </a:solidFill>
                <a:effectLst/>
                <a:latin typeface="Arial" panose="020B0604020202020204" pitchFamily="34" charset="0"/>
                <a:ea typeface="+mn-ea"/>
                <a:cs typeface="Arial" panose="020B0604020202020204" pitchFamily="34" charset="0"/>
              </a:rPr>
              <a:t>Tayside</a:t>
            </a:r>
            <a:r>
              <a:rPr lang="en-US" sz="1000" b="0" i="0" kern="1200" dirty="0">
                <a:solidFill>
                  <a:schemeClr val="tx1"/>
                </a:solidFill>
                <a:effectLst/>
                <a:latin typeface="Arial" panose="020B0604020202020204" pitchFamily="34" charset="0"/>
                <a:ea typeface="+mn-ea"/>
                <a:cs typeface="Arial" panose="020B0604020202020204" pitchFamily="34" charset="0"/>
              </a:rPr>
              <a:t>, Scotland as a case study.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 </a:t>
            </a:r>
            <a:r>
              <a:rPr lang="en-US" sz="1000" b="0" i="0" kern="1200" dirty="0">
                <a:solidFill>
                  <a:schemeClr val="tx1"/>
                </a:solidFill>
                <a:effectLst/>
                <a:latin typeface="Arial" panose="020B0604020202020204" pitchFamily="34" charset="0"/>
                <a:ea typeface="+mn-ea"/>
                <a:cs typeface="Arial" panose="020B0604020202020204" pitchFamily="34" charset="0"/>
              </a:rPr>
              <a:t>1164 cases of active HCV infections in those that were alive and resident in </a:t>
            </a:r>
            <a:r>
              <a:rPr lang="en-US" sz="1000" b="0" i="0" kern="1200" dirty="0" err="1">
                <a:solidFill>
                  <a:schemeClr val="tx1"/>
                </a:solidFill>
                <a:effectLst/>
                <a:latin typeface="Arial" panose="020B0604020202020204" pitchFamily="34" charset="0"/>
                <a:ea typeface="+mn-ea"/>
                <a:cs typeface="Arial" panose="020B0604020202020204" pitchFamily="34" charset="0"/>
              </a:rPr>
              <a:t>Tayside</a:t>
            </a:r>
            <a:r>
              <a:rPr lang="en-US" sz="1000" b="0" i="0" kern="1200" dirty="0">
                <a:solidFill>
                  <a:schemeClr val="tx1"/>
                </a:solidFill>
                <a:effectLst/>
                <a:latin typeface="Arial" panose="020B0604020202020204" pitchFamily="34" charset="0"/>
                <a:ea typeface="+mn-ea"/>
                <a:cs typeface="Arial" panose="020B0604020202020204" pitchFamily="34" charset="0"/>
              </a:rPr>
              <a:t> between January 2015 and December 2018 were analysed from NHS </a:t>
            </a:r>
            <a:r>
              <a:rPr lang="en-US" sz="1000" b="0" i="0" kern="1200" dirty="0" err="1">
                <a:solidFill>
                  <a:schemeClr val="tx1"/>
                </a:solidFill>
                <a:effectLst/>
                <a:latin typeface="Arial" panose="020B0604020202020204" pitchFamily="34" charset="0"/>
                <a:ea typeface="+mn-ea"/>
                <a:cs typeface="Arial" panose="020B0604020202020204" pitchFamily="34" charset="0"/>
              </a:rPr>
              <a:t>Tayside’s</a:t>
            </a:r>
            <a:r>
              <a:rPr lang="en-US" sz="1000" b="0" i="0" kern="1200" dirty="0">
                <a:solidFill>
                  <a:schemeClr val="tx1"/>
                </a:solidFill>
                <a:effectLst/>
                <a:latin typeface="Arial" panose="020B0604020202020204" pitchFamily="34" charset="0"/>
                <a:ea typeface="+mn-ea"/>
                <a:cs typeface="Arial" panose="020B0604020202020204" pitchFamily="34" charset="0"/>
              </a:rPr>
              <a:t> HCV Database. All those diagnosed, treated, and cured before 2015 were removed from the prevalence. Variables were evaluated to create a systematic coding framework that was then used to code each patient’s diagnosis, treatment, and cure status each year from 2015-2018.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 </a:t>
            </a:r>
            <a:r>
              <a:rPr lang="en-US" sz="1000" b="0" i="0" kern="1200" dirty="0">
                <a:solidFill>
                  <a:schemeClr val="tx1"/>
                </a:solidFill>
                <a:effectLst/>
                <a:latin typeface="Arial" panose="020B0604020202020204" pitchFamily="34" charset="0"/>
                <a:ea typeface="+mn-ea"/>
                <a:cs typeface="Arial" panose="020B0604020202020204" pitchFamily="34" charset="0"/>
              </a:rPr>
              <a:t>Graphical representation of the data in the form of stacked clustered bar charts and cumulative line graphs demonstrate general trends and conversion rates: </a:t>
            </a:r>
            <a:r>
              <a:rPr lang="en-US" sz="1000" b="0" i="0" kern="1200" dirty="0" err="1">
                <a:solidFill>
                  <a:schemeClr val="tx1"/>
                </a:solidFill>
                <a:effectLst/>
                <a:latin typeface="Arial" panose="020B0604020202020204" pitchFamily="34" charset="0"/>
                <a:ea typeface="+mn-ea"/>
                <a:cs typeface="Arial" panose="020B0604020202020204" pitchFamily="34" charset="0"/>
              </a:rPr>
              <a:t>Tayside</a:t>
            </a:r>
            <a:r>
              <a:rPr lang="en-US" sz="1000" b="0" i="0" kern="1200" dirty="0">
                <a:solidFill>
                  <a:schemeClr val="tx1"/>
                </a:solidFill>
                <a:effectLst/>
                <a:latin typeface="Arial" panose="020B0604020202020204" pitchFamily="34" charset="0"/>
                <a:ea typeface="+mn-ea"/>
                <a:cs typeface="Arial" panose="020B0604020202020204" pitchFamily="34" charset="0"/>
              </a:rPr>
              <a:t> has seen a steady new HCV diagnosis rate and increase in treatment and cures, leading to a 3-fold increase in diagnosis-to-cure conversion rates from 15.36% (2015) to 43.77% (2018). This graphical representation also demonstrates how effectively previously diagnosed people and newly diagnosed people are accessing treatment: on average 24.94% of previously diagnosed and 34.31% of newly diagnosed patients are successfully engaging in treatment each year in </a:t>
            </a:r>
            <a:r>
              <a:rPr lang="en-US" sz="1000" b="0" i="0" kern="1200" dirty="0" err="1">
                <a:solidFill>
                  <a:schemeClr val="tx1"/>
                </a:solidFill>
                <a:effectLst/>
                <a:latin typeface="Arial" panose="020B0604020202020204" pitchFamily="34" charset="0"/>
                <a:ea typeface="+mn-ea"/>
                <a:cs typeface="Arial" panose="020B0604020202020204" pitchFamily="34" charset="0"/>
              </a:rPr>
              <a:t>Tayside</a:t>
            </a:r>
            <a:r>
              <a:rPr lang="en-US" sz="1000" b="0" i="0" kern="1200" dirty="0">
                <a:solidFill>
                  <a:schemeClr val="tx1"/>
                </a:solidFill>
                <a:effectLst/>
                <a:latin typeface="Arial" panose="020B0604020202020204" pitchFamily="34" charset="0"/>
                <a:ea typeface="+mn-ea"/>
                <a:cs typeface="Arial" panose="020B0604020202020204" pitchFamily="34" charset="0"/>
              </a:rPr>
              <a:t>. Cumulative data graphs show clear progress towards goals: </a:t>
            </a:r>
            <a:r>
              <a:rPr lang="en-US" sz="1000" b="0" i="0" kern="1200" dirty="0" err="1">
                <a:solidFill>
                  <a:schemeClr val="tx1"/>
                </a:solidFill>
                <a:effectLst/>
                <a:latin typeface="Arial" panose="020B0604020202020204" pitchFamily="34" charset="0"/>
                <a:ea typeface="+mn-ea"/>
                <a:cs typeface="Arial" panose="020B0604020202020204" pitchFamily="34" charset="0"/>
              </a:rPr>
              <a:t>Tayside</a:t>
            </a:r>
            <a:r>
              <a:rPr lang="en-US" sz="1000" b="0" i="0" kern="1200" dirty="0">
                <a:solidFill>
                  <a:schemeClr val="tx1"/>
                </a:solidFill>
                <a:effectLst/>
                <a:latin typeface="Arial" panose="020B0604020202020204" pitchFamily="34" charset="0"/>
                <a:ea typeface="+mn-ea"/>
                <a:cs typeface="Arial" panose="020B0604020202020204" pitchFamily="34" charset="0"/>
              </a:rPr>
              <a:t> shows encouraging progress towards WHO elimination targets with 77.9% of prevalent cases since 2015 were diagnosed, 71.0% treated, and 66.6% cured.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 </a:t>
            </a:r>
            <a:r>
              <a:rPr lang="en-US" sz="1000" b="0" i="0" kern="1200" dirty="0">
                <a:solidFill>
                  <a:schemeClr val="tx1"/>
                </a:solidFill>
                <a:effectLst/>
                <a:latin typeface="Arial" panose="020B0604020202020204" pitchFamily="34" charset="0"/>
                <a:ea typeface="+mn-ea"/>
                <a:cs typeface="Arial" panose="020B0604020202020204" pitchFamily="34" charset="0"/>
              </a:rPr>
              <a:t>This project proposes a novel way of displaying Cascades of Care data that relays yearly snapshots of an epidemic, cumulative progression over time, nuanced information of each stage, and progression towards elimination targets.  This method can be used in a meaningful way to improve local service planning, knowledge exchange across health systems globally, and reporting to bodies like the WHO.</a:t>
            </a:r>
            <a:endParaRPr lang="en-GB"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HCV, hepatitis C virus; SVR, sustained virologic response; WHO, World Health Organization.</a:t>
            </a: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AS041 </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Evaluating and communicating hepatitis C cascades of care data: a journey towards elimination in </a:t>
            </a:r>
            <a:r>
              <a:rPr lang="en-US" sz="1000" b="1" i="0" kern="1200" dirty="0" err="1">
                <a:solidFill>
                  <a:schemeClr val="tx1"/>
                </a:solidFill>
                <a:effectLst/>
                <a:latin typeface="Arial" panose="020B0604020202020204" pitchFamily="34" charset="0"/>
                <a:ea typeface="+mn-ea"/>
                <a:cs typeface="Arial" panose="020B0604020202020204" pitchFamily="34" charset="0"/>
              </a:rPr>
              <a:t>Tayside</a:t>
            </a:r>
            <a:r>
              <a:rPr lang="en-US" sz="1000" b="1" i="0" kern="1200" dirty="0">
                <a:solidFill>
                  <a:schemeClr val="tx1"/>
                </a:solidFill>
                <a:effectLst/>
                <a:latin typeface="Arial" panose="020B0604020202020204" pitchFamily="34" charset="0"/>
                <a:ea typeface="+mn-ea"/>
                <a:cs typeface="Arial" panose="020B0604020202020204" pitchFamily="34" charset="0"/>
              </a:rPr>
              <a:t>, Scotland </a:t>
            </a: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Cassandra Baiano</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1 2</a:t>
            </a:r>
            <a:r>
              <a:rPr lang="en-US" sz="1000" b="0" i="0" kern="1200" dirty="0">
                <a:solidFill>
                  <a:schemeClr val="tx1"/>
                </a:solidFill>
                <a:effectLst/>
                <a:latin typeface="Arial" panose="020B0604020202020204" pitchFamily="34" charset="0"/>
                <a:ea typeface="+mn-ea"/>
                <a:cs typeface="Arial" panose="020B0604020202020204" pitchFamily="34" charset="0"/>
              </a:rPr>
              <a:t>, Emma Robinson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0" kern="1200" dirty="0">
                <a:solidFill>
                  <a:schemeClr val="tx1"/>
                </a:solidFill>
                <a:effectLst/>
                <a:latin typeface="Arial" panose="020B0604020202020204" pitchFamily="34" charset="0"/>
                <a:ea typeface="+mn-ea"/>
                <a:cs typeface="Arial" panose="020B0604020202020204" pitchFamily="34" charset="0"/>
              </a:rPr>
              <a:t>, John Dillon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3 </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dirty="0">
                <a:solidFill>
                  <a:schemeClr val="tx1"/>
                </a:solidFill>
                <a:effectLst/>
                <a:latin typeface="Arial" panose="020B0604020202020204" pitchFamily="34" charset="0"/>
                <a:ea typeface="+mn-ea"/>
                <a:cs typeface="Arial" panose="020B0604020202020204" pitchFamily="34" charset="0"/>
              </a:rPr>
              <a:t>University of St Andrews, School of Medicine, St Andrews, United Kingdom,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dirty="0">
                <a:solidFill>
                  <a:schemeClr val="tx1"/>
                </a:solidFill>
                <a:effectLst/>
                <a:latin typeface="Arial" panose="020B0604020202020204" pitchFamily="34" charset="0"/>
                <a:ea typeface="+mn-ea"/>
                <a:cs typeface="Arial" panose="020B0604020202020204" pitchFamily="34" charset="0"/>
              </a:rPr>
              <a:t>University of Dundee, School of Medicine, Dundee, United Kingdom,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dirty="0">
                <a:solidFill>
                  <a:schemeClr val="tx1"/>
                </a:solidFill>
                <a:effectLst/>
                <a:latin typeface="Arial" panose="020B0604020202020204" pitchFamily="34" charset="0"/>
                <a:ea typeface="+mn-ea"/>
                <a:cs typeface="Arial" panose="020B0604020202020204" pitchFamily="34" charset="0"/>
              </a:rPr>
              <a:t>School of Medicine - University of Dundee, Division of Molecular and Clinical Medicine, Dundee, United Kingdom</a:t>
            </a:r>
            <a:endParaRPr lang="en-US" sz="1000" b="1" i="1"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b="0" i="0" kern="1200" dirty="0">
                <a:solidFill>
                  <a:schemeClr val="tx1"/>
                </a:solidFill>
                <a:effectLst/>
                <a:latin typeface="Arial" panose="020B0604020202020204" pitchFamily="34" charset="0"/>
                <a:ea typeface="+mn-ea"/>
                <a:cs typeface="Arial" panose="020B0604020202020204" pitchFamily="34" charset="0"/>
              </a:rPr>
              <a:t>Chronic Hepatitis C Virus (HCV) is one of the leading causes of liver cirrhosis and hepatocellular carcinoma, presenting a significant burden to global health systems, but is curable. The WHO 2030 Elimination Goals need each country to evaluate their response to their epidemics. This can be achieved by </a:t>
            </a:r>
            <a:r>
              <a:rPr lang="en-US" sz="1000" b="0" i="0" kern="1200" dirty="0" err="1">
                <a:solidFill>
                  <a:schemeClr val="tx1"/>
                </a:solidFill>
                <a:effectLst/>
                <a:latin typeface="Arial" panose="020B0604020202020204" pitchFamily="34" charset="0"/>
                <a:ea typeface="+mn-ea"/>
                <a:cs typeface="Arial" panose="020B0604020202020204" pitchFamily="34" charset="0"/>
              </a:rPr>
              <a:t>visualisation</a:t>
            </a:r>
            <a:r>
              <a:rPr lang="en-US" sz="1000" b="0" i="0" kern="1200" dirty="0">
                <a:solidFill>
                  <a:schemeClr val="tx1"/>
                </a:solidFill>
                <a:effectLst/>
                <a:latin typeface="Arial" panose="020B0604020202020204" pitchFamily="34" charset="0"/>
                <a:ea typeface="+mn-ea"/>
                <a:cs typeface="Arial" panose="020B0604020202020204" pitchFamily="34" charset="0"/>
              </a:rPr>
              <a:t> of Cascades of Care, depicting how infected cases move through disease stages. However, current methods of displaying HCV data are debated and lack practical application. This project proposes a fresh way of codifying and displaying HCV data using </a:t>
            </a:r>
            <a:r>
              <a:rPr lang="en-US" sz="1000" b="0" i="0" kern="1200" dirty="0" err="1">
                <a:solidFill>
                  <a:schemeClr val="tx1"/>
                </a:solidFill>
                <a:effectLst/>
                <a:latin typeface="Arial" panose="020B0604020202020204" pitchFamily="34" charset="0"/>
                <a:ea typeface="+mn-ea"/>
                <a:cs typeface="Arial" panose="020B0604020202020204" pitchFamily="34" charset="0"/>
              </a:rPr>
              <a:t>Tayside</a:t>
            </a:r>
            <a:r>
              <a:rPr lang="en-US" sz="1000" b="0" i="0" kern="1200" dirty="0">
                <a:solidFill>
                  <a:schemeClr val="tx1"/>
                </a:solidFill>
                <a:effectLst/>
                <a:latin typeface="Arial" panose="020B0604020202020204" pitchFamily="34" charset="0"/>
                <a:ea typeface="+mn-ea"/>
                <a:cs typeface="Arial" panose="020B0604020202020204" pitchFamily="34" charset="0"/>
              </a:rPr>
              <a:t>, Scotland as a case study.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 </a:t>
            </a:r>
            <a:r>
              <a:rPr lang="en-US" sz="1000" b="0" i="0" kern="1200" dirty="0">
                <a:solidFill>
                  <a:schemeClr val="tx1"/>
                </a:solidFill>
                <a:effectLst/>
                <a:latin typeface="Arial" panose="020B0604020202020204" pitchFamily="34" charset="0"/>
                <a:ea typeface="+mn-ea"/>
                <a:cs typeface="Arial" panose="020B0604020202020204" pitchFamily="34" charset="0"/>
              </a:rPr>
              <a:t>1164 cases of active HCV infections in those that were alive and resident in </a:t>
            </a:r>
            <a:r>
              <a:rPr lang="en-US" sz="1000" b="0" i="0" kern="1200" dirty="0" err="1">
                <a:solidFill>
                  <a:schemeClr val="tx1"/>
                </a:solidFill>
                <a:effectLst/>
                <a:latin typeface="Arial" panose="020B0604020202020204" pitchFamily="34" charset="0"/>
                <a:ea typeface="+mn-ea"/>
                <a:cs typeface="Arial" panose="020B0604020202020204" pitchFamily="34" charset="0"/>
              </a:rPr>
              <a:t>Tayside</a:t>
            </a:r>
            <a:r>
              <a:rPr lang="en-US" sz="1000" b="0" i="0" kern="1200" dirty="0">
                <a:solidFill>
                  <a:schemeClr val="tx1"/>
                </a:solidFill>
                <a:effectLst/>
                <a:latin typeface="Arial" panose="020B0604020202020204" pitchFamily="34" charset="0"/>
                <a:ea typeface="+mn-ea"/>
                <a:cs typeface="Arial" panose="020B0604020202020204" pitchFamily="34" charset="0"/>
              </a:rPr>
              <a:t> between January 2015 and December 2018 were analysed from NHS </a:t>
            </a:r>
            <a:r>
              <a:rPr lang="en-US" sz="1000" b="0" i="0" kern="1200" dirty="0" err="1">
                <a:solidFill>
                  <a:schemeClr val="tx1"/>
                </a:solidFill>
                <a:effectLst/>
                <a:latin typeface="Arial" panose="020B0604020202020204" pitchFamily="34" charset="0"/>
                <a:ea typeface="+mn-ea"/>
                <a:cs typeface="Arial" panose="020B0604020202020204" pitchFamily="34" charset="0"/>
              </a:rPr>
              <a:t>Tayside’s</a:t>
            </a:r>
            <a:r>
              <a:rPr lang="en-US" sz="1000" b="0" i="0" kern="1200" dirty="0">
                <a:solidFill>
                  <a:schemeClr val="tx1"/>
                </a:solidFill>
                <a:effectLst/>
                <a:latin typeface="Arial" panose="020B0604020202020204" pitchFamily="34" charset="0"/>
                <a:ea typeface="+mn-ea"/>
                <a:cs typeface="Arial" panose="020B0604020202020204" pitchFamily="34" charset="0"/>
              </a:rPr>
              <a:t> HCV Database. All those diagnosed, treated, and cured before 2015 were removed from the prevalence. Variables were evaluated to create a systematic coding framework that was then used to code each patient’s diagnosis, treatment, and cure status each year from 2015-2018.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 </a:t>
            </a:r>
            <a:r>
              <a:rPr lang="en-US" sz="1000" b="0" i="0" kern="1200" dirty="0">
                <a:solidFill>
                  <a:schemeClr val="tx1"/>
                </a:solidFill>
                <a:effectLst/>
                <a:latin typeface="Arial" panose="020B0604020202020204" pitchFamily="34" charset="0"/>
                <a:ea typeface="+mn-ea"/>
                <a:cs typeface="Arial" panose="020B0604020202020204" pitchFamily="34" charset="0"/>
              </a:rPr>
              <a:t>Graphical representation of the data in the form of stacked clustered bar charts and cumulative line graphs demonstrate general trends and conversion rates: </a:t>
            </a:r>
            <a:r>
              <a:rPr lang="en-US" sz="1000" b="0" i="0" kern="1200" dirty="0" err="1">
                <a:solidFill>
                  <a:schemeClr val="tx1"/>
                </a:solidFill>
                <a:effectLst/>
                <a:latin typeface="Arial" panose="020B0604020202020204" pitchFamily="34" charset="0"/>
                <a:ea typeface="+mn-ea"/>
                <a:cs typeface="Arial" panose="020B0604020202020204" pitchFamily="34" charset="0"/>
              </a:rPr>
              <a:t>Tayside</a:t>
            </a:r>
            <a:r>
              <a:rPr lang="en-US" sz="1000" b="0" i="0" kern="1200" dirty="0">
                <a:solidFill>
                  <a:schemeClr val="tx1"/>
                </a:solidFill>
                <a:effectLst/>
                <a:latin typeface="Arial" panose="020B0604020202020204" pitchFamily="34" charset="0"/>
                <a:ea typeface="+mn-ea"/>
                <a:cs typeface="Arial" panose="020B0604020202020204" pitchFamily="34" charset="0"/>
              </a:rPr>
              <a:t> has seen a steady new HCV diagnosis rate and increase in treatment and cures, leading to a 3-fold increase in diagnosis-to-cure conversion rates from 15.36% (2015) to 43.77% (2018). This graphical representation also demonstrates how effectively previously diagnosed people and newly diagnosed people are accessing treatment: on average 24.94% of previously diagnosed and 34.31% of newly diagnosed patients are successfully engaging in treatment each year in </a:t>
            </a:r>
            <a:r>
              <a:rPr lang="en-US" sz="1000" b="0" i="0" kern="1200" dirty="0" err="1">
                <a:solidFill>
                  <a:schemeClr val="tx1"/>
                </a:solidFill>
                <a:effectLst/>
                <a:latin typeface="Arial" panose="020B0604020202020204" pitchFamily="34" charset="0"/>
                <a:ea typeface="+mn-ea"/>
                <a:cs typeface="Arial" panose="020B0604020202020204" pitchFamily="34" charset="0"/>
              </a:rPr>
              <a:t>Tayside</a:t>
            </a:r>
            <a:r>
              <a:rPr lang="en-US" sz="1000" b="0" i="0" kern="1200" dirty="0">
                <a:solidFill>
                  <a:schemeClr val="tx1"/>
                </a:solidFill>
                <a:effectLst/>
                <a:latin typeface="Arial" panose="020B0604020202020204" pitchFamily="34" charset="0"/>
                <a:ea typeface="+mn-ea"/>
                <a:cs typeface="Arial" panose="020B0604020202020204" pitchFamily="34" charset="0"/>
              </a:rPr>
              <a:t>. Cumulative data graphs show clear progress towards goals: </a:t>
            </a:r>
            <a:r>
              <a:rPr lang="en-US" sz="1000" b="0" i="0" kern="1200" dirty="0" err="1">
                <a:solidFill>
                  <a:schemeClr val="tx1"/>
                </a:solidFill>
                <a:effectLst/>
                <a:latin typeface="Arial" panose="020B0604020202020204" pitchFamily="34" charset="0"/>
                <a:ea typeface="+mn-ea"/>
                <a:cs typeface="Arial" panose="020B0604020202020204" pitchFamily="34" charset="0"/>
              </a:rPr>
              <a:t>Tayside</a:t>
            </a:r>
            <a:r>
              <a:rPr lang="en-US" sz="1000" b="0" i="0" kern="1200" dirty="0">
                <a:solidFill>
                  <a:schemeClr val="tx1"/>
                </a:solidFill>
                <a:effectLst/>
                <a:latin typeface="Arial" panose="020B0604020202020204" pitchFamily="34" charset="0"/>
                <a:ea typeface="+mn-ea"/>
                <a:cs typeface="Arial" panose="020B0604020202020204" pitchFamily="34" charset="0"/>
              </a:rPr>
              <a:t> shows encouraging progress towards WHO elimination targets with 77.9% of prevalent cases since 2015 were diagnosed, 71.0% treated, and 66.6% cured.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 </a:t>
            </a:r>
            <a:r>
              <a:rPr lang="en-US" sz="1000" b="0" i="0" kern="1200" dirty="0">
                <a:solidFill>
                  <a:schemeClr val="tx1"/>
                </a:solidFill>
                <a:effectLst/>
                <a:latin typeface="Arial" panose="020B0604020202020204" pitchFamily="34" charset="0"/>
                <a:ea typeface="+mn-ea"/>
                <a:cs typeface="Arial" panose="020B0604020202020204" pitchFamily="34" charset="0"/>
              </a:rPr>
              <a:t>This project proposes a novel way of displaying Cascades of Care data that relays yearly snapshots of an epidemic, cumulative progression over time, nuanced information of each stage, and progression towards elimination targets.  This method can be used in a meaningful way to improve local service planning, knowledge exchange across health systems globally, and reporting to bodies like the WHO.</a:t>
            </a:r>
            <a:endParaRPr lang="en-GB"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62477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C1133C-0A91-4C56-9DB7-B268BA704BC5}" type="slidenum">
              <a:rPr lang="en-GB" smtClean="0"/>
              <a:pPr/>
              <a:t>12</a:t>
            </a:fld>
            <a:endParaRPr lang="en-GB" dirty="0"/>
          </a:p>
        </p:txBody>
      </p:sp>
    </p:spTree>
    <p:extLst>
      <p:ext uri="{BB962C8B-B14F-4D97-AF65-F5344CB8AC3E}">
        <p14:creationId xmlns:p14="http://schemas.microsoft.com/office/powerpoint/2010/main" val="5019388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t>
            </a:r>
            <a:r>
              <a:rPr lang="en-GB" sz="1000" i="1" kern="1200" dirty="0">
                <a:solidFill>
                  <a:schemeClr val="tx1"/>
                </a:solidFill>
                <a:effectLst/>
                <a:latin typeface="Arial" panose="020B0604020202020204" pitchFamily="34" charset="0"/>
                <a:ea typeface="+mn-ea"/>
                <a:cs typeface="Arial" panose="020B0604020202020204" pitchFamily="34" charset="0"/>
              </a:rPr>
              <a:t>AST/ALT, aspartate transaminase/alanine aminotransferase; </a:t>
            </a:r>
            <a:r>
              <a:rPr lang="en-US" sz="1000" b="0" i="1" kern="1200" dirty="0">
                <a:solidFill>
                  <a:schemeClr val="tx1"/>
                </a:solidFill>
                <a:effectLst/>
                <a:latin typeface="Arial" panose="020B0604020202020204" pitchFamily="34" charset="0"/>
                <a:ea typeface="+mn-ea"/>
                <a:cs typeface="Arial" panose="020B0604020202020204" pitchFamily="34" charset="0"/>
              </a:rPr>
              <a:t>AUD, alcohol use disorder; HCC, hepatocellular carcinoma; HRs, hazard ratios; </a:t>
            </a:r>
            <a:r>
              <a:rPr lang="en-GB" sz="1000" i="1" kern="1200" dirty="0">
                <a:solidFill>
                  <a:schemeClr val="tx1"/>
                </a:solidFill>
                <a:effectLst/>
                <a:latin typeface="Arial" panose="020B0604020202020204" pitchFamily="34" charset="0"/>
                <a:ea typeface="+mn-ea"/>
                <a:cs typeface="Arial" panose="020B0604020202020204" pitchFamily="34" charset="0"/>
              </a:rPr>
              <a:t>ICD, International Classification of Disease; NAFLD, non-alcoholic fatty liver disease</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LBP10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Bariatric surgery is not associated with a reduction in risk of severe liver disease in comparison to standard obesity treatment in 3,922 subjects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Hannes Hagström</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Mattias Ekstedt</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err="1">
                <a:solidFill>
                  <a:schemeClr val="tx1"/>
                </a:solidFill>
                <a:effectLst/>
                <a:latin typeface="Arial" panose="020B0604020202020204" pitchFamily="34" charset="0"/>
                <a:ea typeface="+mn-ea"/>
                <a:cs typeface="Arial" panose="020B0604020202020204" pitchFamily="34" charset="0"/>
              </a:rPr>
              <a:t>Torsten</a:t>
            </a:r>
            <a:r>
              <a:rPr lang="en-US" sz="1000" b="0" kern="1200" dirty="0">
                <a:solidFill>
                  <a:schemeClr val="tx1"/>
                </a:solidFill>
                <a:effectLst/>
                <a:latin typeface="Arial" panose="020B0604020202020204" pitchFamily="34" charset="0"/>
                <a:ea typeface="+mn-ea"/>
                <a:cs typeface="Arial" panose="020B0604020202020204" pitchFamily="34" charset="0"/>
              </a:rPr>
              <a:t> Olbers</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Markku Peltonen</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Lena Carlsson</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Karolinska </a:t>
            </a:r>
            <a:r>
              <a:rPr lang="en-US" sz="1000" i="1" kern="1200" dirty="0" err="1">
                <a:solidFill>
                  <a:schemeClr val="tx1"/>
                </a:solidFill>
                <a:effectLst/>
                <a:latin typeface="Arial" panose="020B0604020202020204" pitchFamily="34" charset="0"/>
                <a:ea typeface="+mn-ea"/>
                <a:cs typeface="Arial" panose="020B0604020202020204" pitchFamily="34" charset="0"/>
              </a:rPr>
              <a:t>Institutet</a:t>
            </a:r>
            <a:r>
              <a:rPr lang="en-US" sz="1000" i="1" kern="1200" dirty="0">
                <a:solidFill>
                  <a:schemeClr val="tx1"/>
                </a:solidFill>
                <a:effectLst/>
                <a:latin typeface="Arial" panose="020B0604020202020204" pitchFamily="34" charset="0"/>
                <a:ea typeface="+mn-ea"/>
                <a:cs typeface="Arial" panose="020B0604020202020204" pitchFamily="34" charset="0"/>
              </a:rPr>
              <a:t>, Department of Medicine, Huddinge, Stockholm,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Linköping University,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Finnish Institute for Health and Welfare, Helsinki, Finland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Institute of Medicine, the </a:t>
            </a:r>
            <a:r>
              <a:rPr lang="en-US" sz="1000" i="1" kern="1200" dirty="0" err="1">
                <a:solidFill>
                  <a:schemeClr val="tx1"/>
                </a:solidFill>
                <a:effectLst/>
                <a:latin typeface="Arial" panose="020B0604020202020204" pitchFamily="34" charset="0"/>
                <a:ea typeface="+mn-ea"/>
                <a:cs typeface="Arial" panose="020B0604020202020204" pitchFamily="34" charset="0"/>
              </a:rPr>
              <a:t>Sahlgrenska</a:t>
            </a:r>
            <a:r>
              <a:rPr lang="en-US" sz="1000" i="1" kern="1200" dirty="0">
                <a:solidFill>
                  <a:schemeClr val="tx1"/>
                </a:solidFill>
                <a:effectLst/>
                <a:latin typeface="Arial" panose="020B0604020202020204" pitchFamily="34" charset="0"/>
                <a:ea typeface="+mn-ea"/>
                <a:cs typeface="Arial" panose="020B0604020202020204" pitchFamily="34" charset="0"/>
              </a:rPr>
              <a:t> Academy at University of Gothenburg, Gothenburg, Sweden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hannes.hagstrom@ki.se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Bariatric surgery is associated with a reduced overall mortality as well as improvement in histological features of non-alcoholic fatty liver disease (NAFLD). However, it is unclear if this translates to a reduced incidence of clinically relevant outcomes such as hepatocellular carcinoma (HCC) or decompensated cirrhosis.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We used data from the Swedish Obese Subjects study, a matched controlled study comparing bariatric surgery (n=2010) and conservative obesity treatment (n=2037) with recruitment between 1987-2001. We excluded participants with any pre-existing liver disease except NAFLD at baseline (n=125). The main outcome was a composite endpoint of ICD-based diagnoses including cirrhosis, decompensation events, HCC or death in liver disease, ascertained by linkage to Swedish national registers until the end of 2016. Patients were classified as having alcohol-related cirrhosis if there were any ICD-coding for alcohol use disorder or alcohol-related liver disease during follow-up. Cox regression was used to estimate hazard ratios for severe liver disease, after adjustment for age, sex and baseline AST/ALT ratio.</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baseline, mean age in the surgery group was 47.1 years, and 28.3% were males. Mean BMI was 42.4 kg/m2, and 17.1% had type 2 diabetes. During a median follow-up of 21 years (interquartile range 17-24), there were 47 cases (2.2%) of severe liver disease in the surgery group, and 44 (2.3%) in the control group (p=0.48). We found no increased risk of severe liver disease in the surgery group compared to the conservative obesity treatment group in the regression analysis (</a:t>
            </a:r>
            <a:r>
              <a:rPr lang="en-US" sz="1000" kern="1200" dirty="0" err="1">
                <a:solidFill>
                  <a:schemeClr val="tx1"/>
                </a:solidFill>
                <a:effectLst/>
                <a:latin typeface="Arial" panose="020B0604020202020204" pitchFamily="34" charset="0"/>
                <a:ea typeface="+mn-ea"/>
                <a:cs typeface="Arial" panose="020B0604020202020204" pitchFamily="34" charset="0"/>
              </a:rPr>
              <a:t>aHR</a:t>
            </a:r>
            <a:r>
              <a:rPr lang="en-US" sz="1000" kern="1200" dirty="0">
                <a:solidFill>
                  <a:schemeClr val="tx1"/>
                </a:solidFill>
                <a:effectLst/>
                <a:latin typeface="Arial" panose="020B0604020202020204" pitchFamily="34" charset="0"/>
                <a:ea typeface="+mn-ea"/>
                <a:cs typeface="Arial" panose="020B0604020202020204" pitchFamily="34" charset="0"/>
              </a:rPr>
              <a:t>=0.94, 95%CI=0.62-1.42, figure 1). Results were consistent across pre-defined sensitivity analyses. There was a non-significant trend of increased risk of alcohol-related cirrhosis in the surgery group (</a:t>
            </a:r>
            <a:r>
              <a:rPr lang="en-US" sz="1000" kern="1200" dirty="0" err="1">
                <a:solidFill>
                  <a:schemeClr val="tx1"/>
                </a:solidFill>
                <a:effectLst/>
                <a:latin typeface="Arial" panose="020B0604020202020204" pitchFamily="34" charset="0"/>
                <a:ea typeface="+mn-ea"/>
                <a:cs typeface="Arial" panose="020B0604020202020204" pitchFamily="34" charset="0"/>
              </a:rPr>
              <a:t>aHR</a:t>
            </a:r>
            <a:r>
              <a:rPr lang="en-US" sz="1000" kern="1200" dirty="0">
                <a:solidFill>
                  <a:schemeClr val="tx1"/>
                </a:solidFill>
                <a:effectLst/>
                <a:latin typeface="Arial" panose="020B0604020202020204" pitchFamily="34" charset="0"/>
                <a:ea typeface="+mn-ea"/>
                <a:cs typeface="Arial" panose="020B0604020202020204" pitchFamily="34" charset="0"/>
              </a:rPr>
              <a:t> 1.88, 95%CI=0.75-4.73), but reduced risk for non-alcoholic cirrhosis  (</a:t>
            </a:r>
            <a:r>
              <a:rPr lang="en-US" sz="1000" kern="1200" dirty="0" err="1">
                <a:solidFill>
                  <a:schemeClr val="tx1"/>
                </a:solidFill>
                <a:effectLst/>
                <a:latin typeface="Arial" panose="020B0604020202020204" pitchFamily="34" charset="0"/>
                <a:ea typeface="+mn-ea"/>
                <a:cs typeface="Arial" panose="020B0604020202020204" pitchFamily="34" charset="0"/>
              </a:rPr>
              <a:t>aHR</a:t>
            </a:r>
            <a:r>
              <a:rPr lang="en-US" sz="1000" kern="1200" dirty="0">
                <a:solidFill>
                  <a:schemeClr val="tx1"/>
                </a:solidFill>
                <a:effectLst/>
                <a:latin typeface="Arial" panose="020B0604020202020204" pitchFamily="34" charset="0"/>
                <a:ea typeface="+mn-ea"/>
                <a:cs typeface="Arial" panose="020B0604020202020204" pitchFamily="34" charset="0"/>
              </a:rPr>
              <a:t> 0.68, 95%CI=0.42-1.09).</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We found no association between bariatric surgery and reduced incidence of severe liver disease over long term in comparison to standard obesity care in this study. The result may, however, be a sum of a dual effect of an increased risk for alcohol-related cirrhosis but a reduced risk of cirrhosis attributed to NAFLD in the surgery group.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12818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t>
            </a:r>
            <a:r>
              <a:rPr lang="en-US" sz="1000" b="0" i="1" kern="1200" dirty="0" err="1">
                <a:solidFill>
                  <a:schemeClr val="tx1"/>
                </a:solidFill>
                <a:effectLst/>
                <a:latin typeface="Arial" panose="020B0604020202020204" pitchFamily="34" charset="0"/>
                <a:ea typeface="+mn-ea"/>
                <a:cs typeface="Arial" panose="020B0604020202020204" pitchFamily="34" charset="0"/>
              </a:rPr>
              <a:t>aHR</a:t>
            </a:r>
            <a:r>
              <a:rPr lang="en-US" sz="1000" b="0" i="1" kern="1200" dirty="0">
                <a:solidFill>
                  <a:schemeClr val="tx1"/>
                </a:solidFill>
                <a:effectLst/>
                <a:latin typeface="Arial" panose="020B0604020202020204" pitchFamily="34" charset="0"/>
                <a:ea typeface="+mn-ea"/>
                <a:cs typeface="Arial" panose="020B0604020202020204" pitchFamily="34" charset="0"/>
              </a:rPr>
              <a:t>, adjusted hazard ratio; BMI, body mass index; CI, confidence interval; HR, hazard ratio; </a:t>
            </a:r>
            <a:r>
              <a:rPr lang="en-US" sz="1000" b="0" i="1" kern="1200" dirty="0" err="1">
                <a:solidFill>
                  <a:schemeClr val="tx1"/>
                </a:solidFill>
                <a:effectLst/>
                <a:latin typeface="Arial" panose="020B0604020202020204" pitchFamily="34" charset="0"/>
                <a:ea typeface="+mn-ea"/>
                <a:cs typeface="Arial" panose="020B0604020202020204" pitchFamily="34" charset="0"/>
              </a:rPr>
              <a:t>HRadj</a:t>
            </a:r>
            <a:r>
              <a:rPr lang="en-US" sz="1000" b="0" i="1" kern="1200" dirty="0">
                <a:solidFill>
                  <a:schemeClr val="tx1"/>
                </a:solidFill>
                <a:effectLst/>
                <a:latin typeface="Arial" panose="020B0604020202020204" pitchFamily="34" charset="0"/>
                <a:ea typeface="+mn-ea"/>
                <a:cs typeface="Arial" panose="020B0604020202020204" pitchFamily="34" charset="0"/>
              </a:rPr>
              <a:t>, adjusted hazard ratio; </a:t>
            </a:r>
            <a:r>
              <a:rPr lang="en-GB" sz="1000" i="1" kern="1200" dirty="0">
                <a:solidFill>
                  <a:schemeClr val="tx1"/>
                </a:solidFill>
                <a:effectLst/>
                <a:latin typeface="Arial" panose="020B0604020202020204" pitchFamily="34" charset="0"/>
                <a:ea typeface="+mn-ea"/>
                <a:cs typeface="Arial" panose="020B0604020202020204" pitchFamily="34" charset="0"/>
              </a:rPr>
              <a:t>IQR, interquartile range; NS, non-significant</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LBP10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Bariatric surgery is not associated with a reduction in risk of severe liver disease in comparison to standard obesity treatment in 3,922 subjects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Hannes Hagström</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Mattias Ekstedt</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err="1">
                <a:solidFill>
                  <a:schemeClr val="tx1"/>
                </a:solidFill>
                <a:effectLst/>
                <a:latin typeface="Arial" panose="020B0604020202020204" pitchFamily="34" charset="0"/>
                <a:ea typeface="+mn-ea"/>
                <a:cs typeface="Arial" panose="020B0604020202020204" pitchFamily="34" charset="0"/>
              </a:rPr>
              <a:t>Torsten</a:t>
            </a:r>
            <a:r>
              <a:rPr lang="en-US" sz="1000" b="0" kern="1200" dirty="0">
                <a:solidFill>
                  <a:schemeClr val="tx1"/>
                </a:solidFill>
                <a:effectLst/>
                <a:latin typeface="Arial" panose="020B0604020202020204" pitchFamily="34" charset="0"/>
                <a:ea typeface="+mn-ea"/>
                <a:cs typeface="Arial" panose="020B0604020202020204" pitchFamily="34" charset="0"/>
              </a:rPr>
              <a:t> Olbers</a:t>
            </a:r>
            <a:r>
              <a:rPr lang="en-US" sz="1000" b="0" kern="1200" baseline="30000" dirty="0">
                <a:solidFill>
                  <a:schemeClr val="tx1"/>
                </a:solidFill>
                <a:effectLst/>
                <a:latin typeface="Arial" panose="020B0604020202020204" pitchFamily="34" charset="0"/>
                <a:ea typeface="+mn-ea"/>
                <a:cs typeface="Arial" panose="020B0604020202020204" pitchFamily="34" charset="0"/>
              </a:rPr>
              <a:t>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Markku Peltonen</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Lena Carlsson</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Karolinska </a:t>
            </a:r>
            <a:r>
              <a:rPr lang="en-US" sz="1000" i="1" kern="1200" dirty="0" err="1">
                <a:solidFill>
                  <a:schemeClr val="tx1"/>
                </a:solidFill>
                <a:effectLst/>
                <a:latin typeface="Arial" panose="020B0604020202020204" pitchFamily="34" charset="0"/>
                <a:ea typeface="+mn-ea"/>
                <a:cs typeface="Arial" panose="020B0604020202020204" pitchFamily="34" charset="0"/>
              </a:rPr>
              <a:t>Institutet</a:t>
            </a:r>
            <a:r>
              <a:rPr lang="en-US" sz="1000" i="1" kern="1200" dirty="0">
                <a:solidFill>
                  <a:schemeClr val="tx1"/>
                </a:solidFill>
                <a:effectLst/>
                <a:latin typeface="Arial" panose="020B0604020202020204" pitchFamily="34" charset="0"/>
                <a:ea typeface="+mn-ea"/>
                <a:cs typeface="Arial" panose="020B0604020202020204" pitchFamily="34" charset="0"/>
              </a:rPr>
              <a:t>, Department of Medicine, Huddinge, Stockholm,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Linköping University, Sweden</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Finnish Institute for Health and Welfare, Helsinki, Finland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Institute of Medicine, the </a:t>
            </a:r>
            <a:r>
              <a:rPr lang="en-US" sz="1000" i="1" kern="1200" dirty="0" err="1">
                <a:solidFill>
                  <a:schemeClr val="tx1"/>
                </a:solidFill>
                <a:effectLst/>
                <a:latin typeface="Arial" panose="020B0604020202020204" pitchFamily="34" charset="0"/>
                <a:ea typeface="+mn-ea"/>
                <a:cs typeface="Arial" panose="020B0604020202020204" pitchFamily="34" charset="0"/>
              </a:rPr>
              <a:t>Sahlgrenska</a:t>
            </a:r>
            <a:r>
              <a:rPr lang="en-US" sz="1000" i="1" kern="1200" dirty="0">
                <a:solidFill>
                  <a:schemeClr val="tx1"/>
                </a:solidFill>
                <a:effectLst/>
                <a:latin typeface="Arial" panose="020B0604020202020204" pitchFamily="34" charset="0"/>
                <a:ea typeface="+mn-ea"/>
                <a:cs typeface="Arial" panose="020B0604020202020204" pitchFamily="34" charset="0"/>
              </a:rPr>
              <a:t> Academy at University of Gothenburg, Gothenburg, Sweden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hannes.hagstrom@ki.se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Bariatric surgery is associated with a reduced overall mortality as well as improvement in histological features of non-alcoholic fatty liver disease (NAFLD). However, it is unclear if this translates to a reduced incidence of clinically relevant outcomes such as hepatocellular carcinoma (HCC) or decompensated cirrhosis.</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We used data from the Swedish Obese Subjects study, a matched controlled study comparing bariatric surgery (n=2010) and conservative obesity treatment (n=2037) with recruitment between 1987-2001. We excluded participants with any pre-existing liver disease except NAFLD at baseline (n=125). The main outcome was a composite endpoint of ICD-based diagnoses including cirrhosis, decompensation events, HCC or death in liver disease, ascertained by linkage to Swedish national registers until the end of 2016. Patients were classified as having alcohol-related cirrhosis if there were any ICD-coding for alcohol use disorder or alcohol-related liver disease during follow-up. Cox regression was used to estimate hazard ratios for severe liver disease, after adjustment for age, sex and baseline AST/ALT ratio.</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At baseline, mean age in the surgery group was 47.1 years, and 28.3% were males. Mean BMI was 42.4 kg/m2, and 17.1% had type 2 diabetes. During a median follow-up of 21 years (interquartile range 17-24), there were 47 cases (2.2%) of severe liver disease in the surgery group, and 44 (2.3%) in the control group (p=0.48). We found no increased risk of severe liver disease in the surgery group compared to the conservative obesity treatment group in the regression analysis (</a:t>
            </a:r>
            <a:r>
              <a:rPr lang="en-US" sz="1000" kern="1200" dirty="0" err="1">
                <a:solidFill>
                  <a:schemeClr val="tx1"/>
                </a:solidFill>
                <a:effectLst/>
                <a:latin typeface="Arial" panose="020B0604020202020204" pitchFamily="34" charset="0"/>
                <a:ea typeface="+mn-ea"/>
                <a:cs typeface="Arial" panose="020B0604020202020204" pitchFamily="34" charset="0"/>
              </a:rPr>
              <a:t>aHR</a:t>
            </a:r>
            <a:r>
              <a:rPr lang="en-US" sz="1000" kern="1200" dirty="0">
                <a:solidFill>
                  <a:schemeClr val="tx1"/>
                </a:solidFill>
                <a:effectLst/>
                <a:latin typeface="Arial" panose="020B0604020202020204" pitchFamily="34" charset="0"/>
                <a:ea typeface="+mn-ea"/>
                <a:cs typeface="Arial" panose="020B0604020202020204" pitchFamily="34" charset="0"/>
              </a:rPr>
              <a:t>=0.94, 95%CI=0.62-1.42, figure 1). Results were consistent across pre-defined sensitivity analyses. There was a non-significant trend of increased risk of alcohol-related cirrhosis in the surgery group (</a:t>
            </a:r>
            <a:r>
              <a:rPr lang="en-US" sz="1000" kern="1200" dirty="0" err="1">
                <a:solidFill>
                  <a:schemeClr val="tx1"/>
                </a:solidFill>
                <a:effectLst/>
                <a:latin typeface="Arial" panose="020B0604020202020204" pitchFamily="34" charset="0"/>
                <a:ea typeface="+mn-ea"/>
                <a:cs typeface="Arial" panose="020B0604020202020204" pitchFamily="34" charset="0"/>
              </a:rPr>
              <a:t>aHR</a:t>
            </a:r>
            <a:r>
              <a:rPr lang="en-US" sz="1000" kern="1200" dirty="0">
                <a:solidFill>
                  <a:schemeClr val="tx1"/>
                </a:solidFill>
                <a:effectLst/>
                <a:latin typeface="Arial" panose="020B0604020202020204" pitchFamily="34" charset="0"/>
                <a:ea typeface="+mn-ea"/>
                <a:cs typeface="Arial" panose="020B0604020202020204" pitchFamily="34" charset="0"/>
              </a:rPr>
              <a:t> 1.88, 95%CI=0.75-4.73), but reduced risk for non-alcoholic cirrhosis  (</a:t>
            </a:r>
            <a:r>
              <a:rPr lang="en-US" sz="1000" kern="1200" dirty="0" err="1">
                <a:solidFill>
                  <a:schemeClr val="tx1"/>
                </a:solidFill>
                <a:effectLst/>
                <a:latin typeface="Arial" panose="020B0604020202020204" pitchFamily="34" charset="0"/>
                <a:ea typeface="+mn-ea"/>
                <a:cs typeface="Arial" panose="020B0604020202020204" pitchFamily="34" charset="0"/>
              </a:rPr>
              <a:t>aHR</a:t>
            </a:r>
            <a:r>
              <a:rPr lang="en-US" sz="1000" kern="1200" dirty="0">
                <a:solidFill>
                  <a:schemeClr val="tx1"/>
                </a:solidFill>
                <a:effectLst/>
                <a:latin typeface="Arial" panose="020B0604020202020204" pitchFamily="34" charset="0"/>
                <a:ea typeface="+mn-ea"/>
                <a:cs typeface="Arial" panose="020B0604020202020204" pitchFamily="34" charset="0"/>
              </a:rPr>
              <a:t> 0.68, 95%CI=0.42-1.09).</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We found no association between bariatric surgery and reduced incidence of severe liver disease over long term in comparison to standard obesity care in this study. The result may, however, be a sum of a dual effect of an increased risk for alcohol-related cirrhosis but a reduced risk of cirrhosis attributed to NAFLD in the surgery group.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200" b="1" kern="1200" dirty="0">
                <a:solidFill>
                  <a:schemeClr val="tx1"/>
                </a:solidFill>
                <a:effectLst/>
                <a:latin typeface="Arial" panose="020B0604020202020204" pitchFamily="34" charset="0"/>
                <a:ea typeface="+mn-ea"/>
                <a:cs typeface="Arial" panose="020B0604020202020204" pitchFamily="34" charset="0"/>
              </a:rPr>
              <a:t> </a:t>
            </a:r>
            <a:endParaRPr lang="en-GB" sz="12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3619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ALT, alanine aminotransferase; AST, aspartate aminotransferase; BSG, British Society of Gastroenterology</a:t>
            </a: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GS08</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Introduction of ‘reflex’ AST testing in primary care increases detection of advanced liver disease: the Gwent AST project (GAP)</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Andrew Yeoman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kern="1200" dirty="0">
                <a:solidFill>
                  <a:schemeClr val="tx1"/>
                </a:solidFill>
                <a:effectLst/>
                <a:latin typeface="Arial" panose="020B0604020202020204" pitchFamily="34" charset="0"/>
                <a:ea typeface="+mn-ea"/>
                <a:cs typeface="Arial" panose="020B0604020202020204" pitchFamily="34" charset="0"/>
              </a:rPr>
              <a:t>, David Samuel</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kern="1200" dirty="0">
                <a:solidFill>
                  <a:schemeClr val="tx1"/>
                </a:solidFill>
                <a:effectLst/>
                <a:latin typeface="Arial" panose="020B0604020202020204" pitchFamily="34" charset="0"/>
                <a:ea typeface="+mn-ea"/>
                <a:cs typeface="Arial" panose="020B0604020202020204" pitchFamily="34" charset="0"/>
              </a:rPr>
              <a:t>, Dr. </a:t>
            </a:r>
            <a:r>
              <a:rPr lang="en-US" sz="1000" b="0" i="0" kern="1200" dirty="0" err="1">
                <a:solidFill>
                  <a:schemeClr val="tx1"/>
                </a:solidFill>
                <a:effectLst/>
                <a:latin typeface="Arial" panose="020B0604020202020204" pitchFamily="34" charset="0"/>
                <a:ea typeface="+mn-ea"/>
                <a:cs typeface="Arial" panose="020B0604020202020204" pitchFamily="34" charset="0"/>
              </a:rPr>
              <a:t>Fidan</a:t>
            </a:r>
            <a:r>
              <a:rPr lang="en-US" sz="1000" b="0" i="0" kern="1200" dirty="0">
                <a:solidFill>
                  <a:schemeClr val="tx1"/>
                </a:solidFill>
                <a:effectLst/>
                <a:latin typeface="Arial" panose="020B0604020202020204" pitchFamily="34" charset="0"/>
                <a:ea typeface="+mn-ea"/>
                <a:cs typeface="Arial" panose="020B0604020202020204" pitchFamily="34" charset="0"/>
              </a:rPr>
              <a:t> Yousuf</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kern="1200" dirty="0">
                <a:solidFill>
                  <a:schemeClr val="tx1"/>
                </a:solidFill>
                <a:effectLst/>
                <a:latin typeface="Arial" panose="020B0604020202020204" pitchFamily="34" charset="0"/>
                <a:ea typeface="+mn-ea"/>
                <a:cs typeface="Arial" panose="020B0604020202020204" pitchFamily="34" charset="0"/>
              </a:rPr>
              <a:t>, Marek A Czajkowski</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Sally Venn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0" kern="1200" dirty="0">
                <a:solidFill>
                  <a:schemeClr val="tx1"/>
                </a:solidFill>
                <a:effectLst/>
                <a:latin typeface="Arial" panose="020B0604020202020204" pitchFamily="34" charset="0"/>
                <a:ea typeface="+mn-ea"/>
                <a:cs typeface="Arial" panose="020B0604020202020204" pitchFamily="34" charset="0"/>
              </a:rPr>
              <a:t>, Jane Salmon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0" kern="1200" dirty="0">
                <a:solidFill>
                  <a:schemeClr val="tx1"/>
                </a:solidFill>
                <a:effectLst/>
                <a:latin typeface="Arial" panose="020B0604020202020204" pitchFamily="34" charset="0"/>
                <a:ea typeface="+mn-ea"/>
                <a:cs typeface="Arial" panose="020B0604020202020204" pitchFamily="34" charset="0"/>
              </a:rPr>
              <a:t>, Nadia El-Farhan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Moises Hernandez</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dirty="0">
                <a:solidFill>
                  <a:schemeClr val="tx1"/>
                </a:solidFill>
                <a:effectLst/>
                <a:latin typeface="Arial" panose="020B0604020202020204" pitchFamily="34" charset="0"/>
                <a:ea typeface="+mn-ea"/>
                <a:cs typeface="Arial" panose="020B0604020202020204" pitchFamily="34" charset="0"/>
              </a:rPr>
              <a:t>Aneurin Bevan University Health Board, Hepatology, Newport,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dirty="0">
                <a:solidFill>
                  <a:schemeClr val="tx1"/>
                </a:solidFill>
                <a:effectLst/>
                <a:latin typeface="Arial" panose="020B0604020202020204" pitchFamily="34" charset="0"/>
                <a:ea typeface="+mn-ea"/>
                <a:cs typeface="Arial" panose="020B0604020202020204" pitchFamily="34" charset="0"/>
              </a:rPr>
              <a:t>Aneurin Bevan University Health Board, Clinical Biochemistry, Newport,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dirty="0">
                <a:solidFill>
                  <a:schemeClr val="tx1"/>
                </a:solidFill>
                <a:effectLst/>
                <a:latin typeface="Arial" panose="020B0604020202020204" pitchFamily="34" charset="0"/>
                <a:ea typeface="+mn-ea"/>
                <a:cs typeface="Arial" panose="020B0604020202020204" pitchFamily="34" charset="0"/>
              </a:rPr>
              <a:t>Aneurin Bevan University Health Board, Primary Care Division, Caerleon,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1" kern="1200" dirty="0">
                <a:solidFill>
                  <a:schemeClr val="tx1"/>
                </a:solidFill>
                <a:effectLst/>
                <a:latin typeface="Arial" panose="020B0604020202020204" pitchFamily="34" charset="0"/>
                <a:ea typeface="+mn-ea"/>
                <a:cs typeface="Arial" panose="020B0604020202020204" pitchFamily="34" charset="0"/>
              </a:rPr>
              <a:t>Public Health Wales, Health Protection Division, Cardiff,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1" kern="1200" dirty="0">
                <a:solidFill>
                  <a:schemeClr val="tx1"/>
                </a:solidFill>
                <a:effectLst/>
                <a:latin typeface="Arial" panose="020B0604020202020204" pitchFamily="34" charset="0"/>
                <a:ea typeface="+mn-ea"/>
                <a:cs typeface="Arial" panose="020B0604020202020204" pitchFamily="34" charset="0"/>
              </a:rPr>
              <a:t>Aneurin Bevan University Health Board, Clinical Biochemistry</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b="0" i="0" kern="1200" dirty="0">
                <a:solidFill>
                  <a:schemeClr val="tx1"/>
                </a:solidFill>
                <a:effectLst/>
                <a:latin typeface="Arial" panose="020B0604020202020204" pitchFamily="34" charset="0"/>
                <a:ea typeface="+mn-ea"/>
                <a:cs typeface="Arial" panose="020B0604020202020204" pitchFamily="34" charset="0"/>
              </a:rPr>
              <a:t> The incidence and mortality from chronic liver disease in the general population continues to increase. Previous studies have suggested that abnormal liver blood tests are frequently not followed up in primary care and historical clinical practice based on societal has not routinely incorporated assertive fibrosis testing although the recent BSG abnormal liver blood test guidance from 2017 aims to address this.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a:t>
            </a:r>
            <a:r>
              <a:rPr lang="en-US" sz="1000" b="0" i="0" kern="1200" dirty="0">
                <a:solidFill>
                  <a:schemeClr val="tx1"/>
                </a:solidFill>
                <a:effectLst/>
                <a:latin typeface="Arial" panose="020B0604020202020204" pitchFamily="34" charset="0"/>
                <a:ea typeface="+mn-ea"/>
                <a:cs typeface="Arial" panose="020B0604020202020204" pitchFamily="34" charset="0"/>
              </a:rPr>
              <a:t> in 2016 we set out to improve the recognition of significant liver disease through the reflex use of AST testing in the context of an elevated ALT. This work was commissioned by the Wales Liver Plan as a pilot, proof of concept service development pathway. This pathway</a:t>
            </a:r>
            <a:r>
              <a:rPr lang="en-US" sz="1000" b="1" i="0" kern="1200" dirty="0">
                <a:solidFill>
                  <a:schemeClr val="tx1"/>
                </a:solidFill>
                <a:effectLst/>
                <a:latin typeface="Arial" panose="020B0604020202020204" pitchFamily="34" charset="0"/>
                <a:ea typeface="+mn-ea"/>
                <a:cs typeface="Arial" panose="020B0604020202020204" pitchFamily="34" charset="0"/>
              </a:rPr>
              <a:t> Figure:</a:t>
            </a:r>
            <a:r>
              <a:rPr lang="en-US" sz="1000" b="0" i="0" kern="1200" dirty="0">
                <a:solidFill>
                  <a:schemeClr val="tx1"/>
                </a:solidFill>
                <a:effectLst/>
                <a:latin typeface="Arial" panose="020B0604020202020204" pitchFamily="34" charset="0"/>
                <a:ea typeface="+mn-ea"/>
                <a:cs typeface="Arial" panose="020B0604020202020204" pitchFamily="34" charset="0"/>
              </a:rPr>
              <a:t>  facilitated automatic calculation of the AST:ALT ratio and advice to refer for further assessment (predominantly via </a:t>
            </a:r>
            <a:r>
              <a:rPr lang="en-US" sz="1000" b="0" i="0" kern="1200" dirty="0" err="1">
                <a:solidFill>
                  <a:schemeClr val="tx1"/>
                </a:solidFill>
                <a:effectLst/>
                <a:latin typeface="Arial" panose="020B0604020202020204" pitchFamily="34" charset="0"/>
                <a:ea typeface="+mn-ea"/>
                <a:cs typeface="Arial" panose="020B0604020202020204" pitchFamily="34" charset="0"/>
              </a:rPr>
              <a:t>Fibroscan</a:t>
            </a:r>
            <a:r>
              <a:rPr lang="en-US" sz="1000" b="0" i="0" kern="1200" dirty="0">
                <a:solidFill>
                  <a:schemeClr val="tx1"/>
                </a:solidFill>
                <a:effectLst/>
                <a:latin typeface="Arial" panose="020B0604020202020204" pitchFamily="34" charset="0"/>
                <a:ea typeface="+mn-ea"/>
                <a:cs typeface="Arial" panose="020B0604020202020204" pitchFamily="34" charset="0"/>
              </a:rPr>
              <a:t>) if the ratio was &gt;1. We report here the 2 year experience of this pathway on the diagnosis of advanced fibrosis and cirrhosis.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a:t>
            </a:r>
            <a:r>
              <a:rPr lang="en-US" sz="1000" b="0" i="0" kern="1200" dirty="0">
                <a:solidFill>
                  <a:schemeClr val="tx1"/>
                </a:solidFill>
                <a:effectLst/>
                <a:latin typeface="Arial" panose="020B0604020202020204" pitchFamily="34" charset="0"/>
                <a:ea typeface="+mn-ea"/>
                <a:cs typeface="Arial" panose="020B0604020202020204" pitchFamily="34" charset="0"/>
              </a:rPr>
              <a:t> 17,770 individuals had an elevated ALT. Of these, 2,117 (12%) had an AST:ALT ratio &gt;1. Of these patients, 750 were referred from primary care. 348 underwent </a:t>
            </a:r>
            <a:r>
              <a:rPr lang="en-US" sz="1000" b="0" i="0" kern="1200" dirty="0" err="1">
                <a:solidFill>
                  <a:schemeClr val="tx1"/>
                </a:solidFill>
                <a:effectLst/>
                <a:latin typeface="Arial" panose="020B0604020202020204" pitchFamily="34" charset="0"/>
                <a:ea typeface="+mn-ea"/>
                <a:cs typeface="Arial" panose="020B0604020202020204" pitchFamily="34" charset="0"/>
              </a:rPr>
              <a:t>Fibroscan</a:t>
            </a:r>
            <a:r>
              <a:rPr lang="en-US" sz="1000" b="0" i="0" kern="1200" dirty="0">
                <a:solidFill>
                  <a:schemeClr val="tx1"/>
                </a:solidFill>
                <a:effectLst/>
                <a:latin typeface="Arial" panose="020B0604020202020204" pitchFamily="34" charset="0"/>
                <a:ea typeface="+mn-ea"/>
                <a:cs typeface="Arial" panose="020B0604020202020204" pitchFamily="34" charset="0"/>
              </a:rPr>
              <a:t>. A significant number of patients (approximately 40%) did not attend (DNA) a </a:t>
            </a:r>
            <a:r>
              <a:rPr lang="en-US" sz="1000" b="0" i="0" kern="1200" dirty="0" err="1">
                <a:solidFill>
                  <a:schemeClr val="tx1"/>
                </a:solidFill>
                <a:effectLst/>
                <a:latin typeface="Arial" panose="020B0604020202020204" pitchFamily="34" charset="0"/>
                <a:ea typeface="+mn-ea"/>
                <a:cs typeface="Arial" panose="020B0604020202020204" pitchFamily="34" charset="0"/>
              </a:rPr>
              <a:t>Fibroscan</a:t>
            </a:r>
            <a:r>
              <a:rPr lang="en-US" sz="1000" b="0" i="0" kern="1200" dirty="0">
                <a:solidFill>
                  <a:schemeClr val="tx1"/>
                </a:solidFill>
                <a:effectLst/>
                <a:latin typeface="Arial" panose="020B0604020202020204" pitchFamily="34" charset="0"/>
                <a:ea typeface="+mn-ea"/>
                <a:cs typeface="Arial" panose="020B0604020202020204" pitchFamily="34" charset="0"/>
              </a:rPr>
              <a:t> appointment. In patients undergoing </a:t>
            </a:r>
            <a:r>
              <a:rPr lang="en-US" sz="1000" b="0" i="0" kern="1200" dirty="0" err="1">
                <a:solidFill>
                  <a:schemeClr val="tx1"/>
                </a:solidFill>
                <a:effectLst/>
                <a:latin typeface="Arial" panose="020B0604020202020204" pitchFamily="34" charset="0"/>
                <a:ea typeface="+mn-ea"/>
                <a:cs typeface="Arial" panose="020B0604020202020204" pitchFamily="34" charset="0"/>
              </a:rPr>
              <a:t>Fibroscan</a:t>
            </a:r>
            <a:r>
              <a:rPr lang="en-US" sz="1000" b="0" i="0" kern="1200" dirty="0">
                <a:solidFill>
                  <a:schemeClr val="tx1"/>
                </a:solidFill>
                <a:effectLst/>
                <a:latin typeface="Arial" panose="020B0604020202020204" pitchFamily="34" charset="0"/>
                <a:ea typeface="+mn-ea"/>
                <a:cs typeface="Arial" panose="020B0604020202020204" pitchFamily="34" charset="0"/>
              </a:rPr>
              <a:t> 43% had a reading &lt;8kPa, 28% were 8-15kPa and 29% &gt;15kPa. The commonest cause of liver disease was NAFLD in 49% and Alcohol in 40% In total, 192 cases of advanced fibrosis were identified through this pathway and there has been an 81% increase in coded diagnoses of cirrhosis since its introduction. Furthermore, a further 33 patients who were not originally referred have subsequently received a liver diagnosis (28 with cirrhosis or HCC)  </a:t>
            </a:r>
          </a:p>
          <a:p>
            <a:pPr marL="0" indent="0" rtl="0" fontAlgn="base">
              <a:buNone/>
            </a:pP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A FIB 4 score was calculable in 13,626 individuals and was &gt;1.3 in 47% which would potentially lead to a 4 fold increase in secondary testing compared with an AST:ALT ratio &gt;1.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a:t>
            </a:r>
            <a:r>
              <a:rPr lang="en-US" sz="1000" b="0" i="0" kern="1200" dirty="0">
                <a:solidFill>
                  <a:schemeClr val="tx1"/>
                </a:solidFill>
                <a:effectLst/>
                <a:latin typeface="Arial" panose="020B0604020202020204" pitchFamily="34" charset="0"/>
                <a:ea typeface="+mn-ea"/>
                <a:cs typeface="Arial" panose="020B0604020202020204" pitchFamily="34" charset="0"/>
              </a:rPr>
              <a:t> Introduction of reflex AST testing and calculation of the AST:ALT ratio in primary care has led to a significant increase in new diagnoses of cirrhosis. However, GP compliance with the pathway was low and further work is required to improve this as well as providing better community access to </a:t>
            </a:r>
            <a:r>
              <a:rPr lang="en-US" sz="1000" b="0" i="0" kern="1200" dirty="0" err="1">
                <a:solidFill>
                  <a:schemeClr val="tx1"/>
                </a:solidFill>
                <a:effectLst/>
                <a:latin typeface="Arial" panose="020B0604020202020204" pitchFamily="34" charset="0"/>
                <a:ea typeface="+mn-ea"/>
                <a:cs typeface="Arial" panose="020B0604020202020204" pitchFamily="34" charset="0"/>
              </a:rPr>
              <a:t>Fibroscan</a:t>
            </a:r>
            <a:r>
              <a:rPr lang="en-US" sz="1000" b="0" i="0" kern="1200" dirty="0">
                <a:solidFill>
                  <a:schemeClr val="tx1"/>
                </a:solidFill>
                <a:effectLst/>
                <a:latin typeface="Arial" panose="020B0604020202020204" pitchFamily="34" charset="0"/>
                <a:ea typeface="+mn-ea"/>
                <a:cs typeface="Arial" panose="020B0604020202020204" pitchFamily="34" charset="0"/>
              </a:rPr>
              <a:t> testing to reduce the DNA rate. Future work will also explore the utility of reducing the AST:ALT threshold to 0.8 as some cases of advanced fibrosis may have been missed by </a:t>
            </a:r>
            <a:r>
              <a:rPr lang="en-US" sz="1000" b="0" i="0" kern="1200" dirty="0" err="1">
                <a:solidFill>
                  <a:schemeClr val="tx1"/>
                </a:solidFill>
                <a:effectLst/>
                <a:latin typeface="Arial" panose="020B0604020202020204" pitchFamily="34" charset="0"/>
                <a:ea typeface="+mn-ea"/>
                <a:cs typeface="Arial" panose="020B0604020202020204" pitchFamily="34" charset="0"/>
              </a:rPr>
              <a:t>utilising</a:t>
            </a:r>
            <a:r>
              <a:rPr lang="en-US" sz="1000" b="0" i="0" kern="1200" dirty="0">
                <a:solidFill>
                  <a:schemeClr val="tx1"/>
                </a:solidFill>
                <a:effectLst/>
                <a:latin typeface="Arial" panose="020B0604020202020204" pitchFamily="34" charset="0"/>
                <a:ea typeface="+mn-ea"/>
                <a:cs typeface="Arial" panose="020B0604020202020204" pitchFamily="34" charset="0"/>
              </a:rPr>
              <a:t> the higher threshold.</a:t>
            </a: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92819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AILD, autoimmune liver disease; ALD, alcohol-related liver disease; ALT, alanine aminotransferase; AST, aspartate aminotransferase; DNA, did not attend; FIB-4, fibrosis 4; HCV, hepatitis C virus; kPa, kilopascals; LSM, liver stiffness measurement; NAFLD, non-alcoholic fatty liver disease</a:t>
            </a: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GS08</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Introduction of ‘reflex’ AST testing in primary care increases detection of advanced liver disease: the Gwent AST project (GAP)</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Andrew Yeoman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kern="1200" dirty="0">
                <a:solidFill>
                  <a:schemeClr val="tx1"/>
                </a:solidFill>
                <a:effectLst/>
                <a:latin typeface="Arial" panose="020B0604020202020204" pitchFamily="34" charset="0"/>
                <a:ea typeface="+mn-ea"/>
                <a:cs typeface="Arial" panose="020B0604020202020204" pitchFamily="34" charset="0"/>
              </a:rPr>
              <a:t>, David Samuel</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kern="1200" dirty="0">
                <a:solidFill>
                  <a:schemeClr val="tx1"/>
                </a:solidFill>
                <a:effectLst/>
                <a:latin typeface="Arial" panose="020B0604020202020204" pitchFamily="34" charset="0"/>
                <a:ea typeface="+mn-ea"/>
                <a:cs typeface="Arial" panose="020B0604020202020204" pitchFamily="34" charset="0"/>
              </a:rPr>
              <a:t>, Dr. </a:t>
            </a:r>
            <a:r>
              <a:rPr lang="en-US" sz="1000" b="0" i="0" kern="1200" dirty="0" err="1">
                <a:solidFill>
                  <a:schemeClr val="tx1"/>
                </a:solidFill>
                <a:effectLst/>
                <a:latin typeface="Arial" panose="020B0604020202020204" pitchFamily="34" charset="0"/>
                <a:ea typeface="+mn-ea"/>
                <a:cs typeface="Arial" panose="020B0604020202020204" pitchFamily="34" charset="0"/>
              </a:rPr>
              <a:t>Fidan</a:t>
            </a:r>
            <a:r>
              <a:rPr lang="en-US" sz="1000" b="0" i="0" kern="1200" dirty="0">
                <a:solidFill>
                  <a:schemeClr val="tx1"/>
                </a:solidFill>
                <a:effectLst/>
                <a:latin typeface="Arial" panose="020B0604020202020204" pitchFamily="34" charset="0"/>
                <a:ea typeface="+mn-ea"/>
                <a:cs typeface="Arial" panose="020B0604020202020204" pitchFamily="34" charset="0"/>
              </a:rPr>
              <a:t> Yousuf</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kern="1200" dirty="0">
                <a:solidFill>
                  <a:schemeClr val="tx1"/>
                </a:solidFill>
                <a:effectLst/>
                <a:latin typeface="Arial" panose="020B0604020202020204" pitchFamily="34" charset="0"/>
                <a:ea typeface="+mn-ea"/>
                <a:cs typeface="Arial" panose="020B0604020202020204" pitchFamily="34" charset="0"/>
              </a:rPr>
              <a:t>, Marek A Czajkowski</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Sally Venn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0" kern="1200" dirty="0">
                <a:solidFill>
                  <a:schemeClr val="tx1"/>
                </a:solidFill>
                <a:effectLst/>
                <a:latin typeface="Arial" panose="020B0604020202020204" pitchFamily="34" charset="0"/>
                <a:ea typeface="+mn-ea"/>
                <a:cs typeface="Arial" panose="020B0604020202020204" pitchFamily="34" charset="0"/>
              </a:rPr>
              <a:t>, Jane Salmon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0" kern="1200" dirty="0">
                <a:solidFill>
                  <a:schemeClr val="tx1"/>
                </a:solidFill>
                <a:effectLst/>
                <a:latin typeface="Arial" panose="020B0604020202020204" pitchFamily="34" charset="0"/>
                <a:ea typeface="+mn-ea"/>
                <a:cs typeface="Arial" panose="020B0604020202020204" pitchFamily="34" charset="0"/>
              </a:rPr>
              <a:t>, Nadia El-Farhan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Moises Hernandez</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dirty="0">
                <a:solidFill>
                  <a:schemeClr val="tx1"/>
                </a:solidFill>
                <a:effectLst/>
                <a:latin typeface="Arial" panose="020B0604020202020204" pitchFamily="34" charset="0"/>
                <a:ea typeface="+mn-ea"/>
                <a:cs typeface="Arial" panose="020B0604020202020204" pitchFamily="34" charset="0"/>
              </a:rPr>
              <a:t>Aneurin Bevan University Health Board, Hepatology, Newport,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dirty="0">
                <a:solidFill>
                  <a:schemeClr val="tx1"/>
                </a:solidFill>
                <a:effectLst/>
                <a:latin typeface="Arial" panose="020B0604020202020204" pitchFamily="34" charset="0"/>
                <a:ea typeface="+mn-ea"/>
                <a:cs typeface="Arial" panose="020B0604020202020204" pitchFamily="34" charset="0"/>
              </a:rPr>
              <a:t>Aneurin Bevan University Health Board, Clinical Biochemistry, Newport,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dirty="0">
                <a:solidFill>
                  <a:schemeClr val="tx1"/>
                </a:solidFill>
                <a:effectLst/>
                <a:latin typeface="Arial" panose="020B0604020202020204" pitchFamily="34" charset="0"/>
                <a:ea typeface="+mn-ea"/>
                <a:cs typeface="Arial" panose="020B0604020202020204" pitchFamily="34" charset="0"/>
              </a:rPr>
              <a:t>Aneurin Bevan University Health Board, Primary Care Division, Caerleon,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1" kern="1200" dirty="0">
                <a:solidFill>
                  <a:schemeClr val="tx1"/>
                </a:solidFill>
                <a:effectLst/>
                <a:latin typeface="Arial" panose="020B0604020202020204" pitchFamily="34" charset="0"/>
                <a:ea typeface="+mn-ea"/>
                <a:cs typeface="Arial" panose="020B0604020202020204" pitchFamily="34" charset="0"/>
              </a:rPr>
              <a:t>Public Health Wales, Health Protection Division, Cardiff,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1" kern="1200" dirty="0">
                <a:solidFill>
                  <a:schemeClr val="tx1"/>
                </a:solidFill>
                <a:effectLst/>
                <a:latin typeface="Arial" panose="020B0604020202020204" pitchFamily="34" charset="0"/>
                <a:ea typeface="+mn-ea"/>
                <a:cs typeface="Arial" panose="020B0604020202020204" pitchFamily="34" charset="0"/>
              </a:rPr>
              <a:t>Aneurin Bevan University Health Board, Clinical Biochemistry</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b="0" i="0" kern="1200" dirty="0">
                <a:solidFill>
                  <a:schemeClr val="tx1"/>
                </a:solidFill>
                <a:effectLst/>
                <a:latin typeface="Arial" panose="020B0604020202020204" pitchFamily="34" charset="0"/>
                <a:ea typeface="+mn-ea"/>
                <a:cs typeface="Arial" panose="020B0604020202020204" pitchFamily="34" charset="0"/>
              </a:rPr>
              <a:t> The incidence and mortality from chronic liver disease in the general population continues to increase. Previous studies have suggested that abnormal liver blood tests are frequently not followed up in primary care and historical clinical practice based on societal has not routinely incorporated assertive fibrosis testing although the recent BSG abnormal liver blood test guidance from 2017 aims to address this.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a:t>
            </a:r>
            <a:r>
              <a:rPr lang="en-US" sz="1000" b="0" i="0" kern="1200" dirty="0">
                <a:solidFill>
                  <a:schemeClr val="tx1"/>
                </a:solidFill>
                <a:effectLst/>
                <a:latin typeface="Arial" panose="020B0604020202020204" pitchFamily="34" charset="0"/>
                <a:ea typeface="+mn-ea"/>
                <a:cs typeface="Arial" panose="020B0604020202020204" pitchFamily="34" charset="0"/>
              </a:rPr>
              <a:t> in 2016 we set out to improve the recognition of significant liver disease through the reflex use of AST testing in the context of an elevated ALT. This work was commissioned by the Wales Liver Plan as a pilot, proof of concept service development pathway. This pathway</a:t>
            </a:r>
            <a:r>
              <a:rPr lang="en-US" sz="1000" b="1" i="0" kern="1200" dirty="0">
                <a:solidFill>
                  <a:schemeClr val="tx1"/>
                </a:solidFill>
                <a:effectLst/>
                <a:latin typeface="Arial" panose="020B0604020202020204" pitchFamily="34" charset="0"/>
                <a:ea typeface="+mn-ea"/>
                <a:cs typeface="Arial" panose="020B0604020202020204" pitchFamily="34" charset="0"/>
              </a:rPr>
              <a:t> Figure:</a:t>
            </a:r>
            <a:r>
              <a:rPr lang="en-US" sz="1000" b="0" i="0" kern="1200" dirty="0">
                <a:solidFill>
                  <a:schemeClr val="tx1"/>
                </a:solidFill>
                <a:effectLst/>
                <a:latin typeface="Arial" panose="020B0604020202020204" pitchFamily="34" charset="0"/>
                <a:ea typeface="+mn-ea"/>
                <a:cs typeface="Arial" panose="020B0604020202020204" pitchFamily="34" charset="0"/>
              </a:rPr>
              <a:t>  facilitated automatic calculation of the AST:ALT ratio and advice to refer for further assessment (predominantly via </a:t>
            </a:r>
            <a:r>
              <a:rPr lang="en-US" sz="1000" b="0" i="0" kern="1200" dirty="0" err="1">
                <a:solidFill>
                  <a:schemeClr val="tx1"/>
                </a:solidFill>
                <a:effectLst/>
                <a:latin typeface="Arial" panose="020B0604020202020204" pitchFamily="34" charset="0"/>
                <a:ea typeface="+mn-ea"/>
                <a:cs typeface="Arial" panose="020B0604020202020204" pitchFamily="34" charset="0"/>
              </a:rPr>
              <a:t>Fibroscan</a:t>
            </a:r>
            <a:r>
              <a:rPr lang="en-US" sz="1000" b="0" i="0" kern="1200" dirty="0">
                <a:solidFill>
                  <a:schemeClr val="tx1"/>
                </a:solidFill>
                <a:effectLst/>
                <a:latin typeface="Arial" panose="020B0604020202020204" pitchFamily="34" charset="0"/>
                <a:ea typeface="+mn-ea"/>
                <a:cs typeface="Arial" panose="020B0604020202020204" pitchFamily="34" charset="0"/>
              </a:rPr>
              <a:t>) if the ratio was &gt;1. We report here the 2 year experience of this pathway on the diagnosis of advanced fibrosis and cirrhosis.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a:t>
            </a:r>
            <a:r>
              <a:rPr lang="en-US" sz="1000" b="0" i="0" kern="1200" dirty="0">
                <a:solidFill>
                  <a:schemeClr val="tx1"/>
                </a:solidFill>
                <a:effectLst/>
                <a:latin typeface="Arial" panose="020B0604020202020204" pitchFamily="34" charset="0"/>
                <a:ea typeface="+mn-ea"/>
                <a:cs typeface="Arial" panose="020B0604020202020204" pitchFamily="34" charset="0"/>
              </a:rPr>
              <a:t> 17,770 individuals had an elevated ALT. Of these, 2,117 (12%) had an AST:ALT ratio &gt;1. Of these patients, 750 were referred from primary care. 348 underwent </a:t>
            </a:r>
            <a:r>
              <a:rPr lang="en-US" sz="1000" b="0" i="0" kern="1200" dirty="0" err="1">
                <a:solidFill>
                  <a:schemeClr val="tx1"/>
                </a:solidFill>
                <a:effectLst/>
                <a:latin typeface="Arial" panose="020B0604020202020204" pitchFamily="34" charset="0"/>
                <a:ea typeface="+mn-ea"/>
                <a:cs typeface="Arial" panose="020B0604020202020204" pitchFamily="34" charset="0"/>
              </a:rPr>
              <a:t>Fibroscan</a:t>
            </a:r>
            <a:r>
              <a:rPr lang="en-US" sz="1000" b="0" i="0" kern="1200" dirty="0">
                <a:solidFill>
                  <a:schemeClr val="tx1"/>
                </a:solidFill>
                <a:effectLst/>
                <a:latin typeface="Arial" panose="020B0604020202020204" pitchFamily="34" charset="0"/>
                <a:ea typeface="+mn-ea"/>
                <a:cs typeface="Arial" panose="020B0604020202020204" pitchFamily="34" charset="0"/>
              </a:rPr>
              <a:t>. A significant number of patients (approximately 40%) did not attend (DNA) a </a:t>
            </a:r>
            <a:r>
              <a:rPr lang="en-US" sz="1000" b="0" i="0" kern="1200" dirty="0" err="1">
                <a:solidFill>
                  <a:schemeClr val="tx1"/>
                </a:solidFill>
                <a:effectLst/>
                <a:latin typeface="Arial" panose="020B0604020202020204" pitchFamily="34" charset="0"/>
                <a:ea typeface="+mn-ea"/>
                <a:cs typeface="Arial" panose="020B0604020202020204" pitchFamily="34" charset="0"/>
              </a:rPr>
              <a:t>Fibroscan</a:t>
            </a:r>
            <a:r>
              <a:rPr lang="en-US" sz="1000" b="0" i="0" kern="1200" dirty="0">
                <a:solidFill>
                  <a:schemeClr val="tx1"/>
                </a:solidFill>
                <a:effectLst/>
                <a:latin typeface="Arial" panose="020B0604020202020204" pitchFamily="34" charset="0"/>
                <a:ea typeface="+mn-ea"/>
                <a:cs typeface="Arial" panose="020B0604020202020204" pitchFamily="34" charset="0"/>
              </a:rPr>
              <a:t> appointment. In patients undergoing </a:t>
            </a:r>
            <a:r>
              <a:rPr lang="en-US" sz="1000" b="0" i="0" kern="1200" dirty="0" err="1">
                <a:solidFill>
                  <a:schemeClr val="tx1"/>
                </a:solidFill>
                <a:effectLst/>
                <a:latin typeface="Arial" panose="020B0604020202020204" pitchFamily="34" charset="0"/>
                <a:ea typeface="+mn-ea"/>
                <a:cs typeface="Arial" panose="020B0604020202020204" pitchFamily="34" charset="0"/>
              </a:rPr>
              <a:t>Fibroscan</a:t>
            </a:r>
            <a:r>
              <a:rPr lang="en-US" sz="1000" b="0" i="0" kern="1200" dirty="0">
                <a:solidFill>
                  <a:schemeClr val="tx1"/>
                </a:solidFill>
                <a:effectLst/>
                <a:latin typeface="Arial" panose="020B0604020202020204" pitchFamily="34" charset="0"/>
                <a:ea typeface="+mn-ea"/>
                <a:cs typeface="Arial" panose="020B0604020202020204" pitchFamily="34" charset="0"/>
              </a:rPr>
              <a:t> 43% had a reading &lt;8kPa, 28% were 8-15kPa and 29% &gt;15kPa. The commonest cause of liver disease was NAFLD in 49% and Alcohol in 40% In total, 192 cases of advanced fibrosis were identified through this pathway and there has been an 81% increase in coded diagnoses of cirrhosis since its introduction. Furthermore, a further 33 patients who were not originally referred have subsequently received a liver diagnosis (28 with cirrhosis or HCC)  </a:t>
            </a:r>
          </a:p>
          <a:p>
            <a:pPr marL="0" indent="0" rtl="0" fontAlgn="base">
              <a:buNone/>
            </a:pP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A FIB 4 score was calculable in 13,626 individuals and was &gt;1.3 in 47% which would potentially lead to a 4 fold increase in secondary testing compared with an AST:ALT ratio &gt;1.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a:t>
            </a:r>
            <a:r>
              <a:rPr lang="en-US" sz="1000" b="0" i="0" kern="1200" dirty="0">
                <a:solidFill>
                  <a:schemeClr val="tx1"/>
                </a:solidFill>
                <a:effectLst/>
                <a:latin typeface="Arial" panose="020B0604020202020204" pitchFamily="34" charset="0"/>
                <a:ea typeface="+mn-ea"/>
                <a:cs typeface="Arial" panose="020B0604020202020204" pitchFamily="34" charset="0"/>
              </a:rPr>
              <a:t> Introduction of reflex AST testing and calculation of the AST:ALT ratio in primary care has led to a significant increase in new diagnoses of cirrhosis. However, GP compliance with the pathway was low and further work is required to improve this as well as providing better community access to </a:t>
            </a:r>
            <a:r>
              <a:rPr lang="en-US" sz="1000" b="0" i="0" kern="1200" dirty="0" err="1">
                <a:solidFill>
                  <a:schemeClr val="tx1"/>
                </a:solidFill>
                <a:effectLst/>
                <a:latin typeface="Arial" panose="020B0604020202020204" pitchFamily="34" charset="0"/>
                <a:ea typeface="+mn-ea"/>
                <a:cs typeface="Arial" panose="020B0604020202020204" pitchFamily="34" charset="0"/>
              </a:rPr>
              <a:t>Fibroscan</a:t>
            </a:r>
            <a:r>
              <a:rPr lang="en-US" sz="1000" b="0" i="0" kern="1200" dirty="0">
                <a:solidFill>
                  <a:schemeClr val="tx1"/>
                </a:solidFill>
                <a:effectLst/>
                <a:latin typeface="Arial" panose="020B0604020202020204" pitchFamily="34" charset="0"/>
                <a:ea typeface="+mn-ea"/>
                <a:cs typeface="Arial" panose="020B0604020202020204" pitchFamily="34" charset="0"/>
              </a:rPr>
              <a:t> testing to reduce the DNA rate. Future work will also explore the utility of reducing the AST:ALT threshold to 0.8 as some cases of advanced fibrosis may have been missed by </a:t>
            </a:r>
            <a:r>
              <a:rPr lang="en-US" sz="1000" b="0" i="0" kern="1200" dirty="0" err="1">
                <a:solidFill>
                  <a:schemeClr val="tx1"/>
                </a:solidFill>
                <a:effectLst/>
                <a:latin typeface="Arial" panose="020B0604020202020204" pitchFamily="34" charset="0"/>
                <a:ea typeface="+mn-ea"/>
                <a:cs typeface="Arial" panose="020B0604020202020204" pitchFamily="34" charset="0"/>
              </a:rPr>
              <a:t>utilising</a:t>
            </a:r>
            <a:r>
              <a:rPr lang="en-US" sz="1000" b="0" i="0" kern="1200" dirty="0">
                <a:solidFill>
                  <a:schemeClr val="tx1"/>
                </a:solidFill>
                <a:effectLst/>
                <a:latin typeface="Arial" panose="020B0604020202020204" pitchFamily="34" charset="0"/>
                <a:ea typeface="+mn-ea"/>
                <a:cs typeface="Arial" panose="020B0604020202020204" pitchFamily="34" charset="0"/>
              </a:rPr>
              <a:t> the higher threshold.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ICD, international classification of diseases; NHS, National Health Service</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AS062</a:t>
            </a: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The progression of liver disease in 69,290 individuals in Wales from 1999-2019: tracking the evolution of liver disease</a:t>
            </a: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Tom Pembroke</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1 2</a:t>
            </a:r>
            <a:r>
              <a:rPr lang="en-US" sz="1000" b="0" i="0" kern="1200" dirty="0">
                <a:solidFill>
                  <a:schemeClr val="tx1"/>
                </a:solidFill>
                <a:effectLst/>
                <a:latin typeface="Arial" panose="020B0604020202020204" pitchFamily="34" charset="0"/>
                <a:ea typeface="+mn-ea"/>
                <a:cs typeface="Arial" panose="020B0604020202020204" pitchFamily="34" charset="0"/>
              </a:rPr>
              <a:t>, Gareth John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0" kern="1200" dirty="0" err="1">
                <a:solidFill>
                  <a:schemeClr val="tx1"/>
                </a:solidFill>
                <a:effectLst/>
                <a:latin typeface="Arial" panose="020B0604020202020204" pitchFamily="34" charset="0"/>
                <a:ea typeface="+mn-ea"/>
                <a:cs typeface="Arial" panose="020B0604020202020204" pitchFamily="34" charset="0"/>
              </a:rPr>
              <a:t>Oliwia</a:t>
            </a:r>
            <a:r>
              <a:rPr lang="en-US" sz="1000" b="0" i="0" kern="1200" dirty="0">
                <a:solidFill>
                  <a:schemeClr val="tx1"/>
                </a:solidFill>
                <a:effectLst/>
                <a:latin typeface="Arial" panose="020B0604020202020204" pitchFamily="34" charset="0"/>
                <a:ea typeface="+mn-ea"/>
                <a:cs typeface="Arial" panose="020B0604020202020204" pitchFamily="34" charset="0"/>
              </a:rPr>
              <a:t> Michalak</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Berry Puyk</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0" kern="1200" dirty="0">
                <a:solidFill>
                  <a:schemeClr val="tx1"/>
                </a:solidFill>
                <a:effectLst/>
                <a:latin typeface="Arial" panose="020B0604020202020204" pitchFamily="34" charset="0"/>
                <a:ea typeface="+mn-ea"/>
                <a:cs typeface="Arial" panose="020B0604020202020204" pitchFamily="34" charset="0"/>
              </a:rPr>
              <a:t>, Jane Salmon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0" kern="1200" dirty="0">
                <a:solidFill>
                  <a:schemeClr val="tx1"/>
                </a:solidFill>
                <a:effectLst/>
                <a:latin typeface="Arial" panose="020B0604020202020204" pitchFamily="34" charset="0"/>
                <a:ea typeface="+mn-ea"/>
                <a:cs typeface="Arial" panose="020B0604020202020204" pitchFamily="34" charset="0"/>
              </a:rPr>
              <a:t>, Andrew Godkin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1 2</a:t>
            </a:r>
            <a:r>
              <a:rPr lang="en-US" sz="1000" b="0" i="0" kern="1200" dirty="0">
                <a:solidFill>
                  <a:schemeClr val="tx1"/>
                </a:solidFill>
                <a:effectLst/>
                <a:latin typeface="Arial" panose="020B0604020202020204" pitchFamily="34" charset="0"/>
                <a:ea typeface="+mn-ea"/>
                <a:cs typeface="Arial" panose="020B0604020202020204" pitchFamily="34" charset="0"/>
              </a:rPr>
              <a:t>, Andrew Yeoman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dirty="0">
                <a:solidFill>
                  <a:schemeClr val="tx1"/>
                </a:solidFill>
                <a:effectLst/>
                <a:latin typeface="Arial" panose="020B0604020202020204" pitchFamily="34" charset="0"/>
                <a:ea typeface="+mn-ea"/>
                <a:cs typeface="Arial" panose="020B0604020202020204" pitchFamily="34" charset="0"/>
              </a:rPr>
              <a:t>University Hospital of Wales, Gastroenterology and Hepatology, Cardiff,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dirty="0">
                <a:solidFill>
                  <a:schemeClr val="tx1"/>
                </a:solidFill>
                <a:effectLst/>
                <a:latin typeface="Arial" panose="020B0604020202020204" pitchFamily="34" charset="0"/>
                <a:ea typeface="+mn-ea"/>
                <a:cs typeface="Arial" panose="020B0604020202020204" pitchFamily="34" charset="0"/>
              </a:rPr>
              <a:t>Cardiff University, Division of Infection and Immunity, Cardiff,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dirty="0">
                <a:solidFill>
                  <a:schemeClr val="tx1"/>
                </a:solidFill>
                <a:effectLst/>
                <a:latin typeface="Arial" panose="020B0604020202020204" pitchFamily="34" charset="0"/>
                <a:ea typeface="+mn-ea"/>
                <a:cs typeface="Arial" panose="020B0604020202020204" pitchFamily="34" charset="0"/>
              </a:rPr>
              <a:t>NHS Wales Informatics Service, Cardiff,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1" kern="1200" dirty="0">
                <a:solidFill>
                  <a:schemeClr val="tx1"/>
                </a:solidFill>
                <a:effectLst/>
                <a:latin typeface="Arial" panose="020B0604020202020204" pitchFamily="34" charset="0"/>
                <a:ea typeface="+mn-ea"/>
                <a:cs typeface="Arial" panose="020B0604020202020204" pitchFamily="34" charset="0"/>
              </a:rPr>
              <a:t>Public Health Wales, Cardiff,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1" kern="1200" dirty="0">
                <a:solidFill>
                  <a:schemeClr val="tx1"/>
                </a:solidFill>
                <a:effectLst/>
                <a:latin typeface="Arial" panose="020B0604020202020204" pitchFamily="34" charset="0"/>
                <a:ea typeface="+mn-ea"/>
                <a:cs typeface="Arial" panose="020B0604020202020204" pitchFamily="34" charset="0"/>
              </a:rPr>
              <a:t>Royal Gwent Hospital, Gastroenterology and Hepatology, Newport,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b="0" i="0" kern="1200" dirty="0">
                <a:solidFill>
                  <a:schemeClr val="tx1"/>
                </a:solidFill>
                <a:effectLst/>
                <a:latin typeface="Arial" panose="020B0604020202020204" pitchFamily="34" charset="0"/>
                <a:ea typeface="+mn-ea"/>
                <a:cs typeface="Arial" panose="020B0604020202020204" pitchFamily="34" charset="0"/>
              </a:rPr>
              <a:t>Major epidemiological studies of liver disease to date are based upon mortality data limiting our understanding of morbidity on a population scale. We established a Wales Liver Disease registry to understand the true burden and progression of liver disease. </a:t>
            </a:r>
          </a:p>
          <a:p>
            <a:pPr marL="0" indent="0" rtl="0" fontAlgn="base">
              <a:buNone/>
            </a:pP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 </a:t>
            </a:r>
            <a:r>
              <a:rPr lang="en-US" sz="1000" b="0" i="0" kern="1200" dirty="0">
                <a:solidFill>
                  <a:schemeClr val="tx1"/>
                </a:solidFill>
                <a:effectLst/>
                <a:latin typeface="Arial" panose="020B0604020202020204" pitchFamily="34" charset="0"/>
                <a:ea typeface="+mn-ea"/>
                <a:cs typeface="Arial" panose="020B0604020202020204" pitchFamily="34" charset="0"/>
              </a:rPr>
              <a:t>The registry is populated by ICD10 code diagnoses for Welsh residents derived from Office of National Statistics mortality data and inpatient/day case activity derived from NHS Wales Informatics Service Patient Episode Database for Wales between 1999-2019. Pseudo-</a:t>
            </a:r>
            <a:r>
              <a:rPr lang="en-US" sz="1000" b="0" i="0" kern="1200" dirty="0" err="1">
                <a:solidFill>
                  <a:schemeClr val="tx1"/>
                </a:solidFill>
                <a:effectLst/>
                <a:latin typeface="Arial" panose="020B0604020202020204" pitchFamily="34" charset="0"/>
                <a:ea typeface="+mn-ea"/>
                <a:cs typeface="Arial" panose="020B0604020202020204" pitchFamily="34" charset="0"/>
              </a:rPr>
              <a:t>anonymised</a:t>
            </a:r>
            <a:r>
              <a:rPr lang="en-US" sz="1000" b="0" i="0" kern="1200" dirty="0">
                <a:solidFill>
                  <a:schemeClr val="tx1"/>
                </a:solidFill>
                <a:effectLst/>
                <a:latin typeface="Arial" panose="020B0604020202020204" pitchFamily="34" charset="0"/>
                <a:ea typeface="+mn-ea"/>
                <a:cs typeface="Arial" panose="020B0604020202020204" pitchFamily="34" charset="0"/>
              </a:rPr>
              <a:t> linkage of </a:t>
            </a:r>
            <a:r>
              <a:rPr lang="en-US" sz="1000" b="0" i="0" kern="1200" dirty="0" err="1">
                <a:solidFill>
                  <a:schemeClr val="tx1"/>
                </a:solidFill>
                <a:effectLst/>
                <a:latin typeface="Arial" panose="020B0604020202020204" pitchFamily="34" charset="0"/>
                <a:ea typeface="+mn-ea"/>
                <a:cs typeface="Arial" panose="020B0604020202020204" pitchFamily="34" charset="0"/>
              </a:rPr>
              <a:t>i</a:t>
            </a:r>
            <a:r>
              <a:rPr lang="en-US" sz="1000" b="0" i="0" kern="1200" dirty="0">
                <a:solidFill>
                  <a:schemeClr val="tx1"/>
                </a:solidFill>
                <a:effectLst/>
                <a:latin typeface="Arial" panose="020B0604020202020204" pitchFamily="34" charset="0"/>
                <a:ea typeface="+mn-ea"/>
                <a:cs typeface="Arial" panose="020B0604020202020204" pitchFamily="34" charset="0"/>
              </a:rPr>
              <a:t>) causative diagnoses, ii) cirrhosis, iii) portal hypertension, iv) decompensation and v) liver cancer codes enabled tracking the progression of liver diseases.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 </a:t>
            </a:r>
            <a:r>
              <a:rPr lang="en-US" sz="1000" b="0" i="0" kern="1200" dirty="0">
                <a:solidFill>
                  <a:schemeClr val="tx1"/>
                </a:solidFill>
                <a:effectLst/>
                <a:latin typeface="Arial" panose="020B0604020202020204" pitchFamily="34" charset="0"/>
                <a:ea typeface="+mn-ea"/>
                <a:cs typeface="Arial" panose="020B0604020202020204" pitchFamily="34" charset="0"/>
              </a:rPr>
              <a:t>The population of Wales is 3.1 million, 69,290 individuals were diagnosed with liver disease between 1999 and 2019. There were 16,990 (24.5%) diagnoses of cirrhosis, 12,860 (18.6%) with portal hypertension, 10,400 (15%) with hepatic failure/decompensation and 6055 (8%) with liver cancers and mortality reached 53% (36,770 died). The incidence of alcohol liver disease (ALD), chronic viral hepatitis and non-alcoholic fatty liver disease (NAFLD) increased 1.23, 1.7 and 10-fold respectively. NAFLD is now the predominant cause of liver disease in Wales (incidence 1894 in 2018-19).  </a:t>
            </a: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Progression of liver disease over 10 years was assessed in 25,390 individuals with an initial inpatient diagnosis between 1999-2009. Progression and mortality were more marked in ALD (cirrhosis 41.7%, decompensation 25% and liver cancer 2.4%, mortality 79%) than NAFLD (cirrhosis 11%, decompensation 8% and liver cancer 2%, mortality 46%) and HCV (cirrhosis 15%, decompensation 8% and liver cancer 5%, mortality 29%).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 </a:t>
            </a:r>
            <a:r>
              <a:rPr lang="en-US" sz="1000" b="0" i="0" kern="1200" dirty="0">
                <a:solidFill>
                  <a:schemeClr val="tx1"/>
                </a:solidFill>
                <a:effectLst/>
                <a:latin typeface="Arial" panose="020B0604020202020204" pitchFamily="34" charset="0"/>
                <a:ea typeface="+mn-ea"/>
                <a:cs typeface="Arial" panose="020B0604020202020204" pitchFamily="34" charset="0"/>
              </a:rPr>
              <a:t>Liver disease in Wales is increasing. Whilst ALD is associated with increased disease progression, the marked increase in NAFLD incidence indicates that the modest conversion to decompensation will cause significantly increased mortality and morbidity.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Figure:</a:t>
            </a:r>
            <a:r>
              <a:rPr lang="en-US" sz="1000" b="0" i="0" kern="1200" dirty="0">
                <a:solidFill>
                  <a:schemeClr val="tx1"/>
                </a:solidFill>
                <a:effectLst/>
                <a:latin typeface="Arial" panose="020B0604020202020204" pitchFamily="34" charset="0"/>
                <a:ea typeface="+mn-ea"/>
                <a:cs typeface="Arial" panose="020B0604020202020204" pitchFamily="34" charset="0"/>
              </a:rPr>
              <a:t> The progression of 7374 patients diagnosed with alcoholic liver disease between 1999 and 2009 in Wales over the following 10 years. Vertical bars demonstrate stage of disease (red= ALD diagnosis 100%, dark blue = cirrhosis 41.7%, light green = portal hypertension/ portal vein thrombosis (PH/PVT) 32%, orange = decompensation 25%, light orange= liver cancer 2.4%, dark green = survival 21%, light blue = death 79%). Blocks of horizontal </a:t>
            </a:r>
            <a:r>
              <a:rPr lang="en-US" sz="1000" b="0" i="0" kern="1200" dirty="0" err="1">
                <a:solidFill>
                  <a:schemeClr val="tx1"/>
                </a:solidFill>
                <a:effectLst/>
                <a:latin typeface="Arial" panose="020B0604020202020204" pitchFamily="34" charset="0"/>
                <a:ea typeface="+mn-ea"/>
                <a:cs typeface="Arial" panose="020B0604020202020204" pitchFamily="34" charset="0"/>
              </a:rPr>
              <a:t>colour</a:t>
            </a:r>
            <a:r>
              <a:rPr lang="en-US" sz="1000" b="0" i="0" kern="1200" dirty="0">
                <a:solidFill>
                  <a:schemeClr val="tx1"/>
                </a:solidFill>
                <a:effectLst/>
                <a:latin typeface="Arial" panose="020B0604020202020204" pitchFamily="34" charset="0"/>
                <a:ea typeface="+mn-ea"/>
                <a:cs typeface="Arial" panose="020B0604020202020204" pitchFamily="34" charset="0"/>
              </a:rPr>
              <a:t> between bars demonstrate the flow of individuals moving to later stages of disease and mortality or survival at 10 years post diagnosis.  Light blue progression to mortality, dark blue progression to cirrhosis, light green progression to PH/PVT, orange progression to decompensation, light orange progression to liver cancer and dark green survival to follow up end point. Black dot indicates HCC diagnosis precedes decompensation.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ALD, alcohol-related liver disease; HBV, hepatitis B virus; HCV, hepatitis C virus; NAFLD, non-alcoholic fatty liver disease</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AS062</a:t>
            </a: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The progression of liver disease in 69,290 individuals in Wales from 1999-2019: tracking the evolution of liver disease</a:t>
            </a: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Tom Pembroke</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1 2</a:t>
            </a:r>
            <a:r>
              <a:rPr lang="en-US" sz="1000" b="0" i="0" kern="1200" dirty="0">
                <a:solidFill>
                  <a:schemeClr val="tx1"/>
                </a:solidFill>
                <a:effectLst/>
                <a:latin typeface="Arial" panose="020B0604020202020204" pitchFamily="34" charset="0"/>
                <a:ea typeface="+mn-ea"/>
                <a:cs typeface="Arial" panose="020B0604020202020204" pitchFamily="34" charset="0"/>
              </a:rPr>
              <a:t>, Gareth John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0" kern="1200" dirty="0" err="1">
                <a:solidFill>
                  <a:schemeClr val="tx1"/>
                </a:solidFill>
                <a:effectLst/>
                <a:latin typeface="Arial" panose="020B0604020202020204" pitchFamily="34" charset="0"/>
                <a:ea typeface="+mn-ea"/>
                <a:cs typeface="Arial" panose="020B0604020202020204" pitchFamily="34" charset="0"/>
              </a:rPr>
              <a:t>Oliwia</a:t>
            </a:r>
            <a:r>
              <a:rPr lang="en-US" sz="1000" b="0" i="0" kern="1200" dirty="0">
                <a:solidFill>
                  <a:schemeClr val="tx1"/>
                </a:solidFill>
                <a:effectLst/>
                <a:latin typeface="Arial" panose="020B0604020202020204" pitchFamily="34" charset="0"/>
                <a:ea typeface="+mn-ea"/>
                <a:cs typeface="Arial" panose="020B0604020202020204" pitchFamily="34" charset="0"/>
              </a:rPr>
              <a:t> Michalak</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Berry Puyk</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0" kern="1200" dirty="0">
                <a:solidFill>
                  <a:schemeClr val="tx1"/>
                </a:solidFill>
                <a:effectLst/>
                <a:latin typeface="Arial" panose="020B0604020202020204" pitchFamily="34" charset="0"/>
                <a:ea typeface="+mn-ea"/>
                <a:cs typeface="Arial" panose="020B0604020202020204" pitchFamily="34" charset="0"/>
              </a:rPr>
              <a:t>, Jane Salmon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0" kern="1200" dirty="0">
                <a:solidFill>
                  <a:schemeClr val="tx1"/>
                </a:solidFill>
                <a:effectLst/>
                <a:latin typeface="Arial" panose="020B0604020202020204" pitchFamily="34" charset="0"/>
                <a:ea typeface="+mn-ea"/>
                <a:cs typeface="Arial" panose="020B0604020202020204" pitchFamily="34" charset="0"/>
              </a:rPr>
              <a:t>, Andrew Godkin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1 2</a:t>
            </a:r>
            <a:r>
              <a:rPr lang="en-US" sz="1000" b="0" i="0" kern="1200" dirty="0">
                <a:solidFill>
                  <a:schemeClr val="tx1"/>
                </a:solidFill>
                <a:effectLst/>
                <a:latin typeface="Arial" panose="020B0604020202020204" pitchFamily="34" charset="0"/>
                <a:ea typeface="+mn-ea"/>
                <a:cs typeface="Arial" panose="020B0604020202020204" pitchFamily="34" charset="0"/>
              </a:rPr>
              <a:t>, Andrew Yeoman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dirty="0">
                <a:solidFill>
                  <a:schemeClr val="tx1"/>
                </a:solidFill>
                <a:effectLst/>
                <a:latin typeface="Arial" panose="020B0604020202020204" pitchFamily="34" charset="0"/>
                <a:ea typeface="+mn-ea"/>
                <a:cs typeface="Arial" panose="020B0604020202020204" pitchFamily="34" charset="0"/>
              </a:rPr>
              <a:t>University Hospital of Wales, Gastroenterology and Hepatology, Cardiff,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dirty="0">
                <a:solidFill>
                  <a:schemeClr val="tx1"/>
                </a:solidFill>
                <a:effectLst/>
                <a:latin typeface="Arial" panose="020B0604020202020204" pitchFamily="34" charset="0"/>
                <a:ea typeface="+mn-ea"/>
                <a:cs typeface="Arial" panose="020B0604020202020204" pitchFamily="34" charset="0"/>
              </a:rPr>
              <a:t>Cardiff University, Division of Infection and Immunity, Cardiff,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dirty="0">
                <a:solidFill>
                  <a:schemeClr val="tx1"/>
                </a:solidFill>
                <a:effectLst/>
                <a:latin typeface="Arial" panose="020B0604020202020204" pitchFamily="34" charset="0"/>
                <a:ea typeface="+mn-ea"/>
                <a:cs typeface="Arial" panose="020B0604020202020204" pitchFamily="34" charset="0"/>
              </a:rPr>
              <a:t>NHS Wales Informatics Service, Cardiff,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1" kern="1200" dirty="0">
                <a:solidFill>
                  <a:schemeClr val="tx1"/>
                </a:solidFill>
                <a:effectLst/>
                <a:latin typeface="Arial" panose="020B0604020202020204" pitchFamily="34" charset="0"/>
                <a:ea typeface="+mn-ea"/>
                <a:cs typeface="Arial" panose="020B0604020202020204" pitchFamily="34" charset="0"/>
              </a:rPr>
              <a:t>Public Health Wales, Cardiff,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1" kern="1200" dirty="0">
                <a:solidFill>
                  <a:schemeClr val="tx1"/>
                </a:solidFill>
                <a:effectLst/>
                <a:latin typeface="Arial" panose="020B0604020202020204" pitchFamily="34" charset="0"/>
                <a:ea typeface="+mn-ea"/>
                <a:cs typeface="Arial" panose="020B0604020202020204" pitchFamily="34" charset="0"/>
              </a:rPr>
              <a:t>Royal Gwent Hospital, Gastroenterology and Hepatology, Newport,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b="0" i="0" kern="1200" dirty="0">
                <a:solidFill>
                  <a:schemeClr val="tx1"/>
                </a:solidFill>
                <a:effectLst/>
                <a:latin typeface="Arial" panose="020B0604020202020204" pitchFamily="34" charset="0"/>
                <a:ea typeface="+mn-ea"/>
                <a:cs typeface="Arial" panose="020B0604020202020204" pitchFamily="34" charset="0"/>
              </a:rPr>
              <a:t>Major epidemiological studies of liver disease to date are based upon mortality data limiting our understanding of morbidity on a population scale. We established a Wales Liver Disease registry to understand the true burden and progression of liver disease. </a:t>
            </a:r>
          </a:p>
          <a:p>
            <a:pPr marL="0" indent="0" rtl="0" fontAlgn="base">
              <a:buNone/>
            </a:pP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 </a:t>
            </a:r>
            <a:r>
              <a:rPr lang="en-US" sz="1000" b="0" i="0" kern="1200" dirty="0">
                <a:solidFill>
                  <a:schemeClr val="tx1"/>
                </a:solidFill>
                <a:effectLst/>
                <a:latin typeface="Arial" panose="020B0604020202020204" pitchFamily="34" charset="0"/>
                <a:ea typeface="+mn-ea"/>
                <a:cs typeface="Arial" panose="020B0604020202020204" pitchFamily="34" charset="0"/>
              </a:rPr>
              <a:t>The registry is populated by ICD10 code diagnoses for Welsh residents derived from Office of National Statistics mortality data and inpatient/day case activity derived from NHS Wales Informatics Service Patient Episode Database for Wales between 1999-2019. Pseudo-</a:t>
            </a:r>
            <a:r>
              <a:rPr lang="en-US" sz="1000" b="0" i="0" kern="1200" dirty="0" err="1">
                <a:solidFill>
                  <a:schemeClr val="tx1"/>
                </a:solidFill>
                <a:effectLst/>
                <a:latin typeface="Arial" panose="020B0604020202020204" pitchFamily="34" charset="0"/>
                <a:ea typeface="+mn-ea"/>
                <a:cs typeface="Arial" panose="020B0604020202020204" pitchFamily="34" charset="0"/>
              </a:rPr>
              <a:t>anonymised</a:t>
            </a:r>
            <a:r>
              <a:rPr lang="en-US" sz="1000" b="0" i="0" kern="1200" dirty="0">
                <a:solidFill>
                  <a:schemeClr val="tx1"/>
                </a:solidFill>
                <a:effectLst/>
                <a:latin typeface="Arial" panose="020B0604020202020204" pitchFamily="34" charset="0"/>
                <a:ea typeface="+mn-ea"/>
                <a:cs typeface="Arial" panose="020B0604020202020204" pitchFamily="34" charset="0"/>
              </a:rPr>
              <a:t> linkage of </a:t>
            </a:r>
            <a:r>
              <a:rPr lang="en-US" sz="1000" b="0" i="0" kern="1200" dirty="0" err="1">
                <a:solidFill>
                  <a:schemeClr val="tx1"/>
                </a:solidFill>
                <a:effectLst/>
                <a:latin typeface="Arial" panose="020B0604020202020204" pitchFamily="34" charset="0"/>
                <a:ea typeface="+mn-ea"/>
                <a:cs typeface="Arial" panose="020B0604020202020204" pitchFamily="34" charset="0"/>
              </a:rPr>
              <a:t>i</a:t>
            </a:r>
            <a:r>
              <a:rPr lang="en-US" sz="1000" b="0" i="0" kern="1200" dirty="0">
                <a:solidFill>
                  <a:schemeClr val="tx1"/>
                </a:solidFill>
                <a:effectLst/>
                <a:latin typeface="Arial" panose="020B0604020202020204" pitchFamily="34" charset="0"/>
                <a:ea typeface="+mn-ea"/>
                <a:cs typeface="Arial" panose="020B0604020202020204" pitchFamily="34" charset="0"/>
              </a:rPr>
              <a:t>) causative diagnoses, ii) cirrhosis, iii) portal hypertension, iv) decompensation and v) liver cancer codes enabled tracking the progression of liver diseases.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 </a:t>
            </a:r>
            <a:r>
              <a:rPr lang="en-US" sz="1000" b="0" i="0" kern="1200" dirty="0">
                <a:solidFill>
                  <a:schemeClr val="tx1"/>
                </a:solidFill>
                <a:effectLst/>
                <a:latin typeface="Arial" panose="020B0604020202020204" pitchFamily="34" charset="0"/>
                <a:ea typeface="+mn-ea"/>
                <a:cs typeface="Arial" panose="020B0604020202020204" pitchFamily="34" charset="0"/>
              </a:rPr>
              <a:t>The population of Wales is 3.1 million, 69,290 individuals were diagnosed with liver disease between 1999 and 2019. There were 16,990 (24.5%) diagnoses of cirrhosis, 12,860 (18.6%) with portal hypertension, 10,400 (15%) with hepatic failure/decompensation and 6055 (8%) with liver cancers and mortality reached 53% (36,770 died). The incidence of alcohol liver disease (ALD), chronic viral hepatitis and non-alcoholic fatty liver disease (NAFLD) increased 1.23, 1.7 and 10-fold respectively. NAFLD is now the predominant cause of liver disease in Wales (incidence 1894 in 2018-19).  </a:t>
            </a: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Progression of liver disease over 10 years was assessed in 25,390 individuals with an initial inpatient diagnosis between 1999-2009. Progression and mortality were more marked in ALD (cirrhosis 41.7%, decompensation 25% and liver cancer 2.4%, mortality 79%) than NAFLD (cirrhosis 11%, decompensation 8% and liver cancer 2%, mortality 46%) and HCV (cirrhosis 15%, decompensation 8% and liver cancer 5%, mortality 29%).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 </a:t>
            </a:r>
            <a:r>
              <a:rPr lang="en-US" sz="1000" b="0" i="0" kern="1200" dirty="0">
                <a:solidFill>
                  <a:schemeClr val="tx1"/>
                </a:solidFill>
                <a:effectLst/>
                <a:latin typeface="Arial" panose="020B0604020202020204" pitchFamily="34" charset="0"/>
                <a:ea typeface="+mn-ea"/>
                <a:cs typeface="Arial" panose="020B0604020202020204" pitchFamily="34" charset="0"/>
              </a:rPr>
              <a:t>Liver disease in Wales is increasing. Whilst ALD is associated with increased disease progression, the marked increase in NAFLD incidence indicates that the modest conversion to decompensation will cause significantly increased mortality and morbidity.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Figure:</a:t>
            </a:r>
            <a:r>
              <a:rPr lang="en-US" sz="1000" b="0" i="0" kern="1200" dirty="0">
                <a:solidFill>
                  <a:schemeClr val="tx1"/>
                </a:solidFill>
                <a:effectLst/>
                <a:latin typeface="Arial" panose="020B0604020202020204" pitchFamily="34" charset="0"/>
                <a:ea typeface="+mn-ea"/>
                <a:cs typeface="Arial" panose="020B0604020202020204" pitchFamily="34" charset="0"/>
              </a:rPr>
              <a:t> The progression of 7374 patients diagnosed with alcoholic liver disease between 1999 and 2009 in Wales over the following 10 years. Vertical bars demonstrate stage of disease (red= ALD diagnosis 100%, dark blue = cirrhosis 41.7%, light green = portal hypertension/ portal vein thrombosis (PH/PVT) 32%, orange = decompensation 25%, light orange= liver cancer 2.4%, dark green = survival 21%, light blue = death 79%). Blocks of horizontal </a:t>
            </a:r>
            <a:r>
              <a:rPr lang="en-US" sz="1000" b="0" i="0" kern="1200" dirty="0" err="1">
                <a:solidFill>
                  <a:schemeClr val="tx1"/>
                </a:solidFill>
                <a:effectLst/>
                <a:latin typeface="Arial" panose="020B0604020202020204" pitchFamily="34" charset="0"/>
                <a:ea typeface="+mn-ea"/>
                <a:cs typeface="Arial" panose="020B0604020202020204" pitchFamily="34" charset="0"/>
              </a:rPr>
              <a:t>colour</a:t>
            </a:r>
            <a:r>
              <a:rPr lang="en-US" sz="1000" b="0" i="0" kern="1200" dirty="0">
                <a:solidFill>
                  <a:schemeClr val="tx1"/>
                </a:solidFill>
                <a:effectLst/>
                <a:latin typeface="Arial" panose="020B0604020202020204" pitchFamily="34" charset="0"/>
                <a:ea typeface="+mn-ea"/>
                <a:cs typeface="Arial" panose="020B0604020202020204" pitchFamily="34" charset="0"/>
              </a:rPr>
              <a:t> between bars demonstrate the flow of individuals moving to later stages of disease and mortality or survival at 10 years post diagnosis.  Light blue progression to mortality, dark blue progression to cirrhosis, light green progression to PH/PVT, orange progression to decompensation, light orange progression to liver cancer and dark green survival to follow up end point. Black dot indicates HCC diagnosis precedes decompensation.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6247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ALD, alcohol-related liver disease; HCC, hepatocellular carcinoma; HTN, hypertension; NAFLD, non-alcoholic fatty liver disease</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AS062</a:t>
            </a: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The progression of liver disease in 69,290 individuals in Wales from 1999-2019: tracking the evolution of liver disease</a:t>
            </a: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Tom Pembroke</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1 2</a:t>
            </a:r>
            <a:r>
              <a:rPr lang="en-US" sz="1000" b="0" i="0" kern="1200" dirty="0">
                <a:solidFill>
                  <a:schemeClr val="tx1"/>
                </a:solidFill>
                <a:effectLst/>
                <a:latin typeface="Arial" panose="020B0604020202020204" pitchFamily="34" charset="0"/>
                <a:ea typeface="+mn-ea"/>
                <a:cs typeface="Arial" panose="020B0604020202020204" pitchFamily="34" charset="0"/>
              </a:rPr>
              <a:t>, Gareth John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0" kern="1200" dirty="0" err="1">
                <a:solidFill>
                  <a:schemeClr val="tx1"/>
                </a:solidFill>
                <a:effectLst/>
                <a:latin typeface="Arial" panose="020B0604020202020204" pitchFamily="34" charset="0"/>
                <a:ea typeface="+mn-ea"/>
                <a:cs typeface="Arial" panose="020B0604020202020204" pitchFamily="34" charset="0"/>
              </a:rPr>
              <a:t>Oliwia</a:t>
            </a:r>
            <a:r>
              <a:rPr lang="en-US" sz="1000" b="0" i="0" kern="1200" dirty="0">
                <a:solidFill>
                  <a:schemeClr val="tx1"/>
                </a:solidFill>
                <a:effectLst/>
                <a:latin typeface="Arial" panose="020B0604020202020204" pitchFamily="34" charset="0"/>
                <a:ea typeface="+mn-ea"/>
                <a:cs typeface="Arial" panose="020B0604020202020204" pitchFamily="34" charset="0"/>
              </a:rPr>
              <a:t> Michalak</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Berry Puyk</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0" kern="1200" dirty="0">
                <a:solidFill>
                  <a:schemeClr val="tx1"/>
                </a:solidFill>
                <a:effectLst/>
                <a:latin typeface="Arial" panose="020B0604020202020204" pitchFamily="34" charset="0"/>
                <a:ea typeface="+mn-ea"/>
                <a:cs typeface="Arial" panose="020B0604020202020204" pitchFamily="34" charset="0"/>
              </a:rPr>
              <a:t>, Jane Salmon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0" kern="1200" dirty="0">
                <a:solidFill>
                  <a:schemeClr val="tx1"/>
                </a:solidFill>
                <a:effectLst/>
                <a:latin typeface="Arial" panose="020B0604020202020204" pitchFamily="34" charset="0"/>
                <a:ea typeface="+mn-ea"/>
                <a:cs typeface="Arial" panose="020B0604020202020204" pitchFamily="34" charset="0"/>
              </a:rPr>
              <a:t>, Andrew Godkin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1 2</a:t>
            </a:r>
            <a:r>
              <a:rPr lang="en-US" sz="1000" b="0" i="0" kern="1200" dirty="0">
                <a:solidFill>
                  <a:schemeClr val="tx1"/>
                </a:solidFill>
                <a:effectLst/>
                <a:latin typeface="Arial" panose="020B0604020202020204" pitchFamily="34" charset="0"/>
                <a:ea typeface="+mn-ea"/>
                <a:cs typeface="Arial" panose="020B0604020202020204" pitchFamily="34" charset="0"/>
              </a:rPr>
              <a:t>, Andrew Yeoman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dirty="0">
                <a:solidFill>
                  <a:schemeClr val="tx1"/>
                </a:solidFill>
                <a:effectLst/>
                <a:latin typeface="Arial" panose="020B0604020202020204" pitchFamily="34" charset="0"/>
                <a:ea typeface="+mn-ea"/>
                <a:cs typeface="Arial" panose="020B0604020202020204" pitchFamily="34" charset="0"/>
              </a:rPr>
              <a:t>University Hospital of Wales, Gastroenterology and Hepatology, Cardiff,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dirty="0">
                <a:solidFill>
                  <a:schemeClr val="tx1"/>
                </a:solidFill>
                <a:effectLst/>
                <a:latin typeface="Arial" panose="020B0604020202020204" pitchFamily="34" charset="0"/>
                <a:ea typeface="+mn-ea"/>
                <a:cs typeface="Arial" panose="020B0604020202020204" pitchFamily="34" charset="0"/>
              </a:rPr>
              <a:t>Cardiff University, Division of Infection and Immunity, Cardiff,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dirty="0">
                <a:solidFill>
                  <a:schemeClr val="tx1"/>
                </a:solidFill>
                <a:effectLst/>
                <a:latin typeface="Arial" panose="020B0604020202020204" pitchFamily="34" charset="0"/>
                <a:ea typeface="+mn-ea"/>
                <a:cs typeface="Arial" panose="020B0604020202020204" pitchFamily="34" charset="0"/>
              </a:rPr>
              <a:t>NHS Wales Informatics Service, Cardiff,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1" kern="1200" dirty="0">
                <a:solidFill>
                  <a:schemeClr val="tx1"/>
                </a:solidFill>
                <a:effectLst/>
                <a:latin typeface="Arial" panose="020B0604020202020204" pitchFamily="34" charset="0"/>
                <a:ea typeface="+mn-ea"/>
                <a:cs typeface="Arial" panose="020B0604020202020204" pitchFamily="34" charset="0"/>
              </a:rPr>
              <a:t>Public Health Wales, Cardiff,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1" kern="1200" dirty="0">
                <a:solidFill>
                  <a:schemeClr val="tx1"/>
                </a:solidFill>
                <a:effectLst/>
                <a:latin typeface="Arial" panose="020B0604020202020204" pitchFamily="34" charset="0"/>
                <a:ea typeface="+mn-ea"/>
                <a:cs typeface="Arial" panose="020B0604020202020204" pitchFamily="34" charset="0"/>
              </a:rPr>
              <a:t>Royal Gwent Hospital, Gastroenterology and Hepatology, Newport,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b="0" i="0" kern="1200" dirty="0">
                <a:solidFill>
                  <a:schemeClr val="tx1"/>
                </a:solidFill>
                <a:effectLst/>
                <a:latin typeface="Arial" panose="020B0604020202020204" pitchFamily="34" charset="0"/>
                <a:ea typeface="+mn-ea"/>
                <a:cs typeface="Arial" panose="020B0604020202020204" pitchFamily="34" charset="0"/>
              </a:rPr>
              <a:t>Major epidemiological studies of liver disease to date are based upon mortality data limiting our understanding of morbidity on a population scale. We established a Wales Liver Disease registry to understand the true burden and progression of liver disease. </a:t>
            </a:r>
          </a:p>
          <a:p>
            <a:pPr marL="0" indent="0" rtl="0" fontAlgn="base">
              <a:buNone/>
            </a:pP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 </a:t>
            </a:r>
            <a:r>
              <a:rPr lang="en-US" sz="1000" b="0" i="0" kern="1200" dirty="0">
                <a:solidFill>
                  <a:schemeClr val="tx1"/>
                </a:solidFill>
                <a:effectLst/>
                <a:latin typeface="Arial" panose="020B0604020202020204" pitchFamily="34" charset="0"/>
                <a:ea typeface="+mn-ea"/>
                <a:cs typeface="Arial" panose="020B0604020202020204" pitchFamily="34" charset="0"/>
              </a:rPr>
              <a:t>The registry is populated by ICD10 code diagnoses for Welsh residents derived from Office of National Statistics mortality data and inpatient/day case activity derived from NHS Wales Informatics Service Patient Episode Database for Wales between 1999-2019. Pseudo-</a:t>
            </a:r>
            <a:r>
              <a:rPr lang="en-US" sz="1000" b="0" i="0" kern="1200" dirty="0" err="1">
                <a:solidFill>
                  <a:schemeClr val="tx1"/>
                </a:solidFill>
                <a:effectLst/>
                <a:latin typeface="Arial" panose="020B0604020202020204" pitchFamily="34" charset="0"/>
                <a:ea typeface="+mn-ea"/>
                <a:cs typeface="Arial" panose="020B0604020202020204" pitchFamily="34" charset="0"/>
              </a:rPr>
              <a:t>anonymised</a:t>
            </a:r>
            <a:r>
              <a:rPr lang="en-US" sz="1000" b="0" i="0" kern="1200" dirty="0">
                <a:solidFill>
                  <a:schemeClr val="tx1"/>
                </a:solidFill>
                <a:effectLst/>
                <a:latin typeface="Arial" panose="020B0604020202020204" pitchFamily="34" charset="0"/>
                <a:ea typeface="+mn-ea"/>
                <a:cs typeface="Arial" panose="020B0604020202020204" pitchFamily="34" charset="0"/>
              </a:rPr>
              <a:t> linkage of </a:t>
            </a:r>
            <a:r>
              <a:rPr lang="en-US" sz="1000" b="0" i="0" kern="1200" dirty="0" err="1">
                <a:solidFill>
                  <a:schemeClr val="tx1"/>
                </a:solidFill>
                <a:effectLst/>
                <a:latin typeface="Arial" panose="020B0604020202020204" pitchFamily="34" charset="0"/>
                <a:ea typeface="+mn-ea"/>
                <a:cs typeface="Arial" panose="020B0604020202020204" pitchFamily="34" charset="0"/>
              </a:rPr>
              <a:t>i</a:t>
            </a:r>
            <a:r>
              <a:rPr lang="en-US" sz="1000" b="0" i="0" kern="1200" dirty="0">
                <a:solidFill>
                  <a:schemeClr val="tx1"/>
                </a:solidFill>
                <a:effectLst/>
                <a:latin typeface="Arial" panose="020B0604020202020204" pitchFamily="34" charset="0"/>
                <a:ea typeface="+mn-ea"/>
                <a:cs typeface="Arial" panose="020B0604020202020204" pitchFamily="34" charset="0"/>
              </a:rPr>
              <a:t>) causative diagnoses, ii) cirrhosis, iii) portal hypertension, iv) decompensation and v) liver cancer codes enabled tracking the progression of liver diseases.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 </a:t>
            </a:r>
            <a:r>
              <a:rPr lang="en-US" sz="1000" b="0" i="0" kern="1200" dirty="0">
                <a:solidFill>
                  <a:schemeClr val="tx1"/>
                </a:solidFill>
                <a:effectLst/>
                <a:latin typeface="Arial" panose="020B0604020202020204" pitchFamily="34" charset="0"/>
                <a:ea typeface="+mn-ea"/>
                <a:cs typeface="Arial" panose="020B0604020202020204" pitchFamily="34" charset="0"/>
              </a:rPr>
              <a:t>The population of Wales is 3.1 million, 69,290 individuals were diagnosed with liver disease between 1999 and 2019. There were 16,990 (24.5%) diagnoses of cirrhosis, 12,860 (18.6%) with portal hypertension, 10,400 (15%) with hepatic failure/decompensation and 6055 (8%) with liver cancers and mortality reached 53% (36,770 died). The incidence of alcohol liver disease (ALD), chronic viral hepatitis and non-alcoholic fatty liver disease (NAFLD) increased 1.23, 1.7 and 10-fold respectively. NAFLD is now the predominant cause of liver disease in Wales (incidence 1894 in 2018-19).  </a:t>
            </a: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Progression of liver disease over 10 years was assessed in 25,390 individuals with an initial inpatient diagnosis between 1999-2009. Progression and mortality were more marked in ALD (cirrhosis 41.7%, decompensation 25% and liver cancer 2.4%, mortality 79%) than NAFLD (cirrhosis 11%, decompensation 8% and liver cancer 2%, mortality 46%) and HCV (cirrhosis 15%, decompensation 8% and liver cancer 5%, mortality 29%).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 </a:t>
            </a:r>
            <a:r>
              <a:rPr lang="en-US" sz="1000" b="0" i="0" kern="1200" dirty="0">
                <a:solidFill>
                  <a:schemeClr val="tx1"/>
                </a:solidFill>
                <a:effectLst/>
                <a:latin typeface="Arial" panose="020B0604020202020204" pitchFamily="34" charset="0"/>
                <a:ea typeface="+mn-ea"/>
                <a:cs typeface="Arial" panose="020B0604020202020204" pitchFamily="34" charset="0"/>
              </a:rPr>
              <a:t>Liver disease in Wales is increasing. Whilst ALD is associated with increased disease progression, the marked increase in NAFLD incidence indicates that the modest conversion to decompensation will cause significantly increased mortality and morbidity.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Figure:</a:t>
            </a:r>
            <a:r>
              <a:rPr lang="en-US" sz="1000" b="0" i="0" kern="1200" dirty="0">
                <a:solidFill>
                  <a:schemeClr val="tx1"/>
                </a:solidFill>
                <a:effectLst/>
                <a:latin typeface="Arial" panose="020B0604020202020204" pitchFamily="34" charset="0"/>
                <a:ea typeface="+mn-ea"/>
                <a:cs typeface="Arial" panose="020B0604020202020204" pitchFamily="34" charset="0"/>
              </a:rPr>
              <a:t> The progression of 7374 patients diagnosed with alcoholic liver disease between 1999 and 2009 in Wales over the following 10 years. Vertical bars demonstrate stage of disease (red= ALD diagnosis 100%, dark blue = cirrhosis 41.7%, light green = portal hypertension/ portal vein thrombosis (PH/PVT) 32%, orange = decompensation 25%, light orange= liver cancer 2.4%, dark green = survival 21%, light blue = death 79%). Blocks of horizontal </a:t>
            </a:r>
            <a:r>
              <a:rPr lang="en-US" sz="1000" b="0" i="0" kern="1200" dirty="0" err="1">
                <a:solidFill>
                  <a:schemeClr val="tx1"/>
                </a:solidFill>
                <a:effectLst/>
                <a:latin typeface="Arial" panose="020B0604020202020204" pitchFamily="34" charset="0"/>
                <a:ea typeface="+mn-ea"/>
                <a:cs typeface="Arial" panose="020B0604020202020204" pitchFamily="34" charset="0"/>
              </a:rPr>
              <a:t>colour</a:t>
            </a:r>
            <a:r>
              <a:rPr lang="en-US" sz="1000" b="0" i="0" kern="1200" dirty="0">
                <a:solidFill>
                  <a:schemeClr val="tx1"/>
                </a:solidFill>
                <a:effectLst/>
                <a:latin typeface="Arial" panose="020B0604020202020204" pitchFamily="34" charset="0"/>
                <a:ea typeface="+mn-ea"/>
                <a:cs typeface="Arial" panose="020B0604020202020204" pitchFamily="34" charset="0"/>
              </a:rPr>
              <a:t> between bars demonstrate the flow of individuals moving to later stages of disease and mortality or survival at 10 years post diagnosis.  Light blue progression to mortality, dark blue progression to cirrhosis, light green progression to PH/PVT, orange progression to decompensation, light orange progression to liver cancer and dark green survival to follow up end point. Black dot indicates HCC diagnosis precedes decompensation.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07003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C1133C-0A91-4C56-9DB7-B268BA704BC5}" type="slidenum">
              <a:rPr lang="en-GB" smtClean="0"/>
              <a:pPr/>
              <a:t>2</a:t>
            </a:fld>
            <a:endParaRPr lang="en-GB" dirty="0"/>
          </a:p>
        </p:txBody>
      </p:sp>
    </p:spTree>
    <p:extLst>
      <p:ext uri="{BB962C8B-B14F-4D97-AF65-F5344CB8AC3E}">
        <p14:creationId xmlns:p14="http://schemas.microsoft.com/office/powerpoint/2010/main" val="17939588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AUD, alcohol use disorder; EMR, electronic medical record; FIB-4, fibrosis-4; GP, general practitioner; kPa, kilopascals; LSM, liver stiffness measurement; NAFLD, nonalcoholic fatty liver disease; NASH, non-alcoholic steatohepatitis; NE, North East; T2DM, type 2 diabetes mellitus</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AS064</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Incorporating assessment of liver fibrosis into routine diabetic review in primary care: a pilot</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Dina Mansour</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kern="1200" dirty="0">
                <a:solidFill>
                  <a:schemeClr val="tx1"/>
                </a:solidFill>
                <a:effectLst/>
                <a:latin typeface="Arial" panose="020B0604020202020204" pitchFamily="34" charset="0"/>
                <a:ea typeface="+mn-ea"/>
                <a:cs typeface="Arial" panose="020B0604020202020204" pitchFamily="34" charset="0"/>
              </a:rPr>
              <a:t>, Marc Herscovitz</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Paul Cassidy</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dirty="0">
                <a:solidFill>
                  <a:schemeClr val="tx1"/>
                </a:solidFill>
                <a:effectLst/>
                <a:latin typeface="Arial" panose="020B0604020202020204" pitchFamily="34" charset="0"/>
                <a:ea typeface="+mn-ea"/>
                <a:cs typeface="Arial" panose="020B0604020202020204" pitchFamily="34" charset="0"/>
              </a:rPr>
              <a:t>Queen Elizabeth Hospital (Gateshead), Hepatology,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dirty="0">
                <a:solidFill>
                  <a:schemeClr val="tx1"/>
                </a:solidFill>
                <a:effectLst/>
                <a:latin typeface="Arial" panose="020B0604020202020204" pitchFamily="34" charset="0"/>
                <a:ea typeface="+mn-ea"/>
                <a:cs typeface="Arial" panose="020B0604020202020204" pitchFamily="34" charset="0"/>
              </a:rPr>
              <a:t>Bewick Road Surgery, Gateshead,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dirty="0">
                <a:solidFill>
                  <a:schemeClr val="tx1"/>
                </a:solidFill>
                <a:effectLst/>
                <a:latin typeface="Arial" panose="020B0604020202020204" pitchFamily="34" charset="0"/>
                <a:ea typeface="+mn-ea"/>
                <a:cs typeface="Arial" panose="020B0604020202020204" pitchFamily="34" charset="0"/>
              </a:rPr>
              <a:t>Teams Medical Practice, Gateshead,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b="0" i="0" kern="1200" dirty="0">
                <a:solidFill>
                  <a:schemeClr val="tx1"/>
                </a:solidFill>
                <a:effectLst/>
                <a:latin typeface="Arial" panose="020B0604020202020204" pitchFamily="34" charset="0"/>
                <a:ea typeface="+mn-ea"/>
                <a:cs typeface="Arial" panose="020B0604020202020204" pitchFamily="34" charset="0"/>
              </a:rPr>
              <a:t> Screening for non-alcoholic fatty liver disease (NAFLD) in primary care remains controversial, with guidelines conflicting. The risk of developing advanced liver fibrosis is increased in patients with type 2 diabetes, particularly those with alcohol use disorders. Diabetic patients also have regular blood tests as part of routine review, which makes them an ideal population to screen using simple biomarkers.  We present the results of a pilot incorporating two-tier assessment of liver fibrosis into routine diabetic review in primary care.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a:t>
            </a:r>
            <a:r>
              <a:rPr lang="en-US" sz="1000" b="0" i="0" kern="1200" dirty="0">
                <a:solidFill>
                  <a:schemeClr val="tx1"/>
                </a:solidFill>
                <a:effectLst/>
                <a:latin typeface="Arial" panose="020B0604020202020204" pitchFamily="34" charset="0"/>
                <a:ea typeface="+mn-ea"/>
                <a:cs typeface="Arial" panose="020B0604020202020204" pitchFamily="34" charset="0"/>
              </a:rPr>
              <a:t> 477 successive patients with Type 2 diabetes from 2 primary care practices in the North East of England underwent diabetic review April 2018 -September 2019. All patients over 35 years old had a Fib4 score requested on the Electronic Medical Record (EMR) system, irrespective of alcohol intake.  In patients with a Fib4 above the age related cut off, GPs were advised via EMR to request a </a:t>
            </a:r>
            <a:r>
              <a:rPr lang="en-US" sz="1000" b="0" i="0" kern="1200" dirty="0" err="1">
                <a:solidFill>
                  <a:schemeClr val="tx1"/>
                </a:solidFill>
                <a:effectLst/>
                <a:latin typeface="Arial" panose="020B0604020202020204" pitchFamily="34" charset="0"/>
                <a:ea typeface="+mn-ea"/>
                <a:cs typeface="Arial" panose="020B0604020202020204" pitchFamily="34" charset="0"/>
              </a:rPr>
              <a:t>FibroScan</a:t>
            </a:r>
            <a:r>
              <a:rPr lang="en-US" sz="1000" b="0" i="0" kern="1200" dirty="0">
                <a:solidFill>
                  <a:schemeClr val="tx1"/>
                </a:solidFill>
                <a:effectLst/>
                <a:latin typeface="Arial" panose="020B0604020202020204" pitchFamily="34" charset="0"/>
                <a:ea typeface="+mn-ea"/>
                <a:cs typeface="Arial" panose="020B0604020202020204" pitchFamily="34" charset="0"/>
              </a:rPr>
              <a:t>. Patients with a liver stiffness (LSM) of ≤ 8kPa had results returned to the GP, with advice to repeat staging in 3 years’ time.  Patients with LSM &gt;8kPa were seen in secondary care.   Patients thought to have advanced fibrosis/cirrhosis on specialist assessment were enrolled into surveillance programs.  Where there was uncertainty, patients were offered liver biopsy. Screening for varices was performed according to </a:t>
            </a:r>
            <a:r>
              <a:rPr lang="en-US" sz="1000" b="0" i="0" kern="1200" dirty="0" err="1">
                <a:solidFill>
                  <a:schemeClr val="tx1"/>
                </a:solidFill>
                <a:effectLst/>
                <a:latin typeface="Arial" panose="020B0604020202020204" pitchFamily="34" charset="0"/>
                <a:ea typeface="+mn-ea"/>
                <a:cs typeface="Arial" panose="020B0604020202020204" pitchFamily="34" charset="0"/>
              </a:rPr>
              <a:t>Baveno</a:t>
            </a:r>
            <a:r>
              <a:rPr lang="en-US" sz="1000" b="0" i="0" kern="1200" dirty="0">
                <a:solidFill>
                  <a:schemeClr val="tx1"/>
                </a:solidFill>
                <a:effectLst/>
                <a:latin typeface="Arial" panose="020B0604020202020204" pitchFamily="34" charset="0"/>
                <a:ea typeface="+mn-ea"/>
                <a:cs typeface="Arial" panose="020B0604020202020204" pitchFamily="34" charset="0"/>
              </a:rPr>
              <a:t> VI criteria.  At the end of the pilot, outcomes of patients undergoing screening were assessed.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a:t>
            </a:r>
            <a:r>
              <a:rPr lang="en-US" sz="1000" b="0" i="0" kern="1200" dirty="0">
                <a:solidFill>
                  <a:schemeClr val="tx1"/>
                </a:solidFill>
                <a:effectLst/>
                <a:latin typeface="Arial" panose="020B0604020202020204" pitchFamily="34" charset="0"/>
                <a:ea typeface="+mn-ea"/>
                <a:cs typeface="Arial" panose="020B0604020202020204" pitchFamily="34" charset="0"/>
              </a:rPr>
              <a:t> A summary of the results can be seen in the </a:t>
            </a:r>
            <a:r>
              <a:rPr lang="en-US" sz="1000" b="0" i="0" kern="1200" dirty="0" err="1">
                <a:solidFill>
                  <a:schemeClr val="tx1"/>
                </a:solidFill>
                <a:effectLst/>
                <a:latin typeface="Arial" panose="020B0604020202020204" pitchFamily="34" charset="0"/>
                <a:ea typeface="+mn-ea"/>
                <a:cs typeface="Arial" panose="020B0604020202020204" pitchFamily="34" charset="0"/>
              </a:rPr>
              <a:t>Figure.The</a:t>
            </a:r>
            <a:r>
              <a:rPr lang="en-US" sz="1000" b="0" i="0" kern="1200" dirty="0">
                <a:solidFill>
                  <a:schemeClr val="tx1"/>
                </a:solidFill>
                <a:effectLst/>
                <a:latin typeface="Arial" panose="020B0604020202020204" pitchFamily="34" charset="0"/>
                <a:ea typeface="+mn-ea"/>
                <a:cs typeface="Arial" panose="020B0604020202020204" pitchFamily="34" charset="0"/>
              </a:rPr>
              <a:t> overall rate of advanced fibrosis/cirrhosis was 4.6%, but significantly higher in patients drinking more than 14/21 units per week (31% versus 4.4% p=&lt;0.0001). This pathway led to a 733% increase in the diagnosis of advanced liver disease/cirrhosis. 50% of patients with significant fibrosis (LSM &gt;8kPa) and 53.8% of patients with ‘advanced liver disease’ (LSM &gt; 15kPa) had ‘normal’ ALT, and so would have been missed by following national guidelines.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a:t>
            </a:r>
            <a:r>
              <a:rPr lang="en-US" sz="1000" b="0" i="0" kern="1200" dirty="0">
                <a:solidFill>
                  <a:schemeClr val="tx1"/>
                </a:solidFill>
                <a:effectLst/>
                <a:latin typeface="Arial" panose="020B0604020202020204" pitchFamily="34" charset="0"/>
                <a:ea typeface="+mn-ea"/>
                <a:cs typeface="Arial" panose="020B0604020202020204" pitchFamily="34" charset="0"/>
              </a:rPr>
              <a:t> To our knowledge, this is the first pathway incorporating two-tier liver fibrosis assessment into routine diabetic reviews in primary care. We identified a significant number of patients with advanced liver disease, over half of whom had normal ALT. Making Fib4/</a:t>
            </a:r>
            <a:r>
              <a:rPr lang="en-US" sz="1000" b="0" i="0" kern="1200" dirty="0" err="1">
                <a:solidFill>
                  <a:schemeClr val="tx1"/>
                </a:solidFill>
                <a:effectLst/>
                <a:latin typeface="Arial" panose="020B0604020202020204" pitchFamily="34" charset="0"/>
                <a:ea typeface="+mn-ea"/>
                <a:cs typeface="Arial" panose="020B0604020202020204" pitchFamily="34" charset="0"/>
              </a:rPr>
              <a:t>FibroScan</a:t>
            </a:r>
            <a:r>
              <a:rPr lang="en-US" sz="1000" b="0" i="0" kern="1200" dirty="0">
                <a:solidFill>
                  <a:schemeClr val="tx1"/>
                </a:solidFill>
                <a:effectLst/>
                <a:latin typeface="Arial" panose="020B0604020202020204" pitchFamily="34" charset="0"/>
                <a:ea typeface="+mn-ea"/>
                <a:cs typeface="Arial" panose="020B0604020202020204" pitchFamily="34" charset="0"/>
              </a:rPr>
              <a:t> accessible through EMR in primary care allows  liver fibrosis assessments to be embedded into routine assessment of diabetic patients, and ensures the correct patients are referred to secondary care. </a:t>
            </a: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EMR, electronic medical record; FIB-4, fibrosis-4; HCC, hepatocellular carcinoma; kPa, kilopascals; LSM, liver stiffness measurement; T2DM, type 2 diabetes mellitus; USS, ultrasound scan</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AS064</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Incorporating assessment of liver fibrosis into routine diabetic review in primary care: a pilot</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Dina Mansour</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kern="1200" dirty="0">
                <a:solidFill>
                  <a:schemeClr val="tx1"/>
                </a:solidFill>
                <a:effectLst/>
                <a:latin typeface="Arial" panose="020B0604020202020204" pitchFamily="34" charset="0"/>
                <a:ea typeface="+mn-ea"/>
                <a:cs typeface="Arial" panose="020B0604020202020204" pitchFamily="34" charset="0"/>
              </a:rPr>
              <a:t>, Marc Herscovitz</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Paul Cassidy</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dirty="0">
                <a:solidFill>
                  <a:schemeClr val="tx1"/>
                </a:solidFill>
                <a:effectLst/>
                <a:latin typeface="Arial" panose="020B0604020202020204" pitchFamily="34" charset="0"/>
                <a:ea typeface="+mn-ea"/>
                <a:cs typeface="Arial" panose="020B0604020202020204" pitchFamily="34" charset="0"/>
              </a:rPr>
              <a:t>Queen Elizabeth Hospital (Gateshead), Hepatology,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dirty="0">
                <a:solidFill>
                  <a:schemeClr val="tx1"/>
                </a:solidFill>
                <a:effectLst/>
                <a:latin typeface="Arial" panose="020B0604020202020204" pitchFamily="34" charset="0"/>
                <a:ea typeface="+mn-ea"/>
                <a:cs typeface="Arial" panose="020B0604020202020204" pitchFamily="34" charset="0"/>
              </a:rPr>
              <a:t>Bewick Road Surgery, Gateshead,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dirty="0">
                <a:solidFill>
                  <a:schemeClr val="tx1"/>
                </a:solidFill>
                <a:effectLst/>
                <a:latin typeface="Arial" panose="020B0604020202020204" pitchFamily="34" charset="0"/>
                <a:ea typeface="+mn-ea"/>
                <a:cs typeface="Arial" panose="020B0604020202020204" pitchFamily="34" charset="0"/>
              </a:rPr>
              <a:t>Teams Medical Practice, Gateshead,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b="0" i="0" kern="1200" dirty="0">
                <a:solidFill>
                  <a:schemeClr val="tx1"/>
                </a:solidFill>
                <a:effectLst/>
                <a:latin typeface="Arial" panose="020B0604020202020204" pitchFamily="34" charset="0"/>
                <a:ea typeface="+mn-ea"/>
                <a:cs typeface="Arial" panose="020B0604020202020204" pitchFamily="34" charset="0"/>
              </a:rPr>
              <a:t> Screening for non-alcoholic fatty liver disease (NAFLD) in primary care remains controversial, with guidelines conflicting. The risk of developing advanced liver fibrosis is increased in patients with type 2 diabetes, particularly those with alcohol use disorders. Diabetic patients also have regular blood tests as part of routine review, which makes them an ideal population to screen using simple biomarkers.  We present the results of a pilot incorporating two-tier assessment of liver fibrosis into routine diabetic review in primary care.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a:t>
            </a:r>
            <a:r>
              <a:rPr lang="en-US" sz="1000" b="0" i="0" kern="1200" dirty="0">
                <a:solidFill>
                  <a:schemeClr val="tx1"/>
                </a:solidFill>
                <a:effectLst/>
                <a:latin typeface="Arial" panose="020B0604020202020204" pitchFamily="34" charset="0"/>
                <a:ea typeface="+mn-ea"/>
                <a:cs typeface="Arial" panose="020B0604020202020204" pitchFamily="34" charset="0"/>
              </a:rPr>
              <a:t> 477 successive patients with Type 2 diabetes from 2 primary care practices in the North East of England underwent diabetic review April 2018 -September 2019. All patients over 35 years old had a Fib4 score requested on the Electronic Medical Record (EMR) system, irrespective of alcohol intake.  In patients with a Fib4 above the age related cut off, GPs were advised via EMR to request a </a:t>
            </a:r>
            <a:r>
              <a:rPr lang="en-US" sz="1000" b="0" i="0" kern="1200" dirty="0" err="1">
                <a:solidFill>
                  <a:schemeClr val="tx1"/>
                </a:solidFill>
                <a:effectLst/>
                <a:latin typeface="Arial" panose="020B0604020202020204" pitchFamily="34" charset="0"/>
                <a:ea typeface="+mn-ea"/>
                <a:cs typeface="Arial" panose="020B0604020202020204" pitchFamily="34" charset="0"/>
              </a:rPr>
              <a:t>FibroScan</a:t>
            </a:r>
            <a:r>
              <a:rPr lang="en-US" sz="1000" b="0" i="0" kern="1200" dirty="0">
                <a:solidFill>
                  <a:schemeClr val="tx1"/>
                </a:solidFill>
                <a:effectLst/>
                <a:latin typeface="Arial" panose="020B0604020202020204" pitchFamily="34" charset="0"/>
                <a:ea typeface="+mn-ea"/>
                <a:cs typeface="Arial" panose="020B0604020202020204" pitchFamily="34" charset="0"/>
              </a:rPr>
              <a:t>. Patients with a liver stiffness (LSM) of ≤ 8kPa had results returned to the GP, with advice to repeat staging in 3 years’ time.  Patients with LSM &gt;8kPa were seen in secondary care.   Patients thought to have advanced fibrosis/cirrhosis on specialist assessment were enrolled into surveillance programs.  Where there was uncertainty, patients were offered liver biopsy. Screening for varices was performed according to </a:t>
            </a:r>
            <a:r>
              <a:rPr lang="en-US" sz="1000" b="0" i="0" kern="1200" dirty="0" err="1">
                <a:solidFill>
                  <a:schemeClr val="tx1"/>
                </a:solidFill>
                <a:effectLst/>
                <a:latin typeface="Arial" panose="020B0604020202020204" pitchFamily="34" charset="0"/>
                <a:ea typeface="+mn-ea"/>
                <a:cs typeface="Arial" panose="020B0604020202020204" pitchFamily="34" charset="0"/>
              </a:rPr>
              <a:t>Baveno</a:t>
            </a:r>
            <a:r>
              <a:rPr lang="en-US" sz="1000" b="0" i="0" kern="1200" dirty="0">
                <a:solidFill>
                  <a:schemeClr val="tx1"/>
                </a:solidFill>
                <a:effectLst/>
                <a:latin typeface="Arial" panose="020B0604020202020204" pitchFamily="34" charset="0"/>
                <a:ea typeface="+mn-ea"/>
                <a:cs typeface="Arial" panose="020B0604020202020204" pitchFamily="34" charset="0"/>
              </a:rPr>
              <a:t> VI criteria.  At the end of the pilot, outcomes of patients undergoing screening were assessed.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a:t>
            </a:r>
            <a:r>
              <a:rPr lang="en-US" sz="1000" b="0" i="0" kern="1200" dirty="0">
                <a:solidFill>
                  <a:schemeClr val="tx1"/>
                </a:solidFill>
                <a:effectLst/>
                <a:latin typeface="Arial" panose="020B0604020202020204" pitchFamily="34" charset="0"/>
                <a:ea typeface="+mn-ea"/>
                <a:cs typeface="Arial" panose="020B0604020202020204" pitchFamily="34" charset="0"/>
              </a:rPr>
              <a:t> A summary of the results can be seen in the </a:t>
            </a:r>
            <a:r>
              <a:rPr lang="en-US" sz="1000" b="0" i="0" kern="1200" dirty="0" err="1">
                <a:solidFill>
                  <a:schemeClr val="tx1"/>
                </a:solidFill>
                <a:effectLst/>
                <a:latin typeface="Arial" panose="020B0604020202020204" pitchFamily="34" charset="0"/>
                <a:ea typeface="+mn-ea"/>
                <a:cs typeface="Arial" panose="020B0604020202020204" pitchFamily="34" charset="0"/>
              </a:rPr>
              <a:t>Figure.The</a:t>
            </a:r>
            <a:r>
              <a:rPr lang="en-US" sz="1000" b="0" i="0" kern="1200" dirty="0">
                <a:solidFill>
                  <a:schemeClr val="tx1"/>
                </a:solidFill>
                <a:effectLst/>
                <a:latin typeface="Arial" panose="020B0604020202020204" pitchFamily="34" charset="0"/>
                <a:ea typeface="+mn-ea"/>
                <a:cs typeface="Arial" panose="020B0604020202020204" pitchFamily="34" charset="0"/>
              </a:rPr>
              <a:t> overall rate of advanced fibrosis/cirrhosis was 4.8%, but significantly higher in patients drinking more than 14/21 units per week (31% versus 4.4% p=&lt;0.0001). This pathway led to a 500% increase in the diagnosis of advanced liver disease/cirrhosis. 50% of patients with significant fibrosis (LSM &gt;8kPa) and 53.8% of patients with ‘advanced liver disease’ (LSM &gt; 15kPa) had ‘normal’ ALT, and so would have been missed by following national guidelines.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a:t>
            </a:r>
            <a:r>
              <a:rPr lang="en-US" sz="1000" b="0" i="0" kern="1200" dirty="0">
                <a:solidFill>
                  <a:schemeClr val="tx1"/>
                </a:solidFill>
                <a:effectLst/>
                <a:latin typeface="Arial" panose="020B0604020202020204" pitchFamily="34" charset="0"/>
                <a:ea typeface="+mn-ea"/>
                <a:cs typeface="Arial" panose="020B0604020202020204" pitchFamily="34" charset="0"/>
              </a:rPr>
              <a:t> To our knowledge, this is the first pathway incorporating two-tier liver fibrosis assessment into routine diabetic reviews in primary care. We identified a significant number of patients with advanced liver disease, over half of whom had normal ALT. Making Fib4/</a:t>
            </a:r>
            <a:r>
              <a:rPr lang="en-US" sz="1000" b="0" i="0" kern="1200" dirty="0" err="1">
                <a:solidFill>
                  <a:schemeClr val="tx1"/>
                </a:solidFill>
                <a:effectLst/>
                <a:latin typeface="Arial" panose="020B0604020202020204" pitchFamily="34" charset="0"/>
                <a:ea typeface="+mn-ea"/>
                <a:cs typeface="Arial" panose="020B0604020202020204" pitchFamily="34" charset="0"/>
              </a:rPr>
              <a:t>FibroScan</a:t>
            </a:r>
            <a:r>
              <a:rPr lang="en-US" sz="1000" b="0" i="0" kern="1200" dirty="0">
                <a:solidFill>
                  <a:schemeClr val="tx1"/>
                </a:solidFill>
                <a:effectLst/>
                <a:latin typeface="Arial" panose="020B0604020202020204" pitchFamily="34" charset="0"/>
                <a:ea typeface="+mn-ea"/>
                <a:cs typeface="Arial" panose="020B0604020202020204" pitchFamily="34" charset="0"/>
              </a:rPr>
              <a:t> accessible through EMR in primary care allows  liver fibrosis assessments to be embedded into routine assessment of diabetic patients, and ensures the correct patients are referred to secondary care. </a:t>
            </a: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6247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C1133C-0A91-4C56-9DB7-B268BA704BC5}" type="slidenum">
              <a:rPr lang="en-GB" smtClean="0"/>
              <a:pPr/>
              <a:t>22</a:t>
            </a:fld>
            <a:endParaRPr lang="en-GB" dirty="0"/>
          </a:p>
        </p:txBody>
      </p:sp>
    </p:spTree>
    <p:extLst>
      <p:ext uri="{BB962C8B-B14F-4D97-AF65-F5344CB8AC3E}">
        <p14:creationId xmlns:p14="http://schemas.microsoft.com/office/powerpoint/2010/main" val="947774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ALT, alanine aminotransferase; APRI, AST to platelet ratio index; AST, aspartate aminotransferase; BMI, body mass index; FDR, false discovery rate; FIB-4, fibrosis 4; GWAS, genome-wide association study; UKB, The UK Biobank</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LBO05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Genome-wide association study for alcohol-related cirrhosis identifies new risk loci in MARC1 and HNRNPUL1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Hamish Innes</a:t>
            </a:r>
            <a:r>
              <a:rPr lang="en-US" sz="1000" b="0" kern="1200" baseline="30000" dirty="0">
                <a:solidFill>
                  <a:schemeClr val="tx1"/>
                </a:solidFill>
                <a:effectLst/>
                <a:latin typeface="Arial" panose="020B0604020202020204" pitchFamily="34" charset="0"/>
                <a:ea typeface="+mn-ea"/>
                <a:cs typeface="Arial" panose="020B0604020202020204" pitchFamily="34" charset="0"/>
              </a:rPr>
              <a:t>1 2 3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Stephan Buch</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Sharon Hutchinson</a:t>
            </a:r>
            <a:r>
              <a:rPr lang="en-US" sz="1000" b="0" kern="1200" baseline="30000" dirty="0">
                <a:solidFill>
                  <a:schemeClr val="tx1"/>
                </a:solidFill>
                <a:effectLst/>
                <a:latin typeface="Arial" panose="020B0604020202020204" pitchFamily="34" charset="0"/>
                <a:ea typeface="+mn-ea"/>
                <a:cs typeface="Arial" panose="020B0604020202020204" pitchFamily="34" charset="0"/>
              </a:rPr>
              <a:t>1 3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Neil Guha</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Joanne Morling</a:t>
            </a:r>
            <a:r>
              <a:rPr lang="en-US" sz="1000" b="0" kern="1200" baseline="30000" dirty="0">
                <a:solidFill>
                  <a:schemeClr val="tx1"/>
                </a:solidFill>
                <a:effectLst/>
                <a:latin typeface="Arial" panose="020B0604020202020204" pitchFamily="34" charset="0"/>
                <a:ea typeface="+mn-ea"/>
                <a:cs typeface="Arial" panose="020B0604020202020204" pitchFamily="34" charset="0"/>
              </a:rPr>
              <a:t>2 5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Eleanor Barnes</a:t>
            </a:r>
            <a:r>
              <a:rPr lang="en-US" sz="1000" b="0" kern="1200" baseline="30000" dirty="0">
                <a:solidFill>
                  <a:schemeClr val="tx1"/>
                </a:solidFill>
                <a:effectLst/>
                <a:latin typeface="Arial" panose="020B0604020202020204" pitchFamily="34" charset="0"/>
                <a:ea typeface="+mn-ea"/>
                <a:cs typeface="Arial" panose="020B0604020202020204" pitchFamily="34" charset="0"/>
              </a:rPr>
              <a:t>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William Irving</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Ewan Forrest</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Vincent Pedergnana</a:t>
            </a:r>
            <a:r>
              <a:rPr lang="en-US" sz="1000" b="0" kern="1200" baseline="30000" dirty="0">
                <a:solidFill>
                  <a:schemeClr val="tx1"/>
                </a:solidFill>
                <a:effectLst/>
                <a:latin typeface="Arial" panose="020B0604020202020204" pitchFamily="34" charset="0"/>
                <a:ea typeface="+mn-ea"/>
                <a:cs typeface="Arial" panose="020B0604020202020204" pitchFamily="34" charset="0"/>
              </a:rPr>
              <a:t>8</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David Goldberg</a:t>
            </a:r>
            <a:r>
              <a:rPr lang="en-US" sz="1000" b="0" kern="1200" baseline="30000" dirty="0">
                <a:solidFill>
                  <a:schemeClr val="tx1"/>
                </a:solidFill>
                <a:effectLst/>
                <a:latin typeface="Arial" panose="020B0604020202020204" pitchFamily="34" charset="0"/>
                <a:ea typeface="+mn-ea"/>
                <a:cs typeface="Arial" panose="020B0604020202020204" pitchFamily="34" charset="0"/>
              </a:rPr>
              <a:t>1 3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Esther Aspinall</a:t>
            </a:r>
            <a:r>
              <a:rPr lang="en-US" sz="1000" b="0" kern="1200" baseline="30000" dirty="0">
                <a:solidFill>
                  <a:schemeClr val="tx1"/>
                </a:solidFill>
                <a:effectLst/>
                <a:latin typeface="Arial" panose="020B0604020202020204" pitchFamily="34" charset="0"/>
                <a:ea typeface="+mn-ea"/>
                <a:cs typeface="Arial" panose="020B0604020202020204" pitchFamily="34" charset="0"/>
              </a:rPr>
              <a:t>1 3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Stephen Barclay</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Peter Hayes</a:t>
            </a:r>
            <a:r>
              <a:rPr lang="en-US" sz="1000" b="0" kern="1200" baseline="30000" dirty="0">
                <a:solidFill>
                  <a:schemeClr val="tx1"/>
                </a:solidFill>
                <a:effectLst/>
                <a:latin typeface="Arial" panose="020B0604020202020204" pitchFamily="34" charset="0"/>
                <a:ea typeface="+mn-ea"/>
                <a:cs typeface="Arial" panose="020B0604020202020204" pitchFamily="34" charset="0"/>
              </a:rPr>
              <a:t>9</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John Dillon</a:t>
            </a:r>
            <a:r>
              <a:rPr lang="en-US" sz="1000" b="0" kern="1200" baseline="30000" dirty="0">
                <a:solidFill>
                  <a:schemeClr val="tx1"/>
                </a:solidFill>
                <a:effectLst/>
                <a:latin typeface="Arial" panose="020B0604020202020204" pitchFamily="34" charset="0"/>
                <a:ea typeface="+mn-ea"/>
                <a:cs typeface="Arial" panose="020B0604020202020204" pitchFamily="34" charset="0"/>
              </a:rPr>
              <a:t>10</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Hans Dieter Nischalke</a:t>
            </a:r>
            <a:r>
              <a:rPr lang="en-US" sz="1000" b="0" kern="1200" baseline="30000" dirty="0">
                <a:solidFill>
                  <a:schemeClr val="tx1"/>
                </a:solidFill>
                <a:effectLst/>
                <a:latin typeface="Arial" panose="020B0604020202020204" pitchFamily="34" charset="0"/>
                <a:ea typeface="+mn-ea"/>
                <a:cs typeface="Arial" panose="020B0604020202020204" pitchFamily="34" charset="0"/>
              </a:rPr>
              <a:t>11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Philipp Lutz</a:t>
            </a:r>
            <a:r>
              <a:rPr lang="en-US" sz="1000" b="0" kern="1200" baseline="30000" dirty="0">
                <a:solidFill>
                  <a:schemeClr val="tx1"/>
                </a:solidFill>
                <a:effectLst/>
                <a:latin typeface="Arial" panose="020B0604020202020204" pitchFamily="34" charset="0"/>
                <a:ea typeface="+mn-ea"/>
                <a:cs typeface="Arial" panose="020B0604020202020204" pitchFamily="34" charset="0"/>
              </a:rPr>
              <a:t>11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Ulrich Spengler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Janett Fischer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Thomas Berg</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Florian Eyer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Christian Datz</a:t>
            </a:r>
            <a:r>
              <a:rPr lang="en-US" sz="1000" b="0" kern="1200" baseline="30000" dirty="0">
                <a:solidFill>
                  <a:schemeClr val="tx1"/>
                </a:solidFill>
                <a:effectLst/>
                <a:latin typeface="Arial" panose="020B0604020202020204" pitchFamily="34" charset="0"/>
                <a:ea typeface="+mn-ea"/>
                <a:cs typeface="Arial" panose="020B0604020202020204" pitchFamily="34" charset="0"/>
              </a:rPr>
              <a:t>14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Sebastian Mueller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Teresa Peccerella</a:t>
            </a:r>
            <a:r>
              <a:rPr lang="en-US" sz="1000" b="0" kern="1200" baseline="30000" dirty="0">
                <a:solidFill>
                  <a:schemeClr val="tx1"/>
                </a:solidFill>
                <a:effectLst/>
                <a:latin typeface="Arial" panose="020B0604020202020204" pitchFamily="34" charset="0"/>
                <a:ea typeface="+mn-ea"/>
                <a:cs typeface="Arial" panose="020B0604020202020204" pitchFamily="34" charset="0"/>
              </a:rPr>
              <a:t>15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Astrid Marot</a:t>
            </a:r>
            <a:r>
              <a:rPr lang="en-US" sz="1000" b="0" kern="1200" baseline="30000" dirty="0">
                <a:solidFill>
                  <a:schemeClr val="tx1"/>
                </a:solidFill>
                <a:effectLst/>
                <a:latin typeface="Arial" panose="020B0604020202020204" pitchFamily="34" charset="0"/>
                <a:ea typeface="+mn-ea"/>
                <a:cs typeface="Arial" panose="020B0604020202020204" pitchFamily="34" charset="0"/>
              </a:rPr>
              <a:t>16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Pierre Deltenre</a:t>
            </a:r>
            <a:r>
              <a:rPr lang="en-US" sz="1000" b="0" kern="1200" baseline="30000" dirty="0">
                <a:solidFill>
                  <a:schemeClr val="tx1"/>
                </a:solidFill>
                <a:effectLst/>
                <a:latin typeface="Arial" panose="020B0604020202020204" pitchFamily="34" charset="0"/>
                <a:ea typeface="+mn-ea"/>
                <a:cs typeface="Arial" panose="020B0604020202020204" pitchFamily="34" charset="0"/>
              </a:rPr>
              <a:t>16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Michael Soyka</a:t>
            </a:r>
            <a:r>
              <a:rPr lang="en-US" sz="1000" b="0" kern="1200" baseline="30000" dirty="0">
                <a:solidFill>
                  <a:schemeClr val="tx1"/>
                </a:solidFill>
                <a:effectLst/>
                <a:latin typeface="Arial" panose="020B0604020202020204" pitchFamily="34" charset="0"/>
                <a:ea typeface="+mn-ea"/>
                <a:cs typeface="Arial" panose="020B0604020202020204" pitchFamily="34" charset="0"/>
              </a:rPr>
              <a:t>17 18</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Andrew Mcquillin</a:t>
            </a:r>
            <a:r>
              <a:rPr lang="en-US" sz="1000" b="0" kern="1200" baseline="30000" dirty="0">
                <a:solidFill>
                  <a:schemeClr val="tx1"/>
                </a:solidFill>
                <a:effectLst/>
                <a:latin typeface="Arial" panose="020B0604020202020204" pitchFamily="34" charset="0"/>
                <a:ea typeface="+mn-ea"/>
                <a:cs typeface="Arial" panose="020B0604020202020204" pitchFamily="34" charset="0"/>
              </a:rPr>
              <a:t>19</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Marsha Morgan</a:t>
            </a:r>
            <a:r>
              <a:rPr lang="en-US" sz="1000" b="0" kern="1200" baseline="30000" dirty="0">
                <a:solidFill>
                  <a:schemeClr val="tx1"/>
                </a:solidFill>
                <a:effectLst/>
                <a:latin typeface="Arial" panose="020B0604020202020204" pitchFamily="34" charset="0"/>
                <a:ea typeface="+mn-ea"/>
                <a:cs typeface="Arial" panose="020B0604020202020204" pitchFamily="34" charset="0"/>
              </a:rPr>
              <a:t>20</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Jochen Hampe</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Felix Stickel</a:t>
            </a:r>
            <a:r>
              <a:rPr lang="en-US" sz="1000" b="0" kern="1200" baseline="30000" dirty="0">
                <a:solidFill>
                  <a:schemeClr val="tx1"/>
                </a:solidFill>
                <a:effectLst/>
                <a:latin typeface="Arial" panose="020B0604020202020204" pitchFamily="34" charset="0"/>
                <a:ea typeface="+mn-ea"/>
                <a:cs typeface="Arial" panose="020B0604020202020204" pitchFamily="34" charset="0"/>
              </a:rPr>
              <a:t>21</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Glasgow Caledonian University, School of Health and Life Sciences, Glasgow,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Nottingham, Division of Epidemiology and Public Health, , Nottingham,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Health Protection Scotland, Glasgow,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Dresden, Medical Department 1, Dresden,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NIHR Nottingham Biomedical Research Centre, Nottingham University Hospitals NHS Trust and the University of Nottingham, Nottingham,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Peter Medawar Building for Pathogen Research, Nuffield Department of Medicine and the Oxford NIHR Biomedical Research Centre, Oxford University, Oxford,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Glasgow Royal Infirmary, Glasgow,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Laboratoire MIVEGEC (UMR CNRS 5290, UR IRD 224, UM, Montpellier,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Royal Infirmary Edinburgh, Edinburgh,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School of Medicine, University of Dundee, Dundee,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University of Bonn, Department of Internal Medicine I, , Bonn,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Hepatology, Infectious Diseases and Pneumology, </a:t>
            </a:r>
            <a:r>
              <a:rPr lang="en-US" sz="1000" i="1" kern="1200" dirty="0" err="1">
                <a:solidFill>
                  <a:schemeClr val="tx1"/>
                </a:solidFill>
                <a:effectLst/>
                <a:latin typeface="Arial" panose="020B0604020202020204" pitchFamily="34" charset="0"/>
                <a:ea typeface="+mn-ea"/>
                <a:cs typeface="Arial" panose="020B0604020202020204" pitchFamily="34" charset="0"/>
              </a:rPr>
              <a:t>Univeristy</a:t>
            </a:r>
            <a:r>
              <a:rPr lang="en-US" sz="1000" i="1" kern="1200" dirty="0">
                <a:solidFill>
                  <a:schemeClr val="tx1"/>
                </a:solidFill>
                <a:effectLst/>
                <a:latin typeface="Arial" panose="020B0604020202020204" pitchFamily="34" charset="0"/>
                <a:ea typeface="+mn-ea"/>
                <a:cs typeface="Arial" panose="020B0604020202020204" pitchFamily="34" charset="0"/>
              </a:rPr>
              <a:t> Clinic, Division of Hepatology, Clinic and Polyclinic for Gastroenterology, Leipzig,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Department of Clinical Toxicology, </a:t>
            </a:r>
            <a:r>
              <a:rPr lang="en-US" sz="1000" i="1" kern="1200" dirty="0" err="1">
                <a:solidFill>
                  <a:schemeClr val="tx1"/>
                </a:solidFill>
                <a:effectLst/>
                <a:latin typeface="Arial" panose="020B0604020202020204" pitchFamily="34" charset="0"/>
                <a:ea typeface="+mn-ea"/>
                <a:cs typeface="Arial" panose="020B0604020202020204" pitchFamily="34" charset="0"/>
              </a:rPr>
              <a:t>Klinikum</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i="1" kern="1200" dirty="0" err="1">
                <a:solidFill>
                  <a:schemeClr val="tx1"/>
                </a:solidFill>
                <a:effectLst/>
                <a:latin typeface="Arial" panose="020B0604020202020204" pitchFamily="34" charset="0"/>
                <a:ea typeface="+mn-ea"/>
                <a:cs typeface="Arial" panose="020B0604020202020204" pitchFamily="34" charset="0"/>
              </a:rPr>
              <a:t>Rechts</a:t>
            </a:r>
            <a:r>
              <a:rPr lang="en-US" sz="1000" i="1" kern="1200" dirty="0">
                <a:solidFill>
                  <a:schemeClr val="tx1"/>
                </a:solidFill>
                <a:effectLst/>
                <a:latin typeface="Arial" panose="020B0604020202020204" pitchFamily="34" charset="0"/>
                <a:ea typeface="+mn-ea"/>
                <a:cs typeface="Arial" panose="020B0604020202020204" pitchFamily="34" charset="0"/>
              </a:rPr>
              <a:t> der </a:t>
            </a:r>
            <a:r>
              <a:rPr lang="en-US" sz="1000" i="1" kern="1200" dirty="0" err="1">
                <a:solidFill>
                  <a:schemeClr val="tx1"/>
                </a:solidFill>
                <a:effectLst/>
                <a:latin typeface="Arial" panose="020B0604020202020204" pitchFamily="34" charset="0"/>
                <a:ea typeface="+mn-ea"/>
                <a:cs typeface="Arial" panose="020B0604020202020204" pitchFamily="34" charset="0"/>
              </a:rPr>
              <a:t>Isar</a:t>
            </a:r>
            <a:r>
              <a:rPr lang="en-US" sz="1000" i="1" kern="1200" dirty="0">
                <a:solidFill>
                  <a:schemeClr val="tx1"/>
                </a:solidFill>
                <a:effectLst/>
                <a:latin typeface="Arial" panose="020B0604020202020204" pitchFamily="34" charset="0"/>
                <a:ea typeface="+mn-ea"/>
                <a:cs typeface="Arial" panose="020B0604020202020204" pitchFamily="34" charset="0"/>
              </a:rPr>
              <a:t>, Technical University of Munich, Germany., Munich,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Hospital </a:t>
            </a:r>
            <a:r>
              <a:rPr lang="en-US" sz="1000" i="1" kern="1200" dirty="0" err="1">
                <a:solidFill>
                  <a:schemeClr val="tx1"/>
                </a:solidFill>
                <a:effectLst/>
                <a:latin typeface="Arial" panose="020B0604020202020204" pitchFamily="34" charset="0"/>
                <a:ea typeface="+mn-ea"/>
                <a:cs typeface="Arial" panose="020B0604020202020204" pitchFamily="34" charset="0"/>
              </a:rPr>
              <a:t>Oberndorf</a:t>
            </a:r>
            <a:r>
              <a:rPr lang="en-US" sz="1000" i="1" kern="1200" dirty="0">
                <a:solidFill>
                  <a:schemeClr val="tx1"/>
                </a:solidFill>
                <a:effectLst/>
                <a:latin typeface="Arial" panose="020B0604020202020204" pitchFamily="34" charset="0"/>
                <a:ea typeface="+mn-ea"/>
                <a:cs typeface="Arial" panose="020B0604020202020204" pitchFamily="34" charset="0"/>
              </a:rPr>
              <a:t>, Teaching Hospital of the Paracelsus Private Medical University of Salzburg. , Department of Internal Medicine,, </a:t>
            </a:r>
            <a:r>
              <a:rPr lang="en-US" sz="1000" i="1" kern="1200" dirty="0" err="1">
                <a:solidFill>
                  <a:schemeClr val="tx1"/>
                </a:solidFill>
                <a:effectLst/>
                <a:latin typeface="Arial" panose="020B0604020202020204" pitchFamily="34" charset="0"/>
                <a:ea typeface="+mn-ea"/>
                <a:cs typeface="Arial" panose="020B0604020202020204" pitchFamily="34" charset="0"/>
              </a:rPr>
              <a:t>Oberndorf</a:t>
            </a:r>
            <a:r>
              <a:rPr lang="en-US" sz="1000" i="1" kern="1200" dirty="0">
                <a:solidFill>
                  <a:schemeClr val="tx1"/>
                </a:solidFill>
                <a:effectLst/>
                <a:latin typeface="Arial" panose="020B0604020202020204" pitchFamily="34" charset="0"/>
                <a:ea typeface="+mn-ea"/>
                <a:cs typeface="Arial" panose="020B0604020202020204" pitchFamily="34" charset="0"/>
              </a:rPr>
              <a:t>,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Salem Medical Center University Hospital Heidelberg, Heidelberg, Department of Internal Medicine and Center for Alcohol Research, Heidelberg,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Centre </a:t>
            </a:r>
            <a:r>
              <a:rPr lang="en-US" sz="1000" i="1" kern="1200" dirty="0" err="1">
                <a:solidFill>
                  <a:schemeClr val="tx1"/>
                </a:solidFill>
                <a:effectLst/>
                <a:latin typeface="Arial" panose="020B0604020202020204" pitchFamily="34" charset="0"/>
                <a:ea typeface="+mn-ea"/>
                <a:cs typeface="Arial" panose="020B0604020202020204" pitchFamily="34" charset="0"/>
              </a:rPr>
              <a:t>Hospitalier</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i="1" kern="1200" dirty="0" err="1">
                <a:solidFill>
                  <a:schemeClr val="tx1"/>
                </a:solidFill>
                <a:effectLst/>
                <a:latin typeface="Arial" panose="020B0604020202020204" pitchFamily="34" charset="0"/>
                <a:ea typeface="+mn-ea"/>
                <a:cs typeface="Arial" panose="020B0604020202020204" pitchFamily="34" charset="0"/>
              </a:rPr>
              <a:t>Universitaire</a:t>
            </a:r>
            <a:r>
              <a:rPr lang="en-US" sz="1000" i="1" kern="1200" dirty="0">
                <a:solidFill>
                  <a:schemeClr val="tx1"/>
                </a:solidFill>
                <a:effectLst/>
                <a:latin typeface="Arial" panose="020B0604020202020204" pitchFamily="34" charset="0"/>
                <a:ea typeface="+mn-ea"/>
                <a:cs typeface="Arial" panose="020B0604020202020204" pitchFamily="34" charset="0"/>
              </a:rPr>
              <a:t> Vaudois, University of Lausanne, Division of Gastroenterology and Hepatology, Lausanne, Switzerland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17</a:t>
            </a:r>
            <a:r>
              <a:rPr lang="en-US" sz="1000" i="1" kern="1200" dirty="0">
                <a:solidFill>
                  <a:schemeClr val="tx1"/>
                </a:solidFill>
                <a:effectLst/>
                <a:latin typeface="Arial" panose="020B0604020202020204" pitchFamily="34" charset="0"/>
                <a:ea typeface="+mn-ea"/>
                <a:cs typeface="Arial" panose="020B0604020202020204" pitchFamily="34" charset="0"/>
              </a:rPr>
              <a:t>Ludwig-Maximilian University of Munich, Department of Psychiatry, Munich,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18</a:t>
            </a:r>
            <a:r>
              <a:rPr lang="en-US" sz="1000" i="1" kern="1200" dirty="0">
                <a:solidFill>
                  <a:schemeClr val="tx1"/>
                </a:solidFill>
                <a:effectLst/>
                <a:latin typeface="Arial" panose="020B0604020202020204" pitchFamily="34" charset="0"/>
                <a:ea typeface="+mn-ea"/>
                <a:cs typeface="Arial" panose="020B0604020202020204" pitchFamily="34" charset="0"/>
              </a:rPr>
              <a:t>Meiringen Hospital, Dept. of Psychiatry, </a:t>
            </a:r>
            <a:r>
              <a:rPr lang="en-US" sz="1000" i="1" kern="1200" dirty="0" err="1">
                <a:solidFill>
                  <a:schemeClr val="tx1"/>
                </a:solidFill>
                <a:effectLst/>
                <a:latin typeface="Arial" panose="020B0604020202020204" pitchFamily="34" charset="0"/>
                <a:ea typeface="+mn-ea"/>
                <a:cs typeface="Arial" panose="020B0604020202020204" pitchFamily="34" charset="0"/>
              </a:rPr>
              <a:t>Meiringen</a:t>
            </a:r>
            <a:r>
              <a:rPr lang="en-US" sz="1000" i="1" kern="1200" dirty="0">
                <a:solidFill>
                  <a:schemeClr val="tx1"/>
                </a:solidFill>
                <a:effectLst/>
                <a:latin typeface="Arial" panose="020B0604020202020204" pitchFamily="34" charset="0"/>
                <a:ea typeface="+mn-ea"/>
                <a:cs typeface="Arial" panose="020B0604020202020204" pitchFamily="34" charset="0"/>
              </a:rPr>
              <a:t> , Switzerland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19</a:t>
            </a:r>
            <a:r>
              <a:rPr lang="en-US" sz="1000" i="1" kern="1200" dirty="0">
                <a:solidFill>
                  <a:schemeClr val="tx1"/>
                </a:solidFill>
                <a:effectLst/>
                <a:latin typeface="Arial" panose="020B0604020202020204" pitchFamily="34" charset="0"/>
                <a:ea typeface="+mn-ea"/>
                <a:cs typeface="Arial" panose="020B0604020202020204" pitchFamily="34" charset="0"/>
              </a:rPr>
              <a:t>University College London, Molecular Psychiatry Laboratory, Division of Psychiatry, , London,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20</a:t>
            </a:r>
            <a:r>
              <a:rPr lang="en-US" sz="1000" i="1" kern="1200" dirty="0">
                <a:solidFill>
                  <a:schemeClr val="tx1"/>
                </a:solidFill>
                <a:effectLst/>
                <a:latin typeface="Arial" panose="020B0604020202020204" pitchFamily="34" charset="0"/>
                <a:ea typeface="+mn-ea"/>
                <a:cs typeface="Arial" panose="020B0604020202020204" pitchFamily="34" charset="0"/>
              </a:rPr>
              <a:t> University College London Institute for Liver &amp; Digestive Health, Division of Medicine, Royal Free Campus, London,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21</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of Zurich, Department of Gastroenterology and Hepatology, Zurich, Switzerland</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hamish.innes@gcu.ac.uk</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The host genetics underpinning the development of alcohol-related liver cirrhosis is beginning to emerge, but is still incompletely understood. Better insight would improve risk-stratification of patients, help delineate its pathophysiology, and support the development of new treatments. The UK Biobank (UKB) study integrates host genotyping and health behavior data for a cohort of half a million individuals in UK aged 40-69 years, with available data for a wide range of biochemistry variables. The aim of this study was to use this resource to undertake a Genome-Wide Association Study (GWAS) for alcohol-related liver disease.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UKB participants consuming &gt;25 units/week of alcohol if female and &gt;36 units/week if male, were included in a discovery GWAS against indirect markers of hepatic fibrosis and hepatocellular injury; viz. APRI, FIB-4, the </a:t>
            </a:r>
            <a:r>
              <a:rPr lang="en-US" sz="1000" kern="1200" dirty="0" err="1">
                <a:solidFill>
                  <a:schemeClr val="tx1"/>
                </a:solidFill>
                <a:effectLst/>
                <a:latin typeface="Arial" panose="020B0604020202020204" pitchFamily="34" charset="0"/>
                <a:ea typeface="+mn-ea"/>
                <a:cs typeface="Arial" panose="020B0604020202020204" pitchFamily="34" charset="0"/>
              </a:rPr>
              <a:t>Forn’s</a:t>
            </a:r>
            <a:r>
              <a:rPr lang="en-US" sz="1000" kern="1200" dirty="0">
                <a:solidFill>
                  <a:schemeClr val="tx1"/>
                </a:solidFill>
                <a:effectLst/>
                <a:latin typeface="Arial" panose="020B0604020202020204" pitchFamily="34" charset="0"/>
                <a:ea typeface="+mn-ea"/>
                <a:cs typeface="Arial" panose="020B0604020202020204" pitchFamily="34" charset="0"/>
              </a:rPr>
              <a:t> score, serum alanine and aspartate transaminase. Loci identified in the discovery analysis were then tested for association with alcohol-related cirrhosis status in a previously generated European GWAS data-set, together with a nested alcohol-related cirrhosis case-control study derived from within UKB (Phase 1 validation). Variants associated with alcohol-related cirrhosis in Phase 1 validation at a False Discovery Rate (FDR) &lt;20%, were then directly genotyped in two European validation cohorts comprising 1536 cases with alcohol-related cirrhosis and 771 alcohol misusers without liver disease (Phase 2 validation). A FDR &lt;5% was used to judge statistical significance in phase 2 validation, adjusting for age, sex, type 2 diabetes and BMI.</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The discovery GWAS, which included 35,839 UKB participants, identified 50 independent risk loci with genome-wide significance (p-value&lt;5 x 10-8). Nine of these loci were significantly associated with risk of developing alcohol-related cirrhosis in the Phase 1 validation; six of the nine loci were significantly associated with risk of developing alcohol-related cirrhosis in the Phase 2 validation (see Figure). These six included four known risk variants in PNPLA3; TM6SF2; HSD17B13; and SERPINA1, plus two novel risk variants in mitochondrial amidoxime reducing component 1 (MARC1) and heterogeneous nuclear ribonucleoprotein U like 1 (HNRNPUL1). The minor “A” allele of MARC1:rs2642438 was associated with a reduced risk of cirrhosis (adjusted OR: 0.76; p=0.0027); conversely the minor “C” allele of HNRNPUL1:rs15052 was associated with an increased risk (adjusted OR:1.30; p= 0.020).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This new GWAS has identified two novel single nucleotide polymorphisms (SNPs) - MARC1:rs2642438 and HNRNPUL1:rs15052 – that modulate the risk of alcohol-related cirrhosis in opposite directions. Both variants warrant further investigation.</a:t>
            </a:r>
            <a:endParaRPr lang="en-GB" sz="1000" kern="1200" dirty="0">
              <a:solidFill>
                <a:schemeClr val="tx1"/>
              </a:solidFill>
              <a:effectLst/>
              <a:latin typeface="Arial" panose="020B0604020202020204" pitchFamily="34" charset="0"/>
              <a:ea typeface="+mn-ea"/>
              <a:cs typeface="Arial" panose="020B06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553648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t>
            </a:r>
            <a:r>
              <a:rPr lang="en-US" sz="1000" b="0" i="1" kern="1200" dirty="0" err="1">
                <a:solidFill>
                  <a:schemeClr val="tx1"/>
                </a:solidFill>
                <a:effectLst/>
                <a:latin typeface="Arial" panose="020B0604020202020204" pitchFamily="34" charset="0"/>
                <a:ea typeface="+mn-ea"/>
                <a:cs typeface="Arial" panose="020B0604020202020204" pitchFamily="34" charset="0"/>
              </a:rPr>
              <a:t>aOR</a:t>
            </a:r>
            <a:r>
              <a:rPr lang="en-US" sz="1000" b="0" i="1" kern="1200" dirty="0">
                <a:solidFill>
                  <a:schemeClr val="tx1"/>
                </a:solidFill>
                <a:effectLst/>
                <a:latin typeface="Arial" panose="020B0604020202020204" pitchFamily="34" charset="0"/>
                <a:ea typeface="+mn-ea"/>
                <a:cs typeface="Arial" panose="020B0604020202020204" pitchFamily="34" charset="0"/>
              </a:rPr>
              <a:t>, adjusted odds ratio; FDR, false discovery rate; GWAS, genome-wide association study; Sig, significance; SNPs, single nucleotide polymorphisms; UKB, The UK Biobank</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LBO05</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Genome-wide association study for alcohol-related cirrhosis identifies new risk loci in MARC1 and HNRNPUL1</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Hamish Innes</a:t>
            </a:r>
            <a:r>
              <a:rPr lang="en-US" sz="1000" b="0" kern="1200" baseline="30000" dirty="0">
                <a:solidFill>
                  <a:schemeClr val="tx1"/>
                </a:solidFill>
                <a:effectLst/>
                <a:latin typeface="Arial" panose="020B0604020202020204" pitchFamily="34" charset="0"/>
                <a:ea typeface="+mn-ea"/>
                <a:cs typeface="Arial" panose="020B0604020202020204" pitchFamily="34" charset="0"/>
              </a:rPr>
              <a:t>1 2 3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Stephan Buch</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Sharon Hutchinson</a:t>
            </a:r>
            <a:r>
              <a:rPr lang="en-US" sz="1000" b="0" kern="1200" baseline="30000" dirty="0">
                <a:solidFill>
                  <a:schemeClr val="tx1"/>
                </a:solidFill>
                <a:effectLst/>
                <a:latin typeface="Arial" panose="020B0604020202020204" pitchFamily="34" charset="0"/>
                <a:ea typeface="+mn-ea"/>
                <a:cs typeface="Arial" panose="020B0604020202020204" pitchFamily="34" charset="0"/>
              </a:rPr>
              <a:t>1 3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Neil Guha</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Joanne Morling</a:t>
            </a:r>
            <a:r>
              <a:rPr lang="en-US" sz="1000" b="0" kern="1200" baseline="30000" dirty="0">
                <a:solidFill>
                  <a:schemeClr val="tx1"/>
                </a:solidFill>
                <a:effectLst/>
                <a:latin typeface="Arial" panose="020B0604020202020204" pitchFamily="34" charset="0"/>
                <a:ea typeface="+mn-ea"/>
                <a:cs typeface="Arial" panose="020B0604020202020204" pitchFamily="34" charset="0"/>
              </a:rPr>
              <a:t>2 5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Eleanor Barnes</a:t>
            </a:r>
            <a:r>
              <a:rPr lang="en-US" sz="1000" b="0" kern="1200" baseline="30000" dirty="0">
                <a:solidFill>
                  <a:schemeClr val="tx1"/>
                </a:solidFill>
                <a:effectLst/>
                <a:latin typeface="Arial" panose="020B0604020202020204" pitchFamily="34" charset="0"/>
                <a:ea typeface="+mn-ea"/>
                <a:cs typeface="Arial" panose="020B0604020202020204" pitchFamily="34" charset="0"/>
              </a:rPr>
              <a:t>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William Irving</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Ewan Forrest</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Vincent Pedergnana</a:t>
            </a:r>
            <a:r>
              <a:rPr lang="en-US" sz="1000" b="0" kern="1200" baseline="30000" dirty="0">
                <a:solidFill>
                  <a:schemeClr val="tx1"/>
                </a:solidFill>
                <a:effectLst/>
                <a:latin typeface="Arial" panose="020B0604020202020204" pitchFamily="34" charset="0"/>
                <a:ea typeface="+mn-ea"/>
                <a:cs typeface="Arial" panose="020B0604020202020204" pitchFamily="34" charset="0"/>
              </a:rPr>
              <a:t>8</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David Goldberg</a:t>
            </a:r>
            <a:r>
              <a:rPr lang="en-US" sz="1000" b="0" kern="1200" baseline="30000" dirty="0">
                <a:solidFill>
                  <a:schemeClr val="tx1"/>
                </a:solidFill>
                <a:effectLst/>
                <a:latin typeface="Arial" panose="020B0604020202020204" pitchFamily="34" charset="0"/>
                <a:ea typeface="+mn-ea"/>
                <a:cs typeface="Arial" panose="020B0604020202020204" pitchFamily="34" charset="0"/>
              </a:rPr>
              <a:t>1 3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Esther Aspinall</a:t>
            </a:r>
            <a:r>
              <a:rPr lang="en-US" sz="1000" b="0" kern="1200" baseline="30000" dirty="0">
                <a:solidFill>
                  <a:schemeClr val="tx1"/>
                </a:solidFill>
                <a:effectLst/>
                <a:latin typeface="Arial" panose="020B0604020202020204" pitchFamily="34" charset="0"/>
                <a:ea typeface="+mn-ea"/>
                <a:cs typeface="Arial" panose="020B0604020202020204" pitchFamily="34" charset="0"/>
              </a:rPr>
              <a:t>1 3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Stephen Barclay</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Peter Hayes</a:t>
            </a:r>
            <a:r>
              <a:rPr lang="en-US" sz="1000" b="0" kern="1200" baseline="30000" dirty="0">
                <a:solidFill>
                  <a:schemeClr val="tx1"/>
                </a:solidFill>
                <a:effectLst/>
                <a:latin typeface="Arial" panose="020B0604020202020204" pitchFamily="34" charset="0"/>
                <a:ea typeface="+mn-ea"/>
                <a:cs typeface="Arial" panose="020B0604020202020204" pitchFamily="34" charset="0"/>
              </a:rPr>
              <a:t>9</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John Dillon</a:t>
            </a:r>
            <a:r>
              <a:rPr lang="en-US" sz="1000" b="0" kern="1200" baseline="30000" dirty="0">
                <a:solidFill>
                  <a:schemeClr val="tx1"/>
                </a:solidFill>
                <a:effectLst/>
                <a:latin typeface="Arial" panose="020B0604020202020204" pitchFamily="34" charset="0"/>
                <a:ea typeface="+mn-ea"/>
                <a:cs typeface="Arial" panose="020B0604020202020204" pitchFamily="34" charset="0"/>
              </a:rPr>
              <a:t>10</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Hans Dieter Nischalke</a:t>
            </a:r>
            <a:r>
              <a:rPr lang="en-US" sz="1000" b="0" kern="1200" baseline="30000" dirty="0">
                <a:solidFill>
                  <a:schemeClr val="tx1"/>
                </a:solidFill>
                <a:effectLst/>
                <a:latin typeface="Arial" panose="020B0604020202020204" pitchFamily="34" charset="0"/>
                <a:ea typeface="+mn-ea"/>
                <a:cs typeface="Arial" panose="020B0604020202020204" pitchFamily="34" charset="0"/>
              </a:rPr>
              <a:t>11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Philipp Lutz</a:t>
            </a:r>
            <a:r>
              <a:rPr lang="en-US" sz="1000" b="0" kern="1200" baseline="30000" dirty="0">
                <a:solidFill>
                  <a:schemeClr val="tx1"/>
                </a:solidFill>
                <a:effectLst/>
                <a:latin typeface="Arial" panose="020B0604020202020204" pitchFamily="34" charset="0"/>
                <a:ea typeface="+mn-ea"/>
                <a:cs typeface="Arial" panose="020B0604020202020204" pitchFamily="34" charset="0"/>
              </a:rPr>
              <a:t>11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Ulrich Spengler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Janett Fischer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Thomas Berg</a:t>
            </a:r>
            <a:r>
              <a:rPr lang="en-US" sz="1000" b="0" kern="1200" baseline="30000" dirty="0">
                <a:solidFill>
                  <a:schemeClr val="tx1"/>
                </a:solidFill>
                <a:effectLst/>
                <a:latin typeface="Arial" panose="020B0604020202020204" pitchFamily="34" charset="0"/>
                <a:ea typeface="+mn-ea"/>
                <a:cs typeface="Arial" panose="020B0604020202020204" pitchFamily="34" charset="0"/>
              </a:rPr>
              <a:t>12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Florian Eyer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Christian Datz</a:t>
            </a:r>
            <a:r>
              <a:rPr lang="en-US" sz="1000" b="0" kern="1200" baseline="30000" dirty="0">
                <a:solidFill>
                  <a:schemeClr val="tx1"/>
                </a:solidFill>
                <a:effectLst/>
                <a:latin typeface="Arial" panose="020B0604020202020204" pitchFamily="34" charset="0"/>
                <a:ea typeface="+mn-ea"/>
                <a:cs typeface="Arial" panose="020B0604020202020204" pitchFamily="34" charset="0"/>
              </a:rPr>
              <a:t>14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Sebastian Mueller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Teresa Peccerella</a:t>
            </a:r>
            <a:r>
              <a:rPr lang="en-US" sz="1000" b="0" kern="1200" baseline="30000" dirty="0">
                <a:solidFill>
                  <a:schemeClr val="tx1"/>
                </a:solidFill>
                <a:effectLst/>
                <a:latin typeface="Arial" panose="020B0604020202020204" pitchFamily="34" charset="0"/>
                <a:ea typeface="+mn-ea"/>
                <a:cs typeface="Arial" panose="020B0604020202020204" pitchFamily="34" charset="0"/>
              </a:rPr>
              <a:t>15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Astrid Marot</a:t>
            </a:r>
            <a:r>
              <a:rPr lang="en-US" sz="1000" b="0" kern="1200" baseline="30000" dirty="0">
                <a:solidFill>
                  <a:schemeClr val="tx1"/>
                </a:solidFill>
                <a:effectLst/>
                <a:latin typeface="Arial" panose="020B0604020202020204" pitchFamily="34" charset="0"/>
                <a:ea typeface="+mn-ea"/>
                <a:cs typeface="Arial" panose="020B0604020202020204" pitchFamily="34" charset="0"/>
              </a:rPr>
              <a:t>16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Pierre Deltenre</a:t>
            </a:r>
            <a:r>
              <a:rPr lang="en-US" sz="1000" b="0" kern="1200" baseline="30000" dirty="0">
                <a:solidFill>
                  <a:schemeClr val="tx1"/>
                </a:solidFill>
                <a:effectLst/>
                <a:latin typeface="Arial" panose="020B0604020202020204" pitchFamily="34" charset="0"/>
                <a:ea typeface="+mn-ea"/>
                <a:cs typeface="Arial" panose="020B0604020202020204" pitchFamily="34" charset="0"/>
              </a:rPr>
              <a:t>16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Michael Soyka</a:t>
            </a:r>
            <a:r>
              <a:rPr lang="en-US" sz="1000" b="0" kern="1200" baseline="30000" dirty="0">
                <a:solidFill>
                  <a:schemeClr val="tx1"/>
                </a:solidFill>
                <a:effectLst/>
                <a:latin typeface="Arial" panose="020B0604020202020204" pitchFamily="34" charset="0"/>
                <a:ea typeface="+mn-ea"/>
                <a:cs typeface="Arial" panose="020B0604020202020204" pitchFamily="34" charset="0"/>
              </a:rPr>
              <a:t>17 18</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Andrew Mcquillin</a:t>
            </a:r>
            <a:r>
              <a:rPr lang="en-US" sz="1000" b="0" kern="1200" baseline="30000" dirty="0">
                <a:solidFill>
                  <a:schemeClr val="tx1"/>
                </a:solidFill>
                <a:effectLst/>
                <a:latin typeface="Arial" panose="020B0604020202020204" pitchFamily="34" charset="0"/>
                <a:ea typeface="+mn-ea"/>
                <a:cs typeface="Arial" panose="020B0604020202020204" pitchFamily="34" charset="0"/>
              </a:rPr>
              <a:t>19</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Marsha Morgan</a:t>
            </a:r>
            <a:r>
              <a:rPr lang="en-US" sz="1000" b="0" kern="1200" baseline="30000" dirty="0">
                <a:solidFill>
                  <a:schemeClr val="tx1"/>
                </a:solidFill>
                <a:effectLst/>
                <a:latin typeface="Arial" panose="020B0604020202020204" pitchFamily="34" charset="0"/>
                <a:ea typeface="+mn-ea"/>
                <a:cs typeface="Arial" panose="020B0604020202020204" pitchFamily="34" charset="0"/>
              </a:rPr>
              <a:t>20</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Jochen Hampe</a:t>
            </a:r>
            <a:r>
              <a:rPr lang="en-US" sz="1000" b="0" kern="1200" baseline="30000" dirty="0">
                <a:solidFill>
                  <a:schemeClr val="tx1"/>
                </a:solidFill>
                <a:effectLst/>
                <a:latin typeface="Arial" panose="020B0604020202020204" pitchFamily="34" charset="0"/>
                <a:ea typeface="+mn-ea"/>
                <a:cs typeface="Arial" panose="020B0604020202020204" pitchFamily="34" charset="0"/>
              </a:rPr>
              <a:t>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Felix Stickel</a:t>
            </a:r>
            <a:r>
              <a:rPr lang="en-US" sz="1000" b="0" kern="1200" baseline="30000" dirty="0">
                <a:solidFill>
                  <a:schemeClr val="tx1"/>
                </a:solidFill>
                <a:effectLst/>
                <a:latin typeface="Arial" panose="020B0604020202020204" pitchFamily="34" charset="0"/>
                <a:ea typeface="+mn-ea"/>
                <a:cs typeface="Arial" panose="020B0604020202020204" pitchFamily="34" charset="0"/>
              </a:rPr>
              <a:t>21</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Glasgow Caledonian University, School of Health and Life Sciences, Glasgow,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University of Nottingham, Division of Epidemiology and Public Health, , Nottingham,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Health Protection Scotland, Glasgow,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Dresden, Medical Department 1, Dresden,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NIHR Nottingham Biomedical Research Centre, Nottingham University Hospitals NHS Trust and the University of Nottingham, Nottingham,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Peter Medawar Building for Pathogen Research, Nuffield Department of Medicine and the Oxford NIHR Biomedical Research Centre, Oxford University, Oxford,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Glasgow Royal Infirmary, Glasgow,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Laboratoire MIVEGEC (UMR CNRS 5290, UR IRD 224, UM, Montpellier, France</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Royal Infirmary Edinburgh, Edinburgh,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10</a:t>
            </a:r>
            <a:r>
              <a:rPr lang="en-US" sz="1000" i="1" kern="1200" dirty="0">
                <a:solidFill>
                  <a:schemeClr val="tx1"/>
                </a:solidFill>
                <a:effectLst/>
                <a:latin typeface="Arial" panose="020B0604020202020204" pitchFamily="34" charset="0"/>
                <a:ea typeface="+mn-ea"/>
                <a:cs typeface="Arial" panose="020B0604020202020204" pitchFamily="34" charset="0"/>
              </a:rPr>
              <a:t>School of Medicine, University of Dundee, Dundee,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11</a:t>
            </a:r>
            <a:r>
              <a:rPr lang="en-US" sz="1000" i="1" kern="1200" dirty="0">
                <a:solidFill>
                  <a:schemeClr val="tx1"/>
                </a:solidFill>
                <a:effectLst/>
                <a:latin typeface="Arial" panose="020B0604020202020204" pitchFamily="34" charset="0"/>
                <a:ea typeface="+mn-ea"/>
                <a:cs typeface="Arial" panose="020B0604020202020204" pitchFamily="34" charset="0"/>
              </a:rPr>
              <a:t>University of Bonn, Department of Internal Medicine I, , Bonn,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12</a:t>
            </a:r>
            <a:r>
              <a:rPr lang="en-US" sz="1000" i="1" kern="1200" dirty="0">
                <a:solidFill>
                  <a:schemeClr val="tx1"/>
                </a:solidFill>
                <a:effectLst/>
                <a:latin typeface="Arial" panose="020B0604020202020204" pitchFamily="34" charset="0"/>
                <a:ea typeface="+mn-ea"/>
                <a:cs typeface="Arial" panose="020B0604020202020204" pitchFamily="34" charset="0"/>
              </a:rPr>
              <a:t>Hepatology, Infectious Diseases and Pneumology, </a:t>
            </a:r>
            <a:r>
              <a:rPr lang="en-US" sz="1000" i="1" kern="1200" dirty="0" err="1">
                <a:solidFill>
                  <a:schemeClr val="tx1"/>
                </a:solidFill>
                <a:effectLst/>
                <a:latin typeface="Arial" panose="020B0604020202020204" pitchFamily="34" charset="0"/>
                <a:ea typeface="+mn-ea"/>
                <a:cs typeface="Arial" panose="020B0604020202020204" pitchFamily="34" charset="0"/>
              </a:rPr>
              <a:t>Univeristy</a:t>
            </a:r>
            <a:r>
              <a:rPr lang="en-US" sz="1000" i="1" kern="1200" dirty="0">
                <a:solidFill>
                  <a:schemeClr val="tx1"/>
                </a:solidFill>
                <a:effectLst/>
                <a:latin typeface="Arial" panose="020B0604020202020204" pitchFamily="34" charset="0"/>
                <a:ea typeface="+mn-ea"/>
                <a:cs typeface="Arial" panose="020B0604020202020204" pitchFamily="34" charset="0"/>
              </a:rPr>
              <a:t> Clinic, Division of Hepatology, Clinic and Polyclinic for Gastroenterology, Leipzig,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13</a:t>
            </a:r>
            <a:r>
              <a:rPr lang="en-US" sz="1000" i="1" kern="1200" dirty="0">
                <a:solidFill>
                  <a:schemeClr val="tx1"/>
                </a:solidFill>
                <a:effectLst/>
                <a:latin typeface="Arial" panose="020B0604020202020204" pitchFamily="34" charset="0"/>
                <a:ea typeface="+mn-ea"/>
                <a:cs typeface="Arial" panose="020B0604020202020204" pitchFamily="34" charset="0"/>
              </a:rPr>
              <a:t>Department of Clinical Toxicology, </a:t>
            </a:r>
            <a:r>
              <a:rPr lang="en-US" sz="1000" i="1" kern="1200" dirty="0" err="1">
                <a:solidFill>
                  <a:schemeClr val="tx1"/>
                </a:solidFill>
                <a:effectLst/>
                <a:latin typeface="Arial" panose="020B0604020202020204" pitchFamily="34" charset="0"/>
                <a:ea typeface="+mn-ea"/>
                <a:cs typeface="Arial" panose="020B0604020202020204" pitchFamily="34" charset="0"/>
              </a:rPr>
              <a:t>Klinikum</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i="1" kern="1200" dirty="0" err="1">
                <a:solidFill>
                  <a:schemeClr val="tx1"/>
                </a:solidFill>
                <a:effectLst/>
                <a:latin typeface="Arial" panose="020B0604020202020204" pitchFamily="34" charset="0"/>
                <a:ea typeface="+mn-ea"/>
                <a:cs typeface="Arial" panose="020B0604020202020204" pitchFamily="34" charset="0"/>
              </a:rPr>
              <a:t>Rechts</a:t>
            </a:r>
            <a:r>
              <a:rPr lang="en-US" sz="1000" i="1" kern="1200" dirty="0">
                <a:solidFill>
                  <a:schemeClr val="tx1"/>
                </a:solidFill>
                <a:effectLst/>
                <a:latin typeface="Arial" panose="020B0604020202020204" pitchFamily="34" charset="0"/>
                <a:ea typeface="+mn-ea"/>
                <a:cs typeface="Arial" panose="020B0604020202020204" pitchFamily="34" charset="0"/>
              </a:rPr>
              <a:t> der </a:t>
            </a:r>
            <a:r>
              <a:rPr lang="en-US" sz="1000" i="1" kern="1200" dirty="0" err="1">
                <a:solidFill>
                  <a:schemeClr val="tx1"/>
                </a:solidFill>
                <a:effectLst/>
                <a:latin typeface="Arial" panose="020B0604020202020204" pitchFamily="34" charset="0"/>
                <a:ea typeface="+mn-ea"/>
                <a:cs typeface="Arial" panose="020B0604020202020204" pitchFamily="34" charset="0"/>
              </a:rPr>
              <a:t>Isar</a:t>
            </a:r>
            <a:r>
              <a:rPr lang="en-US" sz="1000" i="1" kern="1200" dirty="0">
                <a:solidFill>
                  <a:schemeClr val="tx1"/>
                </a:solidFill>
                <a:effectLst/>
                <a:latin typeface="Arial" panose="020B0604020202020204" pitchFamily="34" charset="0"/>
                <a:ea typeface="+mn-ea"/>
                <a:cs typeface="Arial" panose="020B0604020202020204" pitchFamily="34" charset="0"/>
              </a:rPr>
              <a:t>, Technical University of Munich, Germany., Munich,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14</a:t>
            </a:r>
            <a:r>
              <a:rPr lang="en-US" sz="1000" i="1" kern="1200" dirty="0">
                <a:solidFill>
                  <a:schemeClr val="tx1"/>
                </a:solidFill>
                <a:effectLst/>
                <a:latin typeface="Arial" panose="020B0604020202020204" pitchFamily="34" charset="0"/>
                <a:ea typeface="+mn-ea"/>
                <a:cs typeface="Arial" panose="020B0604020202020204" pitchFamily="34" charset="0"/>
              </a:rPr>
              <a:t>Hospital </a:t>
            </a:r>
            <a:r>
              <a:rPr lang="en-US" sz="1000" i="1" kern="1200" dirty="0" err="1">
                <a:solidFill>
                  <a:schemeClr val="tx1"/>
                </a:solidFill>
                <a:effectLst/>
                <a:latin typeface="Arial" panose="020B0604020202020204" pitchFamily="34" charset="0"/>
                <a:ea typeface="+mn-ea"/>
                <a:cs typeface="Arial" panose="020B0604020202020204" pitchFamily="34" charset="0"/>
              </a:rPr>
              <a:t>Oberndorf</a:t>
            </a:r>
            <a:r>
              <a:rPr lang="en-US" sz="1000" i="1" kern="1200" dirty="0">
                <a:solidFill>
                  <a:schemeClr val="tx1"/>
                </a:solidFill>
                <a:effectLst/>
                <a:latin typeface="Arial" panose="020B0604020202020204" pitchFamily="34" charset="0"/>
                <a:ea typeface="+mn-ea"/>
                <a:cs typeface="Arial" panose="020B0604020202020204" pitchFamily="34" charset="0"/>
              </a:rPr>
              <a:t>, Teaching Hospital of the Paracelsus Private Medical University of Salzburg. , Department of Internal Medicine,, </a:t>
            </a:r>
            <a:r>
              <a:rPr lang="en-US" sz="1000" i="1" kern="1200" dirty="0" err="1">
                <a:solidFill>
                  <a:schemeClr val="tx1"/>
                </a:solidFill>
                <a:effectLst/>
                <a:latin typeface="Arial" panose="020B0604020202020204" pitchFamily="34" charset="0"/>
                <a:ea typeface="+mn-ea"/>
                <a:cs typeface="Arial" panose="020B0604020202020204" pitchFamily="34" charset="0"/>
              </a:rPr>
              <a:t>Oberndorf</a:t>
            </a:r>
            <a:r>
              <a:rPr lang="en-US" sz="1000" i="1" kern="1200" dirty="0">
                <a:solidFill>
                  <a:schemeClr val="tx1"/>
                </a:solidFill>
                <a:effectLst/>
                <a:latin typeface="Arial" panose="020B0604020202020204" pitchFamily="34" charset="0"/>
                <a:ea typeface="+mn-ea"/>
                <a:cs typeface="Arial" panose="020B0604020202020204" pitchFamily="34" charset="0"/>
              </a:rPr>
              <a:t>, Austria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15</a:t>
            </a:r>
            <a:r>
              <a:rPr lang="en-US" sz="1000" i="1" kern="1200" dirty="0">
                <a:solidFill>
                  <a:schemeClr val="tx1"/>
                </a:solidFill>
                <a:effectLst/>
                <a:latin typeface="Arial" panose="020B0604020202020204" pitchFamily="34" charset="0"/>
                <a:ea typeface="+mn-ea"/>
                <a:cs typeface="Arial" panose="020B0604020202020204" pitchFamily="34" charset="0"/>
              </a:rPr>
              <a:t>Salem Medical Center University Hospital Heidelberg, Heidelberg, Department of Internal Medicine and Center for Alcohol Research, Heidelberg,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16</a:t>
            </a:r>
            <a:r>
              <a:rPr lang="en-US" sz="1000" i="1" kern="1200" dirty="0">
                <a:solidFill>
                  <a:schemeClr val="tx1"/>
                </a:solidFill>
                <a:effectLst/>
                <a:latin typeface="Arial" panose="020B0604020202020204" pitchFamily="34" charset="0"/>
                <a:ea typeface="+mn-ea"/>
                <a:cs typeface="Arial" panose="020B0604020202020204" pitchFamily="34" charset="0"/>
              </a:rPr>
              <a:t>Centre </a:t>
            </a:r>
            <a:r>
              <a:rPr lang="en-US" sz="1000" i="1" kern="1200" dirty="0" err="1">
                <a:solidFill>
                  <a:schemeClr val="tx1"/>
                </a:solidFill>
                <a:effectLst/>
                <a:latin typeface="Arial" panose="020B0604020202020204" pitchFamily="34" charset="0"/>
                <a:ea typeface="+mn-ea"/>
                <a:cs typeface="Arial" panose="020B0604020202020204" pitchFamily="34" charset="0"/>
              </a:rPr>
              <a:t>Hospitalier</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i="1" kern="1200" dirty="0" err="1">
                <a:solidFill>
                  <a:schemeClr val="tx1"/>
                </a:solidFill>
                <a:effectLst/>
                <a:latin typeface="Arial" panose="020B0604020202020204" pitchFamily="34" charset="0"/>
                <a:ea typeface="+mn-ea"/>
                <a:cs typeface="Arial" panose="020B0604020202020204" pitchFamily="34" charset="0"/>
              </a:rPr>
              <a:t>Universitaire</a:t>
            </a:r>
            <a:r>
              <a:rPr lang="en-US" sz="1000" i="1" kern="1200" dirty="0">
                <a:solidFill>
                  <a:schemeClr val="tx1"/>
                </a:solidFill>
                <a:effectLst/>
                <a:latin typeface="Arial" panose="020B0604020202020204" pitchFamily="34" charset="0"/>
                <a:ea typeface="+mn-ea"/>
                <a:cs typeface="Arial" panose="020B0604020202020204" pitchFamily="34" charset="0"/>
              </a:rPr>
              <a:t> Vaudois, University of Lausanne, Division of Gastroenterology and Hepatology, Lausanne, Switzerland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17</a:t>
            </a:r>
            <a:r>
              <a:rPr lang="en-US" sz="1000" i="1" kern="1200" dirty="0">
                <a:solidFill>
                  <a:schemeClr val="tx1"/>
                </a:solidFill>
                <a:effectLst/>
                <a:latin typeface="Arial" panose="020B0604020202020204" pitchFamily="34" charset="0"/>
                <a:ea typeface="+mn-ea"/>
                <a:cs typeface="Arial" panose="020B0604020202020204" pitchFamily="34" charset="0"/>
              </a:rPr>
              <a:t>Ludwig-Maximilian University of Munich, Department of Psychiatry, Munich, Germany</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18</a:t>
            </a:r>
            <a:r>
              <a:rPr lang="en-US" sz="1000" i="1" kern="1200" dirty="0">
                <a:solidFill>
                  <a:schemeClr val="tx1"/>
                </a:solidFill>
                <a:effectLst/>
                <a:latin typeface="Arial" panose="020B0604020202020204" pitchFamily="34" charset="0"/>
                <a:ea typeface="+mn-ea"/>
                <a:cs typeface="Arial" panose="020B0604020202020204" pitchFamily="34" charset="0"/>
              </a:rPr>
              <a:t>Meiringen Hospital, Dept. of Psychiatry, </a:t>
            </a:r>
            <a:r>
              <a:rPr lang="en-US" sz="1000" i="1" kern="1200" dirty="0" err="1">
                <a:solidFill>
                  <a:schemeClr val="tx1"/>
                </a:solidFill>
                <a:effectLst/>
                <a:latin typeface="Arial" panose="020B0604020202020204" pitchFamily="34" charset="0"/>
                <a:ea typeface="+mn-ea"/>
                <a:cs typeface="Arial" panose="020B0604020202020204" pitchFamily="34" charset="0"/>
              </a:rPr>
              <a:t>Meiringen</a:t>
            </a:r>
            <a:r>
              <a:rPr lang="en-US" sz="1000" i="1" kern="1200" dirty="0">
                <a:solidFill>
                  <a:schemeClr val="tx1"/>
                </a:solidFill>
                <a:effectLst/>
                <a:latin typeface="Arial" panose="020B0604020202020204" pitchFamily="34" charset="0"/>
                <a:ea typeface="+mn-ea"/>
                <a:cs typeface="Arial" panose="020B0604020202020204" pitchFamily="34" charset="0"/>
              </a:rPr>
              <a:t> , Switzerland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19</a:t>
            </a:r>
            <a:r>
              <a:rPr lang="en-US" sz="1000" i="1" kern="1200" dirty="0">
                <a:solidFill>
                  <a:schemeClr val="tx1"/>
                </a:solidFill>
                <a:effectLst/>
                <a:latin typeface="Arial" panose="020B0604020202020204" pitchFamily="34" charset="0"/>
                <a:ea typeface="+mn-ea"/>
                <a:cs typeface="Arial" panose="020B0604020202020204" pitchFamily="34" charset="0"/>
              </a:rPr>
              <a:t>University College London, Molecular Psychiatry Laboratory, Division of Psychiatry, , London,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20</a:t>
            </a:r>
            <a:r>
              <a:rPr lang="en-US" sz="1000" i="1" kern="1200" dirty="0">
                <a:solidFill>
                  <a:schemeClr val="tx1"/>
                </a:solidFill>
                <a:effectLst/>
                <a:latin typeface="Arial" panose="020B0604020202020204" pitchFamily="34" charset="0"/>
                <a:ea typeface="+mn-ea"/>
                <a:cs typeface="Arial" panose="020B0604020202020204" pitchFamily="34" charset="0"/>
              </a:rPr>
              <a:t> University College London Institute for Liver &amp; Digestive Health, Division of Medicine, Royal Free Campus, London,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21</a:t>
            </a:r>
            <a:r>
              <a:rPr lang="en-US" sz="1000" i="1" kern="1200" dirty="0">
                <a:solidFill>
                  <a:schemeClr val="tx1"/>
                </a:solidFill>
                <a:effectLst/>
                <a:latin typeface="Arial" panose="020B0604020202020204" pitchFamily="34" charset="0"/>
                <a:ea typeface="+mn-ea"/>
                <a:cs typeface="Arial" panose="020B0604020202020204" pitchFamily="34" charset="0"/>
              </a:rPr>
              <a:t>University Hospital of Zurich, Department of Gastroenterology and Hepatology, Zurich, Switzerland</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hamish.innes@gcu.ac.uk</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The host genetics underpinning the development of alcohol-related liver cirrhosis is beginning to emerge, but is still incompletely understood. Better insight would improve risk-stratification of patients, help delineate its pathophysiology, and support the development of new treatments. The UK Biobank (UKB) study integrates host genotyping and health behavior data for a cohort of half a million individuals in UK aged 40-69 years, with available data for a wide range of biochemistry variables. The aim of this study was to use this resource to undertake a Genome-Wide Association Study (GWAS) for alcohol-related liver disease.</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UKB participants consuming &gt;25 units/week of alcohol if female and &gt;36 units/week if male, were included in a discovery GWAS against indirect markers of hepatic fibrosis and hepatocellular injury; viz. APRI, FIB-4, the </a:t>
            </a:r>
            <a:r>
              <a:rPr lang="en-US" sz="1000" kern="1200" dirty="0" err="1">
                <a:solidFill>
                  <a:schemeClr val="tx1"/>
                </a:solidFill>
                <a:effectLst/>
                <a:latin typeface="Arial" panose="020B0604020202020204" pitchFamily="34" charset="0"/>
                <a:ea typeface="+mn-ea"/>
                <a:cs typeface="Arial" panose="020B0604020202020204" pitchFamily="34" charset="0"/>
              </a:rPr>
              <a:t>Forn’s</a:t>
            </a:r>
            <a:r>
              <a:rPr lang="en-US" sz="1000" kern="1200" dirty="0">
                <a:solidFill>
                  <a:schemeClr val="tx1"/>
                </a:solidFill>
                <a:effectLst/>
                <a:latin typeface="Arial" panose="020B0604020202020204" pitchFamily="34" charset="0"/>
                <a:ea typeface="+mn-ea"/>
                <a:cs typeface="Arial" panose="020B0604020202020204" pitchFamily="34" charset="0"/>
              </a:rPr>
              <a:t> score, serum alanine and aspartate transaminase. Loci identified in the discovery analysis were then tested for association with alcohol-related cirrhosis status in a previously generated European GWAS data-set, together with a nested alcohol-related cirrhosis case-control study derived from within UKB (Phase 1 validation). Variants associated with alcohol-related cirrhosis in Phase 1 validation at a False Discovery Rate (FDR) &lt;20%, were then directly genotyped in two European validation cohorts comprising 1536 cases with alcohol-related cirrhosis and 771 alcohol misusers without liver disease (Phase 2 validation). A FDR &lt;5% was used to judge statistical significance in phase 2 validation, adjusting for age, sex, type 2 diabetes and BMI.</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The discovery GWAS, which included 35,839 UKB participants, identified 50 independent risk loci with genome-wide significance (p-value&lt;5 x 10-8). Nine of these loci were significantly associated with risk of developing alcohol-related cirrhosis in the Phase 1 validation; six of the nine loci were significantly associated with risk of developing alcohol-related cirrhosis in the Phase 2 validation (see Figure). These six included four known risk variants in PNPLA3; TM6SF2; HSD17B13; and SERPINA1, plus two novel risk variants in mitochondrial amidoxime reducing component 1 (MARC1) and heterogeneous nuclear ribonucleoprotein U like 1 (HNRNPUL1). The minor “A” allele of MARC1:rs2642438 was associated with a reduced risk of cirrhosis (adjusted OR: 0.76; p=0.0027); conversely the minor “C” allele of HNRNPUL1:rs15052 was associated with an increased risk (adjusted OR:1.30; p= 0.020).</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This new GWAS has identified two novel single nucleotide polymorphisms (SNPs) - MARC1:rs2642438 and HNRNPUL1:rs15052 – that modulate the risk of alcohol-related cirrhosis in opposite directions. Both variants warrant further investigation.</a:t>
            </a:r>
            <a:endParaRPr lang="en-GB" sz="10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95682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HBsAg, hepatitis B surface antigen; HBV, hepatitis B virus; HCC, hepatocellular carcinoma; WHO, World Health Organization</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SAT274</a:t>
            </a:r>
          </a:p>
          <a:p>
            <a:pPr marL="0" indent="0" rtl="0" fontAlgn="base">
              <a:buNone/>
            </a:pP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Evaluation of hepatitis B virus (HBV) epidemiology, vaccine impact and treatment eligibility: a census-based community serological survey in Blantyre, Malawi</a:t>
            </a:r>
            <a:r>
              <a:rPr lang="en-US" sz="1000" b="0" i="0" kern="1200" dirty="0">
                <a:solidFill>
                  <a:schemeClr val="tx1"/>
                </a:solidFill>
                <a:effectLst/>
                <a:latin typeface="Arial" panose="020B0604020202020204" pitchFamily="34" charset="0"/>
                <a:ea typeface="+mn-ea"/>
                <a:cs typeface="Arial" panose="020B0604020202020204" pitchFamily="34" charset="0"/>
              </a:rPr>
              <a:t> </a:t>
            </a:r>
            <a:endParaRPr lang="en-US" sz="1000" b="0" i="0" u="sng"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Alexander Stockdale</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1 2</a:t>
            </a:r>
            <a:r>
              <a:rPr lang="en-US" sz="1000" b="0" i="0" kern="1200" dirty="0">
                <a:solidFill>
                  <a:schemeClr val="tx1"/>
                </a:solidFill>
                <a:effectLst/>
                <a:latin typeface="Arial" panose="020B0604020202020204" pitchFamily="34" charset="0"/>
                <a:ea typeface="+mn-ea"/>
                <a:cs typeface="Arial" panose="020B0604020202020204" pitchFamily="34" charset="0"/>
              </a:rPr>
              <a:t>, James Meiring</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2 3</a:t>
            </a:r>
            <a:r>
              <a:rPr lang="en-US" sz="1000" b="0" i="0" kern="1200" dirty="0">
                <a:solidFill>
                  <a:schemeClr val="tx1"/>
                </a:solidFill>
                <a:effectLst/>
                <a:latin typeface="Arial" panose="020B0604020202020204" pitchFamily="34" charset="0"/>
                <a:ea typeface="+mn-ea"/>
                <a:cs typeface="Arial" panose="020B0604020202020204" pitchFamily="34" charset="0"/>
              </a:rPr>
              <a:t>, Isaac T. Shawa</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2 4</a:t>
            </a:r>
            <a:r>
              <a:rPr lang="en-US" sz="1000" b="0" i="0" kern="1200" dirty="0">
                <a:solidFill>
                  <a:schemeClr val="tx1"/>
                </a:solidFill>
                <a:effectLst/>
                <a:latin typeface="Arial" panose="020B0604020202020204" pitchFamily="34" charset="0"/>
                <a:ea typeface="+mn-ea"/>
                <a:cs typeface="Arial" panose="020B0604020202020204" pitchFamily="34" charset="0"/>
              </a:rPr>
              <a:t>, Deus Thindwa</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0" kern="1200" dirty="0" err="1">
                <a:solidFill>
                  <a:schemeClr val="tx1"/>
                </a:solidFill>
                <a:effectLst/>
                <a:latin typeface="Arial" panose="020B0604020202020204" pitchFamily="34" charset="0"/>
                <a:ea typeface="+mn-ea"/>
                <a:cs typeface="Arial" panose="020B0604020202020204" pitchFamily="34" charset="0"/>
              </a:rPr>
              <a:t>Niza</a:t>
            </a:r>
            <a:r>
              <a:rPr lang="en-US" sz="1000" b="0" i="0" kern="1200" dirty="0">
                <a:solidFill>
                  <a:schemeClr val="tx1"/>
                </a:solidFill>
                <a:effectLst/>
                <a:latin typeface="Arial" panose="020B0604020202020204" pitchFamily="34" charset="0"/>
                <a:ea typeface="+mn-ea"/>
                <a:cs typeface="Arial" panose="020B0604020202020204" pitchFamily="34" charset="0"/>
              </a:rPr>
              <a:t> Silungwe</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Maurice Mbewe</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Collins Mitambo</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6</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0" kern="1200" dirty="0" err="1">
                <a:solidFill>
                  <a:schemeClr val="tx1"/>
                </a:solidFill>
                <a:effectLst/>
                <a:latin typeface="Arial" panose="020B0604020202020204" pitchFamily="34" charset="0"/>
                <a:ea typeface="+mn-ea"/>
                <a:cs typeface="Arial" panose="020B0604020202020204" pitchFamily="34" charset="0"/>
              </a:rPr>
              <a:t>Rabson</a:t>
            </a:r>
            <a:r>
              <a:rPr lang="en-US" sz="1000" b="0" i="0" kern="1200" dirty="0">
                <a:solidFill>
                  <a:schemeClr val="tx1"/>
                </a:solidFill>
                <a:effectLst/>
                <a:latin typeface="Arial" panose="020B0604020202020204" pitchFamily="34" charset="0"/>
                <a:ea typeface="+mn-ea"/>
                <a:cs typeface="Arial" panose="020B0604020202020204" pitchFamily="34" charset="0"/>
              </a:rPr>
              <a:t> Kachala</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6</a:t>
            </a:r>
            <a:r>
              <a:rPr lang="en-US" sz="1000" b="0" i="0" kern="1200" dirty="0">
                <a:solidFill>
                  <a:schemeClr val="tx1"/>
                </a:solidFill>
                <a:effectLst/>
                <a:latin typeface="Arial" panose="020B0604020202020204" pitchFamily="34" charset="0"/>
                <a:ea typeface="+mn-ea"/>
                <a:cs typeface="Arial" panose="020B0604020202020204" pitchFamily="34" charset="0"/>
              </a:rPr>
              <a:t>, Benno Kreuels</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7</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0" kern="1200" dirty="0" err="1">
                <a:solidFill>
                  <a:schemeClr val="tx1"/>
                </a:solidFill>
                <a:effectLst/>
                <a:latin typeface="Arial" panose="020B0604020202020204" pitchFamily="34" charset="0"/>
                <a:ea typeface="+mn-ea"/>
                <a:cs typeface="Arial" panose="020B0604020202020204" pitchFamily="34" charset="0"/>
              </a:rPr>
              <a:t>Pratiksha</a:t>
            </a:r>
            <a:r>
              <a:rPr lang="en-US" sz="1000" b="0" i="0" kern="1200" dirty="0">
                <a:solidFill>
                  <a:schemeClr val="tx1"/>
                </a:solidFill>
                <a:effectLst/>
                <a:latin typeface="Arial" panose="020B0604020202020204" pitchFamily="34" charset="0"/>
                <a:ea typeface="+mn-ea"/>
                <a:cs typeface="Arial" panose="020B0604020202020204" pitchFamily="34" charset="0"/>
              </a:rPr>
              <a:t> Patel</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Priyanka Patel</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Stephen Gordon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2 8</a:t>
            </a:r>
            <a:r>
              <a:rPr lang="en-US" sz="1000" b="0" i="0" kern="1200" dirty="0">
                <a:solidFill>
                  <a:schemeClr val="tx1"/>
                </a:solidFill>
                <a:effectLst/>
                <a:latin typeface="Arial" panose="020B0604020202020204" pitchFamily="34" charset="0"/>
                <a:ea typeface="+mn-ea"/>
                <a:cs typeface="Arial" panose="020B0604020202020204" pitchFamily="34" charset="0"/>
              </a:rPr>
              <a:t>, Anna Maria Geretti</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kern="1200" dirty="0">
                <a:solidFill>
                  <a:schemeClr val="tx1"/>
                </a:solidFill>
                <a:effectLst/>
                <a:latin typeface="Arial" panose="020B0604020202020204" pitchFamily="34" charset="0"/>
                <a:ea typeface="+mn-ea"/>
                <a:cs typeface="Arial" panose="020B0604020202020204" pitchFamily="34" charset="0"/>
              </a:rPr>
              <a:t>, Melita Gordon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1 2</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dirty="0">
                <a:solidFill>
                  <a:schemeClr val="tx1"/>
                </a:solidFill>
                <a:effectLst/>
                <a:latin typeface="Arial" panose="020B0604020202020204" pitchFamily="34" charset="0"/>
                <a:ea typeface="+mn-ea"/>
                <a:cs typeface="Arial" panose="020B0604020202020204" pitchFamily="34" charset="0"/>
              </a:rPr>
              <a:t>University of Liverpool, Institute of Infection and Global Health, Liverpool,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dirty="0">
                <a:solidFill>
                  <a:schemeClr val="tx1"/>
                </a:solidFill>
                <a:effectLst/>
                <a:latin typeface="Arial" panose="020B0604020202020204" pitchFamily="34" charset="0"/>
                <a:ea typeface="+mn-ea"/>
                <a:cs typeface="Arial" panose="020B0604020202020204" pitchFamily="34" charset="0"/>
              </a:rPr>
              <a:t>Malawi-Liverpool-Wellcome Trust Clinical Research </a:t>
            </a:r>
            <a:r>
              <a:rPr lang="en-US" sz="1000" b="0" i="1" kern="1200" dirty="0" err="1">
                <a:solidFill>
                  <a:schemeClr val="tx1"/>
                </a:solidFill>
                <a:effectLst/>
                <a:latin typeface="Arial" panose="020B0604020202020204" pitchFamily="34" charset="0"/>
                <a:ea typeface="+mn-ea"/>
                <a:cs typeface="Arial" panose="020B0604020202020204" pitchFamily="34" charset="0"/>
              </a:rPr>
              <a:t>Programme</a:t>
            </a:r>
            <a:r>
              <a:rPr lang="en-US" sz="1000" b="0" i="1" kern="1200" dirty="0">
                <a:solidFill>
                  <a:schemeClr val="tx1"/>
                </a:solidFill>
                <a:effectLst/>
                <a:latin typeface="Arial" panose="020B0604020202020204" pitchFamily="34" charset="0"/>
                <a:ea typeface="+mn-ea"/>
                <a:cs typeface="Arial" panose="020B0604020202020204" pitchFamily="34" charset="0"/>
              </a:rPr>
              <a:t>, Blantyre, Malawi</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dirty="0">
                <a:solidFill>
                  <a:schemeClr val="tx1"/>
                </a:solidFill>
                <a:effectLst/>
                <a:latin typeface="Arial" panose="020B0604020202020204" pitchFamily="34" charset="0"/>
                <a:ea typeface="+mn-ea"/>
                <a:cs typeface="Arial" panose="020B0604020202020204" pitchFamily="34" charset="0"/>
              </a:rPr>
              <a:t>University of Oxford, Oxford Vaccine Group, Department of </a:t>
            </a:r>
            <a:r>
              <a:rPr lang="en-US" sz="1000" b="0" i="1" kern="1200" dirty="0" err="1">
                <a:solidFill>
                  <a:schemeClr val="tx1"/>
                </a:solidFill>
                <a:effectLst/>
                <a:latin typeface="Arial" panose="020B0604020202020204" pitchFamily="34" charset="0"/>
                <a:ea typeface="+mn-ea"/>
                <a:cs typeface="Arial" panose="020B0604020202020204" pitchFamily="34" charset="0"/>
              </a:rPr>
              <a:t>Paediatrics</a:t>
            </a:r>
            <a:r>
              <a:rPr lang="en-US" sz="1000" b="0" i="1" kern="1200" dirty="0">
                <a:solidFill>
                  <a:schemeClr val="tx1"/>
                </a:solidFill>
                <a:effectLst/>
                <a:latin typeface="Arial" panose="020B0604020202020204" pitchFamily="34" charset="0"/>
                <a:ea typeface="+mn-ea"/>
                <a:cs typeface="Arial" panose="020B0604020202020204" pitchFamily="34" charset="0"/>
              </a:rPr>
              <a:t>, Oxford,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1" kern="1200" dirty="0">
                <a:solidFill>
                  <a:schemeClr val="tx1"/>
                </a:solidFill>
                <a:effectLst/>
                <a:latin typeface="Arial" panose="020B0604020202020204" pitchFamily="34" charset="0"/>
                <a:ea typeface="+mn-ea"/>
                <a:cs typeface="Arial" panose="020B0604020202020204" pitchFamily="34" charset="0"/>
              </a:rPr>
              <a:t>College of Medicine, Faculty of Biomedical Science and Health Professions, Blantyre, Malawi</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1" kern="1200" dirty="0">
                <a:solidFill>
                  <a:schemeClr val="tx1"/>
                </a:solidFill>
                <a:effectLst/>
                <a:latin typeface="Arial" panose="020B0604020202020204" pitchFamily="34" charset="0"/>
                <a:ea typeface="+mn-ea"/>
                <a:cs typeface="Arial" panose="020B0604020202020204" pitchFamily="34" charset="0"/>
              </a:rPr>
              <a:t>London School of Hygiene &amp; Tropical Medicine, Department of Infectious Disease Epidemiology, :London,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b="0" i="1" kern="1200" dirty="0">
                <a:solidFill>
                  <a:schemeClr val="tx1"/>
                </a:solidFill>
                <a:effectLst/>
                <a:latin typeface="Arial" panose="020B0604020202020204" pitchFamily="34" charset="0"/>
                <a:ea typeface="+mn-ea"/>
                <a:cs typeface="Arial" panose="020B0604020202020204" pitchFamily="34" charset="0"/>
              </a:rPr>
              <a:t>Ministry of Health Malawi, Lilongwe, Malawi</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b="0" i="1" kern="1200" dirty="0">
                <a:solidFill>
                  <a:schemeClr val="tx1"/>
                </a:solidFill>
                <a:effectLst/>
                <a:latin typeface="Arial" panose="020B0604020202020204" pitchFamily="34" charset="0"/>
                <a:ea typeface="+mn-ea"/>
                <a:cs typeface="Arial" panose="020B0604020202020204" pitchFamily="34" charset="0"/>
              </a:rPr>
              <a:t>Bernhard </a:t>
            </a:r>
            <a:r>
              <a:rPr lang="en-US" sz="1000" b="0" i="1" kern="1200" dirty="0" err="1">
                <a:solidFill>
                  <a:schemeClr val="tx1"/>
                </a:solidFill>
                <a:effectLst/>
                <a:latin typeface="Arial" panose="020B0604020202020204" pitchFamily="34" charset="0"/>
                <a:ea typeface="+mn-ea"/>
                <a:cs typeface="Arial" panose="020B0604020202020204" pitchFamily="34" charset="0"/>
              </a:rPr>
              <a:t>Nocht</a:t>
            </a:r>
            <a:r>
              <a:rPr lang="en-US" sz="1000" b="0" i="1" kern="1200" dirty="0">
                <a:solidFill>
                  <a:schemeClr val="tx1"/>
                </a:solidFill>
                <a:effectLst/>
                <a:latin typeface="Arial" panose="020B0604020202020204" pitchFamily="34" charset="0"/>
                <a:ea typeface="+mn-ea"/>
                <a:cs typeface="Arial" panose="020B0604020202020204" pitchFamily="34" charset="0"/>
              </a:rPr>
              <a:t> Institute for Tropical Medicine, Department of Tropical Medicine, Hamburg, Germany</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b="0" i="1" kern="1200" dirty="0">
                <a:solidFill>
                  <a:schemeClr val="tx1"/>
                </a:solidFill>
                <a:effectLst/>
                <a:latin typeface="Arial" panose="020B0604020202020204" pitchFamily="34" charset="0"/>
                <a:ea typeface="+mn-ea"/>
                <a:cs typeface="Arial" panose="020B0604020202020204" pitchFamily="34" charset="0"/>
              </a:rPr>
              <a:t>Liverpool School of Tropical Medicine, Liverpool,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b="0" i="0" kern="1200" dirty="0">
                <a:solidFill>
                  <a:schemeClr val="tx1"/>
                </a:solidFill>
                <a:effectLst/>
                <a:latin typeface="Arial" panose="020B0604020202020204" pitchFamily="34" charset="0"/>
                <a:ea typeface="+mn-ea"/>
                <a:cs typeface="Arial" panose="020B0604020202020204" pitchFamily="34" charset="0"/>
              </a:rPr>
              <a:t> Hepatitis B is the leading cause of cirrhosis and hepatocellular carcinoma in sub-Saharan Africa. To achieve WHO targets of reducing mortality by 65% by 2030, antiviral treatment </a:t>
            </a:r>
            <a:r>
              <a:rPr lang="en-US" sz="1000" b="0" i="0" kern="1200" dirty="0" err="1">
                <a:solidFill>
                  <a:schemeClr val="tx1"/>
                </a:solidFill>
                <a:effectLst/>
                <a:latin typeface="Arial" panose="020B0604020202020204" pitchFamily="34" charset="0"/>
                <a:ea typeface="+mn-ea"/>
                <a:cs typeface="Arial" panose="020B0604020202020204" pitchFamily="34" charset="0"/>
              </a:rPr>
              <a:t>programmes</a:t>
            </a:r>
            <a:r>
              <a:rPr lang="en-US" sz="1000" b="0" i="0" kern="1200" dirty="0">
                <a:solidFill>
                  <a:schemeClr val="tx1"/>
                </a:solidFill>
                <a:effectLst/>
                <a:latin typeface="Arial" panose="020B0604020202020204" pitchFamily="34" charset="0"/>
                <a:ea typeface="+mn-ea"/>
                <a:cs typeface="Arial" panose="020B0604020202020204" pitchFamily="34" charset="0"/>
              </a:rPr>
              <a:t> are needed. Epidemiological data are required to inform an effective public health response and anticipate treatment needs.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a:t>
            </a:r>
            <a:r>
              <a:rPr lang="en-US" sz="1000" b="0" i="0" kern="1200" dirty="0">
                <a:solidFill>
                  <a:schemeClr val="tx1"/>
                </a:solidFill>
                <a:effectLst/>
                <a:latin typeface="Arial" panose="020B0604020202020204" pitchFamily="34" charset="0"/>
                <a:ea typeface="+mn-ea"/>
                <a:cs typeface="Arial" panose="020B0604020202020204" pitchFamily="34" charset="0"/>
              </a:rPr>
              <a:t> Infant HBV vaccination began in Malawi in 2002. We conducted a census and serological survey in Blantyre in 2016-18. We selected individuals from the census for </a:t>
            </a:r>
            <a:r>
              <a:rPr lang="en-US" sz="1000" b="0" i="0" kern="1200" dirty="0" err="1">
                <a:solidFill>
                  <a:schemeClr val="tx1"/>
                </a:solidFill>
                <a:effectLst/>
                <a:latin typeface="Arial" panose="020B0604020202020204" pitchFamily="34" charset="0"/>
                <a:ea typeface="+mn-ea"/>
                <a:cs typeface="Arial" panose="020B0604020202020204" pitchFamily="34" charset="0"/>
              </a:rPr>
              <a:t>serosurvey</a:t>
            </a:r>
            <a:r>
              <a:rPr lang="en-US" sz="1000" b="0" i="0" kern="1200" dirty="0">
                <a:solidFill>
                  <a:schemeClr val="tx1"/>
                </a:solidFill>
                <a:effectLst/>
                <a:latin typeface="Arial" panose="020B0604020202020204" pitchFamily="34" charset="0"/>
                <a:ea typeface="+mn-ea"/>
                <a:cs typeface="Arial" panose="020B0604020202020204" pitchFamily="34" charset="0"/>
              </a:rPr>
              <a:t> participation by probability sampling. We estimated HBV prevalence using post-stratification proportional fitting to census age-sex distribution. HBsAg-positive participants were evaluated for treatment eligibility. We estimated vaccine impact by comparing HBsAg prevalence of individuals born 5 years before and after vaccine implementation.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a:t>
            </a:r>
            <a:r>
              <a:rPr lang="en-US" sz="1000" b="0" i="0" kern="1200" dirty="0">
                <a:solidFill>
                  <a:schemeClr val="tx1"/>
                </a:solidFill>
                <a:effectLst/>
                <a:latin typeface="Arial" panose="020B0604020202020204" pitchFamily="34" charset="0"/>
                <a:ea typeface="+mn-ea"/>
                <a:cs typeface="Arial" panose="020B0604020202020204" pitchFamily="34" charset="0"/>
              </a:rPr>
              <a:t> Of 97,386 censused individuals, 6,073 were sampled in the </a:t>
            </a:r>
            <a:r>
              <a:rPr lang="en-US" sz="1000" b="0" i="0" kern="1200" dirty="0" err="1">
                <a:solidFill>
                  <a:schemeClr val="tx1"/>
                </a:solidFill>
                <a:effectLst/>
                <a:latin typeface="Arial" panose="020B0604020202020204" pitchFamily="34" charset="0"/>
                <a:ea typeface="+mn-ea"/>
                <a:cs typeface="Arial" panose="020B0604020202020204" pitchFamily="34" charset="0"/>
              </a:rPr>
              <a:t>serosurvey</a:t>
            </a:r>
            <a:r>
              <a:rPr lang="en-US" sz="1000" b="0" i="0" kern="1200" dirty="0">
                <a:solidFill>
                  <a:schemeClr val="tx1"/>
                </a:solidFill>
                <a:effectLst/>
                <a:latin typeface="Arial" panose="020B0604020202020204" pitchFamily="34" charset="0"/>
                <a:ea typeface="+mn-ea"/>
                <a:cs typeface="Arial" panose="020B0604020202020204" pitchFamily="34" charset="0"/>
              </a:rPr>
              <a:t> and tested for HBsAg. HBV prevalence was 5.1% (95% CI 4.3–6.1) among adults and 0.3% (0.1–0.6) among children born after vaccine introduction. Three-dose vaccination coverage was 97.4% (1141/1172) in children ≤10 years. Vaccine impact was 95.8% (70.3- 99.4). Treatment eligibility was assessed in 94/150 HBsAg positive adults, among whom 24 (26%) were HIV positive and 16/24 (67%) were receiving tenofovir-containing antiretroviral therapy. Among 69 HIV negative individuals, 2%, 6% and 9% were eligible for treatment by WHO, EASL and AASLD criteria respectively. Projected to the national population, 25586 (95% CI 7172- 65519) people will require HBV treatment by EASL criteria.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a:t>
            </a:r>
            <a:r>
              <a:rPr lang="en-US" sz="1000" b="0" i="0" kern="1200" dirty="0">
                <a:solidFill>
                  <a:schemeClr val="tx1"/>
                </a:solidFill>
                <a:effectLst/>
                <a:latin typeface="Arial" panose="020B0604020202020204" pitchFamily="34" charset="0"/>
                <a:ea typeface="+mn-ea"/>
                <a:cs typeface="Arial" panose="020B0604020202020204" pitchFamily="34" charset="0"/>
              </a:rPr>
              <a:t> In an urban township in Malawi, HBV prevalence was 5.1% among unvaccinated adults and infant HBV vaccination was associated with a vaccine impact of 96%. Among HBsAg-positive adults, one quarter were HIV-positive and 3-9% of HIV-negative adults required antiviral therapy.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1541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AASLD, American Association for the Study of Liver Diseases; ART, anti-retroviral therapy; CI, confidence interval; EASL, European Association for the Study of the Liver; HBV, hepatitis B virus; HBsAg, hepatitis B surface antigen; HIV, human immunodeficiency virus; TDF, tenofovir disoproxil fumarate; WHO, World Health Organization</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SAT274</a:t>
            </a:r>
          </a:p>
          <a:p>
            <a:pPr marL="0" indent="0" rtl="0" fontAlgn="base">
              <a:buNone/>
            </a:pP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Evaluation of hepatitis B virus (HBV) epidemiology, vaccine impact and treatment eligibility: a census-based community serological survey in Blantyre, Malawi</a:t>
            </a:r>
            <a:r>
              <a:rPr lang="en-US" sz="1000" b="0" i="0" kern="1200" dirty="0">
                <a:solidFill>
                  <a:schemeClr val="tx1"/>
                </a:solidFill>
                <a:effectLst/>
                <a:latin typeface="Arial" panose="020B0604020202020204" pitchFamily="34" charset="0"/>
                <a:ea typeface="+mn-ea"/>
                <a:cs typeface="Arial" panose="020B0604020202020204" pitchFamily="34" charset="0"/>
              </a:rPr>
              <a:t> </a:t>
            </a:r>
            <a:endParaRPr lang="en-US" sz="1000" b="0" i="0" u="sng"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Alexander Stockdale</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1 2</a:t>
            </a:r>
            <a:r>
              <a:rPr lang="en-US" sz="1000" b="0" i="0" kern="1200" dirty="0">
                <a:solidFill>
                  <a:schemeClr val="tx1"/>
                </a:solidFill>
                <a:effectLst/>
                <a:latin typeface="Arial" panose="020B0604020202020204" pitchFamily="34" charset="0"/>
                <a:ea typeface="+mn-ea"/>
                <a:cs typeface="Arial" panose="020B0604020202020204" pitchFamily="34" charset="0"/>
              </a:rPr>
              <a:t>, James Meiring</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2 3</a:t>
            </a:r>
            <a:r>
              <a:rPr lang="en-US" sz="1000" b="0" i="0" kern="1200" dirty="0">
                <a:solidFill>
                  <a:schemeClr val="tx1"/>
                </a:solidFill>
                <a:effectLst/>
                <a:latin typeface="Arial" panose="020B0604020202020204" pitchFamily="34" charset="0"/>
                <a:ea typeface="+mn-ea"/>
                <a:cs typeface="Arial" panose="020B0604020202020204" pitchFamily="34" charset="0"/>
              </a:rPr>
              <a:t>, Isaac T. Shawa</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2 4</a:t>
            </a:r>
            <a:r>
              <a:rPr lang="en-US" sz="1000" b="0" i="0" kern="1200" dirty="0">
                <a:solidFill>
                  <a:schemeClr val="tx1"/>
                </a:solidFill>
                <a:effectLst/>
                <a:latin typeface="Arial" panose="020B0604020202020204" pitchFamily="34" charset="0"/>
                <a:ea typeface="+mn-ea"/>
                <a:cs typeface="Arial" panose="020B0604020202020204" pitchFamily="34" charset="0"/>
              </a:rPr>
              <a:t>, Deus Thindwa</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0" kern="1200" dirty="0" err="1">
                <a:solidFill>
                  <a:schemeClr val="tx1"/>
                </a:solidFill>
                <a:effectLst/>
                <a:latin typeface="Arial" panose="020B0604020202020204" pitchFamily="34" charset="0"/>
                <a:ea typeface="+mn-ea"/>
                <a:cs typeface="Arial" panose="020B0604020202020204" pitchFamily="34" charset="0"/>
              </a:rPr>
              <a:t>Niza</a:t>
            </a:r>
            <a:r>
              <a:rPr lang="en-US" sz="1000" b="0" i="0" kern="1200" dirty="0">
                <a:solidFill>
                  <a:schemeClr val="tx1"/>
                </a:solidFill>
                <a:effectLst/>
                <a:latin typeface="Arial" panose="020B0604020202020204" pitchFamily="34" charset="0"/>
                <a:ea typeface="+mn-ea"/>
                <a:cs typeface="Arial" panose="020B0604020202020204" pitchFamily="34" charset="0"/>
              </a:rPr>
              <a:t> Silungwe</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Maurice Mbewe</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Collins Mitambo</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6</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0" kern="1200" dirty="0" err="1">
                <a:solidFill>
                  <a:schemeClr val="tx1"/>
                </a:solidFill>
                <a:effectLst/>
                <a:latin typeface="Arial" panose="020B0604020202020204" pitchFamily="34" charset="0"/>
                <a:ea typeface="+mn-ea"/>
                <a:cs typeface="Arial" panose="020B0604020202020204" pitchFamily="34" charset="0"/>
              </a:rPr>
              <a:t>Rabson</a:t>
            </a:r>
            <a:r>
              <a:rPr lang="en-US" sz="1000" b="0" i="0" kern="1200" dirty="0">
                <a:solidFill>
                  <a:schemeClr val="tx1"/>
                </a:solidFill>
                <a:effectLst/>
                <a:latin typeface="Arial" panose="020B0604020202020204" pitchFamily="34" charset="0"/>
                <a:ea typeface="+mn-ea"/>
                <a:cs typeface="Arial" panose="020B0604020202020204" pitchFamily="34" charset="0"/>
              </a:rPr>
              <a:t> Kachala</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6</a:t>
            </a:r>
            <a:r>
              <a:rPr lang="en-US" sz="1000" b="0" i="0" kern="1200" dirty="0">
                <a:solidFill>
                  <a:schemeClr val="tx1"/>
                </a:solidFill>
                <a:effectLst/>
                <a:latin typeface="Arial" panose="020B0604020202020204" pitchFamily="34" charset="0"/>
                <a:ea typeface="+mn-ea"/>
                <a:cs typeface="Arial" panose="020B0604020202020204" pitchFamily="34" charset="0"/>
              </a:rPr>
              <a:t>, Benno Kreuels</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7</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0" kern="1200" dirty="0" err="1">
                <a:solidFill>
                  <a:schemeClr val="tx1"/>
                </a:solidFill>
                <a:effectLst/>
                <a:latin typeface="Arial" panose="020B0604020202020204" pitchFamily="34" charset="0"/>
                <a:ea typeface="+mn-ea"/>
                <a:cs typeface="Arial" panose="020B0604020202020204" pitchFamily="34" charset="0"/>
              </a:rPr>
              <a:t>Pratiksha</a:t>
            </a:r>
            <a:r>
              <a:rPr lang="en-US" sz="1000" b="0" i="0" kern="1200" dirty="0">
                <a:solidFill>
                  <a:schemeClr val="tx1"/>
                </a:solidFill>
                <a:effectLst/>
                <a:latin typeface="Arial" panose="020B0604020202020204" pitchFamily="34" charset="0"/>
                <a:ea typeface="+mn-ea"/>
                <a:cs typeface="Arial" panose="020B0604020202020204" pitchFamily="34" charset="0"/>
              </a:rPr>
              <a:t> Patel</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Priyanka Patel</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kern="1200" dirty="0">
                <a:solidFill>
                  <a:schemeClr val="tx1"/>
                </a:solidFill>
                <a:effectLst/>
                <a:latin typeface="Arial" panose="020B0604020202020204" pitchFamily="34" charset="0"/>
                <a:ea typeface="+mn-ea"/>
                <a:cs typeface="Arial" panose="020B0604020202020204" pitchFamily="34" charset="0"/>
              </a:rPr>
              <a:t>, Stephen Gordon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2 8</a:t>
            </a:r>
            <a:r>
              <a:rPr lang="en-US" sz="1000" b="0" i="0" kern="1200" dirty="0">
                <a:solidFill>
                  <a:schemeClr val="tx1"/>
                </a:solidFill>
                <a:effectLst/>
                <a:latin typeface="Arial" panose="020B0604020202020204" pitchFamily="34" charset="0"/>
                <a:ea typeface="+mn-ea"/>
                <a:cs typeface="Arial" panose="020B0604020202020204" pitchFamily="34" charset="0"/>
              </a:rPr>
              <a:t>, Anna Maria Geretti</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kern="1200" dirty="0">
                <a:solidFill>
                  <a:schemeClr val="tx1"/>
                </a:solidFill>
                <a:effectLst/>
                <a:latin typeface="Arial" panose="020B0604020202020204" pitchFamily="34" charset="0"/>
                <a:ea typeface="+mn-ea"/>
                <a:cs typeface="Arial" panose="020B0604020202020204" pitchFamily="34" charset="0"/>
              </a:rPr>
              <a:t>, Melita Gordon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1 2</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dirty="0">
                <a:solidFill>
                  <a:schemeClr val="tx1"/>
                </a:solidFill>
                <a:effectLst/>
                <a:latin typeface="Arial" panose="020B0604020202020204" pitchFamily="34" charset="0"/>
                <a:ea typeface="+mn-ea"/>
                <a:cs typeface="Arial" panose="020B0604020202020204" pitchFamily="34" charset="0"/>
              </a:rPr>
              <a:t>University of Liverpool, Institute of Infection and Global Health, Liverpool,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dirty="0">
                <a:solidFill>
                  <a:schemeClr val="tx1"/>
                </a:solidFill>
                <a:effectLst/>
                <a:latin typeface="Arial" panose="020B0604020202020204" pitchFamily="34" charset="0"/>
                <a:ea typeface="+mn-ea"/>
                <a:cs typeface="Arial" panose="020B0604020202020204" pitchFamily="34" charset="0"/>
              </a:rPr>
              <a:t>Malawi-Liverpool-Wellcome Trust Clinical Research </a:t>
            </a:r>
            <a:r>
              <a:rPr lang="en-US" sz="1000" b="0" i="1" kern="1200" dirty="0" err="1">
                <a:solidFill>
                  <a:schemeClr val="tx1"/>
                </a:solidFill>
                <a:effectLst/>
                <a:latin typeface="Arial" panose="020B0604020202020204" pitchFamily="34" charset="0"/>
                <a:ea typeface="+mn-ea"/>
                <a:cs typeface="Arial" panose="020B0604020202020204" pitchFamily="34" charset="0"/>
              </a:rPr>
              <a:t>Programme</a:t>
            </a:r>
            <a:r>
              <a:rPr lang="en-US" sz="1000" b="0" i="1" kern="1200" dirty="0">
                <a:solidFill>
                  <a:schemeClr val="tx1"/>
                </a:solidFill>
                <a:effectLst/>
                <a:latin typeface="Arial" panose="020B0604020202020204" pitchFamily="34" charset="0"/>
                <a:ea typeface="+mn-ea"/>
                <a:cs typeface="Arial" panose="020B0604020202020204" pitchFamily="34" charset="0"/>
              </a:rPr>
              <a:t>, Blantyre, Malawi</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dirty="0">
                <a:solidFill>
                  <a:schemeClr val="tx1"/>
                </a:solidFill>
                <a:effectLst/>
                <a:latin typeface="Arial" panose="020B0604020202020204" pitchFamily="34" charset="0"/>
                <a:ea typeface="+mn-ea"/>
                <a:cs typeface="Arial" panose="020B0604020202020204" pitchFamily="34" charset="0"/>
              </a:rPr>
              <a:t>University of Oxford, Oxford Vaccine Group, Department of </a:t>
            </a:r>
            <a:r>
              <a:rPr lang="en-US" sz="1000" b="0" i="1" kern="1200" dirty="0" err="1">
                <a:solidFill>
                  <a:schemeClr val="tx1"/>
                </a:solidFill>
                <a:effectLst/>
                <a:latin typeface="Arial" panose="020B0604020202020204" pitchFamily="34" charset="0"/>
                <a:ea typeface="+mn-ea"/>
                <a:cs typeface="Arial" panose="020B0604020202020204" pitchFamily="34" charset="0"/>
              </a:rPr>
              <a:t>Paediatrics</a:t>
            </a:r>
            <a:r>
              <a:rPr lang="en-US" sz="1000" b="0" i="1" kern="1200" dirty="0">
                <a:solidFill>
                  <a:schemeClr val="tx1"/>
                </a:solidFill>
                <a:effectLst/>
                <a:latin typeface="Arial" panose="020B0604020202020204" pitchFamily="34" charset="0"/>
                <a:ea typeface="+mn-ea"/>
                <a:cs typeface="Arial" panose="020B0604020202020204" pitchFamily="34" charset="0"/>
              </a:rPr>
              <a:t>, Oxford,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1" kern="1200" dirty="0">
                <a:solidFill>
                  <a:schemeClr val="tx1"/>
                </a:solidFill>
                <a:effectLst/>
                <a:latin typeface="Arial" panose="020B0604020202020204" pitchFamily="34" charset="0"/>
                <a:ea typeface="+mn-ea"/>
                <a:cs typeface="Arial" panose="020B0604020202020204" pitchFamily="34" charset="0"/>
              </a:rPr>
              <a:t>College of Medicine, Faculty of Biomedical Science and Health Professions, Blantyre, Malawi</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1" kern="1200" dirty="0">
                <a:solidFill>
                  <a:schemeClr val="tx1"/>
                </a:solidFill>
                <a:effectLst/>
                <a:latin typeface="Arial" panose="020B0604020202020204" pitchFamily="34" charset="0"/>
                <a:ea typeface="+mn-ea"/>
                <a:cs typeface="Arial" panose="020B0604020202020204" pitchFamily="34" charset="0"/>
              </a:rPr>
              <a:t>London School of Hygiene &amp; Tropical Medicine, Department of Infectious Disease Epidemiology, :London,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b="0" i="1" kern="1200" dirty="0">
                <a:solidFill>
                  <a:schemeClr val="tx1"/>
                </a:solidFill>
                <a:effectLst/>
                <a:latin typeface="Arial" panose="020B0604020202020204" pitchFamily="34" charset="0"/>
                <a:ea typeface="+mn-ea"/>
                <a:cs typeface="Arial" panose="020B0604020202020204" pitchFamily="34" charset="0"/>
              </a:rPr>
              <a:t>Ministry of Health Malawi, Lilongwe, Malawi</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b="0" i="1" kern="1200" dirty="0">
                <a:solidFill>
                  <a:schemeClr val="tx1"/>
                </a:solidFill>
                <a:effectLst/>
                <a:latin typeface="Arial" panose="020B0604020202020204" pitchFamily="34" charset="0"/>
                <a:ea typeface="+mn-ea"/>
                <a:cs typeface="Arial" panose="020B0604020202020204" pitchFamily="34" charset="0"/>
              </a:rPr>
              <a:t>Bernhard </a:t>
            </a:r>
            <a:r>
              <a:rPr lang="en-US" sz="1000" b="0" i="1" kern="1200" dirty="0" err="1">
                <a:solidFill>
                  <a:schemeClr val="tx1"/>
                </a:solidFill>
                <a:effectLst/>
                <a:latin typeface="Arial" panose="020B0604020202020204" pitchFamily="34" charset="0"/>
                <a:ea typeface="+mn-ea"/>
                <a:cs typeface="Arial" panose="020B0604020202020204" pitchFamily="34" charset="0"/>
              </a:rPr>
              <a:t>Nocht</a:t>
            </a:r>
            <a:r>
              <a:rPr lang="en-US" sz="1000" b="0" i="1" kern="1200" dirty="0">
                <a:solidFill>
                  <a:schemeClr val="tx1"/>
                </a:solidFill>
                <a:effectLst/>
                <a:latin typeface="Arial" panose="020B0604020202020204" pitchFamily="34" charset="0"/>
                <a:ea typeface="+mn-ea"/>
                <a:cs typeface="Arial" panose="020B0604020202020204" pitchFamily="34" charset="0"/>
              </a:rPr>
              <a:t> Institute for Tropical Medicine, Department of Tropical Medicine, Hamburg, Germany</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b="0" i="1" kern="1200" dirty="0">
                <a:solidFill>
                  <a:schemeClr val="tx1"/>
                </a:solidFill>
                <a:effectLst/>
                <a:latin typeface="Arial" panose="020B0604020202020204" pitchFamily="34" charset="0"/>
                <a:ea typeface="+mn-ea"/>
                <a:cs typeface="Arial" panose="020B0604020202020204" pitchFamily="34" charset="0"/>
              </a:rPr>
              <a:t>Liverpool School of Tropical Medicine, Liverpool, United Kingdom</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b="0" i="0" kern="1200" dirty="0">
                <a:solidFill>
                  <a:schemeClr val="tx1"/>
                </a:solidFill>
                <a:effectLst/>
                <a:latin typeface="Arial" panose="020B0604020202020204" pitchFamily="34" charset="0"/>
                <a:ea typeface="+mn-ea"/>
                <a:cs typeface="Arial" panose="020B0604020202020204" pitchFamily="34" charset="0"/>
              </a:rPr>
              <a:t> Hepatitis B is the leading cause of cirrhosis and hepatocellular carcinoma in sub-Saharan Africa. To achieve WHO targets of reducing mortality by 65% by 2030, antiviral treatment </a:t>
            </a:r>
            <a:r>
              <a:rPr lang="en-US" sz="1000" b="0" i="0" kern="1200" dirty="0" err="1">
                <a:solidFill>
                  <a:schemeClr val="tx1"/>
                </a:solidFill>
                <a:effectLst/>
                <a:latin typeface="Arial" panose="020B0604020202020204" pitchFamily="34" charset="0"/>
                <a:ea typeface="+mn-ea"/>
                <a:cs typeface="Arial" panose="020B0604020202020204" pitchFamily="34" charset="0"/>
              </a:rPr>
              <a:t>programmes</a:t>
            </a:r>
            <a:r>
              <a:rPr lang="en-US" sz="1000" b="0" i="0" kern="1200" dirty="0">
                <a:solidFill>
                  <a:schemeClr val="tx1"/>
                </a:solidFill>
                <a:effectLst/>
                <a:latin typeface="Arial" panose="020B0604020202020204" pitchFamily="34" charset="0"/>
                <a:ea typeface="+mn-ea"/>
                <a:cs typeface="Arial" panose="020B0604020202020204" pitchFamily="34" charset="0"/>
              </a:rPr>
              <a:t> are needed. Epidemiological data are required to inform an effective public health response and anticipate treatment needs.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a:t>
            </a:r>
            <a:r>
              <a:rPr lang="en-US" sz="1000" b="0" i="0" kern="1200" dirty="0">
                <a:solidFill>
                  <a:schemeClr val="tx1"/>
                </a:solidFill>
                <a:effectLst/>
                <a:latin typeface="Arial" panose="020B0604020202020204" pitchFamily="34" charset="0"/>
                <a:ea typeface="+mn-ea"/>
                <a:cs typeface="Arial" panose="020B0604020202020204" pitchFamily="34" charset="0"/>
              </a:rPr>
              <a:t> Infant HBV vaccination began in Malawi in 2002. We conducted a census and serological survey in Blantyre in 2016-18. We selected individuals from the census for </a:t>
            </a:r>
            <a:r>
              <a:rPr lang="en-US" sz="1000" b="0" i="0" kern="1200" dirty="0" err="1">
                <a:solidFill>
                  <a:schemeClr val="tx1"/>
                </a:solidFill>
                <a:effectLst/>
                <a:latin typeface="Arial" panose="020B0604020202020204" pitchFamily="34" charset="0"/>
                <a:ea typeface="+mn-ea"/>
                <a:cs typeface="Arial" panose="020B0604020202020204" pitchFamily="34" charset="0"/>
              </a:rPr>
              <a:t>serosurvey</a:t>
            </a:r>
            <a:r>
              <a:rPr lang="en-US" sz="1000" b="0" i="0" kern="1200" dirty="0">
                <a:solidFill>
                  <a:schemeClr val="tx1"/>
                </a:solidFill>
                <a:effectLst/>
                <a:latin typeface="Arial" panose="020B0604020202020204" pitchFamily="34" charset="0"/>
                <a:ea typeface="+mn-ea"/>
                <a:cs typeface="Arial" panose="020B0604020202020204" pitchFamily="34" charset="0"/>
              </a:rPr>
              <a:t> participation by probability sampling. We estimated HBV prevalence using post-stratification proportional fitting to census age-sex distribution. HBsAg-positive participants were evaluated for treatment eligibility. We estimated vaccine impact by comparing HBsAg prevalence of individuals born 5 years before and after vaccine implementation.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a:t>
            </a:r>
            <a:r>
              <a:rPr lang="en-US" sz="1000" b="0" i="0" kern="1200" dirty="0">
                <a:solidFill>
                  <a:schemeClr val="tx1"/>
                </a:solidFill>
                <a:effectLst/>
                <a:latin typeface="Arial" panose="020B0604020202020204" pitchFamily="34" charset="0"/>
                <a:ea typeface="+mn-ea"/>
                <a:cs typeface="Arial" panose="020B0604020202020204" pitchFamily="34" charset="0"/>
              </a:rPr>
              <a:t> Of 97,386 censused individuals, 6,073 were sampled in the </a:t>
            </a:r>
            <a:r>
              <a:rPr lang="en-US" sz="1000" b="0" i="0" kern="1200" dirty="0" err="1">
                <a:solidFill>
                  <a:schemeClr val="tx1"/>
                </a:solidFill>
                <a:effectLst/>
                <a:latin typeface="Arial" panose="020B0604020202020204" pitchFamily="34" charset="0"/>
                <a:ea typeface="+mn-ea"/>
                <a:cs typeface="Arial" panose="020B0604020202020204" pitchFamily="34" charset="0"/>
              </a:rPr>
              <a:t>serosurvey</a:t>
            </a:r>
            <a:r>
              <a:rPr lang="en-US" sz="1000" b="0" i="0" kern="1200" dirty="0">
                <a:solidFill>
                  <a:schemeClr val="tx1"/>
                </a:solidFill>
                <a:effectLst/>
                <a:latin typeface="Arial" panose="020B0604020202020204" pitchFamily="34" charset="0"/>
                <a:ea typeface="+mn-ea"/>
                <a:cs typeface="Arial" panose="020B0604020202020204" pitchFamily="34" charset="0"/>
              </a:rPr>
              <a:t> and tested for HBsAg. HBV prevalence was 5.1% (95% CI 4.3–6.1) among adults and 0.3% (0.1–0.6) among children born after vaccine introduction. Three-dose vaccination coverage was 97.4% (1141/1172) in children ≤10 years. Vaccine impact was 95.8% (70.3- 99.4). Treatment eligibility was assessed in 94/150 HBsAg positive adults, among whom 24 (26%) were HIV positive and 16/24 (67%) were receiving tenofovir-containing antiretroviral therapy. Among 69 HIV negative individuals, 2%, 6% and 9% were eligible for treatment by WHO, EASL and AASLD criteria respectively. Projected to the national population, 25586 (95% CI 7172- 65519) people will require HBV treatment by EASL criteria.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a:t>
            </a:r>
            <a:r>
              <a:rPr lang="en-US" sz="1000" b="0" i="0" kern="1200" dirty="0">
                <a:solidFill>
                  <a:schemeClr val="tx1"/>
                </a:solidFill>
                <a:effectLst/>
                <a:latin typeface="Arial" panose="020B0604020202020204" pitchFamily="34" charset="0"/>
                <a:ea typeface="+mn-ea"/>
                <a:cs typeface="Arial" panose="020B0604020202020204" pitchFamily="34" charset="0"/>
              </a:rPr>
              <a:t> In an urban township in Malawi, HBV prevalence was 5.1% among unvaccinated adults and infant HBV vaccination was associated with a vaccine impact of 96%. Among HBsAg-positive adults, one quarter were HIV-positive and 3-9% of HIV-negative adults required antiviral therapy.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19804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HCV, hepatitis C virus; WHO, World Health Organization</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SAT277</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The best strategy for retrieval of hepatitis C patients lost to follow up: randomized clinical trial</a:t>
            </a: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Alberto Hernández Bustabad</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u="none" kern="1200" dirty="0">
                <a:solidFill>
                  <a:schemeClr val="tx1"/>
                </a:solidFill>
                <a:effectLst/>
                <a:latin typeface="Arial" panose="020B0604020202020204" pitchFamily="34" charset="0"/>
                <a:ea typeface="+mn-ea"/>
                <a:cs typeface="Arial" panose="020B0604020202020204" pitchFamily="34" charset="0"/>
              </a:rPr>
              <a:t>, Dalia Morales Arraez</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u="none" kern="1200" dirty="0">
                <a:solidFill>
                  <a:schemeClr val="tx1"/>
                </a:solidFill>
                <a:effectLst/>
                <a:latin typeface="Arial" panose="020B0604020202020204" pitchFamily="34" charset="0"/>
                <a:ea typeface="+mn-ea"/>
                <a:cs typeface="Arial" panose="020B0604020202020204" pitchFamily="34" charset="0"/>
              </a:rPr>
              <a:t>, María Cristina </a:t>
            </a:r>
            <a:r>
              <a:rPr lang="en-US" sz="1000" b="0" i="0" u="none" kern="1200" dirty="0" err="1">
                <a:solidFill>
                  <a:schemeClr val="tx1"/>
                </a:solidFill>
                <a:effectLst/>
                <a:latin typeface="Arial" panose="020B0604020202020204" pitchFamily="34" charset="0"/>
                <a:ea typeface="+mn-ea"/>
                <a:cs typeface="Arial" panose="020B0604020202020204" pitchFamily="34" charset="0"/>
              </a:rPr>
              <a:t>Reygosa</a:t>
            </a:r>
            <a:r>
              <a:rPr lang="en-US" sz="1000" b="0" i="0" u="none" kern="1200" dirty="0">
                <a:solidFill>
                  <a:schemeClr val="tx1"/>
                </a:solidFill>
                <a:effectLst/>
                <a:latin typeface="Arial" panose="020B0604020202020204" pitchFamily="34" charset="0"/>
                <a:ea typeface="+mn-ea"/>
                <a:cs typeface="Arial" panose="020B0604020202020204" pitchFamily="34" charset="0"/>
              </a:rPr>
              <a:t> Castro</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u="none" kern="1200" dirty="0">
                <a:solidFill>
                  <a:schemeClr val="tx1"/>
                </a:solidFill>
                <a:effectLst/>
                <a:latin typeface="Arial" panose="020B0604020202020204" pitchFamily="34" charset="0"/>
                <a:ea typeface="+mn-ea"/>
                <a:cs typeface="Arial" panose="020B0604020202020204" pitchFamily="34" charset="0"/>
              </a:rPr>
              <a:t>, Orestes Crespo</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u="none" kern="1200" dirty="0">
                <a:solidFill>
                  <a:schemeClr val="tx1"/>
                </a:solidFill>
                <a:effectLst/>
                <a:latin typeface="Arial" panose="020B0604020202020204" pitchFamily="34" charset="0"/>
                <a:ea typeface="+mn-ea"/>
                <a:cs typeface="Arial" panose="020B0604020202020204" pitchFamily="34" charset="0"/>
              </a:rPr>
              <a:t>, Felicitas Diaz-Flores</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0" u="none" kern="1200" dirty="0">
                <a:solidFill>
                  <a:schemeClr val="tx1"/>
                </a:solidFill>
                <a:effectLst/>
                <a:latin typeface="Arial" panose="020B0604020202020204" pitchFamily="34" charset="0"/>
                <a:ea typeface="+mn-ea"/>
                <a:cs typeface="Arial" panose="020B0604020202020204" pitchFamily="34" charset="0"/>
              </a:rPr>
              <a:t>, Enrique Quintero</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u="none" kern="1200" dirty="0">
                <a:solidFill>
                  <a:schemeClr val="tx1"/>
                </a:solidFill>
                <a:effectLst/>
                <a:latin typeface="Arial" panose="020B0604020202020204" pitchFamily="34" charset="0"/>
                <a:ea typeface="+mn-ea"/>
                <a:cs typeface="Arial" panose="020B0604020202020204" pitchFamily="34" charset="0"/>
              </a:rPr>
              <a:t>, Manuel Hernandez-Guerra</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1</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baseline="0" dirty="0">
                <a:solidFill>
                  <a:schemeClr val="tx1"/>
                </a:solidFill>
                <a:effectLst/>
                <a:latin typeface="Arial" panose="020B0604020202020204" pitchFamily="34" charset="0"/>
                <a:ea typeface="+mn-ea"/>
                <a:cs typeface="Arial" panose="020B0604020202020204" pitchFamily="34" charset="0"/>
              </a:rPr>
              <a:t>Hospital Universitario de Canarias, Hepatology and Gastroenterology Department, La Laguna, Spain,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baseline="0" dirty="0">
                <a:solidFill>
                  <a:schemeClr val="tx1"/>
                </a:solidFill>
                <a:effectLst/>
                <a:latin typeface="Arial" panose="020B0604020202020204" pitchFamily="34" charset="0"/>
                <a:ea typeface="+mn-ea"/>
                <a:cs typeface="Arial" panose="020B0604020202020204" pitchFamily="34" charset="0"/>
              </a:rPr>
              <a:t>Hospital Universitario de Canarias, Administrative Unit, La Laguna, Spain,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baseline="0" dirty="0">
                <a:solidFill>
                  <a:schemeClr val="tx1"/>
                </a:solidFill>
                <a:effectLst/>
                <a:latin typeface="Arial" panose="020B0604020202020204" pitchFamily="34" charset="0"/>
                <a:ea typeface="+mn-ea"/>
                <a:cs typeface="Arial" panose="020B0604020202020204" pitchFamily="34" charset="0"/>
              </a:rPr>
              <a:t>Hospital Universitario de Canarias, Central Laboratory, La Laguna, Spain</a:t>
            </a:r>
            <a:r>
              <a:rPr lang="en-US" sz="1000" b="0" i="0" kern="1200" baseline="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In order to achieve hepatitis C virus (HCV) WHO 2030 elimination goals, stakeholders should increase the rate of new diagnoses and linkage to care those lost to follow-up. Different strategies have been implemented to overcome barriers related to diagnosis, but there is a lack of studies approaching the best retrieval strategy for those lost to follow-up . Our aim was to evaluate the efficacy and effectiveness of two different strategies for retrieval of previously diagnosed HCV patients lost to follow-up, which is key to reach </a:t>
            </a:r>
            <a:r>
              <a:rPr lang="en-GB" sz="1000" b="0" i="0" kern="1200" dirty="0" err="1">
                <a:solidFill>
                  <a:schemeClr val="tx1"/>
                </a:solidFill>
                <a:effectLst/>
                <a:latin typeface="Arial" panose="020B0604020202020204" pitchFamily="34" charset="0"/>
                <a:ea typeface="+mn-ea"/>
                <a:cs typeface="Arial" panose="020B0604020202020204" pitchFamily="34" charset="0"/>
              </a:rPr>
              <a:t>microelimination</a:t>
            </a:r>
            <a:r>
              <a:rPr lang="en-GB" sz="1000" b="0" i="0" kern="1200" dirty="0">
                <a:solidFill>
                  <a:schemeClr val="tx1"/>
                </a:solidFill>
                <a:effectLst/>
                <a:latin typeface="Arial" panose="020B0604020202020204" pitchFamily="34" charset="0"/>
                <a:ea typeface="+mn-ea"/>
                <a:cs typeface="Arial" panose="020B0604020202020204" pitchFamily="34" charset="0"/>
              </a:rPr>
              <a:t> in our healthcare area</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from data files of laboratory and microbiology charts since 2005 we identified patients with positive HCV antibodies without RNA request or positive RNA without a subsequent negative RNA lost to follow-up . Those still alive with currently available data for contact (by phone and mail) and in our healthcare area were randomly assigned (NCT04153708) (n=176 each arm) in any of the two strategies: 1) phone calls to provide patients an appointment and 2) invitation mail letter with a scheduled appointment. We evaluated efficacy as the rate of patients who turn up for the appointment in each strategy and effectiveness taking into account the use of resources. Statistical analysis was performed with Chi2, t-student and Poisson regression. The study was approved by the local Hospital Ethics Committee.</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352 subjects were included in both strategies (74.6% men, mean age 51.3±13.3 years-old) with no differences between groups. In strategy 1, 8.7% of the patients were excluded due to change of the holder of the phone line, whereas, in strategy 2, 11% of the letters failed to reach the address and were returned. Eventually, in strategy 1, 42.4% did not answer the phone call and 10.2% were not interested to participate. The rate of patients that turned up for the scheduled appointment was higher in the strategy 1 (median 9 days, [1-17]) than in strategy 2 (median 12 days, [11-13]) (46.5% vs 28.2%, p=0.033). The number of phone calls needed for one retrieval was 11:1 in the strategy 1, whereas the number of letters which correctly reached the address needed for one retrieval was 4:1 in strategy 2 (OR 3.03, IC 95% [1.653-5.549], p&lt;0.001).</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the retrieval of patients with HCV diagnosis lost to follow-up is feasible through both strategies. However, our results suggest that the strategy of phone calls seems to be more effective, although the invitation mail letter is more efficient.</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CI, confidence interval; HCV, hepatitis C virus; OR, odds ratio</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SAT277</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The best strategy for retrieval of hepatitis C patients lost to follow up: randomized clinical trial</a:t>
            </a: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Alberto Hernández Bustabad</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u="none" kern="1200" dirty="0">
                <a:solidFill>
                  <a:schemeClr val="tx1"/>
                </a:solidFill>
                <a:effectLst/>
                <a:latin typeface="Arial" panose="020B0604020202020204" pitchFamily="34" charset="0"/>
                <a:ea typeface="+mn-ea"/>
                <a:cs typeface="Arial" panose="020B0604020202020204" pitchFamily="34" charset="0"/>
              </a:rPr>
              <a:t>, Dalia Morales Arraez</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u="none" kern="1200" dirty="0">
                <a:solidFill>
                  <a:schemeClr val="tx1"/>
                </a:solidFill>
                <a:effectLst/>
                <a:latin typeface="Arial" panose="020B0604020202020204" pitchFamily="34" charset="0"/>
                <a:ea typeface="+mn-ea"/>
                <a:cs typeface="Arial" panose="020B0604020202020204" pitchFamily="34" charset="0"/>
              </a:rPr>
              <a:t>, María Cristina </a:t>
            </a:r>
            <a:r>
              <a:rPr lang="en-US" sz="1000" b="0" i="0" u="none" kern="1200" dirty="0" err="1">
                <a:solidFill>
                  <a:schemeClr val="tx1"/>
                </a:solidFill>
                <a:effectLst/>
                <a:latin typeface="Arial" panose="020B0604020202020204" pitchFamily="34" charset="0"/>
                <a:ea typeface="+mn-ea"/>
                <a:cs typeface="Arial" panose="020B0604020202020204" pitchFamily="34" charset="0"/>
              </a:rPr>
              <a:t>Reygosa</a:t>
            </a:r>
            <a:r>
              <a:rPr lang="en-US" sz="1000" b="0" i="0" u="none" kern="1200" dirty="0">
                <a:solidFill>
                  <a:schemeClr val="tx1"/>
                </a:solidFill>
                <a:effectLst/>
                <a:latin typeface="Arial" panose="020B0604020202020204" pitchFamily="34" charset="0"/>
                <a:ea typeface="+mn-ea"/>
                <a:cs typeface="Arial" panose="020B0604020202020204" pitchFamily="34" charset="0"/>
              </a:rPr>
              <a:t> Castro</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u="none" kern="1200" dirty="0">
                <a:solidFill>
                  <a:schemeClr val="tx1"/>
                </a:solidFill>
                <a:effectLst/>
                <a:latin typeface="Arial" panose="020B0604020202020204" pitchFamily="34" charset="0"/>
                <a:ea typeface="+mn-ea"/>
                <a:cs typeface="Arial" panose="020B0604020202020204" pitchFamily="34" charset="0"/>
              </a:rPr>
              <a:t>, Orestes Crespo</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u="none" kern="1200" dirty="0">
                <a:solidFill>
                  <a:schemeClr val="tx1"/>
                </a:solidFill>
                <a:effectLst/>
                <a:latin typeface="Arial" panose="020B0604020202020204" pitchFamily="34" charset="0"/>
                <a:ea typeface="+mn-ea"/>
                <a:cs typeface="Arial" panose="020B0604020202020204" pitchFamily="34" charset="0"/>
              </a:rPr>
              <a:t>, Felicitas Diaz-Flores</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0" u="none" kern="1200" dirty="0">
                <a:solidFill>
                  <a:schemeClr val="tx1"/>
                </a:solidFill>
                <a:effectLst/>
                <a:latin typeface="Arial" panose="020B0604020202020204" pitchFamily="34" charset="0"/>
                <a:ea typeface="+mn-ea"/>
                <a:cs typeface="Arial" panose="020B0604020202020204" pitchFamily="34" charset="0"/>
              </a:rPr>
              <a:t>, Enrique Quintero</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u="none" kern="1200" dirty="0">
                <a:solidFill>
                  <a:schemeClr val="tx1"/>
                </a:solidFill>
                <a:effectLst/>
                <a:latin typeface="Arial" panose="020B0604020202020204" pitchFamily="34" charset="0"/>
                <a:ea typeface="+mn-ea"/>
                <a:cs typeface="Arial" panose="020B0604020202020204" pitchFamily="34" charset="0"/>
              </a:rPr>
              <a:t>, Manuel Hernandez-Guerra</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1</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baseline="0" dirty="0">
                <a:solidFill>
                  <a:schemeClr val="tx1"/>
                </a:solidFill>
                <a:effectLst/>
                <a:latin typeface="Arial" panose="020B0604020202020204" pitchFamily="34" charset="0"/>
                <a:ea typeface="+mn-ea"/>
                <a:cs typeface="Arial" panose="020B0604020202020204" pitchFamily="34" charset="0"/>
              </a:rPr>
              <a:t>Hospital Universitario de Canarias, Hepatology and Gastroenterology Department, La Laguna, Spain,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baseline="0" dirty="0">
                <a:solidFill>
                  <a:schemeClr val="tx1"/>
                </a:solidFill>
                <a:effectLst/>
                <a:latin typeface="Arial" panose="020B0604020202020204" pitchFamily="34" charset="0"/>
                <a:ea typeface="+mn-ea"/>
                <a:cs typeface="Arial" panose="020B0604020202020204" pitchFamily="34" charset="0"/>
              </a:rPr>
              <a:t>Hospital Universitario de Canarias, Administrative Unit, La Laguna, Spain,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baseline="0" dirty="0">
                <a:solidFill>
                  <a:schemeClr val="tx1"/>
                </a:solidFill>
                <a:effectLst/>
                <a:latin typeface="Arial" panose="020B0604020202020204" pitchFamily="34" charset="0"/>
                <a:ea typeface="+mn-ea"/>
                <a:cs typeface="Arial" panose="020B0604020202020204" pitchFamily="34" charset="0"/>
              </a:rPr>
              <a:t>Hospital Universitario de Canarias, Central Laboratory, La Laguna, Spain</a:t>
            </a:r>
            <a:r>
              <a:rPr lang="en-US" sz="1000" b="0" i="0" kern="1200" baseline="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In order to achieve hepatitis C virus (HCV) WHO 2030 elimination goals, stakeholders should increase the rate of new diagnoses and linkage to care those lost to follow-up. Different strategies have been implemented to overcome barriers related to diagnosis, but there is a lack of studies approaching the best retrieval strategy for those lost to follow-up . Our aim was to evaluate the efficacy and effectiveness of two different strategies for retrieval of previously diagnosed HCV patients lost to follow-up, which is key to reach </a:t>
            </a:r>
            <a:r>
              <a:rPr lang="en-GB" sz="1000" b="0" i="0" kern="1200" dirty="0" err="1">
                <a:solidFill>
                  <a:schemeClr val="tx1"/>
                </a:solidFill>
                <a:effectLst/>
                <a:latin typeface="Arial" panose="020B0604020202020204" pitchFamily="34" charset="0"/>
                <a:ea typeface="+mn-ea"/>
                <a:cs typeface="Arial" panose="020B0604020202020204" pitchFamily="34" charset="0"/>
              </a:rPr>
              <a:t>microelimination</a:t>
            </a:r>
            <a:r>
              <a:rPr lang="en-GB" sz="1000" b="0" i="0" kern="1200" dirty="0">
                <a:solidFill>
                  <a:schemeClr val="tx1"/>
                </a:solidFill>
                <a:effectLst/>
                <a:latin typeface="Arial" panose="020B0604020202020204" pitchFamily="34" charset="0"/>
                <a:ea typeface="+mn-ea"/>
                <a:cs typeface="Arial" panose="020B0604020202020204" pitchFamily="34" charset="0"/>
              </a:rPr>
              <a:t> in our healthcare area</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from data files of laboratory and microbiology charts since 2005 we identified patients with positive HCV antibodies without RNA request or positive RNA without a subsequent negative RNA lost to follow-up . Those still alive with currently available data for contact (by phone and mail) and in our healthcare area were randomly assigned (NCT04153708) (n=176 each arm) in any of the two strategies: 1) phone calls to provide patients an appointment and 2) invitation mail letter with a scheduled appointment. We evaluated efficacy as the rate of patients who turn up for the appointment in each strategy and effectiveness taking into account the use of resources. Statistical analysis was performed with Chi2, t-student and Poisson regression. The study was approved by the local Hospital Ethics Committee.</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352 subjects were included in both strategies (74.6% men, mean age 51.3±13.3 years-old) with no differences between groups. In strategy 1, 8.7% of the patients were excluded due to change of the holder of the phone line, whereas, in strategy 2, 11% of the letters failed to reach the address and were returned. Eventually, in strategy 1, 42.4% did not answer the phone call and 10.2% were not interested to participate. The rate of patients that turned up for the scheduled appointment was higher in the strategy 1 (median 9 days, [1-17]) than in strategy 2 (median 12 days, [11-13]) (46.5% vs 28.2%, p=0.033). The number of phone calls needed for one retrieval was 11:1 in the strategy 1, whereas the number of letters which correctly reached the address needed for one retrieval was 4:1 in strategy 2 (OR 3.03, IC 95% [1.653-5.549], p&lt;0.001).</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the retrieval of patients with HCV diagnosis lost to follow-up is feasible through both strategies. However, our results suggest that the strategy of phone calls seems to be more effective, although the invitation mail letter is more efficient.</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6247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200" b="0" i="1" kern="1200" dirty="0">
                <a:solidFill>
                  <a:schemeClr val="tx1"/>
                </a:solidFill>
                <a:effectLst/>
                <a:latin typeface="Arial" panose="020B0604020202020204" pitchFamily="34" charset="0"/>
                <a:ea typeface="+mn-ea"/>
                <a:cs typeface="Arial" panose="020B0604020202020204" pitchFamily="34" charset="0"/>
              </a:rPr>
              <a:t>Abbreviations: HBsAg, hepatitis B surface antigen; HBV, hepatitis B virus; HCV, hepatitis C virus</a:t>
            </a:r>
          </a:p>
          <a:p>
            <a:pPr marL="0" indent="0" rtl="0" fontAlgn="base">
              <a:buNone/>
            </a:pPr>
            <a:endParaRPr lang="en-US" sz="12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SAT296</a:t>
            </a: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Tailored message interventions promote the number of participants in viral hepatitis screening for Japanese workers - </a:t>
            </a:r>
            <a:r>
              <a:rPr lang="en-GB" sz="1000" b="1" i="0" kern="1200" dirty="0" err="1">
                <a:solidFill>
                  <a:schemeClr val="tx1"/>
                </a:solidFill>
                <a:effectLst/>
                <a:latin typeface="Arial" panose="020B0604020202020204" pitchFamily="34" charset="0"/>
                <a:ea typeface="+mn-ea"/>
                <a:cs typeface="Arial" panose="020B0604020202020204" pitchFamily="34" charset="0"/>
              </a:rPr>
              <a:t>multicenter</a:t>
            </a:r>
            <a:r>
              <a:rPr lang="en-GB" sz="1000" b="1" i="0" kern="1200" dirty="0">
                <a:solidFill>
                  <a:schemeClr val="tx1"/>
                </a:solidFill>
                <a:effectLst/>
                <a:latin typeface="Arial" panose="020B0604020202020204" pitchFamily="34" charset="0"/>
                <a:ea typeface="+mn-ea"/>
                <a:cs typeface="Arial" panose="020B0604020202020204" pitchFamily="34" charset="0"/>
              </a:rPr>
              <a:t> trial of 1,127,596 general check up applicants</a:t>
            </a: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Masaaki Korenaga</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u="none" kern="1200" dirty="0">
                <a:solidFill>
                  <a:schemeClr val="tx1"/>
                </a:solidFill>
                <a:effectLst/>
                <a:latin typeface="Arial" panose="020B0604020202020204" pitchFamily="34" charset="0"/>
                <a:ea typeface="+mn-ea"/>
                <a:cs typeface="Arial" panose="020B0604020202020204" pitchFamily="34" charset="0"/>
              </a:rPr>
              <a:t>, Chieko Ooe</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u="none" kern="1200" dirty="0">
                <a:solidFill>
                  <a:schemeClr val="tx1"/>
                </a:solidFill>
                <a:effectLst/>
                <a:latin typeface="Arial" panose="020B0604020202020204" pitchFamily="34" charset="0"/>
                <a:ea typeface="+mn-ea"/>
                <a:cs typeface="Arial" panose="020B0604020202020204" pitchFamily="34" charset="0"/>
              </a:rPr>
              <a:t>, Keiko Kamimura</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0" u="none" kern="1200" dirty="0">
                <a:solidFill>
                  <a:schemeClr val="tx1"/>
                </a:solidFill>
                <a:effectLst/>
                <a:latin typeface="Arial" panose="020B0604020202020204" pitchFamily="34" charset="0"/>
                <a:ea typeface="+mn-ea"/>
                <a:cs typeface="Arial" panose="020B0604020202020204" pitchFamily="34" charset="0"/>
              </a:rPr>
              <a:t>, Tatsuya Ide</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0" u="none" kern="1200" dirty="0">
                <a:solidFill>
                  <a:schemeClr val="tx1"/>
                </a:solidFill>
                <a:effectLst/>
                <a:latin typeface="Arial" panose="020B0604020202020204" pitchFamily="34" charset="0"/>
                <a:ea typeface="+mn-ea"/>
                <a:cs typeface="Arial" panose="020B0604020202020204" pitchFamily="34" charset="0"/>
              </a:rPr>
              <a:t>, Satoshi Mochida</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0" u="none" kern="1200" dirty="0">
                <a:solidFill>
                  <a:schemeClr val="tx1"/>
                </a:solidFill>
                <a:effectLst/>
                <a:latin typeface="Arial" panose="020B0604020202020204" pitchFamily="34" charset="0"/>
                <a:ea typeface="+mn-ea"/>
                <a:cs typeface="Arial" panose="020B0604020202020204" pitchFamily="34" charset="0"/>
              </a:rPr>
              <a:t>, Takako Inoue</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6</a:t>
            </a:r>
            <a:r>
              <a:rPr lang="en-US" sz="1000" b="0" i="0" u="none" kern="1200" dirty="0">
                <a:solidFill>
                  <a:schemeClr val="tx1"/>
                </a:solidFill>
                <a:effectLst/>
                <a:latin typeface="Arial" panose="020B0604020202020204" pitchFamily="34" charset="0"/>
                <a:ea typeface="+mn-ea"/>
                <a:cs typeface="Arial" panose="020B0604020202020204" pitchFamily="34" charset="0"/>
              </a:rPr>
              <a:t>, Jun Fukuyoshi</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7</a:t>
            </a:r>
            <a:r>
              <a:rPr lang="en-US" sz="1000" b="0" i="0" u="none" kern="1200" dirty="0">
                <a:solidFill>
                  <a:schemeClr val="tx1"/>
                </a:solidFill>
                <a:effectLst/>
                <a:latin typeface="Arial" panose="020B0604020202020204" pitchFamily="34" charset="0"/>
                <a:ea typeface="+mn-ea"/>
                <a:cs typeface="Arial" panose="020B0604020202020204" pitchFamily="34" charset="0"/>
              </a:rPr>
              <a:t>, Tatsuya Kanto</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1</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baseline="0" dirty="0">
                <a:solidFill>
                  <a:schemeClr val="tx1"/>
                </a:solidFill>
                <a:effectLst/>
                <a:latin typeface="Arial" panose="020B0604020202020204" pitchFamily="34" charset="0"/>
                <a:ea typeface="+mn-ea"/>
                <a:cs typeface="Arial" panose="020B0604020202020204" pitchFamily="34" charset="0"/>
              </a:rPr>
              <a:t>National Center for Global Health and Medicine, The Research Center for Hepatitis and Immunology, Hepatitis Information Center, Ichikawa Chiba, Japan,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baseline="0" dirty="0">
                <a:solidFill>
                  <a:schemeClr val="tx1"/>
                </a:solidFill>
                <a:effectLst/>
                <a:latin typeface="Arial" panose="020B0604020202020204" pitchFamily="34" charset="0"/>
                <a:ea typeface="+mn-ea"/>
                <a:cs typeface="Arial" panose="020B0604020202020204" pitchFamily="34" charset="0"/>
              </a:rPr>
              <a:t>Japan Health Insurance Association , Fukuoka, ,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baseline="0" dirty="0">
                <a:solidFill>
                  <a:schemeClr val="tx1"/>
                </a:solidFill>
                <a:effectLst/>
                <a:latin typeface="Arial" panose="020B0604020202020204" pitchFamily="34" charset="0"/>
                <a:ea typeface="+mn-ea"/>
                <a:cs typeface="Arial" panose="020B0604020202020204" pitchFamily="34" charset="0"/>
              </a:rPr>
              <a:t>Japan Health Insurance Association, Fukuoka, Japan,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1" kern="1200" baseline="0" dirty="0">
                <a:solidFill>
                  <a:schemeClr val="tx1"/>
                </a:solidFill>
                <a:effectLst/>
                <a:latin typeface="Arial" panose="020B0604020202020204" pitchFamily="34" charset="0"/>
                <a:ea typeface="+mn-ea"/>
                <a:cs typeface="Arial" panose="020B0604020202020204" pitchFamily="34" charset="0"/>
              </a:rPr>
              <a:t>Department of Medicine, Kurume University School of  Medicine, Division of Gastroenterology, Kurume, Fukuoka, Japan,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1" kern="1200" baseline="0" dirty="0">
                <a:solidFill>
                  <a:schemeClr val="tx1"/>
                </a:solidFill>
                <a:effectLst/>
                <a:latin typeface="Arial" panose="020B0604020202020204" pitchFamily="34" charset="0"/>
                <a:ea typeface="+mn-ea"/>
                <a:cs typeface="Arial" panose="020B0604020202020204" pitchFamily="34" charset="0"/>
              </a:rPr>
              <a:t>Saitama Medical University, Department of Gastroenterology &amp; Hepatology Faculty of Medicine, </a:t>
            </a:r>
            <a:r>
              <a:rPr lang="en-US" sz="1000" b="0" i="1" kern="1200" baseline="0" dirty="0" err="1">
                <a:solidFill>
                  <a:schemeClr val="tx1"/>
                </a:solidFill>
                <a:effectLst/>
                <a:latin typeface="Arial" panose="020B0604020202020204" pitchFamily="34" charset="0"/>
                <a:ea typeface="+mn-ea"/>
                <a:cs typeface="Arial" panose="020B0604020202020204" pitchFamily="34" charset="0"/>
              </a:rPr>
              <a:t>Iruma</a:t>
            </a:r>
            <a:r>
              <a:rPr lang="en-US" sz="1000" b="0" i="1" kern="1200" baseline="0" dirty="0">
                <a:solidFill>
                  <a:schemeClr val="tx1"/>
                </a:solidFill>
                <a:effectLst/>
                <a:latin typeface="Arial" panose="020B0604020202020204" pitchFamily="34" charset="0"/>
                <a:ea typeface="+mn-ea"/>
                <a:cs typeface="Arial" panose="020B0604020202020204" pitchFamily="34" charset="0"/>
              </a:rPr>
              <a:t>-gun, Saitama, Japan,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b="0" i="1" kern="1200" baseline="0" dirty="0">
                <a:solidFill>
                  <a:schemeClr val="tx1"/>
                </a:solidFill>
                <a:effectLst/>
                <a:latin typeface="Arial" panose="020B0604020202020204" pitchFamily="34" charset="0"/>
                <a:ea typeface="+mn-ea"/>
                <a:cs typeface="Arial" panose="020B0604020202020204" pitchFamily="34" charset="0"/>
              </a:rPr>
              <a:t>Nagoya City University Hospital, Department of Clinical Laboratory Medicine, Nagoya, Japan,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b="0" i="1" kern="1200" baseline="0" dirty="0">
                <a:solidFill>
                  <a:schemeClr val="tx1"/>
                </a:solidFill>
                <a:effectLst/>
                <a:latin typeface="Arial" panose="020B0604020202020204" pitchFamily="34" charset="0"/>
                <a:ea typeface="+mn-ea"/>
                <a:cs typeface="Arial" panose="020B0604020202020204" pitchFamily="34" charset="0"/>
              </a:rPr>
              <a:t>Keio University, Graduate School of Health Management, Fujisawa, Kanagawa , Japan</a:t>
            </a:r>
            <a:r>
              <a:rPr lang="en-US" sz="1000" b="0" i="0" kern="1200" baseline="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Although more than 20 million community residents have been provided an opportunity to undergo hepatitis B virus (HBV) and hepatitis C virus (HCV) screening by the Japanese government, actions against hepatitis at work sites in Japan have not yet been fully implemented. In Japan Health Insurance Association, which is belonged to about 40 million Japanese who are working in Medium and Small Sized Companies, the attendance rates of hepatitis screening were low prevalence even the cost of only € 5. The aim of this study was to investigate the effectiveness of a tailored message intervention promoted the numbers of viral hepatitis screening, compared with a typical message.</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A leaflet which was a tailored message condition for the screening was individually sent to more than one million Japanese workers at 3 brunches of Japan Health Insurance Association who wish to get annual general </a:t>
            </a:r>
            <a:r>
              <a:rPr lang="en-GB" sz="1000" b="0" i="0" kern="1200" dirty="0" err="1">
                <a:solidFill>
                  <a:schemeClr val="tx1"/>
                </a:solidFill>
                <a:effectLst/>
                <a:latin typeface="Arial" panose="020B0604020202020204" pitchFamily="34" charset="0"/>
                <a:ea typeface="+mn-ea"/>
                <a:cs typeface="Arial" panose="020B0604020202020204" pitchFamily="34" charset="0"/>
              </a:rPr>
              <a:t>checkup</a:t>
            </a:r>
            <a:r>
              <a:rPr lang="en-GB" sz="1000" b="0" i="0" kern="1200" dirty="0">
                <a:solidFill>
                  <a:schemeClr val="tx1"/>
                </a:solidFill>
                <a:effectLst/>
                <a:latin typeface="Arial" panose="020B0604020202020204" pitchFamily="34" charset="0"/>
                <a:ea typeface="+mn-ea"/>
                <a:cs typeface="Arial" panose="020B0604020202020204" pitchFamily="34" charset="0"/>
              </a:rPr>
              <a:t> in 2018 as </a:t>
            </a:r>
            <a:r>
              <a:rPr lang="en-GB" sz="1000" b="0" i="0" kern="1200" dirty="0" err="1">
                <a:solidFill>
                  <a:schemeClr val="tx1"/>
                </a:solidFill>
                <a:effectLst/>
                <a:latin typeface="Arial" panose="020B0604020202020204" pitchFamily="34" charset="0"/>
                <a:ea typeface="+mn-ea"/>
                <a:cs typeface="Arial" panose="020B0604020202020204" pitchFamily="34" charset="0"/>
              </a:rPr>
              <a:t>multicenter</a:t>
            </a:r>
            <a:r>
              <a:rPr lang="en-GB" sz="1000" b="0" i="0" kern="1200" dirty="0">
                <a:solidFill>
                  <a:schemeClr val="tx1"/>
                </a:solidFill>
                <a:effectLst/>
                <a:latin typeface="Arial" panose="020B0604020202020204" pitchFamily="34" charset="0"/>
                <a:ea typeface="+mn-ea"/>
                <a:cs typeface="Arial" panose="020B0604020202020204" pitchFamily="34" charset="0"/>
              </a:rPr>
              <a:t> trial. For control subjects, we enrolled general </a:t>
            </a:r>
            <a:r>
              <a:rPr lang="en-GB" sz="1000" b="0" i="0" kern="1200" dirty="0" err="1">
                <a:solidFill>
                  <a:schemeClr val="tx1"/>
                </a:solidFill>
                <a:effectLst/>
                <a:latin typeface="Arial" panose="020B0604020202020204" pitchFamily="34" charset="0"/>
                <a:ea typeface="+mn-ea"/>
                <a:cs typeface="Arial" panose="020B0604020202020204" pitchFamily="34" charset="0"/>
              </a:rPr>
              <a:t>checkup</a:t>
            </a:r>
            <a:r>
              <a:rPr lang="en-GB" sz="1000" b="0" i="0" kern="1200" dirty="0">
                <a:solidFill>
                  <a:schemeClr val="tx1"/>
                </a:solidFill>
                <a:effectLst/>
                <a:latin typeface="Arial" panose="020B0604020202020204" pitchFamily="34" charset="0"/>
                <a:ea typeface="+mn-ea"/>
                <a:cs typeface="Arial" panose="020B0604020202020204" pitchFamily="34" charset="0"/>
              </a:rPr>
              <a:t> applicants with a </a:t>
            </a:r>
            <a:r>
              <a:rPr lang="en-GB" sz="1000" b="0" i="0" kern="1200" dirty="0" err="1">
                <a:solidFill>
                  <a:schemeClr val="tx1"/>
                </a:solidFill>
                <a:effectLst/>
                <a:latin typeface="Arial" panose="020B0604020202020204" pitchFamily="34" charset="0"/>
                <a:ea typeface="+mn-ea"/>
                <a:cs typeface="Arial" panose="020B0604020202020204" pitchFamily="34" charset="0"/>
              </a:rPr>
              <a:t>a</a:t>
            </a:r>
            <a:r>
              <a:rPr lang="en-GB" sz="1000" b="0" i="0" kern="1200" dirty="0">
                <a:solidFill>
                  <a:schemeClr val="tx1"/>
                </a:solidFill>
                <a:effectLst/>
                <a:latin typeface="Arial" panose="020B0604020202020204" pitchFamily="34" charset="0"/>
                <a:ea typeface="+mn-ea"/>
                <a:cs typeface="Arial" panose="020B0604020202020204" pitchFamily="34" charset="0"/>
              </a:rPr>
              <a:t> typical message condition in 2017. The main outcome measure was attendance rates in HBV and HCV screening which were examined HBs antigen (HBsAg) and Anti-HCV antibody (anti-HCV), respectively.</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There was a significant difference in viral hepatitis screening attendance rates between the tailored matched-message condition (n=112,581 10%) and the control (n=13,452 1.3%; p&lt;0.001).  One thousands thirty workers (1.2%) were positive of HBsAg (n=588, 0.52 %) and anti-HCV (n=442, 0.39 %), respectively. Among them, four hundred ninety-four (48%) were confirmed to visit specialists within 6 months after the screening. One hundred fourteen in HCV positive (26%) were treated with IFN-free direct-acting antivirals and five males in their 50-60s (0.4%) were detected hepatocellular carcinoma.</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There are still many patients who infected HBV and HCV at work sites in Japan. A tailored-message intervention designed to increase the viral hepatitis screening rates in the Medium or Small Sized Companies. Promoting hepatitis virus screening for workers at general check-up can help detect carriers who are unaware of their infection and require to therapy for viral elimination and cancer.</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C1133C-0A91-4C56-9DB7-B268BA704BC5}" type="slidenum">
              <a:rPr lang="en-GB" smtClean="0"/>
              <a:pPr/>
              <a:t>3</a:t>
            </a:fld>
            <a:endParaRPr lang="en-GB" dirty="0"/>
          </a:p>
        </p:txBody>
      </p:sp>
    </p:spTree>
    <p:extLst>
      <p:ext uri="{BB962C8B-B14F-4D97-AF65-F5344CB8AC3E}">
        <p14:creationId xmlns:p14="http://schemas.microsoft.com/office/powerpoint/2010/main" val="6637562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DAAs, direct-acting antiviral agents; HBsAg, hepatitis B surface antigen; HBV, hepatitis B virus; HCC, hepatocellular carcinoma; HCV, hepatitis C virus; IFN, interferon</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SAT296</a:t>
            </a: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Tailored message interventions promote the number of participants in viral hepatitis screening for Japanese workers - </a:t>
            </a:r>
            <a:r>
              <a:rPr lang="en-GB" sz="1000" b="1" i="0" kern="1200" dirty="0" err="1">
                <a:solidFill>
                  <a:schemeClr val="tx1"/>
                </a:solidFill>
                <a:effectLst/>
                <a:latin typeface="Arial" panose="020B0604020202020204" pitchFamily="34" charset="0"/>
                <a:ea typeface="+mn-ea"/>
                <a:cs typeface="Arial" panose="020B0604020202020204" pitchFamily="34" charset="0"/>
              </a:rPr>
              <a:t>multicenter</a:t>
            </a:r>
            <a:r>
              <a:rPr lang="en-GB" sz="1000" b="1" i="0" kern="1200" dirty="0">
                <a:solidFill>
                  <a:schemeClr val="tx1"/>
                </a:solidFill>
                <a:effectLst/>
                <a:latin typeface="Arial" panose="020B0604020202020204" pitchFamily="34" charset="0"/>
                <a:ea typeface="+mn-ea"/>
                <a:cs typeface="Arial" panose="020B0604020202020204" pitchFamily="34" charset="0"/>
              </a:rPr>
              <a:t> trial of 1,127,596 general </a:t>
            </a:r>
            <a:r>
              <a:rPr lang="en-GB" sz="1000" b="1" i="0" kern="1200" dirty="0" err="1">
                <a:solidFill>
                  <a:schemeClr val="tx1"/>
                </a:solidFill>
                <a:effectLst/>
                <a:latin typeface="Arial" panose="020B0604020202020204" pitchFamily="34" charset="0"/>
                <a:ea typeface="+mn-ea"/>
                <a:cs typeface="Arial" panose="020B0604020202020204" pitchFamily="34" charset="0"/>
              </a:rPr>
              <a:t>checkup</a:t>
            </a:r>
            <a:r>
              <a:rPr lang="en-GB" sz="1000" b="1" i="0" kern="1200" dirty="0">
                <a:solidFill>
                  <a:schemeClr val="tx1"/>
                </a:solidFill>
                <a:effectLst/>
                <a:latin typeface="Arial" panose="020B0604020202020204" pitchFamily="34" charset="0"/>
                <a:ea typeface="+mn-ea"/>
                <a:cs typeface="Arial" panose="020B0604020202020204" pitchFamily="34" charset="0"/>
              </a:rPr>
              <a:t> applicants</a:t>
            </a: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Masaaki Korenaga</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u="none" kern="1200" dirty="0">
                <a:solidFill>
                  <a:schemeClr val="tx1"/>
                </a:solidFill>
                <a:effectLst/>
                <a:latin typeface="Arial" panose="020B0604020202020204" pitchFamily="34" charset="0"/>
                <a:ea typeface="+mn-ea"/>
                <a:cs typeface="Arial" panose="020B0604020202020204" pitchFamily="34" charset="0"/>
              </a:rPr>
              <a:t>, Chieko Ooe</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u="none" kern="1200" dirty="0">
                <a:solidFill>
                  <a:schemeClr val="tx1"/>
                </a:solidFill>
                <a:effectLst/>
                <a:latin typeface="Arial" panose="020B0604020202020204" pitchFamily="34" charset="0"/>
                <a:ea typeface="+mn-ea"/>
                <a:cs typeface="Arial" panose="020B0604020202020204" pitchFamily="34" charset="0"/>
              </a:rPr>
              <a:t>, Keiko Kamimura</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0" u="none" kern="1200" dirty="0">
                <a:solidFill>
                  <a:schemeClr val="tx1"/>
                </a:solidFill>
                <a:effectLst/>
                <a:latin typeface="Arial" panose="020B0604020202020204" pitchFamily="34" charset="0"/>
                <a:ea typeface="+mn-ea"/>
                <a:cs typeface="Arial" panose="020B0604020202020204" pitchFamily="34" charset="0"/>
              </a:rPr>
              <a:t>, Tatsuya Ide</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0" u="none" kern="1200" dirty="0">
                <a:solidFill>
                  <a:schemeClr val="tx1"/>
                </a:solidFill>
                <a:effectLst/>
                <a:latin typeface="Arial" panose="020B0604020202020204" pitchFamily="34" charset="0"/>
                <a:ea typeface="+mn-ea"/>
                <a:cs typeface="Arial" panose="020B0604020202020204" pitchFamily="34" charset="0"/>
              </a:rPr>
              <a:t>, Satoshi Mochida</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0" u="none" kern="1200" dirty="0">
                <a:solidFill>
                  <a:schemeClr val="tx1"/>
                </a:solidFill>
                <a:effectLst/>
                <a:latin typeface="Arial" panose="020B0604020202020204" pitchFamily="34" charset="0"/>
                <a:ea typeface="+mn-ea"/>
                <a:cs typeface="Arial" panose="020B0604020202020204" pitchFamily="34" charset="0"/>
              </a:rPr>
              <a:t>, Takako Inoue</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6</a:t>
            </a:r>
            <a:r>
              <a:rPr lang="en-US" sz="1000" b="0" i="0" u="none" kern="1200" dirty="0">
                <a:solidFill>
                  <a:schemeClr val="tx1"/>
                </a:solidFill>
                <a:effectLst/>
                <a:latin typeface="Arial" panose="020B0604020202020204" pitchFamily="34" charset="0"/>
                <a:ea typeface="+mn-ea"/>
                <a:cs typeface="Arial" panose="020B0604020202020204" pitchFamily="34" charset="0"/>
              </a:rPr>
              <a:t>, Jun Fukuyoshi</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7</a:t>
            </a:r>
            <a:r>
              <a:rPr lang="en-US" sz="1000" b="0" i="0" u="none" kern="1200" dirty="0">
                <a:solidFill>
                  <a:schemeClr val="tx1"/>
                </a:solidFill>
                <a:effectLst/>
                <a:latin typeface="Arial" panose="020B0604020202020204" pitchFamily="34" charset="0"/>
                <a:ea typeface="+mn-ea"/>
                <a:cs typeface="Arial" panose="020B0604020202020204" pitchFamily="34" charset="0"/>
              </a:rPr>
              <a:t>, Tatsuya Kanto</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1</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baseline="0" dirty="0">
                <a:solidFill>
                  <a:schemeClr val="tx1"/>
                </a:solidFill>
                <a:effectLst/>
                <a:latin typeface="Arial" panose="020B0604020202020204" pitchFamily="34" charset="0"/>
                <a:ea typeface="+mn-ea"/>
                <a:cs typeface="Arial" panose="020B0604020202020204" pitchFamily="34" charset="0"/>
              </a:rPr>
              <a:t>National Center for Global Health and Medicine, The Research Center for Hepatitis and Immunology, Hepatitis Information Center, Ichikawa Chiba, Japan,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baseline="0" dirty="0">
                <a:solidFill>
                  <a:schemeClr val="tx1"/>
                </a:solidFill>
                <a:effectLst/>
                <a:latin typeface="Arial" panose="020B0604020202020204" pitchFamily="34" charset="0"/>
                <a:ea typeface="+mn-ea"/>
                <a:cs typeface="Arial" panose="020B0604020202020204" pitchFamily="34" charset="0"/>
              </a:rPr>
              <a:t>Japan Health Insurance Association , Fukuoka, ,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baseline="0" dirty="0">
                <a:solidFill>
                  <a:schemeClr val="tx1"/>
                </a:solidFill>
                <a:effectLst/>
                <a:latin typeface="Arial" panose="020B0604020202020204" pitchFamily="34" charset="0"/>
                <a:ea typeface="+mn-ea"/>
                <a:cs typeface="Arial" panose="020B0604020202020204" pitchFamily="34" charset="0"/>
              </a:rPr>
              <a:t>Japan Health Insurance Association, Fukuoka, Japan,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1" kern="1200" baseline="0" dirty="0">
                <a:solidFill>
                  <a:schemeClr val="tx1"/>
                </a:solidFill>
                <a:effectLst/>
                <a:latin typeface="Arial" panose="020B0604020202020204" pitchFamily="34" charset="0"/>
                <a:ea typeface="+mn-ea"/>
                <a:cs typeface="Arial" panose="020B0604020202020204" pitchFamily="34" charset="0"/>
              </a:rPr>
              <a:t>Department of Medicine, Kurume University School of  Medicine, Division of Gastroenterology, Kurume, Fukuoka, Japan,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1" kern="1200" baseline="0" dirty="0">
                <a:solidFill>
                  <a:schemeClr val="tx1"/>
                </a:solidFill>
                <a:effectLst/>
                <a:latin typeface="Arial" panose="020B0604020202020204" pitchFamily="34" charset="0"/>
                <a:ea typeface="+mn-ea"/>
                <a:cs typeface="Arial" panose="020B0604020202020204" pitchFamily="34" charset="0"/>
              </a:rPr>
              <a:t>Saitama Medical University, Department of Gastroenterology &amp; Hepatology Faculty of Medicine, </a:t>
            </a:r>
            <a:r>
              <a:rPr lang="en-US" sz="1000" b="0" i="1" kern="1200" baseline="0" dirty="0" err="1">
                <a:solidFill>
                  <a:schemeClr val="tx1"/>
                </a:solidFill>
                <a:effectLst/>
                <a:latin typeface="Arial" panose="020B0604020202020204" pitchFamily="34" charset="0"/>
                <a:ea typeface="+mn-ea"/>
                <a:cs typeface="Arial" panose="020B0604020202020204" pitchFamily="34" charset="0"/>
              </a:rPr>
              <a:t>Iruma</a:t>
            </a:r>
            <a:r>
              <a:rPr lang="en-US" sz="1000" b="0" i="1" kern="1200" baseline="0" dirty="0">
                <a:solidFill>
                  <a:schemeClr val="tx1"/>
                </a:solidFill>
                <a:effectLst/>
                <a:latin typeface="Arial" panose="020B0604020202020204" pitchFamily="34" charset="0"/>
                <a:ea typeface="+mn-ea"/>
                <a:cs typeface="Arial" panose="020B0604020202020204" pitchFamily="34" charset="0"/>
              </a:rPr>
              <a:t>-gun, Saitama, Japan,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b="0" i="1" kern="1200" baseline="0" dirty="0">
                <a:solidFill>
                  <a:schemeClr val="tx1"/>
                </a:solidFill>
                <a:effectLst/>
                <a:latin typeface="Arial" panose="020B0604020202020204" pitchFamily="34" charset="0"/>
                <a:ea typeface="+mn-ea"/>
                <a:cs typeface="Arial" panose="020B0604020202020204" pitchFamily="34" charset="0"/>
              </a:rPr>
              <a:t>Nagoya City University Hospital, Department of Clinical Laboratory Medicine, Nagoya, Japan,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b="0" i="1" kern="1200" baseline="0" dirty="0">
                <a:solidFill>
                  <a:schemeClr val="tx1"/>
                </a:solidFill>
                <a:effectLst/>
                <a:latin typeface="Arial" panose="020B0604020202020204" pitchFamily="34" charset="0"/>
                <a:ea typeface="+mn-ea"/>
                <a:cs typeface="Arial" panose="020B0604020202020204" pitchFamily="34" charset="0"/>
              </a:rPr>
              <a:t>Keio University, Graduate School of Health Management, Fujisawa, Kanagawa , Japan</a:t>
            </a:r>
            <a:r>
              <a:rPr lang="en-US" sz="1000" b="0" i="0" kern="1200" baseline="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Although more than 20 million community residents have been provided an opportunity to undergo hepatitis B virus (HBV) and hepatitis C virus (HCV) screening by the Japanese government, actions against hepatitis at work sites in Japan have not yet been fully implemented. In Japan Health Insurance Association, which is belonged to about 40 million Japanese who are working in Medium and Small Sized Companies, the attendance rates of hepatitis screening were low prevalence even the cost of only € 5. The aim of this study was to investigate the effectiveness of a tailored message intervention promoted the numbers of viral hepatitis screening, compared with a typical message.</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A leaflet which was a tailored message condition for the screening was individually sent to more than one million Japanese workers at 3 brunches of Japan Health Insurance Association who wish to get annual general </a:t>
            </a:r>
            <a:r>
              <a:rPr lang="en-GB" sz="1000" b="0" i="0" kern="1200" dirty="0" err="1">
                <a:solidFill>
                  <a:schemeClr val="tx1"/>
                </a:solidFill>
                <a:effectLst/>
                <a:latin typeface="Arial" panose="020B0604020202020204" pitchFamily="34" charset="0"/>
                <a:ea typeface="+mn-ea"/>
                <a:cs typeface="Arial" panose="020B0604020202020204" pitchFamily="34" charset="0"/>
              </a:rPr>
              <a:t>checkup</a:t>
            </a:r>
            <a:r>
              <a:rPr lang="en-GB" sz="1000" b="0" i="0" kern="1200" dirty="0">
                <a:solidFill>
                  <a:schemeClr val="tx1"/>
                </a:solidFill>
                <a:effectLst/>
                <a:latin typeface="Arial" panose="020B0604020202020204" pitchFamily="34" charset="0"/>
                <a:ea typeface="+mn-ea"/>
                <a:cs typeface="Arial" panose="020B0604020202020204" pitchFamily="34" charset="0"/>
              </a:rPr>
              <a:t> in 2018 as </a:t>
            </a:r>
            <a:r>
              <a:rPr lang="en-GB" sz="1000" b="0" i="0" kern="1200" dirty="0" err="1">
                <a:solidFill>
                  <a:schemeClr val="tx1"/>
                </a:solidFill>
                <a:effectLst/>
                <a:latin typeface="Arial" panose="020B0604020202020204" pitchFamily="34" charset="0"/>
                <a:ea typeface="+mn-ea"/>
                <a:cs typeface="Arial" panose="020B0604020202020204" pitchFamily="34" charset="0"/>
              </a:rPr>
              <a:t>multicenter</a:t>
            </a:r>
            <a:r>
              <a:rPr lang="en-GB" sz="1000" b="0" i="0" kern="1200" dirty="0">
                <a:solidFill>
                  <a:schemeClr val="tx1"/>
                </a:solidFill>
                <a:effectLst/>
                <a:latin typeface="Arial" panose="020B0604020202020204" pitchFamily="34" charset="0"/>
                <a:ea typeface="+mn-ea"/>
                <a:cs typeface="Arial" panose="020B0604020202020204" pitchFamily="34" charset="0"/>
              </a:rPr>
              <a:t> trial. For control subjects, we enrolled general </a:t>
            </a:r>
            <a:r>
              <a:rPr lang="en-GB" sz="1000" b="0" i="0" kern="1200" dirty="0" err="1">
                <a:solidFill>
                  <a:schemeClr val="tx1"/>
                </a:solidFill>
                <a:effectLst/>
                <a:latin typeface="Arial" panose="020B0604020202020204" pitchFamily="34" charset="0"/>
                <a:ea typeface="+mn-ea"/>
                <a:cs typeface="Arial" panose="020B0604020202020204" pitchFamily="34" charset="0"/>
              </a:rPr>
              <a:t>checkup</a:t>
            </a:r>
            <a:r>
              <a:rPr lang="en-GB" sz="1000" b="0" i="0" kern="1200" dirty="0">
                <a:solidFill>
                  <a:schemeClr val="tx1"/>
                </a:solidFill>
                <a:effectLst/>
                <a:latin typeface="Arial" panose="020B0604020202020204" pitchFamily="34" charset="0"/>
                <a:ea typeface="+mn-ea"/>
                <a:cs typeface="Arial" panose="020B0604020202020204" pitchFamily="34" charset="0"/>
              </a:rPr>
              <a:t> applicants with a </a:t>
            </a:r>
            <a:r>
              <a:rPr lang="en-GB" sz="1000" b="0" i="0" kern="1200" dirty="0" err="1">
                <a:solidFill>
                  <a:schemeClr val="tx1"/>
                </a:solidFill>
                <a:effectLst/>
                <a:latin typeface="Arial" panose="020B0604020202020204" pitchFamily="34" charset="0"/>
                <a:ea typeface="+mn-ea"/>
                <a:cs typeface="Arial" panose="020B0604020202020204" pitchFamily="34" charset="0"/>
              </a:rPr>
              <a:t>a</a:t>
            </a:r>
            <a:r>
              <a:rPr lang="en-GB" sz="1000" b="0" i="0" kern="1200" dirty="0">
                <a:solidFill>
                  <a:schemeClr val="tx1"/>
                </a:solidFill>
                <a:effectLst/>
                <a:latin typeface="Arial" panose="020B0604020202020204" pitchFamily="34" charset="0"/>
                <a:ea typeface="+mn-ea"/>
                <a:cs typeface="Arial" panose="020B0604020202020204" pitchFamily="34" charset="0"/>
              </a:rPr>
              <a:t> typical message condition in 2017. The main outcome measure was attendance rates in HBV and HCV screening which were examined HBs antigen (HBsAg) and Anti-HCV antibody (anti-HCV), respectively.</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There was a significant difference in viral hepatitis screening attendance rates between the tailored matched-message condition (n=112,581 10%) and the control (n=13,452 1.3%; p&lt;0.001).  One thousands thirty workers (1.2%) were positive of HBsAg (n=588, 0.52 %) and anti-HCV (n=442, 0.39 %), respectively. Among them, four hundred ninety-four (48%) were confirmed to visit specialists within 6 months after the screening. One hundred fourteen in HCV positive (26%) were treated with IFN-free direct-acting antivirals and five males in their 50-60s (0.4%) were detected hepatocellular carcinoma.</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There are still many patients who infected HBV and HCV at work sites in Japan. A tailored-message intervention designed to increase the viral hepatitis screening rates in the Medium or Small Sized Companies. Promoting hepatitis virus screening for workers at general check-up can help detect carriers who are unaware of their infection and require to therapy for viral elimination and cancer.</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0176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HCV, hepatitis C virus; ICD, international classification of disease; NSW, New South Wales; OAT, opioid agonist therapy</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SAT309</a:t>
            </a: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Opportunities to enhance linkage to hepatitis C care among people hospitalised for injection drug use-related complications: a population-based study</a:t>
            </a: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Heather Valerio</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u="none" kern="1200" dirty="0">
                <a:solidFill>
                  <a:schemeClr val="tx1"/>
                </a:solidFill>
                <a:effectLst/>
                <a:latin typeface="Arial" panose="020B0604020202020204" pitchFamily="34" charset="0"/>
                <a:ea typeface="+mn-ea"/>
                <a:cs typeface="Arial" panose="020B0604020202020204" pitchFamily="34" charset="0"/>
              </a:rPr>
              <a:t>, Maryam Alavi</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u="none" kern="1200" dirty="0">
                <a:solidFill>
                  <a:schemeClr val="tx1"/>
                </a:solidFill>
                <a:effectLst/>
                <a:latin typeface="Arial" panose="020B0604020202020204" pitchFamily="34" charset="0"/>
                <a:ea typeface="+mn-ea"/>
                <a:cs typeface="Arial" panose="020B0604020202020204" pitchFamily="34" charset="0"/>
              </a:rPr>
              <a:t>, Gail Matthews</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u="none" kern="1200" dirty="0">
                <a:solidFill>
                  <a:schemeClr val="tx1"/>
                </a:solidFill>
                <a:effectLst/>
                <a:latin typeface="Arial" panose="020B0604020202020204" pitchFamily="34" charset="0"/>
                <a:ea typeface="+mn-ea"/>
                <a:cs typeface="Arial" panose="020B0604020202020204" pitchFamily="34" charset="0"/>
              </a:rPr>
              <a:t>, Matthew Law</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u="none" kern="1200" dirty="0">
                <a:solidFill>
                  <a:schemeClr val="tx1"/>
                </a:solidFill>
                <a:effectLst/>
                <a:latin typeface="Arial" panose="020B0604020202020204" pitchFamily="34" charset="0"/>
                <a:ea typeface="+mn-ea"/>
                <a:cs typeface="Arial" panose="020B0604020202020204" pitchFamily="34" charset="0"/>
              </a:rPr>
              <a:t>, Hamish McManus</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u="none" kern="1200" dirty="0">
                <a:solidFill>
                  <a:schemeClr val="tx1"/>
                </a:solidFill>
                <a:effectLst/>
                <a:latin typeface="Arial" panose="020B0604020202020204" pitchFamily="34" charset="0"/>
                <a:ea typeface="+mn-ea"/>
                <a:cs typeface="Arial" panose="020B0604020202020204" pitchFamily="34" charset="0"/>
              </a:rPr>
              <a:t>, Janaki Amin</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2 3</a:t>
            </a:r>
            <a:r>
              <a:rPr lang="en-US" sz="1000" b="0" i="0" u="none" kern="1200" dirty="0">
                <a:solidFill>
                  <a:schemeClr val="tx1"/>
                </a:solidFill>
                <a:effectLst/>
                <a:latin typeface="Arial" panose="020B0604020202020204" pitchFamily="34" charset="0"/>
                <a:ea typeface="+mn-ea"/>
                <a:cs typeface="Arial" panose="020B0604020202020204" pitchFamily="34" charset="0"/>
              </a:rPr>
              <a:t>, Naveed Janjua</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4 5</a:t>
            </a:r>
            <a:r>
              <a:rPr lang="en-US" sz="1000" b="0" i="0" u="none" kern="1200" dirty="0">
                <a:solidFill>
                  <a:schemeClr val="tx1"/>
                </a:solidFill>
                <a:effectLst/>
                <a:latin typeface="Arial" panose="020B0604020202020204" pitchFamily="34" charset="0"/>
                <a:ea typeface="+mn-ea"/>
                <a:cs typeface="Arial" panose="020B0604020202020204" pitchFamily="34" charset="0"/>
              </a:rPr>
              <a:t>, Mel Krajden</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4 6</a:t>
            </a:r>
            <a:r>
              <a:rPr lang="en-US" sz="1000" b="0" i="0" u="none" kern="1200" dirty="0">
                <a:solidFill>
                  <a:schemeClr val="tx1"/>
                </a:solidFill>
                <a:effectLst/>
                <a:latin typeface="Arial" panose="020B0604020202020204" pitchFamily="34" charset="0"/>
                <a:ea typeface="+mn-ea"/>
                <a:cs typeface="Arial" panose="020B0604020202020204" pitchFamily="34" charset="0"/>
              </a:rPr>
              <a:t>, Shane Tillakeratne</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u="none" kern="1200" dirty="0">
                <a:solidFill>
                  <a:schemeClr val="tx1"/>
                </a:solidFill>
                <a:effectLst/>
                <a:latin typeface="Arial" panose="020B0604020202020204" pitchFamily="34" charset="0"/>
                <a:ea typeface="+mn-ea"/>
                <a:cs typeface="Arial" panose="020B0604020202020204" pitchFamily="34" charset="0"/>
              </a:rPr>
              <a:t>, Valerie Gleeson</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u="none" kern="1200" dirty="0">
                <a:solidFill>
                  <a:schemeClr val="tx1"/>
                </a:solidFill>
                <a:effectLst/>
                <a:latin typeface="Arial" panose="020B0604020202020204" pitchFamily="34" charset="0"/>
                <a:ea typeface="+mn-ea"/>
                <a:cs typeface="Arial" panose="020B0604020202020204" pitchFamily="34" charset="0"/>
              </a:rPr>
              <a:t>, Jacob George</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7</a:t>
            </a:r>
            <a:r>
              <a:rPr lang="en-US" sz="1000" b="0" i="0" u="none" kern="1200" dirty="0">
                <a:solidFill>
                  <a:schemeClr val="tx1"/>
                </a:solidFill>
                <a:effectLst/>
                <a:latin typeface="Arial" panose="020B0604020202020204" pitchFamily="34" charset="0"/>
                <a:ea typeface="+mn-ea"/>
                <a:cs typeface="Arial" panose="020B0604020202020204" pitchFamily="34" charset="0"/>
              </a:rPr>
              <a:t>, Louisa Degenhardt</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8</a:t>
            </a:r>
            <a:r>
              <a:rPr lang="en-US" sz="1000" b="0" i="0" u="none" kern="1200" dirty="0">
                <a:solidFill>
                  <a:schemeClr val="tx1"/>
                </a:solidFill>
                <a:effectLst/>
                <a:latin typeface="Arial" panose="020B0604020202020204" pitchFamily="34" charset="0"/>
                <a:ea typeface="+mn-ea"/>
                <a:cs typeface="Arial" panose="020B0604020202020204" pitchFamily="34" charset="0"/>
              </a:rPr>
              <a:t>, Jason Grebely</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u="none" kern="1200" dirty="0">
                <a:solidFill>
                  <a:schemeClr val="tx1"/>
                </a:solidFill>
                <a:effectLst/>
                <a:latin typeface="Arial" panose="020B0604020202020204" pitchFamily="34" charset="0"/>
                <a:ea typeface="+mn-ea"/>
                <a:cs typeface="Arial" panose="020B0604020202020204" pitchFamily="34" charset="0"/>
              </a:rPr>
              <a:t>, Gregory Dore</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baseline="0" dirty="0">
                <a:solidFill>
                  <a:schemeClr val="tx1"/>
                </a:solidFill>
                <a:effectLst/>
                <a:latin typeface="Arial" panose="020B0604020202020204" pitchFamily="34" charset="0"/>
                <a:ea typeface="+mn-ea"/>
                <a:cs typeface="Arial" panose="020B0604020202020204" pitchFamily="34" charset="0"/>
              </a:rPr>
              <a:t>The Kirby Institute, UNSW Sydney, Sydney,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baseline="0" dirty="0">
                <a:solidFill>
                  <a:schemeClr val="tx1"/>
                </a:solidFill>
                <a:effectLst/>
                <a:latin typeface="Arial" panose="020B0604020202020204" pitchFamily="34" charset="0"/>
                <a:ea typeface="+mn-ea"/>
                <a:cs typeface="Arial" panose="020B0604020202020204" pitchFamily="34" charset="0"/>
              </a:rPr>
              <a:t>The Kirby Institute, UNSW Sydney, Sydney, Australia,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baseline="0" dirty="0">
                <a:solidFill>
                  <a:schemeClr val="tx1"/>
                </a:solidFill>
                <a:effectLst/>
                <a:latin typeface="Arial" panose="020B0604020202020204" pitchFamily="34" charset="0"/>
                <a:ea typeface="+mn-ea"/>
                <a:cs typeface="Arial" panose="020B0604020202020204" pitchFamily="34" charset="0"/>
              </a:rPr>
              <a:t>Department of Health Systems and Populations, </a:t>
            </a:r>
            <a:r>
              <a:rPr lang="en-US" sz="1000" b="0" i="1" kern="1200" baseline="0" dirty="0" err="1">
                <a:solidFill>
                  <a:schemeClr val="tx1"/>
                </a:solidFill>
                <a:effectLst/>
                <a:latin typeface="Arial" panose="020B0604020202020204" pitchFamily="34" charset="0"/>
                <a:ea typeface="+mn-ea"/>
                <a:cs typeface="Arial" panose="020B0604020202020204" pitchFamily="34" charset="0"/>
              </a:rPr>
              <a:t>Maquarie</a:t>
            </a:r>
            <a:r>
              <a:rPr lang="en-US" sz="1000" b="0" i="1" kern="1200" baseline="0" dirty="0">
                <a:solidFill>
                  <a:schemeClr val="tx1"/>
                </a:solidFill>
                <a:effectLst/>
                <a:latin typeface="Arial" panose="020B0604020202020204" pitchFamily="34" charset="0"/>
                <a:ea typeface="+mn-ea"/>
                <a:cs typeface="Arial" panose="020B0604020202020204" pitchFamily="34" charset="0"/>
              </a:rPr>
              <a:t> University, Sydney, Australia,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1" kern="1200" baseline="0" dirty="0">
                <a:solidFill>
                  <a:schemeClr val="tx1"/>
                </a:solidFill>
                <a:effectLst/>
                <a:latin typeface="Arial" panose="020B0604020202020204" pitchFamily="34" charset="0"/>
                <a:ea typeface="+mn-ea"/>
                <a:cs typeface="Arial" panose="020B0604020202020204" pitchFamily="34" charset="0"/>
              </a:rPr>
              <a:t>British Columbia Centre for Disease Control, Vancouver , Canada,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1" kern="1200" baseline="0" dirty="0">
                <a:solidFill>
                  <a:schemeClr val="tx1"/>
                </a:solidFill>
                <a:effectLst/>
                <a:latin typeface="Arial" panose="020B0604020202020204" pitchFamily="34" charset="0"/>
                <a:ea typeface="+mn-ea"/>
                <a:cs typeface="Arial" panose="020B0604020202020204" pitchFamily="34" charset="0"/>
              </a:rPr>
              <a:t>School of Population and Public Health, University of British Columbia, Vancouver , Canada,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b="0" i="1" kern="1200" baseline="0" dirty="0">
                <a:solidFill>
                  <a:schemeClr val="tx1"/>
                </a:solidFill>
                <a:effectLst/>
                <a:latin typeface="Arial" panose="020B0604020202020204" pitchFamily="34" charset="0"/>
                <a:ea typeface="+mn-ea"/>
                <a:cs typeface="Arial" panose="020B0604020202020204" pitchFamily="34" charset="0"/>
              </a:rPr>
              <a:t>Department of Pathology and Laboratory Medicine, University of British Columbia , Vancouver , Canada,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b="0" i="1" kern="1200" baseline="0" dirty="0">
                <a:solidFill>
                  <a:schemeClr val="tx1"/>
                </a:solidFill>
                <a:effectLst/>
                <a:latin typeface="Arial" panose="020B0604020202020204" pitchFamily="34" charset="0"/>
                <a:ea typeface="+mn-ea"/>
                <a:cs typeface="Arial" panose="020B0604020202020204" pitchFamily="34" charset="0"/>
              </a:rPr>
              <a:t>Storr Liver Centre, </a:t>
            </a:r>
            <a:r>
              <a:rPr lang="en-US" sz="1000" b="0" i="1" kern="1200" baseline="0" dirty="0" err="1">
                <a:solidFill>
                  <a:schemeClr val="tx1"/>
                </a:solidFill>
                <a:effectLst/>
                <a:latin typeface="Arial" panose="020B0604020202020204" pitchFamily="34" charset="0"/>
                <a:ea typeface="+mn-ea"/>
                <a:cs typeface="Arial" panose="020B0604020202020204" pitchFamily="34" charset="0"/>
              </a:rPr>
              <a:t>Westmead</a:t>
            </a:r>
            <a:r>
              <a:rPr lang="en-US" sz="1000" b="0" i="1" kern="1200" baseline="0" dirty="0">
                <a:solidFill>
                  <a:schemeClr val="tx1"/>
                </a:solidFill>
                <a:effectLst/>
                <a:latin typeface="Arial" panose="020B0604020202020204" pitchFamily="34" charset="0"/>
                <a:ea typeface="+mn-ea"/>
                <a:cs typeface="Arial" panose="020B0604020202020204" pitchFamily="34" charset="0"/>
              </a:rPr>
              <a:t> Millennium Institute, University of Sydney and </a:t>
            </a:r>
            <a:r>
              <a:rPr lang="en-US" sz="1000" b="0" i="1" kern="1200" baseline="0" dirty="0" err="1">
                <a:solidFill>
                  <a:schemeClr val="tx1"/>
                </a:solidFill>
                <a:effectLst/>
                <a:latin typeface="Arial" panose="020B0604020202020204" pitchFamily="34" charset="0"/>
                <a:ea typeface="+mn-ea"/>
                <a:cs typeface="Arial" panose="020B0604020202020204" pitchFamily="34" charset="0"/>
              </a:rPr>
              <a:t>Westmead</a:t>
            </a:r>
            <a:r>
              <a:rPr lang="en-US" sz="1000" b="0" i="1" kern="1200" baseline="0" dirty="0">
                <a:solidFill>
                  <a:schemeClr val="tx1"/>
                </a:solidFill>
                <a:effectLst/>
                <a:latin typeface="Arial" panose="020B0604020202020204" pitchFamily="34" charset="0"/>
                <a:ea typeface="+mn-ea"/>
                <a:cs typeface="Arial" panose="020B0604020202020204" pitchFamily="34" charset="0"/>
              </a:rPr>
              <a:t> Hospital, </a:t>
            </a:r>
            <a:r>
              <a:rPr lang="en-US" sz="1000" b="0" i="1" kern="1200" baseline="0" dirty="0" err="1">
                <a:solidFill>
                  <a:schemeClr val="tx1"/>
                </a:solidFill>
                <a:effectLst/>
                <a:latin typeface="Arial" panose="020B0604020202020204" pitchFamily="34" charset="0"/>
                <a:ea typeface="+mn-ea"/>
                <a:cs typeface="Arial" panose="020B0604020202020204" pitchFamily="34" charset="0"/>
              </a:rPr>
              <a:t>Westmead</a:t>
            </a:r>
            <a:r>
              <a:rPr lang="en-US" sz="1000" b="0" i="1" kern="1200" baseline="0" dirty="0">
                <a:solidFill>
                  <a:schemeClr val="tx1"/>
                </a:solidFill>
                <a:effectLst/>
                <a:latin typeface="Arial" panose="020B0604020202020204" pitchFamily="34" charset="0"/>
                <a:ea typeface="+mn-ea"/>
                <a:cs typeface="Arial" panose="020B0604020202020204" pitchFamily="34" charset="0"/>
              </a:rPr>
              <a:t> , Australia,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b="0" i="1" kern="1200" baseline="0" dirty="0">
                <a:solidFill>
                  <a:schemeClr val="tx1"/>
                </a:solidFill>
                <a:effectLst/>
                <a:latin typeface="Arial" panose="020B0604020202020204" pitchFamily="34" charset="0"/>
                <a:ea typeface="+mn-ea"/>
                <a:cs typeface="Arial" panose="020B0604020202020204" pitchFamily="34" charset="0"/>
              </a:rPr>
              <a:t>National Drug and Alcohol Research Centre, UNSW Sydney, Sydney, Australia</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To achieve HCV elimination by 2030, testing and treatment among high risk populations need to be enhanced. The primary aims were to: (1) characterise subpopulations of people with HCV based on indicators of recent and distant drug dependence during the direct-acting antiviral era (2015-2018) and (2) evaluate the potential for hospital admissions to improve linkage to HCV care among people with evidence of recent drug dependence.</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HCV notifications in New South Wales, Australia (1995-2017) were linked to opioid agonist therapy (OAT) (2001-2018) and hospital admissions (2001-June 2018) and deaths (1993-2018). Drug dependence was defined as injecting drug use-related hospitalisation (admissions occurring due to injectable drugs and/or injection-related infections) or receipt of OAT. Drug dependence occurring between 2015-2018 was considered as recent and 2001-2014 as distant. Primary diagnosis associated with each hospital episode was categorised using International Classification of Disease (ICD) version 10 major chapters, and re-categorised into cause-specific outcomes including mental health, drug, alcohol, and liver-related admissions occurring in 2015-2018.</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Among 90,590 people with HCV notification alive during 2015-2018, 20.4% (n=19,376) had evidence of recent drug dependence, 22.4% (n=20,280) had evidence of distant drug dependence, and 56.2% (50,934) had no evidence of drug dependence post-2001. Among those with recent drug dependence, 78.4% (n=15,193) had been to hospital a total of 77,616 times (median 4 visits per hospitalised individual), compared to distant drug dependence, 36.9% (n=7,485; 20,517 total visits, median 2 visits) and neither, 26.3% (n=13,384; 33,668 total visits, median 2 visits) groups. Over the period 2015-2018, incidence of mental health (13.6 per 100PY), drug (19.04 per 100PY), alcohol (6.05 per 100 PY), and liver-related (4.20 per 100PY) hospitalisations were highest among those with recent drug dependence. 42.2% (n=8,118) of those with recent drug dependence contributed to a total of 19,682 long-stay (≥7 days) hospital admissions, the majority due to mental and behavioural disorders, most commonly for schizophrenia (Figure).</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Among people with HCV notification who have evidence of recent drug dependence, frequent hospitalisation – particularly mental health, drug, and alcohol admissions – presents an opportunity for engagement in HCV testing and linkage to care. </a:t>
            </a:r>
          </a:p>
          <a:p>
            <a:pPr marL="0" indent="0" rtl="0" fontAlgn="base">
              <a:buNone/>
            </a:pPr>
            <a:endParaRPr lang="en-GB"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Figure: </a:t>
            </a:r>
            <a:r>
              <a:rPr lang="en-US" sz="1000" kern="1200" dirty="0">
                <a:solidFill>
                  <a:schemeClr val="tx1"/>
                </a:solidFill>
                <a:effectLst/>
                <a:latin typeface="Arial" panose="020B0604020202020204" pitchFamily="34" charset="0"/>
                <a:ea typeface="+mn-ea"/>
                <a:cs typeface="Arial" panose="020B0604020202020204" pitchFamily="34" charset="0"/>
              </a:rPr>
              <a:t>Proportion of top ten ICD-10 primary diagnoses for long stay </a:t>
            </a:r>
            <a:r>
              <a:rPr lang="en-US" sz="1000" kern="1200" dirty="0" err="1">
                <a:solidFill>
                  <a:schemeClr val="tx1"/>
                </a:solidFill>
                <a:effectLst/>
                <a:latin typeface="Arial" panose="020B0604020202020204" pitchFamily="34" charset="0"/>
                <a:ea typeface="+mn-ea"/>
                <a:cs typeface="Arial" panose="020B0604020202020204" pitchFamily="34" charset="0"/>
              </a:rPr>
              <a:t>hospitalisations</a:t>
            </a:r>
            <a:r>
              <a:rPr lang="en-US" sz="1000" kern="1200" dirty="0">
                <a:solidFill>
                  <a:schemeClr val="tx1"/>
                </a:solidFill>
                <a:effectLst/>
                <a:latin typeface="Arial" panose="020B0604020202020204" pitchFamily="34" charset="0"/>
                <a:ea typeface="+mn-ea"/>
                <a:cs typeface="Arial" panose="020B0604020202020204" pitchFamily="34" charset="0"/>
              </a:rPr>
              <a:t> compared to total </a:t>
            </a:r>
            <a:r>
              <a:rPr lang="en-US" sz="1000" kern="1200" dirty="0" err="1">
                <a:solidFill>
                  <a:schemeClr val="tx1"/>
                </a:solidFill>
                <a:effectLst/>
                <a:latin typeface="Arial" panose="020B0604020202020204" pitchFamily="34" charset="0"/>
                <a:ea typeface="+mn-ea"/>
                <a:cs typeface="Arial" panose="020B0604020202020204" pitchFamily="34" charset="0"/>
              </a:rPr>
              <a:t>hospitalisations</a:t>
            </a:r>
            <a:r>
              <a:rPr lang="en-US" sz="1000" kern="1200" dirty="0">
                <a:solidFill>
                  <a:schemeClr val="tx1"/>
                </a:solidFill>
                <a:effectLst/>
                <a:latin typeface="Arial" panose="020B0604020202020204" pitchFamily="34" charset="0"/>
                <a:ea typeface="+mn-ea"/>
                <a:cs typeface="Arial" panose="020B0604020202020204" pitchFamily="34" charset="0"/>
              </a:rPr>
              <a:t> occurring 2015-2018 among people with HCV, by drug dependence.</a:t>
            </a:r>
            <a:endParaRPr lang="en-GB"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CI, confidence interval; DAA, direct-acting antiviral agents; HCV, hepatitis C virus; KM, Kaplan−Meier</a:t>
            </a: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SAT309</a:t>
            </a: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Opportunities to enhance linkage to hepatitis C care among people hospitalised for injection drug use-related complications: a population-based study</a:t>
            </a:r>
          </a:p>
          <a:p>
            <a:pPr marL="0" indent="0" rtl="0" fontAlgn="base">
              <a:buNone/>
            </a:pPr>
            <a:r>
              <a:rPr lang="en-US" sz="1000" b="0" i="0" u="sng" kern="1200" dirty="0">
                <a:solidFill>
                  <a:schemeClr val="tx1"/>
                </a:solidFill>
                <a:effectLst/>
                <a:latin typeface="Arial" panose="020B0604020202020204" pitchFamily="34" charset="0"/>
                <a:ea typeface="+mn-ea"/>
                <a:cs typeface="Arial" panose="020B0604020202020204" pitchFamily="34" charset="0"/>
              </a:rPr>
              <a:t>Heather Valerio</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u="none" kern="1200" dirty="0">
                <a:solidFill>
                  <a:schemeClr val="tx1"/>
                </a:solidFill>
                <a:effectLst/>
                <a:latin typeface="Arial" panose="020B0604020202020204" pitchFamily="34" charset="0"/>
                <a:ea typeface="+mn-ea"/>
                <a:cs typeface="Arial" panose="020B0604020202020204" pitchFamily="34" charset="0"/>
              </a:rPr>
              <a:t>, Maryam Alavi</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u="none" kern="1200" dirty="0">
                <a:solidFill>
                  <a:schemeClr val="tx1"/>
                </a:solidFill>
                <a:effectLst/>
                <a:latin typeface="Arial" panose="020B0604020202020204" pitchFamily="34" charset="0"/>
                <a:ea typeface="+mn-ea"/>
                <a:cs typeface="Arial" panose="020B0604020202020204" pitchFamily="34" charset="0"/>
              </a:rPr>
              <a:t>, Gail Matthews</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u="none" kern="1200" dirty="0">
                <a:solidFill>
                  <a:schemeClr val="tx1"/>
                </a:solidFill>
                <a:effectLst/>
                <a:latin typeface="Arial" panose="020B0604020202020204" pitchFamily="34" charset="0"/>
                <a:ea typeface="+mn-ea"/>
                <a:cs typeface="Arial" panose="020B0604020202020204" pitchFamily="34" charset="0"/>
              </a:rPr>
              <a:t>, Matthew Law</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u="none" kern="1200" dirty="0">
                <a:solidFill>
                  <a:schemeClr val="tx1"/>
                </a:solidFill>
                <a:effectLst/>
                <a:latin typeface="Arial" panose="020B0604020202020204" pitchFamily="34" charset="0"/>
                <a:ea typeface="+mn-ea"/>
                <a:cs typeface="Arial" panose="020B0604020202020204" pitchFamily="34" charset="0"/>
              </a:rPr>
              <a:t>, Hamish McManus</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u="none" kern="1200" dirty="0">
                <a:solidFill>
                  <a:schemeClr val="tx1"/>
                </a:solidFill>
                <a:effectLst/>
                <a:latin typeface="Arial" panose="020B0604020202020204" pitchFamily="34" charset="0"/>
                <a:ea typeface="+mn-ea"/>
                <a:cs typeface="Arial" panose="020B0604020202020204" pitchFamily="34" charset="0"/>
              </a:rPr>
              <a:t>, Janaki Amin</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2 3</a:t>
            </a:r>
            <a:r>
              <a:rPr lang="en-US" sz="1000" b="0" i="0" u="none" kern="1200" dirty="0">
                <a:solidFill>
                  <a:schemeClr val="tx1"/>
                </a:solidFill>
                <a:effectLst/>
                <a:latin typeface="Arial" panose="020B0604020202020204" pitchFamily="34" charset="0"/>
                <a:ea typeface="+mn-ea"/>
                <a:cs typeface="Arial" panose="020B0604020202020204" pitchFamily="34" charset="0"/>
              </a:rPr>
              <a:t>, Naveed Janjua</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4 5</a:t>
            </a:r>
            <a:r>
              <a:rPr lang="en-US" sz="1000" b="0" i="0" u="none" kern="1200" dirty="0">
                <a:solidFill>
                  <a:schemeClr val="tx1"/>
                </a:solidFill>
                <a:effectLst/>
                <a:latin typeface="Arial" panose="020B0604020202020204" pitchFamily="34" charset="0"/>
                <a:ea typeface="+mn-ea"/>
                <a:cs typeface="Arial" panose="020B0604020202020204" pitchFamily="34" charset="0"/>
              </a:rPr>
              <a:t>, Mel Krajden</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4 6</a:t>
            </a:r>
            <a:r>
              <a:rPr lang="en-US" sz="1000" b="0" i="0" u="none" kern="1200" dirty="0">
                <a:solidFill>
                  <a:schemeClr val="tx1"/>
                </a:solidFill>
                <a:effectLst/>
                <a:latin typeface="Arial" panose="020B0604020202020204" pitchFamily="34" charset="0"/>
                <a:ea typeface="+mn-ea"/>
                <a:cs typeface="Arial" panose="020B0604020202020204" pitchFamily="34" charset="0"/>
              </a:rPr>
              <a:t>, Shane Tillakeratne</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u="none" kern="1200" dirty="0">
                <a:solidFill>
                  <a:schemeClr val="tx1"/>
                </a:solidFill>
                <a:effectLst/>
                <a:latin typeface="Arial" panose="020B0604020202020204" pitchFamily="34" charset="0"/>
                <a:ea typeface="+mn-ea"/>
                <a:cs typeface="Arial" panose="020B0604020202020204" pitchFamily="34" charset="0"/>
              </a:rPr>
              <a:t>, Valerie Gleeson</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u="none" kern="1200" dirty="0">
                <a:solidFill>
                  <a:schemeClr val="tx1"/>
                </a:solidFill>
                <a:effectLst/>
                <a:latin typeface="Arial" panose="020B0604020202020204" pitchFamily="34" charset="0"/>
                <a:ea typeface="+mn-ea"/>
                <a:cs typeface="Arial" panose="020B0604020202020204" pitchFamily="34" charset="0"/>
              </a:rPr>
              <a:t>, Jacob George</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7</a:t>
            </a:r>
            <a:r>
              <a:rPr lang="en-US" sz="1000" b="0" i="0" u="none" kern="1200" dirty="0">
                <a:solidFill>
                  <a:schemeClr val="tx1"/>
                </a:solidFill>
                <a:effectLst/>
                <a:latin typeface="Arial" panose="020B0604020202020204" pitchFamily="34" charset="0"/>
                <a:ea typeface="+mn-ea"/>
                <a:cs typeface="Arial" panose="020B0604020202020204" pitchFamily="34" charset="0"/>
              </a:rPr>
              <a:t>, Louisa Degenhardt</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8</a:t>
            </a:r>
            <a:r>
              <a:rPr lang="en-US" sz="1000" b="0" i="0" u="none" kern="1200" dirty="0">
                <a:solidFill>
                  <a:schemeClr val="tx1"/>
                </a:solidFill>
                <a:effectLst/>
                <a:latin typeface="Arial" panose="020B0604020202020204" pitchFamily="34" charset="0"/>
                <a:ea typeface="+mn-ea"/>
                <a:cs typeface="Arial" panose="020B0604020202020204" pitchFamily="34" charset="0"/>
              </a:rPr>
              <a:t>, Jason Grebely</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0" u="none" kern="1200" dirty="0">
                <a:solidFill>
                  <a:schemeClr val="tx1"/>
                </a:solidFill>
                <a:effectLst/>
                <a:latin typeface="Arial" panose="020B0604020202020204" pitchFamily="34" charset="0"/>
                <a:ea typeface="+mn-ea"/>
                <a:cs typeface="Arial" panose="020B0604020202020204" pitchFamily="34" charset="0"/>
              </a:rPr>
              <a:t>, Gregory Dore</a:t>
            </a:r>
            <a:r>
              <a:rPr lang="en-US" sz="1000" b="0" i="0" u="none" kern="1200" baseline="30000" dirty="0">
                <a:solidFill>
                  <a:schemeClr val="tx1"/>
                </a:solidFill>
                <a:effectLst/>
                <a:latin typeface="Arial" panose="020B0604020202020204" pitchFamily="34" charset="0"/>
                <a:ea typeface="+mn-ea"/>
                <a:cs typeface="Arial" panose="020B0604020202020204" pitchFamily="34" charset="0"/>
              </a:rPr>
              <a:t>2</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baseline="0" dirty="0">
                <a:solidFill>
                  <a:schemeClr val="tx1"/>
                </a:solidFill>
                <a:effectLst/>
                <a:latin typeface="Arial" panose="020B0604020202020204" pitchFamily="34" charset="0"/>
                <a:ea typeface="+mn-ea"/>
                <a:cs typeface="Arial" panose="020B0604020202020204" pitchFamily="34" charset="0"/>
              </a:rPr>
              <a:t>The Kirby Institute, UNSW Sydney, Sydney,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baseline="0" dirty="0">
                <a:solidFill>
                  <a:schemeClr val="tx1"/>
                </a:solidFill>
                <a:effectLst/>
                <a:latin typeface="Arial" panose="020B0604020202020204" pitchFamily="34" charset="0"/>
                <a:ea typeface="+mn-ea"/>
                <a:cs typeface="Arial" panose="020B0604020202020204" pitchFamily="34" charset="0"/>
              </a:rPr>
              <a:t>The Kirby Institute, UNSW Sydney, Sydney, Australia,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baseline="0" dirty="0">
                <a:solidFill>
                  <a:schemeClr val="tx1"/>
                </a:solidFill>
                <a:effectLst/>
                <a:latin typeface="Arial" panose="020B0604020202020204" pitchFamily="34" charset="0"/>
                <a:ea typeface="+mn-ea"/>
                <a:cs typeface="Arial" panose="020B0604020202020204" pitchFamily="34" charset="0"/>
              </a:rPr>
              <a:t>Department of Health Systems and Populations, </a:t>
            </a:r>
            <a:r>
              <a:rPr lang="en-US" sz="1000" b="0" i="1" kern="1200" baseline="0" dirty="0" err="1">
                <a:solidFill>
                  <a:schemeClr val="tx1"/>
                </a:solidFill>
                <a:effectLst/>
                <a:latin typeface="Arial" panose="020B0604020202020204" pitchFamily="34" charset="0"/>
                <a:ea typeface="+mn-ea"/>
                <a:cs typeface="Arial" panose="020B0604020202020204" pitchFamily="34" charset="0"/>
              </a:rPr>
              <a:t>Maquarie</a:t>
            </a:r>
            <a:r>
              <a:rPr lang="en-US" sz="1000" b="0" i="1" kern="1200" baseline="0" dirty="0">
                <a:solidFill>
                  <a:schemeClr val="tx1"/>
                </a:solidFill>
                <a:effectLst/>
                <a:latin typeface="Arial" panose="020B0604020202020204" pitchFamily="34" charset="0"/>
                <a:ea typeface="+mn-ea"/>
                <a:cs typeface="Arial" panose="020B0604020202020204" pitchFamily="34" charset="0"/>
              </a:rPr>
              <a:t> University, Sydney, Australia,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1" kern="1200" baseline="0" dirty="0">
                <a:solidFill>
                  <a:schemeClr val="tx1"/>
                </a:solidFill>
                <a:effectLst/>
                <a:latin typeface="Arial" panose="020B0604020202020204" pitchFamily="34" charset="0"/>
                <a:ea typeface="+mn-ea"/>
                <a:cs typeface="Arial" panose="020B0604020202020204" pitchFamily="34" charset="0"/>
              </a:rPr>
              <a:t>British Columbia Centre for Disease Control, Vancouver , Canada,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1" kern="1200" baseline="0" dirty="0">
                <a:solidFill>
                  <a:schemeClr val="tx1"/>
                </a:solidFill>
                <a:effectLst/>
                <a:latin typeface="Arial" panose="020B0604020202020204" pitchFamily="34" charset="0"/>
                <a:ea typeface="+mn-ea"/>
                <a:cs typeface="Arial" panose="020B0604020202020204" pitchFamily="34" charset="0"/>
              </a:rPr>
              <a:t>School of Population and Public Health, University of British Columbia, Vancouver , Canada,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b="0" i="1" kern="1200" baseline="0" dirty="0">
                <a:solidFill>
                  <a:schemeClr val="tx1"/>
                </a:solidFill>
                <a:effectLst/>
                <a:latin typeface="Arial" panose="020B0604020202020204" pitchFamily="34" charset="0"/>
                <a:ea typeface="+mn-ea"/>
                <a:cs typeface="Arial" panose="020B0604020202020204" pitchFamily="34" charset="0"/>
              </a:rPr>
              <a:t>Department of Pathology and Laboratory Medicine, University of British Columbia , Vancouver , Canada,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b="0" i="1" kern="1200" baseline="0" dirty="0">
                <a:solidFill>
                  <a:schemeClr val="tx1"/>
                </a:solidFill>
                <a:effectLst/>
                <a:latin typeface="Arial" panose="020B0604020202020204" pitchFamily="34" charset="0"/>
                <a:ea typeface="+mn-ea"/>
                <a:cs typeface="Arial" panose="020B0604020202020204" pitchFamily="34" charset="0"/>
              </a:rPr>
              <a:t>Storr Liver Centre, </a:t>
            </a:r>
            <a:r>
              <a:rPr lang="en-US" sz="1000" b="0" i="1" kern="1200" baseline="0" dirty="0" err="1">
                <a:solidFill>
                  <a:schemeClr val="tx1"/>
                </a:solidFill>
                <a:effectLst/>
                <a:latin typeface="Arial" panose="020B0604020202020204" pitchFamily="34" charset="0"/>
                <a:ea typeface="+mn-ea"/>
                <a:cs typeface="Arial" panose="020B0604020202020204" pitchFamily="34" charset="0"/>
              </a:rPr>
              <a:t>Westmead</a:t>
            </a:r>
            <a:r>
              <a:rPr lang="en-US" sz="1000" b="0" i="1" kern="1200" baseline="0" dirty="0">
                <a:solidFill>
                  <a:schemeClr val="tx1"/>
                </a:solidFill>
                <a:effectLst/>
                <a:latin typeface="Arial" panose="020B0604020202020204" pitchFamily="34" charset="0"/>
                <a:ea typeface="+mn-ea"/>
                <a:cs typeface="Arial" panose="020B0604020202020204" pitchFamily="34" charset="0"/>
              </a:rPr>
              <a:t> Millennium Institute, University of Sydney and </a:t>
            </a:r>
            <a:r>
              <a:rPr lang="en-US" sz="1000" b="0" i="1" kern="1200" baseline="0" dirty="0" err="1">
                <a:solidFill>
                  <a:schemeClr val="tx1"/>
                </a:solidFill>
                <a:effectLst/>
                <a:latin typeface="Arial" panose="020B0604020202020204" pitchFamily="34" charset="0"/>
                <a:ea typeface="+mn-ea"/>
                <a:cs typeface="Arial" panose="020B0604020202020204" pitchFamily="34" charset="0"/>
              </a:rPr>
              <a:t>Westmead</a:t>
            </a:r>
            <a:r>
              <a:rPr lang="en-US" sz="1000" b="0" i="1" kern="1200" baseline="0" dirty="0">
                <a:solidFill>
                  <a:schemeClr val="tx1"/>
                </a:solidFill>
                <a:effectLst/>
                <a:latin typeface="Arial" panose="020B0604020202020204" pitchFamily="34" charset="0"/>
                <a:ea typeface="+mn-ea"/>
                <a:cs typeface="Arial" panose="020B0604020202020204" pitchFamily="34" charset="0"/>
              </a:rPr>
              <a:t> Hospital, </a:t>
            </a:r>
            <a:r>
              <a:rPr lang="en-US" sz="1000" b="0" i="1" kern="1200" baseline="0" dirty="0" err="1">
                <a:solidFill>
                  <a:schemeClr val="tx1"/>
                </a:solidFill>
                <a:effectLst/>
                <a:latin typeface="Arial" panose="020B0604020202020204" pitchFamily="34" charset="0"/>
                <a:ea typeface="+mn-ea"/>
                <a:cs typeface="Arial" panose="020B0604020202020204" pitchFamily="34" charset="0"/>
              </a:rPr>
              <a:t>Westmead</a:t>
            </a:r>
            <a:r>
              <a:rPr lang="en-US" sz="1000" b="0" i="1" kern="1200" baseline="0" dirty="0">
                <a:solidFill>
                  <a:schemeClr val="tx1"/>
                </a:solidFill>
                <a:effectLst/>
                <a:latin typeface="Arial" panose="020B0604020202020204" pitchFamily="34" charset="0"/>
                <a:ea typeface="+mn-ea"/>
                <a:cs typeface="Arial" panose="020B0604020202020204" pitchFamily="34" charset="0"/>
              </a:rPr>
              <a:t> , Australia,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b="0" i="1" kern="1200" baseline="0" dirty="0">
                <a:solidFill>
                  <a:schemeClr val="tx1"/>
                </a:solidFill>
                <a:effectLst/>
                <a:latin typeface="Arial" panose="020B0604020202020204" pitchFamily="34" charset="0"/>
                <a:ea typeface="+mn-ea"/>
                <a:cs typeface="Arial" panose="020B0604020202020204" pitchFamily="34" charset="0"/>
              </a:rPr>
              <a:t>National Drug and Alcohol Research Centre, UNSW Sydney, Sydney, Australia</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To achieve HCV elimination by 2030, testing and treatment among high risk populations need to be enhanced. The primary aims were to: (1) characterise subpopulations of people with HCV based on indicators of recent and distant drug dependence during the direct-acting antiviral era (2015-2018) and (2) evaluate the potential for hospital admissions to improve linkage to HCV care among people with evidence of recent drug dependence.</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HCV notifications in New South Wales, Australia (1995-2017) were linked to opioid agonist therapy (OAT) (2001-2018) and hospital admissions (2001-June 2018) and deaths (1993-2018). Drug dependence was defined as injecting drug use-related hospitalisation (admissions occurring due to injectable drugs and/or injection-related infections) or receipt of OAT. Drug dependence occurring between 2015-2018 was considered as recent and 2001-2014 as distant. Primary diagnosis associated with each hospital episode was categorised using International Classification of Disease (ICD) version 10 major chapters, and re-categorised into cause-specific outcomes including mental health, drug, alcohol, and liver-related admissions occurring in 2015-2018.</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Among 90,590 people with HCV notification alive during 2015-2018, 20.4% (n=19,376) had evidence of recent drug dependence, 22.4% (n=20,280) had evidence of distant drug dependence, and 56.2% (50,934) had no evidence of drug dependence post-2001. Among those with recent drug dependence, 78.4% (n=15,193) had been to hospital a total of 77,616 times (median 4 visits per hospitalised individual), compared to distant drug dependence, 36.9% (n=7,485; 20,517 total visits, median 2 visits) and neither, 26.3% (n=13,384; 33,668 total visits, median 2 visits) groups. Over the period 2015-2018, incidence of mental health (13.6 per 100PY), drug (19.04 per 100PY), alcohol (6.05 per 100 PY), and liver-related (4.20 per 100PY) hospitalisations were highest among those with recent drug dependence. 42.2% (n=8,118) of those with recent drug dependence contributed to a total of 19,682 long-stay (≥7 days) hospital admissions, the majority due to mental and behavioural disorders, most commonly for schizophrenia (Figure).</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GB" sz="1000" b="0" i="0" kern="1200" dirty="0">
                <a:solidFill>
                  <a:schemeClr val="tx1"/>
                </a:solidFill>
                <a:effectLst/>
                <a:latin typeface="Arial" panose="020B0604020202020204" pitchFamily="34" charset="0"/>
                <a:ea typeface="+mn-ea"/>
                <a:cs typeface="Arial" panose="020B0604020202020204" pitchFamily="34" charset="0"/>
              </a:rPr>
              <a:t>Among people with HCV notification who have evidence of recent drug dependence, frequent hospitalisation – particularly mental health, drug, and alcohol admissions – presents an opportunity for engagement in HCV testing and linkage to care. </a:t>
            </a:r>
          </a:p>
          <a:p>
            <a:pPr marL="0" indent="0" rtl="0" fontAlgn="base">
              <a:buNone/>
            </a:pPr>
            <a:endParaRPr lang="en-GB"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GB" sz="1000" b="1" i="0" kern="1200" dirty="0">
                <a:solidFill>
                  <a:schemeClr val="tx1"/>
                </a:solidFill>
                <a:effectLst/>
                <a:latin typeface="Arial" panose="020B0604020202020204" pitchFamily="34" charset="0"/>
                <a:ea typeface="+mn-ea"/>
                <a:cs typeface="Arial" panose="020B0604020202020204" pitchFamily="34" charset="0"/>
              </a:rPr>
              <a:t>Figure: </a:t>
            </a:r>
            <a:r>
              <a:rPr lang="en-US" sz="1000" kern="1200" dirty="0">
                <a:solidFill>
                  <a:schemeClr val="tx1"/>
                </a:solidFill>
                <a:effectLst/>
                <a:latin typeface="Arial" panose="020B0604020202020204" pitchFamily="34" charset="0"/>
                <a:ea typeface="+mn-ea"/>
                <a:cs typeface="Arial" panose="020B0604020202020204" pitchFamily="34" charset="0"/>
              </a:rPr>
              <a:t>Proportion of top ten ICD-10 primary diagnoses for long stay </a:t>
            </a:r>
            <a:r>
              <a:rPr lang="en-US" sz="1000" kern="1200" dirty="0" err="1">
                <a:solidFill>
                  <a:schemeClr val="tx1"/>
                </a:solidFill>
                <a:effectLst/>
                <a:latin typeface="Arial" panose="020B0604020202020204" pitchFamily="34" charset="0"/>
                <a:ea typeface="+mn-ea"/>
                <a:cs typeface="Arial" panose="020B0604020202020204" pitchFamily="34" charset="0"/>
              </a:rPr>
              <a:t>hospitalisations</a:t>
            </a:r>
            <a:r>
              <a:rPr lang="en-US" sz="1000" kern="1200" dirty="0">
                <a:solidFill>
                  <a:schemeClr val="tx1"/>
                </a:solidFill>
                <a:effectLst/>
                <a:latin typeface="Arial" panose="020B0604020202020204" pitchFamily="34" charset="0"/>
                <a:ea typeface="+mn-ea"/>
                <a:cs typeface="Arial" panose="020B0604020202020204" pitchFamily="34" charset="0"/>
              </a:rPr>
              <a:t> compared to total </a:t>
            </a:r>
            <a:r>
              <a:rPr lang="en-US" sz="1000" kern="1200" dirty="0" err="1">
                <a:solidFill>
                  <a:schemeClr val="tx1"/>
                </a:solidFill>
                <a:effectLst/>
                <a:latin typeface="Arial" panose="020B0604020202020204" pitchFamily="34" charset="0"/>
                <a:ea typeface="+mn-ea"/>
                <a:cs typeface="Arial" panose="020B0604020202020204" pitchFamily="34" charset="0"/>
              </a:rPr>
              <a:t>hospitalisations</a:t>
            </a:r>
            <a:r>
              <a:rPr lang="en-US" sz="1000" kern="1200" dirty="0">
                <a:solidFill>
                  <a:schemeClr val="tx1"/>
                </a:solidFill>
                <a:effectLst/>
                <a:latin typeface="Arial" panose="020B0604020202020204" pitchFamily="34" charset="0"/>
                <a:ea typeface="+mn-ea"/>
                <a:cs typeface="Arial" panose="020B0604020202020204" pitchFamily="34" charset="0"/>
              </a:rPr>
              <a:t> occurring 2015-2018 among people with HCV, by drug dependence.</a:t>
            </a:r>
            <a:endParaRPr lang="en-GB" sz="1000" dirty="0"/>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75047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HCC, hepatocellular carcinoma; ICD-O, International Classification of Diseases for Oncology; SEER, Surveillance, Epidemiology and End Results Program; US, United States</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SAT331</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Recent decline in hepatocellular carcinoma rates in the United States</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Meredith Shiels</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0" u="sng" kern="1200" dirty="0">
                <a:solidFill>
                  <a:schemeClr val="tx1"/>
                </a:solidFill>
                <a:effectLst/>
                <a:latin typeface="Arial" panose="020B0604020202020204" pitchFamily="34" charset="0"/>
                <a:ea typeface="+mn-ea"/>
                <a:cs typeface="Arial" panose="020B0604020202020204" pitchFamily="34" charset="0"/>
              </a:rPr>
              <a:t>THOMAS OBRIEN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dirty="0">
                <a:solidFill>
                  <a:schemeClr val="tx1"/>
                </a:solidFill>
                <a:effectLst/>
                <a:latin typeface="Arial" panose="020B0604020202020204" pitchFamily="34" charset="0"/>
                <a:ea typeface="+mn-ea"/>
                <a:cs typeface="Arial" panose="020B0604020202020204" pitchFamily="34" charset="0"/>
              </a:rPr>
              <a:t>National Cancer Institute, Division of Cancer Epidemiology and Genetics, Bethesda, United States</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b="0" i="0" kern="1200" dirty="0">
                <a:solidFill>
                  <a:schemeClr val="tx1"/>
                </a:solidFill>
                <a:effectLst/>
                <a:latin typeface="Arial" panose="020B0604020202020204" pitchFamily="34" charset="0"/>
                <a:ea typeface="+mn-ea"/>
                <a:cs typeface="Arial" panose="020B0604020202020204" pitchFamily="34" charset="0"/>
              </a:rPr>
              <a:t> In the United States, rates of hepatocellular carcinoma (HCC) increased over several decades and were projected to increase ~3%/year through 2030. Here, we provide HCC rates through 2016.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a:t>
            </a:r>
            <a:r>
              <a:rPr lang="en-US" sz="1000" b="0" i="0" kern="1200" dirty="0">
                <a:solidFill>
                  <a:schemeClr val="tx1"/>
                </a:solidFill>
                <a:effectLst/>
                <a:latin typeface="Arial" panose="020B0604020202020204" pitchFamily="34" charset="0"/>
                <a:ea typeface="+mn-ea"/>
                <a:cs typeface="Arial" panose="020B0604020202020204" pitchFamily="34" charset="0"/>
              </a:rPr>
              <a:t> HCC incidence data were obtained from SEER-21, a group of population-based cancer registries covering 37% of the U.S. population. Cases were identified using International Classification of Diseases for Oncology, 3rd edition codes (site: C22.0; histology: 8170-8175). </a:t>
            </a:r>
          </a:p>
          <a:p>
            <a:pPr marL="0" indent="0" rtl="0" fontAlgn="base">
              <a:buNone/>
            </a:pP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Incidence rates were age-standardized to the 2000 US population, and estimated overall and by sex, age group and race/ethnicity. Annual percent changes (APCs) were estimated using </a:t>
            </a:r>
            <a:r>
              <a:rPr lang="en-US" sz="1000" b="0" i="0" kern="1200" dirty="0" err="1">
                <a:solidFill>
                  <a:schemeClr val="tx1"/>
                </a:solidFill>
                <a:effectLst/>
                <a:latin typeface="Arial" panose="020B0604020202020204" pitchFamily="34" charset="0"/>
                <a:ea typeface="+mn-ea"/>
                <a:cs typeface="Arial" panose="020B0604020202020204" pitchFamily="34" charset="0"/>
              </a:rPr>
              <a:t>joinpoint</a:t>
            </a:r>
            <a:r>
              <a:rPr lang="en-US" sz="1000" b="0" i="0" kern="1200" dirty="0">
                <a:solidFill>
                  <a:schemeClr val="tx1"/>
                </a:solidFill>
                <a:effectLst/>
                <a:latin typeface="Arial" panose="020B0604020202020204" pitchFamily="34" charset="0"/>
                <a:ea typeface="+mn-ea"/>
                <a:cs typeface="Arial" panose="020B0604020202020204" pitchFamily="34" charset="0"/>
              </a:rPr>
              <a:t> regression, which identifies statistically significant inflection points in rate trajectories. Rate ratios (RRs) comparing 2016 to 2015 were estimated.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1" i="0" kern="1200" dirty="0">
                <a:solidFill>
                  <a:schemeClr val="tx1"/>
                </a:solidFill>
                <a:effectLst/>
                <a:latin typeface="Arial" panose="020B0604020202020204" pitchFamily="34" charset="0"/>
                <a:ea typeface="+mn-ea"/>
                <a:cs typeface="Arial" panose="020B0604020202020204" pitchFamily="34" charset="0"/>
              </a:rPr>
              <a:t>Figure 1 </a:t>
            </a:r>
            <a:r>
              <a:rPr lang="en-US" sz="1000" b="0" i="0" kern="1200" dirty="0">
                <a:solidFill>
                  <a:schemeClr val="tx1"/>
                </a:solidFill>
                <a:effectLst/>
                <a:latin typeface="Arial" panose="020B0604020202020204" pitchFamily="34" charset="0"/>
                <a:ea typeface="+mn-ea"/>
                <a:cs typeface="Arial" panose="020B0604020202020204" pitchFamily="34" charset="0"/>
              </a:rPr>
              <a:t>shows that overall HCC rates increased 5.64%/year during 2000-2007 (p&lt;0.001), 2.68%/year during 2007-2013 (p&lt;0.001) and then plateaued starting in 2013 (APC=-1.44%/year; p=0.12). HCC incidence was significantly lower in 2016 compared to 2015 (RR=0.96; p=0.007). </a:t>
            </a:r>
          </a:p>
          <a:p>
            <a:pPr rtl="0" fontAlgn="base"/>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HCC trends differed by age. Inflections and significant decreases occurred among 35-49-year-olds starting in 2006 (APC=-4.93%/year; p&lt;0.001) and among 50-64-year-olds starting in 2014 (APC=-6.64%/year; p=0.04). For ≥65-year-olds, rates increased during the entire time period (APC=2.69%/year; p&lt;0.001). </a:t>
            </a:r>
          </a:p>
          <a:p>
            <a:pPr marL="0" indent="0" rtl="0" fontAlgn="base">
              <a:buNone/>
            </a:pP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By race, HCC rates plateaued among Whites beginning in 2013 (APC=-0.91%/year; p=0.45) and among Blacks in 2009 (APC=0.27%/year; p=0.65). Among Hispanics, HCC incidence decreased beginning in 2014 (-6.55%/year; p=0.08) and was significantly lower in 2016 than 2015. Among Asians, starting in 2007, HCC rates decreased -2.72%/year (p&lt;0.001). In contrast, for American Indian/Alaska Natives, HCC rates increased 4.60%/year (p&lt;0.001) across the entire time period.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a:t>
            </a:r>
            <a:r>
              <a:rPr lang="en-US" sz="1000" b="0" i="0" kern="1200" dirty="0">
                <a:solidFill>
                  <a:schemeClr val="tx1"/>
                </a:solidFill>
                <a:effectLst/>
                <a:latin typeface="Arial" panose="020B0604020202020204" pitchFamily="34" charset="0"/>
                <a:ea typeface="+mn-ea"/>
                <a:cs typeface="Arial" panose="020B0604020202020204" pitchFamily="34" charset="0"/>
              </a:rPr>
              <a:t> U.S. HCC incidence increased for decades and was projected to continue rising through 2030, however, recent data indicate HCC rates flattened in 2013 and then declined in 2016. Our analysis suggests the tide has begun to turn for HCC incidence in the United States. </a:t>
            </a: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2415413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APC, annual percent change; HCC, hepatocellular carcinoma; RR, rate ratio; US, United States; yr, year</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SAT331</a:t>
            </a: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Recent decline in hepatocellular carcinoma rates in the United States</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Meredith Shiels</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0" u="sng" kern="1200" dirty="0">
                <a:solidFill>
                  <a:schemeClr val="tx1"/>
                </a:solidFill>
                <a:effectLst/>
                <a:latin typeface="Arial" panose="020B0604020202020204" pitchFamily="34" charset="0"/>
                <a:ea typeface="+mn-ea"/>
                <a:cs typeface="Arial" panose="020B0604020202020204" pitchFamily="34" charset="0"/>
              </a:rPr>
              <a:t>THOMAS OBRIEN</a:t>
            </a:r>
            <a:r>
              <a:rPr lang="en-US" sz="1000" b="0" i="0"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dirty="0">
                <a:solidFill>
                  <a:schemeClr val="tx1"/>
                </a:solidFill>
                <a:effectLst/>
                <a:latin typeface="Arial" panose="020B0604020202020204" pitchFamily="34" charset="0"/>
                <a:ea typeface="+mn-ea"/>
                <a:cs typeface="Arial" panose="020B0604020202020204" pitchFamily="34" charset="0"/>
              </a:rPr>
              <a:t>National Cancer Institute, Division of Cancer Epidemiology and Genetics, Bethesda, United States</a:t>
            </a:r>
            <a:r>
              <a:rPr lang="en-US" sz="1000" b="0" i="0" kern="1200" dirty="0">
                <a:solidFill>
                  <a:schemeClr val="tx1"/>
                </a:solidFill>
                <a:effectLst/>
                <a:latin typeface="Arial" panose="020B0604020202020204" pitchFamily="34" charset="0"/>
                <a:ea typeface="+mn-ea"/>
                <a:cs typeface="Arial" panose="020B0604020202020204" pitchFamily="34" charset="0"/>
              </a:rPr>
              <a:t> </a:t>
            </a:r>
          </a:p>
          <a:p>
            <a:pPr marL="0" indent="0" rtl="0" fontAlgn="base">
              <a:buNone/>
            </a:pP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b="0" i="0" kern="1200" dirty="0">
                <a:solidFill>
                  <a:schemeClr val="tx1"/>
                </a:solidFill>
                <a:effectLst/>
                <a:latin typeface="Arial" panose="020B0604020202020204" pitchFamily="34" charset="0"/>
                <a:ea typeface="+mn-ea"/>
                <a:cs typeface="Arial" panose="020B0604020202020204" pitchFamily="34" charset="0"/>
              </a:rPr>
              <a:t> In the United States, rates of hepatocellular carcinoma (HCC) increased over several decades and were projected to increase ~3%/year through 2030. Here, we provide HCC rates through 2016.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a:t>
            </a:r>
            <a:r>
              <a:rPr lang="en-US" sz="1000" b="0" i="0" kern="1200" dirty="0">
                <a:solidFill>
                  <a:schemeClr val="tx1"/>
                </a:solidFill>
                <a:effectLst/>
                <a:latin typeface="Arial" panose="020B0604020202020204" pitchFamily="34" charset="0"/>
                <a:ea typeface="+mn-ea"/>
                <a:cs typeface="Arial" panose="020B0604020202020204" pitchFamily="34" charset="0"/>
              </a:rPr>
              <a:t> HCC incidence data were obtained from SEER-21, a group of population-based cancer registries covering 37% of the U.S. population. Cases were identified using International Classification of Diseases for Oncology, 3rd edition codes (site: C22.0; histology: 8170-8175). </a:t>
            </a:r>
          </a:p>
          <a:p>
            <a:pPr marL="0" indent="0" rtl="0" fontAlgn="base">
              <a:buNone/>
            </a:pP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Incidence rates were age-standardized to the 2000 US population, and estimated overall and by sex, age group and race/ethnicity. Annual percent changes (APCs) were estimated using </a:t>
            </a:r>
            <a:r>
              <a:rPr lang="en-US" sz="1000" b="0" i="0" kern="1200" dirty="0" err="1">
                <a:solidFill>
                  <a:schemeClr val="tx1"/>
                </a:solidFill>
                <a:effectLst/>
                <a:latin typeface="Arial" panose="020B0604020202020204" pitchFamily="34" charset="0"/>
                <a:ea typeface="+mn-ea"/>
                <a:cs typeface="Arial" panose="020B0604020202020204" pitchFamily="34" charset="0"/>
              </a:rPr>
              <a:t>joinpoint</a:t>
            </a:r>
            <a:r>
              <a:rPr lang="en-US" sz="1000" b="0" i="0" kern="1200" dirty="0">
                <a:solidFill>
                  <a:schemeClr val="tx1"/>
                </a:solidFill>
                <a:effectLst/>
                <a:latin typeface="Arial" panose="020B0604020202020204" pitchFamily="34" charset="0"/>
                <a:ea typeface="+mn-ea"/>
                <a:cs typeface="Arial" panose="020B0604020202020204" pitchFamily="34" charset="0"/>
              </a:rPr>
              <a:t> regression, which identifies statistically significant inflection points in rate trajectories. Rate ratios (RRs) comparing 2016 to 2015 were estimated.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1" i="0" kern="1200" dirty="0">
                <a:solidFill>
                  <a:schemeClr val="tx1"/>
                </a:solidFill>
                <a:effectLst/>
                <a:latin typeface="Arial" panose="020B0604020202020204" pitchFamily="34" charset="0"/>
                <a:ea typeface="+mn-ea"/>
                <a:cs typeface="Arial" panose="020B0604020202020204" pitchFamily="34" charset="0"/>
              </a:rPr>
              <a:t>Figure 1 </a:t>
            </a:r>
            <a:r>
              <a:rPr lang="en-US" sz="1000" b="0" i="0" kern="1200" dirty="0">
                <a:solidFill>
                  <a:schemeClr val="tx1"/>
                </a:solidFill>
                <a:effectLst/>
                <a:latin typeface="Arial" panose="020B0604020202020204" pitchFamily="34" charset="0"/>
                <a:ea typeface="+mn-ea"/>
                <a:cs typeface="Arial" panose="020B0604020202020204" pitchFamily="34" charset="0"/>
              </a:rPr>
              <a:t>shows that overall HCC rates increased 5.64%/year during 2000-2007 (p&lt;0.001), 2.68%/year during 2007-2013 (p&lt;0.001) and then plateaued starting in 2013 (APC=-1.44%/year; p=0.12). HCC incidence was significantly lower in 2016 compared to 2015 (RR=0.96; p=0.007). </a:t>
            </a:r>
          </a:p>
          <a:p>
            <a:pPr rtl="0" fontAlgn="base"/>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HCC trends differed by age. Inflections and significant decreases occurred among 35-49-year-olds starting in 2006 (APC=-4.93%/year; p&lt;0.001) and among 50-64-year-olds starting in 2014 (APC=-6.64%/year; p=0.04). For ≥65-year-olds, rates increased during the entire time period (APC=2.69%/year; p&lt;0.001). </a:t>
            </a:r>
          </a:p>
          <a:p>
            <a:pPr marL="0" indent="0" rtl="0" fontAlgn="base">
              <a:buNone/>
            </a:pP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0" i="0" kern="1200" dirty="0">
                <a:solidFill>
                  <a:schemeClr val="tx1"/>
                </a:solidFill>
                <a:effectLst/>
                <a:latin typeface="Arial" panose="020B0604020202020204" pitchFamily="34" charset="0"/>
                <a:ea typeface="+mn-ea"/>
                <a:cs typeface="Arial" panose="020B0604020202020204" pitchFamily="34" charset="0"/>
              </a:rPr>
              <a:t>By race, HCC rates plateaued among Whites beginning in 2013 (APC=-0.91%/year; p=0.45) and among Blacks in 2009 (APC=0.27%/year; p=0.65). Among Hispanics, HCC incidence decreased beginning in 2014 (-6.55%/year; p=0.08) and was significantly lower in 2016 than 2015. Among Asians, starting in 2007, HCC rates decreased -2.72%/year (p&lt;0.001). In contrast, for American Indian/Alaska Natives, HCC rates increased 4.60%/year (p&lt;0.001) across the entire time period.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a:t>
            </a:r>
            <a:r>
              <a:rPr lang="en-US" sz="1000" b="0" i="0" kern="1200" dirty="0">
                <a:solidFill>
                  <a:schemeClr val="tx1"/>
                </a:solidFill>
                <a:effectLst/>
                <a:latin typeface="Arial" panose="020B0604020202020204" pitchFamily="34" charset="0"/>
                <a:ea typeface="+mn-ea"/>
                <a:cs typeface="Arial" panose="020B0604020202020204" pitchFamily="34" charset="0"/>
              </a:rPr>
              <a:t> U.S. HCC incidence increased for decades and was projected to continue rising through 2030, however, recent data indicate HCC rates flattened in 2013 and then declined in 2016. Our analysis suggests the tide has begun to turn for HCC incidence in the United States. </a:t>
            </a: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91980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a:cs typeface="Arial"/>
              </a:rPr>
              <a:t>Abbreviations: SNAC, supportive needs assessment tool for cirrhosis</a:t>
            </a:r>
            <a:endParaRPr lang="en-US" sz="1000" b="0" i="1"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SAT333</a:t>
            </a: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Development of a supportive needs assessment tool for cirrhosis (SNAC)</a:t>
            </a:r>
          </a:p>
          <a:p>
            <a:pPr marL="0" indent="0" rtl="0" fontAlgn="base">
              <a:buNone/>
            </a:pPr>
            <a:r>
              <a:rPr lang="en-US" sz="1000" u="sng" dirty="0">
                <a:latin typeface="Arial"/>
                <a:cs typeface="Arial"/>
              </a:rPr>
              <a:t>Patricia Valery</a:t>
            </a:r>
            <a:r>
              <a:rPr lang="en-US" sz="1000" baseline="30000" dirty="0">
                <a:latin typeface="Arial"/>
                <a:cs typeface="Arial"/>
              </a:rPr>
              <a:t>1</a:t>
            </a:r>
            <a:r>
              <a:rPr lang="de-DE" sz="1000" dirty="0">
                <a:latin typeface="Arial"/>
                <a:cs typeface="Arial"/>
              </a:rPr>
              <a:t>, </a:t>
            </a:r>
            <a:r>
              <a:rPr lang="en-US" sz="1000" dirty="0">
                <a:latin typeface="Arial"/>
                <a:cs typeface="Arial"/>
              </a:rPr>
              <a:t>Christina Bernardes</a:t>
            </a:r>
            <a:r>
              <a:rPr lang="en-US" sz="1000" baseline="30000" dirty="0">
                <a:latin typeface="Arial"/>
                <a:cs typeface="Arial"/>
              </a:rPr>
              <a:t>1</a:t>
            </a:r>
            <a:r>
              <a:rPr lang="de-DE" sz="1000" dirty="0">
                <a:latin typeface="Arial"/>
                <a:cs typeface="Arial"/>
              </a:rPr>
              <a:t>, </a:t>
            </a:r>
            <a:r>
              <a:rPr lang="en-US" sz="1000" dirty="0">
                <a:latin typeface="Arial"/>
                <a:cs typeface="Arial"/>
              </a:rPr>
              <a:t>Katherine Stuart</a:t>
            </a:r>
            <a:r>
              <a:rPr lang="en-US" sz="1000" baseline="30000" dirty="0">
                <a:latin typeface="Arial"/>
                <a:cs typeface="Arial"/>
              </a:rPr>
              <a:t>2</a:t>
            </a:r>
            <a:r>
              <a:rPr lang="de-DE" sz="1000" dirty="0">
                <a:latin typeface="Arial"/>
                <a:cs typeface="Arial"/>
              </a:rPr>
              <a:t>, </a:t>
            </a:r>
            <a:r>
              <a:rPr lang="en-US" sz="1000" dirty="0">
                <a:latin typeface="Arial"/>
                <a:cs typeface="Arial"/>
              </a:rPr>
              <a:t>Gunter Hartel</a:t>
            </a:r>
            <a:r>
              <a:rPr lang="en-US" sz="1000" baseline="30000" dirty="0">
                <a:latin typeface="Arial"/>
                <a:cs typeface="Arial"/>
              </a:rPr>
              <a:t>1</a:t>
            </a:r>
            <a:r>
              <a:rPr lang="de-DE" sz="1000" dirty="0">
                <a:latin typeface="Arial"/>
                <a:cs typeface="Arial"/>
              </a:rPr>
              <a:t>, </a:t>
            </a:r>
            <a:r>
              <a:rPr lang="en-US" sz="1000" dirty="0">
                <a:latin typeface="Arial"/>
                <a:cs typeface="Arial"/>
              </a:rPr>
              <a:t>Steven McPhail</a:t>
            </a:r>
            <a:r>
              <a:rPr lang="en-US" sz="1000" baseline="30000" dirty="0">
                <a:latin typeface="Arial"/>
                <a:cs typeface="Arial"/>
              </a:rPr>
              <a:t>3</a:t>
            </a:r>
            <a:r>
              <a:rPr lang="de-DE" sz="1000" dirty="0">
                <a:latin typeface="Arial"/>
                <a:cs typeface="Arial"/>
              </a:rPr>
              <a:t>, </a:t>
            </a:r>
            <a:r>
              <a:rPr lang="en-US" sz="1000" dirty="0">
                <a:latin typeface="Arial"/>
                <a:cs typeface="Arial"/>
              </a:rPr>
              <a:t>Richard Skoien</a:t>
            </a:r>
            <a:r>
              <a:rPr lang="en-US" sz="1000" baseline="30000" dirty="0">
                <a:latin typeface="Arial"/>
                <a:cs typeface="Arial"/>
              </a:rPr>
              <a:t>4</a:t>
            </a:r>
            <a:r>
              <a:rPr lang="de-DE" sz="1000" b="0" i="0" kern="1200" dirty="0">
                <a:effectLst/>
                <a:latin typeface="Arial"/>
                <a:cs typeface="Arial"/>
              </a:rPr>
              <a:t>, </a:t>
            </a:r>
            <a:r>
              <a:rPr lang="en-US" sz="1000" dirty="0">
                <a:latin typeface="Arial"/>
                <a:cs typeface="Arial"/>
              </a:rPr>
              <a:t>Tony Rahman</a:t>
            </a:r>
            <a:r>
              <a:rPr lang="en-US" sz="1000" baseline="30000" dirty="0">
                <a:latin typeface="Arial"/>
                <a:cs typeface="Arial"/>
              </a:rPr>
              <a:t>5</a:t>
            </a:r>
            <a:r>
              <a:rPr lang="de-DE" sz="1000" b="0" i="0" kern="1200" dirty="0">
                <a:effectLst/>
                <a:latin typeface="Arial"/>
                <a:cs typeface="Arial"/>
              </a:rPr>
              <a:t>, </a:t>
            </a:r>
            <a:r>
              <a:rPr lang="en-US" sz="1000" dirty="0">
                <a:latin typeface="Arial"/>
                <a:cs typeface="Arial"/>
              </a:rPr>
              <a:t>Paul Clark</a:t>
            </a:r>
            <a:r>
              <a:rPr lang="en-US" sz="1000" baseline="30000" dirty="0">
                <a:latin typeface="Arial"/>
                <a:cs typeface="Arial"/>
              </a:rPr>
              <a:t>6</a:t>
            </a:r>
            <a:r>
              <a:rPr lang="de-DE" sz="1000" b="0" i="0" kern="1200" dirty="0">
                <a:effectLst/>
                <a:latin typeface="Arial"/>
                <a:cs typeface="Arial"/>
              </a:rPr>
              <a:t>, </a:t>
            </a:r>
            <a:r>
              <a:rPr lang="en-US" sz="1000" dirty="0">
                <a:latin typeface="Arial"/>
                <a:cs typeface="Arial"/>
              </a:rPr>
              <a:t>Leigh Horsfall</a:t>
            </a:r>
            <a:r>
              <a:rPr lang="en-US" sz="1000" baseline="30000" dirty="0">
                <a:latin typeface="Arial"/>
                <a:cs typeface="Arial"/>
              </a:rPr>
              <a:t>2</a:t>
            </a:r>
            <a:r>
              <a:rPr lang="de-DE" sz="1000" b="0" i="0" kern="1200" dirty="0">
                <a:effectLst/>
                <a:latin typeface="Arial"/>
                <a:cs typeface="Arial"/>
              </a:rPr>
              <a:t>, </a:t>
            </a:r>
            <a:r>
              <a:rPr lang="en-US" sz="1000" dirty="0">
                <a:latin typeface="Arial"/>
                <a:cs typeface="Arial"/>
              </a:rPr>
              <a:t>Kelly Hayward</a:t>
            </a:r>
            <a:r>
              <a:rPr lang="en-US" sz="1000" baseline="30000" dirty="0">
                <a:latin typeface="Arial"/>
                <a:cs typeface="Arial"/>
              </a:rPr>
              <a:t>7</a:t>
            </a:r>
            <a:r>
              <a:rPr lang="de-DE" sz="1000" b="0" i="0" kern="1200" dirty="0">
                <a:effectLst/>
                <a:latin typeface="Arial"/>
                <a:cs typeface="Arial"/>
              </a:rPr>
              <a:t>, </a:t>
            </a:r>
            <a:r>
              <a:rPr lang="en-US" sz="1000" dirty="0">
                <a:latin typeface="Arial"/>
                <a:cs typeface="Arial"/>
              </a:rPr>
              <a:t>Rohit Gupta</a:t>
            </a:r>
            <a:r>
              <a:rPr lang="en-US" sz="1000" baseline="30000" dirty="0">
                <a:latin typeface="Arial"/>
                <a:cs typeface="Arial"/>
              </a:rPr>
              <a:t>8</a:t>
            </a:r>
            <a:r>
              <a:rPr lang="de-DE" sz="1000" b="0" i="0" kern="1200" dirty="0">
                <a:effectLst/>
                <a:latin typeface="Arial"/>
                <a:cs typeface="Arial"/>
              </a:rPr>
              <a:t>, </a:t>
            </a:r>
            <a:r>
              <a:rPr lang="en-US" sz="1000" dirty="0">
                <a:latin typeface="Arial"/>
                <a:cs typeface="Arial"/>
              </a:rPr>
              <a:t>Elizabeth Powell</a:t>
            </a:r>
            <a:r>
              <a:rPr lang="en-US" sz="1000" baseline="30000" dirty="0">
                <a:latin typeface="Arial"/>
                <a:cs typeface="Arial"/>
              </a:rPr>
              <a:t>2</a:t>
            </a:r>
            <a:endParaRPr lang="en-US" sz="1000" dirty="0">
              <a:latin typeface="Arial"/>
              <a:cs typeface="Arial"/>
            </a:endParaRP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dirty="0">
                <a:solidFill>
                  <a:schemeClr val="tx1"/>
                </a:solidFill>
                <a:effectLst/>
                <a:latin typeface="Arial" panose="020B0604020202020204" pitchFamily="34" charset="0"/>
                <a:ea typeface="+mn-ea"/>
                <a:cs typeface="Arial" panose="020B0604020202020204" pitchFamily="34" charset="0"/>
              </a:rPr>
              <a:t>QIMR Berghofer Medical Research Institute</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dirty="0">
                <a:solidFill>
                  <a:schemeClr val="tx1"/>
                </a:solidFill>
                <a:effectLst/>
                <a:latin typeface="Arial" panose="020B0604020202020204" pitchFamily="34" charset="0"/>
                <a:ea typeface="+mn-ea"/>
                <a:cs typeface="Arial" panose="020B0604020202020204" pitchFamily="34" charset="0"/>
              </a:rPr>
              <a:t>Princess Alexandra Hospital</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dirty="0">
                <a:solidFill>
                  <a:schemeClr val="tx1"/>
                </a:solidFill>
                <a:effectLst/>
                <a:latin typeface="Arial" panose="020B0604020202020204" pitchFamily="34" charset="0"/>
                <a:ea typeface="+mn-ea"/>
                <a:cs typeface="Arial" panose="020B0604020202020204" pitchFamily="34" charset="0"/>
              </a:rPr>
              <a:t>Queensland University of Technology</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1" kern="1200" dirty="0">
                <a:solidFill>
                  <a:schemeClr val="tx1"/>
                </a:solidFill>
                <a:effectLst/>
                <a:latin typeface="Arial" panose="020B0604020202020204" pitchFamily="34" charset="0"/>
                <a:ea typeface="+mn-ea"/>
                <a:cs typeface="Arial" panose="020B0604020202020204" pitchFamily="34" charset="0"/>
              </a:rPr>
              <a:t>Royal Brisbane and Women's Hospital</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1" kern="1200" dirty="0">
                <a:solidFill>
                  <a:schemeClr val="tx1"/>
                </a:solidFill>
                <a:effectLst/>
                <a:latin typeface="Arial" panose="020B0604020202020204" pitchFamily="34" charset="0"/>
                <a:ea typeface="+mn-ea"/>
                <a:cs typeface="Arial" panose="020B0604020202020204" pitchFamily="34" charset="0"/>
              </a:rPr>
              <a:t>The Prince Charles Hospital</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b="0" i="1" kern="1200" dirty="0">
                <a:solidFill>
                  <a:schemeClr val="tx1"/>
                </a:solidFill>
                <a:effectLst/>
                <a:latin typeface="Arial" panose="020B0604020202020204" pitchFamily="34" charset="0"/>
                <a:ea typeface="+mn-ea"/>
                <a:cs typeface="Arial" panose="020B0604020202020204" pitchFamily="34" charset="0"/>
              </a:rPr>
              <a:t>Mater Hospitals</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b="0" i="1" kern="1200" dirty="0">
                <a:solidFill>
                  <a:schemeClr val="tx1"/>
                </a:solidFill>
                <a:effectLst/>
                <a:latin typeface="Arial" panose="020B0604020202020204" pitchFamily="34" charset="0"/>
                <a:ea typeface="+mn-ea"/>
                <a:cs typeface="Arial" panose="020B0604020202020204" pitchFamily="34" charset="0"/>
              </a:rPr>
              <a:t>The University of Queensland</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b="0" i="1" kern="1200" dirty="0">
                <a:solidFill>
                  <a:schemeClr val="tx1"/>
                </a:solidFill>
                <a:effectLst/>
                <a:latin typeface="Arial" panose="020B0604020202020204" pitchFamily="34" charset="0"/>
                <a:ea typeface="+mn-ea"/>
                <a:cs typeface="Arial" panose="020B0604020202020204" pitchFamily="34" charset="0"/>
              </a:rPr>
              <a:t>Sunshine Coast University Hospital</a:t>
            </a: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b="0" i="0" kern="1200" dirty="0">
                <a:solidFill>
                  <a:schemeClr val="tx1"/>
                </a:solidFill>
                <a:effectLst/>
                <a:latin typeface="Arial" panose="020B0604020202020204" pitchFamily="34" charset="0"/>
                <a:ea typeface="+mn-ea"/>
                <a:cs typeface="Arial" panose="020B0604020202020204" pitchFamily="34" charset="0"/>
              </a:rPr>
              <a:t>Accurate assessment of the supportive needs of individuals with cirrhosis is important to improve patient care. To address the lack of a specific health needs assessment instrument for this patient group, we developed what is, to the best of our knowledge, the first supportive needs assessment tool for cirrhosis. We report the development and psychometric testing of a Supportive Needs Assessment tool for Cirrhosis (SNAC).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 </a:t>
            </a:r>
            <a:r>
              <a:rPr lang="en-US" sz="1000" b="0" i="0" kern="1200" dirty="0">
                <a:solidFill>
                  <a:schemeClr val="tx1"/>
                </a:solidFill>
                <a:effectLst/>
                <a:latin typeface="Arial" panose="020B0604020202020204" pitchFamily="34" charset="0"/>
                <a:ea typeface="+mn-ea"/>
                <a:cs typeface="Arial" panose="020B0604020202020204" pitchFamily="34" charset="0"/>
              </a:rPr>
              <a:t>The SNAC was developed in three stages, namely: (</a:t>
            </a:r>
            <a:r>
              <a:rPr lang="en-US" sz="1000" b="0" i="0" kern="1200" dirty="0" err="1">
                <a:solidFill>
                  <a:schemeClr val="tx1"/>
                </a:solidFill>
                <a:effectLst/>
                <a:latin typeface="Arial" panose="020B0604020202020204" pitchFamily="34" charset="0"/>
                <a:ea typeface="+mn-ea"/>
                <a:cs typeface="Arial" panose="020B0604020202020204" pitchFamily="34" charset="0"/>
              </a:rPr>
              <a:t>i</a:t>
            </a:r>
            <a:r>
              <a:rPr lang="en-US" sz="1000" b="0" i="0" kern="1200" dirty="0">
                <a:solidFill>
                  <a:schemeClr val="tx1"/>
                </a:solidFill>
                <a:effectLst/>
                <a:latin typeface="Arial" panose="020B0604020202020204" pitchFamily="34" charset="0"/>
                <a:ea typeface="+mn-ea"/>
                <a:cs typeface="Arial" panose="020B0604020202020204" pitchFamily="34" charset="0"/>
              </a:rPr>
              <a:t>) item generation; (ii) pre-testing of the first draft of the SNAC (face and content validity, review, and field-testing of the instrument); and (iii) psychometric evaluation of the newly developed SNAC (</a:t>
            </a:r>
            <a:r>
              <a:rPr lang="en-US" sz="1000" b="1" i="0" kern="1200" dirty="0">
                <a:solidFill>
                  <a:schemeClr val="tx1"/>
                </a:solidFill>
                <a:effectLst/>
                <a:latin typeface="Arial" panose="020B0604020202020204" pitchFamily="34" charset="0"/>
                <a:ea typeface="+mn-ea"/>
                <a:cs typeface="Arial" panose="020B0604020202020204" pitchFamily="34" charset="0"/>
              </a:rPr>
              <a:t>Fig</a:t>
            </a:r>
            <a:r>
              <a:rPr lang="en-US" sz="1000" b="0" i="0" kern="1200" dirty="0">
                <a:solidFill>
                  <a:schemeClr val="tx1"/>
                </a:solidFill>
                <a:effectLst/>
                <a:latin typeface="Arial" panose="020B0604020202020204" pitchFamily="34" charset="0"/>
                <a:ea typeface="+mn-ea"/>
                <a:cs typeface="Arial" panose="020B0604020202020204" pitchFamily="34" charset="0"/>
              </a:rPr>
              <a:t>). The 50-item SNAC was administered to patients (n=465) diagnosed with cirrhosis recruited from five metropolitan hospitals in Queensland, Australia. Items were assessed for ceiling and floor effects, and exploratory factor analysis was used to assess the factor structure. Identified factors were assessed for internal consistency and convergent validity to validated psychosocial tools.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 </a:t>
            </a:r>
            <a:r>
              <a:rPr lang="en-US" sz="1000" b="0" i="0" kern="1200" dirty="0">
                <a:solidFill>
                  <a:schemeClr val="tx1"/>
                </a:solidFill>
                <a:effectLst/>
                <a:latin typeface="Arial" panose="020B0604020202020204" pitchFamily="34" charset="0"/>
                <a:ea typeface="+mn-ea"/>
                <a:cs typeface="Arial" panose="020B0604020202020204" pitchFamily="34" charset="0"/>
              </a:rPr>
              <a:t>Exploratory factor analysis identified 4 factors (39 items), which together accounted for 49.2% of the total variance. The 39-item SNAC met the requirements of a needs assessment tool and identified a range of needs important to patients with cirrhosis that were grouped in four subscales: ‘Psychosocial issues’, ‘Practical and physical needs’, ‘Information needs’, and ‘Lifestyle changes’.  Cronbach alpha for the total scale was 0.94; values ranged from 0.64 to 0.92 in all subscales.  Convergent validity was supported by a strong correlation between the total SNAC score and that of the Chronic Liver Disease Questionnaire (CLDQ; Spearman rho -0.68; p &lt; 0.001), and moderate correlations with the Distress Thermometer (Spearman rho 0.53; p &lt; 0.001) and seven subscales of a generic health-related quality of life instrument (Short Form 36; Spearman rho ranged from -0.48 to -0.57; p &lt; 0.001). The SNAC discriminated patient groups with respect to gender (p = 0.013), age group (p &lt; 0.001), and hospital admission status (admitted vs. not; p &lt; 0.001).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 </a:t>
            </a:r>
            <a:r>
              <a:rPr lang="en-US" sz="1000" b="0" i="0" kern="1200" dirty="0">
                <a:solidFill>
                  <a:schemeClr val="tx1"/>
                </a:solidFill>
                <a:effectLst/>
                <a:latin typeface="Arial" panose="020B0604020202020204" pitchFamily="34" charset="0"/>
                <a:ea typeface="+mn-ea"/>
                <a:cs typeface="Arial" panose="020B0604020202020204" pitchFamily="34" charset="0"/>
              </a:rPr>
              <a:t>These data provide initial evidence for the validity and reliability of the SNAC, an instrument designed to measure the form and amount of perceived unmet practical and psychological needs of patients with cirrhosis.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Figure:</a:t>
            </a:r>
            <a:r>
              <a:rPr lang="en-US" sz="1000" b="0" i="0" kern="1200" dirty="0">
                <a:solidFill>
                  <a:schemeClr val="tx1"/>
                </a:solidFill>
                <a:effectLst/>
                <a:latin typeface="Arial" panose="020B0604020202020204" pitchFamily="34" charset="0"/>
                <a:ea typeface="+mn-ea"/>
                <a:cs typeface="Arial" panose="020B0604020202020204" pitchFamily="34" charset="0"/>
              </a:rPr>
              <a:t> Overview of the stages of development of the Supportive Needs Assessment tool for Cirrhosis (SNAC).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000" b="0" i="1" kern="1200" dirty="0">
                <a:solidFill>
                  <a:schemeClr val="tx1"/>
                </a:solidFill>
                <a:effectLst/>
                <a:latin typeface="Arial"/>
                <a:cs typeface="Arial"/>
              </a:rPr>
              <a:t>Abbreviations: CLDQ, chronic liver disease questionnaire; SF-36, short-form 36 health-related quality of life questionnaire; SNAC, supportive needs assessment tool for cirrhosis</a:t>
            </a:r>
            <a:endParaRPr lang="en-US" sz="1000" b="0" i="1"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endParaRPr lang="en-US" sz="1000" b="0" i="1"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SAT333</a:t>
            </a: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Development of a supportive needs assessment tool for cirrhosis (SNAC)</a:t>
            </a:r>
          </a:p>
          <a:p>
            <a:pPr marL="0" indent="0" rtl="0" fontAlgn="base">
              <a:buNone/>
            </a:pPr>
            <a:r>
              <a:rPr lang="en-US" sz="1000" u="sng" dirty="0">
                <a:latin typeface="Arial"/>
                <a:cs typeface="Arial"/>
              </a:rPr>
              <a:t>Patricia Valery</a:t>
            </a:r>
            <a:r>
              <a:rPr lang="en-US" sz="1000" baseline="30000" dirty="0">
                <a:latin typeface="Arial"/>
                <a:cs typeface="Arial"/>
              </a:rPr>
              <a:t>1</a:t>
            </a:r>
            <a:r>
              <a:rPr lang="de-DE" sz="1000" dirty="0">
                <a:latin typeface="Arial"/>
                <a:cs typeface="Arial"/>
              </a:rPr>
              <a:t>, </a:t>
            </a:r>
            <a:r>
              <a:rPr lang="en-US" sz="1000" dirty="0">
                <a:latin typeface="Arial"/>
                <a:cs typeface="Arial"/>
              </a:rPr>
              <a:t>Christina Bernardes</a:t>
            </a:r>
            <a:r>
              <a:rPr lang="en-US" sz="1000" baseline="30000" dirty="0">
                <a:latin typeface="Arial"/>
                <a:cs typeface="Arial"/>
              </a:rPr>
              <a:t>1</a:t>
            </a:r>
            <a:r>
              <a:rPr lang="de-DE" sz="1000" dirty="0">
                <a:latin typeface="Arial"/>
                <a:cs typeface="Arial"/>
              </a:rPr>
              <a:t>, </a:t>
            </a:r>
            <a:r>
              <a:rPr lang="en-US" sz="1000" dirty="0">
                <a:latin typeface="Arial"/>
                <a:cs typeface="Arial"/>
              </a:rPr>
              <a:t>Katherine Stuart</a:t>
            </a:r>
            <a:r>
              <a:rPr lang="en-US" sz="1000" baseline="30000" dirty="0">
                <a:latin typeface="Arial"/>
                <a:cs typeface="Arial"/>
              </a:rPr>
              <a:t>2</a:t>
            </a:r>
            <a:r>
              <a:rPr lang="de-DE" sz="1000" dirty="0">
                <a:latin typeface="Arial"/>
                <a:cs typeface="Arial"/>
              </a:rPr>
              <a:t>, </a:t>
            </a:r>
            <a:r>
              <a:rPr lang="en-US" sz="1000" dirty="0">
                <a:latin typeface="Arial"/>
                <a:cs typeface="Arial"/>
              </a:rPr>
              <a:t>Gunter Hartel</a:t>
            </a:r>
            <a:r>
              <a:rPr lang="en-US" sz="1000" baseline="30000" dirty="0">
                <a:latin typeface="Arial"/>
                <a:cs typeface="Arial"/>
              </a:rPr>
              <a:t>1</a:t>
            </a:r>
            <a:r>
              <a:rPr lang="de-DE" sz="1000" dirty="0">
                <a:latin typeface="Arial"/>
                <a:cs typeface="Arial"/>
              </a:rPr>
              <a:t>, </a:t>
            </a:r>
            <a:r>
              <a:rPr lang="en-US" sz="1000" dirty="0">
                <a:latin typeface="Arial"/>
                <a:cs typeface="Arial"/>
              </a:rPr>
              <a:t>Steven McPhail</a:t>
            </a:r>
            <a:r>
              <a:rPr lang="en-US" sz="1000" baseline="30000" dirty="0">
                <a:latin typeface="Arial"/>
                <a:cs typeface="Arial"/>
              </a:rPr>
              <a:t>3</a:t>
            </a:r>
            <a:r>
              <a:rPr lang="de-DE" sz="1000" dirty="0">
                <a:latin typeface="Arial"/>
                <a:cs typeface="Arial"/>
              </a:rPr>
              <a:t>, </a:t>
            </a:r>
            <a:r>
              <a:rPr lang="en-US" sz="1000" dirty="0">
                <a:latin typeface="Arial"/>
                <a:cs typeface="Arial"/>
              </a:rPr>
              <a:t>Richard Skoien</a:t>
            </a:r>
            <a:r>
              <a:rPr lang="en-US" sz="1000" baseline="30000" dirty="0">
                <a:latin typeface="Arial"/>
                <a:cs typeface="Arial"/>
              </a:rPr>
              <a:t>4</a:t>
            </a:r>
            <a:r>
              <a:rPr lang="de-DE" sz="1000" b="0" i="0" kern="1200" dirty="0">
                <a:effectLst/>
                <a:latin typeface="Arial"/>
                <a:cs typeface="Arial"/>
              </a:rPr>
              <a:t>, </a:t>
            </a:r>
            <a:r>
              <a:rPr lang="en-US" sz="1000" dirty="0">
                <a:latin typeface="Arial"/>
                <a:cs typeface="Arial"/>
              </a:rPr>
              <a:t>Tony Rahman</a:t>
            </a:r>
            <a:r>
              <a:rPr lang="en-US" sz="1000" baseline="30000" dirty="0">
                <a:latin typeface="Arial"/>
                <a:cs typeface="Arial"/>
              </a:rPr>
              <a:t>5</a:t>
            </a:r>
            <a:r>
              <a:rPr lang="de-DE" sz="1000" b="0" i="0" kern="1200" dirty="0">
                <a:effectLst/>
                <a:latin typeface="Arial"/>
                <a:cs typeface="Arial"/>
              </a:rPr>
              <a:t>, </a:t>
            </a:r>
            <a:r>
              <a:rPr lang="en-US" sz="1000" dirty="0">
                <a:latin typeface="Arial"/>
                <a:cs typeface="Arial"/>
              </a:rPr>
              <a:t>Paul Clark</a:t>
            </a:r>
            <a:r>
              <a:rPr lang="en-US" sz="1000" baseline="30000" dirty="0">
                <a:latin typeface="Arial"/>
                <a:cs typeface="Arial"/>
              </a:rPr>
              <a:t>6</a:t>
            </a:r>
            <a:r>
              <a:rPr lang="de-DE" sz="1000" b="0" i="0" kern="1200" dirty="0">
                <a:effectLst/>
                <a:latin typeface="Arial"/>
                <a:cs typeface="Arial"/>
              </a:rPr>
              <a:t>, </a:t>
            </a:r>
            <a:r>
              <a:rPr lang="en-US" sz="1000" dirty="0">
                <a:latin typeface="Arial"/>
                <a:cs typeface="Arial"/>
              </a:rPr>
              <a:t>Leigh Horsfall</a:t>
            </a:r>
            <a:r>
              <a:rPr lang="en-US" sz="1000" baseline="30000" dirty="0">
                <a:latin typeface="Arial"/>
                <a:cs typeface="Arial"/>
              </a:rPr>
              <a:t>2</a:t>
            </a:r>
            <a:r>
              <a:rPr lang="de-DE" sz="1000" b="0" i="0" kern="1200" dirty="0">
                <a:effectLst/>
                <a:latin typeface="Arial"/>
                <a:cs typeface="Arial"/>
              </a:rPr>
              <a:t>, </a:t>
            </a:r>
            <a:r>
              <a:rPr lang="en-US" sz="1000" dirty="0">
                <a:latin typeface="Arial"/>
                <a:cs typeface="Arial"/>
              </a:rPr>
              <a:t>Kelly Hayward</a:t>
            </a:r>
            <a:r>
              <a:rPr lang="en-US" sz="1000" baseline="30000" dirty="0">
                <a:latin typeface="Arial"/>
                <a:cs typeface="Arial"/>
              </a:rPr>
              <a:t>7</a:t>
            </a:r>
            <a:r>
              <a:rPr lang="de-DE" sz="1000" b="0" i="0" kern="1200" dirty="0">
                <a:effectLst/>
                <a:latin typeface="Arial"/>
                <a:cs typeface="Arial"/>
              </a:rPr>
              <a:t>, </a:t>
            </a:r>
            <a:r>
              <a:rPr lang="en-US" sz="1000" dirty="0">
                <a:latin typeface="Arial"/>
                <a:cs typeface="Arial"/>
              </a:rPr>
              <a:t>Rohit Gupta</a:t>
            </a:r>
            <a:r>
              <a:rPr lang="en-US" sz="1000" baseline="30000" dirty="0">
                <a:latin typeface="Arial"/>
                <a:cs typeface="Arial"/>
              </a:rPr>
              <a:t>8</a:t>
            </a:r>
            <a:r>
              <a:rPr lang="de-DE" sz="1000" b="0" i="0" kern="1200" dirty="0">
                <a:effectLst/>
                <a:latin typeface="Arial"/>
                <a:cs typeface="Arial"/>
              </a:rPr>
              <a:t>, </a:t>
            </a:r>
            <a:r>
              <a:rPr lang="en-US" sz="1000" dirty="0">
                <a:latin typeface="Arial"/>
                <a:cs typeface="Arial"/>
              </a:rPr>
              <a:t>Elizabeth Powell</a:t>
            </a:r>
            <a:r>
              <a:rPr lang="en-US" sz="1000" baseline="30000" dirty="0">
                <a:latin typeface="Arial"/>
                <a:cs typeface="Arial"/>
              </a:rPr>
              <a:t>2</a:t>
            </a:r>
            <a:endParaRPr lang="en-US" sz="1000" dirty="0">
              <a:latin typeface="Arial"/>
              <a:cs typeface="Arial"/>
            </a:endParaRPr>
          </a:p>
          <a:p>
            <a:pPr marL="0" indent="0" rtl="0" fontAlgn="base">
              <a:buNone/>
            </a:pPr>
            <a:r>
              <a:rPr lang="en-US" sz="1000" b="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b="0" i="1" kern="1200" dirty="0">
                <a:solidFill>
                  <a:schemeClr val="tx1"/>
                </a:solidFill>
                <a:effectLst/>
                <a:latin typeface="Arial" panose="020B0604020202020204" pitchFamily="34" charset="0"/>
                <a:ea typeface="+mn-ea"/>
                <a:cs typeface="Arial" panose="020B0604020202020204" pitchFamily="34" charset="0"/>
              </a:rPr>
              <a:t>QIMR Berghofer Medical Research Institute</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b="0" i="1" kern="1200" dirty="0">
                <a:solidFill>
                  <a:schemeClr val="tx1"/>
                </a:solidFill>
                <a:effectLst/>
                <a:latin typeface="Arial" panose="020B0604020202020204" pitchFamily="34" charset="0"/>
                <a:ea typeface="+mn-ea"/>
                <a:cs typeface="Arial" panose="020B0604020202020204" pitchFamily="34" charset="0"/>
              </a:rPr>
              <a:t>Princess Alexandra Hospital</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b="0" i="1" kern="1200" dirty="0">
                <a:solidFill>
                  <a:schemeClr val="tx1"/>
                </a:solidFill>
                <a:effectLst/>
                <a:latin typeface="Arial" panose="020B0604020202020204" pitchFamily="34" charset="0"/>
                <a:ea typeface="+mn-ea"/>
                <a:cs typeface="Arial" panose="020B0604020202020204" pitchFamily="34" charset="0"/>
              </a:rPr>
              <a:t>Queensland University of Technology</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b="0" i="1" kern="1200" dirty="0">
                <a:solidFill>
                  <a:schemeClr val="tx1"/>
                </a:solidFill>
                <a:effectLst/>
                <a:latin typeface="Arial" panose="020B0604020202020204" pitchFamily="34" charset="0"/>
                <a:ea typeface="+mn-ea"/>
                <a:cs typeface="Arial" panose="020B0604020202020204" pitchFamily="34" charset="0"/>
              </a:rPr>
              <a:t>Royal Brisbane and Women's Hospital</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b="0" i="1" kern="1200" dirty="0">
                <a:solidFill>
                  <a:schemeClr val="tx1"/>
                </a:solidFill>
                <a:effectLst/>
                <a:latin typeface="Arial" panose="020B0604020202020204" pitchFamily="34" charset="0"/>
                <a:ea typeface="+mn-ea"/>
                <a:cs typeface="Arial" panose="020B0604020202020204" pitchFamily="34" charset="0"/>
              </a:rPr>
              <a:t>The Prince Charles Hospital</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b="0" i="1" kern="1200" dirty="0">
                <a:solidFill>
                  <a:schemeClr val="tx1"/>
                </a:solidFill>
                <a:effectLst/>
                <a:latin typeface="Arial" panose="020B0604020202020204" pitchFamily="34" charset="0"/>
                <a:ea typeface="+mn-ea"/>
                <a:cs typeface="Arial" panose="020B0604020202020204" pitchFamily="34" charset="0"/>
              </a:rPr>
              <a:t>Mater Hospitals</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b="0" i="1" kern="1200" dirty="0">
                <a:solidFill>
                  <a:schemeClr val="tx1"/>
                </a:solidFill>
                <a:effectLst/>
                <a:latin typeface="Arial" panose="020B0604020202020204" pitchFamily="34" charset="0"/>
                <a:ea typeface="+mn-ea"/>
                <a:cs typeface="Arial" panose="020B0604020202020204" pitchFamily="34" charset="0"/>
              </a:rPr>
              <a:t>The University of Queensland</a:t>
            </a:r>
            <a:r>
              <a:rPr lang="en-US" sz="1000" b="0" i="0" kern="1200" dirty="0">
                <a:solidFill>
                  <a:schemeClr val="tx1"/>
                </a:solidFill>
                <a:effectLst/>
                <a:latin typeface="Arial" panose="020B0604020202020204" pitchFamily="34" charset="0"/>
                <a:ea typeface="+mn-ea"/>
                <a:cs typeface="Arial" panose="020B0604020202020204" pitchFamily="34" charset="0"/>
              </a:rPr>
              <a:t>, </a:t>
            </a:r>
            <a:r>
              <a:rPr lang="en-US" sz="1000" b="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b="0" i="1" kern="1200" dirty="0">
                <a:solidFill>
                  <a:schemeClr val="tx1"/>
                </a:solidFill>
                <a:effectLst/>
                <a:latin typeface="Arial" panose="020B0604020202020204" pitchFamily="34" charset="0"/>
                <a:ea typeface="+mn-ea"/>
                <a:cs typeface="Arial" panose="020B0604020202020204" pitchFamily="34" charset="0"/>
              </a:rPr>
              <a:t>Sunshine Coast University Hospital</a:t>
            </a:r>
            <a:endParaRPr lang="en-US" sz="1000" b="0"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b="0" i="0" kern="1200" dirty="0">
                <a:solidFill>
                  <a:schemeClr val="tx1"/>
                </a:solidFill>
                <a:effectLst/>
                <a:latin typeface="Arial" panose="020B0604020202020204" pitchFamily="34" charset="0"/>
                <a:ea typeface="+mn-ea"/>
                <a:cs typeface="Arial" panose="020B0604020202020204" pitchFamily="34" charset="0"/>
              </a:rPr>
              <a:t>Accurate assessment of the supportive needs of individuals with cirrhosis is important to improve patient care. To address the lack of a specific health needs assessment instrument for this patient group, we developed what is, to the best of our knowledge, the first supportive needs assessment tool for cirrhosis. We report the development and psychometric testing of a Supportive Needs Assessment tool for Cirrhosis (SNAC).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Method: </a:t>
            </a:r>
            <a:r>
              <a:rPr lang="en-US" sz="1000" b="0" i="0" kern="1200" dirty="0">
                <a:solidFill>
                  <a:schemeClr val="tx1"/>
                </a:solidFill>
                <a:effectLst/>
                <a:latin typeface="Arial" panose="020B0604020202020204" pitchFamily="34" charset="0"/>
                <a:ea typeface="+mn-ea"/>
                <a:cs typeface="Arial" panose="020B0604020202020204" pitchFamily="34" charset="0"/>
              </a:rPr>
              <a:t>The SNAC was developed in three stages, namely: (</a:t>
            </a:r>
            <a:r>
              <a:rPr lang="en-US" sz="1000" b="0" i="0" kern="1200" dirty="0" err="1">
                <a:solidFill>
                  <a:schemeClr val="tx1"/>
                </a:solidFill>
                <a:effectLst/>
                <a:latin typeface="Arial" panose="020B0604020202020204" pitchFamily="34" charset="0"/>
                <a:ea typeface="+mn-ea"/>
                <a:cs typeface="Arial" panose="020B0604020202020204" pitchFamily="34" charset="0"/>
              </a:rPr>
              <a:t>i</a:t>
            </a:r>
            <a:r>
              <a:rPr lang="en-US" sz="1000" b="0" i="0" kern="1200" dirty="0">
                <a:solidFill>
                  <a:schemeClr val="tx1"/>
                </a:solidFill>
                <a:effectLst/>
                <a:latin typeface="Arial" panose="020B0604020202020204" pitchFamily="34" charset="0"/>
                <a:ea typeface="+mn-ea"/>
                <a:cs typeface="Arial" panose="020B0604020202020204" pitchFamily="34" charset="0"/>
              </a:rPr>
              <a:t>) item generation; (ii) pre-testing of the first draft of the SNAC (face and content validity, review, and field-testing of the instrument); and (iii) psychometric evaluation of the newly developed SNAC (</a:t>
            </a:r>
            <a:r>
              <a:rPr lang="en-US" sz="1000" b="1" i="0" kern="1200" dirty="0">
                <a:solidFill>
                  <a:schemeClr val="tx1"/>
                </a:solidFill>
                <a:effectLst/>
                <a:latin typeface="Arial" panose="020B0604020202020204" pitchFamily="34" charset="0"/>
                <a:ea typeface="+mn-ea"/>
                <a:cs typeface="Arial" panose="020B0604020202020204" pitchFamily="34" charset="0"/>
              </a:rPr>
              <a:t>Fig</a:t>
            </a:r>
            <a:r>
              <a:rPr lang="en-US" sz="1000" b="0" i="0" kern="1200" dirty="0">
                <a:solidFill>
                  <a:schemeClr val="tx1"/>
                </a:solidFill>
                <a:effectLst/>
                <a:latin typeface="Arial" panose="020B0604020202020204" pitchFamily="34" charset="0"/>
                <a:ea typeface="+mn-ea"/>
                <a:cs typeface="Arial" panose="020B0604020202020204" pitchFamily="34" charset="0"/>
              </a:rPr>
              <a:t>). The 50-item SNAC was administered to patients (n=465) diagnosed with cirrhosis recruited from five metropolitan hospitals in Queensland, Australia. Items were assessed for ceiling and floor effects, and exploratory factor analysis was used to assess the factor structure. Identified factors were assessed for internal consistency and convergent validity to validated psychosocial tools.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Results: </a:t>
            </a:r>
            <a:r>
              <a:rPr lang="en-US" sz="1000" b="0" i="0" kern="1200" dirty="0">
                <a:solidFill>
                  <a:schemeClr val="tx1"/>
                </a:solidFill>
                <a:effectLst/>
                <a:latin typeface="Arial" panose="020B0604020202020204" pitchFamily="34" charset="0"/>
                <a:ea typeface="+mn-ea"/>
                <a:cs typeface="Arial" panose="020B0604020202020204" pitchFamily="34" charset="0"/>
              </a:rPr>
              <a:t>Exploratory factor analysis identified 4 factors (39 items), which together accounted for 49.2% of the total variance. The 39-item SNAC met the requirements of a needs assessment tool and identified a range of needs important to patients with cirrhosis that were grouped in four subscales: ‘Psychosocial issues’, ‘Practical and physical needs’, ‘Information needs’, and ‘Lifestyle changes’.  Cronbach alpha for the total scale was 0.94; values ranged from 0.64 to 0.92 in all subscales.  Convergent validity was supported by a strong correlation between the total SNAC score and that of the Chronic Liver Disease Questionnaire (CLDQ; Spearman rho -0.68; p &lt; 0.001), and moderate correlations with the Distress Thermometer (Spearman rho 0.53; p &lt; 0.001) and seven subscales of a generic health-related quality of life instrument (Short Form 36; Spearman rho ranged from -0.48 to -0.57; p &lt; 0.001). The SNAC discriminated patient groups with respect to gender (p = 0.013), age group (p &lt; 0.001), and hospital admission status (admitted vs. not; p &lt; 0.001).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Conclusion: </a:t>
            </a:r>
            <a:r>
              <a:rPr lang="en-US" sz="1000" b="0" i="0" kern="1200" dirty="0">
                <a:solidFill>
                  <a:schemeClr val="tx1"/>
                </a:solidFill>
                <a:effectLst/>
                <a:latin typeface="Arial" panose="020B0604020202020204" pitchFamily="34" charset="0"/>
                <a:ea typeface="+mn-ea"/>
                <a:cs typeface="Arial" panose="020B0604020202020204" pitchFamily="34" charset="0"/>
              </a:rPr>
              <a:t>These data provide initial evidence for the validity and reliability of the SNAC, an instrument designed to measure the form and amount of perceived unmet practical and psychological needs of patients with cirrhosis. </a:t>
            </a:r>
          </a:p>
          <a:p>
            <a:pPr marL="0" indent="0" rtl="0" fontAlgn="base">
              <a:buNone/>
            </a:pP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rtl="0" fontAlgn="base">
              <a:buNone/>
            </a:pPr>
            <a:r>
              <a:rPr lang="en-US" sz="1000" b="1" i="0" kern="1200" dirty="0">
                <a:solidFill>
                  <a:schemeClr val="tx1"/>
                </a:solidFill>
                <a:effectLst/>
                <a:latin typeface="Arial" panose="020B0604020202020204" pitchFamily="34" charset="0"/>
                <a:ea typeface="+mn-ea"/>
                <a:cs typeface="Arial" panose="020B0604020202020204" pitchFamily="34" charset="0"/>
              </a:rPr>
              <a:t>Figure:</a:t>
            </a:r>
            <a:r>
              <a:rPr lang="en-US" sz="1000" b="0" i="0" kern="1200" dirty="0">
                <a:solidFill>
                  <a:schemeClr val="tx1"/>
                </a:solidFill>
                <a:effectLst/>
                <a:latin typeface="Arial" panose="020B0604020202020204" pitchFamily="34" charset="0"/>
                <a:ea typeface="+mn-ea"/>
                <a:cs typeface="Arial" panose="020B0604020202020204" pitchFamily="34" charset="0"/>
              </a:rPr>
              <a:t> Overview of the stages of development of the Supportive Needs Assessment tool for Cirrhosis (SNAC).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6247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C1133C-0A91-4C56-9DB7-B268BA704BC5}" type="slidenum">
              <a:rPr lang="en-GB" smtClean="0"/>
              <a:pPr/>
              <a:t>4</a:t>
            </a:fld>
            <a:endParaRPr lang="en-GB" dirty="0"/>
          </a:p>
        </p:txBody>
      </p:sp>
    </p:spTree>
    <p:extLst>
      <p:ext uri="{BB962C8B-B14F-4D97-AF65-F5344CB8AC3E}">
        <p14:creationId xmlns:p14="http://schemas.microsoft.com/office/powerpoint/2010/main" val="1030594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BC1133C-0A91-4C56-9DB7-B268BA704BC5}" type="slidenum">
              <a:rPr lang="en-GB" smtClean="0"/>
              <a:pPr/>
              <a:t>5</a:t>
            </a:fld>
            <a:endParaRPr lang="en-GB" dirty="0"/>
          </a:p>
        </p:txBody>
      </p:sp>
    </p:spTree>
    <p:extLst>
      <p:ext uri="{BB962C8B-B14F-4D97-AF65-F5344CB8AC3E}">
        <p14:creationId xmlns:p14="http://schemas.microsoft.com/office/powerpoint/2010/main" val="818488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Ab, antibody; DAA, direct-acting antiviral; HCV, hepatitis C virus; NSP, needle-syringe </a:t>
            </a:r>
            <a:r>
              <a:rPr lang="en-US" sz="1000" b="0" i="1" kern="1200" dirty="0" err="1">
                <a:solidFill>
                  <a:schemeClr val="tx1"/>
                </a:solidFill>
                <a:effectLst/>
                <a:latin typeface="Arial" panose="020B0604020202020204" pitchFamily="34" charset="0"/>
                <a:ea typeface="+mn-ea"/>
                <a:cs typeface="Arial" panose="020B0604020202020204" pitchFamily="34" charset="0"/>
              </a:rPr>
              <a:t>programme</a:t>
            </a:r>
            <a:r>
              <a:rPr lang="en-US" sz="1000" b="0" i="1" kern="1200" dirty="0">
                <a:solidFill>
                  <a:schemeClr val="tx1"/>
                </a:solidFill>
                <a:effectLst/>
                <a:latin typeface="Arial" panose="020B0604020202020204" pitchFamily="34" charset="0"/>
                <a:ea typeface="+mn-ea"/>
                <a:cs typeface="Arial" panose="020B0604020202020204" pitchFamily="34" charset="0"/>
              </a:rPr>
              <a:t>; OAT, </a:t>
            </a:r>
            <a:r>
              <a:rPr lang="en-US" sz="1000" i="1" kern="1200" dirty="0">
                <a:solidFill>
                  <a:schemeClr val="tx1"/>
                </a:solidFill>
                <a:effectLst/>
                <a:latin typeface="Arial" panose="020B0604020202020204" pitchFamily="34" charset="0"/>
                <a:ea typeface="+mn-ea"/>
                <a:cs typeface="Arial" panose="020B0604020202020204" pitchFamily="34" charset="0"/>
              </a:rPr>
              <a:t>opioid agonist therapy; SOF/VEL, sofosbuvir/</a:t>
            </a:r>
            <a:r>
              <a:rPr lang="en-US" sz="1000" i="1" kern="1200" dirty="0" err="1">
                <a:solidFill>
                  <a:schemeClr val="tx1"/>
                </a:solidFill>
                <a:effectLst/>
                <a:latin typeface="Arial" panose="020B0604020202020204" pitchFamily="34" charset="0"/>
                <a:ea typeface="+mn-ea"/>
                <a:cs typeface="Arial" panose="020B0604020202020204" pitchFamily="34" charset="0"/>
              </a:rPr>
              <a:t>velpatasvir</a:t>
            </a:r>
            <a:endParaRPr lang="en-US" sz="1000" b="1" i="1"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sz="1000" dirty="0"/>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LBP07</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Declining HCV incidence following rapid HCV treatment scale-up in a prison network in Australia: Evidence of treatment as prevention from the </a:t>
            </a:r>
            <a:r>
              <a:rPr lang="en-US" sz="1000" b="1" kern="1200" dirty="0" err="1">
                <a:solidFill>
                  <a:schemeClr val="tx1"/>
                </a:solidFill>
                <a:effectLst/>
                <a:latin typeface="Arial" panose="020B0604020202020204" pitchFamily="34" charset="0"/>
                <a:ea typeface="+mn-ea"/>
                <a:cs typeface="Arial" panose="020B0604020202020204" pitchFamily="34" charset="0"/>
              </a:rPr>
              <a:t>SToP</a:t>
            </a:r>
            <a:r>
              <a:rPr lang="en-US" sz="1000" b="1" kern="1200" dirty="0">
                <a:solidFill>
                  <a:schemeClr val="tx1"/>
                </a:solidFill>
                <a:effectLst/>
                <a:latin typeface="Arial" panose="020B0604020202020204" pitchFamily="34" charset="0"/>
                <a:ea typeface="+mn-ea"/>
                <a:cs typeface="Arial" panose="020B0604020202020204" pitchFamily="34" charset="0"/>
              </a:rPr>
              <a:t>-C study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Gregory Dore</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Behzad Hajarizadeh</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Jason Grebely</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Marianne Byrne</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Pip Marks</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Janaki Amin</a:t>
            </a:r>
            <a:r>
              <a:rPr lang="en-US" sz="1000" b="0" kern="1200" baseline="30000" dirty="0">
                <a:solidFill>
                  <a:schemeClr val="tx1"/>
                </a:solidFill>
                <a:effectLst/>
                <a:latin typeface="Arial" panose="020B0604020202020204" pitchFamily="34" charset="0"/>
                <a:ea typeface="+mn-ea"/>
                <a:cs typeface="Arial" panose="020B0604020202020204" pitchFamily="34" charset="0"/>
              </a:rPr>
              <a:t>1 2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Hamish Mcmanus</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Tony Butler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Peter Vickerman</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Natasha Martin</a:t>
            </a:r>
            <a:r>
              <a:rPr lang="en-US" sz="1000" b="0" kern="1200" baseline="30000" dirty="0">
                <a:solidFill>
                  <a:schemeClr val="tx1"/>
                </a:solidFill>
                <a:effectLst/>
                <a:latin typeface="Arial" panose="020B0604020202020204" pitchFamily="34" charset="0"/>
                <a:ea typeface="+mn-ea"/>
                <a:cs typeface="Arial" panose="020B0604020202020204" pitchFamily="34" charset="0"/>
              </a:rPr>
              <a:t>3 4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John Mchutchison</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Diana Brainard</a:t>
            </a:r>
            <a:r>
              <a:rPr lang="en-US" sz="1000" b="0" kern="1200" baseline="30000" dirty="0">
                <a:solidFill>
                  <a:schemeClr val="tx1"/>
                </a:solidFill>
                <a:effectLst/>
                <a:latin typeface="Arial" panose="020B0604020202020204" pitchFamily="34" charset="0"/>
                <a:ea typeface="+mn-ea"/>
                <a:cs typeface="Arial" panose="020B0604020202020204" pitchFamily="34" charset="0"/>
              </a:rPr>
              <a:t>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Carla Treloar</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Andrew Lloyd</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UNSW Sydney, The Kirby Institute, Sydney, Australia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Macquarie University, Faculty of Medicine and Health Sciences, Sydney, Australia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University of Bristol, School of Social and Community Medicine, Bristol,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University of California San Diego, Division of Infectious Diseases &amp; Global Public Health, San Diego,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Assembly Biosciences, San Francisco,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Gilead Sciences Inc., Foster City,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UNSW Sydney, Centre for Social Research in Health, Sydney, Australia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gdore@kirby.unsw.edu.au</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kern="1200" dirty="0">
                <a:solidFill>
                  <a:schemeClr val="tx1"/>
                </a:solidFill>
                <a:effectLst/>
                <a:latin typeface="Arial" panose="020B0604020202020204" pitchFamily="34" charset="0"/>
                <a:ea typeface="+mn-ea"/>
                <a:cs typeface="Arial" panose="020B0604020202020204" pitchFamily="34" charset="0"/>
              </a:rPr>
              <a:t>There are no large scale interventional trials supporting HCV treatment as prevention (</a:t>
            </a:r>
            <a:r>
              <a:rPr lang="en-US" sz="1000" kern="1200" dirty="0" err="1">
                <a:solidFill>
                  <a:schemeClr val="tx1"/>
                </a:solidFill>
                <a:effectLst/>
                <a:latin typeface="Arial" panose="020B0604020202020204" pitchFamily="34" charset="0"/>
                <a:ea typeface="+mn-ea"/>
                <a:cs typeface="Arial" panose="020B0604020202020204" pitchFamily="34" charset="0"/>
              </a:rPr>
              <a:t>TasP</a:t>
            </a:r>
            <a:r>
              <a:rPr lang="en-US" sz="1000" kern="1200" dirty="0">
                <a:solidFill>
                  <a:schemeClr val="tx1"/>
                </a:solidFill>
                <a:effectLst/>
                <a:latin typeface="Arial" panose="020B0604020202020204" pitchFamily="34" charset="0"/>
                <a:ea typeface="+mn-ea"/>
                <a:cs typeface="Arial" panose="020B0604020202020204" pitchFamily="34" charset="0"/>
              </a:rPr>
              <a:t>). The Surveillance and Treatment of Prisoners with hepatitis C (</a:t>
            </a:r>
            <a:r>
              <a:rPr lang="en-US" sz="1000" kern="1200" dirty="0" err="1">
                <a:solidFill>
                  <a:schemeClr val="tx1"/>
                </a:solidFill>
                <a:effectLst/>
                <a:latin typeface="Arial" panose="020B0604020202020204" pitchFamily="34" charset="0"/>
                <a:ea typeface="+mn-ea"/>
                <a:cs typeface="Arial" panose="020B0604020202020204" pitchFamily="34" charset="0"/>
              </a:rPr>
              <a:t>SToP</a:t>
            </a:r>
            <a:r>
              <a:rPr lang="en-US" sz="1000" kern="1200" dirty="0">
                <a:solidFill>
                  <a:schemeClr val="tx1"/>
                </a:solidFill>
                <a:effectLst/>
                <a:latin typeface="Arial" panose="020B0604020202020204" pitchFamily="34" charset="0"/>
                <a:ea typeface="+mn-ea"/>
                <a:cs typeface="Arial" panose="020B0604020202020204" pitchFamily="34" charset="0"/>
              </a:rPr>
              <a:t>-C) study assessed HCV </a:t>
            </a:r>
            <a:r>
              <a:rPr lang="en-US" sz="1000" kern="1200" dirty="0" err="1">
                <a:solidFill>
                  <a:schemeClr val="tx1"/>
                </a:solidFill>
                <a:effectLst/>
                <a:latin typeface="Arial" panose="020B0604020202020204" pitchFamily="34" charset="0"/>
                <a:ea typeface="+mn-ea"/>
                <a:cs typeface="Arial" panose="020B0604020202020204" pitchFamily="34" charset="0"/>
              </a:rPr>
              <a:t>TasP</a:t>
            </a:r>
            <a:r>
              <a:rPr lang="en-US" sz="1000" kern="1200" dirty="0">
                <a:solidFill>
                  <a:schemeClr val="tx1"/>
                </a:solidFill>
                <a:effectLst/>
                <a:latin typeface="Arial" panose="020B0604020202020204" pitchFamily="34" charset="0"/>
                <a:ea typeface="+mn-ea"/>
                <a:cs typeface="Arial" panose="020B0604020202020204" pitchFamily="34" charset="0"/>
              </a:rPr>
              <a:t> in four Australian prisons.</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 </a:t>
            </a:r>
            <a:r>
              <a:rPr lang="en-US" sz="1000" kern="1200" dirty="0" err="1">
                <a:solidFill>
                  <a:schemeClr val="tx1"/>
                </a:solidFill>
                <a:effectLst/>
                <a:latin typeface="Arial" panose="020B0604020202020204" pitchFamily="34" charset="0"/>
                <a:ea typeface="+mn-ea"/>
                <a:cs typeface="Arial" panose="020B0604020202020204" pitchFamily="34" charset="0"/>
              </a:rPr>
              <a:t>SToP</a:t>
            </a:r>
            <a:r>
              <a:rPr lang="en-US" sz="1000" kern="1200" dirty="0">
                <a:solidFill>
                  <a:schemeClr val="tx1"/>
                </a:solidFill>
                <a:effectLst/>
                <a:latin typeface="Arial" panose="020B0604020202020204" pitchFamily="34" charset="0"/>
                <a:ea typeface="+mn-ea"/>
                <a:cs typeface="Arial" panose="020B0604020202020204" pitchFamily="34" charset="0"/>
              </a:rPr>
              <a:t>-C enrolled people incarcerated in two maximum (male) and two medium security prisons (one male, one female) where opioid agonist therapy (OAT) but not needle-syringe programs were available. Following HCV antibody (Ab) and RNA screening, participants were monitored six monthly for risk behaviors and HCV, with three sub-populations: 1) uninfected (Ab-); 2) previously infected (Ab+/RNA-); 3) infected (Ab+/RNA+). Uninfected and previously infected (at-risk) participants were followed for HCV primary and reinfection, while infected participants were assessed for treatment. Enrolment commenced October 2014 with final follow-up November 2019. HCV treatment was provided to small numbers by prison health service until mid-2017, when intensive DAA scale-up (12 weeks sofosbuvir/</a:t>
            </a:r>
            <a:r>
              <a:rPr lang="en-US" sz="1000" kern="1200" dirty="0" err="1">
                <a:solidFill>
                  <a:schemeClr val="tx1"/>
                </a:solidFill>
                <a:effectLst/>
                <a:latin typeface="Arial" panose="020B0604020202020204" pitchFamily="34" charset="0"/>
                <a:ea typeface="+mn-ea"/>
                <a:cs typeface="Arial" panose="020B0604020202020204" pitchFamily="34" charset="0"/>
              </a:rPr>
              <a:t>velpatasvir</a:t>
            </a:r>
            <a:r>
              <a:rPr lang="en-US" sz="1000" kern="1200" dirty="0">
                <a:solidFill>
                  <a:schemeClr val="tx1"/>
                </a:solidFill>
                <a:effectLst/>
                <a:latin typeface="Arial" panose="020B0604020202020204" pitchFamily="34" charset="0"/>
                <a:ea typeface="+mn-ea"/>
                <a:cs typeface="Arial" panose="020B0604020202020204" pitchFamily="34" charset="0"/>
              </a:rPr>
              <a:t>) through </a:t>
            </a:r>
            <a:r>
              <a:rPr lang="en-US" sz="1000" kern="1200" dirty="0" err="1">
                <a:solidFill>
                  <a:schemeClr val="tx1"/>
                </a:solidFill>
                <a:effectLst/>
                <a:latin typeface="Arial" panose="020B0604020202020204" pitchFamily="34" charset="0"/>
                <a:ea typeface="+mn-ea"/>
                <a:cs typeface="Arial" panose="020B0604020202020204" pitchFamily="34" charset="0"/>
              </a:rPr>
              <a:t>SToP</a:t>
            </a:r>
            <a:r>
              <a:rPr lang="en-US" sz="1000" kern="1200" dirty="0">
                <a:solidFill>
                  <a:schemeClr val="tx1"/>
                </a:solidFill>
                <a:effectLst/>
                <a:latin typeface="Arial" panose="020B0604020202020204" pitchFamily="34" charset="0"/>
                <a:ea typeface="+mn-ea"/>
                <a:cs typeface="Arial" panose="020B0604020202020204" pitchFamily="34" charset="0"/>
              </a:rPr>
              <a:t>-C was introduced. HCV incidence was compared between before and after treatment scale-up periods.</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 </a:t>
            </a:r>
            <a:r>
              <a:rPr lang="en-US" sz="1000" kern="1200" dirty="0">
                <a:solidFill>
                  <a:schemeClr val="tx1"/>
                </a:solidFill>
                <a:effectLst/>
                <a:latin typeface="Arial" panose="020B0604020202020204" pitchFamily="34" charset="0"/>
                <a:ea typeface="+mn-ea"/>
                <a:cs typeface="Arial" panose="020B0604020202020204" pitchFamily="34" charset="0"/>
              </a:rPr>
              <a:t>Of 3,640 participants enrolled, 710 (19%) had detectable HCV RNA and 2,930 were at-risk of primary infection (n=2,217) or reinfection (n=713) at baseline. Enrollment coverage was 53-89% across prisons. DAA treatment was initiated in 324/397 (81%) RNA+ participants during scale-up period. The at-risk population with longitudinal follow-up (n=1,637) had median age 33 years; and included 82% male; 47% history of injecting drug use (of whom 28% received OAT). Among at-risk population, 56/1,066 primary infection and 56/571 reinfection events were detected. During 1,764 person-years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follow-up, HCV incidence was 6.4/100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(95%CI: 5.3, 7.7): primary infection 4.6/100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(3.5, 5.9), and reinfection 10.6/100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(8.2, 13.8). HCV incidence declined from 8.1/100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(6.4, 10.4) prior to treatment scale-up to 5.0/100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(3.8, 6.6) following (p=0.032; Figure), including 49% reduction in primary infection from 6.5/100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(4.7, 9.0) to 2.9/100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(1.9, 4.6; p=0.018), and non-significant 20% reduction in reinfection from 12.3/100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(8.4, 17.9) to 9.4/100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(6.5, 13.5; p=0.42).</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 </a:t>
            </a:r>
            <a:r>
              <a:rPr lang="en-US" sz="1000" kern="1200" dirty="0">
                <a:solidFill>
                  <a:schemeClr val="tx1"/>
                </a:solidFill>
                <a:effectLst/>
                <a:latin typeface="Arial" panose="020B0604020202020204" pitchFamily="34" charset="0"/>
                <a:ea typeface="+mn-ea"/>
                <a:cs typeface="Arial" panose="020B0604020202020204" pitchFamily="34" charset="0"/>
              </a:rPr>
              <a:t>Rapid scale-up of DAA therapy was associated with HCV incidence reduction in prison, indicative of </a:t>
            </a:r>
            <a:r>
              <a:rPr lang="en-US" sz="1000" kern="1200" dirty="0" err="1">
                <a:solidFill>
                  <a:schemeClr val="tx1"/>
                </a:solidFill>
                <a:effectLst/>
                <a:latin typeface="Arial" panose="020B0604020202020204" pitchFamily="34" charset="0"/>
                <a:ea typeface="+mn-ea"/>
                <a:cs typeface="Arial" panose="020B0604020202020204" pitchFamily="34" charset="0"/>
              </a:rPr>
              <a:t>TasP</a:t>
            </a:r>
            <a:r>
              <a:rPr lang="en-US" sz="1000" kern="1200" dirty="0">
                <a:solidFill>
                  <a:schemeClr val="tx1"/>
                </a:solidFill>
                <a:effectLst/>
                <a:latin typeface="Arial" panose="020B0604020202020204" pitchFamily="34" charset="0"/>
                <a:ea typeface="+mn-ea"/>
                <a:cs typeface="Arial" panose="020B0604020202020204" pitchFamily="34" charset="0"/>
              </a:rPr>
              <a:t>. The findings support broad DAA scale-up among incarcerated populations, and enhanced harm reduction in this population, particularly for prevention of reinfection.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Ab, antibody; CI, confidence interval; DAA, direct-acting antiviral; HCV, hepatitis C virus; </a:t>
            </a:r>
            <a:r>
              <a:rPr lang="en-US" sz="1000" i="1" kern="1200" dirty="0" err="1">
                <a:solidFill>
                  <a:schemeClr val="tx1"/>
                </a:solidFill>
                <a:effectLst/>
                <a:latin typeface="Arial" panose="020B0604020202020204" pitchFamily="34" charset="0"/>
                <a:ea typeface="+mn-ea"/>
                <a:cs typeface="Arial" panose="020B0604020202020204" pitchFamily="34" charset="0"/>
              </a:rPr>
              <a:t>py</a:t>
            </a:r>
            <a:r>
              <a:rPr lang="en-US" sz="1000" i="1" kern="1200" dirty="0">
                <a:solidFill>
                  <a:schemeClr val="tx1"/>
                </a:solidFill>
                <a:effectLst/>
                <a:latin typeface="Arial" panose="020B0604020202020204" pitchFamily="34" charset="0"/>
                <a:ea typeface="+mn-ea"/>
                <a:cs typeface="Arial" panose="020B0604020202020204" pitchFamily="34" charset="0"/>
              </a:rPr>
              <a:t>, person-years</a:t>
            </a:r>
          </a:p>
          <a:p>
            <a:pPr marL="0" indent="0" rtl="0" fontAlgn="base">
              <a:buNone/>
            </a:pPr>
            <a:endParaRPr lang="en-GB" sz="1000" dirty="0"/>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LBP07</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Declining HCV incidence following rapid HCV treatment scale-up in a prison network in Australia: Evidence of treatment as prevention from the </a:t>
            </a:r>
            <a:r>
              <a:rPr lang="en-US" sz="1000" b="1" kern="1200" dirty="0" err="1">
                <a:solidFill>
                  <a:schemeClr val="tx1"/>
                </a:solidFill>
                <a:effectLst/>
                <a:latin typeface="Arial" panose="020B0604020202020204" pitchFamily="34" charset="0"/>
                <a:ea typeface="+mn-ea"/>
                <a:cs typeface="Arial" panose="020B0604020202020204" pitchFamily="34" charset="0"/>
              </a:rPr>
              <a:t>SToP</a:t>
            </a:r>
            <a:r>
              <a:rPr lang="en-US" sz="1000" b="1" kern="1200" dirty="0">
                <a:solidFill>
                  <a:schemeClr val="tx1"/>
                </a:solidFill>
                <a:effectLst/>
                <a:latin typeface="Arial" panose="020B0604020202020204" pitchFamily="34" charset="0"/>
                <a:ea typeface="+mn-ea"/>
                <a:cs typeface="Arial" panose="020B0604020202020204" pitchFamily="34" charset="0"/>
              </a:rPr>
              <a:t>-C study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0" u="sng" kern="1200" dirty="0">
                <a:solidFill>
                  <a:schemeClr val="tx1"/>
                </a:solidFill>
                <a:effectLst/>
                <a:latin typeface="Arial" panose="020B0604020202020204" pitchFamily="34" charset="0"/>
                <a:ea typeface="+mn-ea"/>
                <a:cs typeface="Arial" panose="020B0604020202020204" pitchFamily="34" charset="0"/>
              </a:rPr>
              <a:t>Gregory Dore</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Behzad Hajarizadeh</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Jason Grebely</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Marianne Byrne</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Pip Marks</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Janaki Amin</a:t>
            </a:r>
            <a:r>
              <a:rPr lang="en-US" sz="1000" b="0" kern="1200" baseline="30000" dirty="0">
                <a:solidFill>
                  <a:schemeClr val="tx1"/>
                </a:solidFill>
                <a:effectLst/>
                <a:latin typeface="Arial" panose="020B0604020202020204" pitchFamily="34" charset="0"/>
                <a:ea typeface="+mn-ea"/>
                <a:cs typeface="Arial" panose="020B0604020202020204" pitchFamily="34" charset="0"/>
              </a:rPr>
              <a:t>1 2</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Hamish Mcmanus</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Tony Butler</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Peter Vickerman</a:t>
            </a:r>
            <a:r>
              <a:rPr lang="en-US" sz="1000" b="0" kern="1200" baseline="30000" dirty="0">
                <a:solidFill>
                  <a:schemeClr val="tx1"/>
                </a:solidFill>
                <a:effectLst/>
                <a:latin typeface="Arial" panose="020B0604020202020204" pitchFamily="34" charset="0"/>
                <a:ea typeface="+mn-ea"/>
                <a:cs typeface="Arial" panose="020B0604020202020204" pitchFamily="34" charset="0"/>
              </a:rPr>
              <a:t>3</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Natasha Martin</a:t>
            </a:r>
            <a:r>
              <a:rPr lang="en-US" sz="1000" b="0" kern="1200" baseline="30000" dirty="0">
                <a:solidFill>
                  <a:schemeClr val="tx1"/>
                </a:solidFill>
                <a:effectLst/>
                <a:latin typeface="Arial" panose="020B0604020202020204" pitchFamily="34" charset="0"/>
                <a:ea typeface="+mn-ea"/>
                <a:cs typeface="Arial" panose="020B0604020202020204" pitchFamily="34" charset="0"/>
              </a:rPr>
              <a:t>3 4</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John Mchutchison</a:t>
            </a:r>
            <a:r>
              <a:rPr lang="en-US" sz="1000" b="0" kern="1200" baseline="30000" dirty="0">
                <a:solidFill>
                  <a:schemeClr val="tx1"/>
                </a:solidFill>
                <a:effectLst/>
                <a:latin typeface="Arial" panose="020B0604020202020204" pitchFamily="34" charset="0"/>
                <a:ea typeface="+mn-ea"/>
                <a:cs typeface="Arial" panose="020B0604020202020204" pitchFamily="34" charset="0"/>
              </a:rPr>
              <a:t>5</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Diana Brainard</a:t>
            </a:r>
            <a:r>
              <a:rPr lang="en-US" sz="1000" b="0" kern="1200" baseline="30000" dirty="0">
                <a:solidFill>
                  <a:schemeClr val="tx1"/>
                </a:solidFill>
                <a:effectLst/>
                <a:latin typeface="Arial" panose="020B0604020202020204" pitchFamily="34" charset="0"/>
                <a:ea typeface="+mn-ea"/>
                <a:cs typeface="Arial" panose="020B0604020202020204" pitchFamily="34" charset="0"/>
              </a:rPr>
              <a:t>6</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Carla Treloar</a:t>
            </a:r>
            <a:r>
              <a:rPr lang="en-US" sz="1000" b="0" kern="1200" baseline="30000" dirty="0">
                <a:solidFill>
                  <a:schemeClr val="tx1"/>
                </a:solidFill>
                <a:effectLst/>
                <a:latin typeface="Arial" panose="020B0604020202020204" pitchFamily="34" charset="0"/>
                <a:ea typeface="+mn-ea"/>
                <a:cs typeface="Arial" panose="020B0604020202020204" pitchFamily="34" charset="0"/>
              </a:rPr>
              <a:t>7</a:t>
            </a:r>
            <a:r>
              <a:rPr lang="de-DE" sz="1000" b="0" kern="1200" dirty="0">
                <a:solidFill>
                  <a:schemeClr val="tx1"/>
                </a:solidFill>
                <a:effectLst/>
                <a:latin typeface="Arial" panose="020B0604020202020204" pitchFamily="34" charset="0"/>
                <a:ea typeface="+mn-ea"/>
                <a:cs typeface="Arial" panose="020B0604020202020204" pitchFamily="34" charset="0"/>
              </a:rPr>
              <a:t>, </a:t>
            </a:r>
            <a:r>
              <a:rPr lang="en-US" sz="1000" b="0" kern="1200" dirty="0">
                <a:solidFill>
                  <a:schemeClr val="tx1"/>
                </a:solidFill>
                <a:effectLst/>
                <a:latin typeface="Arial" panose="020B0604020202020204" pitchFamily="34" charset="0"/>
                <a:ea typeface="+mn-ea"/>
                <a:cs typeface="Arial" panose="020B0604020202020204" pitchFamily="34" charset="0"/>
              </a:rPr>
              <a:t>Andrew Lloyd</a:t>
            </a:r>
            <a:r>
              <a:rPr lang="en-US" sz="1000" b="0" kern="1200" baseline="30000" dirty="0">
                <a:solidFill>
                  <a:schemeClr val="tx1"/>
                </a:solidFill>
                <a:effectLst/>
                <a:latin typeface="Arial" panose="020B0604020202020204" pitchFamily="34" charset="0"/>
                <a:ea typeface="+mn-ea"/>
                <a:cs typeface="Arial" panose="020B0604020202020204" pitchFamily="34" charset="0"/>
              </a:rPr>
              <a:t>1</a:t>
            </a:r>
            <a:endParaRPr lang="en-GB" sz="1000" b="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UNSW Sydney, The Kirby Institute, Sydney, Australia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Macquarie University, Faculty of Medicine and Health Sciences, Sydney, Australia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University of Bristol, School of Social and Community Medicine, Bristol, United Kingdom</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University of California San Diego, Division of Infectious Diseases &amp; Global Public Health, San Diego,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Assembly Biosciences, San Francisco,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Gilead Sciences Inc., Foster City, United States</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UNSW Sydney, Centre for Social Research in Health, Sydney, Australia</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gdore@kirby.unsw.edu.au</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 </a:t>
            </a:r>
            <a:r>
              <a:rPr lang="en-US" sz="1000" kern="1200" dirty="0">
                <a:solidFill>
                  <a:schemeClr val="tx1"/>
                </a:solidFill>
                <a:effectLst/>
                <a:latin typeface="Arial" panose="020B0604020202020204" pitchFamily="34" charset="0"/>
                <a:ea typeface="+mn-ea"/>
                <a:cs typeface="Arial" panose="020B0604020202020204" pitchFamily="34" charset="0"/>
              </a:rPr>
              <a:t>There are no large scale interventional trials supporting HCV treatment as prevention (</a:t>
            </a:r>
            <a:r>
              <a:rPr lang="en-US" sz="1000" kern="1200" dirty="0" err="1">
                <a:solidFill>
                  <a:schemeClr val="tx1"/>
                </a:solidFill>
                <a:effectLst/>
                <a:latin typeface="Arial" panose="020B0604020202020204" pitchFamily="34" charset="0"/>
                <a:ea typeface="+mn-ea"/>
                <a:cs typeface="Arial" panose="020B0604020202020204" pitchFamily="34" charset="0"/>
              </a:rPr>
              <a:t>TasP</a:t>
            </a:r>
            <a:r>
              <a:rPr lang="en-US" sz="1000" kern="1200" dirty="0">
                <a:solidFill>
                  <a:schemeClr val="tx1"/>
                </a:solidFill>
                <a:effectLst/>
                <a:latin typeface="Arial" panose="020B0604020202020204" pitchFamily="34" charset="0"/>
                <a:ea typeface="+mn-ea"/>
                <a:cs typeface="Arial" panose="020B0604020202020204" pitchFamily="34" charset="0"/>
              </a:rPr>
              <a:t>). The Surveillance and Treatment of Prisoners with hepatitis C (</a:t>
            </a:r>
            <a:r>
              <a:rPr lang="en-US" sz="1000" kern="1200" dirty="0" err="1">
                <a:solidFill>
                  <a:schemeClr val="tx1"/>
                </a:solidFill>
                <a:effectLst/>
                <a:latin typeface="Arial" panose="020B0604020202020204" pitchFamily="34" charset="0"/>
                <a:ea typeface="+mn-ea"/>
                <a:cs typeface="Arial" panose="020B0604020202020204" pitchFamily="34" charset="0"/>
              </a:rPr>
              <a:t>SToP</a:t>
            </a:r>
            <a:r>
              <a:rPr lang="en-US" sz="1000" kern="1200" dirty="0">
                <a:solidFill>
                  <a:schemeClr val="tx1"/>
                </a:solidFill>
                <a:effectLst/>
                <a:latin typeface="Arial" panose="020B0604020202020204" pitchFamily="34" charset="0"/>
                <a:ea typeface="+mn-ea"/>
                <a:cs typeface="Arial" panose="020B0604020202020204" pitchFamily="34" charset="0"/>
              </a:rPr>
              <a:t>-C) study assessed HCV </a:t>
            </a:r>
            <a:r>
              <a:rPr lang="en-US" sz="1000" kern="1200" dirty="0" err="1">
                <a:solidFill>
                  <a:schemeClr val="tx1"/>
                </a:solidFill>
                <a:effectLst/>
                <a:latin typeface="Arial" panose="020B0604020202020204" pitchFamily="34" charset="0"/>
                <a:ea typeface="+mn-ea"/>
                <a:cs typeface="Arial" panose="020B0604020202020204" pitchFamily="34" charset="0"/>
              </a:rPr>
              <a:t>TasP</a:t>
            </a:r>
            <a:r>
              <a:rPr lang="en-US" sz="1000" kern="1200" dirty="0">
                <a:solidFill>
                  <a:schemeClr val="tx1"/>
                </a:solidFill>
                <a:effectLst/>
                <a:latin typeface="Arial" panose="020B0604020202020204" pitchFamily="34" charset="0"/>
                <a:ea typeface="+mn-ea"/>
                <a:cs typeface="Arial" panose="020B0604020202020204" pitchFamily="34" charset="0"/>
              </a:rPr>
              <a:t> in four Australian prisons.</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 </a:t>
            </a:r>
            <a:r>
              <a:rPr lang="en-US" sz="1000" kern="1200" dirty="0" err="1">
                <a:solidFill>
                  <a:schemeClr val="tx1"/>
                </a:solidFill>
                <a:effectLst/>
                <a:latin typeface="Arial" panose="020B0604020202020204" pitchFamily="34" charset="0"/>
                <a:ea typeface="+mn-ea"/>
                <a:cs typeface="Arial" panose="020B0604020202020204" pitchFamily="34" charset="0"/>
              </a:rPr>
              <a:t>SToP</a:t>
            </a:r>
            <a:r>
              <a:rPr lang="en-US" sz="1000" kern="1200" dirty="0">
                <a:solidFill>
                  <a:schemeClr val="tx1"/>
                </a:solidFill>
                <a:effectLst/>
                <a:latin typeface="Arial" panose="020B0604020202020204" pitchFamily="34" charset="0"/>
                <a:ea typeface="+mn-ea"/>
                <a:cs typeface="Arial" panose="020B0604020202020204" pitchFamily="34" charset="0"/>
              </a:rPr>
              <a:t>-C enrolled people incarcerated in two maximum (male) and two medium security prisons (one male, one female) where opioid agonist therapy (OAT) but not needle-syringe programs were available. Following HCV antibody (Ab) and RNA screening, participants were monitored six monthly for risk behaviors and HCV, with three sub-populations: 1) uninfected (Ab-); 2) previously infected (Ab+/RNA-); 3) infected (Ab+/RNA+). Uninfected and previously infected (at-risk) participants were followed for HCV primary and reinfection, while infected participants were assessed for treatment. Enrolment commenced October 2014 with final follow-up November 2019. HCV treatment was provided to small numbers by prison health service until mid-2017, when intensive DAA scale-up (12 weeks sofosbuvir/</a:t>
            </a:r>
            <a:r>
              <a:rPr lang="en-US" sz="1000" kern="1200" dirty="0" err="1">
                <a:solidFill>
                  <a:schemeClr val="tx1"/>
                </a:solidFill>
                <a:effectLst/>
                <a:latin typeface="Arial" panose="020B0604020202020204" pitchFamily="34" charset="0"/>
                <a:ea typeface="+mn-ea"/>
                <a:cs typeface="Arial" panose="020B0604020202020204" pitchFamily="34" charset="0"/>
              </a:rPr>
              <a:t>velpatasvir</a:t>
            </a:r>
            <a:r>
              <a:rPr lang="en-US" sz="1000" kern="1200" dirty="0">
                <a:solidFill>
                  <a:schemeClr val="tx1"/>
                </a:solidFill>
                <a:effectLst/>
                <a:latin typeface="Arial" panose="020B0604020202020204" pitchFamily="34" charset="0"/>
                <a:ea typeface="+mn-ea"/>
                <a:cs typeface="Arial" panose="020B0604020202020204" pitchFamily="34" charset="0"/>
              </a:rPr>
              <a:t>) through </a:t>
            </a:r>
            <a:r>
              <a:rPr lang="en-US" sz="1000" kern="1200" dirty="0" err="1">
                <a:solidFill>
                  <a:schemeClr val="tx1"/>
                </a:solidFill>
                <a:effectLst/>
                <a:latin typeface="Arial" panose="020B0604020202020204" pitchFamily="34" charset="0"/>
                <a:ea typeface="+mn-ea"/>
                <a:cs typeface="Arial" panose="020B0604020202020204" pitchFamily="34" charset="0"/>
              </a:rPr>
              <a:t>SToP</a:t>
            </a:r>
            <a:r>
              <a:rPr lang="en-US" sz="1000" kern="1200" dirty="0">
                <a:solidFill>
                  <a:schemeClr val="tx1"/>
                </a:solidFill>
                <a:effectLst/>
                <a:latin typeface="Arial" panose="020B0604020202020204" pitchFamily="34" charset="0"/>
                <a:ea typeface="+mn-ea"/>
                <a:cs typeface="Arial" panose="020B0604020202020204" pitchFamily="34" charset="0"/>
              </a:rPr>
              <a:t>-C was introduced. HCV incidence was compared between before and after treatment scale-up periods.</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 </a:t>
            </a:r>
            <a:r>
              <a:rPr lang="en-US" sz="1000" kern="1200" dirty="0">
                <a:solidFill>
                  <a:schemeClr val="tx1"/>
                </a:solidFill>
                <a:effectLst/>
                <a:latin typeface="Arial" panose="020B0604020202020204" pitchFamily="34" charset="0"/>
                <a:ea typeface="+mn-ea"/>
                <a:cs typeface="Arial" panose="020B0604020202020204" pitchFamily="34" charset="0"/>
              </a:rPr>
              <a:t>Of 3,640 participants enrolled, 710 (19%) had detectable HCV RNA and 2,930 were at-risk of primary infection (n=2,217) or reinfection (n=713) at baseline. Enrollment coverage was 53-89% across prisons. DAA treatment was initiated in 324/397 (81%) RNA+ participants during scale-up period. The at-risk population with longitudinal follow-up (n=1,637) had median age 33 years; and included 82% male; 47% history of injecting drug use (of whom 28% received OAT). Among at-risk population, 56/1,066 primary infection and 56/571 reinfection events were detected. During 1,764 person-years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follow-up, HCV incidence was 6.4/100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(95%CI: 5.3, 7.7): primary infection 4.6/100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(3.5, 5.9), and reinfection 10.6/100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(8.2, 13.8). HCV incidence declined from 8.1/100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(6.4, 10.4) prior to treatment scale-up to 5.0/100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(3.8, 6.6) following (p=0.032; Figure), including 49% reduction in primary infection from 6.5/100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(4.7, 9.0) to 2.9/100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(1.9, 4.6; p=0.018), and non-significant 20% reduction in reinfection from 12.3/100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(8.4, 17.9) to 9.4/100 </a:t>
            </a:r>
            <a:r>
              <a:rPr lang="en-US" sz="1000" kern="1200" dirty="0" err="1">
                <a:solidFill>
                  <a:schemeClr val="tx1"/>
                </a:solidFill>
                <a:effectLst/>
                <a:latin typeface="Arial" panose="020B0604020202020204" pitchFamily="34" charset="0"/>
                <a:ea typeface="+mn-ea"/>
                <a:cs typeface="Arial" panose="020B0604020202020204" pitchFamily="34" charset="0"/>
              </a:rPr>
              <a:t>py</a:t>
            </a:r>
            <a:r>
              <a:rPr lang="en-US" sz="1000" kern="1200" dirty="0">
                <a:solidFill>
                  <a:schemeClr val="tx1"/>
                </a:solidFill>
                <a:effectLst/>
                <a:latin typeface="Arial" panose="020B0604020202020204" pitchFamily="34" charset="0"/>
                <a:ea typeface="+mn-ea"/>
                <a:cs typeface="Arial" panose="020B0604020202020204" pitchFamily="34" charset="0"/>
              </a:rPr>
              <a:t> (6.5, 13.5; p=0.42).</a:t>
            </a:r>
          </a:p>
          <a:p>
            <a:pPr marL="0" indent="0">
              <a:buNone/>
            </a:pP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 </a:t>
            </a:r>
            <a:r>
              <a:rPr lang="en-US" sz="1000" kern="1200" dirty="0">
                <a:solidFill>
                  <a:schemeClr val="tx1"/>
                </a:solidFill>
                <a:effectLst/>
                <a:latin typeface="Arial" panose="020B0604020202020204" pitchFamily="34" charset="0"/>
                <a:ea typeface="+mn-ea"/>
                <a:cs typeface="Arial" panose="020B0604020202020204" pitchFamily="34" charset="0"/>
              </a:rPr>
              <a:t>Rapid scale-up of DAA therapy was associated with HCV incidence reduction in prison, indicative of </a:t>
            </a:r>
            <a:r>
              <a:rPr lang="en-US" sz="1000" kern="1200" dirty="0" err="1">
                <a:solidFill>
                  <a:schemeClr val="tx1"/>
                </a:solidFill>
                <a:effectLst/>
                <a:latin typeface="Arial" panose="020B0604020202020204" pitchFamily="34" charset="0"/>
                <a:ea typeface="+mn-ea"/>
                <a:cs typeface="Arial" panose="020B0604020202020204" pitchFamily="34" charset="0"/>
              </a:rPr>
              <a:t>TasP</a:t>
            </a:r>
            <a:r>
              <a:rPr lang="en-US" sz="1000" kern="1200" dirty="0">
                <a:solidFill>
                  <a:schemeClr val="tx1"/>
                </a:solidFill>
                <a:effectLst/>
                <a:latin typeface="Arial" panose="020B0604020202020204" pitchFamily="34" charset="0"/>
                <a:ea typeface="+mn-ea"/>
                <a:cs typeface="Arial" panose="020B0604020202020204" pitchFamily="34" charset="0"/>
              </a:rPr>
              <a:t>. The findings support broad DAA scale-up among incarcerated populations, and enhanced harm reduction in this population, particularly for prevention of reinfection.</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0176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indent="0" rtl="0" fontAlgn="base">
              <a:buNone/>
            </a:pPr>
            <a:r>
              <a:rPr lang="en-US" sz="1000" b="0" i="1" kern="1200" dirty="0">
                <a:solidFill>
                  <a:schemeClr val="tx1"/>
                </a:solidFill>
                <a:effectLst/>
                <a:latin typeface="Arial" panose="020B0604020202020204" pitchFamily="34" charset="0"/>
                <a:ea typeface="+mn-ea"/>
                <a:cs typeface="Arial" panose="020B0604020202020204" pitchFamily="34" charset="0"/>
              </a:rPr>
              <a:t>Abbreviations: APRI, AST to platelets ratio index; DAA, direct-acting antiviral; DCV, daclatasvir; GP, general practitioner; HCV, hepatitis C virus; POC, point-of-care; PWID, people who inject drugs; SOF, sofosbuvir; SVR12, sustained </a:t>
            </a:r>
            <a:r>
              <a:rPr lang="en-US" sz="1000" b="0" i="1" kern="1200" dirty="0" err="1">
                <a:solidFill>
                  <a:schemeClr val="tx1"/>
                </a:solidFill>
                <a:effectLst/>
                <a:latin typeface="Arial" panose="020B0604020202020204" pitchFamily="34" charset="0"/>
                <a:ea typeface="+mn-ea"/>
                <a:cs typeface="Arial" panose="020B0604020202020204" pitchFamily="34" charset="0"/>
              </a:rPr>
              <a:t>virological</a:t>
            </a:r>
            <a:r>
              <a:rPr lang="en-US" sz="1000" b="0" i="1" kern="1200" dirty="0">
                <a:solidFill>
                  <a:schemeClr val="tx1"/>
                </a:solidFill>
                <a:effectLst/>
                <a:latin typeface="Arial" panose="020B0604020202020204" pitchFamily="34" charset="0"/>
                <a:ea typeface="+mn-ea"/>
                <a:cs typeface="Arial" panose="020B0604020202020204" pitchFamily="34" charset="0"/>
              </a:rPr>
              <a:t> response 12 weeks after treatment</a:t>
            </a:r>
            <a:endParaRPr lang="en-US" sz="1000" b="1" i="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AS037</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Community-based point-of-care hepatitis C testing and general practitioner initiated direct-acting antiviral therapy in Yangon, Myanmar (CT2 study)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Bridget Draper</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Win Lei Yee</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Alisa Pedrana</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Jess Howell</a:t>
            </a:r>
            <a:r>
              <a:rPr lang="en-US" sz="1000" kern="1200" baseline="30000" dirty="0">
                <a:solidFill>
                  <a:schemeClr val="tx1"/>
                </a:solidFill>
                <a:effectLst/>
                <a:latin typeface="Arial" panose="020B0604020202020204" pitchFamily="34" charset="0"/>
                <a:ea typeface="+mn-ea"/>
                <a:cs typeface="Arial" panose="020B0604020202020204" pitchFamily="34" charset="0"/>
              </a:rPr>
              <a:t>1 4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err="1">
                <a:solidFill>
                  <a:schemeClr val="tx1"/>
                </a:solidFill>
                <a:effectLst/>
                <a:latin typeface="Arial" panose="020B0604020202020204" pitchFamily="34" charset="0"/>
                <a:ea typeface="+mn-ea"/>
                <a:cs typeface="Arial" panose="020B0604020202020204" pitchFamily="34" charset="0"/>
              </a:rPr>
              <a:t>Hla</a:t>
            </a:r>
            <a:r>
              <a:rPr lang="en-US" sz="1000" kern="1200" dirty="0">
                <a:solidFill>
                  <a:schemeClr val="tx1"/>
                </a:solidFill>
                <a:effectLst/>
                <a:latin typeface="Arial" panose="020B0604020202020204" pitchFamily="34" charset="0"/>
                <a:ea typeface="+mn-ea"/>
                <a:cs typeface="Arial" panose="020B0604020202020204" pitchFamily="34" charset="0"/>
              </a:rPr>
              <a:t> Htay</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Win Naing</a:t>
            </a:r>
            <a:r>
              <a:rPr lang="en-US" sz="1000" kern="1200" baseline="30000" dirty="0">
                <a:solidFill>
                  <a:schemeClr val="tx1"/>
                </a:solidFill>
                <a:effectLst/>
                <a:latin typeface="Arial" panose="020B0604020202020204" pitchFamily="34" charset="0"/>
                <a:ea typeface="+mn-ea"/>
                <a:cs typeface="Arial" panose="020B0604020202020204" pitchFamily="34" charset="0"/>
              </a:rPr>
              <a:t>5 6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err="1">
                <a:solidFill>
                  <a:schemeClr val="tx1"/>
                </a:solidFill>
                <a:effectLst/>
                <a:latin typeface="Arial" panose="020B0604020202020204" pitchFamily="34" charset="0"/>
                <a:ea typeface="+mn-ea"/>
                <a:cs typeface="Arial" panose="020B0604020202020204" pitchFamily="34" charset="0"/>
              </a:rPr>
              <a:t>Khin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err="1">
                <a:solidFill>
                  <a:schemeClr val="tx1"/>
                </a:solidFill>
                <a:effectLst/>
                <a:latin typeface="Arial" panose="020B0604020202020204" pitchFamily="34" charset="0"/>
                <a:ea typeface="+mn-ea"/>
                <a:cs typeface="Arial" panose="020B0604020202020204" pitchFamily="34" charset="0"/>
              </a:rPr>
              <a:t>Sanda</a:t>
            </a:r>
            <a:r>
              <a:rPr lang="en-US" sz="1000" kern="1200" dirty="0">
                <a:solidFill>
                  <a:schemeClr val="tx1"/>
                </a:solidFill>
                <a:effectLst/>
                <a:latin typeface="Arial" panose="020B0604020202020204" pitchFamily="34" charset="0"/>
                <a:ea typeface="+mn-ea"/>
                <a:cs typeface="Arial" panose="020B0604020202020204" pitchFamily="34" charset="0"/>
              </a:rPr>
              <a:t> Aung</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err="1">
                <a:solidFill>
                  <a:schemeClr val="tx1"/>
                </a:solidFill>
                <a:effectLst/>
                <a:latin typeface="Arial" panose="020B0604020202020204" pitchFamily="34" charset="0"/>
                <a:ea typeface="+mn-ea"/>
                <a:cs typeface="Arial" panose="020B0604020202020204" pitchFamily="34" charset="0"/>
              </a:rPr>
              <a:t>Nwe</a:t>
            </a:r>
            <a:r>
              <a:rPr lang="en-US" sz="1000" kern="1200" dirty="0">
                <a:solidFill>
                  <a:schemeClr val="tx1"/>
                </a:solidFill>
                <a:effectLst/>
                <a:latin typeface="Arial" panose="020B0604020202020204" pitchFamily="34" charset="0"/>
                <a:ea typeface="+mn-ea"/>
                <a:cs typeface="Arial" panose="020B0604020202020204" pitchFamily="34" charset="0"/>
              </a:rPr>
              <a:t> Nwe</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err="1">
                <a:solidFill>
                  <a:schemeClr val="tx1"/>
                </a:solidFill>
                <a:effectLst/>
                <a:latin typeface="Arial" panose="020B0604020202020204" pitchFamily="34" charset="0"/>
                <a:ea typeface="+mn-ea"/>
                <a:cs typeface="Arial" panose="020B0604020202020204" pitchFamily="34" charset="0"/>
              </a:rPr>
              <a:t>Sonjelle</a:t>
            </a:r>
            <a:r>
              <a:rPr lang="en-US" sz="1000" kern="1200" dirty="0">
                <a:solidFill>
                  <a:schemeClr val="tx1"/>
                </a:solidFill>
                <a:effectLst/>
                <a:latin typeface="Arial" panose="020B0604020202020204" pitchFamily="34" charset="0"/>
                <a:ea typeface="+mn-ea"/>
                <a:cs typeface="Arial" panose="020B0604020202020204" pitchFamily="34" charset="0"/>
              </a:rPr>
              <a:t> Shilton</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Jessica Markby</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err="1">
                <a:solidFill>
                  <a:schemeClr val="tx1"/>
                </a:solidFill>
                <a:effectLst/>
                <a:latin typeface="Arial" panose="020B0604020202020204" pitchFamily="34" charset="0"/>
                <a:ea typeface="+mn-ea"/>
                <a:cs typeface="Arial" panose="020B0604020202020204" pitchFamily="34" charset="0"/>
              </a:rPr>
              <a:t>Khin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err="1">
                <a:solidFill>
                  <a:schemeClr val="tx1"/>
                </a:solidFill>
                <a:effectLst/>
                <a:latin typeface="Arial" panose="020B0604020202020204" pitchFamily="34" charset="0"/>
                <a:ea typeface="+mn-ea"/>
                <a:cs typeface="Arial" panose="020B0604020202020204" pitchFamily="34" charset="0"/>
              </a:rPr>
              <a:t>Pyone</a:t>
            </a:r>
            <a:r>
              <a:rPr lang="en-US" sz="1000" kern="1200" dirty="0">
                <a:solidFill>
                  <a:schemeClr val="tx1"/>
                </a:solidFill>
                <a:effectLst/>
                <a:latin typeface="Arial" panose="020B0604020202020204" pitchFamily="34" charset="0"/>
                <a:ea typeface="+mn-ea"/>
                <a:cs typeface="Arial" panose="020B0604020202020204" pitchFamily="34" charset="0"/>
              </a:rPr>
              <a:t> Kyi</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Margaret Hellard</a:t>
            </a:r>
            <a:r>
              <a:rPr lang="en-US" sz="1000" kern="1200" baseline="30000" dirty="0">
                <a:solidFill>
                  <a:schemeClr val="tx1"/>
                </a:solidFill>
                <a:effectLst/>
                <a:latin typeface="Arial" panose="020B0604020202020204" pitchFamily="34" charset="0"/>
                <a:ea typeface="+mn-ea"/>
                <a:cs typeface="Arial" panose="020B0604020202020204" pitchFamily="34" charset="0"/>
              </a:rPr>
              <a:t>2 3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Burnet Institute, Disease Elimination, Melbourne, Australia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Monash University, School of Public Health and Preventive Medicine, Melbourne, Australia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Burnet Institute, Disease Elimination, Yangon, Myanmar</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St Vincent's Hospital, Australia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University Of Medicine (1), Hepatology, Yangon, Myanmar</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Yangon Specialty Hospital, Hepatology, Yangon, Myanmar</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National Hepatitis Control Program, Department of Public Health, Ministry of Health and Sports, Myanmar</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Foundation of Innovative New Diagnostics, Geneva, Switzerland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Myanmar Liver Foundation, Yangon, Myanmar</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bridget.draper@burnet.edu.au</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The advent of direct-acting antivirals (DAAs) and near point-of-care testing for hepatitis C (HCV) facilitate improved community-based care. In many countries, access to DAAs is limited to tertiary hospitals but there is increasing recognition of the need for decentralizing care. This study demonstrates a decentralized hepatitis C care model in Myanmar.</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This study assessed the feasibility, acceptability and effectiveness of community-based POC testing and DAA therapy for HCV among people who inject drugs (Burnet Institute (BI) site) and general population (Myanmar Liver Foundation (MLF) site) in Yangon, Myanmar. </a:t>
            </a:r>
            <a:r>
              <a:rPr lang="en-GB" sz="1000" kern="1200" dirty="0">
                <a:solidFill>
                  <a:schemeClr val="tx1"/>
                </a:solidFill>
                <a:effectLst/>
                <a:latin typeface="Arial" panose="020B0604020202020204" pitchFamily="34" charset="0"/>
                <a:ea typeface="+mn-ea"/>
                <a:cs typeface="Arial" panose="020B0604020202020204" pitchFamily="34" charset="0"/>
              </a:rPr>
              <a:t>Rapid diagnostic test (SD </a:t>
            </a:r>
            <a:r>
              <a:rPr lang="en-GB" sz="1000" kern="1200" dirty="0" err="1">
                <a:solidFill>
                  <a:schemeClr val="tx1"/>
                </a:solidFill>
                <a:effectLst/>
                <a:latin typeface="Arial" panose="020B0604020202020204" pitchFamily="34" charset="0"/>
                <a:ea typeface="+mn-ea"/>
                <a:cs typeface="Arial" panose="020B0604020202020204" pitchFamily="34" charset="0"/>
              </a:rPr>
              <a:t>Bioline</a:t>
            </a:r>
            <a:r>
              <a:rPr lang="en-GB" sz="1000" kern="1200" dirty="0">
                <a:solidFill>
                  <a:schemeClr val="tx1"/>
                </a:solidFill>
                <a:effectLst/>
                <a:latin typeface="Arial" panose="020B0604020202020204" pitchFamily="34" charset="0"/>
                <a:ea typeface="+mn-ea"/>
                <a:cs typeface="Arial" panose="020B0604020202020204" pitchFamily="34" charset="0"/>
              </a:rPr>
              <a:t>) for anti-HCV antibodies was performed on-site; if reactive, GeneXpert HCV RNA test was performed. External laboratory investigations for liver staging were undertaken for </a:t>
            </a:r>
            <a:r>
              <a:rPr lang="en-GB" sz="1000" kern="1200" dirty="0" err="1">
                <a:solidFill>
                  <a:schemeClr val="tx1"/>
                </a:solidFill>
                <a:effectLst/>
                <a:latin typeface="Arial" panose="020B0604020202020204" pitchFamily="34" charset="0"/>
                <a:ea typeface="+mn-ea"/>
                <a:cs typeface="Arial" panose="020B0604020202020204" pitchFamily="34" charset="0"/>
              </a:rPr>
              <a:t>viremic</a:t>
            </a:r>
            <a:r>
              <a:rPr lang="en-GB" sz="1000" kern="1200" dirty="0">
                <a:solidFill>
                  <a:schemeClr val="tx1"/>
                </a:solidFill>
                <a:effectLst/>
                <a:latin typeface="Arial" panose="020B0604020202020204" pitchFamily="34" charset="0"/>
                <a:ea typeface="+mn-ea"/>
                <a:cs typeface="Arial" panose="020B0604020202020204" pitchFamily="34" charset="0"/>
              </a:rPr>
              <a:t> patients. Results were given to the participant at next </a:t>
            </a:r>
            <a:r>
              <a:rPr lang="en-US" sz="1000" kern="1200" dirty="0">
                <a:solidFill>
                  <a:schemeClr val="tx1"/>
                </a:solidFill>
                <a:effectLst/>
                <a:latin typeface="Arial" panose="020B0604020202020204" pitchFamily="34" charset="0"/>
                <a:ea typeface="+mn-ea"/>
                <a:cs typeface="Arial" panose="020B0604020202020204" pitchFamily="34" charset="0"/>
              </a:rPr>
              <a:t>appointment with GP;</a:t>
            </a:r>
            <a:r>
              <a:rPr lang="en-GB" sz="1000" kern="1200" dirty="0">
                <a:solidFill>
                  <a:schemeClr val="tx1"/>
                </a:solidFill>
                <a:effectLst/>
                <a:latin typeface="Arial" panose="020B0604020202020204" pitchFamily="34" charset="0"/>
                <a:ea typeface="+mn-ea"/>
                <a:cs typeface="Arial" panose="020B0604020202020204" pitchFamily="34" charset="0"/>
              </a:rPr>
              <a:t> participants commenced DAA therapy (sofosbuvir 400mg / daclatasvir 60mg) if specialist review was not required. Outcome data on HCV test positivity, treatment uptake</a:t>
            </a:r>
            <a:r>
              <a:rPr lang="en-US" sz="1000" kern="1200" dirty="0">
                <a:solidFill>
                  <a:schemeClr val="tx1"/>
                </a:solidFill>
                <a:effectLst/>
                <a:latin typeface="Arial" panose="020B0604020202020204" pitchFamily="34" charset="0"/>
                <a:ea typeface="+mn-ea"/>
                <a:cs typeface="Arial" panose="020B0604020202020204" pitchFamily="34" charset="0"/>
              </a:rPr>
              <a:t> and SVR12 rates as well as responses to behavioral surveys were collected</a:t>
            </a:r>
            <a:r>
              <a:rPr lang="en-GB" sz="1000" kern="1200" dirty="0">
                <a:solidFill>
                  <a:schemeClr val="tx1"/>
                </a:solidFill>
                <a:effectLst/>
                <a:latin typeface="Arial" panose="020B0604020202020204" pitchFamily="34" charset="0"/>
                <a:ea typeface="+mn-ea"/>
                <a:cs typeface="Arial" panose="020B0604020202020204" pitchFamily="34" charset="0"/>
              </a:rPr>
              <a:t>.</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633 participants were enrolled (n=255 at BI; n=378 at MLF). 256 (40%) reported lifetime injecting of drugs, of whom 236 (89%) had injected in the past six months. Other commonly reported risk factors included: family history (n=87, 14%), surgery (n=50, 8%), dental treatment (n=32, 5%) and blood transfusion (n=31, 5%). Of 633 enrolled, 606 (96%) were HCV antibody positive; of these, 606 (100%) received an RNA test. 537 (89%) were RNA positive and proceeded to pre-treatment assessments. Of these, 466 were eligible for DAA therapy on initial assessment, 22 required specialist review (all deemed eligible to start DAAs) and 488 (91%) were prescribed DAA therapy. Median number of days from RNA test to DAA prescription was 2 (IQR: 1, 5). To date, 244 have completed therapy and 126 are eligible for SVR12 assessment. Of those who have completed SVR12 assessment (n=116 (92%)), 108 (93%) achieved SVR12.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The study results suggest providing community based POC testing and treatment initiated by general practitioners is feasible in low/middle income settings. Retention in care from diagnosis to treatment initiation and SVR12 rates were high among people who inject drugs and those with chronic liver disease. Evidence from this study will inform scale-up of hepatitis C treatment programs in Myanmar and globally.</a:t>
            </a:r>
            <a:r>
              <a:rPr lang="en-GB" sz="1000" kern="1200" dirty="0">
                <a:solidFill>
                  <a:schemeClr val="tx1"/>
                </a:solidFill>
                <a:effectLst/>
                <a:latin typeface="Arial" panose="020B0604020202020204" pitchFamily="34" charset="0"/>
                <a:ea typeface="+mn-ea"/>
                <a:cs typeface="Arial" panose="020B0604020202020204" pitchFamily="34" charset="0"/>
              </a:rPr>
              <a:t> </a:t>
            </a: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06487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1813" y="306388"/>
            <a:ext cx="4152900" cy="2336800"/>
          </a:xfrm>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None/>
            </a:pPr>
            <a:r>
              <a:rPr lang="en-US" sz="1200" b="0" i="1" dirty="0">
                <a:solidFill>
                  <a:schemeClr val="dk1"/>
                </a:solidFill>
                <a:latin typeface="Arial"/>
                <a:ea typeface="Arial"/>
                <a:cs typeface="Arial"/>
                <a:sym typeface="Arial"/>
              </a:rPr>
              <a:t>Abbreviations: Ab, antibody; BI, Burnet Institute; DAA, direct-acting antiviral; GP, general practitioner; HCV, hepatitis C virus; IQR, interquartile range; MLF, Myanmar Liver Foundation; POC, point-of-care; PWID, people who inject drugs; SVR12, sustained </a:t>
            </a:r>
            <a:r>
              <a:rPr lang="en-US" sz="1200" b="0" i="1" dirty="0" err="1">
                <a:solidFill>
                  <a:schemeClr val="dk1"/>
                </a:solidFill>
                <a:latin typeface="Arial"/>
                <a:ea typeface="Arial"/>
                <a:cs typeface="Arial"/>
                <a:sym typeface="Arial"/>
              </a:rPr>
              <a:t>virological</a:t>
            </a:r>
            <a:r>
              <a:rPr lang="en-US" sz="1200" b="0" i="1" dirty="0">
                <a:solidFill>
                  <a:schemeClr val="dk1"/>
                </a:solidFill>
                <a:latin typeface="Arial"/>
                <a:ea typeface="Arial"/>
                <a:cs typeface="Arial"/>
                <a:sym typeface="Arial"/>
              </a:rPr>
              <a:t> response 12 weeks after treatment; NSP, needle/syringe </a:t>
            </a:r>
            <a:r>
              <a:rPr lang="en-US" sz="1200" b="0" i="1" dirty="0" err="1">
                <a:solidFill>
                  <a:schemeClr val="dk1"/>
                </a:solidFill>
                <a:latin typeface="Arial"/>
                <a:ea typeface="Arial"/>
                <a:cs typeface="Arial"/>
                <a:sym typeface="Arial"/>
              </a:rPr>
              <a:t>programme</a:t>
            </a:r>
            <a:r>
              <a:rPr lang="en-US" sz="1200" b="0" i="1" dirty="0">
                <a:solidFill>
                  <a:schemeClr val="dk1"/>
                </a:solidFill>
                <a:latin typeface="Arial"/>
                <a:ea typeface="Arial"/>
                <a:cs typeface="Arial"/>
                <a:sym typeface="Arial"/>
              </a:rPr>
              <a:t>; VL, viral load</a:t>
            </a:r>
            <a:endParaRPr lang="en-US" sz="1200" b="1" i="0" dirty="0">
              <a:solidFill>
                <a:schemeClr val="dk1"/>
              </a:solidFill>
              <a:latin typeface="Arial"/>
              <a:ea typeface="Arial"/>
              <a:cs typeface="Arial"/>
              <a:sym typeface="Arial"/>
            </a:endParaRPr>
          </a:p>
          <a:p>
            <a:pPr marL="0" indent="0" rtl="0" fontAlgn="base">
              <a:buNone/>
            </a:pPr>
            <a:endParaRPr lang="en-US" sz="1200" b="1" i="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AS037</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Community-based point-of-care hepatitis C testing and general practitioner initiated direct-acting antiviral therapy in Yangon, Myanmar (CT2 study)</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u="sng" kern="1200" dirty="0">
                <a:solidFill>
                  <a:schemeClr val="tx1"/>
                </a:solidFill>
                <a:effectLst/>
                <a:latin typeface="Arial" panose="020B0604020202020204" pitchFamily="34" charset="0"/>
                <a:ea typeface="+mn-ea"/>
                <a:cs typeface="Arial" panose="020B0604020202020204" pitchFamily="34" charset="0"/>
              </a:rPr>
              <a:t>Bridget Draper</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Win Lei Yee</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Alisa Pedrana</a:t>
            </a:r>
            <a:r>
              <a:rPr lang="en-US" sz="1000" kern="1200" baseline="30000" dirty="0">
                <a:solidFill>
                  <a:schemeClr val="tx1"/>
                </a:solidFill>
                <a:effectLst/>
                <a:latin typeface="Arial" panose="020B0604020202020204" pitchFamily="34" charset="0"/>
                <a:ea typeface="+mn-ea"/>
                <a:cs typeface="Arial" panose="020B0604020202020204" pitchFamily="34" charset="0"/>
              </a:rPr>
              <a:t>1 2</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Jess Howell</a:t>
            </a:r>
            <a:r>
              <a:rPr lang="en-US" sz="1000" kern="1200" baseline="30000" dirty="0">
                <a:solidFill>
                  <a:schemeClr val="tx1"/>
                </a:solidFill>
                <a:effectLst/>
                <a:latin typeface="Arial" panose="020B0604020202020204" pitchFamily="34" charset="0"/>
                <a:ea typeface="+mn-ea"/>
                <a:cs typeface="Arial" panose="020B0604020202020204" pitchFamily="34" charset="0"/>
              </a:rPr>
              <a:t>1 4</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err="1">
                <a:solidFill>
                  <a:schemeClr val="tx1"/>
                </a:solidFill>
                <a:effectLst/>
                <a:latin typeface="Arial" panose="020B0604020202020204" pitchFamily="34" charset="0"/>
                <a:ea typeface="+mn-ea"/>
                <a:cs typeface="Arial" panose="020B0604020202020204" pitchFamily="34" charset="0"/>
              </a:rPr>
              <a:t>Hla</a:t>
            </a:r>
            <a:r>
              <a:rPr lang="en-US" sz="1000" kern="1200" dirty="0">
                <a:solidFill>
                  <a:schemeClr val="tx1"/>
                </a:solidFill>
                <a:effectLst/>
                <a:latin typeface="Arial" panose="020B0604020202020204" pitchFamily="34" charset="0"/>
                <a:ea typeface="+mn-ea"/>
                <a:cs typeface="Arial" panose="020B0604020202020204" pitchFamily="34" charset="0"/>
              </a:rPr>
              <a:t> Htay</a:t>
            </a:r>
            <a:r>
              <a:rPr lang="en-US" sz="1000" kern="1200" baseline="30000" dirty="0">
                <a:solidFill>
                  <a:schemeClr val="tx1"/>
                </a:solidFill>
                <a:effectLst/>
                <a:latin typeface="Arial" panose="020B0604020202020204" pitchFamily="34" charset="0"/>
                <a:ea typeface="+mn-ea"/>
                <a:cs typeface="Arial" panose="020B0604020202020204" pitchFamily="34" charset="0"/>
              </a:rPr>
              <a:t>3</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Win Naing</a:t>
            </a:r>
            <a:r>
              <a:rPr lang="en-US" sz="1000" kern="1200" baseline="30000" dirty="0">
                <a:solidFill>
                  <a:schemeClr val="tx1"/>
                </a:solidFill>
                <a:effectLst/>
                <a:latin typeface="Arial" panose="020B0604020202020204" pitchFamily="34" charset="0"/>
                <a:ea typeface="+mn-ea"/>
                <a:cs typeface="Arial" panose="020B0604020202020204" pitchFamily="34" charset="0"/>
              </a:rPr>
              <a:t>5 6</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err="1">
                <a:solidFill>
                  <a:schemeClr val="tx1"/>
                </a:solidFill>
                <a:effectLst/>
                <a:latin typeface="Arial" panose="020B0604020202020204" pitchFamily="34" charset="0"/>
                <a:ea typeface="+mn-ea"/>
                <a:cs typeface="Arial" panose="020B0604020202020204" pitchFamily="34" charset="0"/>
              </a:rPr>
              <a:t>Khin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err="1">
                <a:solidFill>
                  <a:schemeClr val="tx1"/>
                </a:solidFill>
                <a:effectLst/>
                <a:latin typeface="Arial" panose="020B0604020202020204" pitchFamily="34" charset="0"/>
                <a:ea typeface="+mn-ea"/>
                <a:cs typeface="Arial" panose="020B0604020202020204" pitchFamily="34" charset="0"/>
              </a:rPr>
              <a:t>Sanda</a:t>
            </a:r>
            <a:r>
              <a:rPr lang="en-US" sz="1000" kern="1200" dirty="0">
                <a:solidFill>
                  <a:schemeClr val="tx1"/>
                </a:solidFill>
                <a:effectLst/>
                <a:latin typeface="Arial" panose="020B0604020202020204" pitchFamily="34" charset="0"/>
                <a:ea typeface="+mn-ea"/>
                <a:cs typeface="Arial" panose="020B0604020202020204" pitchFamily="34" charset="0"/>
              </a:rPr>
              <a:t> Aung</a:t>
            </a:r>
            <a:r>
              <a:rPr lang="en-US" sz="1000" kern="1200" baseline="30000" dirty="0">
                <a:solidFill>
                  <a:schemeClr val="tx1"/>
                </a:solidFill>
                <a:effectLst/>
                <a:latin typeface="Arial" panose="020B0604020202020204" pitchFamily="34" charset="0"/>
                <a:ea typeface="+mn-ea"/>
                <a:cs typeface="Arial" panose="020B0604020202020204" pitchFamily="34" charset="0"/>
              </a:rPr>
              <a:t>7</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err="1">
                <a:solidFill>
                  <a:schemeClr val="tx1"/>
                </a:solidFill>
                <a:effectLst/>
                <a:latin typeface="Arial" panose="020B0604020202020204" pitchFamily="34" charset="0"/>
                <a:ea typeface="+mn-ea"/>
                <a:cs typeface="Arial" panose="020B0604020202020204" pitchFamily="34" charset="0"/>
              </a:rPr>
              <a:t>Nwe</a:t>
            </a:r>
            <a:r>
              <a:rPr lang="en-US" sz="1000" kern="1200" dirty="0">
                <a:solidFill>
                  <a:schemeClr val="tx1"/>
                </a:solidFill>
                <a:effectLst/>
                <a:latin typeface="Arial" panose="020B0604020202020204" pitchFamily="34" charset="0"/>
                <a:ea typeface="+mn-ea"/>
                <a:cs typeface="Arial" panose="020B0604020202020204" pitchFamily="34" charset="0"/>
              </a:rPr>
              <a:t> Nwe</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err="1">
                <a:solidFill>
                  <a:schemeClr val="tx1"/>
                </a:solidFill>
                <a:effectLst/>
                <a:latin typeface="Arial" panose="020B0604020202020204" pitchFamily="34" charset="0"/>
                <a:ea typeface="+mn-ea"/>
                <a:cs typeface="Arial" panose="020B0604020202020204" pitchFamily="34" charset="0"/>
              </a:rPr>
              <a:t>Sonjelle</a:t>
            </a:r>
            <a:r>
              <a:rPr lang="en-US" sz="1000" kern="1200" dirty="0">
                <a:solidFill>
                  <a:schemeClr val="tx1"/>
                </a:solidFill>
                <a:effectLst/>
                <a:latin typeface="Arial" panose="020B0604020202020204" pitchFamily="34" charset="0"/>
                <a:ea typeface="+mn-ea"/>
                <a:cs typeface="Arial" panose="020B0604020202020204" pitchFamily="34" charset="0"/>
              </a:rPr>
              <a:t> Shilton</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Jessica Markby</a:t>
            </a:r>
            <a:r>
              <a:rPr lang="en-US" sz="1000" kern="1200" baseline="30000" dirty="0">
                <a:solidFill>
                  <a:schemeClr val="tx1"/>
                </a:solidFill>
                <a:effectLst/>
                <a:latin typeface="Arial" panose="020B0604020202020204" pitchFamily="34" charset="0"/>
                <a:ea typeface="+mn-ea"/>
                <a:cs typeface="Arial" panose="020B0604020202020204" pitchFamily="34" charset="0"/>
              </a:rPr>
              <a:t>8</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err="1">
                <a:solidFill>
                  <a:schemeClr val="tx1"/>
                </a:solidFill>
                <a:effectLst/>
                <a:latin typeface="Arial" panose="020B0604020202020204" pitchFamily="34" charset="0"/>
                <a:ea typeface="+mn-ea"/>
                <a:cs typeface="Arial" panose="020B0604020202020204" pitchFamily="34" charset="0"/>
              </a:rPr>
              <a:t>Khin</a:t>
            </a:r>
            <a:r>
              <a:rPr lang="en-US"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err="1">
                <a:solidFill>
                  <a:schemeClr val="tx1"/>
                </a:solidFill>
                <a:effectLst/>
                <a:latin typeface="Arial" panose="020B0604020202020204" pitchFamily="34" charset="0"/>
                <a:ea typeface="+mn-ea"/>
                <a:cs typeface="Arial" panose="020B0604020202020204" pitchFamily="34" charset="0"/>
              </a:rPr>
              <a:t>Pyone</a:t>
            </a:r>
            <a:r>
              <a:rPr lang="en-US" sz="1000" kern="1200" dirty="0">
                <a:solidFill>
                  <a:schemeClr val="tx1"/>
                </a:solidFill>
                <a:effectLst/>
                <a:latin typeface="Arial" panose="020B0604020202020204" pitchFamily="34" charset="0"/>
                <a:ea typeface="+mn-ea"/>
                <a:cs typeface="Arial" panose="020B0604020202020204" pitchFamily="34" charset="0"/>
              </a:rPr>
              <a:t> Kyi</a:t>
            </a:r>
            <a:r>
              <a:rPr lang="en-US" sz="1000" kern="1200" baseline="30000" dirty="0">
                <a:solidFill>
                  <a:schemeClr val="tx1"/>
                </a:solidFill>
                <a:effectLst/>
                <a:latin typeface="Arial" panose="020B0604020202020204" pitchFamily="34" charset="0"/>
                <a:ea typeface="+mn-ea"/>
                <a:cs typeface="Arial" panose="020B0604020202020204" pitchFamily="34" charset="0"/>
              </a:rPr>
              <a:t>9</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Margaret Hellard</a:t>
            </a:r>
            <a:r>
              <a:rPr lang="en-US" sz="1000" kern="1200" baseline="30000" dirty="0">
                <a:solidFill>
                  <a:schemeClr val="tx1"/>
                </a:solidFill>
                <a:effectLst/>
                <a:latin typeface="Arial" panose="020B0604020202020204" pitchFamily="34" charset="0"/>
                <a:ea typeface="+mn-ea"/>
                <a:cs typeface="Arial" panose="020B0604020202020204" pitchFamily="34" charset="0"/>
              </a:rPr>
              <a:t>2 3</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i="1" kern="1200" baseline="30000" dirty="0">
                <a:solidFill>
                  <a:schemeClr val="tx1"/>
                </a:solidFill>
                <a:effectLst/>
                <a:latin typeface="Arial" panose="020B0604020202020204" pitchFamily="34" charset="0"/>
                <a:ea typeface="+mn-ea"/>
                <a:cs typeface="Arial" panose="020B0604020202020204" pitchFamily="34" charset="0"/>
              </a:rPr>
              <a:t>1</a:t>
            </a:r>
            <a:r>
              <a:rPr lang="en-US" sz="1000" i="1" kern="1200" dirty="0">
                <a:solidFill>
                  <a:schemeClr val="tx1"/>
                </a:solidFill>
                <a:effectLst/>
                <a:latin typeface="Arial" panose="020B0604020202020204" pitchFamily="34" charset="0"/>
                <a:ea typeface="+mn-ea"/>
                <a:cs typeface="Arial" panose="020B0604020202020204" pitchFamily="34" charset="0"/>
              </a:rPr>
              <a:t>Burnet Institute, Disease Elimination, Melbourne, Australia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2</a:t>
            </a:r>
            <a:r>
              <a:rPr lang="en-US" sz="1000" i="1" kern="1200" dirty="0">
                <a:solidFill>
                  <a:schemeClr val="tx1"/>
                </a:solidFill>
                <a:effectLst/>
                <a:latin typeface="Arial" panose="020B0604020202020204" pitchFamily="34" charset="0"/>
                <a:ea typeface="+mn-ea"/>
                <a:cs typeface="Arial" panose="020B0604020202020204" pitchFamily="34" charset="0"/>
              </a:rPr>
              <a:t>Monash University, School of Public Health and Preventive Medicine, Melbourne, Australia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3</a:t>
            </a:r>
            <a:r>
              <a:rPr lang="en-US" sz="1000" i="1" kern="1200" dirty="0">
                <a:solidFill>
                  <a:schemeClr val="tx1"/>
                </a:solidFill>
                <a:effectLst/>
                <a:latin typeface="Arial" panose="020B0604020202020204" pitchFamily="34" charset="0"/>
                <a:ea typeface="+mn-ea"/>
                <a:cs typeface="Arial" panose="020B0604020202020204" pitchFamily="34" charset="0"/>
              </a:rPr>
              <a:t>Burnet Institute, Disease Elimination, Yangon, Myanmar</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4</a:t>
            </a:r>
            <a:r>
              <a:rPr lang="en-US" sz="1000" i="1" kern="1200" dirty="0">
                <a:solidFill>
                  <a:schemeClr val="tx1"/>
                </a:solidFill>
                <a:effectLst/>
                <a:latin typeface="Arial" panose="020B0604020202020204" pitchFamily="34" charset="0"/>
                <a:ea typeface="+mn-ea"/>
                <a:cs typeface="Arial" panose="020B0604020202020204" pitchFamily="34" charset="0"/>
              </a:rPr>
              <a:t>St Vincent's Hospital, Australia</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5</a:t>
            </a:r>
            <a:r>
              <a:rPr lang="en-US" sz="1000" i="1" kern="1200" dirty="0">
                <a:solidFill>
                  <a:schemeClr val="tx1"/>
                </a:solidFill>
                <a:effectLst/>
                <a:latin typeface="Arial" panose="020B0604020202020204" pitchFamily="34" charset="0"/>
                <a:ea typeface="+mn-ea"/>
                <a:cs typeface="Arial" panose="020B0604020202020204" pitchFamily="34" charset="0"/>
              </a:rPr>
              <a:t>University Of Medicine (1), Hepatology, Yangon, Myanmar</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6</a:t>
            </a:r>
            <a:r>
              <a:rPr lang="en-US" sz="1000" i="1" kern="1200" dirty="0">
                <a:solidFill>
                  <a:schemeClr val="tx1"/>
                </a:solidFill>
                <a:effectLst/>
                <a:latin typeface="Arial" panose="020B0604020202020204" pitchFamily="34" charset="0"/>
                <a:ea typeface="+mn-ea"/>
                <a:cs typeface="Arial" panose="020B0604020202020204" pitchFamily="34" charset="0"/>
              </a:rPr>
              <a:t>Yangon Specialty Hospital, Hepatology, Yangon, Myanmar</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7</a:t>
            </a:r>
            <a:r>
              <a:rPr lang="en-US" sz="1000" i="1" kern="1200" dirty="0">
                <a:solidFill>
                  <a:schemeClr val="tx1"/>
                </a:solidFill>
                <a:effectLst/>
                <a:latin typeface="Arial" panose="020B0604020202020204" pitchFamily="34" charset="0"/>
                <a:ea typeface="+mn-ea"/>
                <a:cs typeface="Arial" panose="020B0604020202020204" pitchFamily="34" charset="0"/>
              </a:rPr>
              <a:t>National Hepatitis Control Program, Department of Public Health, Ministry of Health and Sports, Myanmar</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8</a:t>
            </a:r>
            <a:r>
              <a:rPr lang="en-US" sz="1000" i="1" kern="1200" dirty="0">
                <a:solidFill>
                  <a:schemeClr val="tx1"/>
                </a:solidFill>
                <a:effectLst/>
                <a:latin typeface="Arial" panose="020B0604020202020204" pitchFamily="34" charset="0"/>
                <a:ea typeface="+mn-ea"/>
                <a:cs typeface="Arial" panose="020B0604020202020204" pitchFamily="34" charset="0"/>
              </a:rPr>
              <a:t>Foundation of Innovative New Diagnostics, Geneva, Switzerland</a:t>
            </a:r>
            <a:r>
              <a:rPr lang="de-DE" sz="1000" kern="1200" dirty="0">
                <a:solidFill>
                  <a:schemeClr val="tx1"/>
                </a:solidFill>
                <a:effectLst/>
                <a:latin typeface="Arial" panose="020B0604020202020204" pitchFamily="34" charset="0"/>
                <a:ea typeface="+mn-ea"/>
                <a:cs typeface="Arial" panose="020B0604020202020204" pitchFamily="34" charset="0"/>
              </a:rPr>
              <a:t>, </a:t>
            </a:r>
            <a:r>
              <a:rPr lang="en-US" sz="1000" i="1" kern="1200" baseline="30000" dirty="0">
                <a:solidFill>
                  <a:schemeClr val="tx1"/>
                </a:solidFill>
                <a:effectLst/>
                <a:latin typeface="Arial" panose="020B0604020202020204" pitchFamily="34" charset="0"/>
                <a:ea typeface="+mn-ea"/>
                <a:cs typeface="Arial" panose="020B0604020202020204" pitchFamily="34" charset="0"/>
              </a:rPr>
              <a:t>9</a:t>
            </a:r>
            <a:r>
              <a:rPr lang="en-US" sz="1000" i="1" kern="1200" dirty="0">
                <a:solidFill>
                  <a:schemeClr val="tx1"/>
                </a:solidFill>
                <a:effectLst/>
                <a:latin typeface="Arial" panose="020B0604020202020204" pitchFamily="34" charset="0"/>
                <a:ea typeface="+mn-ea"/>
                <a:cs typeface="Arial" panose="020B0604020202020204" pitchFamily="34" charset="0"/>
              </a:rPr>
              <a:t>Myanmar Liver Foundation, Yangon, Myanmar</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kern="1200" dirty="0">
                <a:solidFill>
                  <a:schemeClr val="tx1"/>
                </a:solidFill>
                <a:effectLst/>
                <a:latin typeface="Arial" panose="020B0604020202020204" pitchFamily="34" charset="0"/>
                <a:ea typeface="+mn-ea"/>
                <a:cs typeface="Arial" panose="020B0604020202020204" pitchFamily="34" charset="0"/>
              </a:rPr>
              <a:t>Email:</a:t>
            </a:r>
            <a:r>
              <a:rPr lang="en-US" sz="1000" i="1" kern="1200" dirty="0">
                <a:solidFill>
                  <a:schemeClr val="tx1"/>
                </a:solidFill>
                <a:effectLst/>
                <a:latin typeface="Arial" panose="020B0604020202020204" pitchFamily="34" charset="0"/>
                <a:ea typeface="+mn-ea"/>
                <a:cs typeface="Arial" panose="020B0604020202020204" pitchFamily="34" charset="0"/>
              </a:rPr>
              <a:t> </a:t>
            </a:r>
            <a:r>
              <a:rPr lang="en-US" sz="1000" kern="1200" dirty="0">
                <a:solidFill>
                  <a:schemeClr val="tx1"/>
                </a:solidFill>
                <a:effectLst/>
                <a:latin typeface="Arial" panose="020B0604020202020204" pitchFamily="34" charset="0"/>
                <a:ea typeface="+mn-ea"/>
                <a:cs typeface="Arial" panose="020B0604020202020204" pitchFamily="34" charset="0"/>
              </a:rPr>
              <a:t>bridget.draper@burnet.edu.au</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 </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Background and aims:</a:t>
            </a:r>
            <a:r>
              <a:rPr lang="en-US" sz="1000" kern="1200" dirty="0">
                <a:solidFill>
                  <a:schemeClr val="tx1"/>
                </a:solidFill>
                <a:effectLst/>
                <a:latin typeface="Arial" panose="020B0604020202020204" pitchFamily="34" charset="0"/>
                <a:ea typeface="+mn-ea"/>
                <a:cs typeface="Arial" panose="020B0604020202020204" pitchFamily="34" charset="0"/>
              </a:rPr>
              <a:t> The advent of direct-acting antivirals (DAAs) and near point-of-care testing for hepatitis C (HCV) facilitate improved community-based care. In many countries, access to DAAs is limited to tertiary hospitals but there is increasing recognition of the need for decentralizing care. This study demonstrates a decentralized hepatitis C care model in Myanmar.</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Method:</a:t>
            </a:r>
            <a:r>
              <a:rPr lang="en-US" sz="1000" kern="1200" dirty="0">
                <a:solidFill>
                  <a:schemeClr val="tx1"/>
                </a:solidFill>
                <a:effectLst/>
                <a:latin typeface="Arial" panose="020B0604020202020204" pitchFamily="34" charset="0"/>
                <a:ea typeface="+mn-ea"/>
                <a:cs typeface="Arial" panose="020B0604020202020204" pitchFamily="34" charset="0"/>
              </a:rPr>
              <a:t> This study assessed the feasibility, acceptability and effectiveness of community-based POC testing and DAA therapy for HCV among people who inject drugs (Burnet Institute (BI) site) and general population (Myanmar Liver Foundation (MLF) site) in Yangon, Myanmar. </a:t>
            </a:r>
            <a:r>
              <a:rPr lang="en-GB" sz="1000" kern="1200" dirty="0">
                <a:solidFill>
                  <a:schemeClr val="tx1"/>
                </a:solidFill>
                <a:effectLst/>
                <a:latin typeface="Arial" panose="020B0604020202020204" pitchFamily="34" charset="0"/>
                <a:ea typeface="+mn-ea"/>
                <a:cs typeface="Arial" panose="020B0604020202020204" pitchFamily="34" charset="0"/>
              </a:rPr>
              <a:t>Rapid diagnostic test (SD </a:t>
            </a:r>
            <a:r>
              <a:rPr lang="en-GB" sz="1000" kern="1200" dirty="0" err="1">
                <a:solidFill>
                  <a:schemeClr val="tx1"/>
                </a:solidFill>
                <a:effectLst/>
                <a:latin typeface="Arial" panose="020B0604020202020204" pitchFamily="34" charset="0"/>
                <a:ea typeface="+mn-ea"/>
                <a:cs typeface="Arial" panose="020B0604020202020204" pitchFamily="34" charset="0"/>
              </a:rPr>
              <a:t>Bioline</a:t>
            </a:r>
            <a:r>
              <a:rPr lang="en-GB" sz="1000" kern="1200" dirty="0">
                <a:solidFill>
                  <a:schemeClr val="tx1"/>
                </a:solidFill>
                <a:effectLst/>
                <a:latin typeface="Arial" panose="020B0604020202020204" pitchFamily="34" charset="0"/>
                <a:ea typeface="+mn-ea"/>
                <a:cs typeface="Arial" panose="020B0604020202020204" pitchFamily="34" charset="0"/>
              </a:rPr>
              <a:t>) for anti-HCV antibodies was performed on-site; if reactive, GeneXpert HCV RNA test was performed. External laboratory investigations for liver staging were undertaken for </a:t>
            </a:r>
            <a:r>
              <a:rPr lang="en-GB" sz="1000" kern="1200" dirty="0" err="1">
                <a:solidFill>
                  <a:schemeClr val="tx1"/>
                </a:solidFill>
                <a:effectLst/>
                <a:latin typeface="Arial" panose="020B0604020202020204" pitchFamily="34" charset="0"/>
                <a:ea typeface="+mn-ea"/>
                <a:cs typeface="Arial" panose="020B0604020202020204" pitchFamily="34" charset="0"/>
              </a:rPr>
              <a:t>viremic</a:t>
            </a:r>
            <a:r>
              <a:rPr lang="en-GB" sz="1000" kern="1200" dirty="0">
                <a:solidFill>
                  <a:schemeClr val="tx1"/>
                </a:solidFill>
                <a:effectLst/>
                <a:latin typeface="Arial" panose="020B0604020202020204" pitchFamily="34" charset="0"/>
                <a:ea typeface="+mn-ea"/>
                <a:cs typeface="Arial" panose="020B0604020202020204" pitchFamily="34" charset="0"/>
              </a:rPr>
              <a:t> patients. Results were given to the participant at next </a:t>
            </a:r>
            <a:r>
              <a:rPr lang="en-US" sz="1000" kern="1200" dirty="0">
                <a:solidFill>
                  <a:schemeClr val="tx1"/>
                </a:solidFill>
                <a:effectLst/>
                <a:latin typeface="Arial" panose="020B0604020202020204" pitchFamily="34" charset="0"/>
                <a:ea typeface="+mn-ea"/>
                <a:cs typeface="Arial" panose="020B0604020202020204" pitchFamily="34" charset="0"/>
              </a:rPr>
              <a:t>appointment with GP;</a:t>
            </a:r>
            <a:r>
              <a:rPr lang="en-GB" sz="1000" kern="1200" dirty="0">
                <a:solidFill>
                  <a:schemeClr val="tx1"/>
                </a:solidFill>
                <a:effectLst/>
                <a:latin typeface="Arial" panose="020B0604020202020204" pitchFamily="34" charset="0"/>
                <a:ea typeface="+mn-ea"/>
                <a:cs typeface="Arial" panose="020B0604020202020204" pitchFamily="34" charset="0"/>
              </a:rPr>
              <a:t> participants commenced DAA therapy (sofosbuvir 400mg / daclatasvir 60mg) if specialist review was not required. Outcome data on HCV test positivity, treatment uptake</a:t>
            </a:r>
            <a:r>
              <a:rPr lang="en-US" sz="1000" kern="1200" dirty="0">
                <a:solidFill>
                  <a:schemeClr val="tx1"/>
                </a:solidFill>
                <a:effectLst/>
                <a:latin typeface="Arial" panose="020B0604020202020204" pitchFamily="34" charset="0"/>
                <a:ea typeface="+mn-ea"/>
                <a:cs typeface="Arial" panose="020B0604020202020204" pitchFamily="34" charset="0"/>
              </a:rPr>
              <a:t> and SVR12 rates as well as responses to behavioral surveys were collected</a:t>
            </a:r>
            <a:r>
              <a:rPr lang="en-GB" sz="1000" kern="1200" dirty="0">
                <a:solidFill>
                  <a:schemeClr val="tx1"/>
                </a:solidFill>
                <a:effectLst/>
                <a:latin typeface="Arial" panose="020B0604020202020204" pitchFamily="34" charset="0"/>
                <a:ea typeface="+mn-ea"/>
                <a:cs typeface="Arial" panose="020B0604020202020204" pitchFamily="34" charset="0"/>
              </a:rPr>
              <a:t>.</a:t>
            </a: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Results:</a:t>
            </a:r>
            <a:r>
              <a:rPr lang="en-US" sz="1000" kern="1200" dirty="0">
                <a:solidFill>
                  <a:schemeClr val="tx1"/>
                </a:solidFill>
                <a:effectLst/>
                <a:latin typeface="Arial" panose="020B0604020202020204" pitchFamily="34" charset="0"/>
                <a:ea typeface="+mn-ea"/>
                <a:cs typeface="Arial" panose="020B0604020202020204" pitchFamily="34" charset="0"/>
              </a:rPr>
              <a:t> 633 participants were enrolled (n=255 at BI; n=378 at MLF). 256 (40%) reported lifetime injecting of drugs, of whom 236 (89%) had injected in the past six months. Other commonly reported risk factors included: family history (n=87, 14%), surgery (n=50, 8%), dental treatment (n=32, 5%) and blood transfusion (n=31, 5%). Of 633 enrolled, 606 (96%) were HCV antibody positive; of these, 606 (100%) received an RNA test. 537 (89%) were RNA positive and proceeded to pre-treatment assessments. Of these, 466 were eligible for DAA therapy on initial assessment, 22 required specialist review (all deemed eligible to start DAAs) and 488 (91%) were prescribed DAA therapy. Median number of days from RNA test to DAA prescription was 2 (IQR: 1, 5). To date, 244 have completed therapy and 126 are eligible for SVR12 assessment. Of those who have completed SVR12 assessment (n=116 (92%)), 108 (93%) achieved SVR12.</a:t>
            </a:r>
            <a:endParaRPr lang="en-GB" sz="1000" kern="1200" dirty="0">
              <a:solidFill>
                <a:schemeClr val="tx1"/>
              </a:solidFill>
              <a:effectLst/>
              <a:latin typeface="Arial" panose="020B0604020202020204" pitchFamily="34" charset="0"/>
              <a:ea typeface="+mn-ea"/>
              <a:cs typeface="Arial" panose="020B0604020202020204" pitchFamily="34" charset="0"/>
            </a:endParaRPr>
          </a:p>
          <a:p>
            <a:pPr marL="0" indent="0">
              <a:buNone/>
            </a:pPr>
            <a:endParaRPr lang="en-US" sz="1000" b="1" kern="1200" dirty="0">
              <a:solidFill>
                <a:schemeClr val="tx1"/>
              </a:solidFill>
              <a:effectLst/>
              <a:latin typeface="Arial" panose="020B0604020202020204" pitchFamily="34" charset="0"/>
              <a:ea typeface="+mn-ea"/>
              <a:cs typeface="Arial" panose="020B0604020202020204" pitchFamily="34" charset="0"/>
            </a:endParaRPr>
          </a:p>
          <a:p>
            <a:pPr marL="0" indent="0">
              <a:buNone/>
            </a:pPr>
            <a:r>
              <a:rPr lang="en-US" sz="1000" b="1" kern="1200" dirty="0">
                <a:solidFill>
                  <a:schemeClr val="tx1"/>
                </a:solidFill>
                <a:effectLst/>
                <a:latin typeface="Arial" panose="020B0604020202020204" pitchFamily="34" charset="0"/>
                <a:ea typeface="+mn-ea"/>
                <a:cs typeface="Arial" panose="020B0604020202020204" pitchFamily="34" charset="0"/>
              </a:rPr>
              <a:t>Conclusion:</a:t>
            </a:r>
            <a:r>
              <a:rPr lang="en-US" sz="1000" kern="1200" dirty="0">
                <a:solidFill>
                  <a:schemeClr val="tx1"/>
                </a:solidFill>
                <a:effectLst/>
                <a:latin typeface="Arial" panose="020B0604020202020204" pitchFamily="34" charset="0"/>
                <a:ea typeface="+mn-ea"/>
                <a:cs typeface="Arial" panose="020B0604020202020204" pitchFamily="34" charset="0"/>
              </a:rPr>
              <a:t> The study results suggest providing community based POC testing and treatment initiated by general practitioners is feasible in low/middle income settings. Retention in care from diagnosis to treatment initiation and SVR12 rates were high among people who inject drugs and those with chronic liver disease. Evidence from this study will inform scale-up of hepatitis C treatment programs in Myanmar and globally.</a:t>
            </a:r>
            <a:r>
              <a:rPr lang="en-GB" sz="1000" kern="1200" dirty="0">
                <a:solidFill>
                  <a:schemeClr val="tx1"/>
                </a:solidFill>
                <a:effectLst/>
                <a:latin typeface="Arial" panose="020B0604020202020204" pitchFamily="34" charset="0"/>
                <a:ea typeface="+mn-ea"/>
                <a:cs typeface="Arial" panose="020B0604020202020204" pitchFamily="34" charset="0"/>
              </a:rPr>
              <a:t> </a:t>
            </a:r>
          </a:p>
          <a:p>
            <a:pPr marL="0" indent="0">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C1133C-0A91-4C56-9DB7-B268BA704BC5}"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62477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6CB062-7C8A-4017-A1C5-EF978F1C5D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009EEA96-EE89-4381-8EAB-79292394F8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accent1"/>
                </a:solidFill>
              </a:defRPr>
            </a:lvl1pPr>
          </a:lstStyle>
          <a:p>
            <a:r>
              <a:rPr lang="en-GB" dirty="0"/>
              <a:t>Presentation title to go here</a:t>
            </a:r>
          </a:p>
        </p:txBody>
      </p:sp>
    </p:spTree>
    <p:extLst>
      <p:ext uri="{BB962C8B-B14F-4D97-AF65-F5344CB8AC3E}">
        <p14:creationId xmlns:p14="http://schemas.microsoft.com/office/powerpoint/2010/main" val="381462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4ACC9225-45D8-4CD5-ABE5-7576DD17D0A6}"/>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6276D889-BE07-434F-A0F1-269B674C69FC}"/>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248758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18857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551386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01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ECCC98-259E-4CEC-A170-4EFDA30D2C5C}" type="datetimeFigureOut">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31/08/2020</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DBD26-0528-485A-AC4B-724506D30896}" type="slidenum">
              <a:rPr kumimoji="0" lang="ca-ES" sz="1800" b="0" i="0" u="none" strike="noStrike" kern="1200" cap="none" spc="0" normalizeH="0" baseline="0" noProof="0" smtClean="0">
                <a:ln>
                  <a:noFill/>
                </a:ln>
                <a:solidFill>
                  <a:prstClr val="black"/>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ca-E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769771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CD70AD-75F5-4704-974D-E58F5BDE97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107A2128-7685-4091-B58C-C6418D9785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35244815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07A89D91-1E50-42F6-807F-EE8ABF3C22B8}"/>
              </a:ext>
            </a:extLst>
          </p:cNvPr>
          <p:cNvCxnSpPr>
            <a:cxnSpLocks/>
          </p:cNvCxnSpPr>
          <p:nvPr userDrawn="1"/>
        </p:nvCxnSpPr>
        <p:spPr>
          <a:xfrm>
            <a:off x="365760" y="4459976"/>
            <a:ext cx="11460480" cy="0"/>
          </a:xfrm>
          <a:prstGeom prst="line">
            <a:avLst/>
          </a:prstGeom>
          <a:ln w="88900">
            <a:solidFill>
              <a:srgbClr val="DC20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40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53C8E462-6219-443F-9602-10F2EAFEBE9B}"/>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63110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70136"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541D918E-A909-43DE-AC7D-C34B492663A2}"/>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105974CF-98D7-4F52-ABFB-F167F1AF27FB}"/>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44611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6261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784696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365760" y="4459976"/>
            <a:ext cx="1146048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8987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0A7E15-D8DB-4905-94BA-C62396896B8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E85E83F8-04B2-4C9D-9E97-2735BE5D1C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4130225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D7FAE58-C6FA-4B3B-A39F-D32DD90B4732}"/>
              </a:ext>
            </a:extLst>
          </p:cNvPr>
          <p:cNvCxnSpPr>
            <a:cxnSpLocks/>
          </p:cNvCxnSpPr>
          <p:nvPr userDrawn="1"/>
        </p:nvCxnSpPr>
        <p:spPr>
          <a:xfrm>
            <a:off x="365760" y="4459976"/>
            <a:ext cx="11460480" cy="0"/>
          </a:xfrm>
          <a:prstGeom prst="line">
            <a:avLst/>
          </a:prstGeom>
          <a:ln w="88900">
            <a:solidFill>
              <a:srgbClr val="0A93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374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C657FAC6-2395-4983-BCEC-E661BAE01A28}"/>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32325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215723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11304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747182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40E7B8-A1C1-4D46-8085-0E915E8F7A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853C38C4-A2EB-44DC-9257-5EE37C6737F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728967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D74F02A4-2ED0-4174-B92E-FFB52D0C4520}"/>
              </a:ext>
            </a:extLst>
          </p:cNvPr>
          <p:cNvCxnSpPr>
            <a:cxnSpLocks/>
          </p:cNvCxnSpPr>
          <p:nvPr userDrawn="1"/>
        </p:nvCxnSpPr>
        <p:spPr>
          <a:xfrm>
            <a:off x="365760" y="4459976"/>
            <a:ext cx="11460480" cy="0"/>
          </a:xfrm>
          <a:prstGeom prst="line">
            <a:avLst/>
          </a:prstGeom>
          <a:ln w="88900">
            <a:solidFill>
              <a:srgbClr val="EB5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717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223999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923171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10911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43013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9885697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descr="A picture containing object, clock&#10;&#10;Description automatically generated">
            <a:extLst>
              <a:ext uri="{FF2B5EF4-FFF2-40B4-BE49-F238E27FC236}">
                <a16:creationId xmlns:a16="http://schemas.microsoft.com/office/drawing/2014/main" id="{05F520FA-C178-9849-843F-D988FF728F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8" y="0"/>
            <a:ext cx="12189023"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9" name="Subtitle 2">
            <a:extLst>
              <a:ext uri="{FF2B5EF4-FFF2-40B4-BE49-F238E27FC236}">
                <a16:creationId xmlns:a16="http://schemas.microsoft.com/office/drawing/2014/main" id="{D849BCB1-179C-174B-8634-361F2DAE2F75}"/>
              </a:ext>
            </a:extLst>
          </p:cNvPr>
          <p:cNvSpPr>
            <a:spLocks noGrp="1"/>
          </p:cNvSpPr>
          <p:nvPr>
            <p:ph type="subTitle" idx="1"/>
          </p:nvPr>
        </p:nvSpPr>
        <p:spPr>
          <a:xfrm>
            <a:off x="725557" y="3392470"/>
            <a:ext cx="6185382" cy="811781"/>
          </a:xfrm>
        </p:spPr>
        <p:txBody>
          <a:bodyPr anchor="t">
            <a:noAutofit/>
          </a:bodyPr>
          <a:lstStyle>
            <a:lvl1pPr marL="0" indent="0" algn="l">
              <a:buNone/>
              <a:defRPr sz="2400" b="0" spc="-150" baseline="0">
                <a:solidFill>
                  <a:schemeClr val="bg1"/>
                </a:solidFill>
              </a:defRPr>
            </a:lvl1pPr>
          </a:lstStyle>
          <a:p>
            <a:endParaRPr lang="en-GB" dirty="0"/>
          </a:p>
        </p:txBody>
      </p:sp>
      <p:sp>
        <p:nvSpPr>
          <p:cNvPr id="10" name="Title 1">
            <a:extLst>
              <a:ext uri="{FF2B5EF4-FFF2-40B4-BE49-F238E27FC236}">
                <a16:creationId xmlns:a16="http://schemas.microsoft.com/office/drawing/2014/main" id="{1592C2B0-D7F6-9141-AD0A-7376A252735B}"/>
              </a:ext>
            </a:extLst>
          </p:cNvPr>
          <p:cNvSpPr>
            <a:spLocks noGrp="1"/>
          </p:cNvSpPr>
          <p:nvPr>
            <p:ph type="ctrTitle" hasCustomPrompt="1"/>
          </p:nvPr>
        </p:nvSpPr>
        <p:spPr>
          <a:xfrm>
            <a:off x="725557" y="974035"/>
            <a:ext cx="6185382" cy="2325522"/>
          </a:xfrm>
        </p:spPr>
        <p:txBody>
          <a:bodyPr anchor="b">
            <a:noAutofit/>
          </a:bodyPr>
          <a:lstStyle>
            <a:lvl1pPr algn="l">
              <a:defRPr sz="5400" b="1" i="0" spc="-150" baseline="0">
                <a:solidFill>
                  <a:schemeClr val="bg1"/>
                </a:solidFill>
              </a:defRPr>
            </a:lvl1pPr>
          </a:lstStyle>
          <a:p>
            <a:r>
              <a:rPr lang="en-GB" dirty="0"/>
              <a:t>Presentation title in this space here</a:t>
            </a:r>
          </a:p>
        </p:txBody>
      </p:sp>
    </p:spTree>
    <p:extLst>
      <p:ext uri="{BB962C8B-B14F-4D97-AF65-F5344CB8AC3E}">
        <p14:creationId xmlns:p14="http://schemas.microsoft.com/office/powerpoint/2010/main" val="17469187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365760" y="4459976"/>
            <a:ext cx="1146048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4574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691761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4577328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74114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5679916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6CB062-7C8A-4017-A1C5-EF978F1C5D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009EEA96-EE89-4381-8EAB-79292394F8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accent1"/>
                </a:solidFill>
              </a:defRPr>
            </a:lvl1pPr>
          </a:lstStyle>
          <a:p>
            <a:r>
              <a:rPr lang="en-GB" dirty="0"/>
              <a:t>Presentation title to go here</a:t>
            </a:r>
          </a:p>
        </p:txBody>
      </p:sp>
    </p:spTree>
    <p:extLst>
      <p:ext uri="{BB962C8B-B14F-4D97-AF65-F5344CB8AC3E}">
        <p14:creationId xmlns:p14="http://schemas.microsoft.com/office/powerpoint/2010/main" val="13406578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365760" y="4459976"/>
            <a:ext cx="1146048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432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688568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491104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077208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809493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713057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627C0A3-B31C-459A-B3C8-9B3F90900348}"/>
              </a:ext>
            </a:extLst>
          </p:cNvPr>
          <p:cNvSpPr>
            <a:spLocks noGrp="1"/>
          </p:cNvSpPr>
          <p:nvPr>
            <p:ph sz="half" idx="11"/>
          </p:nvPr>
        </p:nvSpPr>
        <p:spPr>
          <a:xfrm>
            <a:off x="425752"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E2F1DD51-3C50-491A-A440-B86443B20BF0}"/>
              </a:ext>
            </a:extLst>
          </p:cNvPr>
          <p:cNvSpPr>
            <a:spLocks noGrp="1"/>
          </p:cNvSpPr>
          <p:nvPr>
            <p:ph sz="half" idx="12"/>
          </p:nvPr>
        </p:nvSpPr>
        <p:spPr>
          <a:xfrm>
            <a:off x="6193448" y="1340768"/>
            <a:ext cx="55728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54073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6CB062-7C8A-4017-A1C5-EF978F1C5D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009EEA96-EE89-4381-8EAB-79292394F8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6476"/>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0648"/>
            <a:ext cx="11319104" cy="943200"/>
          </a:xfrm>
        </p:spPr>
        <p:txBody>
          <a:bodyPr anchor="b">
            <a:normAutofit/>
          </a:bodyPr>
          <a:lstStyle>
            <a:lvl1pPr algn="r">
              <a:defRPr sz="3200" b="0">
                <a:solidFill>
                  <a:schemeClr val="accent1"/>
                </a:solidFill>
              </a:defRPr>
            </a:lvl1pPr>
          </a:lstStyle>
          <a:p>
            <a:r>
              <a:rPr lang="en-GB" dirty="0"/>
              <a:t>Presentation title to go here</a:t>
            </a:r>
          </a:p>
        </p:txBody>
      </p:sp>
    </p:spTree>
    <p:extLst>
      <p:ext uri="{BB962C8B-B14F-4D97-AF65-F5344CB8AC3E}">
        <p14:creationId xmlns:p14="http://schemas.microsoft.com/office/powerpoint/2010/main" val="3051497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365760" y="4459976"/>
            <a:ext cx="1146048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53925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hasCustomPrompt="1"/>
          </p:nvPr>
        </p:nvSpPr>
        <p:spPr>
          <a:xfrm>
            <a:off x="425752" y="1340768"/>
            <a:ext cx="113424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057433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25752" y="1340769"/>
            <a:ext cx="5574237"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193448" y="1340769"/>
            <a:ext cx="5572800" cy="4622400"/>
          </a:xfrm>
        </p:spPr>
        <p:txBody>
          <a:bodyPr>
            <a:no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1728593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819513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33208646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257370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201262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9D01D78-9B3F-4109-AE22-E06AAB7FEB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8" name="Picture 7">
            <a:extLst>
              <a:ext uri="{FF2B5EF4-FFF2-40B4-BE49-F238E27FC236}">
                <a16:creationId xmlns:a16="http://schemas.microsoft.com/office/drawing/2014/main" id="{A89537AC-ED7F-43CA-BCAA-9AEB46661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31632" y="5733256"/>
            <a:ext cx="1918843" cy="972343"/>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6567" y="6479931"/>
            <a:ext cx="6089433"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4463819" y="1268761"/>
            <a:ext cx="7286656"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431371" y="262933"/>
            <a:ext cx="11319104" cy="943200"/>
          </a:xfrm>
        </p:spPr>
        <p:txBody>
          <a:bodyPr anchor="b">
            <a:normAutofit/>
          </a:bodyPr>
          <a:lstStyle>
            <a:lvl1pPr algn="r">
              <a:defRPr sz="3200" b="0">
                <a:solidFill>
                  <a:schemeClr val="tx2"/>
                </a:solidFill>
              </a:defRPr>
            </a:lvl1pPr>
          </a:lstStyle>
          <a:p>
            <a:r>
              <a:rPr lang="en-GB" dirty="0"/>
              <a:t>Presentation title to go here</a:t>
            </a:r>
          </a:p>
        </p:txBody>
      </p:sp>
    </p:spTree>
    <p:extLst>
      <p:ext uri="{BB962C8B-B14F-4D97-AF65-F5344CB8AC3E}">
        <p14:creationId xmlns:p14="http://schemas.microsoft.com/office/powerpoint/2010/main" val="940553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94731" y="3032384"/>
            <a:ext cx="11331509"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711179" y="4509214"/>
            <a:ext cx="9115061"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5" name="Straight Connector 4">
            <a:extLst>
              <a:ext uri="{FF2B5EF4-FFF2-40B4-BE49-F238E27FC236}">
                <a16:creationId xmlns:a16="http://schemas.microsoft.com/office/drawing/2014/main" id="{750D8AD9-BA57-43A5-93CA-7F9728C0756D}"/>
              </a:ext>
            </a:extLst>
          </p:cNvPr>
          <p:cNvCxnSpPr>
            <a:cxnSpLocks/>
          </p:cNvCxnSpPr>
          <p:nvPr userDrawn="1"/>
        </p:nvCxnSpPr>
        <p:spPr>
          <a:xfrm>
            <a:off x="365760" y="4459976"/>
            <a:ext cx="11460480" cy="0"/>
          </a:xfrm>
          <a:prstGeom prst="line">
            <a:avLst/>
          </a:prstGeom>
          <a:ln w="88900">
            <a:solidFill>
              <a:srgbClr val="F8BE3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568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6567" y="6479931"/>
            <a:ext cx="10025871" cy="376990"/>
          </a:xfrm>
        </p:spPr>
        <p:txBody>
          <a:bodyPr lIns="144000" tIns="72000" rIns="144000" bIns="72000" anchor="b">
            <a:noAutofit/>
          </a:bodyPr>
          <a:lstStyle>
            <a:lvl1pPr marL="0" indent="0">
              <a:spcBef>
                <a:spcPts val="0"/>
              </a:spcBef>
              <a:spcAft>
                <a:spcPts val="300"/>
              </a:spcAft>
              <a:buNone/>
              <a:defRPr sz="1000" baseline="0"/>
            </a:lvl1pPr>
          </a:lstStyle>
          <a:p>
            <a:pPr lvl="0"/>
            <a:endParaRPr lang="en-GB" dirty="0"/>
          </a:p>
          <a:p>
            <a:pPr lvl="0"/>
            <a:r>
              <a:rPr lang="en-GB" dirty="0"/>
              <a:t>References to go here</a:t>
            </a:r>
          </a:p>
        </p:txBody>
      </p:sp>
      <p:sp>
        <p:nvSpPr>
          <p:cNvPr id="5" name="Content Placeholder 2">
            <a:extLst>
              <a:ext uri="{FF2B5EF4-FFF2-40B4-BE49-F238E27FC236}">
                <a16:creationId xmlns:a16="http://schemas.microsoft.com/office/drawing/2014/main" id="{09D3B1DE-19F1-46B1-8EF2-62098D150E43}"/>
              </a:ext>
            </a:extLst>
          </p:cNvPr>
          <p:cNvSpPr>
            <a:spLocks noGrp="1"/>
          </p:cNvSpPr>
          <p:nvPr>
            <p:ph sz="half" idx="1"/>
          </p:nvPr>
        </p:nvSpPr>
        <p:spPr>
          <a:xfrm>
            <a:off x="425752" y="1340768"/>
            <a:ext cx="11342400" cy="4622400"/>
          </a:xfrm>
        </p:spPr>
        <p:txBody>
          <a:bodyPr>
            <a:normAutofit/>
          </a:bodyPr>
          <a:lstStyle>
            <a:lvl1pPr>
              <a:buClr>
                <a:schemeClr val="tx2"/>
              </a:buClr>
              <a:defRPr sz="2000"/>
            </a:lvl1pPr>
            <a:lvl2pPr>
              <a:buClr>
                <a:schemeClr val="tx2"/>
              </a:buClr>
              <a:defRPr sz="1800"/>
            </a:lvl2pPr>
            <a:lvl3pPr marL="1143000" indent="-228600">
              <a:buClr>
                <a:schemeClr val="tx2"/>
              </a:buClr>
              <a:buFont typeface="Arial" panose="020B0604020202020204" pitchFamily="34" charset="0"/>
              <a:buChar char="•"/>
              <a:defRPr sz="1600"/>
            </a:lvl3pPr>
            <a:lvl4pPr>
              <a:buClr>
                <a:schemeClr val="tx2"/>
              </a:buClr>
              <a:defRPr sz="1400"/>
            </a:lvl4pPr>
            <a:lvl5pPr>
              <a:buClr>
                <a:schemeClr val="tx2"/>
              </a:buCl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6707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2.xml"/><Relationship Id="rId7"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8.xml"/><Relationship Id="rId7"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2.png"/><Relationship Id="rId4" Type="http://schemas.openxmlformats.org/officeDocument/2006/relationships/slideLayout" Target="../slideLayouts/slideLayout41.xml"/><Relationship Id="rId9"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grpSp>
        <p:nvGrpSpPr>
          <p:cNvPr id="4" name="Group 3">
            <a:extLst>
              <a:ext uri="{FF2B5EF4-FFF2-40B4-BE49-F238E27FC236}">
                <a16:creationId xmlns:a16="http://schemas.microsoft.com/office/drawing/2014/main" id="{917CD097-F1CE-400B-85A1-E4BBCD168668}"/>
              </a:ext>
            </a:extLst>
          </p:cNvPr>
          <p:cNvGrpSpPr/>
          <p:nvPr userDrawn="1"/>
        </p:nvGrpSpPr>
        <p:grpSpPr>
          <a:xfrm>
            <a:off x="1" y="138043"/>
            <a:ext cx="12018980" cy="1042271"/>
            <a:chOff x="1" y="138043"/>
            <a:chExt cx="12018980" cy="1042271"/>
          </a:xfrm>
        </p:grpSpPr>
        <p:pic>
          <p:nvPicPr>
            <p:cNvPr id="7" name="Picture 6">
              <a:extLst>
                <a:ext uri="{FF2B5EF4-FFF2-40B4-BE49-F238E27FC236}">
                  <a16:creationId xmlns:a16="http://schemas.microsoft.com/office/drawing/2014/main" id="{D0B3CFA3-0DAC-4DBA-A06A-53FCF46D1DC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46" y="138043"/>
              <a:ext cx="9014235" cy="1042271"/>
            </a:xfrm>
            <a:prstGeom prst="rect">
              <a:avLst/>
            </a:prstGeom>
          </p:spPr>
        </p:pic>
        <p:pic>
          <p:nvPicPr>
            <p:cNvPr id="10" name="Picture 9">
              <a:extLst>
                <a:ext uri="{FF2B5EF4-FFF2-40B4-BE49-F238E27FC236}">
                  <a16:creationId xmlns:a16="http://schemas.microsoft.com/office/drawing/2014/main" id="{5415361A-36F2-4E97-BCA2-1FA925F9D5F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8188"/>
            <a:stretch/>
          </p:blipFill>
          <p:spPr>
            <a:xfrm>
              <a:off x="1" y="138043"/>
              <a:ext cx="5571858" cy="1042271"/>
            </a:xfrm>
            <a:prstGeom prst="rect">
              <a:avLst/>
            </a:prstGeom>
          </p:spPr>
        </p:pic>
      </p:grpSp>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16182413"/>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50"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2A51C28-5EAC-4B36-963C-1FEBF43A81F8}"/>
              </a:ext>
            </a:extLst>
          </p:cNvPr>
          <p:cNvGrpSpPr/>
          <p:nvPr userDrawn="1"/>
        </p:nvGrpSpPr>
        <p:grpSpPr>
          <a:xfrm>
            <a:off x="0" y="138043"/>
            <a:ext cx="12018983" cy="1042269"/>
            <a:chOff x="0" y="138043"/>
            <a:chExt cx="12018983" cy="1042269"/>
          </a:xfrm>
        </p:grpSpPr>
        <p:pic>
          <p:nvPicPr>
            <p:cNvPr id="6" name="Picture 5">
              <a:extLst>
                <a:ext uri="{FF2B5EF4-FFF2-40B4-BE49-F238E27FC236}">
                  <a16:creationId xmlns:a16="http://schemas.microsoft.com/office/drawing/2014/main" id="{0715E489-0C14-45CD-9E88-82F5C8B0AE08}"/>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65" y="138043"/>
              <a:ext cx="9014218" cy="1042269"/>
            </a:xfrm>
            <a:prstGeom prst="rect">
              <a:avLst/>
            </a:prstGeom>
          </p:spPr>
        </p:pic>
        <p:pic>
          <p:nvPicPr>
            <p:cNvPr id="10" name="Picture 9">
              <a:extLst>
                <a:ext uri="{FF2B5EF4-FFF2-40B4-BE49-F238E27FC236}">
                  <a16:creationId xmlns:a16="http://schemas.microsoft.com/office/drawing/2014/main" id="{E5C5D706-B179-42F6-A7FC-AA3B904AAD03}"/>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0776"/>
            <a:stretch/>
          </p:blipFill>
          <p:spPr>
            <a:xfrm>
              <a:off x="0" y="138043"/>
              <a:ext cx="6240016" cy="1042269"/>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657627DF-C2DD-4E8E-8B59-11B32E2CC63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93981024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A786022-3A51-4B0F-8B09-8736F2F84C17}"/>
              </a:ext>
            </a:extLst>
          </p:cNvPr>
          <p:cNvGrpSpPr/>
          <p:nvPr userDrawn="1"/>
        </p:nvGrpSpPr>
        <p:grpSpPr>
          <a:xfrm>
            <a:off x="0" y="140970"/>
            <a:ext cx="12018983" cy="1042269"/>
            <a:chOff x="0" y="140970"/>
            <a:chExt cx="12018983" cy="1042269"/>
          </a:xfrm>
        </p:grpSpPr>
        <p:pic>
          <p:nvPicPr>
            <p:cNvPr id="6" name="Picture 5">
              <a:extLst>
                <a:ext uri="{FF2B5EF4-FFF2-40B4-BE49-F238E27FC236}">
                  <a16:creationId xmlns:a16="http://schemas.microsoft.com/office/drawing/2014/main" id="{BF478061-2D09-403B-9804-67FADE51F9C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40970"/>
              <a:ext cx="9014227" cy="1042269"/>
            </a:xfrm>
            <a:prstGeom prst="rect">
              <a:avLst/>
            </a:prstGeom>
          </p:spPr>
        </p:pic>
        <p:pic>
          <p:nvPicPr>
            <p:cNvPr id="10" name="Picture 9">
              <a:extLst>
                <a:ext uri="{FF2B5EF4-FFF2-40B4-BE49-F238E27FC236}">
                  <a16:creationId xmlns:a16="http://schemas.microsoft.com/office/drawing/2014/main" id="{A7A7B4FC-F3D5-4365-AB11-34BDCEFBA1D3}"/>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38852"/>
            <a:stretch/>
          </p:blipFill>
          <p:spPr>
            <a:xfrm>
              <a:off x="0" y="140970"/>
              <a:ext cx="5512037" cy="1042269"/>
            </a:xfrm>
            <a:prstGeom prst="rect">
              <a:avLst/>
            </a:prstGeom>
          </p:spPr>
        </p:pic>
      </p:grpSp>
      <p:sp>
        <p:nvSpPr>
          <p:cNvPr id="2" name="Title Placeholder 1"/>
          <p:cNvSpPr>
            <a:spLocks noGrp="1"/>
          </p:cNvSpPr>
          <p:nvPr>
            <p:ph type="title"/>
          </p:nvPr>
        </p:nvSpPr>
        <p:spPr>
          <a:xfrm>
            <a:off x="425752" y="140970"/>
            <a:ext cx="1047868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FD10B39D-C66A-450C-8235-DE8C83D3C44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8" y="6021288"/>
            <a:ext cx="1350435" cy="684311"/>
          </a:xfrm>
          <a:prstGeom prst="rect">
            <a:avLst/>
          </a:prstGeom>
        </p:spPr>
      </p:pic>
    </p:spTree>
    <p:extLst>
      <p:ext uri="{BB962C8B-B14F-4D97-AF65-F5344CB8AC3E}">
        <p14:creationId xmlns:p14="http://schemas.microsoft.com/office/powerpoint/2010/main" val="383883089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766D48-4F59-4495-B870-4564ECE725F3}"/>
              </a:ext>
            </a:extLst>
          </p:cNvPr>
          <p:cNvGrpSpPr/>
          <p:nvPr userDrawn="1"/>
        </p:nvGrpSpPr>
        <p:grpSpPr>
          <a:xfrm>
            <a:off x="1" y="138043"/>
            <a:ext cx="12018982" cy="1042270"/>
            <a:chOff x="1" y="138043"/>
            <a:chExt cx="12018982" cy="1042270"/>
          </a:xfrm>
        </p:grpSpPr>
        <p:pic>
          <p:nvPicPr>
            <p:cNvPr id="6" name="Picture 5">
              <a:extLst>
                <a:ext uri="{FF2B5EF4-FFF2-40B4-BE49-F238E27FC236}">
                  <a16:creationId xmlns:a16="http://schemas.microsoft.com/office/drawing/2014/main" id="{FA3C8B69-7FD9-49EC-B38B-9301D611D80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04756" y="138043"/>
              <a:ext cx="9014227" cy="1042270"/>
            </a:xfrm>
            <a:prstGeom prst="rect">
              <a:avLst/>
            </a:prstGeom>
          </p:spPr>
        </p:pic>
        <p:pic>
          <p:nvPicPr>
            <p:cNvPr id="10" name="Picture 9">
              <a:extLst>
                <a:ext uri="{FF2B5EF4-FFF2-40B4-BE49-F238E27FC236}">
                  <a16:creationId xmlns:a16="http://schemas.microsoft.com/office/drawing/2014/main" id="{4FF31DAB-063E-4041-9E7C-DB544A05F39A}"/>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42758"/>
            <a:stretch/>
          </p:blipFill>
          <p:spPr>
            <a:xfrm>
              <a:off x="1" y="138043"/>
              <a:ext cx="5159896" cy="1042270"/>
            </a:xfrm>
            <a:prstGeom prst="rect">
              <a:avLst/>
            </a:prstGeom>
          </p:spPr>
        </p:pic>
      </p:grpSp>
      <p:sp>
        <p:nvSpPr>
          <p:cNvPr id="2" name="Title Placeholder 1"/>
          <p:cNvSpPr>
            <a:spLocks noGrp="1"/>
          </p:cNvSpPr>
          <p:nvPr>
            <p:ph type="title"/>
          </p:nvPr>
        </p:nvSpPr>
        <p:spPr>
          <a:xfrm>
            <a:off x="425752" y="140970"/>
            <a:ext cx="10494784"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a:extLst>
              <a:ext uri="{FF2B5EF4-FFF2-40B4-BE49-F238E27FC236}">
                <a16:creationId xmlns:a16="http://schemas.microsoft.com/office/drawing/2014/main" id="{AA1DD496-B26E-4057-ABDE-D90ABD7F512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53" y="6021288"/>
            <a:ext cx="1350435" cy="684311"/>
          </a:xfrm>
          <a:prstGeom prst="rect">
            <a:avLst/>
          </a:prstGeom>
        </p:spPr>
      </p:pic>
    </p:spTree>
    <p:extLst>
      <p:ext uri="{BB962C8B-B14F-4D97-AF65-F5344CB8AC3E}">
        <p14:creationId xmlns:p14="http://schemas.microsoft.com/office/powerpoint/2010/main" val="71878875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D5277E1-0216-4772-AABA-412A04E800A5}"/>
              </a:ext>
            </a:extLst>
          </p:cNvPr>
          <p:cNvGrpSpPr/>
          <p:nvPr userDrawn="1"/>
        </p:nvGrpSpPr>
        <p:grpSpPr>
          <a:xfrm>
            <a:off x="0" y="138043"/>
            <a:ext cx="12013810" cy="1042270"/>
            <a:chOff x="42730" y="138043"/>
            <a:chExt cx="12013810" cy="1042270"/>
          </a:xfrm>
        </p:grpSpPr>
        <p:pic>
          <p:nvPicPr>
            <p:cNvPr id="11" name="Picture 10">
              <a:extLst>
                <a:ext uri="{FF2B5EF4-FFF2-40B4-BE49-F238E27FC236}">
                  <a16:creationId xmlns:a16="http://schemas.microsoft.com/office/drawing/2014/main" id="{8C721CDA-D031-4165-8EAF-36039A5933A6}"/>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r="29372"/>
            <a:stretch/>
          </p:blipFill>
          <p:spPr>
            <a:xfrm>
              <a:off x="42730" y="138043"/>
              <a:ext cx="6366617" cy="1042270"/>
            </a:xfrm>
            <a:prstGeom prst="rect">
              <a:avLst/>
            </a:prstGeom>
          </p:spPr>
        </p:pic>
        <p:pic>
          <p:nvPicPr>
            <p:cNvPr id="12" name="Picture 11">
              <a:extLst>
                <a:ext uri="{FF2B5EF4-FFF2-40B4-BE49-F238E27FC236}">
                  <a16:creationId xmlns:a16="http://schemas.microsoft.com/office/drawing/2014/main" id="{29E340E7-7222-40B2-96A2-287B44CA4BC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42305" y="138043"/>
              <a:ext cx="9014235" cy="1042270"/>
            </a:xfrm>
            <a:prstGeom prst="rect">
              <a:avLst/>
            </a:prstGeom>
          </p:spPr>
        </p:pic>
      </p:grpSp>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7561669"/>
      </p:ext>
    </p:extLst>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grpSp>
        <p:nvGrpSpPr>
          <p:cNvPr id="4" name="Group 3">
            <a:extLst>
              <a:ext uri="{FF2B5EF4-FFF2-40B4-BE49-F238E27FC236}">
                <a16:creationId xmlns:a16="http://schemas.microsoft.com/office/drawing/2014/main" id="{917CD097-F1CE-400B-85A1-E4BBCD168668}"/>
              </a:ext>
            </a:extLst>
          </p:cNvPr>
          <p:cNvGrpSpPr/>
          <p:nvPr userDrawn="1"/>
        </p:nvGrpSpPr>
        <p:grpSpPr>
          <a:xfrm>
            <a:off x="1" y="138043"/>
            <a:ext cx="12018980" cy="1042271"/>
            <a:chOff x="1" y="138043"/>
            <a:chExt cx="12018980" cy="1042271"/>
          </a:xfrm>
        </p:grpSpPr>
        <p:pic>
          <p:nvPicPr>
            <p:cNvPr id="7" name="Picture 6">
              <a:extLst>
                <a:ext uri="{FF2B5EF4-FFF2-40B4-BE49-F238E27FC236}">
                  <a16:creationId xmlns:a16="http://schemas.microsoft.com/office/drawing/2014/main" id="{D0B3CFA3-0DAC-4DBA-A06A-53FCF46D1DC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46" y="138043"/>
              <a:ext cx="9014235" cy="1042271"/>
            </a:xfrm>
            <a:prstGeom prst="rect">
              <a:avLst/>
            </a:prstGeom>
          </p:spPr>
        </p:pic>
        <p:pic>
          <p:nvPicPr>
            <p:cNvPr id="10" name="Picture 9">
              <a:extLst>
                <a:ext uri="{FF2B5EF4-FFF2-40B4-BE49-F238E27FC236}">
                  <a16:creationId xmlns:a16="http://schemas.microsoft.com/office/drawing/2014/main" id="{5415361A-36F2-4E97-BCA2-1FA925F9D5F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8188"/>
            <a:stretch/>
          </p:blipFill>
          <p:spPr>
            <a:xfrm>
              <a:off x="1" y="138043"/>
              <a:ext cx="5571858" cy="1042271"/>
            </a:xfrm>
            <a:prstGeom prst="rect">
              <a:avLst/>
            </a:prstGeom>
          </p:spPr>
        </p:pic>
      </p:grpSp>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3676795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grpSp>
        <p:nvGrpSpPr>
          <p:cNvPr id="4" name="Group 3">
            <a:extLst>
              <a:ext uri="{FF2B5EF4-FFF2-40B4-BE49-F238E27FC236}">
                <a16:creationId xmlns:a16="http://schemas.microsoft.com/office/drawing/2014/main" id="{917CD097-F1CE-400B-85A1-E4BBCD168668}"/>
              </a:ext>
            </a:extLst>
          </p:cNvPr>
          <p:cNvGrpSpPr/>
          <p:nvPr userDrawn="1"/>
        </p:nvGrpSpPr>
        <p:grpSpPr>
          <a:xfrm>
            <a:off x="1" y="138043"/>
            <a:ext cx="12018980" cy="1042271"/>
            <a:chOff x="1" y="138043"/>
            <a:chExt cx="12018980" cy="1042271"/>
          </a:xfrm>
        </p:grpSpPr>
        <p:pic>
          <p:nvPicPr>
            <p:cNvPr id="7" name="Picture 6">
              <a:extLst>
                <a:ext uri="{FF2B5EF4-FFF2-40B4-BE49-F238E27FC236}">
                  <a16:creationId xmlns:a16="http://schemas.microsoft.com/office/drawing/2014/main" id="{D0B3CFA3-0DAC-4DBA-A06A-53FCF46D1DC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04746" y="138043"/>
              <a:ext cx="9014235" cy="1042271"/>
            </a:xfrm>
            <a:prstGeom prst="rect">
              <a:avLst/>
            </a:prstGeom>
          </p:spPr>
        </p:pic>
        <p:pic>
          <p:nvPicPr>
            <p:cNvPr id="10" name="Picture 9">
              <a:extLst>
                <a:ext uri="{FF2B5EF4-FFF2-40B4-BE49-F238E27FC236}">
                  <a16:creationId xmlns:a16="http://schemas.microsoft.com/office/drawing/2014/main" id="{5415361A-36F2-4E97-BCA2-1FA925F9D5FD}"/>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r="38188"/>
            <a:stretch/>
          </p:blipFill>
          <p:spPr>
            <a:xfrm>
              <a:off x="1" y="138043"/>
              <a:ext cx="5571858" cy="1042271"/>
            </a:xfrm>
            <a:prstGeom prst="rect">
              <a:avLst/>
            </a:prstGeom>
          </p:spPr>
        </p:pic>
      </p:grpSp>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454306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0AB36D-988E-4F4E-96B9-30F336BC57C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668547" y="6021288"/>
            <a:ext cx="1350435" cy="684311"/>
          </a:xfrm>
          <a:prstGeom prst="rect">
            <a:avLst/>
          </a:prstGeom>
        </p:spPr>
      </p:pic>
      <p:grpSp>
        <p:nvGrpSpPr>
          <p:cNvPr id="4" name="Group 3">
            <a:extLst>
              <a:ext uri="{FF2B5EF4-FFF2-40B4-BE49-F238E27FC236}">
                <a16:creationId xmlns:a16="http://schemas.microsoft.com/office/drawing/2014/main" id="{917CD097-F1CE-400B-85A1-E4BBCD168668}"/>
              </a:ext>
            </a:extLst>
          </p:cNvPr>
          <p:cNvGrpSpPr/>
          <p:nvPr userDrawn="1"/>
        </p:nvGrpSpPr>
        <p:grpSpPr>
          <a:xfrm>
            <a:off x="1" y="138043"/>
            <a:ext cx="12018980" cy="1042271"/>
            <a:chOff x="1" y="138043"/>
            <a:chExt cx="12018980" cy="1042271"/>
          </a:xfrm>
        </p:grpSpPr>
        <p:pic>
          <p:nvPicPr>
            <p:cNvPr id="7" name="Picture 6">
              <a:extLst>
                <a:ext uri="{FF2B5EF4-FFF2-40B4-BE49-F238E27FC236}">
                  <a16:creationId xmlns:a16="http://schemas.microsoft.com/office/drawing/2014/main" id="{D0B3CFA3-0DAC-4DBA-A06A-53FCF46D1DCD}"/>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004746" y="138043"/>
              <a:ext cx="9014235" cy="1042271"/>
            </a:xfrm>
            <a:prstGeom prst="rect">
              <a:avLst/>
            </a:prstGeom>
          </p:spPr>
        </p:pic>
        <p:pic>
          <p:nvPicPr>
            <p:cNvPr id="10" name="Picture 9">
              <a:extLst>
                <a:ext uri="{FF2B5EF4-FFF2-40B4-BE49-F238E27FC236}">
                  <a16:creationId xmlns:a16="http://schemas.microsoft.com/office/drawing/2014/main" id="{5415361A-36F2-4E97-BCA2-1FA925F9D5FD}"/>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38188"/>
            <a:stretch/>
          </p:blipFill>
          <p:spPr>
            <a:xfrm>
              <a:off x="1" y="138043"/>
              <a:ext cx="5571858" cy="1042271"/>
            </a:xfrm>
            <a:prstGeom prst="rect">
              <a:avLst/>
            </a:prstGeom>
          </p:spPr>
        </p:pic>
      </p:grpSp>
      <p:sp>
        <p:nvSpPr>
          <p:cNvPr id="2" name="Title Placeholder 1"/>
          <p:cNvSpPr>
            <a:spLocks noGrp="1"/>
          </p:cNvSpPr>
          <p:nvPr>
            <p:ph type="title"/>
          </p:nvPr>
        </p:nvSpPr>
        <p:spPr>
          <a:xfrm>
            <a:off x="425752" y="140970"/>
            <a:ext cx="10182749"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25752" y="1340769"/>
            <a:ext cx="11340496"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08027533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txStyles>
    <p:titleStyle>
      <a:lvl1pPr algn="l" defTabSz="914400" rtl="0" eaLnBrk="1" latinLnBrk="0" hangingPunct="1">
        <a:lnSpc>
          <a:spcPct val="90000"/>
        </a:lnSpc>
        <a:spcBef>
          <a:spcPct val="0"/>
        </a:spcBef>
        <a:buNone/>
        <a:defRPr sz="24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3.xml"/><Relationship Id="rId5" Type="http://schemas.openxmlformats.org/officeDocument/2006/relationships/image" Target="../media/image21.png"/><Relationship Id="rId4" Type="http://schemas.openxmlformats.org/officeDocument/2006/relationships/image" Target="../media/image20.tm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slide" Target="slide3.xml"/></Relationships>
</file>

<file path=ppt/slides/_rels/slide1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slide" Target="slide3.xml"/></Relationships>
</file>

<file path=ppt/slides/_rels/slide1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slide" Target="slide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3.xml"/><Relationship Id="rId1" Type="http://schemas.openxmlformats.org/officeDocument/2006/relationships/slideLayout" Target="../slideLayouts/slideLayout4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4.xml"/><Relationship Id="rId5" Type="http://schemas.openxmlformats.org/officeDocument/2006/relationships/image" Target="../media/image15.png"/><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5.xml"/><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26.xml"/><Relationship Id="rId1" Type="http://schemas.openxmlformats.org/officeDocument/2006/relationships/slideLayout" Target="../slideLayouts/slideLayout41.xml"/><Relationship Id="rId6" Type="http://schemas.openxmlformats.org/officeDocument/2006/relationships/image" Target="../media/image15.png"/><Relationship Id="rId5" Type="http://schemas.openxmlformats.org/officeDocument/2006/relationships/slide" Target="slide3.xml"/><Relationship Id="rId4" Type="http://schemas.openxmlformats.org/officeDocument/2006/relationships/image" Target="../media/image27.tmp"/></Relationships>
</file>

<file path=ppt/slides/_rels/slide27.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7.xml"/><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8.xml"/><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9.xml"/><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slide" Target="slide12.xml"/></Relationships>
</file>

<file path=ppt/slides/_rels/slide3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0.xml"/><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1.xml"/><Relationship Id="rId1" Type="http://schemas.openxmlformats.org/officeDocument/2006/relationships/slideLayout" Target="../slideLayouts/slideLayout41.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41.xml"/><Relationship Id="rId6" Type="http://schemas.openxmlformats.org/officeDocument/2006/relationships/slide" Target="slide3.xml"/><Relationship Id="rId5" Type="http://schemas.openxmlformats.org/officeDocument/2006/relationships/image" Target="../media/image29.tiff"/><Relationship Id="rId4" Type="http://schemas.openxmlformats.org/officeDocument/2006/relationships/image" Target="../media/image28.tiff"/></Relationships>
</file>

<file path=ppt/slides/_rels/slide3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3.xml"/><Relationship Id="rId1" Type="http://schemas.openxmlformats.org/officeDocument/2006/relationships/slideLayout" Target="../slideLayouts/slideLayout48.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4.xml"/><Relationship Id="rId1" Type="http://schemas.openxmlformats.org/officeDocument/2006/relationships/slideLayout" Target="../slideLayouts/slideLayout48.xml"/><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slide" Target="slide3.xml"/><Relationship Id="rId4" Type="http://schemas.openxmlformats.org/officeDocument/2006/relationships/image" Target="../media/image18.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DA3A2D1-C799-425B-BBF5-76FB134395D4}"/>
              </a:ext>
            </a:extLst>
          </p:cNvPr>
          <p:cNvSpPr>
            <a:spLocks noGrp="1"/>
          </p:cNvSpPr>
          <p:nvPr>
            <p:ph type="subTitle" idx="1"/>
          </p:nvPr>
        </p:nvSpPr>
        <p:spPr/>
        <p:txBody>
          <a:bodyPr/>
          <a:lstStyle/>
          <a:p>
            <a:r>
              <a:rPr lang="en-GB" dirty="0"/>
              <a:t>Best of Digital ILC 2020</a:t>
            </a:r>
          </a:p>
        </p:txBody>
      </p:sp>
      <p:sp>
        <p:nvSpPr>
          <p:cNvPr id="4" name="Title 3">
            <a:extLst>
              <a:ext uri="{FF2B5EF4-FFF2-40B4-BE49-F238E27FC236}">
                <a16:creationId xmlns:a16="http://schemas.microsoft.com/office/drawing/2014/main" id="{1394C4C7-6D87-4D24-8891-51A41C869020}"/>
              </a:ext>
            </a:extLst>
          </p:cNvPr>
          <p:cNvSpPr>
            <a:spLocks noGrp="1"/>
          </p:cNvSpPr>
          <p:nvPr>
            <p:ph type="ctrTitle"/>
          </p:nvPr>
        </p:nvSpPr>
        <p:spPr/>
        <p:txBody>
          <a:bodyPr/>
          <a:lstStyle/>
          <a:p>
            <a:r>
              <a:rPr lang="en-GB" dirty="0"/>
              <a:t>Public health</a:t>
            </a:r>
          </a:p>
        </p:txBody>
      </p:sp>
    </p:spTree>
    <p:extLst>
      <p:ext uri="{BB962C8B-B14F-4D97-AF65-F5344CB8AC3E}">
        <p14:creationId xmlns:p14="http://schemas.microsoft.com/office/powerpoint/2010/main" val="4228935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340769"/>
            <a:ext cx="5505141" cy="4622400"/>
          </a:xfrm>
        </p:spPr>
        <p:txBody>
          <a:bodyPr vert="horz" lIns="91440" tIns="45720" rIns="91440" bIns="45720" rtlCol="0" anchor="t">
            <a:noAutofit/>
          </a:bodyPr>
          <a:lstStyle/>
          <a:p>
            <a:pPr marL="0" indent="0">
              <a:buNone/>
            </a:pPr>
            <a:r>
              <a:rPr lang="en-US" sz="1800" b="1" dirty="0">
                <a:solidFill>
                  <a:schemeClr val="bg1"/>
                </a:solidFill>
                <a:highlight>
                  <a:srgbClr val="004A86"/>
                </a:highlight>
              </a:rPr>
              <a:t>BACKGROUND &amp; AIMS</a:t>
            </a:r>
            <a:r>
              <a:rPr lang="en-US" b="1" dirty="0">
                <a:solidFill>
                  <a:schemeClr val="bg1"/>
                </a:solidFill>
              </a:rPr>
              <a:t> </a:t>
            </a:r>
          </a:p>
          <a:p>
            <a:r>
              <a:rPr lang="en-GB" sz="1800" dirty="0">
                <a:cs typeface="Arial"/>
              </a:rPr>
              <a:t>Although now curable, chronic HCV infection remains a major health burden</a:t>
            </a:r>
          </a:p>
          <a:p>
            <a:r>
              <a:rPr lang="en-GB" sz="1800" dirty="0">
                <a:cs typeface="Arial"/>
              </a:rPr>
              <a:t>Global WHO 2030 elimination goals require countries to evaluate their response</a:t>
            </a:r>
          </a:p>
          <a:p>
            <a:pPr lvl="1"/>
            <a:r>
              <a:rPr lang="en-GB" sz="1600" dirty="0">
                <a:cs typeface="Arial"/>
              </a:rPr>
              <a:t>Description of cascades of care for HCV</a:t>
            </a:r>
          </a:p>
          <a:p>
            <a:pPr lvl="1"/>
            <a:r>
              <a:rPr lang="en-GB" sz="1600" dirty="0">
                <a:cs typeface="Arial"/>
              </a:rPr>
              <a:t>Showing progression though disease stages</a:t>
            </a:r>
          </a:p>
          <a:p>
            <a:r>
              <a:rPr lang="en-GB" sz="1800" b="1" dirty="0">
                <a:cs typeface="Arial"/>
              </a:rPr>
              <a:t>AIM</a:t>
            </a:r>
            <a:r>
              <a:rPr lang="en-GB" sz="1800" dirty="0">
                <a:cs typeface="Arial"/>
              </a:rPr>
              <a:t>: to delineate a novel system for coding </a:t>
            </a:r>
            <a:br>
              <a:rPr lang="en-GB" sz="1800" dirty="0">
                <a:cs typeface="Arial"/>
              </a:rPr>
            </a:br>
            <a:r>
              <a:rPr lang="en-GB" sz="1800" dirty="0">
                <a:cs typeface="Arial"/>
              </a:rPr>
              <a:t>and displaying HCV data in Tayside, Scotland</a:t>
            </a:r>
            <a:endParaRPr lang="en-GB" sz="18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cs typeface="Arial"/>
              </a:rPr>
              <a:t>Evaluating and communicating hepatitis C cascades of care data:</a:t>
            </a:r>
            <a:br>
              <a:rPr lang="en-US" dirty="0">
                <a:cs typeface="Arial"/>
              </a:rPr>
            </a:br>
            <a:r>
              <a:rPr lang="en-US" dirty="0">
                <a:cs typeface="Arial"/>
              </a:rPr>
              <a:t>a journey towards elimination in </a:t>
            </a:r>
            <a:r>
              <a:rPr lang="en-US" dirty="0" err="1">
                <a:cs typeface="Arial"/>
              </a:rPr>
              <a:t>Tayside</a:t>
            </a:r>
            <a:r>
              <a:rPr lang="en-US" dirty="0">
                <a:cs typeface="Arial"/>
              </a:rPr>
              <a:t>, Scotland</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err="1"/>
              <a:t>Baiano</a:t>
            </a:r>
            <a:r>
              <a:rPr lang="en-GB" dirty="0"/>
              <a:t> C, et al. DILC 2020; AS041</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113" name="Straight Connector 112">
            <a:extLst>
              <a:ext uri="{FF2B5EF4-FFF2-40B4-BE49-F238E27FC236}">
                <a16:creationId xmlns:a16="http://schemas.microsoft.com/office/drawing/2014/main" id="{E67BBDA7-DBA8-43E9-8CA9-1B71D1099368}"/>
              </a:ext>
            </a:extLst>
          </p:cNvPr>
          <p:cNvCxnSpPr>
            <a:cxnSpLocks/>
          </p:cNvCxnSpPr>
          <p:nvPr/>
        </p:nvCxnSpPr>
        <p:spPr>
          <a:xfrm flipV="1">
            <a:off x="5971709" y="1340770"/>
            <a:ext cx="0" cy="3144962"/>
          </a:xfrm>
          <a:prstGeom prst="line">
            <a:avLst/>
          </a:prstGeom>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E2DF9E74-CA69-43DB-AC7F-BFD2D94815E6}"/>
              </a:ext>
            </a:extLst>
          </p:cNvPr>
          <p:cNvSpPr/>
          <p:nvPr/>
        </p:nvSpPr>
        <p:spPr>
          <a:xfrm>
            <a:off x="6261108" y="1340769"/>
            <a:ext cx="6096000" cy="369332"/>
          </a:xfrm>
          <a:prstGeom prst="rect">
            <a:avLst/>
          </a:prstGeom>
        </p:spPr>
        <p:txBody>
          <a:bodyPr>
            <a:spAutoFit/>
          </a:body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METHODS</a:t>
            </a:r>
          </a:p>
        </p:txBody>
      </p:sp>
      <p:cxnSp>
        <p:nvCxnSpPr>
          <p:cNvPr id="42" name="Straight Connector 41">
            <a:extLst>
              <a:ext uri="{FF2B5EF4-FFF2-40B4-BE49-F238E27FC236}">
                <a16:creationId xmlns:a16="http://schemas.microsoft.com/office/drawing/2014/main" id="{3C02F02E-0EA5-48F4-B357-25D83724825B}"/>
              </a:ext>
            </a:extLst>
          </p:cNvPr>
          <p:cNvCxnSpPr>
            <a:cxnSpLocks/>
          </p:cNvCxnSpPr>
          <p:nvPr/>
        </p:nvCxnSpPr>
        <p:spPr>
          <a:xfrm flipH="1">
            <a:off x="595087" y="4485732"/>
            <a:ext cx="10885713" cy="1"/>
          </a:xfrm>
          <a:prstGeom prst="line">
            <a:avLst/>
          </a:prstGeom>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2C754FB2-AA8A-4336-BBF9-E1DFBE4536DA}"/>
              </a:ext>
            </a:extLst>
          </p:cNvPr>
          <p:cNvSpPr/>
          <p:nvPr/>
        </p:nvSpPr>
        <p:spPr>
          <a:xfrm>
            <a:off x="425751" y="4571544"/>
            <a:ext cx="11275018" cy="2160591"/>
          </a:xfrm>
          <a:prstGeom prst="rect">
            <a:avLst/>
          </a:prstGeom>
        </p:spPr>
        <p:txBody>
          <a:bodyPr wrap="square">
            <a:spAutoFit/>
          </a:body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RESULTS</a:t>
            </a:r>
          </a:p>
          <a:p>
            <a:pPr marL="285750" marR="0" lvl="0"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There has been a steady new HCV diagnosis rate and increased rates of treatment and cure in Tayside (figure on next slide)</a:t>
            </a:r>
          </a:p>
          <a:p>
            <a:pPr marL="742950" marR="0" lvl="1" indent="-285750" fontAlgn="auto">
              <a:lnSpc>
                <a:spcPct val="100000"/>
              </a:lnSpc>
              <a:spcBef>
                <a:spcPct val="20000"/>
              </a:spcBef>
              <a:spcAft>
                <a:spcPts val="0"/>
              </a:spcAft>
              <a:buClr>
                <a:srgbClr val="004B87"/>
              </a:buClr>
              <a:buSzTx/>
              <a:buFont typeface="Arial" panose="020B0604020202020204" pitchFamily="34" charset="0"/>
              <a:buChar char="–"/>
              <a:tabLst/>
              <a:defRPr/>
            </a:pPr>
            <a:r>
              <a:rPr lang="en-GB" sz="1600" dirty="0">
                <a:cs typeface="Arial"/>
              </a:rPr>
              <a:t>Diagnosis-to-cure conversion rates: </a:t>
            </a:r>
          </a:p>
          <a:p>
            <a:pPr marL="1200150" marR="0" lvl="2"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15.36% in 2015 to 43.77% in 2018</a:t>
            </a:r>
          </a:p>
          <a:p>
            <a:pPr marL="742950" lvl="1" indent="-285750">
              <a:spcBef>
                <a:spcPct val="20000"/>
              </a:spcBef>
              <a:buClr>
                <a:srgbClr val="004B87"/>
              </a:buClr>
              <a:buFont typeface="Arial" panose="020B0604020202020204" pitchFamily="34" charset="0"/>
              <a:buChar char="–"/>
              <a:defRPr/>
            </a:pPr>
            <a:r>
              <a:rPr lang="en-GB" sz="1600" dirty="0">
                <a:cs typeface="Arial"/>
              </a:rPr>
              <a:t>24.9% of previously diagnosed and 34.3% of newly diagnosed patients engaged with care</a:t>
            </a:r>
          </a:p>
          <a:p>
            <a:pPr marL="285750" marR="0" lvl="0"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6A2476AA-951D-4BA1-9AA5-B9CBACD27980}"/>
              </a:ext>
            </a:extLst>
          </p:cNvPr>
          <p:cNvSpPr/>
          <p:nvPr/>
        </p:nvSpPr>
        <p:spPr>
          <a:xfrm>
            <a:off x="7126089" y="1743417"/>
            <a:ext cx="4057487" cy="468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Arial" panose="020B0604020202020204"/>
                <a:ea typeface="+mn-ea"/>
                <a:cs typeface="+mn-cs"/>
              </a:rPr>
              <a:t>Analysis of NHS Tayside’s HCV database </a:t>
            </a:r>
          </a:p>
        </p:txBody>
      </p:sp>
      <p:sp>
        <p:nvSpPr>
          <p:cNvPr id="12" name="Rectangle 11">
            <a:extLst>
              <a:ext uri="{FF2B5EF4-FFF2-40B4-BE49-F238E27FC236}">
                <a16:creationId xmlns:a16="http://schemas.microsoft.com/office/drawing/2014/main" id="{2CB63127-4CD4-4A0D-9B8E-23B14F7B11CA}"/>
              </a:ext>
            </a:extLst>
          </p:cNvPr>
          <p:cNvSpPr/>
          <p:nvPr/>
        </p:nvSpPr>
        <p:spPr>
          <a:xfrm>
            <a:off x="6742180" y="2797396"/>
            <a:ext cx="4825305" cy="448641"/>
          </a:xfrm>
          <a:prstGeom prst="rect">
            <a:avLst/>
          </a:prstGeom>
          <a:solidFill>
            <a:schemeClr val="tx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9200" rIns="792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a:ea typeface="+mn-ea"/>
                <a:cs typeface="+mn-cs"/>
              </a:rPr>
              <a:t>1,164 living Tayside residents with active HCV infection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panose="020B0604020202020204"/>
                <a:ea typeface="+mn-ea"/>
                <a:cs typeface="+mn-cs"/>
              </a:rPr>
              <a:t>(Jan 2015–Dec 2018)</a:t>
            </a:r>
            <a:endParaRPr kumimoji="0" lang="en-GB" sz="1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Rectangle 14">
            <a:extLst>
              <a:ext uri="{FF2B5EF4-FFF2-40B4-BE49-F238E27FC236}">
                <a16:creationId xmlns:a16="http://schemas.microsoft.com/office/drawing/2014/main" id="{D4B88993-53D0-4931-9E8C-42E3830930A3}"/>
              </a:ext>
            </a:extLst>
          </p:cNvPr>
          <p:cNvSpPr/>
          <p:nvPr/>
        </p:nvSpPr>
        <p:spPr>
          <a:xfrm>
            <a:off x="6742198" y="3375726"/>
            <a:ext cx="4825269" cy="448639"/>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a:ea typeface="+mn-ea"/>
                <a:cs typeface="+mn-cs"/>
              </a:rPr>
              <a:t>Variables evaluated to create a systematic</a:t>
            </a:r>
            <a:br>
              <a:rPr kumimoji="0" lang="en-US" sz="1400" b="0" i="0" u="none" strike="noStrike" kern="1200" cap="none" spc="0" normalizeH="0" baseline="0" noProof="0" dirty="0">
                <a:ln>
                  <a:noFill/>
                </a:ln>
                <a:solidFill>
                  <a:schemeClr val="tx1"/>
                </a:solidFill>
                <a:effectLst/>
                <a:uLnTx/>
                <a:uFillTx/>
                <a:latin typeface="Arial" panose="020B0604020202020204"/>
                <a:ea typeface="+mn-ea"/>
                <a:cs typeface="+mn-cs"/>
              </a:rPr>
            </a:br>
            <a:r>
              <a:rPr kumimoji="0" lang="en-US" sz="1400" b="0" i="0" u="none" strike="noStrike" kern="1200" cap="none" spc="0" normalizeH="0" baseline="0" noProof="0" dirty="0">
                <a:ln>
                  <a:noFill/>
                </a:ln>
                <a:solidFill>
                  <a:schemeClr val="tx1"/>
                </a:solidFill>
                <a:effectLst/>
                <a:uLnTx/>
                <a:uFillTx/>
                <a:latin typeface="Arial" panose="020B0604020202020204"/>
                <a:ea typeface="+mn-ea"/>
                <a:cs typeface="+mn-cs"/>
              </a:rPr>
              <a:t>coding framework</a:t>
            </a:r>
            <a:endParaRPr kumimoji="0" lang="en-GB" sz="14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sp>
        <p:nvSpPr>
          <p:cNvPr id="32" name="Rectangle 31">
            <a:extLst>
              <a:ext uri="{FF2B5EF4-FFF2-40B4-BE49-F238E27FC236}">
                <a16:creationId xmlns:a16="http://schemas.microsoft.com/office/drawing/2014/main" id="{0525E266-09E3-4CFF-8FFF-5013939C441B}"/>
              </a:ext>
            </a:extLst>
          </p:cNvPr>
          <p:cNvSpPr/>
          <p:nvPr/>
        </p:nvSpPr>
        <p:spPr>
          <a:xfrm>
            <a:off x="6742204" y="3956319"/>
            <a:ext cx="4825257" cy="449485"/>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panose="020B0604020202020204"/>
                <a:ea typeface="+mn-ea"/>
                <a:cs typeface="+mn-cs"/>
              </a:rPr>
              <a:t>Framework used to code each patient’s diagnosis, treatment, and cure status</a:t>
            </a:r>
            <a:endParaRPr kumimoji="0" lang="en-GB" sz="1400" b="0" i="0" u="none" strike="noStrike" kern="1200" cap="none" spc="0" normalizeH="0" baseline="0" noProof="0" dirty="0">
              <a:ln>
                <a:noFill/>
              </a:ln>
              <a:solidFill>
                <a:schemeClr val="tx1"/>
              </a:solidFill>
              <a:effectLst/>
              <a:uLnTx/>
              <a:uFillTx/>
              <a:latin typeface="Arial" panose="020B0604020202020204"/>
              <a:ea typeface="+mn-ea"/>
              <a:cs typeface="+mn-cs"/>
            </a:endParaRPr>
          </a:p>
        </p:txBody>
      </p:sp>
      <p:cxnSp>
        <p:nvCxnSpPr>
          <p:cNvPr id="30" name="Connector: Elbow 29">
            <a:extLst>
              <a:ext uri="{FF2B5EF4-FFF2-40B4-BE49-F238E27FC236}">
                <a16:creationId xmlns:a16="http://schemas.microsoft.com/office/drawing/2014/main" id="{FD02D138-D455-4423-A396-E2CEC09743FD}"/>
              </a:ext>
            </a:extLst>
          </p:cNvPr>
          <p:cNvCxnSpPr>
            <a:cxnSpLocks/>
            <a:stCxn id="12" idx="1"/>
            <a:endCxn id="15" idx="1"/>
          </p:cNvCxnSpPr>
          <p:nvPr/>
        </p:nvCxnSpPr>
        <p:spPr>
          <a:xfrm rot="10800000" flipH="1" flipV="1">
            <a:off x="6742180" y="3021716"/>
            <a:ext cx="18" cy="578329"/>
          </a:xfrm>
          <a:prstGeom prst="bentConnector3">
            <a:avLst>
              <a:gd name="adj1" fmla="val -127000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62D8E064-2997-4617-B34D-BF02E16C6FE8}"/>
              </a:ext>
            </a:extLst>
          </p:cNvPr>
          <p:cNvCxnSpPr>
            <a:cxnSpLocks/>
            <a:stCxn id="15" idx="1"/>
            <a:endCxn id="32" idx="1"/>
          </p:cNvCxnSpPr>
          <p:nvPr/>
        </p:nvCxnSpPr>
        <p:spPr>
          <a:xfrm rot="10800000" flipH="1" flipV="1">
            <a:off x="6742198" y="3600046"/>
            <a:ext cx="6" cy="581016"/>
          </a:xfrm>
          <a:prstGeom prst="bentConnector3">
            <a:avLst>
              <a:gd name="adj1" fmla="val -381000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D15E13A-16F8-4E75-AFA1-E4F39C0145E9}"/>
              </a:ext>
            </a:extLst>
          </p:cNvPr>
          <p:cNvCxnSpPr>
            <a:stCxn id="6" idx="2"/>
            <a:endCxn id="12" idx="0"/>
          </p:cNvCxnSpPr>
          <p:nvPr/>
        </p:nvCxnSpPr>
        <p:spPr>
          <a:xfrm>
            <a:off x="9154833" y="2211417"/>
            <a:ext cx="0" cy="5859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822412AF-65C3-478E-A88A-339306DAEE65}"/>
              </a:ext>
            </a:extLst>
          </p:cNvPr>
          <p:cNvSpPr txBox="1"/>
          <p:nvPr/>
        </p:nvSpPr>
        <p:spPr>
          <a:xfrm>
            <a:off x="9651485" y="2289100"/>
            <a:ext cx="2332690"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Individuals diagnosed, treated and</a:t>
            </a:r>
            <a:b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cured prior to 2015 were excluded</a:t>
            </a:r>
          </a:p>
        </p:txBody>
      </p:sp>
      <p:cxnSp>
        <p:nvCxnSpPr>
          <p:cNvPr id="13" name="Connector: Elbow 12">
            <a:extLst>
              <a:ext uri="{FF2B5EF4-FFF2-40B4-BE49-F238E27FC236}">
                <a16:creationId xmlns:a16="http://schemas.microsoft.com/office/drawing/2014/main" id="{66FD1491-3FBD-40A1-95A1-EF0007F45B25}"/>
              </a:ext>
            </a:extLst>
          </p:cNvPr>
          <p:cNvCxnSpPr>
            <a:stCxn id="6" idx="2"/>
            <a:endCxn id="23" idx="1"/>
          </p:cNvCxnSpPr>
          <p:nvPr/>
        </p:nvCxnSpPr>
        <p:spPr>
          <a:xfrm rot="16200000" flipH="1">
            <a:off x="9256596" y="2109654"/>
            <a:ext cx="293127" cy="49665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0" name="Picture 19">
            <a:hlinkClick r:id="rId3" action="ppaction://hlinksldjump"/>
            <a:extLst>
              <a:ext uri="{FF2B5EF4-FFF2-40B4-BE49-F238E27FC236}">
                <a16:creationId xmlns:a16="http://schemas.microsoft.com/office/drawing/2014/main" id="{E87B3F0A-7280-485E-9CA1-FB13F921F69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624719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340769"/>
            <a:ext cx="7919253" cy="4622400"/>
          </a:xfrm>
        </p:spPr>
        <p:txBody>
          <a:bodyPr/>
          <a:lstStyle/>
          <a:p>
            <a:pPr marL="0" indent="0">
              <a:buNone/>
            </a:pPr>
            <a:r>
              <a:rPr lang="en-US" sz="1800" b="1" dirty="0">
                <a:solidFill>
                  <a:schemeClr val="bg1"/>
                </a:solidFill>
                <a:highlight>
                  <a:srgbClr val="004A86"/>
                </a:highlight>
              </a:rPr>
              <a:t>RESULTS (CONT.)</a:t>
            </a:r>
            <a:r>
              <a:rPr lang="en-US" b="1" dirty="0">
                <a:solidFill>
                  <a:schemeClr val="bg1"/>
                </a:solidFill>
              </a:rPr>
              <a:t> </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pPr>
              <a:spcBef>
                <a:spcPts val="1200"/>
              </a:spcBef>
            </a:pPr>
            <a:r>
              <a:rPr lang="en-US" sz="1600" dirty="0" err="1"/>
              <a:t>Tayside</a:t>
            </a:r>
            <a:r>
              <a:rPr lang="en-US" sz="1600" dirty="0"/>
              <a:t> showed encouraging progress towards WHO elimination targets:</a:t>
            </a:r>
          </a:p>
          <a:p>
            <a:pPr lvl="1"/>
            <a:r>
              <a:rPr lang="en-US" sz="1400" dirty="0"/>
              <a:t>77.9% of prevalent cases since 2015 were diagnosed, 71.0% treated, and 66.6% cured </a:t>
            </a:r>
            <a:r>
              <a:rPr lang="en-GB" sz="1400" dirty="0"/>
              <a:t> </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Evaluating and communicating hepatitis C cascades of care data:</a:t>
            </a:r>
            <a:br>
              <a:rPr lang="en-US" dirty="0"/>
            </a:br>
            <a:r>
              <a:rPr lang="en-US" dirty="0"/>
              <a:t>a journey towards elimination in </a:t>
            </a:r>
            <a:r>
              <a:rPr lang="en-US" dirty="0" err="1"/>
              <a:t>Tayside</a:t>
            </a:r>
            <a:r>
              <a:rPr lang="en-US" dirty="0"/>
              <a:t>, Scotland</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Baiano C, et al. DILC 2020; AS041</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a:ln>
                <a:noFill/>
              </a:ln>
              <a:solidFill>
                <a:prstClr val="black"/>
              </a:solidFill>
              <a:effectLst/>
              <a:uLnTx/>
              <a:uFillTx/>
              <a:latin typeface="Arial" panose="020B0604020202020204"/>
              <a:ea typeface="+mn-ea"/>
              <a:cs typeface="+mn-cs"/>
            </a:endParaRPr>
          </a:p>
        </p:txBody>
      </p:sp>
      <p:cxnSp>
        <p:nvCxnSpPr>
          <p:cNvPr id="113" name="Straight Connector 112">
            <a:extLst>
              <a:ext uri="{FF2B5EF4-FFF2-40B4-BE49-F238E27FC236}">
                <a16:creationId xmlns:a16="http://schemas.microsoft.com/office/drawing/2014/main" id="{E67BBDA7-DBA8-43E9-8CA9-1B71D1099368}"/>
              </a:ext>
            </a:extLst>
          </p:cNvPr>
          <p:cNvCxnSpPr>
            <a:cxnSpLocks/>
          </p:cNvCxnSpPr>
          <p:nvPr/>
        </p:nvCxnSpPr>
        <p:spPr>
          <a:xfrm flipV="1">
            <a:off x="8337498" y="1378351"/>
            <a:ext cx="0" cy="510158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1">
            <a:extLst>
              <a:ext uri="{FF2B5EF4-FFF2-40B4-BE49-F238E27FC236}">
                <a16:creationId xmlns:a16="http://schemas.microsoft.com/office/drawing/2014/main" id="{FA44F837-C905-4EE3-863D-6528D489C215}"/>
              </a:ext>
            </a:extLst>
          </p:cNvPr>
          <p:cNvSpPr txBox="1">
            <a:spLocks/>
          </p:cNvSpPr>
          <p:nvPr/>
        </p:nvSpPr>
        <p:spPr>
          <a:xfrm>
            <a:off x="8410069" y="1337025"/>
            <a:ext cx="3024365" cy="4622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CONCLUSION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This novel method for displaying cascade of care data could provide yearly snapshots of an epidemic</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Able to display cumulative progression over time, nuanced information on each disease stage, and progression towards WHO elimination targets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Could be applied to improve local service planning, knowledge exchange across health systems globally, and data reporting to global organizations such</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as the WHO</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TextBox 5">
            <a:extLst>
              <a:ext uri="{FF2B5EF4-FFF2-40B4-BE49-F238E27FC236}">
                <a16:creationId xmlns:a16="http://schemas.microsoft.com/office/drawing/2014/main" id="{4FA497A2-890F-4371-86D8-1973FD3C297D}"/>
              </a:ext>
            </a:extLst>
          </p:cNvPr>
          <p:cNvSpPr txBox="1"/>
          <p:nvPr/>
        </p:nvSpPr>
        <p:spPr>
          <a:xfrm>
            <a:off x="2372013" y="1337025"/>
            <a:ext cx="354895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Tayside HCV cascade of care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Jan 2015–Dec 2018</a:t>
            </a:r>
          </a:p>
        </p:txBody>
      </p:sp>
      <p:sp>
        <p:nvSpPr>
          <p:cNvPr id="11" name="Rectangle 10">
            <a:extLst>
              <a:ext uri="{FF2B5EF4-FFF2-40B4-BE49-F238E27FC236}">
                <a16:creationId xmlns:a16="http://schemas.microsoft.com/office/drawing/2014/main" id="{66E83BAA-FD0E-4F54-955E-DE5189D06DFB}"/>
              </a:ext>
            </a:extLst>
          </p:cNvPr>
          <p:cNvSpPr/>
          <p:nvPr/>
        </p:nvSpPr>
        <p:spPr>
          <a:xfrm rot="16200000">
            <a:off x="-140090" y="3618980"/>
            <a:ext cx="1586057" cy="1912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Number of cases</a:t>
            </a:r>
          </a:p>
        </p:txBody>
      </p:sp>
      <p:sp>
        <p:nvSpPr>
          <p:cNvPr id="18" name="Rectangle 17">
            <a:extLst>
              <a:ext uri="{FF2B5EF4-FFF2-40B4-BE49-F238E27FC236}">
                <a16:creationId xmlns:a16="http://schemas.microsoft.com/office/drawing/2014/main" id="{07634FFB-1A37-49D2-8474-F206C1A0FFAA}"/>
              </a:ext>
            </a:extLst>
          </p:cNvPr>
          <p:cNvSpPr/>
          <p:nvPr/>
        </p:nvSpPr>
        <p:spPr>
          <a:xfrm>
            <a:off x="1148920" y="5446152"/>
            <a:ext cx="1044000" cy="4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Estimated prevalence</a:t>
            </a:r>
          </a:p>
        </p:txBody>
      </p:sp>
      <p:sp>
        <p:nvSpPr>
          <p:cNvPr id="19" name="Rectangle 18">
            <a:extLst>
              <a:ext uri="{FF2B5EF4-FFF2-40B4-BE49-F238E27FC236}">
                <a16:creationId xmlns:a16="http://schemas.microsoft.com/office/drawing/2014/main" id="{DB8FDC4F-107B-41BD-9EB0-A13C88FFFBF4}"/>
              </a:ext>
            </a:extLst>
          </p:cNvPr>
          <p:cNvSpPr/>
          <p:nvPr/>
        </p:nvSpPr>
        <p:spPr>
          <a:xfrm>
            <a:off x="2617608" y="5427102"/>
            <a:ext cx="1044000" cy="4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Diagnosis</a:t>
            </a:r>
          </a:p>
        </p:txBody>
      </p:sp>
      <p:sp>
        <p:nvSpPr>
          <p:cNvPr id="20" name="Rectangle 19">
            <a:extLst>
              <a:ext uri="{FF2B5EF4-FFF2-40B4-BE49-F238E27FC236}">
                <a16:creationId xmlns:a16="http://schemas.microsoft.com/office/drawing/2014/main" id="{3EAE4903-32B3-49C3-9373-01D5C68DDAB6}"/>
              </a:ext>
            </a:extLst>
          </p:cNvPr>
          <p:cNvSpPr/>
          <p:nvPr/>
        </p:nvSpPr>
        <p:spPr>
          <a:xfrm>
            <a:off x="4505688" y="5427102"/>
            <a:ext cx="1044000" cy="4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Treatment</a:t>
            </a:r>
          </a:p>
        </p:txBody>
      </p:sp>
      <p:sp>
        <p:nvSpPr>
          <p:cNvPr id="21" name="Rectangle 20">
            <a:extLst>
              <a:ext uri="{FF2B5EF4-FFF2-40B4-BE49-F238E27FC236}">
                <a16:creationId xmlns:a16="http://schemas.microsoft.com/office/drawing/2014/main" id="{563EDE5B-9398-4F3D-9EDD-5DC9D21B4716}"/>
              </a:ext>
            </a:extLst>
          </p:cNvPr>
          <p:cNvSpPr/>
          <p:nvPr/>
        </p:nvSpPr>
        <p:spPr>
          <a:xfrm>
            <a:off x="6439070" y="5427102"/>
            <a:ext cx="1044000" cy="43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Cure</a:t>
            </a:r>
          </a:p>
        </p:txBody>
      </p:sp>
      <p:pic>
        <p:nvPicPr>
          <p:cNvPr id="16" name="Picture 15" descr="graph.png">
            <a:extLst>
              <a:ext uri="{FF2B5EF4-FFF2-40B4-BE49-F238E27FC236}">
                <a16:creationId xmlns:a16="http://schemas.microsoft.com/office/drawing/2014/main" id="{2A48B9EF-B01C-494D-AED3-73E6753589D3}"/>
              </a:ext>
            </a:extLst>
          </p:cNvPr>
          <p:cNvPicPr>
            <a:picLocks noChangeAspect="1"/>
          </p:cNvPicPr>
          <p:nvPr/>
        </p:nvPicPr>
        <p:blipFill rotWithShape="1">
          <a:blip r:embed="rId3">
            <a:extLst>
              <a:ext uri="{28A0092B-C50C-407E-A947-70E740481C1C}">
                <a14:useLocalDpi xmlns:a14="http://schemas.microsoft.com/office/drawing/2010/main" val="0"/>
              </a:ext>
            </a:extLst>
          </a:blip>
          <a:srcRect l="251" t="9919" r="1115" b="23436"/>
          <a:stretch/>
        </p:blipFill>
        <p:spPr>
          <a:xfrm>
            <a:off x="836774" y="1921287"/>
            <a:ext cx="7051659" cy="3541617"/>
          </a:xfrm>
          <a:prstGeom prst="rect">
            <a:avLst/>
          </a:prstGeom>
          <a:ln>
            <a:solidFill>
              <a:schemeClr val="tx1"/>
            </a:solidFill>
          </a:ln>
        </p:spPr>
      </p:pic>
      <p:pic>
        <p:nvPicPr>
          <p:cNvPr id="13" name="Picture 12" descr="A picture containing table&#10;&#10;Description automatically generated">
            <a:extLst>
              <a:ext uri="{FF2B5EF4-FFF2-40B4-BE49-F238E27FC236}">
                <a16:creationId xmlns:a16="http://schemas.microsoft.com/office/drawing/2014/main" id="{40F0D602-BB25-4C46-A41F-187056E20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02863" y="1921868"/>
            <a:ext cx="5083789" cy="780305"/>
          </a:xfrm>
          <a:prstGeom prst="rect">
            <a:avLst/>
          </a:prstGeom>
          <a:ln>
            <a:solidFill>
              <a:schemeClr val="tx1"/>
            </a:solidFill>
          </a:ln>
        </p:spPr>
      </p:pic>
      <p:sp>
        <p:nvSpPr>
          <p:cNvPr id="3" name="Rectangle 2">
            <a:extLst>
              <a:ext uri="{FF2B5EF4-FFF2-40B4-BE49-F238E27FC236}">
                <a16:creationId xmlns:a16="http://schemas.microsoft.com/office/drawing/2014/main" id="{B4910A3E-8697-344F-BD13-C99753FD3362}"/>
              </a:ext>
            </a:extLst>
          </p:cNvPr>
          <p:cNvSpPr/>
          <p:nvPr/>
        </p:nvSpPr>
        <p:spPr>
          <a:xfrm>
            <a:off x="880124" y="3312945"/>
            <a:ext cx="65649" cy="670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6" name="Picture 25" descr="A screenshot of a cell phone&#10;&#10;Description automatically generated">
            <a:extLst>
              <a:ext uri="{FF2B5EF4-FFF2-40B4-BE49-F238E27FC236}">
                <a16:creationId xmlns:a16="http://schemas.microsoft.com/office/drawing/2014/main" id="{3EF6DF66-C185-5B44-A2E5-2C4D4728D8DD}"/>
              </a:ext>
            </a:extLst>
          </p:cNvPr>
          <p:cNvPicPr>
            <a:picLocks noChangeAspect="1"/>
          </p:cNvPicPr>
          <p:nvPr/>
        </p:nvPicPr>
        <p:blipFill rotWithShape="1">
          <a:blip r:embed="rId5">
            <a:extLst>
              <a:ext uri="{28A0092B-C50C-407E-A947-70E740481C1C}">
                <a14:useLocalDpi xmlns:a14="http://schemas.microsoft.com/office/drawing/2010/main" val="0"/>
              </a:ext>
            </a:extLst>
          </a:blip>
          <a:srcRect l="18823" t="73249" r="10915" b="11637"/>
          <a:stretch/>
        </p:blipFill>
        <p:spPr>
          <a:xfrm>
            <a:off x="2802863" y="1921287"/>
            <a:ext cx="5084188" cy="781278"/>
          </a:xfrm>
          <a:prstGeom prst="rect">
            <a:avLst/>
          </a:prstGeom>
        </p:spPr>
      </p:pic>
      <p:pic>
        <p:nvPicPr>
          <p:cNvPr id="22" name="Picture 21">
            <a:hlinkClick r:id="rId6" action="ppaction://hlinksldjump"/>
            <a:extLst>
              <a:ext uri="{FF2B5EF4-FFF2-40B4-BE49-F238E27FC236}">
                <a16:creationId xmlns:a16="http://schemas.microsoft.com/office/drawing/2014/main" id="{18F3FBDE-E433-4AD7-85C2-EB2AAE69FB53}"/>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387846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94EC-1617-4702-96F3-11208509DA18}"/>
              </a:ext>
            </a:extLst>
          </p:cNvPr>
          <p:cNvSpPr>
            <a:spLocks noGrp="1"/>
          </p:cNvSpPr>
          <p:nvPr>
            <p:ph type="title"/>
          </p:nvPr>
        </p:nvSpPr>
        <p:spPr/>
        <p:txBody>
          <a:bodyPr/>
          <a:lstStyle/>
          <a:p>
            <a:r>
              <a:rPr lang="en-GB" dirty="0">
                <a:latin typeface="Arial" panose="020B0604020202020204"/>
              </a:rPr>
              <a:t>2</a:t>
            </a:r>
            <a:r>
              <a:rPr kumimoji="0" lang="en-GB" sz="3600" b="0" i="0" u="none" strike="noStrike" kern="1200" cap="none" spc="0" normalizeH="0" baseline="0" noProof="0" dirty="0">
                <a:ln>
                  <a:noFill/>
                </a:ln>
                <a:solidFill>
                  <a:srgbClr val="004B87"/>
                </a:solidFill>
                <a:effectLst/>
                <a:uLnTx/>
                <a:uFillTx/>
                <a:latin typeface="Arial" panose="020B0604020202020204"/>
                <a:ea typeface="+mj-ea"/>
                <a:cs typeface="+mj-cs"/>
              </a:rPr>
              <a:t>. Assessing the burden of liver disease</a:t>
            </a:r>
            <a:endParaRPr lang="en-US" dirty="0"/>
          </a:p>
        </p:txBody>
      </p:sp>
      <p:sp>
        <p:nvSpPr>
          <p:cNvPr id="3" name="Text Placeholder 2">
            <a:extLst>
              <a:ext uri="{FF2B5EF4-FFF2-40B4-BE49-F238E27FC236}">
                <a16:creationId xmlns:a16="http://schemas.microsoft.com/office/drawing/2014/main" id="{8048A179-659D-47B8-9A87-15BF688A7B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0092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48C9A4-ACDF-4C82-9FEA-67B18E1E2AB0}"/>
              </a:ext>
            </a:extLst>
          </p:cNvPr>
          <p:cNvSpPr>
            <a:spLocks noGrp="1"/>
          </p:cNvSpPr>
          <p:nvPr>
            <p:ph sz="half" idx="1"/>
          </p:nvPr>
        </p:nvSpPr>
        <p:spPr/>
        <p:txBody>
          <a:bodyPr vert="horz" lIns="91440" tIns="45720" rIns="91440" bIns="45720" rtlCol="0" anchor="t">
            <a:noAutofit/>
          </a:bodyPr>
          <a:lstStyle/>
          <a:p>
            <a:pPr marL="0" indent="0">
              <a:buNone/>
            </a:pPr>
            <a:r>
              <a:rPr lang="en-US" b="1" dirty="0">
                <a:solidFill>
                  <a:schemeClr val="bg1"/>
                </a:solidFill>
                <a:highlight>
                  <a:srgbClr val="004A86"/>
                </a:highlight>
              </a:rPr>
              <a:t>BACKGROUND &amp; AIMS </a:t>
            </a:r>
          </a:p>
          <a:p>
            <a:r>
              <a:rPr lang="en-US" sz="1800" dirty="0"/>
              <a:t>Bariatric surgery is associated with a reduced overall mortality as well as improvement in histological features of NAFLD</a:t>
            </a:r>
          </a:p>
          <a:p>
            <a:pPr lvl="1"/>
            <a:r>
              <a:rPr lang="en-US" sz="1600" dirty="0"/>
              <a:t>However, it is unclear whether this translates to a reduced incidence of clinically relevant liver-related outcomes such as HCC or decompensated cirrhosis in an unselected population </a:t>
            </a:r>
            <a:endParaRPr lang="en-US" sz="1600" dirty="0">
              <a:cs typeface="Arial"/>
            </a:endParaRPr>
          </a:p>
          <a:p>
            <a:r>
              <a:rPr lang="en-US" sz="1800" b="1" dirty="0"/>
              <a:t>AIM</a:t>
            </a:r>
            <a:r>
              <a:rPr lang="en-US" sz="1800" dirty="0"/>
              <a:t>: to evaluate whether bariatric surgery is associated with fewer clinically relevant outcomes compared to standard obesity treatment</a:t>
            </a:r>
            <a:endParaRPr lang="en-US" sz="1800" dirty="0">
              <a:cs typeface="Arial"/>
            </a:endParaRPr>
          </a:p>
          <a:p>
            <a:endParaRPr lang="en-US" sz="1800" dirty="0"/>
          </a:p>
          <a:p>
            <a:endParaRPr lang="en-GB" sz="1800" dirty="0"/>
          </a:p>
        </p:txBody>
      </p:sp>
      <p:sp>
        <p:nvSpPr>
          <p:cNvPr id="3" name="Content Placeholder 2">
            <a:extLst>
              <a:ext uri="{FF2B5EF4-FFF2-40B4-BE49-F238E27FC236}">
                <a16:creationId xmlns:a16="http://schemas.microsoft.com/office/drawing/2014/main" id="{B8E95004-4C0E-45B7-95BD-DA73F2065B63}"/>
              </a:ext>
            </a:extLst>
          </p:cNvPr>
          <p:cNvSpPr>
            <a:spLocks noGrp="1"/>
          </p:cNvSpPr>
          <p:nvPr>
            <p:ph sz="half" idx="2"/>
          </p:nvPr>
        </p:nvSpPr>
        <p:spPr>
          <a:xfrm>
            <a:off x="6193448" y="1340769"/>
            <a:ext cx="5572800" cy="4988594"/>
          </a:xfrm>
        </p:spPr>
        <p:txBody>
          <a:bodyPr/>
          <a:lstStyle/>
          <a:p>
            <a:pPr marL="0" indent="0">
              <a:buNone/>
            </a:pPr>
            <a:r>
              <a:rPr lang="en-US" b="1" dirty="0">
                <a:solidFill>
                  <a:schemeClr val="bg1"/>
                </a:solidFill>
                <a:highlight>
                  <a:srgbClr val="004A86"/>
                </a:highlight>
              </a:rPr>
              <a:t>METHODS</a:t>
            </a:r>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Main outcome</a:t>
            </a:r>
          </a:p>
          <a:p>
            <a:pPr lvl="1"/>
            <a:r>
              <a:rPr lang="en-US" sz="1600" dirty="0"/>
              <a:t>Composite endpoint of ICD-based diagnoses</a:t>
            </a:r>
          </a:p>
          <a:p>
            <a:pPr lvl="2"/>
            <a:r>
              <a:rPr lang="en-US" sz="1400" dirty="0"/>
              <a:t>Cirrhosis, decompensation events, HCC or death from liver disease</a:t>
            </a:r>
            <a:r>
              <a:rPr lang="en-US" sz="1400" baseline="30000" dirty="0"/>
              <a:t>†</a:t>
            </a:r>
            <a:endParaRPr lang="en-US" sz="1400" dirty="0"/>
          </a:p>
          <a:p>
            <a:pPr lvl="1"/>
            <a:r>
              <a:rPr lang="en-US" sz="1600" dirty="0"/>
              <a:t>Patients were classified as having alcohol-related cirrhosis with any ICD-coding for AUD or</a:t>
            </a:r>
            <a:br>
              <a:rPr lang="en-US" sz="1600" dirty="0"/>
            </a:br>
            <a:r>
              <a:rPr lang="en-US" sz="1600" dirty="0"/>
              <a:t>alcohol-related liver disease during follow-up</a:t>
            </a:r>
          </a:p>
          <a:p>
            <a:r>
              <a:rPr lang="en-US" sz="1800" dirty="0"/>
              <a:t>Cox regression used to estimate HRs for severe liver disease</a:t>
            </a:r>
          </a:p>
          <a:p>
            <a:pPr lvl="1"/>
            <a:r>
              <a:rPr lang="en-US" sz="1600" dirty="0"/>
              <a:t>Adjusted for age, sex and baseline </a:t>
            </a:r>
            <a:br>
              <a:rPr lang="en-US" sz="1600" dirty="0"/>
            </a:br>
            <a:r>
              <a:rPr lang="en-US" sz="1600" dirty="0"/>
              <a:t>AST/ALT ratio</a:t>
            </a:r>
            <a:endParaRPr lang="en-GB" sz="1600" dirty="0"/>
          </a:p>
        </p:txBody>
      </p:sp>
      <p:sp>
        <p:nvSpPr>
          <p:cNvPr id="4" name="Title 3">
            <a:extLst>
              <a:ext uri="{FF2B5EF4-FFF2-40B4-BE49-F238E27FC236}">
                <a16:creationId xmlns:a16="http://schemas.microsoft.com/office/drawing/2014/main" id="{22324EC8-E9C7-4460-B8BA-AA0C0725491A}"/>
              </a:ext>
            </a:extLst>
          </p:cNvPr>
          <p:cNvSpPr>
            <a:spLocks noGrp="1"/>
          </p:cNvSpPr>
          <p:nvPr>
            <p:ph type="title"/>
          </p:nvPr>
        </p:nvSpPr>
        <p:spPr/>
        <p:txBody>
          <a:bodyPr/>
          <a:lstStyle/>
          <a:p>
            <a:r>
              <a:rPr lang="en-US" dirty="0"/>
              <a:t>Bariatric surgery is not associated with a reduction in risk of severe liver disease in comparison to standard obesity treatment in 3,922 subjects</a:t>
            </a:r>
            <a:endParaRPr lang="en-GB" dirty="0"/>
          </a:p>
        </p:txBody>
      </p:sp>
      <p:sp>
        <p:nvSpPr>
          <p:cNvPr id="5" name="Text Placeholder 4">
            <a:extLst>
              <a:ext uri="{FF2B5EF4-FFF2-40B4-BE49-F238E27FC236}">
                <a16:creationId xmlns:a16="http://schemas.microsoft.com/office/drawing/2014/main" id="{E6CEB977-ACF4-4454-9BD8-B1CD401A3DD7}"/>
              </a:ext>
            </a:extLst>
          </p:cNvPr>
          <p:cNvSpPr>
            <a:spLocks noGrp="1"/>
          </p:cNvSpPr>
          <p:nvPr>
            <p:ph type="body" sz="quarter" idx="10"/>
          </p:nvPr>
        </p:nvSpPr>
        <p:spPr/>
        <p:txBody>
          <a:bodyPr/>
          <a:lstStyle/>
          <a:p>
            <a:r>
              <a:rPr lang="en-GB" dirty="0"/>
              <a:t>*Recruitment between 1987 and 2001;</a:t>
            </a:r>
          </a:p>
          <a:p>
            <a:r>
              <a:rPr lang="en-US" baseline="30000" dirty="0"/>
              <a:t>†</a:t>
            </a:r>
            <a:r>
              <a:rPr lang="en-US" dirty="0"/>
              <a:t>Ascertained by linkage to Swedish national registers until the end of 2016</a:t>
            </a:r>
            <a:endParaRPr lang="en-GB" dirty="0"/>
          </a:p>
          <a:p>
            <a:r>
              <a:rPr lang="en-GB" dirty="0" err="1"/>
              <a:t>Hagström</a:t>
            </a:r>
            <a:r>
              <a:rPr lang="en-GB" dirty="0"/>
              <a:t> H, et al. DILC 2020; LBP10</a:t>
            </a:r>
          </a:p>
        </p:txBody>
      </p:sp>
      <p:cxnSp>
        <p:nvCxnSpPr>
          <p:cNvPr id="6" name="Straight Connector 5">
            <a:extLst>
              <a:ext uri="{FF2B5EF4-FFF2-40B4-BE49-F238E27FC236}">
                <a16:creationId xmlns:a16="http://schemas.microsoft.com/office/drawing/2014/main" id="{EB0142E1-5E6E-4BCC-9591-E3A4913947FD}"/>
              </a:ext>
            </a:extLst>
          </p:cNvPr>
          <p:cNvCxnSpPr>
            <a:cxnSpLocks/>
          </p:cNvCxnSpPr>
          <p:nvPr/>
        </p:nvCxnSpPr>
        <p:spPr>
          <a:xfrm flipV="1">
            <a:off x="5998553" y="1338263"/>
            <a:ext cx="1437" cy="499110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DDFA962-261D-4ED4-9BA9-253BB847C657}"/>
              </a:ext>
            </a:extLst>
          </p:cNvPr>
          <p:cNvSpPr/>
          <p:nvPr/>
        </p:nvSpPr>
        <p:spPr>
          <a:xfrm>
            <a:off x="7374220" y="1778000"/>
            <a:ext cx="3306001" cy="49530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Swedish Obese Subjects study*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(matched cohort study)</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10" name="Rectangle 9">
            <a:extLst>
              <a:ext uri="{FF2B5EF4-FFF2-40B4-BE49-F238E27FC236}">
                <a16:creationId xmlns:a16="http://schemas.microsoft.com/office/drawing/2014/main" id="{0E5E6C8A-1495-4AB3-829E-47A2127C6474}"/>
              </a:ext>
            </a:extLst>
          </p:cNvPr>
          <p:cNvSpPr/>
          <p:nvPr/>
        </p:nvSpPr>
        <p:spPr>
          <a:xfrm>
            <a:off x="6205222" y="2925121"/>
            <a:ext cx="2088000" cy="712800"/>
          </a:xfrm>
          <a:prstGeom prst="rect">
            <a:avLst/>
          </a:prstGeom>
          <a:solidFill>
            <a:srgbClr val="F89708">
              <a:alpha val="50196"/>
            </a:srgb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Bariatric surgery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(n=2,010)</a:t>
            </a:r>
          </a:p>
        </p:txBody>
      </p:sp>
      <p:sp>
        <p:nvSpPr>
          <p:cNvPr id="11" name="Rectangle 10">
            <a:extLst>
              <a:ext uri="{FF2B5EF4-FFF2-40B4-BE49-F238E27FC236}">
                <a16:creationId xmlns:a16="http://schemas.microsoft.com/office/drawing/2014/main" id="{AFAFB73F-9812-4FC7-B715-1644A12902CF}"/>
              </a:ext>
            </a:extLst>
          </p:cNvPr>
          <p:cNvSpPr/>
          <p:nvPr/>
        </p:nvSpPr>
        <p:spPr>
          <a:xfrm>
            <a:off x="9776863" y="2925121"/>
            <a:ext cx="2088000" cy="711200"/>
          </a:xfrm>
          <a:prstGeom prst="rect">
            <a:avLst/>
          </a:prstGeom>
          <a:solidFill>
            <a:schemeClr val="tx2">
              <a:lumMod val="40000"/>
              <a:lumOff val="60000"/>
              <a:alpha val="50196"/>
            </a:schemeClr>
          </a:solidFill>
          <a:ln w="12700"/>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Conservative obesity management (n=2,037)</a:t>
            </a:r>
          </a:p>
        </p:txBody>
      </p:sp>
      <p:cxnSp>
        <p:nvCxnSpPr>
          <p:cNvPr id="14" name="Connector: Elbow 13">
            <a:extLst>
              <a:ext uri="{FF2B5EF4-FFF2-40B4-BE49-F238E27FC236}">
                <a16:creationId xmlns:a16="http://schemas.microsoft.com/office/drawing/2014/main" id="{F399C351-A8A9-489F-9B92-0F30A67946C1}"/>
              </a:ext>
            </a:extLst>
          </p:cNvPr>
          <p:cNvCxnSpPr>
            <a:cxnSpLocks/>
            <a:stCxn id="12" idx="1"/>
            <a:endCxn id="10" idx="0"/>
          </p:cNvCxnSpPr>
          <p:nvPr/>
        </p:nvCxnSpPr>
        <p:spPr>
          <a:xfrm rot="10800000" flipV="1">
            <a:off x="7249222" y="2603075"/>
            <a:ext cx="124998" cy="32204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5E1176A0-EC89-47F4-958F-F3D96B0228C9}"/>
              </a:ext>
            </a:extLst>
          </p:cNvPr>
          <p:cNvCxnSpPr>
            <a:cxnSpLocks/>
            <a:stCxn id="12" idx="3"/>
            <a:endCxn id="11" idx="0"/>
          </p:cNvCxnSpPr>
          <p:nvPr/>
        </p:nvCxnSpPr>
        <p:spPr>
          <a:xfrm>
            <a:off x="10680221" y="2603076"/>
            <a:ext cx="140642" cy="32204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67C9234-2E04-4237-A64A-38C6BE0A24C8}"/>
              </a:ext>
            </a:extLst>
          </p:cNvPr>
          <p:cNvSpPr/>
          <p:nvPr/>
        </p:nvSpPr>
        <p:spPr>
          <a:xfrm>
            <a:off x="7374220" y="2405971"/>
            <a:ext cx="3306001" cy="394210"/>
          </a:xfrm>
          <a:prstGeom prst="rect">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125 patients excluded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Pre-existing liver disease other than NAFLD</a:t>
            </a:r>
          </a:p>
        </p:txBody>
      </p:sp>
      <p:cxnSp>
        <p:nvCxnSpPr>
          <p:cNvPr id="20" name="Straight Arrow Connector 19">
            <a:extLst>
              <a:ext uri="{FF2B5EF4-FFF2-40B4-BE49-F238E27FC236}">
                <a16:creationId xmlns:a16="http://schemas.microsoft.com/office/drawing/2014/main" id="{75129EF0-C66E-49F2-BB40-9DD456B478BC}"/>
              </a:ext>
            </a:extLst>
          </p:cNvPr>
          <p:cNvCxnSpPr>
            <a:stCxn id="9" idx="2"/>
          </p:cNvCxnSpPr>
          <p:nvPr/>
        </p:nvCxnSpPr>
        <p:spPr>
          <a:xfrm flipH="1">
            <a:off x="9027220" y="2273300"/>
            <a:ext cx="1" cy="1416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5" name="Picture 14">
            <a:hlinkClick r:id="rId3" action="ppaction://hlinksldjump"/>
            <a:extLst>
              <a:ext uri="{FF2B5EF4-FFF2-40B4-BE49-F238E27FC236}">
                <a16:creationId xmlns:a16="http://schemas.microsoft.com/office/drawing/2014/main" id="{374D838D-9274-409E-868C-BA1DD47326D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869118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340769"/>
            <a:ext cx="5095175" cy="4622400"/>
          </a:xfrm>
        </p:spPr>
        <p:txBody>
          <a:bodyPr vert="horz" lIns="91440" tIns="45720" rIns="91440" bIns="45720" rtlCol="0" anchor="t">
            <a:noAutofit/>
          </a:bodyPr>
          <a:lstStyle/>
          <a:p>
            <a:pPr marL="0" indent="0">
              <a:spcBef>
                <a:spcPts val="300"/>
              </a:spcBef>
              <a:buNone/>
            </a:pPr>
            <a:r>
              <a:rPr lang="en-US" b="1" dirty="0">
                <a:solidFill>
                  <a:schemeClr val="bg1"/>
                </a:solidFill>
                <a:highlight>
                  <a:srgbClr val="004A86"/>
                </a:highlight>
              </a:rPr>
              <a:t>RESULTS </a:t>
            </a:r>
          </a:p>
          <a:p>
            <a:pPr>
              <a:spcBef>
                <a:spcPts val="300"/>
              </a:spcBef>
            </a:pPr>
            <a:r>
              <a:rPr lang="en-US" sz="1800" dirty="0"/>
              <a:t>Baseline characteristics in surgery group</a:t>
            </a:r>
          </a:p>
          <a:p>
            <a:pPr lvl="1">
              <a:spcBef>
                <a:spcPts val="300"/>
              </a:spcBef>
            </a:pPr>
            <a:r>
              <a:rPr lang="en-US" sz="1600" dirty="0"/>
              <a:t>Mean age: 47.1 years</a:t>
            </a:r>
          </a:p>
          <a:p>
            <a:pPr lvl="1">
              <a:spcBef>
                <a:spcPts val="300"/>
              </a:spcBef>
            </a:pPr>
            <a:r>
              <a:rPr lang="en-US" sz="1600" dirty="0"/>
              <a:t>Sex: 28.3% males</a:t>
            </a:r>
          </a:p>
          <a:p>
            <a:pPr lvl="1">
              <a:spcBef>
                <a:spcPts val="300"/>
              </a:spcBef>
            </a:pPr>
            <a:r>
              <a:rPr lang="en-US" sz="1600" dirty="0"/>
              <a:t>Mean BMI: 42.4 kg/m</a:t>
            </a:r>
            <a:r>
              <a:rPr lang="en-US" sz="1600" baseline="30000" dirty="0"/>
              <a:t>2</a:t>
            </a:r>
          </a:p>
          <a:p>
            <a:pPr lvl="1">
              <a:spcBef>
                <a:spcPts val="300"/>
              </a:spcBef>
            </a:pPr>
            <a:r>
              <a:rPr lang="en-US" sz="1600" dirty="0"/>
              <a:t>Type 2 diabetes: 17.1%</a:t>
            </a:r>
          </a:p>
          <a:p>
            <a:pPr>
              <a:spcBef>
                <a:spcPts val="300"/>
              </a:spcBef>
            </a:pPr>
            <a:r>
              <a:rPr lang="en-US" sz="1800" dirty="0"/>
              <a:t>During median follow-up of 21 years*</a:t>
            </a:r>
          </a:p>
          <a:p>
            <a:pPr lvl="1">
              <a:spcBef>
                <a:spcPts val="300"/>
              </a:spcBef>
            </a:pPr>
            <a:r>
              <a:rPr lang="en-US" sz="1600" dirty="0"/>
              <a:t>No difference in risk of severe liver disease (p=0.48)</a:t>
            </a:r>
          </a:p>
          <a:p>
            <a:pPr lvl="2">
              <a:spcBef>
                <a:spcPts val="300"/>
              </a:spcBef>
            </a:pPr>
            <a:r>
              <a:rPr lang="en-US" sz="1400" dirty="0"/>
              <a:t>Surgery group: 44 cases (2.3%)</a:t>
            </a:r>
            <a:endParaRPr lang="en-US" sz="1400" dirty="0">
              <a:cs typeface="Arial"/>
            </a:endParaRPr>
          </a:p>
          <a:p>
            <a:pPr lvl="2">
              <a:spcBef>
                <a:spcPts val="300"/>
              </a:spcBef>
            </a:pPr>
            <a:r>
              <a:rPr lang="en-US" sz="1400" dirty="0"/>
              <a:t>Conservative management: 47 cases (2.4%)</a:t>
            </a:r>
            <a:endParaRPr lang="en-US" sz="1400" dirty="0">
              <a:cs typeface="Arial"/>
            </a:endParaRPr>
          </a:p>
          <a:p>
            <a:pPr>
              <a:spcBef>
                <a:spcPts val="300"/>
              </a:spcBef>
            </a:pPr>
            <a:r>
              <a:rPr lang="en-US" sz="1800" dirty="0"/>
              <a:t>Regression analysis</a:t>
            </a:r>
          </a:p>
          <a:p>
            <a:pPr lvl="1">
              <a:spcBef>
                <a:spcPts val="300"/>
              </a:spcBef>
            </a:pPr>
            <a:r>
              <a:rPr lang="en-US" sz="1600" dirty="0"/>
              <a:t>No reduced risk of severe liver disease in the surgery group vs the conservative obesity management group</a:t>
            </a:r>
            <a:r>
              <a:rPr lang="en-US" sz="1600" baseline="30000" dirty="0"/>
              <a:t>†</a:t>
            </a:r>
            <a:endParaRPr lang="en-US" sz="1600" dirty="0"/>
          </a:p>
          <a:p>
            <a:pPr>
              <a:spcBef>
                <a:spcPts val="300"/>
              </a:spcBef>
            </a:pPr>
            <a:endParaRPr lang="en-US" sz="1800" dirty="0"/>
          </a:p>
          <a:p>
            <a:pPr>
              <a:spcBef>
                <a:spcPts val="300"/>
              </a:spcBef>
            </a:pPr>
            <a:endParaRPr lang="en-US" sz="1800" dirty="0"/>
          </a:p>
          <a:p>
            <a:pPr>
              <a:spcBef>
                <a:spcPts val="300"/>
              </a:spcBef>
            </a:pPr>
            <a:endParaRPr lang="en-US" dirty="0"/>
          </a:p>
          <a:p>
            <a:pPr lvl="1">
              <a:spcBef>
                <a:spcPts val="300"/>
              </a:spcBef>
            </a:pPr>
            <a:endParaRPr lang="en-GB"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Bariatric surgery is not associated with a reduction in risk of severe liver disease in comparison to standard obesity treatment in 3,922 subjects</a:t>
            </a:r>
            <a:endParaRPr lang="en-GB" dirty="0"/>
          </a:p>
        </p:txBody>
      </p:sp>
      <p:sp>
        <p:nvSpPr>
          <p:cNvPr id="10" name="Text Placeholder 9">
            <a:extLst>
              <a:ext uri="{FF2B5EF4-FFF2-40B4-BE49-F238E27FC236}">
                <a16:creationId xmlns:a16="http://schemas.microsoft.com/office/drawing/2014/main" id="{8C6DA5E9-797C-470F-A837-BB961AA43E02}"/>
              </a:ext>
            </a:extLst>
          </p:cNvPr>
          <p:cNvSpPr>
            <a:spLocks noGrp="1"/>
          </p:cNvSpPr>
          <p:nvPr>
            <p:ph type="body" sz="quarter" idx="10"/>
          </p:nvPr>
        </p:nvSpPr>
        <p:spPr/>
        <p:txBody>
          <a:bodyPr/>
          <a:lstStyle/>
          <a:p>
            <a:r>
              <a:rPr lang="en-GB" dirty="0"/>
              <a:t>*IQR: 17−24; </a:t>
            </a:r>
            <a:r>
              <a:rPr lang="en-US" baseline="30000" dirty="0"/>
              <a:t>†</a:t>
            </a:r>
            <a:r>
              <a:rPr lang="en-US" dirty="0"/>
              <a:t>Results were consistent across pre-defined sensitivity analyses</a:t>
            </a:r>
            <a:endParaRPr lang="en-GB" dirty="0"/>
          </a:p>
          <a:p>
            <a:r>
              <a:rPr lang="en-GB" dirty="0" err="1"/>
              <a:t>Hagström</a:t>
            </a:r>
            <a:r>
              <a:rPr lang="en-GB" dirty="0"/>
              <a:t> H, et al. DILC 2020; LBP10</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3" name="Straight Connector 112">
            <a:extLst>
              <a:ext uri="{FF2B5EF4-FFF2-40B4-BE49-F238E27FC236}">
                <a16:creationId xmlns:a16="http://schemas.microsoft.com/office/drawing/2014/main" id="{E67BBDA7-DBA8-43E9-8CA9-1B71D1099368}"/>
              </a:ext>
            </a:extLst>
          </p:cNvPr>
          <p:cNvCxnSpPr>
            <a:cxnSpLocks/>
          </p:cNvCxnSpPr>
          <p:nvPr/>
        </p:nvCxnSpPr>
        <p:spPr>
          <a:xfrm flipH="1">
            <a:off x="282726" y="5610531"/>
            <a:ext cx="1162654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1">
            <a:extLst>
              <a:ext uri="{FF2B5EF4-FFF2-40B4-BE49-F238E27FC236}">
                <a16:creationId xmlns:a16="http://schemas.microsoft.com/office/drawing/2014/main" id="{9426B5F6-7865-4243-992F-618818ACBF45}"/>
              </a:ext>
            </a:extLst>
          </p:cNvPr>
          <p:cNvSpPr txBox="1">
            <a:spLocks/>
          </p:cNvSpPr>
          <p:nvPr/>
        </p:nvSpPr>
        <p:spPr>
          <a:xfrm>
            <a:off x="425752" y="5661008"/>
            <a:ext cx="10661348" cy="720152"/>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CONCLUSION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600" b="0" i="0" u="none" strike="noStrike" kern="1200" cap="none" spc="0" normalizeH="0" baseline="0" noProof="0" dirty="0">
                <a:ln>
                  <a:noFill/>
                </a:ln>
                <a:solidFill>
                  <a:prstClr val="black"/>
                </a:solidFill>
                <a:effectLst/>
                <a:uLnTx/>
                <a:uFillTx/>
                <a:latin typeface="Arial" panose="020B0604020202020204"/>
                <a:ea typeface="+mn-lt"/>
                <a:cs typeface="Arial" panose="020B0604020202020204"/>
              </a:rPr>
              <a:t>Liver-related outcomes were rare in this controlled study of obese subjects exposed to bariatric surgery. We found no association between bariatric surgery and reduced incidence of </a:t>
            </a:r>
            <a:r>
              <a:rPr lang="en-US" sz="1600" dirty="0">
                <a:solidFill>
                  <a:prstClr val="black"/>
                </a:solidFill>
                <a:latin typeface="Arial" panose="020B0604020202020204"/>
                <a:ea typeface="+mn-lt"/>
                <a:cs typeface="Arial" panose="020B0604020202020204"/>
              </a:rPr>
              <a:t>severe liver disease</a:t>
            </a:r>
            <a:r>
              <a:rPr kumimoji="0" lang="en-US" sz="1600" b="0" i="0" u="none" strike="noStrike" kern="1200" cap="none" spc="0" normalizeH="0" baseline="0" noProof="0" dirty="0">
                <a:ln>
                  <a:noFill/>
                </a:ln>
                <a:solidFill>
                  <a:prstClr val="black"/>
                </a:solidFill>
                <a:effectLst/>
                <a:uLnTx/>
                <a:uFillTx/>
                <a:latin typeface="Arial" panose="020B0604020202020204"/>
                <a:ea typeface="+mn-lt"/>
                <a:cs typeface="Arial" panose="020B0604020202020204"/>
              </a:rPr>
              <a:t> as compared with standard obesity treatment</a:t>
            </a: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9" name="Bildobjekt 3">
            <a:extLst>
              <a:ext uri="{FF2B5EF4-FFF2-40B4-BE49-F238E27FC236}">
                <a16:creationId xmlns:a16="http://schemas.microsoft.com/office/drawing/2014/main" id="{2179D874-E40F-49C2-9D8C-10A8B2A469B5}"/>
              </a:ext>
            </a:extLst>
          </p:cNvPr>
          <p:cNvPicPr/>
          <p:nvPr/>
        </p:nvPicPr>
        <p:blipFill rotWithShape="1">
          <a:blip r:embed="rId3" cstate="print">
            <a:extLst>
              <a:ext uri="{28A0092B-C50C-407E-A947-70E740481C1C}">
                <a14:useLocalDpi xmlns:a14="http://schemas.microsoft.com/office/drawing/2010/main" val="0"/>
              </a:ext>
            </a:extLst>
          </a:blip>
          <a:srcRect b="1272"/>
          <a:stretch/>
        </p:blipFill>
        <p:spPr bwMode="auto">
          <a:xfrm>
            <a:off x="6096000" y="1389539"/>
            <a:ext cx="5386086" cy="3101433"/>
          </a:xfrm>
          <a:prstGeom prst="rect">
            <a:avLst/>
          </a:prstGeom>
          <a:ln>
            <a:noFill/>
          </a:ln>
          <a:extLst>
            <a:ext uri="{53640926-AAD7-44D8-BBD7-CCE9431645EC}">
              <a14:shadowObscured xmlns:a14="http://schemas.microsoft.com/office/drawing/2010/main"/>
            </a:ext>
          </a:extLst>
        </p:spPr>
      </p:pic>
      <p:sp>
        <p:nvSpPr>
          <p:cNvPr id="12" name="TextBox 11">
            <a:extLst>
              <a:ext uri="{FF2B5EF4-FFF2-40B4-BE49-F238E27FC236}">
                <a16:creationId xmlns:a16="http://schemas.microsoft.com/office/drawing/2014/main" id="{2DC44A81-62E1-4680-B7AB-65624753DAA5}"/>
              </a:ext>
            </a:extLst>
          </p:cNvPr>
          <p:cNvSpPr txBox="1"/>
          <p:nvPr/>
        </p:nvSpPr>
        <p:spPr>
          <a:xfrm>
            <a:off x="7706042" y="1088422"/>
            <a:ext cx="24160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Regression analysis</a:t>
            </a:r>
          </a:p>
        </p:txBody>
      </p:sp>
      <p:sp>
        <p:nvSpPr>
          <p:cNvPr id="17" name="Content Placeholder 16">
            <a:extLst>
              <a:ext uri="{FF2B5EF4-FFF2-40B4-BE49-F238E27FC236}">
                <a16:creationId xmlns:a16="http://schemas.microsoft.com/office/drawing/2014/main" id="{6BD30E40-7243-48D8-BBD0-5F323E4D7163}"/>
              </a:ext>
            </a:extLst>
          </p:cNvPr>
          <p:cNvSpPr>
            <a:spLocks noGrp="1"/>
          </p:cNvSpPr>
          <p:nvPr>
            <p:ph sz="half" idx="2"/>
          </p:nvPr>
        </p:nvSpPr>
        <p:spPr>
          <a:xfrm>
            <a:off x="5663953" y="1340769"/>
            <a:ext cx="6388347" cy="4622400"/>
          </a:xfrm>
        </p:spPr>
        <p:txBody>
          <a:bodyPr vert="horz" lIns="91440" tIns="45720" rIns="91440" bIns="45720" rtlCol="0" anchor="t">
            <a:no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US" sz="1800" dirty="0"/>
          </a:p>
          <a:p>
            <a:r>
              <a:rPr lang="en-US" sz="1800" dirty="0"/>
              <a:t>Risk of cirrhosis in the surgery group</a:t>
            </a:r>
          </a:p>
          <a:p>
            <a:pPr lvl="1"/>
            <a:r>
              <a:rPr lang="en-US" sz="1600" b="1" dirty="0">
                <a:sym typeface="Symbol" panose="05050102010706020507" pitchFamily="18" charset="2"/>
              </a:rPr>
              <a:t> </a:t>
            </a:r>
            <a:r>
              <a:rPr lang="en-US" sz="1600" dirty="0">
                <a:sym typeface="Symbol" panose="05050102010706020507" pitchFamily="18" charset="2"/>
              </a:rPr>
              <a:t>Alcohol-related</a:t>
            </a:r>
            <a:r>
              <a:rPr lang="en-US" sz="1600" dirty="0"/>
              <a:t> (</a:t>
            </a:r>
            <a:r>
              <a:rPr lang="en-US" sz="1600" dirty="0" err="1"/>
              <a:t>aHR</a:t>
            </a:r>
            <a:r>
              <a:rPr lang="en-US" sz="1600" dirty="0"/>
              <a:t> 1.88, 95% CI, 0.75−4.73; NS)</a:t>
            </a:r>
          </a:p>
          <a:p>
            <a:pPr lvl="1"/>
            <a:r>
              <a:rPr lang="en-US" sz="1600" b="1" dirty="0">
                <a:sym typeface="Symbol" panose="05050102010706020507" pitchFamily="18" charset="2"/>
              </a:rPr>
              <a:t></a:t>
            </a:r>
            <a:r>
              <a:rPr lang="en-US" sz="1600" dirty="0">
                <a:sym typeface="Symbol" panose="05050102010706020507" pitchFamily="18" charset="2"/>
              </a:rPr>
              <a:t> Non-alcohol</a:t>
            </a:r>
            <a:r>
              <a:rPr lang="en-US" sz="1600" dirty="0"/>
              <a:t> related (</a:t>
            </a:r>
            <a:r>
              <a:rPr lang="en-US" sz="1600" dirty="0" err="1"/>
              <a:t>aHR</a:t>
            </a:r>
            <a:r>
              <a:rPr lang="en-US" sz="1600" dirty="0"/>
              <a:t> 0.68, 95%CI, 0.42−1.09; NS)</a:t>
            </a:r>
          </a:p>
          <a:p>
            <a:endParaRPr lang="en-GB" dirty="0"/>
          </a:p>
        </p:txBody>
      </p:sp>
      <p:sp>
        <p:nvSpPr>
          <p:cNvPr id="19" name="TextBox 18">
            <a:extLst>
              <a:ext uri="{FF2B5EF4-FFF2-40B4-BE49-F238E27FC236}">
                <a16:creationId xmlns:a16="http://schemas.microsoft.com/office/drawing/2014/main" id="{CEB59A0E-ADB9-4E7B-9312-6DC003ABCE0F}"/>
              </a:ext>
            </a:extLst>
          </p:cNvPr>
          <p:cNvSpPr txBox="1"/>
          <p:nvPr/>
        </p:nvSpPr>
        <p:spPr>
          <a:xfrm>
            <a:off x="7087712" y="1440226"/>
            <a:ext cx="4536000" cy="230832"/>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rPr>
              <a:t> Conservative</a:t>
            </a: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 obesity management (47 events; 1.3/1,000 patient years [95% CI, 0.9−1.7])</a:t>
            </a:r>
          </a:p>
        </p:txBody>
      </p:sp>
      <p:sp>
        <p:nvSpPr>
          <p:cNvPr id="21" name="TextBox 20">
            <a:extLst>
              <a:ext uri="{FF2B5EF4-FFF2-40B4-BE49-F238E27FC236}">
                <a16:creationId xmlns:a16="http://schemas.microsoft.com/office/drawing/2014/main" id="{BB0E2529-7FAF-4922-804C-3465440D76CB}"/>
              </a:ext>
            </a:extLst>
          </p:cNvPr>
          <p:cNvSpPr txBox="1"/>
          <p:nvPr/>
        </p:nvSpPr>
        <p:spPr>
          <a:xfrm>
            <a:off x="7133279" y="1630956"/>
            <a:ext cx="3168000" cy="230832"/>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Arial" panose="020B0604020202020204"/>
                <a:ea typeface="+mn-ea"/>
                <a:cs typeface="+mn-cs"/>
              </a:rPr>
              <a:t>Surgery </a:t>
            </a:r>
            <a:r>
              <a:rPr kumimoji="0" lang="en-GB" sz="900" b="0" i="0" u="none" strike="noStrike" kern="1200" cap="none" spc="0" normalizeH="0" baseline="0" noProof="0" dirty="0">
                <a:ln>
                  <a:noFill/>
                </a:ln>
                <a:solidFill>
                  <a:prstClr val="black"/>
                </a:solidFill>
                <a:effectLst/>
                <a:uLnTx/>
                <a:uFillTx/>
                <a:latin typeface="Arial" panose="020B0604020202020204"/>
                <a:ea typeface="+mn-ea"/>
                <a:cs typeface="+mn-cs"/>
              </a:rPr>
              <a:t>(44 events; 1.1/1,000 patient years [95% CI, 0.8−1.5])</a:t>
            </a:r>
          </a:p>
        </p:txBody>
      </p:sp>
      <p:pic>
        <p:nvPicPr>
          <p:cNvPr id="16" name="Picture 15">
            <a:hlinkClick r:id="rId4" action="ppaction://hlinksldjump"/>
            <a:extLst>
              <a:ext uri="{FF2B5EF4-FFF2-40B4-BE49-F238E27FC236}">
                <a16:creationId xmlns:a16="http://schemas.microsoft.com/office/drawing/2014/main" id="{977A5863-B0B8-40F9-B9B9-AFFB428012EE}"/>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81672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p:txBody>
          <a:bodyPr vert="horz" lIns="91440" tIns="45720" rIns="91440" bIns="45720" rtlCol="0" anchor="t">
            <a:noAutofit/>
          </a:bodyPr>
          <a:lstStyle/>
          <a:p>
            <a:pPr marL="0" indent="0">
              <a:buNone/>
            </a:pPr>
            <a:r>
              <a:rPr lang="en-US" b="1" dirty="0">
                <a:solidFill>
                  <a:schemeClr val="bg1"/>
                </a:solidFill>
                <a:highlight>
                  <a:srgbClr val="004A86"/>
                </a:highlight>
              </a:rPr>
              <a:t>BACKGROUND &amp; AIMS</a:t>
            </a:r>
            <a:r>
              <a:rPr lang="en-US" dirty="0"/>
              <a:t> </a:t>
            </a:r>
          </a:p>
          <a:p>
            <a:r>
              <a:rPr lang="en-US" sz="1800" dirty="0"/>
              <a:t>Incidence and mortality from chronic liver disease is increasing in the general population</a:t>
            </a:r>
          </a:p>
          <a:p>
            <a:r>
              <a:rPr lang="en-US" sz="1800" dirty="0"/>
              <a:t>Abnormal liver blood tests are frequently </a:t>
            </a:r>
            <a:br>
              <a:rPr lang="en-US" sz="1800" dirty="0"/>
            </a:br>
            <a:r>
              <a:rPr lang="en-US" sz="1800" dirty="0"/>
              <a:t>not followed up in primary care</a:t>
            </a:r>
          </a:p>
          <a:p>
            <a:r>
              <a:rPr lang="en-US" sz="1800" dirty="0"/>
              <a:t>Historical clinical practice has not routinely </a:t>
            </a:r>
            <a:br>
              <a:rPr lang="en-US" sz="1800" dirty="0"/>
            </a:br>
            <a:r>
              <a:rPr lang="en-US" sz="1800" dirty="0"/>
              <a:t>incorporated assertive fibrosis testing </a:t>
            </a:r>
            <a:endParaRPr lang="en-US" sz="1800" dirty="0">
              <a:cs typeface="Arial"/>
            </a:endParaRPr>
          </a:p>
          <a:p>
            <a:pPr lvl="1"/>
            <a:r>
              <a:rPr lang="en-US" sz="1600" dirty="0"/>
              <a:t>BSG abnormal liver blood test guidance </a:t>
            </a:r>
            <a:br>
              <a:rPr lang="en-US" sz="1600" dirty="0"/>
            </a:br>
            <a:r>
              <a:rPr lang="en-US" sz="1600" dirty="0"/>
              <a:t>aims to address this</a:t>
            </a:r>
            <a:r>
              <a:rPr lang="en-US" sz="1600" baseline="30000" dirty="0"/>
              <a:t>1</a:t>
            </a:r>
          </a:p>
          <a:p>
            <a:r>
              <a:rPr lang="en-GB" sz="1800" b="1" dirty="0"/>
              <a:t>AIM</a:t>
            </a:r>
            <a:r>
              <a:rPr lang="en-GB" sz="1800" dirty="0"/>
              <a:t>: to </a:t>
            </a:r>
            <a:r>
              <a:rPr lang="en-US" sz="1800" dirty="0"/>
              <a:t>improve the recognition of </a:t>
            </a:r>
            <a:br>
              <a:rPr lang="en-US" sz="1800" dirty="0"/>
            </a:br>
            <a:r>
              <a:rPr lang="en-US" sz="1800" dirty="0"/>
              <a:t>significant liver disease through the ‘reflex’ use of AST testing in the context of an elevated ALT</a:t>
            </a:r>
            <a:endParaRPr lang="en-GB" sz="1800" dirty="0">
              <a:cs typeface="Arial" panose="020B0604020202020204"/>
            </a:endParaRPr>
          </a:p>
        </p:txBody>
      </p:sp>
      <p:sp>
        <p:nvSpPr>
          <p:cNvPr id="10" name="Content Placeholder 9">
            <a:extLst>
              <a:ext uri="{FF2B5EF4-FFF2-40B4-BE49-F238E27FC236}">
                <a16:creationId xmlns:a16="http://schemas.microsoft.com/office/drawing/2014/main" id="{4CCE48D7-5BEF-410B-8984-D5FC7E81995E}"/>
              </a:ext>
            </a:extLst>
          </p:cNvPr>
          <p:cNvSpPr>
            <a:spLocks noGrp="1"/>
          </p:cNvSpPr>
          <p:nvPr>
            <p:ph sz="half" idx="2"/>
          </p:nvPr>
        </p:nvSpPr>
        <p:spPr/>
        <p:txBody>
          <a:bodyPr vert="horz" lIns="91440" tIns="45720" rIns="91440" bIns="45720" rtlCol="0" anchor="t">
            <a:noAutofit/>
          </a:bodyPr>
          <a:lstStyle/>
          <a:p>
            <a:pPr marL="0" indent="0">
              <a:buNone/>
            </a:pPr>
            <a:r>
              <a:rPr lang="en-GB" b="1" dirty="0">
                <a:solidFill>
                  <a:schemeClr val="bg1"/>
                </a:solidFill>
                <a:highlight>
                  <a:srgbClr val="004A86"/>
                </a:highlight>
              </a:rPr>
              <a:t>METHODS</a:t>
            </a:r>
          </a:p>
          <a:p>
            <a:r>
              <a:rPr lang="en-GB" sz="1800" dirty="0"/>
              <a:t>Pilot, proof-of-concept service development pathway c</a:t>
            </a:r>
            <a:r>
              <a:rPr lang="en-GB" sz="1800" dirty="0">
                <a:ea typeface="+mn-lt"/>
                <a:cs typeface="+mn-lt"/>
              </a:rPr>
              <a:t>ommissioned by Wales Liver Plan</a:t>
            </a:r>
          </a:p>
          <a:p>
            <a:r>
              <a:rPr lang="en-US" sz="1800" dirty="0"/>
              <a:t>Facilitated ‘reflex’ measurement of the AST when the ALT is abnormal and the automatic calculation of the AST:ALT ratio</a:t>
            </a:r>
          </a:p>
          <a:p>
            <a:endParaRPr lang="en-GB"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Introduction of ‘reflex’ AST testing in primary care increases detection of advanced liver disease: the Gwent AST project</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baseline="30000" dirty="0"/>
              <a:t>1</a:t>
            </a:r>
            <a:r>
              <a:rPr lang="en-GB" dirty="0"/>
              <a:t>Newsome PN, et al. Gut 2018;67:6−19</a:t>
            </a:r>
          </a:p>
          <a:p>
            <a:r>
              <a:rPr lang="en-GB" dirty="0"/>
              <a:t>Yeoman A, et al. DILC 2020; GS08</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7875F97D-EB27-4993-A8AC-7CF1ABBBE5E7}"/>
              </a:ext>
            </a:extLst>
          </p:cNvPr>
          <p:cNvSpPr txBox="1"/>
          <p:nvPr/>
        </p:nvSpPr>
        <p:spPr>
          <a:xfrm>
            <a:off x="7902615" y="3449628"/>
            <a:ext cx="2176430" cy="400110"/>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AST:ALT ratio &gt;1 </a:t>
            </a:r>
          </a:p>
        </p:txBody>
      </p:sp>
      <p:sp>
        <p:nvSpPr>
          <p:cNvPr id="37" name="TextBox 36">
            <a:extLst>
              <a:ext uri="{FF2B5EF4-FFF2-40B4-BE49-F238E27FC236}">
                <a16:creationId xmlns:a16="http://schemas.microsoft.com/office/drawing/2014/main" id="{48CFC40F-A225-4C0C-B269-20C019475FD6}"/>
              </a:ext>
            </a:extLst>
          </p:cNvPr>
          <p:cNvSpPr txBox="1"/>
          <p:nvPr/>
        </p:nvSpPr>
        <p:spPr>
          <a:xfrm>
            <a:off x="6974892" y="4076188"/>
            <a:ext cx="4031873" cy="646331"/>
          </a:xfrm>
          <a:prstGeom prst="rect">
            <a:avLst/>
          </a:prstGeom>
          <a:solidFill>
            <a:schemeClr val="accent1">
              <a:lumMod val="20000"/>
              <a:lumOff val="80000"/>
            </a:schemeClr>
          </a:solid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a:ea typeface="+mn-ea"/>
                <a:cs typeface="+mn-cs"/>
              </a:rPr>
              <a:t>Advise referral for further assessment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Arial" panose="020B0604020202020204"/>
                <a:ea typeface="+mn-ea"/>
                <a:cs typeface="+mn-cs"/>
              </a:rPr>
              <a:t>(predominantly </a:t>
            </a:r>
            <a:r>
              <a:rPr kumimoji="0" lang="en-GB" b="0" i="0" u="none" strike="noStrike" kern="1200" cap="none" spc="0" normalizeH="0" baseline="0" noProof="0" dirty="0" err="1">
                <a:ln>
                  <a:noFill/>
                </a:ln>
                <a:solidFill>
                  <a:prstClr val="black"/>
                </a:solidFill>
                <a:effectLst/>
                <a:uLnTx/>
                <a:uFillTx/>
                <a:latin typeface="Arial" panose="020B0604020202020204"/>
                <a:ea typeface="+mn-ea"/>
                <a:cs typeface="+mn-cs"/>
              </a:rPr>
              <a:t>Fibroscan</a:t>
            </a:r>
            <a:r>
              <a:rPr kumimoji="0" lang="en-GB"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GB"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cxnSp>
        <p:nvCxnSpPr>
          <p:cNvPr id="38" name="Straight Arrow Connector 37">
            <a:extLst>
              <a:ext uri="{FF2B5EF4-FFF2-40B4-BE49-F238E27FC236}">
                <a16:creationId xmlns:a16="http://schemas.microsoft.com/office/drawing/2014/main" id="{04BE2D5A-2449-4EBC-952B-267C47C67E2F}"/>
              </a:ext>
            </a:extLst>
          </p:cNvPr>
          <p:cNvCxnSpPr>
            <a:stCxn id="36" idx="2"/>
            <a:endCxn id="37" idx="0"/>
          </p:cNvCxnSpPr>
          <p:nvPr/>
        </p:nvCxnSpPr>
        <p:spPr>
          <a:xfrm flipH="1">
            <a:off x="8990829" y="3849738"/>
            <a:ext cx="1" cy="2264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302DD53-0F85-41B9-9BD1-FF09EDA0F149}"/>
              </a:ext>
            </a:extLst>
          </p:cNvPr>
          <p:cNvCxnSpPr>
            <a:cxnSpLocks/>
          </p:cNvCxnSpPr>
          <p:nvPr/>
        </p:nvCxnSpPr>
        <p:spPr>
          <a:xfrm>
            <a:off x="5908619" y="1338263"/>
            <a:ext cx="0" cy="49911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BAF39739-C4E5-472B-B50F-509C0B2C7ACA}"/>
              </a:ext>
            </a:extLst>
          </p:cNvPr>
          <p:cNvSpPr txBox="1"/>
          <p:nvPr/>
        </p:nvSpPr>
        <p:spPr>
          <a:xfrm>
            <a:off x="6590173" y="5010525"/>
            <a:ext cx="4801314" cy="646331"/>
          </a:xfrm>
          <a:prstGeom prst="rect">
            <a:avLst/>
          </a:prstGeom>
          <a:solidFill>
            <a:schemeClr val="accent1">
              <a:lumMod val="20000"/>
              <a:lumOff val="80000"/>
            </a:schemeClr>
          </a:solid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2-year experience on the diagnosis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advanced fibrosis and cirrhosis reported here</a:t>
            </a:r>
          </a:p>
        </p:txBody>
      </p:sp>
      <p:cxnSp>
        <p:nvCxnSpPr>
          <p:cNvPr id="13" name="Straight Arrow Connector 12">
            <a:extLst>
              <a:ext uri="{FF2B5EF4-FFF2-40B4-BE49-F238E27FC236}">
                <a16:creationId xmlns:a16="http://schemas.microsoft.com/office/drawing/2014/main" id="{801221CF-B527-44C8-AF77-CABFEA60B1B0}"/>
              </a:ext>
            </a:extLst>
          </p:cNvPr>
          <p:cNvCxnSpPr>
            <a:stCxn id="37" idx="2"/>
            <a:endCxn id="40" idx="0"/>
          </p:cNvCxnSpPr>
          <p:nvPr/>
        </p:nvCxnSpPr>
        <p:spPr>
          <a:xfrm>
            <a:off x="8990829" y="4722519"/>
            <a:ext cx="1" cy="2880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4" name="Picture 13">
            <a:hlinkClick r:id="rId3" action="ppaction://hlinksldjump"/>
            <a:extLst>
              <a:ext uri="{FF2B5EF4-FFF2-40B4-BE49-F238E27FC236}">
                <a16:creationId xmlns:a16="http://schemas.microsoft.com/office/drawing/2014/main" id="{E964E60B-A046-4AFD-91FE-C9554E1B8E1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562231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Chart 43">
            <a:extLst>
              <a:ext uri="{FF2B5EF4-FFF2-40B4-BE49-F238E27FC236}">
                <a16:creationId xmlns:a16="http://schemas.microsoft.com/office/drawing/2014/main" id="{FF55C0F7-942F-4A43-9743-A54627E36D35}"/>
              </a:ext>
            </a:extLst>
          </p:cNvPr>
          <p:cNvGraphicFramePr/>
          <p:nvPr>
            <p:extLst>
              <p:ext uri="{D42A27DB-BD31-4B8C-83A1-F6EECF244321}">
                <p14:modId xmlns:p14="http://schemas.microsoft.com/office/powerpoint/2010/main" val="641209570"/>
              </p:ext>
            </p:extLst>
          </p:nvPr>
        </p:nvGraphicFramePr>
        <p:xfrm>
          <a:off x="7835739" y="1763838"/>
          <a:ext cx="2598770" cy="1931889"/>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5406088" cy="4622400"/>
          </a:xfrm>
        </p:spPr>
        <p:txBody>
          <a:bodyPr/>
          <a:lstStyle/>
          <a:p>
            <a:pPr marL="0" indent="0">
              <a:buNone/>
            </a:pPr>
            <a:r>
              <a:rPr lang="en-US" b="1" dirty="0">
                <a:solidFill>
                  <a:schemeClr val="bg1"/>
                </a:solidFill>
                <a:highlight>
                  <a:srgbClr val="004A86"/>
                </a:highlight>
              </a:rPr>
              <a:t>RESULTS</a:t>
            </a:r>
          </a:p>
          <a:p>
            <a:endParaRPr lang="en-US" sz="2400" b="1" dirty="0">
              <a:solidFill>
                <a:schemeClr val="bg1"/>
              </a:solidFill>
              <a:highlight>
                <a:srgbClr val="004A86"/>
              </a:highlight>
            </a:endParaRPr>
          </a:p>
          <a:p>
            <a:endParaRPr lang="en-US" sz="2400" b="1" dirty="0">
              <a:solidFill>
                <a:schemeClr val="bg1"/>
              </a:solidFill>
              <a:highlight>
                <a:srgbClr val="004A86"/>
              </a:highlight>
            </a:endParaRPr>
          </a:p>
          <a:p>
            <a:endParaRPr lang="en-US" sz="2400" b="1" dirty="0">
              <a:solidFill>
                <a:schemeClr val="bg1"/>
              </a:solidFill>
              <a:highlight>
                <a:srgbClr val="004A86"/>
              </a:highlight>
            </a:endParaRPr>
          </a:p>
          <a:p>
            <a:endParaRPr lang="en-US" sz="2400" b="1" dirty="0">
              <a:solidFill>
                <a:schemeClr val="bg1"/>
              </a:solidFill>
              <a:highlight>
                <a:srgbClr val="004A86"/>
              </a:highlight>
            </a:endParaRPr>
          </a:p>
          <a:p>
            <a:endParaRPr lang="en-US" sz="2400" b="1" dirty="0">
              <a:solidFill>
                <a:schemeClr val="bg1"/>
              </a:solidFill>
              <a:highlight>
                <a:srgbClr val="004A86"/>
              </a:highlight>
            </a:endParaRPr>
          </a:p>
          <a:p>
            <a:endParaRPr lang="en-US" sz="2400" b="1" dirty="0">
              <a:solidFill>
                <a:schemeClr val="bg1"/>
              </a:solidFill>
              <a:highlight>
                <a:srgbClr val="004A86"/>
              </a:highlight>
            </a:endParaRPr>
          </a:p>
          <a:p>
            <a:endParaRPr lang="en-US" sz="2400" b="1" dirty="0">
              <a:solidFill>
                <a:schemeClr val="bg1"/>
              </a:solidFill>
              <a:highlight>
                <a:srgbClr val="004A86"/>
              </a:highlight>
            </a:endParaRPr>
          </a:p>
          <a:p>
            <a:r>
              <a:rPr lang="en-GB" sz="1800" dirty="0"/>
              <a:t>192 cases of advanced fibrosis identified = </a:t>
            </a:r>
            <a:br>
              <a:rPr lang="en-GB" sz="1800" dirty="0"/>
            </a:br>
            <a:r>
              <a:rPr lang="en-GB" sz="1800" dirty="0"/>
              <a:t>81% increase in coded diagnosis of cirrhosis</a:t>
            </a:r>
          </a:p>
          <a:p>
            <a:r>
              <a:rPr lang="en-GB" sz="1800" dirty="0"/>
              <a:t>FIB-4 calculable in 13,626 (77%) and was &gt;1.3 in 47% = 4-fold increase in </a:t>
            </a:r>
            <a:r>
              <a:rPr lang="en-GB" sz="1800" dirty="0" err="1"/>
              <a:t>Fibroscan</a:t>
            </a:r>
            <a:r>
              <a:rPr lang="en-GB" sz="1800" baseline="30000" dirty="0"/>
              <a:t>®</a:t>
            </a:r>
            <a:r>
              <a:rPr lang="en-GB" sz="1800" dirty="0"/>
              <a:t> demand vs AST:ALT &gt;1</a:t>
            </a:r>
          </a:p>
          <a:p>
            <a:endParaRPr lang="en-US" sz="2400" b="1" dirty="0">
              <a:solidFill>
                <a:schemeClr val="bg1"/>
              </a:solidFill>
            </a:endParaRPr>
          </a:p>
          <a:p>
            <a:pPr marL="0" indent="0">
              <a:buNone/>
            </a:pPr>
            <a:endParaRPr lang="en-US"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Introduction of ‘reflex’ AST testing in primary care increases detection of advanced liver disease: the Gwent AST project</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US" dirty="0"/>
              <a:t>*Some cases of advanced fibrosis may have been missed by utilizing the &gt;1 threshold</a:t>
            </a:r>
            <a:endParaRPr lang="en-GB" dirty="0"/>
          </a:p>
          <a:p>
            <a:r>
              <a:rPr lang="en-GB" dirty="0"/>
              <a:t>Yeoman A, et al. DILC 2020; GS08</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97241"/>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5908619" y="2821751"/>
            <a:ext cx="0" cy="365818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5A8CF9D0-77C2-4D12-BED7-A333BF50FC00}"/>
              </a:ext>
            </a:extLst>
          </p:cNvPr>
          <p:cNvSpPr txBox="1"/>
          <p:nvPr/>
        </p:nvSpPr>
        <p:spPr>
          <a:xfrm>
            <a:off x="1432916" y="1880893"/>
            <a:ext cx="3482685"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17,770</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individuals with elevated ALT</a:t>
            </a:r>
          </a:p>
        </p:txBody>
      </p:sp>
      <p:sp>
        <p:nvSpPr>
          <p:cNvPr id="49" name="TextBox 48">
            <a:extLst>
              <a:ext uri="{FF2B5EF4-FFF2-40B4-BE49-F238E27FC236}">
                <a16:creationId xmlns:a16="http://schemas.microsoft.com/office/drawing/2014/main" id="{2DE3EB68-8EE9-427F-B5D2-E73A7C2B0B1D}"/>
              </a:ext>
            </a:extLst>
          </p:cNvPr>
          <p:cNvSpPr txBox="1"/>
          <p:nvPr/>
        </p:nvSpPr>
        <p:spPr>
          <a:xfrm>
            <a:off x="1525570" y="2387878"/>
            <a:ext cx="3297377" cy="338554"/>
          </a:xfrm>
          <a:prstGeom prst="rect">
            <a:avLst/>
          </a:prstGeom>
          <a:solidFill>
            <a:schemeClr val="accent1">
              <a:lumMod val="20000"/>
              <a:lumOff val="80000"/>
            </a:schemeClr>
          </a:solidFill>
          <a:ln>
            <a:solidFill>
              <a:schemeClr val="accent1"/>
            </a:solid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2,117</a:t>
            </a:r>
            <a:r>
              <a:rPr kumimoji="0" lang="en-GB" sz="1600" b="0" i="0" u="none" strike="noStrike" kern="1200" cap="none" spc="0" normalizeH="0" baseline="0" noProof="0">
                <a:ln>
                  <a:noFill/>
                </a:ln>
                <a:solidFill>
                  <a:prstClr val="black"/>
                </a:solidFill>
                <a:effectLst/>
                <a:uLnTx/>
                <a:uFillTx/>
                <a:latin typeface="Arial" panose="020B0604020202020204"/>
                <a:ea typeface="+mn-ea"/>
                <a:cs typeface="+mn-cs"/>
              </a:rPr>
              <a:t> (12%) with AST:ALT ratio &gt;1</a:t>
            </a:r>
          </a:p>
        </p:txBody>
      </p:sp>
      <p:sp>
        <p:nvSpPr>
          <p:cNvPr id="50" name="TextBox 49">
            <a:extLst>
              <a:ext uri="{FF2B5EF4-FFF2-40B4-BE49-F238E27FC236}">
                <a16:creationId xmlns:a16="http://schemas.microsoft.com/office/drawing/2014/main" id="{84448D90-83E8-45EF-B863-B3845428DD03}"/>
              </a:ext>
            </a:extLst>
          </p:cNvPr>
          <p:cNvSpPr txBox="1"/>
          <p:nvPr/>
        </p:nvSpPr>
        <p:spPr>
          <a:xfrm>
            <a:off x="1603412" y="2885338"/>
            <a:ext cx="3141693"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750</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referred from primary care </a:t>
            </a:r>
          </a:p>
        </p:txBody>
      </p:sp>
      <p:sp>
        <p:nvSpPr>
          <p:cNvPr id="51" name="TextBox 50">
            <a:extLst>
              <a:ext uri="{FF2B5EF4-FFF2-40B4-BE49-F238E27FC236}">
                <a16:creationId xmlns:a16="http://schemas.microsoft.com/office/drawing/2014/main" id="{AC0FA770-B9B8-4918-99EF-B379A71A6D8B}"/>
              </a:ext>
            </a:extLst>
          </p:cNvPr>
          <p:cNvSpPr txBox="1"/>
          <p:nvPr/>
        </p:nvSpPr>
        <p:spPr>
          <a:xfrm>
            <a:off x="1874864" y="3689608"/>
            <a:ext cx="2598788" cy="338554"/>
          </a:xfrm>
          <a:prstGeom prst="rect">
            <a:avLst/>
          </a:prstGeom>
          <a:solidFill>
            <a:schemeClr val="accent1">
              <a:lumMod val="20000"/>
              <a:lumOff val="80000"/>
            </a:schemeClr>
          </a:solid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348</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underwent </a:t>
            </a:r>
            <a:r>
              <a:rPr kumimoji="0" lang="en-GB" sz="1600" b="0" i="0" u="none" strike="noStrike" kern="1200" cap="none" spc="0" normalizeH="0" baseline="0" noProof="0" dirty="0" err="1">
                <a:ln>
                  <a:noFill/>
                </a:ln>
                <a:solidFill>
                  <a:prstClr val="black"/>
                </a:solidFill>
                <a:effectLst/>
                <a:uLnTx/>
                <a:uFillTx/>
                <a:latin typeface="Arial" panose="020B0604020202020204"/>
                <a:ea typeface="+mn-ea"/>
                <a:cs typeface="+mn-cs"/>
              </a:rPr>
              <a:t>Fibroscan</a:t>
            </a:r>
            <a:r>
              <a:rPr kumimoji="0" lang="en-GB" sz="1600" b="0" i="0" u="none" strike="noStrike" kern="1200" cap="none" spc="0" normalizeH="0" baseline="30000" noProof="0" dirty="0">
                <a:ln>
                  <a:noFill/>
                </a:ln>
                <a:solidFill>
                  <a:prstClr val="black"/>
                </a:solidFill>
                <a:effectLst/>
                <a:uLnTx/>
                <a:uFillTx/>
                <a:latin typeface="Arial" panose="020B0604020202020204"/>
                <a:ea typeface="+mn-ea"/>
                <a:cs typeface="+mn-cs"/>
              </a:rPr>
              <a:t>®</a:t>
            </a:r>
          </a:p>
        </p:txBody>
      </p:sp>
      <p:sp>
        <p:nvSpPr>
          <p:cNvPr id="52" name="TextBox 51">
            <a:extLst>
              <a:ext uri="{FF2B5EF4-FFF2-40B4-BE49-F238E27FC236}">
                <a16:creationId xmlns:a16="http://schemas.microsoft.com/office/drawing/2014/main" id="{116E4C53-1589-41BD-A15D-86E5C027A03B}"/>
              </a:ext>
            </a:extLst>
          </p:cNvPr>
          <p:cNvSpPr txBox="1"/>
          <p:nvPr/>
        </p:nvSpPr>
        <p:spPr>
          <a:xfrm>
            <a:off x="948722" y="4339455"/>
            <a:ext cx="1297150" cy="338554"/>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43%</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&lt;8 kPa</a:t>
            </a:r>
          </a:p>
        </p:txBody>
      </p:sp>
      <p:sp>
        <p:nvSpPr>
          <p:cNvPr id="53" name="TextBox 52">
            <a:extLst>
              <a:ext uri="{FF2B5EF4-FFF2-40B4-BE49-F238E27FC236}">
                <a16:creationId xmlns:a16="http://schemas.microsoft.com/office/drawing/2014/main" id="{81EBC3A5-8630-4AC9-9A7C-364772513E42}"/>
              </a:ext>
            </a:extLst>
          </p:cNvPr>
          <p:cNvSpPr txBox="1"/>
          <p:nvPr/>
        </p:nvSpPr>
        <p:spPr>
          <a:xfrm>
            <a:off x="2411870" y="4339455"/>
            <a:ext cx="1524776" cy="338554"/>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28%</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8−15 kPa</a:t>
            </a:r>
          </a:p>
        </p:txBody>
      </p:sp>
      <p:cxnSp>
        <p:nvCxnSpPr>
          <p:cNvPr id="55" name="Straight Arrow Connector 54">
            <a:extLst>
              <a:ext uri="{FF2B5EF4-FFF2-40B4-BE49-F238E27FC236}">
                <a16:creationId xmlns:a16="http://schemas.microsoft.com/office/drawing/2014/main" id="{E8AAE739-D2CA-46D2-84A1-1F122612E0A0}"/>
              </a:ext>
            </a:extLst>
          </p:cNvPr>
          <p:cNvCxnSpPr>
            <a:stCxn id="48" idx="2"/>
            <a:endCxn id="49" idx="0"/>
          </p:cNvCxnSpPr>
          <p:nvPr/>
        </p:nvCxnSpPr>
        <p:spPr>
          <a:xfrm>
            <a:off x="3174259" y="2219447"/>
            <a:ext cx="0" cy="1684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160FA71D-05E4-4115-811B-6BD50671546F}"/>
              </a:ext>
            </a:extLst>
          </p:cNvPr>
          <p:cNvCxnSpPr>
            <a:cxnSpLocks/>
            <a:stCxn id="51" idx="2"/>
            <a:endCxn id="52" idx="0"/>
          </p:cNvCxnSpPr>
          <p:nvPr/>
        </p:nvCxnSpPr>
        <p:spPr>
          <a:xfrm rot="5400000">
            <a:off x="2230132" y="3395328"/>
            <a:ext cx="311293" cy="1576961"/>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0CA9A1B4-F1EE-41D9-8391-C2965FD445DA}"/>
              </a:ext>
            </a:extLst>
          </p:cNvPr>
          <p:cNvCxnSpPr>
            <a:stCxn id="49" idx="2"/>
            <a:endCxn id="50" idx="0"/>
          </p:cNvCxnSpPr>
          <p:nvPr/>
        </p:nvCxnSpPr>
        <p:spPr>
          <a:xfrm>
            <a:off x="3174259" y="2726432"/>
            <a:ext cx="0" cy="1589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0547AE28-E4FC-44A5-A116-B3B255E9E7DE}"/>
              </a:ext>
            </a:extLst>
          </p:cNvPr>
          <p:cNvCxnSpPr>
            <a:stCxn id="50" idx="2"/>
            <a:endCxn id="51" idx="0"/>
          </p:cNvCxnSpPr>
          <p:nvPr/>
        </p:nvCxnSpPr>
        <p:spPr>
          <a:xfrm flipH="1">
            <a:off x="3174258" y="3223892"/>
            <a:ext cx="1" cy="46571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5F4464C5-113F-44BC-B1C5-8308867DD0FA}"/>
              </a:ext>
            </a:extLst>
          </p:cNvPr>
          <p:cNvSpPr txBox="1"/>
          <p:nvPr/>
        </p:nvSpPr>
        <p:spPr>
          <a:xfrm>
            <a:off x="3580364" y="3245652"/>
            <a:ext cx="1723549"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~40% did not attend a </a:t>
            </a:r>
            <a:b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100" b="0" i="0" u="none" strike="noStrike" kern="1200" cap="none" spc="0" normalizeH="0" baseline="0" noProof="0" dirty="0" err="1">
                <a:ln>
                  <a:noFill/>
                </a:ln>
                <a:solidFill>
                  <a:prstClr val="black"/>
                </a:solidFill>
                <a:effectLst/>
                <a:uLnTx/>
                <a:uFillTx/>
                <a:latin typeface="Arial" panose="020B0604020202020204"/>
                <a:ea typeface="+mn-ea"/>
                <a:cs typeface="+mn-cs"/>
              </a:rPr>
              <a:t>Fibroscan</a:t>
            </a:r>
            <a:r>
              <a:rPr kumimoji="0" lang="en-GB" sz="11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 appointment</a:t>
            </a:r>
          </a:p>
        </p:txBody>
      </p:sp>
      <p:cxnSp>
        <p:nvCxnSpPr>
          <p:cNvPr id="61" name="Connector: Elbow 60">
            <a:extLst>
              <a:ext uri="{FF2B5EF4-FFF2-40B4-BE49-F238E27FC236}">
                <a16:creationId xmlns:a16="http://schemas.microsoft.com/office/drawing/2014/main" id="{0C5141B1-13FD-4CFF-A905-476EE0081612}"/>
              </a:ext>
            </a:extLst>
          </p:cNvPr>
          <p:cNvCxnSpPr>
            <a:stCxn id="50" idx="2"/>
            <a:endCxn id="60" idx="1"/>
          </p:cNvCxnSpPr>
          <p:nvPr/>
        </p:nvCxnSpPr>
        <p:spPr>
          <a:xfrm rot="16200000" flipH="1">
            <a:off x="3258709" y="3139441"/>
            <a:ext cx="237204" cy="40610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E4232081-3845-440C-A801-62172CE457B4}"/>
              </a:ext>
            </a:extLst>
          </p:cNvPr>
          <p:cNvSpPr txBox="1"/>
          <p:nvPr/>
        </p:nvSpPr>
        <p:spPr>
          <a:xfrm>
            <a:off x="4176295" y="4339455"/>
            <a:ext cx="1410963" cy="338554"/>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29%</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&gt;15 kPa</a:t>
            </a:r>
          </a:p>
        </p:txBody>
      </p:sp>
      <p:cxnSp>
        <p:nvCxnSpPr>
          <p:cNvPr id="63" name="Connector: Elbow 62">
            <a:extLst>
              <a:ext uri="{FF2B5EF4-FFF2-40B4-BE49-F238E27FC236}">
                <a16:creationId xmlns:a16="http://schemas.microsoft.com/office/drawing/2014/main" id="{01D18DC1-8978-4DD8-A3D9-C92759B72130}"/>
              </a:ext>
            </a:extLst>
          </p:cNvPr>
          <p:cNvCxnSpPr>
            <a:stCxn id="51" idx="2"/>
            <a:endCxn id="62" idx="0"/>
          </p:cNvCxnSpPr>
          <p:nvPr/>
        </p:nvCxnSpPr>
        <p:spPr>
          <a:xfrm rot="16200000" flipH="1">
            <a:off x="3872371" y="3330048"/>
            <a:ext cx="311293" cy="1707519"/>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AAA539B1-C768-4E7A-A05D-E59BAAAA1378}"/>
              </a:ext>
            </a:extLst>
          </p:cNvPr>
          <p:cNvCxnSpPr>
            <a:stCxn id="51" idx="2"/>
            <a:endCxn id="53" idx="0"/>
          </p:cNvCxnSpPr>
          <p:nvPr/>
        </p:nvCxnSpPr>
        <p:spPr>
          <a:xfrm>
            <a:off x="3174258" y="4028162"/>
            <a:ext cx="0" cy="31129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78" name="Content Placeholder 9">
            <a:extLst>
              <a:ext uri="{FF2B5EF4-FFF2-40B4-BE49-F238E27FC236}">
                <a16:creationId xmlns:a16="http://schemas.microsoft.com/office/drawing/2014/main" id="{B8629D75-F701-41DC-B3C9-499D64AF03AF}"/>
              </a:ext>
            </a:extLst>
          </p:cNvPr>
          <p:cNvSpPr>
            <a:spLocks noGrp="1"/>
          </p:cNvSpPr>
          <p:nvPr>
            <p:ph sz="half" idx="2"/>
          </p:nvPr>
        </p:nvSpPr>
        <p:spPr>
          <a:xfrm>
            <a:off x="6161093" y="3597050"/>
            <a:ext cx="5572800" cy="3155031"/>
          </a:xfrm>
        </p:spPr>
        <p:txBody>
          <a:bodyPr/>
          <a:lstStyle/>
          <a:p>
            <a:pPr marL="0" indent="0">
              <a:buNone/>
            </a:pPr>
            <a:r>
              <a:rPr lang="en-GB" b="1" dirty="0">
                <a:solidFill>
                  <a:schemeClr val="bg1"/>
                </a:solidFill>
                <a:highlight>
                  <a:srgbClr val="004A86"/>
                </a:highlight>
              </a:rPr>
              <a:t>CONCLUSION</a:t>
            </a:r>
          </a:p>
          <a:p>
            <a:r>
              <a:rPr lang="en-US" sz="1800" dirty="0"/>
              <a:t>Reflex AST testing and AST:ALT ratio calculation in primary care significantly increased rates of cirrhosis diagnoses</a:t>
            </a:r>
          </a:p>
          <a:p>
            <a:r>
              <a:rPr lang="en-US" sz="1800" dirty="0"/>
              <a:t>GP compliance with the pathway was low so requires further engagement</a:t>
            </a:r>
            <a:endParaRPr lang="en-US" sz="1600" dirty="0"/>
          </a:p>
          <a:p>
            <a:r>
              <a:rPr lang="en-US" sz="1800" dirty="0"/>
              <a:t>Better community access to </a:t>
            </a:r>
            <a:r>
              <a:rPr lang="en-US" sz="1800" dirty="0" err="1"/>
              <a:t>Fibroscan</a:t>
            </a:r>
            <a:r>
              <a:rPr lang="en-US" sz="1800" baseline="30000" dirty="0"/>
              <a:t>® </a:t>
            </a:r>
            <a:r>
              <a:rPr lang="en-US" sz="1800" dirty="0"/>
              <a:t>may reduce the DNA rate</a:t>
            </a:r>
          </a:p>
          <a:p>
            <a:r>
              <a:rPr lang="en-US" sz="1800" dirty="0"/>
              <a:t>Future work will explore the utility</a:t>
            </a:r>
            <a:br>
              <a:rPr lang="en-US" sz="1800" dirty="0"/>
            </a:br>
            <a:r>
              <a:rPr lang="en-US" sz="1800" dirty="0"/>
              <a:t>of a lower AST:ALT threshold of 0.8</a:t>
            </a:r>
            <a:r>
              <a:rPr lang="en-US" sz="1800" baseline="30000" dirty="0"/>
              <a:t>*</a:t>
            </a:r>
            <a:r>
              <a:rPr lang="en-US" sz="1800" dirty="0"/>
              <a:t> </a:t>
            </a:r>
            <a:endParaRPr lang="en-GB" sz="1800" dirty="0"/>
          </a:p>
        </p:txBody>
      </p:sp>
      <p:cxnSp>
        <p:nvCxnSpPr>
          <p:cNvPr id="79" name="Straight Connector 78">
            <a:extLst>
              <a:ext uri="{FF2B5EF4-FFF2-40B4-BE49-F238E27FC236}">
                <a16:creationId xmlns:a16="http://schemas.microsoft.com/office/drawing/2014/main" id="{080DFD88-9CB5-4231-AD7B-EA8EFECA4203}"/>
              </a:ext>
            </a:extLst>
          </p:cNvPr>
          <p:cNvCxnSpPr>
            <a:cxnSpLocks/>
          </p:cNvCxnSpPr>
          <p:nvPr/>
        </p:nvCxnSpPr>
        <p:spPr>
          <a:xfrm flipH="1">
            <a:off x="5908619" y="3490821"/>
            <a:ext cx="5857628" cy="9922"/>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89D47A87-747A-4BD1-8393-981911F2C208}"/>
              </a:ext>
            </a:extLst>
          </p:cNvPr>
          <p:cNvSpPr txBox="1"/>
          <p:nvPr/>
        </p:nvSpPr>
        <p:spPr>
          <a:xfrm>
            <a:off x="158953" y="4339455"/>
            <a:ext cx="663964" cy="338554"/>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LSM:</a:t>
            </a:r>
          </a:p>
        </p:txBody>
      </p:sp>
      <p:sp>
        <p:nvSpPr>
          <p:cNvPr id="34" name="TextBox 41">
            <a:extLst>
              <a:ext uri="{FF2B5EF4-FFF2-40B4-BE49-F238E27FC236}">
                <a16:creationId xmlns:a16="http://schemas.microsoft.com/office/drawing/2014/main" id="{F65EA81A-6DD0-4220-B5F0-83B5B1230883}"/>
              </a:ext>
            </a:extLst>
          </p:cNvPr>
          <p:cNvSpPr txBox="1"/>
          <p:nvPr/>
        </p:nvSpPr>
        <p:spPr>
          <a:xfrm>
            <a:off x="9852183" y="2474935"/>
            <a:ext cx="534119" cy="307777"/>
          </a:xfrm>
          <a:prstGeom prst="rect">
            <a:avLst/>
          </a:prstGeom>
          <a:noFill/>
          <a:ln cap="flat">
            <a:noFill/>
          </a:ln>
        </p:spPr>
        <p:txBody>
          <a:bodyPr vert="horz" wrap="none" lIns="91440" tIns="45720" rIns="91440" bIns="45720" anchor="t" anchorCtr="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0" i="0" u="none" strike="noStrike" kern="1200" cap="none" spc="0" normalizeH="0" baseline="0" noProof="0" dirty="0">
                <a:ln>
                  <a:noFill/>
                </a:ln>
                <a:solidFill>
                  <a:srgbClr val="004B87"/>
                </a:solidFill>
                <a:effectLst/>
                <a:uLnTx/>
                <a:uFillTx/>
                <a:latin typeface="Arial"/>
                <a:ea typeface="+mn-ea"/>
                <a:cs typeface="+mn-cs"/>
              </a:rPr>
              <a:t>ALD</a:t>
            </a:r>
          </a:p>
        </p:txBody>
      </p:sp>
      <p:sp>
        <p:nvSpPr>
          <p:cNvPr id="35" name="TextBox 70">
            <a:extLst>
              <a:ext uri="{FF2B5EF4-FFF2-40B4-BE49-F238E27FC236}">
                <a16:creationId xmlns:a16="http://schemas.microsoft.com/office/drawing/2014/main" id="{BE8FC622-BA6C-4BD2-BFB1-0B24B66A39FC}"/>
              </a:ext>
            </a:extLst>
          </p:cNvPr>
          <p:cNvSpPr txBox="1"/>
          <p:nvPr/>
        </p:nvSpPr>
        <p:spPr>
          <a:xfrm>
            <a:off x="7664106" y="3021484"/>
            <a:ext cx="772969" cy="307777"/>
          </a:xfrm>
          <a:prstGeom prst="rect">
            <a:avLst/>
          </a:prstGeom>
          <a:noFill/>
          <a:ln cap="flat">
            <a:noFill/>
          </a:ln>
        </p:spPr>
        <p:txBody>
          <a:bodyPr vert="horz" wrap="none" lIns="91440" tIns="45720" rIns="91440" bIns="45720" anchor="t" anchorCtr="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0" i="0" u="none" strike="noStrike" kern="1200" cap="none" spc="0" normalizeH="0" baseline="0" noProof="0">
                <a:ln>
                  <a:noFill/>
                </a:ln>
                <a:solidFill>
                  <a:srgbClr val="0DC5E8"/>
                </a:solidFill>
                <a:effectLst/>
                <a:uLnTx/>
                <a:uFillTx/>
                <a:latin typeface="Arial"/>
                <a:ea typeface="+mn-ea"/>
                <a:cs typeface="+mn-cs"/>
              </a:rPr>
              <a:t>NAFLD</a:t>
            </a:r>
          </a:p>
        </p:txBody>
      </p:sp>
      <p:sp>
        <p:nvSpPr>
          <p:cNvPr id="36" name="TextBox 71">
            <a:extLst>
              <a:ext uri="{FF2B5EF4-FFF2-40B4-BE49-F238E27FC236}">
                <a16:creationId xmlns:a16="http://schemas.microsoft.com/office/drawing/2014/main" id="{9EA87C9F-ED8F-4086-9E32-E6E748001026}"/>
              </a:ext>
            </a:extLst>
          </p:cNvPr>
          <p:cNvSpPr txBox="1"/>
          <p:nvPr/>
        </p:nvSpPr>
        <p:spPr>
          <a:xfrm>
            <a:off x="7370977" y="2513974"/>
            <a:ext cx="564577" cy="307777"/>
          </a:xfrm>
          <a:prstGeom prst="rect">
            <a:avLst/>
          </a:prstGeom>
          <a:noFill/>
          <a:ln cap="flat">
            <a:noFill/>
          </a:ln>
        </p:spPr>
        <p:txBody>
          <a:bodyPr vert="horz" wrap="none" lIns="91440" tIns="45720" rIns="91440" bIns="45720" anchor="t" anchorCtr="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0" i="0" u="none" strike="noStrike" kern="1200" cap="none" spc="0" normalizeH="0" baseline="0" noProof="0">
                <a:ln>
                  <a:noFill/>
                </a:ln>
                <a:solidFill>
                  <a:srgbClr val="000000"/>
                </a:solidFill>
                <a:effectLst/>
                <a:uLnTx/>
                <a:uFillTx/>
                <a:latin typeface="Arial"/>
                <a:ea typeface="+mn-ea"/>
                <a:cs typeface="+mn-cs"/>
              </a:rPr>
              <a:t>HCV</a:t>
            </a:r>
          </a:p>
        </p:txBody>
      </p:sp>
      <p:sp>
        <p:nvSpPr>
          <p:cNvPr id="37" name="TextBox 72">
            <a:extLst>
              <a:ext uri="{FF2B5EF4-FFF2-40B4-BE49-F238E27FC236}">
                <a16:creationId xmlns:a16="http://schemas.microsoft.com/office/drawing/2014/main" id="{409E705C-C7EE-42B9-9300-E01B15F49AEE}"/>
              </a:ext>
            </a:extLst>
          </p:cNvPr>
          <p:cNvSpPr txBox="1"/>
          <p:nvPr/>
        </p:nvSpPr>
        <p:spPr>
          <a:xfrm>
            <a:off x="7370977" y="2225956"/>
            <a:ext cx="583880" cy="523219"/>
          </a:xfrm>
          <a:prstGeom prst="rect">
            <a:avLst/>
          </a:prstGeom>
          <a:noFill/>
          <a:ln cap="flat">
            <a:noFill/>
          </a:ln>
        </p:spPr>
        <p:txBody>
          <a:bodyPr vert="horz" wrap="none" lIns="91440" tIns="45720" rIns="91440" bIns="45720" anchor="t" anchorCtr="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0" i="0" u="none" strike="noStrike" kern="1200" cap="none" spc="0" normalizeH="0" baseline="0" noProof="0">
                <a:ln>
                  <a:noFill/>
                </a:ln>
                <a:solidFill>
                  <a:srgbClr val="976CA4"/>
                </a:solidFill>
                <a:effectLst/>
                <a:uLnTx/>
                <a:uFillTx/>
                <a:latin typeface="Arial"/>
                <a:ea typeface="+mn-ea"/>
                <a:cs typeface="+mn-cs"/>
              </a:rPr>
              <a:t>AILD</a:t>
            </a:r>
            <a:br>
              <a:rPr kumimoji="0" lang="en-GB" sz="1400" b="0" i="0" u="none" strike="noStrike" kern="1200" cap="none" spc="0" normalizeH="0" baseline="0" noProof="0">
                <a:ln>
                  <a:noFill/>
                </a:ln>
                <a:solidFill>
                  <a:srgbClr val="976CA4"/>
                </a:solidFill>
                <a:effectLst/>
                <a:uLnTx/>
                <a:uFillTx/>
                <a:latin typeface="Arial"/>
                <a:ea typeface="+mn-ea"/>
                <a:cs typeface="+mn-cs"/>
              </a:rPr>
            </a:br>
            <a:endParaRPr kumimoji="0" lang="en-GB" sz="1400" b="0" i="0" u="none" strike="noStrike" kern="1200" cap="none" spc="0" normalizeH="0" baseline="0" noProof="0">
              <a:ln>
                <a:noFill/>
              </a:ln>
              <a:solidFill>
                <a:srgbClr val="976CA4"/>
              </a:solidFill>
              <a:effectLst/>
              <a:uLnTx/>
              <a:uFillTx/>
              <a:latin typeface="Arial"/>
              <a:ea typeface="+mn-ea"/>
              <a:cs typeface="+mn-cs"/>
            </a:endParaRPr>
          </a:p>
        </p:txBody>
      </p:sp>
      <p:sp>
        <p:nvSpPr>
          <p:cNvPr id="38" name="TextBox 73">
            <a:extLst>
              <a:ext uri="{FF2B5EF4-FFF2-40B4-BE49-F238E27FC236}">
                <a16:creationId xmlns:a16="http://schemas.microsoft.com/office/drawing/2014/main" id="{6FCBDF50-0FC8-421E-969E-DBE0F9D01464}"/>
              </a:ext>
            </a:extLst>
          </p:cNvPr>
          <p:cNvSpPr txBox="1"/>
          <p:nvPr/>
        </p:nvSpPr>
        <p:spPr>
          <a:xfrm>
            <a:off x="7425923" y="1908303"/>
            <a:ext cx="1140119" cy="523219"/>
          </a:xfrm>
          <a:prstGeom prst="rect">
            <a:avLst/>
          </a:prstGeom>
          <a:noFill/>
          <a:ln cap="flat">
            <a:noFill/>
          </a:ln>
        </p:spPr>
        <p:txBody>
          <a:bodyPr vert="horz" wrap="none" lIns="91440" tIns="45720" rIns="91440" bIns="45720" anchor="t" anchorCtr="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0" i="0" u="none" strike="noStrike" kern="1200" cap="none" spc="0" normalizeH="0" baseline="0" noProof="0">
                <a:ln>
                  <a:noFill/>
                </a:ln>
                <a:solidFill>
                  <a:srgbClr val="9DC93B"/>
                </a:solidFill>
                <a:effectLst/>
                <a:uLnTx/>
                <a:uFillTx/>
                <a:latin typeface="Arial"/>
                <a:ea typeface="+mn-ea"/>
                <a:cs typeface="+mn-cs"/>
              </a:rPr>
              <a:t>Cryptogenic</a:t>
            </a:r>
            <a:br>
              <a:rPr kumimoji="0" lang="en-GB" sz="1400" b="0" i="0" u="none" strike="noStrike" kern="1200" cap="none" spc="0" normalizeH="0" baseline="0" noProof="0">
                <a:ln>
                  <a:noFill/>
                </a:ln>
                <a:solidFill>
                  <a:srgbClr val="9DC93B"/>
                </a:solidFill>
                <a:effectLst/>
                <a:uLnTx/>
                <a:uFillTx/>
                <a:latin typeface="Arial"/>
                <a:ea typeface="+mn-ea"/>
                <a:cs typeface="+mn-cs"/>
              </a:rPr>
            </a:br>
            <a:endParaRPr kumimoji="0" lang="en-GB" sz="1400" b="0" i="0" u="none" strike="noStrike" kern="1200" cap="none" spc="0" normalizeH="0" baseline="0" noProof="0">
              <a:ln>
                <a:noFill/>
              </a:ln>
              <a:solidFill>
                <a:srgbClr val="9DC93B"/>
              </a:solidFill>
              <a:effectLst/>
              <a:uLnTx/>
              <a:uFillTx/>
              <a:latin typeface="Arial"/>
              <a:ea typeface="+mn-ea"/>
              <a:cs typeface="+mn-cs"/>
            </a:endParaRPr>
          </a:p>
        </p:txBody>
      </p:sp>
      <p:sp>
        <p:nvSpPr>
          <p:cNvPr id="39" name="TextBox 74">
            <a:extLst>
              <a:ext uri="{FF2B5EF4-FFF2-40B4-BE49-F238E27FC236}">
                <a16:creationId xmlns:a16="http://schemas.microsoft.com/office/drawing/2014/main" id="{3F8C5C16-0524-4AE2-A7E3-93A65E3DF887}"/>
              </a:ext>
            </a:extLst>
          </p:cNvPr>
          <p:cNvSpPr txBox="1"/>
          <p:nvPr/>
        </p:nvSpPr>
        <p:spPr>
          <a:xfrm>
            <a:off x="7976191" y="1464810"/>
            <a:ext cx="1010274" cy="523219"/>
          </a:xfrm>
          <a:prstGeom prst="rect">
            <a:avLst/>
          </a:prstGeom>
          <a:noFill/>
          <a:ln cap="flat">
            <a:noFill/>
          </a:ln>
        </p:spPr>
        <p:txBody>
          <a:bodyPr vert="horz" wrap="none" lIns="91440" tIns="45720" rIns="91440" bIns="45720" anchor="t" anchorCtr="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0" i="0" u="none" strike="noStrike" kern="1200" cap="none" spc="0" normalizeH="0" baseline="0" noProof="0" dirty="0">
                <a:ln>
                  <a:noFill/>
                </a:ln>
                <a:solidFill>
                  <a:srgbClr val="A22222"/>
                </a:solidFill>
                <a:effectLst/>
                <a:uLnTx/>
                <a:uFillTx/>
                <a:latin typeface="Arial"/>
                <a:ea typeface="+mn-ea"/>
                <a:cs typeface="+mn-cs"/>
              </a:rPr>
              <a:t>Other liver</a:t>
            </a:r>
            <a:br>
              <a:rPr kumimoji="0" lang="en-GB" sz="1400" b="0" i="0" u="none" strike="noStrike" kern="1200" cap="none" spc="0" normalizeH="0" baseline="0" noProof="0" dirty="0">
                <a:ln>
                  <a:noFill/>
                </a:ln>
                <a:solidFill>
                  <a:srgbClr val="A22222"/>
                </a:solidFill>
                <a:effectLst/>
                <a:uLnTx/>
                <a:uFillTx/>
                <a:latin typeface="Arial"/>
                <a:ea typeface="+mn-ea"/>
                <a:cs typeface="+mn-cs"/>
              </a:rPr>
            </a:br>
            <a:endParaRPr kumimoji="0" lang="en-GB" sz="1400" b="0" i="0" u="none" strike="noStrike" kern="1200" cap="none" spc="0" normalizeH="0" baseline="0" noProof="0" dirty="0">
              <a:ln>
                <a:noFill/>
              </a:ln>
              <a:solidFill>
                <a:srgbClr val="A22222"/>
              </a:solidFill>
              <a:effectLst/>
              <a:uLnTx/>
              <a:uFillTx/>
              <a:latin typeface="Arial"/>
              <a:ea typeface="+mn-ea"/>
              <a:cs typeface="+mn-cs"/>
            </a:endParaRPr>
          </a:p>
        </p:txBody>
      </p:sp>
      <p:sp>
        <p:nvSpPr>
          <p:cNvPr id="40" name="TextBox 75">
            <a:extLst>
              <a:ext uri="{FF2B5EF4-FFF2-40B4-BE49-F238E27FC236}">
                <a16:creationId xmlns:a16="http://schemas.microsoft.com/office/drawing/2014/main" id="{924A28DF-45CF-4D9A-A352-89DCB0B165DA}"/>
              </a:ext>
            </a:extLst>
          </p:cNvPr>
          <p:cNvSpPr txBox="1"/>
          <p:nvPr/>
        </p:nvSpPr>
        <p:spPr>
          <a:xfrm>
            <a:off x="8950978" y="1464810"/>
            <a:ext cx="901205" cy="307777"/>
          </a:xfrm>
          <a:prstGeom prst="rect">
            <a:avLst/>
          </a:prstGeom>
          <a:noFill/>
          <a:ln cap="flat">
            <a:noFill/>
          </a:ln>
        </p:spPr>
        <p:txBody>
          <a:bodyPr vert="horz" wrap="none" lIns="91440" tIns="45720" rIns="91440" bIns="45720" anchor="t" anchorCtr="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400" b="0" i="0" u="none" strike="noStrike" kern="1200" cap="none" spc="0" normalizeH="0" baseline="0" noProof="0">
                <a:ln>
                  <a:noFill/>
                </a:ln>
                <a:solidFill>
                  <a:srgbClr val="002643"/>
                </a:solidFill>
                <a:effectLst/>
                <a:uLnTx/>
                <a:uFillTx/>
                <a:latin typeface="Arial"/>
                <a:ea typeface="+mn-ea"/>
                <a:cs typeface="+mn-cs"/>
              </a:rPr>
              <a:t>Non-liver</a:t>
            </a:r>
          </a:p>
        </p:txBody>
      </p:sp>
      <p:sp>
        <p:nvSpPr>
          <p:cNvPr id="43" name="TextBox 75">
            <a:extLst>
              <a:ext uri="{FF2B5EF4-FFF2-40B4-BE49-F238E27FC236}">
                <a16:creationId xmlns:a16="http://schemas.microsoft.com/office/drawing/2014/main" id="{41BD4128-8F28-4081-9242-CB1458F492DB}"/>
              </a:ext>
            </a:extLst>
          </p:cNvPr>
          <p:cNvSpPr txBox="1"/>
          <p:nvPr/>
        </p:nvSpPr>
        <p:spPr>
          <a:xfrm>
            <a:off x="6360161" y="1185508"/>
            <a:ext cx="5516254" cy="307777"/>
          </a:xfrm>
          <a:prstGeom prst="rect">
            <a:avLst/>
          </a:prstGeom>
          <a:noFill/>
          <a:ln cap="flat">
            <a:noFill/>
          </a:ln>
        </p:spPr>
        <p:txBody>
          <a:bodyPr vert="horz" wrap="none" lIns="91440" tIns="45720" rIns="91440" bIns="45720" anchor="t" anchorCtr="0" compatLnSpc="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400" b="1" i="0" u="none" strike="noStrike" kern="1200" cap="none" spc="0" normalizeH="0" baseline="0" noProof="0" dirty="0" err="1">
                <a:ln>
                  <a:noFill/>
                </a:ln>
                <a:solidFill>
                  <a:srgbClr val="000000"/>
                </a:solidFill>
                <a:effectLst/>
                <a:uLnTx/>
                <a:uFillTx/>
                <a:latin typeface="Arial" panose="020B0604020202020204"/>
                <a:ea typeface="+mn-ea"/>
                <a:cs typeface="+mn-cs"/>
              </a:rPr>
              <a:t>Aetiology</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 of liver disease in patients undergoing </a:t>
            </a:r>
            <a:r>
              <a:rPr kumimoji="0" lang="en-US" sz="1400" b="1" i="0" u="none" strike="noStrike" kern="1200" cap="none" spc="0" normalizeH="0" baseline="0" noProof="0" dirty="0" err="1">
                <a:ln>
                  <a:noFill/>
                </a:ln>
                <a:solidFill>
                  <a:srgbClr val="000000"/>
                </a:solidFill>
                <a:effectLst/>
                <a:uLnTx/>
                <a:uFillTx/>
                <a:latin typeface="Arial" panose="020B0604020202020204"/>
                <a:ea typeface="+mn-ea"/>
                <a:cs typeface="+mn-cs"/>
              </a:rPr>
              <a:t>Fibroscan</a:t>
            </a:r>
            <a:r>
              <a:rPr kumimoji="0" lang="en-US" sz="1400" b="1" i="0" u="none" strike="noStrike" kern="1200" cap="none" spc="0" normalizeH="0" baseline="30000" noProof="0" dirty="0">
                <a:ln>
                  <a:noFill/>
                </a:ln>
                <a:solidFill>
                  <a:srgbClr val="000000"/>
                </a:solidFill>
                <a:effectLst/>
                <a:uLnTx/>
                <a:uFillTx/>
                <a:latin typeface="Arial" panose="020B0604020202020204"/>
                <a:ea typeface="+mn-ea"/>
                <a:cs typeface="+mn-cs"/>
              </a:rPr>
              <a:t>®</a:t>
            </a:r>
            <a:r>
              <a:rPr kumimoji="0" lang="en-US" sz="1400" b="1" i="0" u="none" strike="noStrike" kern="1200" cap="none" spc="0" normalizeH="0" baseline="0" noProof="0" dirty="0">
                <a:ln>
                  <a:noFill/>
                </a:ln>
                <a:solidFill>
                  <a:srgbClr val="000000"/>
                </a:solidFill>
                <a:effectLst/>
                <a:uLnTx/>
                <a:uFillTx/>
                <a:latin typeface="Arial" panose="020B0604020202020204"/>
                <a:ea typeface="+mn-ea"/>
                <a:cs typeface="+mn-cs"/>
              </a:rPr>
              <a:t> </a:t>
            </a:r>
          </a:p>
        </p:txBody>
      </p:sp>
      <p:pic>
        <p:nvPicPr>
          <p:cNvPr id="41" name="Picture 40">
            <a:hlinkClick r:id="rId4" action="ppaction://hlinksldjump"/>
            <a:extLst>
              <a:ext uri="{FF2B5EF4-FFF2-40B4-BE49-F238E27FC236}">
                <a16:creationId xmlns:a16="http://schemas.microsoft.com/office/drawing/2014/main" id="{B342C3C0-E704-455E-89B3-B86670EF0551}"/>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386455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p:txBody>
          <a:bodyPr/>
          <a:lstStyle/>
          <a:p>
            <a:pPr marL="0" indent="0">
              <a:buNone/>
            </a:pPr>
            <a:r>
              <a:rPr lang="en-US" b="1" dirty="0">
                <a:solidFill>
                  <a:schemeClr val="bg1"/>
                </a:solidFill>
                <a:highlight>
                  <a:srgbClr val="004A86"/>
                </a:highlight>
              </a:rPr>
              <a:t>BACKGROUND &amp; AIMS</a:t>
            </a:r>
            <a:r>
              <a:rPr lang="en-US" b="1" dirty="0">
                <a:solidFill>
                  <a:schemeClr val="bg1"/>
                </a:solidFill>
              </a:rPr>
              <a:t> </a:t>
            </a:r>
          </a:p>
          <a:p>
            <a:r>
              <a:rPr lang="en-US" dirty="0"/>
              <a:t>Epidemiological liver disease studies based upon mortality data limit our understanding of population-based morbidity</a:t>
            </a:r>
          </a:p>
          <a:p>
            <a:r>
              <a:rPr lang="en-GB" b="1" dirty="0"/>
              <a:t>AIM</a:t>
            </a:r>
            <a:r>
              <a:rPr lang="en-GB" dirty="0"/>
              <a:t>: to </a:t>
            </a:r>
            <a:r>
              <a:rPr lang="en-US" dirty="0"/>
              <a:t>establish a Wales Liver Disease registry to understand the true burden and progression of liver disease</a:t>
            </a:r>
          </a:p>
          <a:p>
            <a:endParaRPr lang="en-US" dirty="0"/>
          </a:p>
          <a:p>
            <a:endParaRPr lang="en-US" dirty="0"/>
          </a:p>
        </p:txBody>
      </p:sp>
      <p:sp>
        <p:nvSpPr>
          <p:cNvPr id="16" name="Content Placeholder 15">
            <a:extLst>
              <a:ext uri="{FF2B5EF4-FFF2-40B4-BE49-F238E27FC236}">
                <a16:creationId xmlns:a16="http://schemas.microsoft.com/office/drawing/2014/main" id="{C64C4282-CF6E-4A48-8A00-C3B99CCBB945}"/>
              </a:ext>
            </a:extLst>
          </p:cNvPr>
          <p:cNvSpPr>
            <a:spLocks noGrp="1"/>
          </p:cNvSpPr>
          <p:nvPr>
            <p:ph sz="half" idx="2"/>
          </p:nvPr>
        </p:nvSpPr>
        <p:spPr>
          <a:xfrm>
            <a:off x="6193448" y="1340769"/>
            <a:ext cx="5894446" cy="4622400"/>
          </a:xfrm>
        </p:spPr>
        <p:txBody>
          <a:bodyPr/>
          <a:lstStyle/>
          <a:p>
            <a:pPr marL="0" indent="0">
              <a:buNone/>
            </a:pPr>
            <a:r>
              <a:rPr lang="en-GB" b="1" dirty="0">
                <a:solidFill>
                  <a:schemeClr val="bg1"/>
                </a:solidFill>
                <a:highlight>
                  <a:srgbClr val="004A86"/>
                </a:highlight>
              </a:rPr>
              <a:t>METHODS</a:t>
            </a:r>
          </a:p>
          <a:p>
            <a:r>
              <a:rPr lang="en-US" dirty="0"/>
              <a:t>Registry (1999−2019) populated by:</a:t>
            </a:r>
          </a:p>
          <a:p>
            <a:pPr lvl="1"/>
            <a:r>
              <a:rPr lang="en-US" dirty="0"/>
              <a:t>ICD10 code diagnoses  </a:t>
            </a:r>
          </a:p>
          <a:p>
            <a:pPr lvl="1"/>
            <a:r>
              <a:rPr lang="en-US" dirty="0"/>
              <a:t>Mortality data </a:t>
            </a:r>
          </a:p>
          <a:p>
            <a:pPr lvl="1"/>
            <a:r>
              <a:rPr lang="en-US" dirty="0"/>
              <a:t>Inpatient/day-case activity </a:t>
            </a:r>
          </a:p>
          <a:p>
            <a:pPr lvl="2"/>
            <a:r>
              <a:rPr lang="en-US" dirty="0"/>
              <a:t>Derived from NHS Wales Informatics Service Patient Episode Database for All Welsh Residents</a:t>
            </a:r>
          </a:p>
          <a:p>
            <a:r>
              <a:rPr lang="en-US" dirty="0"/>
              <a:t>Pseudo-anonymized linkage of codes enabled tracking of liver disease progression:</a:t>
            </a:r>
          </a:p>
          <a:p>
            <a:pPr lvl="1"/>
            <a:r>
              <a:rPr lang="en-US" dirty="0"/>
              <a:t>Causative diagnoses</a:t>
            </a:r>
          </a:p>
          <a:p>
            <a:pPr lvl="1"/>
            <a:r>
              <a:rPr lang="en-US" dirty="0"/>
              <a:t>Cirrhosis</a:t>
            </a:r>
          </a:p>
          <a:p>
            <a:pPr lvl="1"/>
            <a:r>
              <a:rPr lang="en-US" dirty="0"/>
              <a:t>Portal hypertension</a:t>
            </a:r>
          </a:p>
          <a:p>
            <a:pPr lvl="1"/>
            <a:r>
              <a:rPr lang="en-US" dirty="0"/>
              <a:t>Decompensation</a:t>
            </a:r>
          </a:p>
          <a:p>
            <a:pPr lvl="1"/>
            <a:r>
              <a:rPr lang="en-US" dirty="0"/>
              <a:t>Liver cancer</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The progression of liver disease in 69,290 individuals in Wales from 1999−2019: tracking the evolution of liver disease</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Pembroke T, et al. DILC 2020; AS062</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6046405" y="1338263"/>
            <a:ext cx="0" cy="499110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1778338-6099-7D4E-99EA-7D3132D625B1}"/>
              </a:ext>
            </a:extLst>
          </p:cNvPr>
          <p:cNvPicPr>
            <a:picLocks noChangeAspect="1"/>
          </p:cNvPicPr>
          <p:nvPr/>
        </p:nvPicPr>
        <p:blipFill rotWithShape="1">
          <a:blip r:embed="rId3"/>
          <a:srcRect t="9228" b="7171"/>
          <a:stretch/>
        </p:blipFill>
        <p:spPr>
          <a:xfrm>
            <a:off x="3267856" y="3620530"/>
            <a:ext cx="2617363" cy="3096500"/>
          </a:xfrm>
          <a:prstGeom prst="rect">
            <a:avLst/>
          </a:prstGeom>
        </p:spPr>
      </p:pic>
      <p:sp>
        <p:nvSpPr>
          <p:cNvPr id="25" name="Rectangle 24">
            <a:extLst>
              <a:ext uri="{FF2B5EF4-FFF2-40B4-BE49-F238E27FC236}">
                <a16:creationId xmlns:a16="http://schemas.microsoft.com/office/drawing/2014/main" id="{15EDFBEE-66AD-4A32-AAA5-EFD352341525}"/>
              </a:ext>
            </a:extLst>
          </p:cNvPr>
          <p:cNvSpPr/>
          <p:nvPr/>
        </p:nvSpPr>
        <p:spPr>
          <a:xfrm>
            <a:off x="334383" y="4175932"/>
            <a:ext cx="3428549" cy="1077218"/>
          </a:xfrm>
          <a:prstGeom prst="rect">
            <a:avLst/>
          </a:prstGeom>
          <a:solidFill>
            <a:schemeClr val="bg1"/>
          </a:solidFill>
          <a:ln>
            <a:solidFill>
              <a:srgbClr val="004A86"/>
            </a:solidFill>
          </a:ln>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Welsh population: 3.1 million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Healthcare devolved from UK Government to Welsh Assembly Government</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0" name="Picture 9">
            <a:hlinkClick r:id="rId4" action="ppaction://hlinksldjump"/>
            <a:extLst>
              <a:ext uri="{FF2B5EF4-FFF2-40B4-BE49-F238E27FC236}">
                <a16:creationId xmlns:a16="http://schemas.microsoft.com/office/drawing/2014/main" id="{665CB80D-A021-4667-9709-E377F9C98806}"/>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766689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340769"/>
            <a:ext cx="5574237" cy="4988594"/>
          </a:xfrm>
        </p:spPr>
        <p:txBody>
          <a:bodyPr/>
          <a:lstStyle/>
          <a:p>
            <a:pPr marL="0" indent="0">
              <a:buNone/>
            </a:pPr>
            <a:r>
              <a:rPr lang="en-US" b="1" dirty="0">
                <a:solidFill>
                  <a:schemeClr val="bg1"/>
                </a:solidFill>
                <a:highlight>
                  <a:srgbClr val="004A86"/>
                </a:highlight>
              </a:rPr>
              <a:t>RESULTS</a:t>
            </a:r>
            <a:r>
              <a:rPr lang="en-US" sz="1600" b="1" dirty="0"/>
              <a:t> </a:t>
            </a:r>
            <a:r>
              <a:rPr lang="en-US" dirty="0"/>
              <a:t> </a:t>
            </a:r>
          </a:p>
          <a:p>
            <a:r>
              <a:rPr lang="en-US" sz="1800" dirty="0"/>
              <a:t>Individuals with liver diagnoses in Wales (between 1999 and 2019)</a:t>
            </a:r>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Incidence of liver diseases is increasing:</a:t>
            </a:r>
          </a:p>
          <a:p>
            <a:pPr lvl="1"/>
            <a:r>
              <a:rPr lang="en-US" sz="1600" dirty="0"/>
              <a:t>ALD: 1.23-fold</a:t>
            </a:r>
          </a:p>
          <a:p>
            <a:pPr lvl="1"/>
            <a:r>
              <a:rPr lang="en-US" sz="1600" dirty="0"/>
              <a:t>HBV/HCV: 1.7-fold </a:t>
            </a:r>
          </a:p>
          <a:p>
            <a:pPr lvl="1"/>
            <a:r>
              <a:rPr lang="en-US" sz="1600" dirty="0"/>
              <a:t>NAFLD: 10-fold</a:t>
            </a:r>
          </a:p>
          <a:p>
            <a:r>
              <a:rPr lang="en-US" sz="1800" dirty="0"/>
              <a:t>NAFLD is now the predominant cause of liver disease in Wales</a:t>
            </a:r>
          </a:p>
        </p:txBody>
      </p:sp>
      <p:sp>
        <p:nvSpPr>
          <p:cNvPr id="3" name="Content Placeholder 2">
            <a:extLst>
              <a:ext uri="{FF2B5EF4-FFF2-40B4-BE49-F238E27FC236}">
                <a16:creationId xmlns:a16="http://schemas.microsoft.com/office/drawing/2014/main" id="{0F24CE95-647B-4346-B38A-464F9C45809E}"/>
              </a:ext>
            </a:extLst>
          </p:cNvPr>
          <p:cNvSpPr>
            <a:spLocks noGrp="1"/>
          </p:cNvSpPr>
          <p:nvPr>
            <p:ph sz="half" idx="2"/>
          </p:nvPr>
        </p:nvSpPr>
        <p:spPr/>
        <p:txBody>
          <a:bodyPr/>
          <a:lstStyle/>
          <a:p>
            <a:r>
              <a:rPr lang="en-US" sz="1800" dirty="0"/>
              <a:t>Progression over 10 years assessed in 25,390 individuals</a:t>
            </a:r>
          </a:p>
          <a:p>
            <a:r>
              <a:rPr lang="en-US" sz="1800" dirty="0"/>
              <a:t>Advanced disease and mortality are greater in ALD than HCV or NAFLD</a:t>
            </a:r>
          </a:p>
          <a:p>
            <a:endParaRPr lang="en-GB"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The progression of liver disease in 69,290 individuals in Wales from 1999−2019: tracking the evolution of liver disease</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*Population of Wales is 3.1 million</a:t>
            </a:r>
          </a:p>
          <a:p>
            <a:r>
              <a:rPr lang="en-GB" dirty="0"/>
              <a:t>Pembroke T, et al. DILC 2020; AS062</a:t>
            </a:r>
          </a:p>
        </p:txBody>
      </p:sp>
      <p:graphicFrame>
        <p:nvGraphicFramePr>
          <p:cNvPr id="24" name="Table 28">
            <a:extLst>
              <a:ext uri="{FF2B5EF4-FFF2-40B4-BE49-F238E27FC236}">
                <a16:creationId xmlns:a16="http://schemas.microsoft.com/office/drawing/2014/main" id="{D68BC3EE-2CCB-46B9-897F-ADF3E488BE29}"/>
              </a:ext>
            </a:extLst>
          </p:cNvPr>
          <p:cNvGraphicFramePr>
            <a:graphicFrameLocks noGrp="1"/>
          </p:cNvGraphicFramePr>
          <p:nvPr/>
        </p:nvGraphicFramePr>
        <p:xfrm>
          <a:off x="647973" y="2470318"/>
          <a:ext cx="5352016" cy="1681480"/>
        </p:xfrm>
        <a:graphic>
          <a:graphicData uri="http://schemas.openxmlformats.org/drawingml/2006/table">
            <a:tbl>
              <a:tblPr firstRow="1" bandRow="1">
                <a:tableStyleId>{5C22544A-7EE6-4342-B048-85BDC9FD1C3A}</a:tableStyleId>
              </a:tblPr>
              <a:tblGrid>
                <a:gridCol w="3288348">
                  <a:extLst>
                    <a:ext uri="{9D8B030D-6E8A-4147-A177-3AD203B41FA5}">
                      <a16:colId xmlns:a16="http://schemas.microsoft.com/office/drawing/2014/main" val="3473465496"/>
                    </a:ext>
                  </a:extLst>
                </a:gridCol>
                <a:gridCol w="1277547">
                  <a:extLst>
                    <a:ext uri="{9D8B030D-6E8A-4147-A177-3AD203B41FA5}">
                      <a16:colId xmlns:a16="http://schemas.microsoft.com/office/drawing/2014/main" val="1052353276"/>
                    </a:ext>
                  </a:extLst>
                </a:gridCol>
                <a:gridCol w="786121">
                  <a:extLst>
                    <a:ext uri="{9D8B030D-6E8A-4147-A177-3AD203B41FA5}">
                      <a16:colId xmlns:a16="http://schemas.microsoft.com/office/drawing/2014/main" val="2482903105"/>
                    </a:ext>
                  </a:extLst>
                </a:gridCol>
              </a:tblGrid>
              <a:tr h="370840">
                <a:tc>
                  <a:txBody>
                    <a:bodyPr/>
                    <a:lstStyle/>
                    <a:p>
                      <a:r>
                        <a:rPr lang="en-GB" sz="1600" b="0" dirty="0"/>
                        <a:t>Liver diagnosis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600" b="0" dirty="0"/>
                        <a:t>N=69,290*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6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109964"/>
                  </a:ext>
                </a:extLst>
              </a:tr>
              <a:tr h="370840">
                <a:tc>
                  <a:txBody>
                    <a:bodyPr/>
                    <a:lstStyle/>
                    <a:p>
                      <a:pPr marL="285750" indent="-285750">
                        <a:buFontTx/>
                        <a:buChar char="-"/>
                      </a:pPr>
                      <a:r>
                        <a:rPr lang="en-GB" sz="1600" dirty="0"/>
                        <a:t>Cirrhosis</a:t>
                      </a:r>
                    </a:p>
                    <a:p>
                      <a:pPr marL="285750" indent="-285750">
                        <a:buFontTx/>
                        <a:buChar char="-"/>
                      </a:pPr>
                      <a:r>
                        <a:rPr lang="en-GB" sz="1600" dirty="0"/>
                        <a:t>Portal hypertension</a:t>
                      </a:r>
                    </a:p>
                    <a:p>
                      <a:pPr marL="285750" indent="-285750">
                        <a:buFontTx/>
                        <a:buChar char="-"/>
                      </a:pPr>
                      <a:r>
                        <a:rPr lang="en-GB" sz="1600" dirty="0"/>
                        <a:t>Decompensation</a:t>
                      </a:r>
                    </a:p>
                    <a:p>
                      <a:pPr marL="285750" indent="-285750">
                        <a:buFontTx/>
                        <a:buChar char="-"/>
                      </a:pPr>
                      <a:r>
                        <a:rPr lang="en-GB" sz="1600" dirty="0"/>
                        <a:t>Liver cancer</a:t>
                      </a:r>
                    </a:p>
                    <a:p>
                      <a:pPr marL="285750" indent="-285750">
                        <a:buFontTx/>
                        <a:buChar char="-"/>
                      </a:pPr>
                      <a:r>
                        <a:rPr lang="en-GB" sz="1600" b="1" dirty="0"/>
                        <a:t>All-cause mortality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600" dirty="0"/>
                        <a:t>16,990</a:t>
                      </a:r>
                    </a:p>
                    <a:p>
                      <a:pPr algn="r"/>
                      <a:r>
                        <a:rPr lang="en-GB" sz="1600" dirty="0"/>
                        <a:t>12,860</a:t>
                      </a:r>
                    </a:p>
                    <a:p>
                      <a:pPr algn="r"/>
                      <a:r>
                        <a:rPr lang="en-GB" sz="1600" dirty="0"/>
                        <a:t>10,400</a:t>
                      </a:r>
                    </a:p>
                    <a:p>
                      <a:pPr algn="r"/>
                      <a:r>
                        <a:rPr lang="en-GB" sz="1600" dirty="0"/>
                        <a:t>6,055</a:t>
                      </a:r>
                    </a:p>
                    <a:p>
                      <a:pPr algn="r"/>
                      <a:r>
                        <a:rPr lang="en-GB" sz="1600" b="1" dirty="0"/>
                        <a:t>36,770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600" dirty="0"/>
                        <a:t>24.5</a:t>
                      </a:r>
                    </a:p>
                    <a:p>
                      <a:pPr algn="r"/>
                      <a:r>
                        <a:rPr lang="en-GB" sz="1600" dirty="0"/>
                        <a:t>18.6</a:t>
                      </a:r>
                    </a:p>
                    <a:p>
                      <a:pPr algn="r"/>
                      <a:r>
                        <a:rPr lang="en-GB" sz="1600" dirty="0"/>
                        <a:t>15.0</a:t>
                      </a:r>
                    </a:p>
                    <a:p>
                      <a:pPr algn="r"/>
                      <a:r>
                        <a:rPr lang="en-GB" sz="1600" dirty="0"/>
                        <a:t>8.0</a:t>
                      </a:r>
                    </a:p>
                    <a:p>
                      <a:pPr algn="r"/>
                      <a:r>
                        <a:rPr lang="en-GB" sz="1600" b="1" dirty="0"/>
                        <a:t>53.0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7113836"/>
                  </a:ext>
                </a:extLst>
              </a:tr>
            </a:tbl>
          </a:graphicData>
        </a:graphic>
      </p:graphicFrame>
      <p:graphicFrame>
        <p:nvGraphicFramePr>
          <p:cNvPr id="37" name="Table 28">
            <a:extLst>
              <a:ext uri="{FF2B5EF4-FFF2-40B4-BE49-F238E27FC236}">
                <a16:creationId xmlns:a16="http://schemas.microsoft.com/office/drawing/2014/main" id="{F2151F9D-F287-466C-93B2-6F12DB043DF4}"/>
              </a:ext>
            </a:extLst>
          </p:cNvPr>
          <p:cNvGraphicFramePr>
            <a:graphicFrameLocks noGrp="1"/>
          </p:cNvGraphicFramePr>
          <p:nvPr/>
        </p:nvGraphicFramePr>
        <p:xfrm>
          <a:off x="6222210" y="2866073"/>
          <a:ext cx="5572800" cy="1935480"/>
        </p:xfrm>
        <a:graphic>
          <a:graphicData uri="http://schemas.openxmlformats.org/drawingml/2006/table">
            <a:tbl>
              <a:tblPr firstRow="1" bandRow="1">
                <a:tableStyleId>{5C22544A-7EE6-4342-B048-85BDC9FD1C3A}</a:tableStyleId>
              </a:tblPr>
              <a:tblGrid>
                <a:gridCol w="905100">
                  <a:extLst>
                    <a:ext uri="{9D8B030D-6E8A-4147-A177-3AD203B41FA5}">
                      <a16:colId xmlns:a16="http://schemas.microsoft.com/office/drawing/2014/main" val="3473465496"/>
                    </a:ext>
                  </a:extLst>
                </a:gridCol>
                <a:gridCol w="1166925">
                  <a:extLst>
                    <a:ext uri="{9D8B030D-6E8A-4147-A177-3AD203B41FA5}">
                      <a16:colId xmlns:a16="http://schemas.microsoft.com/office/drawing/2014/main" val="1052353276"/>
                    </a:ext>
                  </a:extLst>
                </a:gridCol>
                <a:gridCol w="1166925">
                  <a:extLst>
                    <a:ext uri="{9D8B030D-6E8A-4147-A177-3AD203B41FA5}">
                      <a16:colId xmlns:a16="http://schemas.microsoft.com/office/drawing/2014/main" val="2482903105"/>
                    </a:ext>
                  </a:extLst>
                </a:gridCol>
                <a:gridCol w="1166925">
                  <a:extLst>
                    <a:ext uri="{9D8B030D-6E8A-4147-A177-3AD203B41FA5}">
                      <a16:colId xmlns:a16="http://schemas.microsoft.com/office/drawing/2014/main" val="1260276665"/>
                    </a:ext>
                  </a:extLst>
                </a:gridCol>
                <a:gridCol w="1166925">
                  <a:extLst>
                    <a:ext uri="{9D8B030D-6E8A-4147-A177-3AD203B41FA5}">
                      <a16:colId xmlns:a16="http://schemas.microsoft.com/office/drawing/2014/main" val="663960352"/>
                    </a:ext>
                  </a:extLst>
                </a:gridCol>
              </a:tblGrid>
              <a:tr h="370840">
                <a:tc>
                  <a:txBody>
                    <a:bodyPr/>
                    <a:lstStyle/>
                    <a:p>
                      <a:endParaRPr lang="en-GB" sz="16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t>Cirrhosis</a:t>
                      </a:r>
                    </a:p>
                    <a:p>
                      <a:pPr algn="ctr"/>
                      <a:r>
                        <a:rPr lang="en-GB" sz="16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t>Decomp.</a:t>
                      </a:r>
                    </a:p>
                    <a:p>
                      <a:pPr algn="ctr"/>
                      <a:r>
                        <a:rPr lang="en-GB" sz="16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t>Liver </a:t>
                      </a:r>
                    </a:p>
                    <a:p>
                      <a:pPr algn="ctr"/>
                      <a:r>
                        <a:rPr lang="en-GB" sz="1600" b="0" dirty="0"/>
                        <a:t>Cancer</a:t>
                      </a:r>
                    </a:p>
                    <a:p>
                      <a:pPr algn="ctr"/>
                      <a:r>
                        <a:rPr lang="en-GB" sz="16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0" dirty="0"/>
                        <a:t>Mortality</a:t>
                      </a:r>
                    </a:p>
                    <a:p>
                      <a:pPr algn="ctr"/>
                      <a:r>
                        <a:rPr lang="en-GB" sz="16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109964"/>
                  </a:ext>
                </a:extLst>
              </a:tr>
              <a:tr h="370840">
                <a:tc>
                  <a:txBody>
                    <a:bodyPr/>
                    <a:lstStyle/>
                    <a:p>
                      <a:r>
                        <a:rPr lang="en-GB" sz="1600" dirty="0"/>
                        <a:t>ALD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47.1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85745507"/>
                  </a:ext>
                </a:extLst>
              </a:tr>
              <a:tr h="370840">
                <a:tc>
                  <a:txBody>
                    <a:bodyPr/>
                    <a:lstStyle/>
                    <a:p>
                      <a:pPr marL="0" indent="0">
                        <a:buFontTx/>
                        <a:buNone/>
                      </a:pPr>
                      <a:r>
                        <a:rPr lang="en-GB" sz="1600" dirty="0"/>
                        <a:t>NAFLD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7113836"/>
                  </a:ext>
                </a:extLst>
              </a:tr>
              <a:tr h="370840">
                <a:tc>
                  <a:txBody>
                    <a:bodyPr/>
                    <a:lstStyle/>
                    <a:p>
                      <a:pPr marL="0" indent="0">
                        <a:buFontTx/>
                        <a:buNone/>
                      </a:pPr>
                      <a:r>
                        <a:rPr lang="en-GB" sz="1600" dirty="0"/>
                        <a:t>HCV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dirty="0"/>
                        <a:t>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25138186"/>
                  </a:ext>
                </a:extLst>
              </a:tr>
            </a:tbl>
          </a:graphicData>
        </a:graphic>
      </p:graphicFrame>
      <p:cxnSp>
        <p:nvCxnSpPr>
          <p:cNvPr id="10" name="Straight Connector 9">
            <a:extLst>
              <a:ext uri="{FF2B5EF4-FFF2-40B4-BE49-F238E27FC236}">
                <a16:creationId xmlns:a16="http://schemas.microsoft.com/office/drawing/2014/main" id="{3D5BE98A-EAC9-4657-BFE1-4F4317B394DC}"/>
              </a:ext>
            </a:extLst>
          </p:cNvPr>
          <p:cNvCxnSpPr>
            <a:cxnSpLocks/>
          </p:cNvCxnSpPr>
          <p:nvPr/>
        </p:nvCxnSpPr>
        <p:spPr>
          <a:xfrm>
            <a:off x="6046405" y="1338263"/>
            <a:ext cx="0" cy="499110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a:hlinkClick r:id="rId3" action="ppaction://hlinksldjump"/>
            <a:extLst>
              <a:ext uri="{FF2B5EF4-FFF2-40B4-BE49-F238E27FC236}">
                <a16:creationId xmlns:a16="http://schemas.microsoft.com/office/drawing/2014/main" id="{779430FA-2EAA-4FE1-9583-BA63BBA2EE7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538086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p:txBody>
          <a:bodyPr/>
          <a:lstStyle/>
          <a:p>
            <a:pPr marL="0" indent="0">
              <a:buNone/>
            </a:pPr>
            <a:r>
              <a:rPr lang="en-US" b="1" dirty="0">
                <a:solidFill>
                  <a:schemeClr val="bg1"/>
                </a:solidFill>
                <a:highlight>
                  <a:srgbClr val="004A86"/>
                </a:highlight>
              </a:rPr>
              <a:t>RESULTS</a:t>
            </a:r>
            <a:r>
              <a:rPr lang="en-US" sz="1600" b="1" dirty="0"/>
              <a:t> </a:t>
            </a:r>
            <a:r>
              <a:rPr lang="en-US" dirty="0"/>
              <a:t> </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The progression of liver disease in 69,290 individuals in Wales from 1999−2019: tracking the evolution of liver disease</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Pembroke T, et al. DILC 2020; AS062</a:t>
            </a:r>
          </a:p>
        </p:txBody>
      </p:sp>
      <p:cxnSp>
        <p:nvCxnSpPr>
          <p:cNvPr id="9" name="Straight Connector 8">
            <a:extLst>
              <a:ext uri="{FF2B5EF4-FFF2-40B4-BE49-F238E27FC236}">
                <a16:creationId xmlns:a16="http://schemas.microsoft.com/office/drawing/2014/main" id="{953802BD-2974-46D0-8BE7-645D205B008D}"/>
              </a:ext>
            </a:extLst>
          </p:cNvPr>
          <p:cNvCxnSpPr>
            <a:cxnSpLocks/>
          </p:cNvCxnSpPr>
          <p:nvPr/>
        </p:nvCxnSpPr>
        <p:spPr>
          <a:xfrm>
            <a:off x="7530950" y="1338263"/>
            <a:ext cx="13511" cy="4969462"/>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450EF99E-2834-46DF-89FD-64460CD7905D}"/>
              </a:ext>
            </a:extLst>
          </p:cNvPr>
          <p:cNvSpPr txBox="1"/>
          <p:nvPr/>
        </p:nvSpPr>
        <p:spPr>
          <a:xfrm>
            <a:off x="1110050" y="1751653"/>
            <a:ext cx="5431680" cy="338554"/>
          </a:xfrm>
          <a:prstGeom prst="rect">
            <a:avLst/>
          </a:prstGeom>
          <a:solidFill>
            <a:schemeClr val="bg1"/>
          </a:solid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Progression of 7,374 patients with ALD over 10 years</a:t>
            </a:r>
          </a:p>
        </p:txBody>
      </p:sp>
      <p:sp>
        <p:nvSpPr>
          <p:cNvPr id="49" name="Content Placeholder 1">
            <a:extLst>
              <a:ext uri="{FF2B5EF4-FFF2-40B4-BE49-F238E27FC236}">
                <a16:creationId xmlns:a16="http://schemas.microsoft.com/office/drawing/2014/main" id="{A3418D20-8D2E-4112-8610-BFA493953956}"/>
              </a:ext>
            </a:extLst>
          </p:cNvPr>
          <p:cNvSpPr txBox="1">
            <a:spLocks/>
          </p:cNvSpPr>
          <p:nvPr/>
        </p:nvSpPr>
        <p:spPr>
          <a:xfrm>
            <a:off x="7655054" y="1370610"/>
            <a:ext cx="4581381" cy="315089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CONCLUSION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Liver disease in Wales is increasing </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ALD is associated with increased disease progression </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The marked increase in NAFLD indicates that the relatively modest conversion to decompensation will cause significantly increased liver morbidity and mortality</a:t>
            </a:r>
            <a:endParaRPr kumimoji="0" lang="en-GB" sz="1800" b="0" i="0" u="none" strike="noStrike" kern="1200" cap="none" spc="0" normalizeH="0" baseline="0" noProof="0" dirty="0">
              <a:ln>
                <a:noFill/>
              </a:ln>
              <a:solidFill>
                <a:prstClr val="black"/>
              </a:solidFill>
              <a:effectLst/>
              <a:highlight>
                <a:srgbClr val="004A86"/>
              </a:highlight>
              <a:uLnTx/>
              <a:uFillTx/>
              <a:latin typeface="Arial" panose="020B0604020202020204"/>
              <a:ea typeface="+mn-ea"/>
              <a:cs typeface="+mn-cs"/>
            </a:endParaRPr>
          </a:p>
        </p:txBody>
      </p:sp>
      <p:grpSp>
        <p:nvGrpSpPr>
          <p:cNvPr id="11" name="Group 10">
            <a:extLst>
              <a:ext uri="{FF2B5EF4-FFF2-40B4-BE49-F238E27FC236}">
                <a16:creationId xmlns:a16="http://schemas.microsoft.com/office/drawing/2014/main" id="{A0DBDA8A-BEDC-4E8B-84FF-146876BBD82B}"/>
              </a:ext>
            </a:extLst>
          </p:cNvPr>
          <p:cNvGrpSpPr/>
          <p:nvPr/>
        </p:nvGrpSpPr>
        <p:grpSpPr>
          <a:xfrm>
            <a:off x="801586" y="2160310"/>
            <a:ext cx="6114282" cy="3629445"/>
            <a:chOff x="5982312" y="1434349"/>
            <a:chExt cx="6114282" cy="3629445"/>
          </a:xfrm>
        </p:grpSpPr>
        <p:pic>
          <p:nvPicPr>
            <p:cNvPr id="1026" name="Picture 2">
              <a:extLst>
                <a:ext uri="{FF2B5EF4-FFF2-40B4-BE49-F238E27FC236}">
                  <a16:creationId xmlns:a16="http://schemas.microsoft.com/office/drawing/2014/main" id="{1DDC13A8-1F94-40A8-AC62-C5CEA2576F7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54" b="692"/>
            <a:stretch/>
          </p:blipFill>
          <p:spPr bwMode="auto">
            <a:xfrm>
              <a:off x="6032480" y="1434349"/>
              <a:ext cx="5999318" cy="31990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1114E8B-0CD8-44AC-B2A1-9245055F2311}"/>
                </a:ext>
              </a:extLst>
            </p:cNvPr>
            <p:cNvSpPr/>
            <p:nvPr/>
          </p:nvSpPr>
          <p:spPr>
            <a:xfrm>
              <a:off x="11634294" y="2425614"/>
              <a:ext cx="204735" cy="113826"/>
            </a:xfrm>
            <a:prstGeom prst="rect">
              <a:avLst/>
            </a:prstGeom>
            <a:solidFill>
              <a:srgbClr val="C6D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0AF9472D-0779-4655-AAC5-39A8DD0BBE98}"/>
                </a:ext>
              </a:extLst>
            </p:cNvPr>
            <p:cNvSpPr txBox="1"/>
            <p:nvPr/>
          </p:nvSpPr>
          <p:spPr>
            <a:xfrm>
              <a:off x="11543581" y="2386855"/>
              <a:ext cx="295448" cy="138499"/>
            </a:xfrm>
            <a:prstGeom prst="rect">
              <a:avLst/>
            </a:prstGeom>
            <a:solidFill>
              <a:srgbClr val="C6D8F0"/>
            </a:solid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Arial" panose="020B0604020202020204"/>
                  <a:ea typeface="+mn-ea"/>
                  <a:cs typeface="+mn-cs"/>
                </a:rPr>
                <a:t>Dead</a:t>
              </a:r>
            </a:p>
          </p:txBody>
        </p:sp>
        <p:sp>
          <p:nvSpPr>
            <p:cNvPr id="13" name="TextBox 12">
              <a:extLst>
                <a:ext uri="{FF2B5EF4-FFF2-40B4-BE49-F238E27FC236}">
                  <a16:creationId xmlns:a16="http://schemas.microsoft.com/office/drawing/2014/main" id="{74D9A1E1-867D-430A-BBE7-A01F7358E81B}"/>
                </a:ext>
              </a:extLst>
            </p:cNvPr>
            <p:cNvSpPr txBox="1"/>
            <p:nvPr/>
          </p:nvSpPr>
          <p:spPr>
            <a:xfrm rot="16200000">
              <a:off x="5194699" y="2931719"/>
              <a:ext cx="1829142" cy="253916"/>
            </a:xfrm>
            <a:prstGeom prst="rect">
              <a:avLst/>
            </a:prstGeom>
            <a:solidFill>
              <a:schemeClr val="bg1"/>
            </a:solidFill>
            <a:ln>
              <a:solidFill>
                <a:srgbClr val="FF0000"/>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F0000"/>
                  </a:solidFill>
                  <a:effectLst/>
                  <a:uLnTx/>
                  <a:uFillTx/>
                  <a:latin typeface="Arial" panose="020B0604020202020204"/>
                  <a:ea typeface="+mn-ea"/>
                  <a:cs typeface="+mn-cs"/>
                </a:rPr>
                <a:t>Diagnosis of ALD (100%)</a:t>
              </a:r>
            </a:p>
          </p:txBody>
        </p:sp>
        <p:sp>
          <p:nvSpPr>
            <p:cNvPr id="26" name="TextBox 25">
              <a:extLst>
                <a:ext uri="{FF2B5EF4-FFF2-40B4-BE49-F238E27FC236}">
                  <a16:creationId xmlns:a16="http://schemas.microsoft.com/office/drawing/2014/main" id="{4AF3C127-ED6D-468A-8414-C55619760C59}"/>
                </a:ext>
              </a:extLst>
            </p:cNvPr>
            <p:cNvSpPr txBox="1"/>
            <p:nvPr/>
          </p:nvSpPr>
          <p:spPr>
            <a:xfrm>
              <a:off x="8134217" y="2243179"/>
              <a:ext cx="684562" cy="577081"/>
            </a:xfrm>
            <a:prstGeom prst="rect">
              <a:avLst/>
            </a:prstGeom>
            <a:solidFill>
              <a:schemeClr val="bg1"/>
            </a:solidFill>
            <a:ln>
              <a:solidFill>
                <a:srgbClr val="6CBE6C"/>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CBE6C"/>
                  </a:solidFill>
                  <a:effectLst/>
                  <a:uLnTx/>
                  <a:uFillTx/>
                  <a:latin typeface="Arial" panose="020B0604020202020204"/>
                  <a:ea typeface="+mn-ea"/>
                  <a:cs typeface="+mn-cs"/>
                </a:rPr>
                <a:t>Portal HTN (32%)</a:t>
              </a:r>
            </a:p>
          </p:txBody>
        </p:sp>
        <p:sp>
          <p:nvSpPr>
            <p:cNvPr id="36" name="TextBox 35">
              <a:extLst>
                <a:ext uri="{FF2B5EF4-FFF2-40B4-BE49-F238E27FC236}">
                  <a16:creationId xmlns:a16="http://schemas.microsoft.com/office/drawing/2014/main" id="{135F3EE3-437B-42BF-8401-51DD316782D5}"/>
                </a:ext>
              </a:extLst>
            </p:cNvPr>
            <p:cNvSpPr txBox="1"/>
            <p:nvPr/>
          </p:nvSpPr>
          <p:spPr>
            <a:xfrm>
              <a:off x="10916084" y="2258626"/>
              <a:ext cx="1180510" cy="253916"/>
            </a:xfrm>
            <a:prstGeom prst="rect">
              <a:avLst/>
            </a:prstGeom>
            <a:solidFill>
              <a:schemeClr val="bg1"/>
            </a:solidFill>
            <a:ln>
              <a:solidFill>
                <a:schemeClr val="accent1">
                  <a:lumMod val="40000"/>
                  <a:lumOff val="60000"/>
                </a:schemeClr>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1D498B">
                      <a:lumMod val="40000"/>
                      <a:lumOff val="60000"/>
                    </a:srgbClr>
                  </a:solidFill>
                  <a:effectLst/>
                  <a:uLnTx/>
                  <a:uFillTx/>
                  <a:latin typeface="Arial" panose="020B0604020202020204"/>
                  <a:ea typeface="+mn-ea"/>
                  <a:cs typeface="+mn-cs"/>
                </a:rPr>
                <a:t>Died</a:t>
              </a:r>
              <a:r>
                <a:rPr kumimoji="0" lang="en-GB" sz="1050" b="1" i="0" u="none" strike="noStrike" kern="1200" cap="none" spc="0" normalizeH="0" baseline="0" noProof="0" dirty="0">
                  <a:ln>
                    <a:noFill/>
                  </a:ln>
                  <a:solidFill>
                    <a:srgbClr val="1D498B">
                      <a:lumMod val="40000"/>
                      <a:lumOff val="60000"/>
                    </a:srgbClr>
                  </a:solidFill>
                  <a:effectLst/>
                  <a:uLnTx/>
                  <a:uFillTx/>
                  <a:latin typeface="Arial" panose="020B0604020202020204"/>
                  <a:ea typeface="+mn-ea"/>
                  <a:cs typeface="Arial"/>
                </a:rPr>
                <a:t> 79%</a:t>
              </a:r>
            </a:p>
          </p:txBody>
        </p:sp>
        <p:sp>
          <p:nvSpPr>
            <p:cNvPr id="20" name="TextBox 19">
              <a:extLst>
                <a:ext uri="{FF2B5EF4-FFF2-40B4-BE49-F238E27FC236}">
                  <a16:creationId xmlns:a16="http://schemas.microsoft.com/office/drawing/2014/main" id="{72DCD330-5117-FD4D-877E-0C12765911E8}"/>
                </a:ext>
              </a:extLst>
            </p:cNvPr>
            <p:cNvSpPr txBox="1"/>
            <p:nvPr/>
          </p:nvSpPr>
          <p:spPr>
            <a:xfrm>
              <a:off x="8977633" y="2622598"/>
              <a:ext cx="1325238" cy="415498"/>
            </a:xfrm>
            <a:prstGeom prst="rect">
              <a:avLst/>
            </a:prstGeom>
            <a:solidFill>
              <a:schemeClr val="bg1"/>
            </a:solidFill>
            <a:ln>
              <a:solidFill>
                <a:srgbClr val="FEA85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89708"/>
                  </a:solidFill>
                  <a:effectLst/>
                  <a:uLnTx/>
                  <a:uFillTx/>
                  <a:latin typeface="Arial" panose="020B0604020202020204"/>
                  <a:ea typeface="+mn-ea"/>
                  <a:cs typeface="+mn-cs"/>
                </a:rPr>
                <a:t>Decompensation 25%</a:t>
              </a:r>
            </a:p>
          </p:txBody>
        </p:sp>
        <p:sp>
          <p:nvSpPr>
            <p:cNvPr id="22" name="TextBox 21">
              <a:extLst>
                <a:ext uri="{FF2B5EF4-FFF2-40B4-BE49-F238E27FC236}">
                  <a16:creationId xmlns:a16="http://schemas.microsoft.com/office/drawing/2014/main" id="{AD9F266E-5117-C640-A9A4-B5CFBE79E682}"/>
                </a:ext>
              </a:extLst>
            </p:cNvPr>
            <p:cNvSpPr txBox="1"/>
            <p:nvPr/>
          </p:nvSpPr>
          <p:spPr>
            <a:xfrm>
              <a:off x="6650125" y="2834853"/>
              <a:ext cx="1197160" cy="253916"/>
            </a:xfrm>
            <a:prstGeom prst="rect">
              <a:avLst/>
            </a:prstGeom>
            <a:solidFill>
              <a:schemeClr val="bg1"/>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4B87"/>
                  </a:solidFill>
                  <a:effectLst/>
                  <a:uLnTx/>
                  <a:uFillTx/>
                  <a:latin typeface="Arial" panose="020B0604020202020204"/>
                  <a:ea typeface="+mn-ea"/>
                  <a:cs typeface="+mn-cs"/>
                </a:rPr>
                <a:t>Cirrhosis 41.7%</a:t>
              </a:r>
            </a:p>
          </p:txBody>
        </p:sp>
        <p:sp>
          <p:nvSpPr>
            <p:cNvPr id="23" name="TextBox 22">
              <a:extLst>
                <a:ext uri="{FF2B5EF4-FFF2-40B4-BE49-F238E27FC236}">
                  <a16:creationId xmlns:a16="http://schemas.microsoft.com/office/drawing/2014/main" id="{9CEF0C1C-12D0-F648-82E6-5466A47D8F3E}"/>
                </a:ext>
              </a:extLst>
            </p:cNvPr>
            <p:cNvSpPr txBox="1"/>
            <p:nvPr/>
          </p:nvSpPr>
          <p:spPr>
            <a:xfrm>
              <a:off x="10181984" y="3409491"/>
              <a:ext cx="948196" cy="253916"/>
            </a:xfrm>
            <a:prstGeom prst="rect">
              <a:avLst/>
            </a:prstGeom>
            <a:solidFill>
              <a:schemeClr val="bg1"/>
            </a:solidFill>
            <a:ln>
              <a:solidFill>
                <a:srgbClr val="FEA857"/>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F89708"/>
                  </a:solidFill>
                  <a:effectLst/>
                  <a:uLnTx/>
                  <a:uFillTx/>
                  <a:latin typeface="Arial" panose="020B0604020202020204"/>
                  <a:ea typeface="+mn-ea"/>
                  <a:cs typeface="+mn-cs"/>
                </a:rPr>
                <a:t>HCC 2.4%</a:t>
              </a:r>
            </a:p>
          </p:txBody>
        </p:sp>
        <p:sp>
          <p:nvSpPr>
            <p:cNvPr id="25" name="TextBox 24">
              <a:extLst>
                <a:ext uri="{FF2B5EF4-FFF2-40B4-BE49-F238E27FC236}">
                  <a16:creationId xmlns:a16="http://schemas.microsoft.com/office/drawing/2014/main" id="{D368A0DC-04CA-2A46-87D3-9C60CE6F7919}"/>
                </a:ext>
              </a:extLst>
            </p:cNvPr>
            <p:cNvSpPr txBox="1"/>
            <p:nvPr/>
          </p:nvSpPr>
          <p:spPr>
            <a:xfrm>
              <a:off x="10916084" y="4648296"/>
              <a:ext cx="1180510" cy="415498"/>
            </a:xfrm>
            <a:prstGeom prst="rect">
              <a:avLst/>
            </a:prstGeom>
            <a:solidFill>
              <a:schemeClr val="bg1"/>
            </a:solidFill>
            <a:ln>
              <a:solidFill>
                <a:srgbClr val="00B050"/>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B050"/>
                  </a:solidFill>
                  <a:effectLst/>
                  <a:uLnTx/>
                  <a:uFillTx/>
                  <a:latin typeface="Arial" panose="020B0604020202020204"/>
                  <a:ea typeface="+mn-ea"/>
                  <a:cs typeface="+mn-cs"/>
                </a:rPr>
                <a:t>Alive at 10 years 21%</a:t>
              </a:r>
              <a:endParaRPr kumimoji="0" lang="en-GB" sz="1050" b="1" i="0" u="none" strike="noStrike" kern="1200" cap="none" spc="0" normalizeH="0" baseline="0" noProof="0" dirty="0">
                <a:ln>
                  <a:noFill/>
                </a:ln>
                <a:solidFill>
                  <a:srgbClr val="00B050"/>
                </a:solidFill>
                <a:effectLst/>
                <a:uLnTx/>
                <a:uFillTx/>
                <a:latin typeface="Arial" panose="020B0604020202020204"/>
                <a:ea typeface="+mn-ea"/>
                <a:cs typeface="Arial"/>
              </a:endParaRPr>
            </a:p>
          </p:txBody>
        </p:sp>
      </p:grpSp>
      <p:grpSp>
        <p:nvGrpSpPr>
          <p:cNvPr id="29" name="Group 28">
            <a:extLst>
              <a:ext uri="{FF2B5EF4-FFF2-40B4-BE49-F238E27FC236}">
                <a16:creationId xmlns:a16="http://schemas.microsoft.com/office/drawing/2014/main" id="{5E50832B-778C-4835-BCA5-B6C300810FDE}"/>
              </a:ext>
            </a:extLst>
          </p:cNvPr>
          <p:cNvGrpSpPr/>
          <p:nvPr/>
        </p:nvGrpSpPr>
        <p:grpSpPr>
          <a:xfrm>
            <a:off x="604838" y="5566022"/>
            <a:ext cx="1812706" cy="261610"/>
            <a:chOff x="325413" y="5504027"/>
            <a:chExt cx="1812706" cy="261610"/>
          </a:xfrm>
        </p:grpSpPr>
        <p:sp>
          <p:nvSpPr>
            <p:cNvPr id="27" name="Rectangle 26">
              <a:extLst>
                <a:ext uri="{FF2B5EF4-FFF2-40B4-BE49-F238E27FC236}">
                  <a16:creationId xmlns:a16="http://schemas.microsoft.com/office/drawing/2014/main" id="{19A4DCC5-3DD4-4267-9463-DD8B6EE7F139}"/>
                </a:ext>
              </a:extLst>
            </p:cNvPr>
            <p:cNvSpPr/>
            <p:nvPr/>
          </p:nvSpPr>
          <p:spPr>
            <a:xfrm>
              <a:off x="325413" y="5555689"/>
              <a:ext cx="158285" cy="158285"/>
            </a:xfrm>
            <a:prstGeom prst="rect">
              <a:avLst/>
            </a:prstGeom>
            <a:solidFill>
              <a:srgbClr val="C6D8F0"/>
            </a:solidFill>
            <a:ln>
              <a:solidFill>
                <a:srgbClr val="C6D8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TextBox 27">
              <a:extLst>
                <a:ext uri="{FF2B5EF4-FFF2-40B4-BE49-F238E27FC236}">
                  <a16:creationId xmlns:a16="http://schemas.microsoft.com/office/drawing/2014/main" id="{DB02D453-F2DB-4590-94FD-3AD7B6BD07DF}"/>
                </a:ext>
              </a:extLst>
            </p:cNvPr>
            <p:cNvSpPr txBox="1"/>
            <p:nvPr/>
          </p:nvSpPr>
          <p:spPr>
            <a:xfrm>
              <a:off x="473881" y="5504027"/>
              <a:ext cx="166423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Progression to mortality</a:t>
              </a:r>
            </a:p>
          </p:txBody>
        </p:sp>
      </p:grpSp>
      <p:grpSp>
        <p:nvGrpSpPr>
          <p:cNvPr id="38" name="Group 37">
            <a:extLst>
              <a:ext uri="{FF2B5EF4-FFF2-40B4-BE49-F238E27FC236}">
                <a16:creationId xmlns:a16="http://schemas.microsoft.com/office/drawing/2014/main" id="{BAF2DAB8-6188-4762-B816-4745112096E7}"/>
              </a:ext>
            </a:extLst>
          </p:cNvPr>
          <p:cNvGrpSpPr/>
          <p:nvPr/>
        </p:nvGrpSpPr>
        <p:grpSpPr>
          <a:xfrm>
            <a:off x="604838" y="5844633"/>
            <a:ext cx="1806294" cy="261610"/>
            <a:chOff x="325413" y="5504027"/>
            <a:chExt cx="1806294" cy="261610"/>
          </a:xfrm>
        </p:grpSpPr>
        <p:sp>
          <p:nvSpPr>
            <p:cNvPr id="39" name="Rectangle 38">
              <a:extLst>
                <a:ext uri="{FF2B5EF4-FFF2-40B4-BE49-F238E27FC236}">
                  <a16:creationId xmlns:a16="http://schemas.microsoft.com/office/drawing/2014/main" id="{81737788-26D0-448D-8BFF-2A5EE694963A}"/>
                </a:ext>
              </a:extLst>
            </p:cNvPr>
            <p:cNvSpPr/>
            <p:nvPr/>
          </p:nvSpPr>
          <p:spPr>
            <a:xfrm>
              <a:off x="325413" y="5555689"/>
              <a:ext cx="158285" cy="158285"/>
            </a:xfrm>
            <a:prstGeom prst="rect">
              <a:avLst/>
            </a:prstGeom>
            <a:solidFill>
              <a:srgbClr val="63A0CC"/>
            </a:solidFill>
            <a:ln>
              <a:solidFill>
                <a:srgbClr val="63A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0" name="TextBox 39">
              <a:extLst>
                <a:ext uri="{FF2B5EF4-FFF2-40B4-BE49-F238E27FC236}">
                  <a16:creationId xmlns:a16="http://schemas.microsoft.com/office/drawing/2014/main" id="{A2E3FDE4-709C-4EA5-94BD-B76E3A7CD2C8}"/>
                </a:ext>
              </a:extLst>
            </p:cNvPr>
            <p:cNvSpPr txBox="1"/>
            <p:nvPr/>
          </p:nvSpPr>
          <p:spPr>
            <a:xfrm>
              <a:off x="473881" y="5504027"/>
              <a:ext cx="1657826"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Progression to cirrhosis</a:t>
              </a:r>
            </a:p>
          </p:txBody>
        </p:sp>
      </p:grpSp>
      <p:grpSp>
        <p:nvGrpSpPr>
          <p:cNvPr id="41" name="Group 40">
            <a:extLst>
              <a:ext uri="{FF2B5EF4-FFF2-40B4-BE49-F238E27FC236}">
                <a16:creationId xmlns:a16="http://schemas.microsoft.com/office/drawing/2014/main" id="{74BFDC8F-A0A9-404E-B849-C527F09A3188}"/>
              </a:ext>
            </a:extLst>
          </p:cNvPr>
          <p:cNvGrpSpPr/>
          <p:nvPr/>
        </p:nvGrpSpPr>
        <p:grpSpPr>
          <a:xfrm>
            <a:off x="604838" y="6108110"/>
            <a:ext cx="1963388" cy="261610"/>
            <a:chOff x="325413" y="5504027"/>
            <a:chExt cx="1963388" cy="261610"/>
          </a:xfrm>
        </p:grpSpPr>
        <p:sp>
          <p:nvSpPr>
            <p:cNvPr id="42" name="Rectangle 41">
              <a:extLst>
                <a:ext uri="{FF2B5EF4-FFF2-40B4-BE49-F238E27FC236}">
                  <a16:creationId xmlns:a16="http://schemas.microsoft.com/office/drawing/2014/main" id="{6A7CE570-71FE-4061-A731-318DDF29F56E}"/>
                </a:ext>
              </a:extLst>
            </p:cNvPr>
            <p:cNvSpPr/>
            <p:nvPr/>
          </p:nvSpPr>
          <p:spPr>
            <a:xfrm>
              <a:off x="325413" y="5555689"/>
              <a:ext cx="158285" cy="158285"/>
            </a:xfrm>
            <a:prstGeom prst="rect">
              <a:avLst/>
            </a:prstGeom>
            <a:solidFill>
              <a:srgbClr val="B7E9AC"/>
            </a:solidFill>
            <a:ln>
              <a:solidFill>
                <a:srgbClr val="B7E9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43" name="TextBox 42">
              <a:extLst>
                <a:ext uri="{FF2B5EF4-FFF2-40B4-BE49-F238E27FC236}">
                  <a16:creationId xmlns:a16="http://schemas.microsoft.com/office/drawing/2014/main" id="{68F2636B-FD68-4BBB-9E8D-037C60089605}"/>
                </a:ext>
              </a:extLst>
            </p:cNvPr>
            <p:cNvSpPr txBox="1"/>
            <p:nvPr/>
          </p:nvSpPr>
          <p:spPr>
            <a:xfrm>
              <a:off x="473881" y="5504027"/>
              <a:ext cx="1814920"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Progression to portal </a:t>
              </a:r>
              <a:r>
                <a:rPr lang="en-GB" sz="1100" dirty="0">
                  <a:solidFill>
                    <a:prstClr val="black"/>
                  </a:solidFill>
                  <a:latin typeface="Arial" panose="020B0604020202020204"/>
                </a:rPr>
                <a:t>HTN</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grpSp>
        <p:nvGrpSpPr>
          <p:cNvPr id="44" name="Group 43">
            <a:extLst>
              <a:ext uri="{FF2B5EF4-FFF2-40B4-BE49-F238E27FC236}">
                <a16:creationId xmlns:a16="http://schemas.microsoft.com/office/drawing/2014/main" id="{175E5CC0-ADBB-4E14-AA19-5AF4A481A82F}"/>
              </a:ext>
            </a:extLst>
          </p:cNvPr>
          <p:cNvGrpSpPr/>
          <p:nvPr/>
        </p:nvGrpSpPr>
        <p:grpSpPr>
          <a:xfrm>
            <a:off x="3067262" y="5566022"/>
            <a:ext cx="2316049" cy="261610"/>
            <a:chOff x="325413" y="5504027"/>
            <a:chExt cx="2316049" cy="261610"/>
          </a:xfrm>
        </p:grpSpPr>
        <p:sp>
          <p:nvSpPr>
            <p:cNvPr id="45" name="Rectangle 44">
              <a:extLst>
                <a:ext uri="{FF2B5EF4-FFF2-40B4-BE49-F238E27FC236}">
                  <a16:creationId xmlns:a16="http://schemas.microsoft.com/office/drawing/2014/main" id="{519EA831-5146-486A-B2BF-62D92A2406EB}"/>
                </a:ext>
              </a:extLst>
            </p:cNvPr>
            <p:cNvSpPr/>
            <p:nvPr/>
          </p:nvSpPr>
          <p:spPr>
            <a:xfrm>
              <a:off x="325413" y="5555689"/>
              <a:ext cx="158285" cy="158285"/>
            </a:xfrm>
            <a:prstGeom prst="rect">
              <a:avLst/>
            </a:prstGeom>
            <a:solidFill>
              <a:srgbClr val="FF8C26"/>
            </a:solidFill>
            <a:ln>
              <a:solidFill>
                <a:srgbClr val="FF8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6" name="TextBox 45">
              <a:extLst>
                <a:ext uri="{FF2B5EF4-FFF2-40B4-BE49-F238E27FC236}">
                  <a16:creationId xmlns:a16="http://schemas.microsoft.com/office/drawing/2014/main" id="{55738181-6EBE-4C72-AD8E-E00EBB1EA7E2}"/>
                </a:ext>
              </a:extLst>
            </p:cNvPr>
            <p:cNvSpPr txBox="1"/>
            <p:nvPr/>
          </p:nvSpPr>
          <p:spPr>
            <a:xfrm>
              <a:off x="473881" y="5504027"/>
              <a:ext cx="2167581"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Progression to decompensation</a:t>
              </a:r>
            </a:p>
          </p:txBody>
        </p:sp>
      </p:grpSp>
      <p:grpSp>
        <p:nvGrpSpPr>
          <p:cNvPr id="47" name="Group 46">
            <a:extLst>
              <a:ext uri="{FF2B5EF4-FFF2-40B4-BE49-F238E27FC236}">
                <a16:creationId xmlns:a16="http://schemas.microsoft.com/office/drawing/2014/main" id="{052F709B-29AA-4838-96B2-68291C86A342}"/>
              </a:ext>
            </a:extLst>
          </p:cNvPr>
          <p:cNvGrpSpPr/>
          <p:nvPr/>
        </p:nvGrpSpPr>
        <p:grpSpPr>
          <a:xfrm>
            <a:off x="3067262" y="5844633"/>
            <a:ext cx="2001860" cy="261610"/>
            <a:chOff x="325413" y="5504027"/>
            <a:chExt cx="2001860" cy="261610"/>
          </a:xfrm>
        </p:grpSpPr>
        <p:sp>
          <p:nvSpPr>
            <p:cNvPr id="48" name="Rectangle 47">
              <a:extLst>
                <a:ext uri="{FF2B5EF4-FFF2-40B4-BE49-F238E27FC236}">
                  <a16:creationId xmlns:a16="http://schemas.microsoft.com/office/drawing/2014/main" id="{DB0B7019-9CC1-47FB-BDDB-6199D949581E}"/>
                </a:ext>
              </a:extLst>
            </p:cNvPr>
            <p:cNvSpPr/>
            <p:nvPr/>
          </p:nvSpPr>
          <p:spPr>
            <a:xfrm>
              <a:off x="325413" y="5555689"/>
              <a:ext cx="158285" cy="158285"/>
            </a:xfrm>
            <a:prstGeom prst="rect">
              <a:avLst/>
            </a:prstGeom>
            <a:solidFill>
              <a:srgbClr val="EEBB79"/>
            </a:solidFill>
            <a:ln>
              <a:solidFill>
                <a:srgbClr val="EEBB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TextBox 50">
              <a:extLst>
                <a:ext uri="{FF2B5EF4-FFF2-40B4-BE49-F238E27FC236}">
                  <a16:creationId xmlns:a16="http://schemas.microsoft.com/office/drawing/2014/main" id="{0C5D53D4-2A92-4E47-8EF1-4A9A8DE66E80}"/>
                </a:ext>
              </a:extLst>
            </p:cNvPr>
            <p:cNvSpPr txBox="1"/>
            <p:nvPr/>
          </p:nvSpPr>
          <p:spPr>
            <a:xfrm>
              <a:off x="473881" y="5504027"/>
              <a:ext cx="1853392"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Progression to liver cancer</a:t>
              </a:r>
            </a:p>
          </p:txBody>
        </p:sp>
      </p:grpSp>
      <p:grpSp>
        <p:nvGrpSpPr>
          <p:cNvPr id="52" name="Group 51">
            <a:extLst>
              <a:ext uri="{FF2B5EF4-FFF2-40B4-BE49-F238E27FC236}">
                <a16:creationId xmlns:a16="http://schemas.microsoft.com/office/drawing/2014/main" id="{4B8742C0-CFCA-4998-8256-3F56606CF295}"/>
              </a:ext>
            </a:extLst>
          </p:cNvPr>
          <p:cNvGrpSpPr/>
          <p:nvPr/>
        </p:nvGrpSpPr>
        <p:grpSpPr>
          <a:xfrm>
            <a:off x="3067262" y="6108110"/>
            <a:ext cx="2176587" cy="261610"/>
            <a:chOff x="325413" y="5504027"/>
            <a:chExt cx="2176587" cy="261610"/>
          </a:xfrm>
        </p:grpSpPr>
        <p:sp>
          <p:nvSpPr>
            <p:cNvPr id="53" name="Rectangle 52">
              <a:extLst>
                <a:ext uri="{FF2B5EF4-FFF2-40B4-BE49-F238E27FC236}">
                  <a16:creationId xmlns:a16="http://schemas.microsoft.com/office/drawing/2014/main" id="{8611D4A3-D7DE-4D8A-A640-DD44777A67E9}"/>
                </a:ext>
              </a:extLst>
            </p:cNvPr>
            <p:cNvSpPr/>
            <p:nvPr/>
          </p:nvSpPr>
          <p:spPr>
            <a:xfrm>
              <a:off x="325413" y="5555689"/>
              <a:ext cx="158285" cy="158285"/>
            </a:xfrm>
            <a:prstGeom prst="rect">
              <a:avLst/>
            </a:prstGeom>
            <a:solidFill>
              <a:srgbClr val="6CBE6C"/>
            </a:solidFill>
            <a:ln>
              <a:solidFill>
                <a:srgbClr val="6CBE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4" name="TextBox 53">
              <a:extLst>
                <a:ext uri="{FF2B5EF4-FFF2-40B4-BE49-F238E27FC236}">
                  <a16:creationId xmlns:a16="http://schemas.microsoft.com/office/drawing/2014/main" id="{DF302121-468B-467D-993F-451BE44B8E85}"/>
                </a:ext>
              </a:extLst>
            </p:cNvPr>
            <p:cNvSpPr txBox="1"/>
            <p:nvPr/>
          </p:nvSpPr>
          <p:spPr>
            <a:xfrm>
              <a:off x="473881" y="5504027"/>
              <a:ext cx="202811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Survival to follow-up endpoint</a:t>
              </a:r>
            </a:p>
          </p:txBody>
        </p:sp>
      </p:grpSp>
      <p:sp>
        <p:nvSpPr>
          <p:cNvPr id="56" name="TextBox 55">
            <a:extLst>
              <a:ext uri="{FF2B5EF4-FFF2-40B4-BE49-F238E27FC236}">
                <a16:creationId xmlns:a16="http://schemas.microsoft.com/office/drawing/2014/main" id="{B2561AB6-9291-4045-A035-799D9DA61C78}"/>
              </a:ext>
            </a:extLst>
          </p:cNvPr>
          <p:cNvSpPr txBox="1"/>
          <p:nvPr/>
        </p:nvSpPr>
        <p:spPr>
          <a:xfrm>
            <a:off x="5482218" y="6001928"/>
            <a:ext cx="178641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HCC diagnosis precedes decompensation</a:t>
            </a:r>
          </a:p>
        </p:txBody>
      </p:sp>
      <p:cxnSp>
        <p:nvCxnSpPr>
          <p:cNvPr id="35" name="Straight Connector 34">
            <a:extLst>
              <a:ext uri="{FF2B5EF4-FFF2-40B4-BE49-F238E27FC236}">
                <a16:creationId xmlns:a16="http://schemas.microsoft.com/office/drawing/2014/main" id="{B456C039-4682-4EB2-9DBB-3F06FBB46B88}"/>
              </a:ext>
            </a:extLst>
          </p:cNvPr>
          <p:cNvCxnSpPr>
            <a:cxnSpLocks/>
          </p:cNvCxnSpPr>
          <p:nvPr/>
        </p:nvCxnSpPr>
        <p:spPr>
          <a:xfrm>
            <a:off x="5298927" y="6148806"/>
            <a:ext cx="183291" cy="0"/>
          </a:xfrm>
          <a:prstGeom prst="line">
            <a:avLst/>
          </a:prstGeom>
          <a:ln w="9525">
            <a:solidFill>
              <a:schemeClr val="tx1"/>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50" name="Picture 49">
            <a:hlinkClick r:id="rId4" action="ppaction://hlinksldjump"/>
            <a:extLst>
              <a:ext uri="{FF2B5EF4-FFF2-40B4-BE49-F238E27FC236}">
                <a16:creationId xmlns:a16="http://schemas.microsoft.com/office/drawing/2014/main" id="{1B699A78-B3A4-4BF2-8408-33B163AF38A8}"/>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525778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AC4C-DE85-47A6-9C52-284B0B4641BC}"/>
              </a:ext>
            </a:extLst>
          </p:cNvPr>
          <p:cNvSpPr>
            <a:spLocks noGrp="1"/>
          </p:cNvSpPr>
          <p:nvPr>
            <p:ph type="title"/>
          </p:nvPr>
        </p:nvSpPr>
        <p:spPr/>
        <p:txBody>
          <a:bodyPr/>
          <a:lstStyle/>
          <a:p>
            <a:r>
              <a:rPr lang="en-GB" b="0" i="0" u="none" strike="noStrike" dirty="0">
                <a:solidFill>
                  <a:srgbClr val="FFFFFF"/>
                </a:solidFill>
                <a:effectLst/>
                <a:latin typeface="Arial" panose="020B0604020202020204" pitchFamily="34" charset="0"/>
              </a:rPr>
              <a:t>About these slides</a:t>
            </a:r>
            <a:r>
              <a:rPr lang="en-GB" b="0" i="0" dirty="0">
                <a:solidFill>
                  <a:srgbClr val="000000"/>
                </a:solidFill>
                <a:effectLst/>
                <a:latin typeface="Arial" panose="020B0604020202020204" pitchFamily="34" charset="0"/>
              </a:rPr>
              <a:t>​</a:t>
            </a:r>
            <a:endParaRPr lang="en-US" dirty="0"/>
          </a:p>
        </p:txBody>
      </p:sp>
      <p:sp>
        <p:nvSpPr>
          <p:cNvPr id="3" name="Text Placeholder 2">
            <a:extLst>
              <a:ext uri="{FF2B5EF4-FFF2-40B4-BE49-F238E27FC236}">
                <a16:creationId xmlns:a16="http://schemas.microsoft.com/office/drawing/2014/main" id="{417B9E82-0869-47CD-A8F2-C05A3CA6616C}"/>
              </a:ext>
            </a:extLst>
          </p:cNvPr>
          <p:cNvSpPr>
            <a:spLocks noGrp="1"/>
          </p:cNvSpPr>
          <p:nvPr>
            <p:ph type="body" sz="quarter" idx="10"/>
          </p:nvPr>
        </p:nvSpPr>
        <p:spPr/>
        <p:txBody>
          <a:bodyPr/>
          <a:lstStyle/>
          <a:p>
            <a:endParaRPr lang="en-US"/>
          </a:p>
        </p:txBody>
      </p:sp>
      <p:sp>
        <p:nvSpPr>
          <p:cNvPr id="4" name="Content Placeholder 3">
            <a:extLst>
              <a:ext uri="{FF2B5EF4-FFF2-40B4-BE49-F238E27FC236}">
                <a16:creationId xmlns:a16="http://schemas.microsoft.com/office/drawing/2014/main" id="{924FC199-316D-4C1E-87CF-0959362555FC}"/>
              </a:ext>
            </a:extLst>
          </p:cNvPr>
          <p:cNvSpPr>
            <a:spLocks noGrp="1"/>
          </p:cNvSpPr>
          <p:nvPr>
            <p:ph sz="half" idx="1"/>
          </p:nvPr>
        </p:nvSpPr>
        <p:spPr/>
        <p:txBody>
          <a:bodyPr/>
          <a:lstStyle/>
          <a:p>
            <a:pPr fontAlgn="base">
              <a:spcBef>
                <a:spcPts val="1200"/>
              </a:spcBef>
            </a:pPr>
            <a:r>
              <a:rPr lang="it-IT" dirty="0">
                <a:solidFill>
                  <a:srgbClr val="000000"/>
                </a:solidFill>
                <a:latin typeface="Arial" panose="020B0604020202020204" pitchFamily="34" charset="0"/>
              </a:rPr>
              <a:t>These slides provide highlights of new data presented at Digital ILC 2020​</a:t>
            </a:r>
            <a:endParaRPr lang="en-GB" dirty="0">
              <a:solidFill>
                <a:srgbClr val="000000"/>
              </a:solidFill>
              <a:latin typeface="Arial" panose="020B0604020202020204" pitchFamily="34" charset="0"/>
            </a:endParaRPr>
          </a:p>
          <a:p>
            <a:pPr fontAlgn="base">
              <a:spcBef>
                <a:spcPts val="1200"/>
              </a:spcBef>
            </a:pPr>
            <a:r>
              <a:rPr lang="en-US" dirty="0">
                <a:solidFill>
                  <a:srgbClr val="000000"/>
                </a:solidFill>
                <a:latin typeface="Arial" panose="020B0604020202020204" pitchFamily="34" charset="0"/>
              </a:rPr>
              <a:t>Please feel free to use, adapt, and share these slides for your own personal use; however, please acknowledge EASL as the source​</a:t>
            </a:r>
          </a:p>
          <a:p>
            <a:pPr fontAlgn="base">
              <a:spcBef>
                <a:spcPts val="1200"/>
              </a:spcBef>
            </a:pPr>
            <a:r>
              <a:rPr lang="en-GB" dirty="0">
                <a:solidFill>
                  <a:srgbClr val="000000"/>
                </a:solidFill>
                <a:latin typeface="Arial" panose="020B0604020202020204" pitchFamily="34" charset="0"/>
              </a:rPr>
              <a:t>Definitions of all abbreviations shown in these slides, and a full copy of the original abstract text, are provided within the slide notes</a:t>
            </a:r>
            <a:r>
              <a:rPr lang="en-US" dirty="0">
                <a:solidFill>
                  <a:srgbClr val="000000"/>
                </a:solidFill>
                <a:latin typeface="Arial" panose="020B0604020202020204" pitchFamily="34" charset="0"/>
              </a:rPr>
              <a:t>​</a:t>
            </a:r>
          </a:p>
          <a:p>
            <a:pPr fontAlgn="base">
              <a:spcBef>
                <a:spcPts val="1200"/>
              </a:spcBef>
            </a:pPr>
            <a:r>
              <a:rPr lang="en-US" dirty="0">
                <a:solidFill>
                  <a:srgbClr val="000000"/>
                </a:solidFill>
                <a:latin typeface="Arial" panose="020B0604020202020204" pitchFamily="34" charset="0"/>
              </a:rPr>
              <a:t>Submitted abstracts are included in the slide notes, but data may not be identical to the final presented data shown on the slides</a:t>
            </a:r>
            <a:r>
              <a:rPr lang="en-GB" dirty="0">
                <a:solidFill>
                  <a:srgbClr val="000000"/>
                </a:solidFill>
                <a:latin typeface="Arial" panose="020B0604020202020204" pitchFamily="34" charset="0"/>
              </a:rPr>
              <a:t>​</a:t>
            </a:r>
          </a:p>
          <a:p>
            <a:pPr fontAlgn="base">
              <a:spcBef>
                <a:spcPts val="1200"/>
              </a:spcBef>
            </a:pPr>
            <a:r>
              <a:rPr lang="en-US" dirty="0"/>
              <a:t>When you see a symbol like this:       , you can click on it to return to the​ contents page</a:t>
            </a:r>
            <a:r>
              <a:rPr lang="en-GB" dirty="0"/>
              <a:t> </a:t>
            </a:r>
            <a:endParaRPr lang="en-US" b="0" i="0" dirty="0">
              <a:solidFill>
                <a:srgbClr val="000000"/>
              </a:solidFill>
              <a:effectLst/>
              <a:latin typeface="Arial" panose="020B0604020202020204" pitchFamily="34" charset="0"/>
            </a:endParaRPr>
          </a:p>
          <a:p>
            <a:endParaRPr lang="en-US" dirty="0"/>
          </a:p>
        </p:txBody>
      </p:sp>
      <p:pic>
        <p:nvPicPr>
          <p:cNvPr id="7" name="Picture 2">
            <a:extLst>
              <a:ext uri="{FF2B5EF4-FFF2-40B4-BE49-F238E27FC236}">
                <a16:creationId xmlns:a16="http://schemas.microsoft.com/office/drawing/2014/main" id="{5E2AC91C-F969-4219-9A9E-7190972DED59}"/>
              </a:ext>
            </a:extLst>
          </p:cNvPr>
          <p:cNvPicPr>
            <a:picLocks noChangeAspect="1"/>
          </p:cNvPicPr>
          <p:nvPr/>
        </p:nvPicPr>
        <p:blipFill>
          <a:blip r:embed="rId3"/>
          <a:stretch>
            <a:fillRect/>
          </a:stretch>
        </p:blipFill>
        <p:spPr>
          <a:xfrm>
            <a:off x="4638502" y="4033378"/>
            <a:ext cx="381000" cy="381000"/>
          </a:xfrm>
          <a:prstGeom prst="rect">
            <a:avLst/>
          </a:prstGeom>
          <a:ln>
            <a:noFill/>
          </a:ln>
        </p:spPr>
      </p:pic>
      <p:sp>
        <p:nvSpPr>
          <p:cNvPr id="8" name="TextBox 7">
            <a:extLst>
              <a:ext uri="{FF2B5EF4-FFF2-40B4-BE49-F238E27FC236}">
                <a16:creationId xmlns:a16="http://schemas.microsoft.com/office/drawing/2014/main" id="{149E25E1-27CC-4877-8E04-C177E6ABC054}"/>
              </a:ext>
            </a:extLst>
          </p:cNvPr>
          <p:cNvSpPr txBox="1"/>
          <p:nvPr/>
        </p:nvSpPr>
        <p:spPr>
          <a:xfrm>
            <a:off x="2279576" y="4806662"/>
            <a:ext cx="7416824" cy="1323439"/>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3981751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5406088" cy="4622400"/>
          </a:xfrm>
        </p:spPr>
        <p:txBody>
          <a:bodyPr/>
          <a:lstStyle/>
          <a:p>
            <a:pPr marL="0" indent="0">
              <a:buNone/>
            </a:pPr>
            <a:r>
              <a:rPr lang="en-US" sz="1800" b="1" dirty="0">
                <a:solidFill>
                  <a:schemeClr val="bg1"/>
                </a:solidFill>
                <a:highlight>
                  <a:srgbClr val="004A86"/>
                </a:highlight>
              </a:rPr>
              <a:t>BACKGROUND &amp; AIMS</a:t>
            </a:r>
            <a:r>
              <a:rPr lang="en-US" b="1" dirty="0">
                <a:solidFill>
                  <a:schemeClr val="bg1"/>
                </a:solidFill>
              </a:rPr>
              <a:t> </a:t>
            </a:r>
          </a:p>
          <a:p>
            <a:r>
              <a:rPr lang="en-GB" sz="1800" dirty="0"/>
              <a:t>Screening for NAFLD in primary care remains controversial</a:t>
            </a:r>
          </a:p>
          <a:p>
            <a:pPr lvl="1"/>
            <a:r>
              <a:rPr lang="en-GB" sz="1600" dirty="0"/>
              <a:t>Guideline recommendations are conflicting</a:t>
            </a:r>
          </a:p>
          <a:p>
            <a:r>
              <a:rPr lang="en-GB" sz="1800" dirty="0"/>
              <a:t>Risk of advanced fibrosis is increased in T2DM</a:t>
            </a:r>
          </a:p>
          <a:p>
            <a:pPr lvl="1"/>
            <a:r>
              <a:rPr lang="en-GB" sz="1600" dirty="0"/>
              <a:t>Particularly those with AUD</a:t>
            </a:r>
          </a:p>
          <a:p>
            <a:r>
              <a:rPr lang="en-GB" sz="1800" dirty="0"/>
              <a:t>Routine review makes T2DM patients an ideal population to screen using simple biomarkers</a:t>
            </a:r>
          </a:p>
          <a:p>
            <a:r>
              <a:rPr lang="en-GB" sz="1800" b="1" dirty="0"/>
              <a:t>AIM</a:t>
            </a:r>
            <a:r>
              <a:rPr lang="en-GB" sz="1800" dirty="0"/>
              <a:t>: to evaluate a 2-tier assessment of liver fibrosis in routine diabetic review in primary care</a:t>
            </a:r>
          </a:p>
          <a:p>
            <a:endParaRPr lang="en-GB" sz="1800" dirty="0"/>
          </a:p>
          <a:p>
            <a:pPr marL="0" indent="0">
              <a:buNone/>
            </a:pPr>
            <a:r>
              <a:rPr lang="en-GB" sz="1800" b="1" dirty="0">
                <a:solidFill>
                  <a:schemeClr val="bg1"/>
                </a:solidFill>
                <a:highlight>
                  <a:srgbClr val="004A86"/>
                </a:highlight>
              </a:rPr>
              <a:t>METHODS</a:t>
            </a:r>
          </a:p>
          <a:p>
            <a:r>
              <a:rPr lang="en-GB" sz="1800" dirty="0"/>
              <a:t>Pilot in 2 primary care practices in NE England</a:t>
            </a:r>
          </a:p>
          <a:p>
            <a:r>
              <a:rPr lang="en-GB" sz="1800" dirty="0"/>
              <a:t>T2DM patients undergoing diabetic review between April 2018 and September 2019</a:t>
            </a:r>
          </a:p>
          <a:p>
            <a:pPr lvl="1"/>
            <a:r>
              <a:rPr lang="en-GB" sz="1600" dirty="0"/>
              <a:t>Patients &lt;35 years of age excluded</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Incorporating assessment of liver fibrosis into routine diabetic review in primary care: a pilot</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*Irrespective of alcohol intake; </a:t>
            </a:r>
            <a:br>
              <a:rPr lang="en-GB" dirty="0"/>
            </a:br>
            <a:r>
              <a:rPr lang="en-US" baseline="30000" dirty="0"/>
              <a:t>†</a:t>
            </a:r>
            <a:r>
              <a:rPr lang="en-GB" dirty="0">
                <a:sym typeface="Symbol" panose="05050102010706020507" pitchFamily="18" charset="2"/>
              </a:rPr>
              <a:t>In case of uncertainty patients were offered liver biopsy. Screening for varices performed according to </a:t>
            </a:r>
            <a:r>
              <a:rPr lang="en-GB" dirty="0" err="1">
                <a:sym typeface="Symbol" panose="05050102010706020507" pitchFamily="18" charset="2"/>
              </a:rPr>
              <a:t>Baveno</a:t>
            </a:r>
            <a:r>
              <a:rPr lang="en-GB" dirty="0">
                <a:sym typeface="Symbol" panose="05050102010706020507" pitchFamily="18" charset="2"/>
              </a:rPr>
              <a:t> VI criteria</a:t>
            </a:r>
            <a:endParaRPr lang="en-GB" dirty="0"/>
          </a:p>
          <a:p>
            <a:r>
              <a:rPr lang="en-GB" dirty="0"/>
              <a:t>Mansour D, et al. DILC 2020; AS064</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3" name="Straight Connector 112">
            <a:extLst>
              <a:ext uri="{FF2B5EF4-FFF2-40B4-BE49-F238E27FC236}">
                <a16:creationId xmlns:a16="http://schemas.microsoft.com/office/drawing/2014/main" id="{E67BBDA7-DBA8-43E9-8CA9-1B71D1099368}"/>
              </a:ext>
            </a:extLst>
          </p:cNvPr>
          <p:cNvCxnSpPr>
            <a:cxnSpLocks/>
          </p:cNvCxnSpPr>
          <p:nvPr/>
        </p:nvCxnSpPr>
        <p:spPr>
          <a:xfrm flipH="1">
            <a:off x="423863" y="4621972"/>
            <a:ext cx="54847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5908619" y="1338263"/>
            <a:ext cx="0" cy="49911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0F94EF5-AADA-45A6-9E16-C85724C193FF}"/>
              </a:ext>
            </a:extLst>
          </p:cNvPr>
          <p:cNvSpPr txBox="1"/>
          <p:nvPr/>
        </p:nvSpPr>
        <p:spPr>
          <a:xfrm>
            <a:off x="7430023" y="1441729"/>
            <a:ext cx="3327012" cy="338554"/>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T2DM patients aged &gt;35 years</a:t>
            </a:r>
          </a:p>
        </p:txBody>
      </p:sp>
      <p:sp>
        <p:nvSpPr>
          <p:cNvPr id="17" name="TextBox 16">
            <a:extLst>
              <a:ext uri="{FF2B5EF4-FFF2-40B4-BE49-F238E27FC236}">
                <a16:creationId xmlns:a16="http://schemas.microsoft.com/office/drawing/2014/main" id="{3C053783-D350-471A-8BDB-02C8BFFE659E}"/>
              </a:ext>
            </a:extLst>
          </p:cNvPr>
          <p:cNvSpPr txBox="1"/>
          <p:nvPr/>
        </p:nvSpPr>
        <p:spPr>
          <a:xfrm>
            <a:off x="7529640" y="2097175"/>
            <a:ext cx="3127779" cy="338554"/>
          </a:xfrm>
          <a:prstGeom prst="rect">
            <a:avLst/>
          </a:prstGeom>
          <a:solidFill>
            <a:schemeClr val="accent1">
              <a:lumMod val="20000"/>
              <a:lumOff val="80000"/>
            </a:schemeClr>
          </a:solid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FIB-4 score requested via EMR*</a:t>
            </a:r>
          </a:p>
        </p:txBody>
      </p:sp>
      <p:sp>
        <p:nvSpPr>
          <p:cNvPr id="18" name="TextBox 17">
            <a:extLst>
              <a:ext uri="{FF2B5EF4-FFF2-40B4-BE49-F238E27FC236}">
                <a16:creationId xmlns:a16="http://schemas.microsoft.com/office/drawing/2014/main" id="{993928A4-F5F5-4096-A564-1E4734EF6655}"/>
              </a:ext>
            </a:extLst>
          </p:cNvPr>
          <p:cNvSpPr txBox="1"/>
          <p:nvPr/>
        </p:nvSpPr>
        <p:spPr>
          <a:xfrm>
            <a:off x="6377834" y="2895259"/>
            <a:ext cx="2643160"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FIB-4 &gt; age-related cut-off </a:t>
            </a:r>
          </a:p>
        </p:txBody>
      </p:sp>
      <p:sp>
        <p:nvSpPr>
          <p:cNvPr id="21" name="TextBox 20">
            <a:extLst>
              <a:ext uri="{FF2B5EF4-FFF2-40B4-BE49-F238E27FC236}">
                <a16:creationId xmlns:a16="http://schemas.microsoft.com/office/drawing/2014/main" id="{64003D9D-9979-461C-B7F0-1A59194B9B50}"/>
              </a:ext>
            </a:extLst>
          </p:cNvPr>
          <p:cNvSpPr txBox="1"/>
          <p:nvPr/>
        </p:nvSpPr>
        <p:spPr>
          <a:xfrm>
            <a:off x="9178145" y="2894490"/>
            <a:ext cx="2643159"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FIB-4 &lt; age-related cut-off </a:t>
            </a:r>
          </a:p>
        </p:txBody>
      </p:sp>
      <p:sp>
        <p:nvSpPr>
          <p:cNvPr id="22" name="TextBox 21">
            <a:extLst>
              <a:ext uri="{FF2B5EF4-FFF2-40B4-BE49-F238E27FC236}">
                <a16:creationId xmlns:a16="http://schemas.microsoft.com/office/drawing/2014/main" id="{A568B5E0-3CB8-4618-BCD5-675D246295F6}"/>
              </a:ext>
            </a:extLst>
          </p:cNvPr>
          <p:cNvSpPr txBox="1"/>
          <p:nvPr/>
        </p:nvSpPr>
        <p:spPr>
          <a:xfrm>
            <a:off x="9974578" y="3701094"/>
            <a:ext cx="1050288"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No action</a:t>
            </a:r>
          </a:p>
        </p:txBody>
      </p:sp>
      <p:sp>
        <p:nvSpPr>
          <p:cNvPr id="23" name="TextBox 22">
            <a:extLst>
              <a:ext uri="{FF2B5EF4-FFF2-40B4-BE49-F238E27FC236}">
                <a16:creationId xmlns:a16="http://schemas.microsoft.com/office/drawing/2014/main" id="{F0D5BD94-C458-4587-A05C-DE641A846152}"/>
              </a:ext>
            </a:extLst>
          </p:cNvPr>
          <p:cNvSpPr txBox="1"/>
          <p:nvPr/>
        </p:nvSpPr>
        <p:spPr>
          <a:xfrm>
            <a:off x="6602799" y="3523657"/>
            <a:ext cx="2193229" cy="584775"/>
          </a:xfrm>
          <a:prstGeom prst="rect">
            <a:avLst/>
          </a:prstGeom>
          <a:solidFill>
            <a:schemeClr val="accent1">
              <a:lumMod val="20000"/>
              <a:lumOff val="80000"/>
            </a:schemeClr>
          </a:solidFill>
          <a:ln>
            <a:solidFill>
              <a:schemeClr val="accent1"/>
            </a:solid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GP advised via EMR</a:t>
            </a:r>
            <a:b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to request </a:t>
            </a:r>
            <a:r>
              <a:rPr kumimoji="0" lang="en-GB" sz="1600" b="0" i="0" u="none" strike="noStrike" kern="1200" cap="none" spc="0" normalizeH="0" baseline="0" noProof="0" dirty="0" err="1">
                <a:ln>
                  <a:noFill/>
                </a:ln>
                <a:solidFill>
                  <a:prstClr val="black"/>
                </a:solidFill>
                <a:effectLst/>
                <a:uLnTx/>
                <a:uFillTx/>
                <a:latin typeface="Arial" panose="020B0604020202020204"/>
                <a:ea typeface="+mn-ea"/>
                <a:cs typeface="+mn-cs"/>
              </a:rPr>
              <a:t>Fibroscan</a:t>
            </a:r>
            <a:r>
              <a:rPr kumimoji="0" lang="en-GB" sz="1600" b="0" i="0" u="none" strike="noStrike" kern="1200" cap="none" spc="0" normalizeH="0" baseline="30000" noProof="0" dirty="0">
                <a:ln>
                  <a:noFill/>
                </a:ln>
                <a:solidFill>
                  <a:prstClr val="black"/>
                </a:solidFill>
                <a:effectLst/>
                <a:uLnTx/>
                <a:uFillTx/>
                <a:latin typeface="Arial" panose="020B0604020202020204"/>
                <a:ea typeface="+mn-ea"/>
                <a:cs typeface="+mn-cs"/>
              </a:rPr>
              <a:t>®</a:t>
            </a:r>
          </a:p>
        </p:txBody>
      </p:sp>
      <p:sp>
        <p:nvSpPr>
          <p:cNvPr id="24" name="TextBox 23">
            <a:extLst>
              <a:ext uri="{FF2B5EF4-FFF2-40B4-BE49-F238E27FC236}">
                <a16:creationId xmlns:a16="http://schemas.microsoft.com/office/drawing/2014/main" id="{F64C99B5-9B4B-481B-83C7-073A4BF89291}"/>
              </a:ext>
            </a:extLst>
          </p:cNvPr>
          <p:cNvSpPr txBox="1"/>
          <p:nvPr/>
        </p:nvSpPr>
        <p:spPr>
          <a:xfrm>
            <a:off x="6166417" y="4794953"/>
            <a:ext cx="1466520" cy="338554"/>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LSM &gt;8 kPa</a:t>
            </a:r>
          </a:p>
        </p:txBody>
      </p:sp>
      <p:sp>
        <p:nvSpPr>
          <p:cNvPr id="25" name="TextBox 24">
            <a:extLst>
              <a:ext uri="{FF2B5EF4-FFF2-40B4-BE49-F238E27FC236}">
                <a16:creationId xmlns:a16="http://schemas.microsoft.com/office/drawing/2014/main" id="{C559AC26-301B-41EE-8581-A17333B5A189}"/>
              </a:ext>
            </a:extLst>
          </p:cNvPr>
          <p:cNvSpPr txBox="1"/>
          <p:nvPr/>
        </p:nvSpPr>
        <p:spPr>
          <a:xfrm>
            <a:off x="7783500" y="4794953"/>
            <a:ext cx="1458506" cy="338554"/>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LSM ≤8 kPa</a:t>
            </a:r>
          </a:p>
        </p:txBody>
      </p:sp>
      <p:sp>
        <p:nvSpPr>
          <p:cNvPr id="26" name="TextBox 25">
            <a:extLst>
              <a:ext uri="{FF2B5EF4-FFF2-40B4-BE49-F238E27FC236}">
                <a16:creationId xmlns:a16="http://schemas.microsoft.com/office/drawing/2014/main" id="{73486368-51A3-49AE-9DD6-3F5DDBC67CE9}"/>
              </a:ext>
            </a:extLst>
          </p:cNvPr>
          <p:cNvSpPr txBox="1"/>
          <p:nvPr/>
        </p:nvSpPr>
        <p:spPr>
          <a:xfrm>
            <a:off x="6010123" y="5412414"/>
            <a:ext cx="1779108" cy="338554"/>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Secondary care</a:t>
            </a:r>
          </a:p>
        </p:txBody>
      </p:sp>
      <p:sp>
        <p:nvSpPr>
          <p:cNvPr id="27" name="TextBox 26">
            <a:extLst>
              <a:ext uri="{FF2B5EF4-FFF2-40B4-BE49-F238E27FC236}">
                <a16:creationId xmlns:a16="http://schemas.microsoft.com/office/drawing/2014/main" id="{4C0061AD-1AC9-45D2-A228-987C58C48E88}"/>
              </a:ext>
            </a:extLst>
          </p:cNvPr>
          <p:cNvSpPr txBox="1"/>
          <p:nvPr/>
        </p:nvSpPr>
        <p:spPr>
          <a:xfrm>
            <a:off x="9522070" y="4456183"/>
            <a:ext cx="2434835" cy="830997"/>
          </a:xfrm>
          <a:prstGeom prst="rect">
            <a:avLst/>
          </a:prstGeom>
          <a:noFill/>
          <a:ln>
            <a:solidFill>
              <a:schemeClr val="accent1"/>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Arial"/>
              </a:rPr>
              <a:t>Manage in primary care</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Repeat </a:t>
            </a:r>
            <a:r>
              <a:rPr kumimoji="0" lang="en-GB" sz="1600" b="0" i="0" u="none" strike="noStrike" kern="1200" cap="none" spc="0" normalizeH="0" baseline="0" noProof="0" dirty="0" err="1">
                <a:ln>
                  <a:noFill/>
                </a:ln>
                <a:solidFill>
                  <a:prstClr val="black"/>
                </a:solidFill>
                <a:effectLst/>
                <a:uLnTx/>
                <a:uFillTx/>
                <a:latin typeface="Arial" panose="020B0604020202020204"/>
                <a:ea typeface="+mn-ea"/>
                <a:cs typeface="+mn-cs"/>
              </a:rPr>
              <a:t>Fibroscan</a:t>
            </a:r>
            <a:r>
              <a:rPr kumimoji="0" lang="en-GB" sz="1600" b="0" i="0" u="none" strike="noStrike" kern="1200" cap="none" spc="0" normalizeH="0" baseline="30000" noProof="0" dirty="0">
                <a:ln>
                  <a:noFill/>
                </a:ln>
                <a:solidFill>
                  <a:prstClr val="black"/>
                </a:solidFill>
                <a:effectLst/>
                <a:uLnTx/>
                <a:uFillTx/>
                <a:latin typeface="Arial" panose="020B0604020202020204"/>
                <a:ea typeface="+mn-ea"/>
                <a:cs typeface="+mn-cs"/>
              </a:rPr>
              <a:t>®</a:t>
            </a:r>
            <a:endParaRPr kumimoji="0" lang="en-GB"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in 3 years</a:t>
            </a:r>
          </a:p>
        </p:txBody>
      </p:sp>
      <p:cxnSp>
        <p:nvCxnSpPr>
          <p:cNvPr id="28" name="Straight Arrow Connector 27">
            <a:extLst>
              <a:ext uri="{FF2B5EF4-FFF2-40B4-BE49-F238E27FC236}">
                <a16:creationId xmlns:a16="http://schemas.microsoft.com/office/drawing/2014/main" id="{48CE580F-4BA8-4FCE-87BB-9F5960A0A01A}"/>
              </a:ext>
            </a:extLst>
          </p:cNvPr>
          <p:cNvCxnSpPr>
            <a:stCxn id="15" idx="2"/>
            <a:endCxn id="17" idx="0"/>
          </p:cNvCxnSpPr>
          <p:nvPr/>
        </p:nvCxnSpPr>
        <p:spPr>
          <a:xfrm>
            <a:off x="9093529" y="1780283"/>
            <a:ext cx="1" cy="3168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BD10F30-09F4-4E88-B515-E191A8929F20}"/>
              </a:ext>
            </a:extLst>
          </p:cNvPr>
          <p:cNvCxnSpPr>
            <a:stCxn id="17" idx="2"/>
            <a:endCxn id="21" idx="0"/>
          </p:cNvCxnSpPr>
          <p:nvPr/>
        </p:nvCxnSpPr>
        <p:spPr>
          <a:xfrm rot="16200000" flipH="1">
            <a:off x="9567247" y="1962011"/>
            <a:ext cx="458761" cy="140619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D3BD416B-C34F-4304-B09A-5A75A03B3F5B}"/>
              </a:ext>
            </a:extLst>
          </p:cNvPr>
          <p:cNvCxnSpPr>
            <a:stCxn id="17" idx="2"/>
            <a:endCxn id="18" idx="0"/>
          </p:cNvCxnSpPr>
          <p:nvPr/>
        </p:nvCxnSpPr>
        <p:spPr>
          <a:xfrm rot="5400000">
            <a:off x="8166707" y="1968436"/>
            <a:ext cx="459530" cy="1394116"/>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EE181866-0C68-413B-8040-48E46314C7BC}"/>
              </a:ext>
            </a:extLst>
          </p:cNvPr>
          <p:cNvCxnSpPr>
            <a:stCxn id="21" idx="2"/>
            <a:endCxn id="22" idx="0"/>
          </p:cNvCxnSpPr>
          <p:nvPr/>
        </p:nvCxnSpPr>
        <p:spPr>
          <a:xfrm flipH="1">
            <a:off x="10499722" y="3233044"/>
            <a:ext cx="3" cy="4680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B5026A66-3E0E-46F4-BDF2-7B5649E051FE}"/>
              </a:ext>
            </a:extLst>
          </p:cNvPr>
          <p:cNvCxnSpPr>
            <a:stCxn id="18" idx="2"/>
            <a:endCxn id="23" idx="0"/>
          </p:cNvCxnSpPr>
          <p:nvPr/>
        </p:nvCxnSpPr>
        <p:spPr>
          <a:xfrm>
            <a:off x="7699414" y="3233813"/>
            <a:ext cx="0" cy="2898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26FD71C0-53EF-4720-BD0A-6BD5279D87CF}"/>
              </a:ext>
            </a:extLst>
          </p:cNvPr>
          <p:cNvCxnSpPr>
            <a:cxnSpLocks/>
            <a:stCxn id="25" idx="3"/>
          </p:cNvCxnSpPr>
          <p:nvPr/>
        </p:nvCxnSpPr>
        <p:spPr>
          <a:xfrm>
            <a:off x="9242006" y="4964230"/>
            <a:ext cx="28006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6FE0182D-2436-4453-B8A8-06B3B4D0B527}"/>
              </a:ext>
            </a:extLst>
          </p:cNvPr>
          <p:cNvCxnSpPr>
            <a:stCxn id="23" idx="2"/>
            <a:endCxn id="24" idx="0"/>
          </p:cNvCxnSpPr>
          <p:nvPr/>
        </p:nvCxnSpPr>
        <p:spPr>
          <a:xfrm rot="5400000">
            <a:off x="6956286" y="4051824"/>
            <a:ext cx="686521" cy="799737"/>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9E82F0F9-3AD8-455B-B363-6097D90242CD}"/>
              </a:ext>
            </a:extLst>
          </p:cNvPr>
          <p:cNvCxnSpPr>
            <a:stCxn id="23" idx="2"/>
            <a:endCxn id="25" idx="0"/>
          </p:cNvCxnSpPr>
          <p:nvPr/>
        </p:nvCxnSpPr>
        <p:spPr>
          <a:xfrm rot="16200000" flipH="1">
            <a:off x="7762823" y="4045022"/>
            <a:ext cx="686521" cy="81333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1801905D-79D0-423B-B4AE-B5AED14547A8}"/>
              </a:ext>
            </a:extLst>
          </p:cNvPr>
          <p:cNvCxnSpPr>
            <a:cxnSpLocks/>
            <a:stCxn id="24" idx="2"/>
            <a:endCxn id="26" idx="0"/>
          </p:cNvCxnSpPr>
          <p:nvPr/>
        </p:nvCxnSpPr>
        <p:spPr>
          <a:xfrm>
            <a:off x="6899677" y="5133507"/>
            <a:ext cx="0" cy="27890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2E4AC66A-C51E-4DB5-8B82-25EE8BD96A86}"/>
              </a:ext>
            </a:extLst>
          </p:cNvPr>
          <p:cNvSpPr txBox="1"/>
          <p:nvPr/>
        </p:nvSpPr>
        <p:spPr>
          <a:xfrm>
            <a:off x="6497163" y="5935415"/>
            <a:ext cx="805029"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F3/F4</a:t>
            </a:r>
            <a:r>
              <a:rPr kumimoji="0" lang="en-US" sz="1800" b="0" i="0" u="none" strike="noStrike" kern="1200" cap="none" spc="0" normalizeH="0" baseline="30000" noProof="0" dirty="0">
                <a:ln>
                  <a:noFill/>
                </a:ln>
                <a:solidFill>
                  <a:prstClr val="black"/>
                </a:solidFill>
                <a:effectLst/>
                <a:uLnTx/>
                <a:uFillTx/>
                <a:latin typeface="Arial" panose="020B0604020202020204"/>
                <a:ea typeface="+mn-ea"/>
                <a:cs typeface="+mn-cs"/>
              </a:rPr>
              <a:t>†</a:t>
            </a:r>
            <a:endParaRPr kumimoji="0" lang="en-GB" sz="1600" b="0" i="0" u="none" strike="noStrike" kern="1200" cap="none" spc="0" normalizeH="0" baseline="30000" noProof="0" dirty="0">
              <a:ln>
                <a:noFill/>
              </a:ln>
              <a:solidFill>
                <a:prstClr val="black"/>
              </a:solidFill>
              <a:effectLst/>
              <a:uLnTx/>
              <a:uFillTx/>
              <a:latin typeface="Arial" panose="020B0604020202020204"/>
              <a:ea typeface="+mn-ea"/>
              <a:cs typeface="+mn-cs"/>
            </a:endParaRPr>
          </a:p>
        </p:txBody>
      </p:sp>
      <p:cxnSp>
        <p:nvCxnSpPr>
          <p:cNvPr id="119" name="Straight Arrow Connector 118">
            <a:extLst>
              <a:ext uri="{FF2B5EF4-FFF2-40B4-BE49-F238E27FC236}">
                <a16:creationId xmlns:a16="http://schemas.microsoft.com/office/drawing/2014/main" id="{9532AB84-9658-4367-B4CF-245A9554CCC9}"/>
              </a:ext>
            </a:extLst>
          </p:cNvPr>
          <p:cNvCxnSpPr>
            <a:cxnSpLocks/>
            <a:stCxn id="26" idx="2"/>
            <a:endCxn id="54" idx="0"/>
          </p:cNvCxnSpPr>
          <p:nvPr/>
        </p:nvCxnSpPr>
        <p:spPr>
          <a:xfrm>
            <a:off x="6899677" y="5750968"/>
            <a:ext cx="1" cy="18444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BEF93712-BE0F-479F-81A9-A489A10246BC}"/>
              </a:ext>
            </a:extLst>
          </p:cNvPr>
          <p:cNvSpPr txBox="1"/>
          <p:nvPr/>
        </p:nvSpPr>
        <p:spPr>
          <a:xfrm>
            <a:off x="7699413" y="5935415"/>
            <a:ext cx="2681549" cy="338554"/>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Surveillance programmes</a:t>
            </a:r>
          </a:p>
        </p:txBody>
      </p:sp>
      <p:cxnSp>
        <p:nvCxnSpPr>
          <p:cNvPr id="121" name="Straight Arrow Connector 120">
            <a:extLst>
              <a:ext uri="{FF2B5EF4-FFF2-40B4-BE49-F238E27FC236}">
                <a16:creationId xmlns:a16="http://schemas.microsoft.com/office/drawing/2014/main" id="{0988A0FE-67E8-4BF4-A98D-FF5A3BCDF733}"/>
              </a:ext>
            </a:extLst>
          </p:cNvPr>
          <p:cNvCxnSpPr>
            <a:stCxn id="54" idx="3"/>
            <a:endCxn id="57" idx="1"/>
          </p:cNvCxnSpPr>
          <p:nvPr/>
        </p:nvCxnSpPr>
        <p:spPr>
          <a:xfrm>
            <a:off x="7302192" y="6104692"/>
            <a:ext cx="397221"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0915DD2-ACA0-429C-8094-8E1B405F72C0}"/>
              </a:ext>
            </a:extLst>
          </p:cNvPr>
          <p:cNvSpPr txBox="1"/>
          <p:nvPr/>
        </p:nvSpPr>
        <p:spPr>
          <a:xfrm>
            <a:off x="8152349" y="5297394"/>
            <a:ext cx="1275902" cy="584775"/>
          </a:xfrm>
          <a:prstGeom prst="rect">
            <a:avLst/>
          </a:prstGeom>
          <a:noFill/>
          <a:ln>
            <a:solidFill>
              <a:schemeClr val="accent1"/>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Arial"/>
              </a:rPr>
              <a:t>≤F2 fibrosis w/o NASH</a:t>
            </a:r>
          </a:p>
        </p:txBody>
      </p:sp>
      <p:cxnSp>
        <p:nvCxnSpPr>
          <p:cNvPr id="32" name="Straight Arrow Connector 31">
            <a:extLst>
              <a:ext uri="{FF2B5EF4-FFF2-40B4-BE49-F238E27FC236}">
                <a16:creationId xmlns:a16="http://schemas.microsoft.com/office/drawing/2014/main" id="{56C181FA-5038-425B-9C53-25E62B3FA476}"/>
              </a:ext>
            </a:extLst>
          </p:cNvPr>
          <p:cNvCxnSpPr>
            <a:cxnSpLocks/>
            <a:stCxn id="26" idx="3"/>
          </p:cNvCxnSpPr>
          <p:nvPr/>
        </p:nvCxnSpPr>
        <p:spPr>
          <a:xfrm>
            <a:off x="7789231" y="5581691"/>
            <a:ext cx="366881" cy="76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19E3870E-0A28-4969-A941-2471BFC48752}"/>
              </a:ext>
            </a:extLst>
          </p:cNvPr>
          <p:cNvCxnSpPr>
            <a:cxnSpLocks/>
            <a:endCxn id="27" idx="2"/>
          </p:cNvCxnSpPr>
          <p:nvPr/>
        </p:nvCxnSpPr>
        <p:spPr>
          <a:xfrm flipV="1">
            <a:off x="10739487" y="5287180"/>
            <a:ext cx="1" cy="31714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4E07FD9-66D1-4D88-9033-1B460580F6C4}"/>
              </a:ext>
            </a:extLst>
          </p:cNvPr>
          <p:cNvCxnSpPr>
            <a:cxnSpLocks/>
          </p:cNvCxnSpPr>
          <p:nvPr/>
        </p:nvCxnSpPr>
        <p:spPr>
          <a:xfrm>
            <a:off x="9431728" y="5614538"/>
            <a:ext cx="1325307" cy="0"/>
          </a:xfrm>
          <a:prstGeom prst="straightConnector1">
            <a:avLst/>
          </a:prstGeom>
          <a:ln w="38100">
            <a:tailEnd type="none"/>
          </a:ln>
        </p:spPr>
        <p:style>
          <a:lnRef idx="1">
            <a:schemeClr val="accent1"/>
          </a:lnRef>
          <a:fillRef idx="0">
            <a:schemeClr val="accent1"/>
          </a:fillRef>
          <a:effectRef idx="0">
            <a:schemeClr val="accent1"/>
          </a:effectRef>
          <a:fontRef idx="minor">
            <a:schemeClr val="tx1"/>
          </a:fontRef>
        </p:style>
      </p:cxnSp>
      <p:pic>
        <p:nvPicPr>
          <p:cNvPr id="35" name="Picture 34">
            <a:hlinkClick r:id="rId3" action="ppaction://hlinksldjump"/>
            <a:extLst>
              <a:ext uri="{FF2B5EF4-FFF2-40B4-BE49-F238E27FC236}">
                <a16:creationId xmlns:a16="http://schemas.microsoft.com/office/drawing/2014/main" id="{1040F5E7-9834-408B-912F-4DEF55140B8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659422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4175" y="4280124"/>
            <a:ext cx="1515620" cy="238528"/>
          </a:xfrm>
          <a:prstGeom prst="rect">
            <a:avLst/>
          </a:prstGeom>
          <a:solidFill>
            <a:schemeClr val="accent1">
              <a:lumMod val="20000"/>
              <a:lumOff val="80000"/>
            </a:schemeClr>
          </a:solidFill>
          <a:ln w="31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5406088" cy="4622400"/>
          </a:xfrm>
        </p:spPr>
        <p:txBody>
          <a:bodyPr vert="horz" lIns="91440" tIns="45720" rIns="91440" bIns="45720" rtlCol="0" anchor="t">
            <a:noAutofit/>
          </a:bodyPr>
          <a:lstStyle/>
          <a:p>
            <a:pPr marL="0" indent="0">
              <a:buNone/>
            </a:pPr>
            <a:r>
              <a:rPr lang="en-US" sz="1800" b="1" dirty="0">
                <a:solidFill>
                  <a:schemeClr val="bg1"/>
                </a:solidFill>
                <a:highlight>
                  <a:srgbClr val="004A86"/>
                </a:highlight>
              </a:rPr>
              <a:t>RESULTS</a:t>
            </a:r>
            <a:r>
              <a:rPr lang="en-US" b="1" dirty="0">
                <a:solidFill>
                  <a:schemeClr val="bg1"/>
                </a:solidFill>
              </a:rPr>
              <a:t> </a:t>
            </a:r>
          </a:p>
          <a:p>
            <a:r>
              <a:rPr lang="en-GB" sz="1600" dirty="0"/>
              <a:t>Rate of advanced fibrosis was 4.6%</a:t>
            </a:r>
            <a:endParaRPr lang="en-GB" sz="1600" dirty="0">
              <a:cs typeface="Arial"/>
            </a:endParaRPr>
          </a:p>
          <a:p>
            <a:pPr lvl="1"/>
            <a:r>
              <a:rPr lang="en-GB" sz="1400" dirty="0"/>
              <a:t>Significantly higher in patients drinking </a:t>
            </a:r>
            <a:br>
              <a:rPr lang="en-GB" sz="1400" dirty="0"/>
            </a:br>
            <a:r>
              <a:rPr lang="en-GB" sz="1400" dirty="0"/>
              <a:t>&gt;14/21 units/week (31% vs 4.4%; p&lt;0.0001)</a:t>
            </a:r>
            <a:endParaRPr lang="en-GB" sz="1400" dirty="0">
              <a:cs typeface="Arial"/>
            </a:endParaRPr>
          </a:p>
          <a:p>
            <a:r>
              <a:rPr lang="en-GB" sz="1600" dirty="0"/>
              <a:t>Pathway led to a 7-fold increase in the diagnosis </a:t>
            </a:r>
            <a:br>
              <a:rPr lang="en-GB" sz="1600" dirty="0"/>
            </a:br>
            <a:r>
              <a:rPr lang="en-GB" sz="1600" dirty="0"/>
              <a:t>of advanced liver disease</a:t>
            </a:r>
            <a:r>
              <a:rPr lang="en-US" sz="1600" dirty="0"/>
              <a:t>*</a:t>
            </a:r>
            <a:r>
              <a:rPr lang="en-GB" sz="1600" dirty="0"/>
              <a:t>/cirrhosis</a:t>
            </a:r>
          </a:p>
          <a:p>
            <a:pPr lvl="1"/>
            <a:r>
              <a:rPr lang="en-US" sz="1400" dirty="0"/>
              <a:t>53.8% of patients with </a:t>
            </a:r>
            <a:r>
              <a:rPr lang="en-US" sz="1400" dirty="0">
                <a:solidFill>
                  <a:srgbClr val="C00000"/>
                </a:solidFill>
              </a:rPr>
              <a:t>advanced liver disease</a:t>
            </a:r>
            <a:r>
              <a:rPr lang="en-US" sz="1400" dirty="0"/>
              <a:t> had </a:t>
            </a:r>
            <a:br>
              <a:rPr lang="en-US" sz="1400" dirty="0"/>
            </a:br>
            <a:r>
              <a:rPr lang="en-US" sz="1400" dirty="0"/>
              <a:t>‘normal’ ALT and would be missed by following </a:t>
            </a:r>
            <a:br>
              <a:rPr lang="en-US" sz="1400" dirty="0"/>
            </a:br>
            <a:r>
              <a:rPr lang="en-US" sz="1400" dirty="0"/>
              <a:t>national guidelines</a:t>
            </a:r>
            <a:endParaRPr lang="en-GB" sz="1400" dirty="0">
              <a:cs typeface="Arial" panose="020B0604020202020204"/>
            </a:endParaRPr>
          </a:p>
          <a:p>
            <a:pPr marL="0" indent="0">
              <a:buNone/>
            </a:pPr>
            <a:r>
              <a:rPr lang="en-GB" sz="1800" b="1" dirty="0">
                <a:solidFill>
                  <a:schemeClr val="bg1"/>
                </a:solidFill>
                <a:highlight>
                  <a:srgbClr val="004A86"/>
                </a:highlight>
              </a:rPr>
              <a:t>CONCLUSION</a:t>
            </a:r>
          </a:p>
          <a:p>
            <a:r>
              <a:rPr lang="en-US" sz="1600" dirty="0"/>
              <a:t>To our knowledge, this is the first pathway incorporating 2-tier liver fibrosis assessment into routine diabetic review in primary care</a:t>
            </a:r>
          </a:p>
          <a:p>
            <a:r>
              <a:rPr lang="en-US" sz="1600" dirty="0"/>
              <a:t>Making FIB-4/</a:t>
            </a:r>
            <a:r>
              <a:rPr lang="en-US" sz="1600" dirty="0" err="1"/>
              <a:t>Fibroscan</a:t>
            </a:r>
            <a:r>
              <a:rPr lang="en-US" sz="1600" baseline="30000" dirty="0"/>
              <a:t>®</a:t>
            </a:r>
            <a:r>
              <a:rPr lang="en-US" sz="1600" dirty="0"/>
              <a:t> accessible through EMR </a:t>
            </a:r>
            <a:br>
              <a:rPr lang="en-US" sz="1600" dirty="0"/>
            </a:br>
            <a:r>
              <a:rPr lang="en-US" sz="1600" dirty="0"/>
              <a:t>in primary care allows liver fibrosis assessments to </a:t>
            </a:r>
            <a:br>
              <a:rPr lang="en-US" sz="1600" dirty="0"/>
            </a:br>
            <a:r>
              <a:rPr lang="en-US" sz="1600" dirty="0"/>
              <a:t>be embedded into routine assessment of diabetic patients, and ensures the correct patients are </a:t>
            </a:r>
            <a:br>
              <a:rPr lang="en-US" sz="1600" dirty="0"/>
            </a:br>
            <a:r>
              <a:rPr lang="en-US" sz="1600" dirty="0"/>
              <a:t>referred to secondary care</a:t>
            </a:r>
            <a:endParaRPr lang="en-GB" sz="12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Incorporating assessment of liver fibrosis into routine diabetic review in primary care: a pilot</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107209" y="6517729"/>
            <a:ext cx="10025871" cy="376990"/>
          </a:xfrm>
        </p:spPr>
        <p:txBody>
          <a:bodyPr/>
          <a:lstStyle/>
          <a:p>
            <a:r>
              <a:rPr lang="en-GB" dirty="0"/>
              <a:t>*Advanced liver disease=LSM &gt;15 kPa, significant fibrosis=LSM &gt;8 kPa; </a:t>
            </a:r>
          </a:p>
          <a:p>
            <a:r>
              <a:rPr lang="en-GB" baseline="30000" dirty="0"/>
              <a:t>†</a:t>
            </a:r>
            <a:r>
              <a:rPr lang="en-GB" dirty="0"/>
              <a:t>10 patients were aged &lt;35 years and had no FIB-4 calculated; </a:t>
            </a:r>
            <a:br>
              <a:rPr lang="en-GB" dirty="0"/>
            </a:br>
            <a:r>
              <a:rPr lang="en-US" baseline="30000" dirty="0"/>
              <a:t>‡</a:t>
            </a:r>
            <a:r>
              <a:rPr lang="en-GB" dirty="0"/>
              <a:t>&lt;1.3 if &lt;65 years old, &lt;2.0 if ≥65 years old</a:t>
            </a:r>
          </a:p>
          <a:p>
            <a:r>
              <a:rPr lang="en-GB" dirty="0"/>
              <a:t>Mansour D, et al. DILC 2020; AS064</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3" name="Straight Connector 112">
            <a:extLst>
              <a:ext uri="{FF2B5EF4-FFF2-40B4-BE49-F238E27FC236}">
                <a16:creationId xmlns:a16="http://schemas.microsoft.com/office/drawing/2014/main" id="{E67BBDA7-DBA8-43E9-8CA9-1B71D1099368}"/>
              </a:ext>
            </a:extLst>
          </p:cNvPr>
          <p:cNvCxnSpPr>
            <a:cxnSpLocks/>
          </p:cNvCxnSpPr>
          <p:nvPr/>
        </p:nvCxnSpPr>
        <p:spPr>
          <a:xfrm flipH="1">
            <a:off x="423863" y="3693263"/>
            <a:ext cx="50920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5515897" y="3022085"/>
            <a:ext cx="0" cy="3573503"/>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0F94EF5-AADA-45A6-9E16-C85724C193FF}"/>
              </a:ext>
            </a:extLst>
          </p:cNvPr>
          <p:cNvSpPr txBox="1"/>
          <p:nvPr/>
        </p:nvSpPr>
        <p:spPr>
          <a:xfrm>
            <a:off x="6237083" y="1427352"/>
            <a:ext cx="5712911" cy="338554"/>
          </a:xfrm>
          <a:prstGeom prst="rect">
            <a:avLst/>
          </a:prstGeom>
          <a:noFill/>
          <a:ln>
            <a:solidFill>
              <a:schemeClr val="accent1"/>
            </a:solid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467</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T2DM patients (&gt;35 years old) underwent annual review</a:t>
            </a:r>
            <a:r>
              <a:rPr kumimoji="0" lang="en-GB" sz="1600" b="0" i="0" u="none" strike="noStrike" kern="1200" cap="none" spc="0" normalizeH="0" baseline="30000" noProof="0" dirty="0">
                <a:ln>
                  <a:noFill/>
                </a:ln>
                <a:solidFill>
                  <a:prstClr val="black"/>
                </a:solidFill>
                <a:effectLst/>
                <a:uLnTx/>
                <a:uFillTx/>
                <a:latin typeface="Arial" panose="020B0604020202020204"/>
                <a:ea typeface="+mn-ea"/>
                <a:cs typeface="+mn-cs"/>
              </a:rPr>
              <a:t>†</a:t>
            </a:r>
          </a:p>
        </p:txBody>
      </p:sp>
      <p:sp>
        <p:nvSpPr>
          <p:cNvPr id="17" name="TextBox 16">
            <a:extLst>
              <a:ext uri="{FF2B5EF4-FFF2-40B4-BE49-F238E27FC236}">
                <a16:creationId xmlns:a16="http://schemas.microsoft.com/office/drawing/2014/main" id="{3C053783-D350-471A-8BDB-02C8BFFE659E}"/>
              </a:ext>
            </a:extLst>
          </p:cNvPr>
          <p:cNvSpPr txBox="1"/>
          <p:nvPr/>
        </p:nvSpPr>
        <p:spPr>
          <a:xfrm>
            <a:off x="7529640" y="2097175"/>
            <a:ext cx="3127779" cy="338554"/>
          </a:xfrm>
          <a:prstGeom prst="rect">
            <a:avLst/>
          </a:prstGeom>
          <a:solidFill>
            <a:schemeClr val="accent1">
              <a:lumMod val="20000"/>
              <a:lumOff val="80000"/>
            </a:schemeClr>
          </a:solid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FIB-4 score requested via EMR</a:t>
            </a:r>
          </a:p>
        </p:txBody>
      </p:sp>
      <p:sp>
        <p:nvSpPr>
          <p:cNvPr id="18" name="TextBox 17">
            <a:extLst>
              <a:ext uri="{FF2B5EF4-FFF2-40B4-BE49-F238E27FC236}">
                <a16:creationId xmlns:a16="http://schemas.microsoft.com/office/drawing/2014/main" id="{993928A4-F5F5-4096-A564-1E4734EF6655}"/>
              </a:ext>
            </a:extLst>
          </p:cNvPr>
          <p:cNvSpPr txBox="1"/>
          <p:nvPr/>
        </p:nvSpPr>
        <p:spPr>
          <a:xfrm>
            <a:off x="6514891" y="2895259"/>
            <a:ext cx="2369046"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85</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&gt; age-related cut-off </a:t>
            </a:r>
          </a:p>
        </p:txBody>
      </p:sp>
      <p:sp>
        <p:nvSpPr>
          <p:cNvPr id="21" name="TextBox 20">
            <a:extLst>
              <a:ext uri="{FF2B5EF4-FFF2-40B4-BE49-F238E27FC236}">
                <a16:creationId xmlns:a16="http://schemas.microsoft.com/office/drawing/2014/main" id="{64003D9D-9979-461C-B7F0-1A59194B9B50}"/>
              </a:ext>
            </a:extLst>
          </p:cNvPr>
          <p:cNvSpPr txBox="1"/>
          <p:nvPr/>
        </p:nvSpPr>
        <p:spPr>
          <a:xfrm>
            <a:off x="9201388" y="2894490"/>
            <a:ext cx="2596673"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381</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&lt; age-related cut-off</a:t>
            </a:r>
            <a:r>
              <a:rPr kumimoji="0" lang="en-US" sz="18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
        <p:nvSpPr>
          <p:cNvPr id="23" name="TextBox 22">
            <a:extLst>
              <a:ext uri="{FF2B5EF4-FFF2-40B4-BE49-F238E27FC236}">
                <a16:creationId xmlns:a16="http://schemas.microsoft.com/office/drawing/2014/main" id="{F0D5BD94-C458-4587-A05C-DE641A846152}"/>
              </a:ext>
            </a:extLst>
          </p:cNvPr>
          <p:cNvSpPr txBox="1"/>
          <p:nvPr/>
        </p:nvSpPr>
        <p:spPr>
          <a:xfrm>
            <a:off x="6426470" y="3889421"/>
            <a:ext cx="2545890" cy="338554"/>
          </a:xfrm>
          <a:prstGeom prst="rect">
            <a:avLst/>
          </a:prstGeom>
          <a:solidFill>
            <a:schemeClr val="accent1">
              <a:lumMod val="20000"/>
              <a:lumOff val="80000"/>
            </a:schemeClr>
          </a:solidFill>
          <a:ln>
            <a:solidFill>
              <a:schemeClr val="accent1"/>
            </a:solid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58</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referred for </a:t>
            </a:r>
            <a:r>
              <a:rPr kumimoji="0" lang="en-GB" sz="1600" b="0" i="0" u="none" strike="noStrike" kern="1200" cap="none" spc="0" normalizeH="0" baseline="0" noProof="0" dirty="0" err="1">
                <a:ln>
                  <a:noFill/>
                </a:ln>
                <a:solidFill>
                  <a:prstClr val="black"/>
                </a:solidFill>
                <a:effectLst/>
                <a:uLnTx/>
                <a:uFillTx/>
                <a:latin typeface="Arial" panose="020B0604020202020204"/>
                <a:ea typeface="+mn-ea"/>
                <a:cs typeface="+mn-cs"/>
              </a:rPr>
              <a:t>Fibroscan</a:t>
            </a:r>
            <a:r>
              <a:rPr kumimoji="0" lang="en-GB" sz="1600" b="0" i="0" u="none" strike="noStrike" kern="1200" cap="none" spc="0" normalizeH="0" baseline="30000" noProof="0" dirty="0">
                <a:ln>
                  <a:noFill/>
                </a:ln>
                <a:solidFill>
                  <a:prstClr val="black"/>
                </a:solidFill>
                <a:effectLst/>
                <a:uLnTx/>
                <a:uFillTx/>
                <a:latin typeface="Arial" panose="020B0604020202020204"/>
                <a:ea typeface="+mn-ea"/>
                <a:cs typeface="+mn-cs"/>
              </a:rPr>
              <a:t>®</a:t>
            </a:r>
          </a:p>
        </p:txBody>
      </p:sp>
      <p:sp>
        <p:nvSpPr>
          <p:cNvPr id="24" name="TextBox 23">
            <a:extLst>
              <a:ext uri="{FF2B5EF4-FFF2-40B4-BE49-F238E27FC236}">
                <a16:creationId xmlns:a16="http://schemas.microsoft.com/office/drawing/2014/main" id="{F64C99B5-9B4B-481B-83C7-073A4BF89291}"/>
              </a:ext>
            </a:extLst>
          </p:cNvPr>
          <p:cNvSpPr txBox="1"/>
          <p:nvPr/>
        </p:nvSpPr>
        <p:spPr>
          <a:xfrm>
            <a:off x="5893119" y="4706709"/>
            <a:ext cx="1593706" cy="707886"/>
          </a:xfrm>
          <a:prstGeom prst="rect">
            <a:avLst/>
          </a:prstGeom>
          <a:noFill/>
          <a:ln>
            <a:solidFill>
              <a:schemeClr val="accent1"/>
            </a:solid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25</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LSM &gt;8 kPa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89708"/>
                </a:solidFill>
                <a:effectLst/>
                <a:uLnTx/>
                <a:uFillTx/>
                <a:latin typeface="Arial" panose="020B0604020202020204"/>
                <a:ea typeface="+mn-ea"/>
                <a:cs typeface="+mn-cs"/>
              </a:rPr>
              <a:t>12</a:t>
            </a:r>
            <a:r>
              <a:rPr kumimoji="0" lang="en-GB" sz="1200" b="0" i="0" u="none" strike="noStrike" kern="1200" cap="none" spc="0" normalizeH="0" baseline="0" noProof="0" dirty="0">
                <a:ln>
                  <a:noFill/>
                </a:ln>
                <a:solidFill>
                  <a:srgbClr val="F89708"/>
                </a:solidFill>
                <a:effectLst/>
                <a:uLnTx/>
                <a:uFillTx/>
                <a:latin typeface="Arial" panose="020B0604020202020204"/>
                <a:ea typeface="+mn-ea"/>
                <a:cs typeface="+mn-cs"/>
              </a:rPr>
              <a:t> LSM 8−15 kPa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00000"/>
                </a:solidFill>
                <a:effectLst/>
                <a:uLnTx/>
                <a:uFillTx/>
                <a:latin typeface="Arial" panose="020B0604020202020204"/>
                <a:ea typeface="+mn-ea"/>
                <a:cs typeface="+mn-cs"/>
              </a:rPr>
              <a:t>13</a:t>
            </a:r>
            <a:r>
              <a:rPr kumimoji="0" lang="en-GB" sz="1200" b="0" i="0" u="none" strike="noStrike" kern="1200" cap="none" spc="0" normalizeH="0" baseline="0" noProof="0" dirty="0">
                <a:ln>
                  <a:noFill/>
                </a:ln>
                <a:solidFill>
                  <a:srgbClr val="C00000"/>
                </a:solidFill>
                <a:effectLst/>
                <a:uLnTx/>
                <a:uFillTx/>
                <a:latin typeface="Arial" panose="020B0604020202020204"/>
                <a:ea typeface="+mn-ea"/>
                <a:cs typeface="+mn-cs"/>
              </a:rPr>
              <a:t> LSM &gt;15 kPa </a:t>
            </a:r>
          </a:p>
        </p:txBody>
      </p:sp>
      <p:sp>
        <p:nvSpPr>
          <p:cNvPr id="25" name="TextBox 24">
            <a:extLst>
              <a:ext uri="{FF2B5EF4-FFF2-40B4-BE49-F238E27FC236}">
                <a16:creationId xmlns:a16="http://schemas.microsoft.com/office/drawing/2014/main" id="{C559AC26-301B-41EE-8581-A17333B5A189}"/>
              </a:ext>
            </a:extLst>
          </p:cNvPr>
          <p:cNvSpPr txBox="1"/>
          <p:nvPr/>
        </p:nvSpPr>
        <p:spPr>
          <a:xfrm>
            <a:off x="8061477" y="4709881"/>
            <a:ext cx="1686333" cy="338554"/>
          </a:xfrm>
          <a:prstGeom prst="rect">
            <a:avLst/>
          </a:prstGeom>
          <a:noFill/>
          <a:ln>
            <a:solidFill>
              <a:schemeClr val="accent1"/>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24</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LSM ≤8 kPa</a:t>
            </a:r>
          </a:p>
        </p:txBody>
      </p:sp>
      <p:cxnSp>
        <p:nvCxnSpPr>
          <p:cNvPr id="28" name="Straight Arrow Connector 27">
            <a:extLst>
              <a:ext uri="{FF2B5EF4-FFF2-40B4-BE49-F238E27FC236}">
                <a16:creationId xmlns:a16="http://schemas.microsoft.com/office/drawing/2014/main" id="{48CE580F-4BA8-4FCE-87BB-9F5960A0A01A}"/>
              </a:ext>
            </a:extLst>
          </p:cNvPr>
          <p:cNvCxnSpPr>
            <a:stCxn id="15" idx="2"/>
            <a:endCxn id="17" idx="0"/>
          </p:cNvCxnSpPr>
          <p:nvPr/>
        </p:nvCxnSpPr>
        <p:spPr>
          <a:xfrm flipH="1">
            <a:off x="9093530" y="1765906"/>
            <a:ext cx="9" cy="33126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9BD10F30-09F4-4E88-B515-E191A8929F20}"/>
              </a:ext>
            </a:extLst>
          </p:cNvPr>
          <p:cNvCxnSpPr>
            <a:stCxn id="17" idx="2"/>
            <a:endCxn id="21" idx="0"/>
          </p:cNvCxnSpPr>
          <p:nvPr/>
        </p:nvCxnSpPr>
        <p:spPr>
          <a:xfrm rot="16200000" flipH="1">
            <a:off x="9567247" y="1962011"/>
            <a:ext cx="458761" cy="1406195"/>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96" name="Connector: Elbow 95">
            <a:extLst>
              <a:ext uri="{FF2B5EF4-FFF2-40B4-BE49-F238E27FC236}">
                <a16:creationId xmlns:a16="http://schemas.microsoft.com/office/drawing/2014/main" id="{D3BD416B-C34F-4304-B09A-5A75A03B3F5B}"/>
              </a:ext>
            </a:extLst>
          </p:cNvPr>
          <p:cNvCxnSpPr>
            <a:stCxn id="17" idx="2"/>
            <a:endCxn id="18" idx="0"/>
          </p:cNvCxnSpPr>
          <p:nvPr/>
        </p:nvCxnSpPr>
        <p:spPr>
          <a:xfrm rot="5400000">
            <a:off x="8166707" y="1968436"/>
            <a:ext cx="459530" cy="1394116"/>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a:extLst>
              <a:ext uri="{FF2B5EF4-FFF2-40B4-BE49-F238E27FC236}">
                <a16:creationId xmlns:a16="http://schemas.microsoft.com/office/drawing/2014/main" id="{B5026A66-3E0E-46F4-BDF2-7B5649E051FE}"/>
              </a:ext>
            </a:extLst>
          </p:cNvPr>
          <p:cNvCxnSpPr>
            <a:stCxn id="18" idx="2"/>
            <a:endCxn id="23" idx="0"/>
          </p:cNvCxnSpPr>
          <p:nvPr/>
        </p:nvCxnSpPr>
        <p:spPr>
          <a:xfrm>
            <a:off x="7699414" y="3233813"/>
            <a:ext cx="1" cy="65560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0" name="Connector: Elbow 109">
            <a:extLst>
              <a:ext uri="{FF2B5EF4-FFF2-40B4-BE49-F238E27FC236}">
                <a16:creationId xmlns:a16="http://schemas.microsoft.com/office/drawing/2014/main" id="{6FE0182D-2436-4453-B8A8-06B3B4D0B527}"/>
              </a:ext>
            </a:extLst>
          </p:cNvPr>
          <p:cNvCxnSpPr>
            <a:stCxn id="23" idx="2"/>
            <a:endCxn id="24" idx="0"/>
          </p:cNvCxnSpPr>
          <p:nvPr/>
        </p:nvCxnSpPr>
        <p:spPr>
          <a:xfrm rot="5400000">
            <a:off x="6955327" y="3962621"/>
            <a:ext cx="478734" cy="100944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5" name="Connector: Elbow 114">
            <a:extLst>
              <a:ext uri="{FF2B5EF4-FFF2-40B4-BE49-F238E27FC236}">
                <a16:creationId xmlns:a16="http://schemas.microsoft.com/office/drawing/2014/main" id="{9E82F0F9-3AD8-455B-B363-6097D90242CD}"/>
              </a:ext>
            </a:extLst>
          </p:cNvPr>
          <p:cNvCxnSpPr>
            <a:stCxn id="23" idx="2"/>
            <a:endCxn id="25" idx="0"/>
          </p:cNvCxnSpPr>
          <p:nvPr/>
        </p:nvCxnSpPr>
        <p:spPr>
          <a:xfrm rot="16200000" flipH="1">
            <a:off x="8061076" y="3866313"/>
            <a:ext cx="481906" cy="120522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BEF93712-BE0F-479F-81A9-A489A10246BC}"/>
              </a:ext>
            </a:extLst>
          </p:cNvPr>
          <p:cNvSpPr txBox="1"/>
          <p:nvPr/>
        </p:nvSpPr>
        <p:spPr>
          <a:xfrm>
            <a:off x="5582541" y="6000583"/>
            <a:ext cx="2762296" cy="584775"/>
          </a:xfrm>
          <a:prstGeom prst="rect">
            <a:avLst/>
          </a:prstGeom>
          <a:solidFill>
            <a:schemeClr val="accent1">
              <a:lumMod val="20000"/>
              <a:lumOff val="80000"/>
            </a:schemeClr>
          </a:solidFill>
          <a:ln>
            <a:solidFill>
              <a:schemeClr val="accent1"/>
            </a:solid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19 advanced liver disease </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(HCC surveillance)</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6" name="TextBox 5">
            <a:extLst>
              <a:ext uri="{FF2B5EF4-FFF2-40B4-BE49-F238E27FC236}">
                <a16:creationId xmlns:a16="http://schemas.microsoft.com/office/drawing/2014/main" id="{EAA57B6E-FE04-4E01-8B2B-9C8CE112405C}"/>
              </a:ext>
            </a:extLst>
          </p:cNvPr>
          <p:cNvSpPr txBox="1"/>
          <p:nvPr/>
        </p:nvSpPr>
        <p:spPr>
          <a:xfrm>
            <a:off x="5450225" y="3272013"/>
            <a:ext cx="2079415" cy="600164"/>
          </a:xfrm>
          <a:prstGeom prst="rect">
            <a:avLst/>
          </a:prstGeom>
          <a:noFill/>
        </p:spPr>
        <p:txBody>
          <a:bodyPr wrap="none" rtlCol="0"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20 not suitable (frail/comorbid)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4 died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3 known cirrhosis</a:t>
            </a:r>
          </a:p>
        </p:txBody>
      </p:sp>
      <p:cxnSp>
        <p:nvCxnSpPr>
          <p:cNvPr id="9" name="Connector: Elbow 8">
            <a:extLst>
              <a:ext uri="{FF2B5EF4-FFF2-40B4-BE49-F238E27FC236}">
                <a16:creationId xmlns:a16="http://schemas.microsoft.com/office/drawing/2014/main" id="{F4C74F19-8FA0-4B3A-AA81-595550BF6242}"/>
              </a:ext>
            </a:extLst>
          </p:cNvPr>
          <p:cNvCxnSpPr>
            <a:stCxn id="18" idx="2"/>
            <a:endCxn id="6" idx="3"/>
          </p:cNvCxnSpPr>
          <p:nvPr/>
        </p:nvCxnSpPr>
        <p:spPr>
          <a:xfrm rot="5400000">
            <a:off x="7445386" y="3318067"/>
            <a:ext cx="338282" cy="169774"/>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ABE4C84-4F1F-41FB-A344-030FCD56330C}"/>
              </a:ext>
            </a:extLst>
          </p:cNvPr>
          <p:cNvSpPr txBox="1"/>
          <p:nvPr/>
        </p:nvSpPr>
        <p:spPr>
          <a:xfrm>
            <a:off x="9093538" y="4062850"/>
            <a:ext cx="2544286" cy="477054"/>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4 declined/did not attend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5 unsuccessful   </a:t>
            </a: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1</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F4 on biopsy </a:t>
            </a:r>
            <a:endParaRPr kumimoji="0" lang="en-GB" sz="1400" b="1" i="0" u="none" strike="noStrike" kern="1200" cap="none" spc="0" normalizeH="0" baseline="0" noProof="0" dirty="0">
              <a:ln>
                <a:noFill/>
              </a:ln>
              <a:solidFill>
                <a:prstClr val="black"/>
              </a:solidFill>
              <a:effectLst/>
              <a:uLnTx/>
              <a:uFillTx/>
              <a:latin typeface="Arial" panose="020B0604020202020204"/>
              <a:ea typeface="+mn-ea"/>
              <a:cs typeface="Arial"/>
            </a:endParaRPr>
          </a:p>
        </p:txBody>
      </p:sp>
      <p:cxnSp>
        <p:nvCxnSpPr>
          <p:cNvPr id="12" name="Connector: Elbow 11">
            <a:extLst>
              <a:ext uri="{FF2B5EF4-FFF2-40B4-BE49-F238E27FC236}">
                <a16:creationId xmlns:a16="http://schemas.microsoft.com/office/drawing/2014/main" id="{B2000E53-D2F9-470D-A2C3-B461956F38A3}"/>
              </a:ext>
            </a:extLst>
          </p:cNvPr>
          <p:cNvCxnSpPr>
            <a:stCxn id="23" idx="2"/>
            <a:endCxn id="35" idx="1"/>
          </p:cNvCxnSpPr>
          <p:nvPr/>
        </p:nvCxnSpPr>
        <p:spPr>
          <a:xfrm rot="16200000" flipH="1">
            <a:off x="8359775" y="3567614"/>
            <a:ext cx="73402" cy="139412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E33D076-0271-4BCE-90E7-452DAC3762D1}"/>
              </a:ext>
            </a:extLst>
          </p:cNvPr>
          <p:cNvCxnSpPr>
            <a:cxnSpLocks/>
            <a:stCxn id="24" idx="2"/>
          </p:cNvCxnSpPr>
          <p:nvPr/>
        </p:nvCxnSpPr>
        <p:spPr>
          <a:xfrm>
            <a:off x="6689972" y="5414595"/>
            <a:ext cx="0" cy="58598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3B5EAFD-464C-4841-862C-377C11557AE7}"/>
              </a:ext>
            </a:extLst>
          </p:cNvPr>
          <p:cNvSpPr txBox="1"/>
          <p:nvPr/>
        </p:nvSpPr>
        <p:spPr>
          <a:xfrm>
            <a:off x="6884647" y="5427408"/>
            <a:ext cx="2111227" cy="76944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3 discharged after review</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1 died (infective endocarditis)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2 ongoing clinical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
        <p:nvSpPr>
          <p:cNvPr id="33" name="TextBox 32">
            <a:extLst>
              <a:ext uri="{FF2B5EF4-FFF2-40B4-BE49-F238E27FC236}">
                <a16:creationId xmlns:a16="http://schemas.microsoft.com/office/drawing/2014/main" id="{89B7A6E8-121B-448A-9B0E-68CBA939AABC}"/>
              </a:ext>
            </a:extLst>
          </p:cNvPr>
          <p:cNvSpPr txBox="1"/>
          <p:nvPr/>
        </p:nvSpPr>
        <p:spPr>
          <a:xfrm>
            <a:off x="8969555" y="6252933"/>
            <a:ext cx="1687673" cy="523220"/>
          </a:xfrm>
          <a:prstGeom prst="rect">
            <a:avLst/>
          </a:prstGeom>
          <a:noFill/>
          <a:ln>
            <a:solidFill>
              <a:schemeClr val="accent1"/>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2</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oesophageal varices banded</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6" name="TextBox 35">
            <a:extLst>
              <a:ext uri="{FF2B5EF4-FFF2-40B4-BE49-F238E27FC236}">
                <a16:creationId xmlns:a16="http://schemas.microsoft.com/office/drawing/2014/main" id="{97D6D69B-B09A-4BD2-80C5-915081640973}"/>
              </a:ext>
            </a:extLst>
          </p:cNvPr>
          <p:cNvSpPr txBox="1"/>
          <p:nvPr/>
        </p:nvSpPr>
        <p:spPr>
          <a:xfrm>
            <a:off x="8969556" y="5677839"/>
            <a:ext cx="1673296" cy="523220"/>
          </a:xfrm>
          <a:prstGeom prst="rect">
            <a:avLst/>
          </a:prstGeom>
          <a:noFill/>
          <a:ln>
            <a:solidFill>
              <a:schemeClr val="accent1"/>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2 HCC on initial USS</a:t>
            </a:r>
            <a:endPar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0" name="Connector: Elbow 9">
            <a:extLst>
              <a:ext uri="{FF2B5EF4-FFF2-40B4-BE49-F238E27FC236}">
                <a16:creationId xmlns:a16="http://schemas.microsoft.com/office/drawing/2014/main" id="{FFDA7D83-B8A2-4EBF-AA79-5184FE1151FD}"/>
              </a:ext>
            </a:extLst>
          </p:cNvPr>
          <p:cNvCxnSpPr>
            <a:stCxn id="57" idx="3"/>
            <a:endCxn id="36" idx="1"/>
          </p:cNvCxnSpPr>
          <p:nvPr/>
        </p:nvCxnSpPr>
        <p:spPr>
          <a:xfrm flipV="1">
            <a:off x="8344837" y="5939449"/>
            <a:ext cx="624719" cy="35352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Connector: Elbow 13">
            <a:extLst>
              <a:ext uri="{FF2B5EF4-FFF2-40B4-BE49-F238E27FC236}">
                <a16:creationId xmlns:a16="http://schemas.microsoft.com/office/drawing/2014/main" id="{78EC5BA7-4AC9-4909-8194-FDD5A9ABD473}"/>
              </a:ext>
            </a:extLst>
          </p:cNvPr>
          <p:cNvCxnSpPr>
            <a:stCxn id="57" idx="3"/>
            <a:endCxn id="33" idx="1"/>
          </p:cNvCxnSpPr>
          <p:nvPr/>
        </p:nvCxnSpPr>
        <p:spPr>
          <a:xfrm>
            <a:off x="8344837" y="6292971"/>
            <a:ext cx="624718" cy="22157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4" name="Picture 33">
            <a:hlinkClick r:id="rId3" action="ppaction://hlinksldjump"/>
            <a:extLst>
              <a:ext uri="{FF2B5EF4-FFF2-40B4-BE49-F238E27FC236}">
                <a16:creationId xmlns:a16="http://schemas.microsoft.com/office/drawing/2014/main" id="{AE81E198-A0D2-4DA8-BD62-67BE3164A74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cxnSp>
        <p:nvCxnSpPr>
          <p:cNvPr id="13" name="Connector: Elbow 12">
            <a:extLst>
              <a:ext uri="{FF2B5EF4-FFF2-40B4-BE49-F238E27FC236}">
                <a16:creationId xmlns:a16="http://schemas.microsoft.com/office/drawing/2014/main" id="{B7F0FAF0-E378-4BD6-89C8-5AA023E5E854}"/>
              </a:ext>
            </a:extLst>
          </p:cNvPr>
          <p:cNvCxnSpPr>
            <a:stCxn id="24" idx="2"/>
            <a:endCxn id="42" idx="1"/>
          </p:cNvCxnSpPr>
          <p:nvPr/>
        </p:nvCxnSpPr>
        <p:spPr>
          <a:xfrm rot="16200000" flipH="1">
            <a:off x="6588542" y="5516024"/>
            <a:ext cx="397534" cy="194675"/>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361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94EC-1617-4702-96F3-11208509DA18}"/>
              </a:ext>
            </a:extLst>
          </p:cNvPr>
          <p:cNvSpPr>
            <a:spLocks noGrp="1"/>
          </p:cNvSpPr>
          <p:nvPr>
            <p:ph type="title"/>
          </p:nvPr>
        </p:nvSpPr>
        <p:spPr/>
        <p:txBody>
          <a:bodyPr/>
          <a:lstStyle/>
          <a:p>
            <a:r>
              <a:rPr lang="en-GB" dirty="0">
                <a:latin typeface="Arial" panose="020B0604020202020204"/>
              </a:rPr>
              <a:t>3</a:t>
            </a:r>
            <a:r>
              <a:rPr kumimoji="0" lang="en-GB" sz="3600" b="0" i="0" u="none" strike="noStrike" kern="1200" cap="none" spc="0" normalizeH="0" baseline="0" noProof="0" dirty="0">
                <a:ln>
                  <a:noFill/>
                </a:ln>
                <a:solidFill>
                  <a:srgbClr val="004B87"/>
                </a:solidFill>
                <a:effectLst/>
                <a:uLnTx/>
                <a:uFillTx/>
                <a:latin typeface="Arial" panose="020B0604020202020204"/>
                <a:ea typeface="+mj-ea"/>
                <a:cs typeface="+mj-cs"/>
              </a:rPr>
              <a:t>. Public health</a:t>
            </a:r>
            <a:endParaRPr lang="en-US" dirty="0"/>
          </a:p>
        </p:txBody>
      </p:sp>
      <p:sp>
        <p:nvSpPr>
          <p:cNvPr id="3" name="Text Placeholder 2">
            <a:extLst>
              <a:ext uri="{FF2B5EF4-FFF2-40B4-BE49-F238E27FC236}">
                <a16:creationId xmlns:a16="http://schemas.microsoft.com/office/drawing/2014/main" id="{8048A179-659D-47B8-9A87-15BF688A7B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29117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p:txBody>
          <a:bodyPr>
            <a:normAutofit/>
          </a:bodyPr>
          <a:lstStyle/>
          <a:p>
            <a:r>
              <a:rPr lang="en-US" dirty="0"/>
              <a:t>Genome-wide association study for alcohol-related cirrhosis identifies new risk loci in </a:t>
            </a:r>
            <a:r>
              <a:rPr lang="en-US" i="1" dirty="0"/>
              <a:t>MARC1</a:t>
            </a:r>
            <a:r>
              <a:rPr lang="en-US" dirty="0"/>
              <a:t> and </a:t>
            </a:r>
            <a:r>
              <a:rPr lang="en-US" i="1" dirty="0"/>
              <a:t>HNRNPUL1</a:t>
            </a:r>
            <a:endParaRPr lang="en-GB" i="1"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*Previously generated European GWAS dataset; </a:t>
            </a:r>
            <a:r>
              <a:rPr lang="en-US" baseline="30000" dirty="0"/>
              <a:t>†</a:t>
            </a:r>
            <a:r>
              <a:rPr lang="en-US" dirty="0"/>
              <a:t>individuals in the GWAS discovery analysis excluded to ensure </a:t>
            </a:r>
            <a:br>
              <a:rPr lang="en-US" dirty="0"/>
            </a:br>
            <a:r>
              <a:rPr lang="en-US" dirty="0"/>
              <a:t>that discovery and Phase 1 analyses were independent; </a:t>
            </a:r>
            <a:r>
              <a:rPr lang="en-US" baseline="30000" dirty="0"/>
              <a:t>‡</a:t>
            </a:r>
            <a:r>
              <a:rPr lang="en-US" dirty="0"/>
              <a:t>Adjusting for age, sex, type 2 diabetes and BMI</a:t>
            </a:r>
            <a:endParaRPr lang="en-GB" dirty="0"/>
          </a:p>
          <a:p>
            <a:r>
              <a:rPr lang="en-GB" dirty="0"/>
              <a:t>Innes H, et al. DILC 2020; LBO05</a:t>
            </a:r>
          </a:p>
        </p:txBody>
      </p:sp>
      <p:sp>
        <p:nvSpPr>
          <p:cNvPr id="10" name="Content Placeholder 9">
            <a:extLst>
              <a:ext uri="{FF2B5EF4-FFF2-40B4-BE49-F238E27FC236}">
                <a16:creationId xmlns:a16="http://schemas.microsoft.com/office/drawing/2014/main" id="{60A9EBA2-8642-406A-BDC2-32209268E396}"/>
              </a:ext>
            </a:extLst>
          </p:cNvPr>
          <p:cNvSpPr>
            <a:spLocks noGrp="1"/>
          </p:cNvSpPr>
          <p:nvPr>
            <p:ph sz="half" idx="11"/>
          </p:nvPr>
        </p:nvSpPr>
        <p:spPr>
          <a:xfrm>
            <a:off x="425752" y="1340767"/>
            <a:ext cx="4771787" cy="4996746"/>
          </a:xfrm>
        </p:spPr>
        <p:txBody>
          <a:bodyPr>
            <a:normAutofit/>
          </a:bodyPr>
          <a:lstStyle/>
          <a:p>
            <a:pPr marL="0" lvl="0" indent="0">
              <a:buClr>
                <a:srgbClr val="004B87"/>
              </a:buClr>
              <a:buNone/>
              <a:defRPr/>
            </a:pPr>
            <a:r>
              <a:rPr lang="en-US" sz="1800" b="1" dirty="0">
                <a:solidFill>
                  <a:srgbClr val="FFFFFF"/>
                </a:solidFill>
                <a:highlight>
                  <a:srgbClr val="004A86"/>
                </a:highlight>
                <a:cs typeface="Arial" panose="020B0604020202020204" pitchFamily="34" charset="0"/>
              </a:rPr>
              <a:t> </a:t>
            </a:r>
            <a:r>
              <a:rPr lang="en-US" b="1" dirty="0">
                <a:solidFill>
                  <a:srgbClr val="FFFFFF"/>
                </a:solidFill>
                <a:highlight>
                  <a:srgbClr val="004A86"/>
                </a:highlight>
                <a:cs typeface="Arial" panose="020B0604020202020204" pitchFamily="34" charset="0"/>
              </a:rPr>
              <a:t>BACKGROUND &amp; AIMS </a:t>
            </a:r>
            <a:r>
              <a:rPr lang="en-US" b="1" dirty="0">
                <a:solidFill>
                  <a:srgbClr val="FFFFFF"/>
                </a:solidFill>
                <a:highlight>
                  <a:srgbClr val="FEFCFC"/>
                </a:highlight>
                <a:cs typeface="Arial" panose="020B0604020202020204" pitchFamily="34" charset="0"/>
              </a:rPr>
              <a:t>​</a:t>
            </a:r>
          </a:p>
          <a:p>
            <a:pPr>
              <a:defRPr/>
            </a:pPr>
            <a:r>
              <a:rPr lang="en-US" sz="1800" dirty="0">
                <a:solidFill>
                  <a:sysClr val="windowText" lastClr="000000"/>
                </a:solidFill>
                <a:cs typeface="Arial" panose="020B0604020202020204" pitchFamily="34" charset="0"/>
              </a:rPr>
              <a:t>Host genetics underpinning development of alcohol-related liver cirrhosis are incompletely understood</a:t>
            </a:r>
          </a:p>
          <a:p>
            <a:pPr>
              <a:defRPr/>
            </a:pPr>
            <a:r>
              <a:rPr lang="en-US" sz="1800" dirty="0">
                <a:solidFill>
                  <a:sysClr val="windowText" lastClr="000000"/>
                </a:solidFill>
                <a:cs typeface="Arial" panose="020B0604020202020204" pitchFamily="34" charset="0"/>
              </a:rPr>
              <a:t>Better insight would:</a:t>
            </a:r>
          </a:p>
          <a:p>
            <a:pPr lvl="1">
              <a:defRPr/>
            </a:pPr>
            <a:r>
              <a:rPr lang="en-US" sz="1600" dirty="0">
                <a:solidFill>
                  <a:sysClr val="windowText" lastClr="000000"/>
                </a:solidFill>
                <a:cs typeface="Arial" panose="020B0604020202020204" pitchFamily="34" charset="0"/>
              </a:rPr>
              <a:t>Improve risk-stratification of patients</a:t>
            </a:r>
          </a:p>
          <a:p>
            <a:pPr lvl="1">
              <a:defRPr/>
            </a:pPr>
            <a:r>
              <a:rPr lang="en-US" sz="1600" dirty="0">
                <a:solidFill>
                  <a:sysClr val="windowText" lastClr="000000"/>
                </a:solidFill>
                <a:cs typeface="Arial" panose="020B0604020202020204" pitchFamily="34" charset="0"/>
              </a:rPr>
              <a:t>Help delineate pathophysiology</a:t>
            </a:r>
          </a:p>
          <a:p>
            <a:pPr lvl="1">
              <a:defRPr/>
            </a:pPr>
            <a:r>
              <a:rPr lang="en-US" sz="1600" dirty="0">
                <a:solidFill>
                  <a:sysClr val="windowText" lastClr="000000"/>
                </a:solidFill>
                <a:cs typeface="Arial" panose="020B0604020202020204" pitchFamily="34" charset="0"/>
              </a:rPr>
              <a:t>Support development of new treatments</a:t>
            </a:r>
          </a:p>
          <a:p>
            <a:pPr>
              <a:defRPr/>
            </a:pPr>
            <a:r>
              <a:rPr lang="en-US" sz="1800" dirty="0">
                <a:solidFill>
                  <a:sysClr val="windowText" lastClr="000000"/>
                </a:solidFill>
                <a:cs typeface="Arial" panose="020B0604020202020204" pitchFamily="34" charset="0"/>
              </a:rPr>
              <a:t>The UK Biobank (UKB) study integrates host genotyping and health </a:t>
            </a:r>
            <a:r>
              <a:rPr lang="en-US" sz="1800" dirty="0" err="1">
                <a:solidFill>
                  <a:sysClr val="windowText" lastClr="000000"/>
                </a:solidFill>
                <a:cs typeface="Arial" panose="020B0604020202020204" pitchFamily="34" charset="0"/>
              </a:rPr>
              <a:t>behaviour</a:t>
            </a:r>
            <a:r>
              <a:rPr lang="en-US" sz="1800" dirty="0">
                <a:solidFill>
                  <a:sysClr val="windowText" lastClr="000000"/>
                </a:solidFill>
                <a:cs typeface="Arial" panose="020B0604020202020204" pitchFamily="34" charset="0"/>
              </a:rPr>
              <a:t> data with available data for a wide range of biochemistry variables</a:t>
            </a:r>
          </a:p>
          <a:p>
            <a:pPr lvl="1">
              <a:defRPr/>
            </a:pPr>
            <a:r>
              <a:rPr lang="en-US" sz="1600" dirty="0">
                <a:solidFill>
                  <a:sysClr val="windowText" lastClr="000000"/>
                </a:solidFill>
                <a:cs typeface="Arial" panose="020B0604020202020204" pitchFamily="34" charset="0"/>
              </a:rPr>
              <a:t>Cohort: half a million individuals in the UK aged 40−69 years</a:t>
            </a:r>
          </a:p>
          <a:p>
            <a:pPr>
              <a:defRPr/>
            </a:pPr>
            <a:r>
              <a:rPr lang="en-US" sz="1800" b="1" dirty="0">
                <a:solidFill>
                  <a:sysClr val="windowText" lastClr="000000"/>
                </a:solidFill>
                <a:cs typeface="Arial" panose="020B0604020202020204" pitchFamily="34" charset="0"/>
              </a:rPr>
              <a:t>AIM</a:t>
            </a:r>
            <a:r>
              <a:rPr lang="en-US" sz="1800" dirty="0">
                <a:solidFill>
                  <a:sysClr val="windowText" lastClr="000000"/>
                </a:solidFill>
                <a:cs typeface="Arial" panose="020B0604020202020204" pitchFamily="34" charset="0"/>
              </a:rPr>
              <a:t>: to use the UKB to undertake a GWAS for alcohol-related liver disease</a:t>
            </a:r>
            <a:endParaRPr lang="en-US" sz="1800" dirty="0"/>
          </a:p>
        </p:txBody>
      </p:sp>
      <p:sp>
        <p:nvSpPr>
          <p:cNvPr id="12" name="Content Placeholder 11">
            <a:extLst>
              <a:ext uri="{FF2B5EF4-FFF2-40B4-BE49-F238E27FC236}">
                <a16:creationId xmlns:a16="http://schemas.microsoft.com/office/drawing/2014/main" id="{A2B90338-DED8-47FF-9147-4343322C645E}"/>
              </a:ext>
            </a:extLst>
          </p:cNvPr>
          <p:cNvSpPr>
            <a:spLocks noGrp="1"/>
          </p:cNvSpPr>
          <p:nvPr>
            <p:ph sz="half" idx="12"/>
          </p:nvPr>
        </p:nvSpPr>
        <p:spPr>
          <a:xfrm>
            <a:off x="5345338" y="1340768"/>
            <a:ext cx="6420910" cy="4622400"/>
          </a:xfrm>
        </p:spPr>
        <p:txBody>
          <a:bodyPr>
            <a:normAutofit/>
          </a:bodyPr>
          <a:lstStyle/>
          <a:p>
            <a:pPr marL="0" lvl="0" indent="0">
              <a:buClr>
                <a:srgbClr val="004B87"/>
              </a:buClr>
              <a:buNone/>
              <a:defRPr/>
            </a:pPr>
            <a:r>
              <a:rPr lang="en-GB" b="1" dirty="0">
                <a:solidFill>
                  <a:srgbClr val="FFFFFF"/>
                </a:solidFill>
                <a:highlight>
                  <a:srgbClr val="004A86"/>
                </a:highlight>
                <a:cs typeface="Arial" panose="020B0604020202020204" pitchFamily="34" charset="0"/>
              </a:rPr>
              <a:t>METHODS</a:t>
            </a:r>
            <a:r>
              <a:rPr lang="en-US" b="1" dirty="0">
                <a:solidFill>
                  <a:srgbClr val="FFFFFF"/>
                </a:solidFill>
                <a:highlight>
                  <a:srgbClr val="004A86"/>
                </a:highlight>
                <a:cs typeface="Arial" panose="020B0604020202020204" pitchFamily="34" charset="0"/>
              </a:rPr>
              <a:t> ​</a:t>
            </a:r>
          </a:p>
          <a:p>
            <a:pPr lvl="0">
              <a:defRPr/>
            </a:pPr>
            <a:endParaRPr lang="en-US" sz="1800" dirty="0">
              <a:solidFill>
                <a:sysClr val="windowText" lastClr="000000"/>
              </a:solidFill>
              <a:cs typeface="Arial" panose="020B0604020202020204" pitchFamily="34" charset="0"/>
            </a:endParaRPr>
          </a:p>
          <a:p>
            <a:pPr lvl="0">
              <a:defRPr/>
            </a:pPr>
            <a:endParaRPr lang="en-US" sz="1800" dirty="0">
              <a:solidFill>
                <a:sysClr val="windowText" lastClr="000000"/>
              </a:solidFill>
              <a:cs typeface="Arial" panose="020B0604020202020204" pitchFamily="34" charset="0"/>
            </a:endParaRPr>
          </a:p>
          <a:p>
            <a:pPr lvl="0">
              <a:defRPr/>
            </a:pPr>
            <a:endParaRPr lang="en-US" sz="1800" dirty="0">
              <a:solidFill>
                <a:sysClr val="windowText" lastClr="000000"/>
              </a:solidFill>
              <a:cs typeface="Arial" panose="020B0604020202020204" pitchFamily="34" charset="0"/>
            </a:endParaRPr>
          </a:p>
          <a:p>
            <a:pPr lvl="0">
              <a:defRPr/>
            </a:pPr>
            <a:endParaRPr lang="en-US" sz="1800" dirty="0">
              <a:solidFill>
                <a:sysClr val="windowText" lastClr="000000"/>
              </a:solidFill>
              <a:cs typeface="Arial" panose="020B0604020202020204" pitchFamily="34" charset="0"/>
            </a:endParaRPr>
          </a:p>
          <a:p>
            <a:pPr lvl="0">
              <a:defRPr/>
            </a:pPr>
            <a:endParaRPr lang="en-US" sz="1800" dirty="0">
              <a:solidFill>
                <a:sysClr val="windowText" lastClr="000000"/>
              </a:solidFill>
              <a:cs typeface="Arial" panose="020B0604020202020204" pitchFamily="34" charset="0"/>
            </a:endParaRPr>
          </a:p>
          <a:p>
            <a:pPr lvl="0">
              <a:defRPr/>
            </a:pPr>
            <a:endParaRPr lang="en-US" sz="1800" dirty="0">
              <a:solidFill>
                <a:sysClr val="windowText" lastClr="000000"/>
              </a:solidFill>
              <a:cs typeface="Arial" panose="020B0604020202020204" pitchFamily="34" charset="0"/>
            </a:endParaRPr>
          </a:p>
          <a:p>
            <a:pPr lvl="0">
              <a:defRPr/>
            </a:pPr>
            <a:endParaRPr lang="en-US" sz="1800" dirty="0">
              <a:solidFill>
                <a:sysClr val="windowText" lastClr="000000"/>
              </a:solidFill>
              <a:cs typeface="Arial" panose="020B0604020202020204" pitchFamily="34" charset="0"/>
            </a:endParaRPr>
          </a:p>
          <a:p>
            <a:pPr lvl="0">
              <a:defRPr/>
            </a:pPr>
            <a:endParaRPr lang="en-US" sz="1800" dirty="0">
              <a:solidFill>
                <a:sysClr val="windowText" lastClr="000000"/>
              </a:solidFill>
              <a:cs typeface="Arial" panose="020B0604020202020204" pitchFamily="34" charset="0"/>
            </a:endParaRPr>
          </a:p>
        </p:txBody>
      </p:sp>
      <p:sp>
        <p:nvSpPr>
          <p:cNvPr id="9" name="Rectangle 8">
            <a:extLst>
              <a:ext uri="{FF2B5EF4-FFF2-40B4-BE49-F238E27FC236}">
                <a16:creationId xmlns:a16="http://schemas.microsoft.com/office/drawing/2014/main" id="{64C2268B-773A-4DA3-BA80-BE4FE9D2F52C}"/>
              </a:ext>
            </a:extLst>
          </p:cNvPr>
          <p:cNvSpPr/>
          <p:nvPr/>
        </p:nvSpPr>
        <p:spPr>
          <a:xfrm>
            <a:off x="7473773" y="1375941"/>
            <a:ext cx="2174724" cy="387941"/>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35,839 UKB participants</a:t>
            </a:r>
          </a:p>
        </p:txBody>
      </p:sp>
      <p:sp>
        <p:nvSpPr>
          <p:cNvPr id="13" name="Rectangle 12">
            <a:extLst>
              <a:ext uri="{FF2B5EF4-FFF2-40B4-BE49-F238E27FC236}">
                <a16:creationId xmlns:a16="http://schemas.microsoft.com/office/drawing/2014/main" id="{214C05F5-985B-4C89-B622-D7FF1580503C}"/>
              </a:ext>
            </a:extLst>
          </p:cNvPr>
          <p:cNvSpPr/>
          <p:nvPr/>
        </p:nvSpPr>
        <p:spPr>
          <a:xfrm>
            <a:off x="5860391" y="1935357"/>
            <a:ext cx="2250871" cy="603428"/>
          </a:xfrm>
          <a:prstGeom prst="rect">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Female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&gt;25 units/week of alcohol </a:t>
            </a:r>
          </a:p>
        </p:txBody>
      </p:sp>
      <p:sp>
        <p:nvSpPr>
          <p:cNvPr id="16" name="Rectangle 15">
            <a:extLst>
              <a:ext uri="{FF2B5EF4-FFF2-40B4-BE49-F238E27FC236}">
                <a16:creationId xmlns:a16="http://schemas.microsoft.com/office/drawing/2014/main" id="{8C1E2E0B-71EE-4060-A6FE-A8DC6F5321FC}"/>
              </a:ext>
            </a:extLst>
          </p:cNvPr>
          <p:cNvSpPr/>
          <p:nvPr/>
        </p:nvSpPr>
        <p:spPr>
          <a:xfrm>
            <a:off x="5660866" y="2782178"/>
            <a:ext cx="5866239" cy="769619"/>
          </a:xfrm>
          <a:prstGeom prst="rect">
            <a:avLst/>
          </a:prstGeom>
          <a:solidFill>
            <a:srgbClr val="C6D8F3">
              <a:alpha val="50196"/>
            </a:srgb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GWAS discovery vs indirect markers of fibrosis and hepatocellular injury</a:t>
            </a:r>
          </a:p>
        </p:txBody>
      </p:sp>
      <p:cxnSp>
        <p:nvCxnSpPr>
          <p:cNvPr id="22" name="Straight Connector 21">
            <a:extLst>
              <a:ext uri="{FF2B5EF4-FFF2-40B4-BE49-F238E27FC236}">
                <a16:creationId xmlns:a16="http://schemas.microsoft.com/office/drawing/2014/main" id="{30A434EF-B794-4B91-B114-652915250D0E}"/>
              </a:ext>
            </a:extLst>
          </p:cNvPr>
          <p:cNvCxnSpPr>
            <a:cxnSpLocks/>
          </p:cNvCxnSpPr>
          <p:nvPr/>
        </p:nvCxnSpPr>
        <p:spPr>
          <a:xfrm>
            <a:off x="5267023" y="1340768"/>
            <a:ext cx="0" cy="4819400"/>
          </a:xfrm>
          <a:prstGeom prst="line">
            <a:avLst/>
          </a:prstGeom>
          <a:noFill/>
          <a:ln w="9525" cap="flat" cmpd="sng" algn="ctr">
            <a:solidFill>
              <a:srgbClr val="1D498B">
                <a:shade val="95000"/>
                <a:satMod val="105000"/>
              </a:srgbClr>
            </a:solidFill>
            <a:prstDash val="solid"/>
          </a:ln>
          <a:effectLst/>
        </p:spPr>
      </p:cxnSp>
      <p:sp>
        <p:nvSpPr>
          <p:cNvPr id="24" name="Rectangle 23">
            <a:extLst>
              <a:ext uri="{FF2B5EF4-FFF2-40B4-BE49-F238E27FC236}">
                <a16:creationId xmlns:a16="http://schemas.microsoft.com/office/drawing/2014/main" id="{07C8CF8F-AF87-4204-837B-98E7A3FB07C7}"/>
              </a:ext>
            </a:extLst>
          </p:cNvPr>
          <p:cNvSpPr/>
          <p:nvPr/>
        </p:nvSpPr>
        <p:spPr>
          <a:xfrm>
            <a:off x="8987877" y="1935357"/>
            <a:ext cx="2250871" cy="603428"/>
          </a:xfrm>
          <a:prstGeom prst="rect">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Male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&gt;36 units/week of alcohol </a:t>
            </a:r>
          </a:p>
        </p:txBody>
      </p:sp>
      <p:sp>
        <p:nvSpPr>
          <p:cNvPr id="25" name="Rectangle 24">
            <a:extLst>
              <a:ext uri="{FF2B5EF4-FFF2-40B4-BE49-F238E27FC236}">
                <a16:creationId xmlns:a16="http://schemas.microsoft.com/office/drawing/2014/main" id="{21804D94-27FF-48E6-BEF3-EE624E4B628E}"/>
              </a:ext>
            </a:extLst>
          </p:cNvPr>
          <p:cNvSpPr/>
          <p:nvPr/>
        </p:nvSpPr>
        <p:spPr>
          <a:xfrm>
            <a:off x="5730864" y="3166987"/>
            <a:ext cx="1080000" cy="31147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APRI</a:t>
            </a:r>
          </a:p>
        </p:txBody>
      </p:sp>
      <p:sp>
        <p:nvSpPr>
          <p:cNvPr id="26" name="Rectangle 25">
            <a:extLst>
              <a:ext uri="{FF2B5EF4-FFF2-40B4-BE49-F238E27FC236}">
                <a16:creationId xmlns:a16="http://schemas.microsoft.com/office/drawing/2014/main" id="{133CF20C-84BA-442F-B344-C197F58BBE9E}"/>
              </a:ext>
            </a:extLst>
          </p:cNvPr>
          <p:cNvSpPr/>
          <p:nvPr/>
        </p:nvSpPr>
        <p:spPr>
          <a:xfrm>
            <a:off x="6889177" y="3166987"/>
            <a:ext cx="1080000" cy="31147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FIB-4</a:t>
            </a:r>
          </a:p>
        </p:txBody>
      </p:sp>
      <p:sp>
        <p:nvSpPr>
          <p:cNvPr id="27" name="Rectangle 26">
            <a:extLst>
              <a:ext uri="{FF2B5EF4-FFF2-40B4-BE49-F238E27FC236}">
                <a16:creationId xmlns:a16="http://schemas.microsoft.com/office/drawing/2014/main" id="{09C697A3-15BF-43FF-9AE7-3F5C7FE6216E}"/>
              </a:ext>
            </a:extLst>
          </p:cNvPr>
          <p:cNvSpPr/>
          <p:nvPr/>
        </p:nvSpPr>
        <p:spPr>
          <a:xfrm>
            <a:off x="8047490" y="3166987"/>
            <a:ext cx="1080000" cy="31147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err="1">
                <a:ln>
                  <a:noFill/>
                </a:ln>
                <a:solidFill>
                  <a:prstClr val="black"/>
                </a:solidFill>
                <a:effectLst/>
                <a:uLnTx/>
                <a:uFillTx/>
                <a:latin typeface="Arial" panose="020B0604020202020204"/>
                <a:ea typeface="+mn-ea"/>
                <a:cs typeface="+mn-cs"/>
              </a:rPr>
              <a:t>Forn’s</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 score</a:t>
            </a:r>
          </a:p>
        </p:txBody>
      </p:sp>
      <p:sp>
        <p:nvSpPr>
          <p:cNvPr id="28" name="Rectangle 27">
            <a:extLst>
              <a:ext uri="{FF2B5EF4-FFF2-40B4-BE49-F238E27FC236}">
                <a16:creationId xmlns:a16="http://schemas.microsoft.com/office/drawing/2014/main" id="{AAEC1A7B-7E87-42BE-98B4-66C1E4137A38}"/>
              </a:ext>
            </a:extLst>
          </p:cNvPr>
          <p:cNvSpPr/>
          <p:nvPr/>
        </p:nvSpPr>
        <p:spPr>
          <a:xfrm>
            <a:off x="9205803" y="3166987"/>
            <a:ext cx="1080000" cy="31147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ALT</a:t>
            </a:r>
          </a:p>
        </p:txBody>
      </p:sp>
      <p:sp>
        <p:nvSpPr>
          <p:cNvPr id="29" name="Rectangle 28">
            <a:extLst>
              <a:ext uri="{FF2B5EF4-FFF2-40B4-BE49-F238E27FC236}">
                <a16:creationId xmlns:a16="http://schemas.microsoft.com/office/drawing/2014/main" id="{8E4CFDA7-E70E-4C3A-BC90-67B7FEB2683F}"/>
              </a:ext>
            </a:extLst>
          </p:cNvPr>
          <p:cNvSpPr/>
          <p:nvPr/>
        </p:nvSpPr>
        <p:spPr>
          <a:xfrm>
            <a:off x="10364117" y="3166987"/>
            <a:ext cx="1080000" cy="311472"/>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AST</a:t>
            </a:r>
          </a:p>
        </p:txBody>
      </p:sp>
      <p:cxnSp>
        <p:nvCxnSpPr>
          <p:cNvPr id="21" name="Connector: Elbow 20">
            <a:extLst>
              <a:ext uri="{FF2B5EF4-FFF2-40B4-BE49-F238E27FC236}">
                <a16:creationId xmlns:a16="http://schemas.microsoft.com/office/drawing/2014/main" id="{E90E08FA-4FD1-4DA8-BD87-0CFF78BC3DC7}"/>
              </a:ext>
            </a:extLst>
          </p:cNvPr>
          <p:cNvCxnSpPr>
            <a:cxnSpLocks/>
            <a:stCxn id="9" idx="2"/>
            <a:endCxn id="13" idx="0"/>
          </p:cNvCxnSpPr>
          <p:nvPr/>
        </p:nvCxnSpPr>
        <p:spPr>
          <a:xfrm rot="5400000">
            <a:off x="7687744" y="1061965"/>
            <a:ext cx="171475" cy="1575308"/>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75A49AFE-D127-4780-AB72-A736A744171B}"/>
              </a:ext>
            </a:extLst>
          </p:cNvPr>
          <p:cNvCxnSpPr>
            <a:cxnSpLocks/>
            <a:stCxn id="9" idx="2"/>
            <a:endCxn id="24" idx="0"/>
          </p:cNvCxnSpPr>
          <p:nvPr/>
        </p:nvCxnSpPr>
        <p:spPr>
          <a:xfrm rot="16200000" flipH="1">
            <a:off x="9251487" y="1073530"/>
            <a:ext cx="171475" cy="1552178"/>
          </a:xfrm>
          <a:prstGeom prst="bentConnector3">
            <a:avLst>
              <a:gd name="adj1" fmla="val 5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Connector: Elbow 65">
            <a:extLst>
              <a:ext uri="{FF2B5EF4-FFF2-40B4-BE49-F238E27FC236}">
                <a16:creationId xmlns:a16="http://schemas.microsoft.com/office/drawing/2014/main" id="{39DB3506-20D2-4B68-B95E-0A1D84755B6B}"/>
              </a:ext>
            </a:extLst>
          </p:cNvPr>
          <p:cNvCxnSpPr>
            <a:stCxn id="13" idx="2"/>
            <a:endCxn id="16" idx="0"/>
          </p:cNvCxnSpPr>
          <p:nvPr/>
        </p:nvCxnSpPr>
        <p:spPr>
          <a:xfrm rot="16200000" flipH="1">
            <a:off x="7668210" y="1856401"/>
            <a:ext cx="243393" cy="1608159"/>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or: Elbow 67">
            <a:extLst>
              <a:ext uri="{FF2B5EF4-FFF2-40B4-BE49-F238E27FC236}">
                <a16:creationId xmlns:a16="http://schemas.microsoft.com/office/drawing/2014/main" id="{365F6F3C-3539-4857-BB00-9368056A48EC}"/>
              </a:ext>
            </a:extLst>
          </p:cNvPr>
          <p:cNvCxnSpPr>
            <a:stCxn id="24" idx="2"/>
            <a:endCxn id="16" idx="0"/>
          </p:cNvCxnSpPr>
          <p:nvPr/>
        </p:nvCxnSpPr>
        <p:spPr>
          <a:xfrm rot="5400000">
            <a:off x="9231954" y="1900818"/>
            <a:ext cx="243393" cy="1519327"/>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a:extLst>
              <a:ext uri="{FF2B5EF4-FFF2-40B4-BE49-F238E27FC236}">
                <a16:creationId xmlns:a16="http://schemas.microsoft.com/office/drawing/2014/main" id="{AC35776B-0642-4D31-B766-37847CC43B0B}"/>
              </a:ext>
            </a:extLst>
          </p:cNvPr>
          <p:cNvCxnSpPr>
            <a:cxnSpLocks/>
            <a:stCxn id="16" idx="2"/>
            <a:endCxn id="45" idx="0"/>
          </p:cNvCxnSpPr>
          <p:nvPr/>
        </p:nvCxnSpPr>
        <p:spPr>
          <a:xfrm rot="5400000">
            <a:off x="8451542" y="3694241"/>
            <a:ext cx="284888" cy="1"/>
          </a:xfrm>
          <a:prstGeom prst="bentConnector3">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FA9F7C67-4BEB-4049-913B-6B89E903DD48}"/>
              </a:ext>
            </a:extLst>
          </p:cNvPr>
          <p:cNvSpPr/>
          <p:nvPr/>
        </p:nvSpPr>
        <p:spPr>
          <a:xfrm>
            <a:off x="5383530" y="3836685"/>
            <a:ext cx="6420910" cy="859336"/>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Phase 1 validation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9" name="Rectangle 48">
            <a:extLst>
              <a:ext uri="{FF2B5EF4-FFF2-40B4-BE49-F238E27FC236}">
                <a16:creationId xmlns:a16="http://schemas.microsoft.com/office/drawing/2014/main" id="{98B8677A-3FE0-4A2C-9964-A60F0765BECA}"/>
              </a:ext>
            </a:extLst>
          </p:cNvPr>
          <p:cNvSpPr/>
          <p:nvPr/>
        </p:nvSpPr>
        <p:spPr>
          <a:xfrm>
            <a:off x="6396357" y="4859135"/>
            <a:ext cx="4395257" cy="1018296"/>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a:ea typeface="+mn-ea"/>
                <a:cs typeface="+mn-cs"/>
              </a:rPr>
              <a:t>Phase 2 validation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Variants with &lt;20% FDR in meta-analysis of Phase 1 validation cohorts: 1536 cases with alcohol-related cirrhosis; 771 alcohol misusers without liver disease</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sp>
        <p:nvSpPr>
          <p:cNvPr id="32" name="Rectangle 31">
            <a:extLst>
              <a:ext uri="{FF2B5EF4-FFF2-40B4-BE49-F238E27FC236}">
                <a16:creationId xmlns:a16="http://schemas.microsoft.com/office/drawing/2014/main" id="{B5068054-3463-4DA3-992A-0C6BF466723E}"/>
              </a:ext>
            </a:extLst>
          </p:cNvPr>
          <p:cNvSpPr/>
          <p:nvPr/>
        </p:nvSpPr>
        <p:spPr>
          <a:xfrm>
            <a:off x="6817359" y="6033618"/>
            <a:ext cx="3553252" cy="506515"/>
          </a:xfrm>
          <a:prstGeom prst="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rPr>
              <a:t>FDR &lt;5% used to judge statistical significance in Phase 2 validation</a:t>
            </a:r>
            <a:r>
              <a:rPr kumimoji="0" lang="en-US" sz="1400" b="0" i="0" u="none" strike="noStrike" kern="1200" cap="none" spc="0" normalizeH="0" baseline="30000" noProof="0" dirty="0">
                <a:ln>
                  <a:noFill/>
                </a:ln>
                <a:solidFill>
                  <a:prstClr val="black"/>
                </a:solidFill>
                <a:effectLst/>
                <a:uLnTx/>
                <a:uFillTx/>
                <a:latin typeface="Arial" panose="020B0604020202020204"/>
                <a:ea typeface="+mn-ea"/>
                <a:cs typeface="+mn-cs"/>
              </a:rPr>
              <a:t>‡</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3" name="Straight Arrow Connector 2">
            <a:extLst>
              <a:ext uri="{FF2B5EF4-FFF2-40B4-BE49-F238E27FC236}">
                <a16:creationId xmlns:a16="http://schemas.microsoft.com/office/drawing/2014/main" id="{B099CC01-06E2-44DE-8259-93CEB4D58FFD}"/>
              </a:ext>
            </a:extLst>
          </p:cNvPr>
          <p:cNvCxnSpPr>
            <a:cxnSpLocks/>
            <a:stCxn id="45" idx="2"/>
          </p:cNvCxnSpPr>
          <p:nvPr/>
        </p:nvCxnSpPr>
        <p:spPr>
          <a:xfrm>
            <a:off x="8593985" y="4696021"/>
            <a:ext cx="0" cy="163114"/>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A03F6AB-27C5-4715-A228-AAF69C5DDD61}"/>
              </a:ext>
            </a:extLst>
          </p:cNvPr>
          <p:cNvCxnSpPr>
            <a:cxnSpLocks/>
            <a:stCxn id="49" idx="2"/>
            <a:endCxn id="32" idx="0"/>
          </p:cNvCxnSpPr>
          <p:nvPr/>
        </p:nvCxnSpPr>
        <p:spPr>
          <a:xfrm flipH="1">
            <a:off x="8593985" y="5877431"/>
            <a:ext cx="1" cy="156187"/>
          </a:xfrm>
          <a:prstGeom prst="straightConnector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0F50DE6D-FA10-48FB-96CD-4C8FD70A2A11}"/>
              </a:ext>
            </a:extLst>
          </p:cNvPr>
          <p:cNvSpPr/>
          <p:nvPr/>
        </p:nvSpPr>
        <p:spPr>
          <a:xfrm>
            <a:off x="5730864" y="4090453"/>
            <a:ext cx="5897826" cy="24008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Identified loci tested for association with alcohol-related cirrhosis*</a:t>
            </a:r>
          </a:p>
        </p:txBody>
      </p:sp>
      <p:sp>
        <p:nvSpPr>
          <p:cNvPr id="30" name="Rectangle 29">
            <a:extLst>
              <a:ext uri="{FF2B5EF4-FFF2-40B4-BE49-F238E27FC236}">
                <a16:creationId xmlns:a16="http://schemas.microsoft.com/office/drawing/2014/main" id="{0F50DE6D-FA10-48FB-96CD-4C8FD70A2A11}"/>
              </a:ext>
            </a:extLst>
          </p:cNvPr>
          <p:cNvSpPr/>
          <p:nvPr/>
        </p:nvSpPr>
        <p:spPr>
          <a:xfrm>
            <a:off x="5730864" y="4424007"/>
            <a:ext cx="1460596" cy="234312"/>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German cohort</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3" name="Rectangle 32">
            <a:extLst>
              <a:ext uri="{FF2B5EF4-FFF2-40B4-BE49-F238E27FC236}">
                <a16:creationId xmlns:a16="http://schemas.microsoft.com/office/drawing/2014/main" id="{0F50DE6D-FA10-48FB-96CD-4C8FD70A2A11}"/>
              </a:ext>
            </a:extLst>
          </p:cNvPr>
          <p:cNvSpPr/>
          <p:nvPr/>
        </p:nvSpPr>
        <p:spPr>
          <a:xfrm>
            <a:off x="7853700" y="4428171"/>
            <a:ext cx="1460596" cy="234312"/>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London </a:t>
            </a:r>
            <a:r>
              <a:rPr lang="en-GB" sz="1200" dirty="0">
                <a:solidFill>
                  <a:prstClr val="black"/>
                </a:solidFill>
                <a:latin typeface="Arial" panose="020B0604020202020204"/>
              </a:rPr>
              <a:t>co</a:t>
            </a:r>
            <a:r>
              <a:rPr kumimoji="0" lang="en-GB" sz="1200" b="0" i="0" u="none" strike="noStrike" kern="1200" cap="none" spc="0" normalizeH="0" baseline="0" noProof="0" dirty="0" err="1">
                <a:ln>
                  <a:noFill/>
                </a:ln>
                <a:solidFill>
                  <a:prstClr val="black"/>
                </a:solidFill>
                <a:effectLst/>
                <a:uLnTx/>
                <a:uFillTx/>
                <a:latin typeface="Arial" panose="020B0604020202020204"/>
                <a:ea typeface="+mn-ea"/>
                <a:cs typeface="+mn-cs"/>
              </a:rPr>
              <a:t>hort</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4" name="Rectangle 33">
            <a:extLst>
              <a:ext uri="{FF2B5EF4-FFF2-40B4-BE49-F238E27FC236}">
                <a16:creationId xmlns:a16="http://schemas.microsoft.com/office/drawing/2014/main" id="{0F50DE6D-FA10-48FB-96CD-4C8FD70A2A11}"/>
              </a:ext>
            </a:extLst>
          </p:cNvPr>
          <p:cNvSpPr/>
          <p:nvPr/>
        </p:nvSpPr>
        <p:spPr>
          <a:xfrm>
            <a:off x="9661631" y="4410008"/>
            <a:ext cx="2003200" cy="264747"/>
          </a:xfrm>
          <a:prstGeom prst="rect">
            <a:avLst/>
          </a:prstGeom>
          <a:solidFill>
            <a:schemeClr val="bg1"/>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UKB nested case-control</a:t>
            </a:r>
            <a:r>
              <a:rPr kumimoji="0" lang="en-GB" sz="1200" b="0" i="0" u="none" strike="noStrike" kern="1200" cap="none" spc="0" normalizeH="0" baseline="30000" noProof="0" dirty="0">
                <a:ln>
                  <a:noFill/>
                </a:ln>
                <a:solidFill>
                  <a:prstClr val="black"/>
                </a:solidFill>
                <a:effectLst/>
                <a:uLnTx/>
                <a:uFillTx/>
                <a:latin typeface="Arial" panose="020B0604020202020204"/>
                <a:ea typeface="+mn-ea"/>
                <a:cs typeface="+mn-cs"/>
              </a:rPr>
              <a:t>†</a:t>
            </a:r>
          </a:p>
        </p:txBody>
      </p:sp>
      <p:pic>
        <p:nvPicPr>
          <p:cNvPr id="35" name="Picture 34">
            <a:hlinkClick r:id="rId3" action="ppaction://hlinksldjump"/>
            <a:extLst>
              <a:ext uri="{FF2B5EF4-FFF2-40B4-BE49-F238E27FC236}">
                <a16:creationId xmlns:a16="http://schemas.microsoft.com/office/drawing/2014/main" id="{C248A0F4-710D-4ADB-ADB4-EDE8A79E5CE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1598360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819586-C770-4808-81F3-4E071D4F48FD}"/>
              </a:ext>
            </a:extLst>
          </p:cNvPr>
          <p:cNvSpPr>
            <a:spLocks noGrp="1"/>
          </p:cNvSpPr>
          <p:nvPr>
            <p:ph type="title"/>
          </p:nvPr>
        </p:nvSpPr>
        <p:spPr>
          <a:xfrm>
            <a:off x="425751" y="140970"/>
            <a:ext cx="10462382" cy="769620"/>
          </a:xfrm>
        </p:spPr>
        <p:txBody>
          <a:bodyPr>
            <a:normAutofit/>
          </a:bodyPr>
          <a:lstStyle/>
          <a:p>
            <a:r>
              <a:rPr lang="en-US" dirty="0"/>
              <a:t>Genome-wide association study for alcohol-related cirrhosis identifies new risk loci in </a:t>
            </a:r>
            <a:r>
              <a:rPr lang="en-US" i="1" dirty="0"/>
              <a:t>MARC1</a:t>
            </a:r>
            <a:r>
              <a:rPr lang="en-US" dirty="0"/>
              <a:t> and </a:t>
            </a:r>
            <a:r>
              <a:rPr lang="en-US" i="1" dirty="0"/>
              <a:t>HNRNPUL1</a:t>
            </a:r>
            <a:endParaRPr lang="en-GB" i="1" dirty="0"/>
          </a:p>
        </p:txBody>
      </p:sp>
      <p:sp>
        <p:nvSpPr>
          <p:cNvPr id="7" name="Text Placeholder 6">
            <a:extLst>
              <a:ext uri="{FF2B5EF4-FFF2-40B4-BE49-F238E27FC236}">
                <a16:creationId xmlns:a16="http://schemas.microsoft.com/office/drawing/2014/main" id="{D5276065-386F-49DE-94EE-1836F34100C3}"/>
              </a:ext>
            </a:extLst>
          </p:cNvPr>
          <p:cNvSpPr>
            <a:spLocks noGrp="1"/>
          </p:cNvSpPr>
          <p:nvPr>
            <p:ph type="body" sz="quarter" idx="10"/>
          </p:nvPr>
        </p:nvSpPr>
        <p:spPr/>
        <p:txBody>
          <a:bodyPr/>
          <a:lstStyle/>
          <a:p>
            <a:r>
              <a:rPr lang="en-GB" dirty="0"/>
              <a:t>*</a:t>
            </a:r>
            <a:r>
              <a:rPr lang="en-GB" i="1" dirty="0"/>
              <a:t>MARC1</a:t>
            </a:r>
            <a:r>
              <a:rPr lang="en-GB" dirty="0"/>
              <a:t> (mitochondrial amidoxime reducing component 1) and </a:t>
            </a:r>
            <a:r>
              <a:rPr lang="en-GB" i="1" dirty="0"/>
              <a:t>HNRNPUL1</a:t>
            </a:r>
            <a:r>
              <a:rPr lang="en-GB" dirty="0"/>
              <a:t> (heterogeneous nuclear ribonucleoprotein U like 1)</a:t>
            </a:r>
          </a:p>
          <a:p>
            <a:r>
              <a:rPr lang="en-GB" dirty="0"/>
              <a:t>Innes H, et al. DILC 2020; LBO05</a:t>
            </a:r>
          </a:p>
        </p:txBody>
      </p:sp>
      <p:cxnSp>
        <p:nvCxnSpPr>
          <p:cNvPr id="18" name="Straight Connector 17">
            <a:extLst>
              <a:ext uri="{FF2B5EF4-FFF2-40B4-BE49-F238E27FC236}">
                <a16:creationId xmlns:a16="http://schemas.microsoft.com/office/drawing/2014/main" id="{C6A459FA-82E8-4668-A9AD-A3B8F1C7B344}"/>
              </a:ext>
            </a:extLst>
          </p:cNvPr>
          <p:cNvCxnSpPr>
            <a:cxnSpLocks/>
          </p:cNvCxnSpPr>
          <p:nvPr/>
        </p:nvCxnSpPr>
        <p:spPr>
          <a:xfrm>
            <a:off x="7476089" y="3720747"/>
            <a:ext cx="4213148" cy="0"/>
          </a:xfrm>
          <a:prstGeom prst="line">
            <a:avLst/>
          </a:prstGeom>
          <a:noFill/>
          <a:ln w="9525" cap="flat" cmpd="sng" algn="ctr">
            <a:solidFill>
              <a:srgbClr val="1D498B">
                <a:shade val="95000"/>
                <a:satMod val="105000"/>
              </a:srgbClr>
            </a:solidFill>
            <a:prstDash val="solid"/>
          </a:ln>
          <a:effectLst/>
        </p:spPr>
      </p:cxnSp>
      <p:sp>
        <p:nvSpPr>
          <p:cNvPr id="25" name="Content Placeholder 9">
            <a:extLst>
              <a:ext uri="{FF2B5EF4-FFF2-40B4-BE49-F238E27FC236}">
                <a16:creationId xmlns:a16="http://schemas.microsoft.com/office/drawing/2014/main" id="{8933C7A8-1960-4BB8-A680-BC89499D6109}"/>
              </a:ext>
            </a:extLst>
          </p:cNvPr>
          <p:cNvSpPr txBox="1">
            <a:spLocks/>
          </p:cNvSpPr>
          <p:nvPr/>
        </p:nvSpPr>
        <p:spPr>
          <a:xfrm>
            <a:off x="425749" y="1078029"/>
            <a:ext cx="7004949" cy="52513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RESULTS</a:t>
            </a:r>
          </a:p>
          <a:p>
            <a:pPr marL="342900" marR="0" lvl="0" indent="-34290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Among 35,839 UKB participants, 50 independent risk loci with genome-wide significance (p&lt;5x10</a:t>
            </a:r>
            <a:r>
              <a:rPr kumimoji="0" lang="en-US" sz="2000" b="0" i="0" u="none" strike="noStrike" kern="1200" cap="none" spc="0" normalizeH="0" baseline="30000" noProof="0" dirty="0">
                <a:ln>
                  <a:noFill/>
                </a:ln>
                <a:solidFill>
                  <a:prstClr val="black"/>
                </a:solidFill>
                <a:effectLst/>
                <a:uLnTx/>
                <a:uFillTx/>
                <a:latin typeface="Arial" panose="020B0604020202020204"/>
                <a:ea typeface="+mn-ea"/>
                <a:cs typeface="Arial" panose="020B0604020202020204" pitchFamily="34" charset="0"/>
              </a:rPr>
              <a:t>-8</a:t>
            </a: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were identified</a:t>
            </a:r>
          </a:p>
          <a:p>
            <a:pPr marL="742950" marR="0" lvl="1" indent="-28575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Phase 1 validation: 9 significantly associated with risk of developing alcohol-related cirrhosis</a:t>
            </a:r>
          </a:p>
          <a:p>
            <a:pPr marL="742950" marR="0" lvl="1" indent="-28575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Phase 2 validation: </a:t>
            </a:r>
            <a:r>
              <a:rPr kumimoji="0" lang="en-US" sz="1600" b="1" i="0" u="none" strike="noStrike" kern="1200" cap="none" spc="0" normalizeH="0" baseline="0" noProof="0" dirty="0">
                <a:ln>
                  <a:noFill/>
                </a:ln>
                <a:solidFill>
                  <a:srgbClr val="FF0000"/>
                </a:solidFill>
                <a:effectLst/>
                <a:uLnTx/>
                <a:uFillTx/>
                <a:latin typeface="Arial" panose="020B0604020202020204"/>
                <a:ea typeface="+mn-ea"/>
                <a:cs typeface="Arial" panose="020B0604020202020204" pitchFamily="34" charset="0"/>
              </a:rPr>
              <a:t>6</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remained significantly associated (4 of which have been previously associated with cirrhosis risk)</a:t>
            </a:r>
          </a:p>
          <a:p>
            <a:pPr marL="742950" marR="0" lvl="1" indent="-28575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Arial" panose="020B0604020202020204" pitchFamily="34" charset="0"/>
            </a:endParaRPr>
          </a:p>
        </p:txBody>
      </p:sp>
      <p:pic>
        <p:nvPicPr>
          <p:cNvPr id="1026" name="Picture 2">
            <a:extLst>
              <a:ext uri="{FF2B5EF4-FFF2-40B4-BE49-F238E27FC236}">
                <a16:creationId xmlns:a16="http://schemas.microsoft.com/office/drawing/2014/main" id="{50850A25-79DC-41AD-B755-730B9F032D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77" b="4321"/>
          <a:stretch/>
        </p:blipFill>
        <p:spPr bwMode="auto">
          <a:xfrm>
            <a:off x="598136" y="3103351"/>
            <a:ext cx="6141681" cy="3066331"/>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37414C36-32B9-4220-9DDE-B333B19EDEFE}"/>
              </a:ext>
            </a:extLst>
          </p:cNvPr>
          <p:cNvCxnSpPr>
            <a:cxnSpLocks/>
          </p:cNvCxnSpPr>
          <p:nvPr/>
        </p:nvCxnSpPr>
        <p:spPr>
          <a:xfrm>
            <a:off x="7476089" y="3103351"/>
            <a:ext cx="0" cy="3344058"/>
          </a:xfrm>
          <a:prstGeom prst="line">
            <a:avLst/>
          </a:prstGeom>
          <a:noFill/>
          <a:ln w="9525" cap="flat" cmpd="sng" algn="ctr">
            <a:solidFill>
              <a:srgbClr val="1D498B">
                <a:shade val="95000"/>
                <a:satMod val="105000"/>
              </a:srgbClr>
            </a:solidFill>
            <a:prstDash val="solid"/>
          </a:ln>
          <a:effectLst/>
        </p:spPr>
      </p:cxnSp>
      <p:sp>
        <p:nvSpPr>
          <p:cNvPr id="16" name="Content Placeholder 9">
            <a:extLst>
              <a:ext uri="{FF2B5EF4-FFF2-40B4-BE49-F238E27FC236}">
                <a16:creationId xmlns:a16="http://schemas.microsoft.com/office/drawing/2014/main" id="{845E2719-65F6-45FA-9E42-98F9E4C32F2C}"/>
              </a:ext>
            </a:extLst>
          </p:cNvPr>
          <p:cNvSpPr txBox="1">
            <a:spLocks/>
          </p:cNvSpPr>
          <p:nvPr/>
        </p:nvSpPr>
        <p:spPr>
          <a:xfrm>
            <a:off x="7514767" y="1381548"/>
            <a:ext cx="4670666" cy="52513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chemeClr val="tx2"/>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2 novel SNPs that modulated the risk of cirrhosis were identified:</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MARC1</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rs2642438:A</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Associated with </a:t>
            </a: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sym typeface="Symbol" panose="05050102010706020507" pitchFamily="18" charset="2"/>
              </a:rPr>
              <a:t></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sym typeface="Symbol" panose="05050102010706020507" pitchFamily="18" charset="2"/>
              </a:rPr>
              <a:t>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risk: </a:t>
            </a:r>
            <a:r>
              <a:rPr kumimoji="0" lang="en-US" sz="1600" b="0" i="0" u="none" strike="noStrike" kern="1200" cap="none" spc="0" normalizeH="0" baseline="0" noProof="0" dirty="0" err="1">
                <a:ln>
                  <a:noFill/>
                </a:ln>
                <a:solidFill>
                  <a:prstClr val="black"/>
                </a:solidFill>
                <a:effectLst/>
                <a:uLnTx/>
                <a:uFillTx/>
                <a:latin typeface="Arial" panose="020B0604020202020204"/>
                <a:ea typeface="+mn-ea"/>
                <a:cs typeface="Arial" panose="020B0604020202020204" pitchFamily="34" charset="0"/>
              </a:rPr>
              <a:t>aOR</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0.76;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p=0.0027</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HNRNPUL1</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rs15052:C</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Associated with </a:t>
            </a:r>
            <a:r>
              <a:rPr kumimoji="0" lang="en-US" sz="1600" b="1"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sym typeface="Symbol" panose="05050102010706020507" pitchFamily="18" charset="2"/>
              </a:rPr>
              <a:t>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risk: </a:t>
            </a:r>
            <a:r>
              <a:rPr kumimoji="0" lang="en-US" sz="1600" b="0" i="0" u="none" strike="noStrike" kern="1200" cap="none" spc="0" normalizeH="0" baseline="0" noProof="0" dirty="0" err="1">
                <a:ln>
                  <a:noFill/>
                </a:ln>
                <a:solidFill>
                  <a:prstClr val="black"/>
                </a:solidFill>
                <a:effectLst/>
                <a:uLnTx/>
                <a:uFillTx/>
                <a:latin typeface="Arial" panose="020B0604020202020204"/>
                <a:ea typeface="+mn-ea"/>
                <a:cs typeface="Arial" panose="020B0604020202020204" pitchFamily="34" charset="0"/>
              </a:rPr>
              <a:t>aOR</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 1.30;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p=0.020</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rPr>
              <a:t>CONCLUSIONS</a:t>
            </a:r>
            <a:endParaRPr kumimoji="0" lang="en-US"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Arial" panose="020B0604020202020204" pitchFamily="34" charset="0"/>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This new GWAS identified 2 novel </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SNPs (</a:t>
            </a: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MARC1</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:rs2642438 and </a:t>
            </a:r>
            <a:r>
              <a:rPr kumimoji="0" lang="en-US" sz="1800" b="0" i="1"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HNRNPUL1</a:t>
            </a: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:rs15052) that modulate the risk of alcohol-related cirrhosis in</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opposing directions. Both variants </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rPr>
              <a:t>warrant further investigation </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pitchFamily="34" charset="0"/>
            </a:endParaRPr>
          </a:p>
          <a:p>
            <a:pPr marL="742950" marR="0" lvl="1" indent="-285750" algn="l" defTabSz="914400" rtl="0" eaLnBrk="1" fontAlgn="auto" latinLnBrk="0" hangingPunct="1">
              <a:lnSpc>
                <a:spcPct val="100000"/>
              </a:lnSpc>
              <a:spcBef>
                <a:spcPts val="0"/>
              </a:spcBef>
              <a:spcAft>
                <a:spcPts val="0"/>
              </a:spcAft>
              <a:buClr>
                <a:srgbClr val="004B87"/>
              </a:buClr>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highlight>
                <a:srgbClr val="FEFCFC"/>
              </a:highlight>
              <a:uLnTx/>
              <a:uFillTx/>
              <a:latin typeface="Arial" panose="020B0604020202020204"/>
              <a:ea typeface="+mn-ea"/>
              <a:cs typeface="Arial" panose="020B0604020202020204" pitchFamily="34" charset="0"/>
            </a:endParaRPr>
          </a:p>
        </p:txBody>
      </p:sp>
      <p:grpSp>
        <p:nvGrpSpPr>
          <p:cNvPr id="15" name="Group 14">
            <a:extLst>
              <a:ext uri="{FF2B5EF4-FFF2-40B4-BE49-F238E27FC236}">
                <a16:creationId xmlns:a16="http://schemas.microsoft.com/office/drawing/2014/main" id="{77124393-A135-4410-8A7B-A95B19DA6487}"/>
              </a:ext>
            </a:extLst>
          </p:cNvPr>
          <p:cNvGrpSpPr/>
          <p:nvPr/>
        </p:nvGrpSpPr>
        <p:grpSpPr>
          <a:xfrm>
            <a:off x="591457" y="4941594"/>
            <a:ext cx="1777093" cy="1185315"/>
            <a:chOff x="586681" y="5032375"/>
            <a:chExt cx="1602956" cy="1185315"/>
          </a:xfrm>
        </p:grpSpPr>
        <p:sp>
          <p:nvSpPr>
            <p:cNvPr id="10" name="Rectangle: Rounded Corners 9">
              <a:extLst>
                <a:ext uri="{FF2B5EF4-FFF2-40B4-BE49-F238E27FC236}">
                  <a16:creationId xmlns:a16="http://schemas.microsoft.com/office/drawing/2014/main" id="{3B918AC9-9E1E-4FAB-A1BB-E1F58800C810}"/>
                </a:ext>
              </a:extLst>
            </p:cNvPr>
            <p:cNvSpPr/>
            <p:nvPr/>
          </p:nvSpPr>
          <p:spPr>
            <a:xfrm>
              <a:off x="586681" y="5032375"/>
              <a:ext cx="1602956" cy="381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1" name="Rectangle: Rounded Corners 10">
              <a:extLst>
                <a:ext uri="{FF2B5EF4-FFF2-40B4-BE49-F238E27FC236}">
                  <a16:creationId xmlns:a16="http://schemas.microsoft.com/office/drawing/2014/main" id="{DF572A22-AB47-49AB-BC42-F9AC17FF8EEB}"/>
                </a:ext>
              </a:extLst>
            </p:cNvPr>
            <p:cNvSpPr/>
            <p:nvPr/>
          </p:nvSpPr>
          <p:spPr>
            <a:xfrm>
              <a:off x="592706" y="5806210"/>
              <a:ext cx="1596926" cy="4114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Arial" panose="020B0604020202020204"/>
                  <a:ea typeface="+mn-ea"/>
                  <a:cs typeface="+mn-cs"/>
                </a:rPr>
                <a:t>Novel risk variants discovered in this study*</a:t>
              </a:r>
            </a:p>
          </p:txBody>
        </p:sp>
        <p:cxnSp>
          <p:nvCxnSpPr>
            <p:cNvPr id="14" name="Connector: Elbow 13">
              <a:extLst>
                <a:ext uri="{FF2B5EF4-FFF2-40B4-BE49-F238E27FC236}">
                  <a16:creationId xmlns:a16="http://schemas.microsoft.com/office/drawing/2014/main" id="{EFC7C104-1DCA-4819-9C88-06DBE65A4422}"/>
                </a:ext>
              </a:extLst>
            </p:cNvPr>
            <p:cNvCxnSpPr>
              <a:cxnSpLocks/>
              <a:stCxn id="11" idx="1"/>
              <a:endCxn id="10" idx="1"/>
            </p:cNvCxnSpPr>
            <p:nvPr/>
          </p:nvCxnSpPr>
          <p:spPr>
            <a:xfrm rot="10800000">
              <a:off x="586681" y="5222876"/>
              <a:ext cx="6025" cy="789075"/>
            </a:xfrm>
            <a:prstGeom prst="bentConnector3">
              <a:avLst>
                <a:gd name="adj1" fmla="val 352215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pic>
        <p:nvPicPr>
          <p:cNvPr id="13" name="Picture 12">
            <a:hlinkClick r:id="rId4" action="ppaction://hlinksldjump"/>
            <a:extLst>
              <a:ext uri="{FF2B5EF4-FFF2-40B4-BE49-F238E27FC236}">
                <a16:creationId xmlns:a16="http://schemas.microsoft.com/office/drawing/2014/main" id="{B45D2AAF-4EF9-4AB0-BBFB-D363705DA9EA}"/>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576778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p:txBody>
          <a:bodyPr vert="horz" lIns="91440" tIns="45720" rIns="91440" bIns="45720" rtlCol="0" anchor="t">
            <a:noAutofit/>
          </a:bodyPr>
          <a:lstStyle/>
          <a:p>
            <a:pPr marL="0" indent="0">
              <a:buNone/>
            </a:pPr>
            <a:r>
              <a:rPr lang="en-US" sz="1800" b="1" dirty="0">
                <a:solidFill>
                  <a:schemeClr val="bg1"/>
                </a:solidFill>
                <a:highlight>
                  <a:srgbClr val="004A86"/>
                </a:highlight>
              </a:rPr>
              <a:t>BACKGROUND &amp; AIMS</a:t>
            </a:r>
            <a:r>
              <a:rPr lang="en-US" dirty="0"/>
              <a:t> </a:t>
            </a:r>
          </a:p>
          <a:p>
            <a:r>
              <a:rPr lang="en-GB" dirty="0"/>
              <a:t>HBV is the leading cause of cirrhosis and HCC in sub-Saharan Africa</a:t>
            </a:r>
          </a:p>
          <a:p>
            <a:r>
              <a:rPr lang="en-GB" dirty="0"/>
              <a:t>Antiviral treatment programmes are needed to achieve the WHO target of 65% reduction in mortality by 2030</a:t>
            </a:r>
            <a:endParaRPr lang="en-GB" dirty="0">
              <a:cs typeface="Arial"/>
            </a:endParaRPr>
          </a:p>
          <a:p>
            <a:r>
              <a:rPr lang="en-US" dirty="0"/>
              <a:t>Epidemiological data are required to:</a:t>
            </a:r>
          </a:p>
          <a:p>
            <a:pPr lvl="1"/>
            <a:r>
              <a:rPr lang="en-US" dirty="0"/>
              <a:t>Inform an effective public health response</a:t>
            </a:r>
          </a:p>
          <a:p>
            <a:pPr lvl="1"/>
            <a:r>
              <a:rPr lang="en-US" dirty="0"/>
              <a:t>Anticipate treatment needs</a:t>
            </a:r>
            <a:r>
              <a:rPr lang="en-GB" dirty="0"/>
              <a:t> </a:t>
            </a:r>
          </a:p>
          <a:p>
            <a:r>
              <a:rPr lang="en-GB" b="1" dirty="0"/>
              <a:t>AIM</a:t>
            </a:r>
            <a:r>
              <a:rPr lang="en-GB" dirty="0"/>
              <a:t>: to evaluate HBV epidemiology, vaccine impact and treatment eligibility in Blantyre, Malawi</a:t>
            </a:r>
          </a:p>
          <a:p>
            <a:r>
              <a:rPr lang="en-GB" dirty="0">
                <a:ea typeface="+mn-lt"/>
                <a:cs typeface="+mn-lt"/>
              </a:rPr>
              <a:t>Infant HBV vaccination in Malawi began </a:t>
            </a:r>
            <a:br>
              <a:rPr lang="en-GB" dirty="0">
                <a:ea typeface="+mn-lt"/>
                <a:cs typeface="+mn-lt"/>
              </a:rPr>
            </a:br>
            <a:r>
              <a:rPr lang="en-GB" dirty="0">
                <a:ea typeface="+mn-lt"/>
                <a:cs typeface="+mn-lt"/>
              </a:rPr>
              <a:t>in 2002</a:t>
            </a:r>
          </a:p>
        </p:txBody>
      </p:sp>
      <p:sp>
        <p:nvSpPr>
          <p:cNvPr id="10" name="Content Placeholder 9">
            <a:extLst>
              <a:ext uri="{FF2B5EF4-FFF2-40B4-BE49-F238E27FC236}">
                <a16:creationId xmlns:a16="http://schemas.microsoft.com/office/drawing/2014/main" id="{2CF95AC6-6FA6-47D7-81FA-3C202315E445}"/>
              </a:ext>
            </a:extLst>
          </p:cNvPr>
          <p:cNvSpPr>
            <a:spLocks noGrp="1"/>
          </p:cNvSpPr>
          <p:nvPr>
            <p:ph sz="half" idx="2"/>
          </p:nvPr>
        </p:nvSpPr>
        <p:spPr>
          <a:xfrm>
            <a:off x="6193448" y="1340769"/>
            <a:ext cx="5572800" cy="1097631"/>
          </a:xfrm>
        </p:spPr>
        <p:txBody>
          <a:bodyPr vert="horz" lIns="91440" tIns="45720" rIns="91440" bIns="45720" rtlCol="0" anchor="t">
            <a:noAutofit/>
          </a:bodyPr>
          <a:lstStyle/>
          <a:p>
            <a:pPr marL="0" indent="0">
              <a:buNone/>
            </a:pPr>
            <a:r>
              <a:rPr lang="en-GB" sz="1800" b="1" dirty="0">
                <a:solidFill>
                  <a:schemeClr val="bg1"/>
                </a:solidFill>
                <a:highlight>
                  <a:srgbClr val="004A86"/>
                </a:highlight>
              </a:rPr>
              <a:t>METHODS</a:t>
            </a:r>
          </a:p>
          <a:p>
            <a:endParaRPr lang="en-GB"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Evaluation of HBV epidemiology, vaccine impact and treatment eligibility: a census-based community serological survey in Blantyre, Malawi </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*Post-stratification proportional fitting to census age−sex distribution</a:t>
            </a:r>
          </a:p>
          <a:p>
            <a:r>
              <a:rPr lang="en-GB" dirty="0"/>
              <a:t>Stockdale A, et al. DILC 2020; SAT274</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CBC318BD-0318-40CB-AB9F-9A380181840A}"/>
              </a:ext>
            </a:extLst>
          </p:cNvPr>
          <p:cNvCxnSpPr>
            <a:cxnSpLocks/>
          </p:cNvCxnSpPr>
          <p:nvPr/>
        </p:nvCxnSpPr>
        <p:spPr>
          <a:xfrm>
            <a:off x="5908619" y="1338263"/>
            <a:ext cx="0" cy="5122596"/>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65988A1-25FB-4C24-B08A-7468C1DA6F2B}"/>
              </a:ext>
            </a:extLst>
          </p:cNvPr>
          <p:cNvSpPr txBox="1"/>
          <p:nvPr/>
        </p:nvSpPr>
        <p:spPr>
          <a:xfrm>
            <a:off x="7758799" y="1840502"/>
            <a:ext cx="2908168" cy="584775"/>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Census conducted in Blantyre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(2016−2018)</a:t>
            </a:r>
          </a:p>
        </p:txBody>
      </p:sp>
      <p:sp>
        <p:nvSpPr>
          <p:cNvPr id="29" name="TextBox 28">
            <a:extLst>
              <a:ext uri="{FF2B5EF4-FFF2-40B4-BE49-F238E27FC236}">
                <a16:creationId xmlns:a16="http://schemas.microsoft.com/office/drawing/2014/main" id="{B8C665ED-48C0-4C2F-864D-83F4E8B6370B}"/>
              </a:ext>
            </a:extLst>
          </p:cNvPr>
          <p:cNvSpPr txBox="1"/>
          <p:nvPr/>
        </p:nvSpPr>
        <p:spPr>
          <a:xfrm>
            <a:off x="7617740" y="2805950"/>
            <a:ext cx="3190296" cy="338554"/>
          </a:xfrm>
          <a:prstGeom prst="rect">
            <a:avLst/>
          </a:prstGeom>
          <a:solidFill>
            <a:schemeClr val="accent1">
              <a:lumMod val="20000"/>
              <a:lumOff val="80000"/>
            </a:schemeClr>
          </a:solidFill>
          <a:ln>
            <a:solidFill>
              <a:schemeClr val="accent1"/>
            </a:solidFill>
          </a:ln>
        </p:spPr>
        <p:txBody>
          <a:bodyPr wrap="non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Single-stage probability sampling</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cxnSp>
        <p:nvCxnSpPr>
          <p:cNvPr id="36" name="Straight Arrow Connector 35">
            <a:extLst>
              <a:ext uri="{FF2B5EF4-FFF2-40B4-BE49-F238E27FC236}">
                <a16:creationId xmlns:a16="http://schemas.microsoft.com/office/drawing/2014/main" id="{75EAC950-A2AC-4ADA-B5E9-74D55B8267DD}"/>
              </a:ext>
            </a:extLst>
          </p:cNvPr>
          <p:cNvCxnSpPr>
            <a:cxnSpLocks/>
          </p:cNvCxnSpPr>
          <p:nvPr/>
        </p:nvCxnSpPr>
        <p:spPr>
          <a:xfrm>
            <a:off x="9212883" y="2416097"/>
            <a:ext cx="5" cy="38985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5AD4D69B-27EC-4068-AD9E-E3D5BE357192}"/>
              </a:ext>
            </a:extLst>
          </p:cNvPr>
          <p:cNvSpPr txBox="1"/>
          <p:nvPr/>
        </p:nvSpPr>
        <p:spPr>
          <a:xfrm>
            <a:off x="7832537" y="3364147"/>
            <a:ext cx="2806595" cy="347734"/>
          </a:xfrm>
          <a:prstGeom prst="rect">
            <a:avLst/>
          </a:prstGeom>
          <a:noFill/>
          <a:ln>
            <a:solidFill>
              <a:schemeClr val="accent1"/>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HBV prevalence estimation*</a:t>
            </a:r>
          </a:p>
        </p:txBody>
      </p:sp>
      <p:cxnSp>
        <p:nvCxnSpPr>
          <p:cNvPr id="48" name="Straight Arrow Connector 47">
            <a:extLst>
              <a:ext uri="{FF2B5EF4-FFF2-40B4-BE49-F238E27FC236}">
                <a16:creationId xmlns:a16="http://schemas.microsoft.com/office/drawing/2014/main" id="{C4E873FE-BA0D-4BE8-85B1-E29C1EECED83}"/>
              </a:ext>
            </a:extLst>
          </p:cNvPr>
          <p:cNvCxnSpPr>
            <a:cxnSpLocks/>
          </p:cNvCxnSpPr>
          <p:nvPr/>
        </p:nvCxnSpPr>
        <p:spPr>
          <a:xfrm flipH="1">
            <a:off x="9212883" y="3162866"/>
            <a:ext cx="5" cy="2104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B1F57B99-1528-4450-B6C4-FA1ED76AA13C}"/>
              </a:ext>
            </a:extLst>
          </p:cNvPr>
          <p:cNvCxnSpPr>
            <a:cxnSpLocks/>
          </p:cNvCxnSpPr>
          <p:nvPr/>
        </p:nvCxnSpPr>
        <p:spPr>
          <a:xfrm rot="5400000">
            <a:off x="7939805" y="3435996"/>
            <a:ext cx="1015556" cy="1558144"/>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C99CFA9D-4D9F-468D-9A75-4C6AC72AF35F}"/>
              </a:ext>
            </a:extLst>
          </p:cNvPr>
          <p:cNvCxnSpPr>
            <a:cxnSpLocks/>
          </p:cNvCxnSpPr>
          <p:nvPr/>
        </p:nvCxnSpPr>
        <p:spPr>
          <a:xfrm rot="16200000" flipH="1">
            <a:off x="9441110" y="3492835"/>
            <a:ext cx="1015556" cy="1444466"/>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F3883831-E0C5-42B6-89EF-C2E9B2B71811}"/>
              </a:ext>
            </a:extLst>
          </p:cNvPr>
          <p:cNvSpPr txBox="1"/>
          <p:nvPr/>
        </p:nvSpPr>
        <p:spPr>
          <a:xfrm>
            <a:off x="5986728" y="4745798"/>
            <a:ext cx="3097323" cy="1077218"/>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Vaccine impact estimated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(prevalence in those born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5 years </a:t>
            </a:r>
            <a:r>
              <a:rPr kumimoji="0" lang="en-GB" sz="1600" b="1" i="0" u="none" strike="noStrike" kern="1200" cap="none" spc="0" normalizeH="0" baseline="0" noProof="0" dirty="0">
                <a:ln>
                  <a:noFill/>
                </a:ln>
                <a:solidFill>
                  <a:srgbClr val="004B87"/>
                </a:solidFill>
                <a:effectLst/>
                <a:uLnTx/>
                <a:uFillTx/>
                <a:latin typeface="Arial" panose="020B0604020202020204"/>
                <a:ea typeface="+mn-ea"/>
                <a:cs typeface="+mn-cs"/>
              </a:rPr>
              <a:t>before</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vs 5 years </a:t>
            </a:r>
            <a:r>
              <a:rPr kumimoji="0" lang="en-GB" sz="1600" b="1" i="0" u="none" strike="noStrike" kern="1200" cap="none" spc="0" normalizeH="0" baseline="0" noProof="0" dirty="0">
                <a:ln>
                  <a:noFill/>
                </a:ln>
                <a:solidFill>
                  <a:srgbClr val="004B87"/>
                </a:solidFill>
                <a:effectLst/>
                <a:uLnTx/>
                <a:uFillTx/>
                <a:latin typeface="Arial" panose="020B0604020202020204"/>
                <a:ea typeface="+mn-ea"/>
                <a:cs typeface="+mn-cs"/>
              </a:rPr>
              <a:t>after</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vaccine implementation)</a:t>
            </a:r>
          </a:p>
        </p:txBody>
      </p:sp>
      <p:sp>
        <p:nvSpPr>
          <p:cNvPr id="61" name="TextBox 60">
            <a:extLst>
              <a:ext uri="{FF2B5EF4-FFF2-40B4-BE49-F238E27FC236}">
                <a16:creationId xmlns:a16="http://schemas.microsoft.com/office/drawing/2014/main" id="{EEA2F4EA-1C7D-4FB6-B6F7-B45AA7F8EFBF}"/>
              </a:ext>
            </a:extLst>
          </p:cNvPr>
          <p:cNvSpPr txBox="1"/>
          <p:nvPr/>
        </p:nvSpPr>
        <p:spPr>
          <a:xfrm>
            <a:off x="9276522" y="4745798"/>
            <a:ext cx="2522956" cy="830997"/>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Treatment eligibility assessed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in HBsAg+ individuals</a:t>
            </a:r>
          </a:p>
        </p:txBody>
      </p:sp>
      <p:sp>
        <p:nvSpPr>
          <p:cNvPr id="3" name="TextBox 2">
            <a:extLst>
              <a:ext uri="{FF2B5EF4-FFF2-40B4-BE49-F238E27FC236}">
                <a16:creationId xmlns:a16="http://schemas.microsoft.com/office/drawing/2014/main" id="{AFE28D2A-FDD8-4F9C-A6C5-EA8643176688}"/>
              </a:ext>
            </a:extLst>
          </p:cNvPr>
          <p:cNvSpPr txBox="1"/>
          <p:nvPr/>
        </p:nvSpPr>
        <p:spPr>
          <a:xfrm>
            <a:off x="6009701" y="5862808"/>
            <a:ext cx="2743199"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a:ea typeface="+mn-lt"/>
                <a:cs typeface="Arial" panose="020B0604020202020204"/>
              </a:rPr>
              <a:t>Estimated by binomial log-linear regression adjusted for survey weighting</a:t>
            </a:r>
            <a:endParaRPr kumimoji="0" lang="en-US" sz="12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pic>
        <p:nvPicPr>
          <p:cNvPr id="18" name="Picture 17">
            <a:hlinkClick r:id="rId3" action="ppaction://hlinksldjump"/>
            <a:extLst>
              <a:ext uri="{FF2B5EF4-FFF2-40B4-BE49-F238E27FC236}">
                <a16:creationId xmlns:a16="http://schemas.microsoft.com/office/drawing/2014/main" id="{9BC84686-83FE-40A5-91A1-6ACF4345FBF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858570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p:txBody>
          <a:bodyPr vert="horz" lIns="91440" tIns="45720" rIns="91440" bIns="45720" rtlCol="0" anchor="t">
            <a:noAutofit/>
          </a:bodyPr>
          <a:lstStyle/>
          <a:p>
            <a:pPr marL="0" indent="0">
              <a:buNone/>
            </a:pPr>
            <a:r>
              <a:rPr lang="en-US" sz="1800" b="1" dirty="0">
                <a:solidFill>
                  <a:schemeClr val="bg1"/>
                </a:solidFill>
                <a:highlight>
                  <a:srgbClr val="004A86"/>
                </a:highlight>
              </a:rPr>
              <a:t>RESULTS</a:t>
            </a:r>
            <a:r>
              <a:rPr lang="en-US" dirty="0"/>
              <a:t> </a:t>
            </a:r>
          </a:p>
          <a:p>
            <a:r>
              <a:rPr lang="en-US" dirty="0"/>
              <a:t>HBV prevalence:</a:t>
            </a:r>
          </a:p>
          <a:p>
            <a:pPr lvl="1"/>
            <a:r>
              <a:rPr lang="en-US" dirty="0"/>
              <a:t>5.1% (95% CI, 4.3–6.1) among adults</a:t>
            </a:r>
          </a:p>
          <a:p>
            <a:pPr lvl="1"/>
            <a:r>
              <a:rPr lang="en-US" dirty="0"/>
              <a:t>0.3% (95% CI, 0.1–0.6) among children born after vaccine introduction</a:t>
            </a:r>
          </a:p>
          <a:p>
            <a:r>
              <a:rPr lang="en-US" dirty="0"/>
              <a:t>Vaccine impact: 95.8% (95% CI, 70.3−99.4)</a:t>
            </a:r>
          </a:p>
          <a:p>
            <a:r>
              <a:rPr lang="en-US" dirty="0"/>
              <a:t>Treatment eligibility assessed in 94/150 HBsAg+ adults</a:t>
            </a:r>
          </a:p>
          <a:p>
            <a:pPr lvl="1"/>
            <a:r>
              <a:rPr lang="en-US" dirty="0"/>
              <a:t>24 (26%) HIV+</a:t>
            </a:r>
          </a:p>
          <a:p>
            <a:pPr lvl="2"/>
            <a:r>
              <a:rPr lang="en-US" dirty="0"/>
              <a:t>16/24 (67%) were receiving TDF-based ART</a:t>
            </a:r>
          </a:p>
          <a:p>
            <a:pPr lvl="1"/>
            <a:r>
              <a:rPr lang="en-US" dirty="0"/>
              <a:t>Treatment eligibility in 69 HIV</a:t>
            </a:r>
            <a:r>
              <a:rPr lang="en-US" dirty="0">
                <a:sym typeface="Symbol" panose="05050102010706020507" pitchFamily="18" charset="2"/>
              </a:rPr>
              <a:t>−</a:t>
            </a:r>
            <a:r>
              <a:rPr lang="en-US" dirty="0"/>
              <a:t> individuals according to different criteria:</a:t>
            </a:r>
          </a:p>
          <a:p>
            <a:pPr lvl="2"/>
            <a:r>
              <a:rPr lang="en-US" dirty="0"/>
              <a:t>WHO: 3%</a:t>
            </a:r>
            <a:endParaRPr lang="en-US" dirty="0">
              <a:cs typeface="Arial"/>
            </a:endParaRPr>
          </a:p>
          <a:p>
            <a:pPr lvl="2"/>
            <a:r>
              <a:rPr lang="en-US" dirty="0"/>
              <a:t>EASL: 6%</a:t>
            </a:r>
          </a:p>
          <a:p>
            <a:pPr lvl="2"/>
            <a:r>
              <a:rPr lang="en-US" dirty="0"/>
              <a:t>AASLD: 9%</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Evaluation of HBV epidemiology, vaccine impact and treatment eligibility: a census-based community serological survey in Blantyre, Malawi </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t>
            </a:r>
            <a:r>
              <a:rPr lang="en-US" dirty="0"/>
              <a:t>95% CI, 7,172−65,519;</a:t>
            </a:r>
          </a:p>
          <a:p>
            <a:r>
              <a:rPr lang="en-US" baseline="30000" dirty="0"/>
              <a:t>†</a:t>
            </a:r>
            <a:r>
              <a:rPr lang="en-US" dirty="0"/>
              <a:t>6,073/97,386 censused individuals participated in the serological survey</a:t>
            </a:r>
            <a:endParaRPr lang="en-GB" dirty="0"/>
          </a:p>
          <a:p>
            <a:r>
              <a:rPr lang="en-GB" dirty="0"/>
              <a:t>Stockdale A, et al. DILC 2020; SAT274</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CBC318BD-0318-40CB-AB9F-9A380181840A}"/>
              </a:ext>
            </a:extLst>
          </p:cNvPr>
          <p:cNvCxnSpPr>
            <a:cxnSpLocks/>
          </p:cNvCxnSpPr>
          <p:nvPr/>
        </p:nvCxnSpPr>
        <p:spPr>
          <a:xfrm>
            <a:off x="5908619" y="3974753"/>
            <a:ext cx="0" cy="2486106"/>
          </a:xfrm>
          <a:prstGeom prst="line">
            <a:avLst/>
          </a:prstGeom>
        </p:spPr>
        <p:style>
          <a:lnRef idx="1">
            <a:schemeClr val="accent1"/>
          </a:lnRef>
          <a:fillRef idx="0">
            <a:schemeClr val="accent1"/>
          </a:fillRef>
          <a:effectRef idx="0">
            <a:schemeClr val="accent1"/>
          </a:effectRef>
          <a:fontRef idx="minor">
            <a:schemeClr val="tx1"/>
          </a:fontRef>
        </p:style>
      </p:cxnSp>
      <p:sp>
        <p:nvSpPr>
          <p:cNvPr id="23" name="Content Placeholder 22">
            <a:extLst>
              <a:ext uri="{FF2B5EF4-FFF2-40B4-BE49-F238E27FC236}">
                <a16:creationId xmlns:a16="http://schemas.microsoft.com/office/drawing/2014/main" id="{62D52BA7-7CDD-466C-BB0B-EEF0CC0D2046}"/>
              </a:ext>
            </a:extLst>
          </p:cNvPr>
          <p:cNvSpPr>
            <a:spLocks noGrp="1"/>
          </p:cNvSpPr>
          <p:nvPr>
            <p:ph sz="half" idx="2"/>
          </p:nvPr>
        </p:nvSpPr>
        <p:spPr>
          <a:xfrm>
            <a:off x="5986976" y="4827649"/>
            <a:ext cx="5998552" cy="712743"/>
          </a:xfrm>
        </p:spPr>
        <p:txBody>
          <a:bodyPr vert="horz" lIns="91440" tIns="45720" rIns="91440" bIns="45720" rtlCol="0" anchor="t">
            <a:noAutofit/>
          </a:bodyPr>
          <a:lstStyle/>
          <a:p>
            <a:pPr marL="0" indent="0">
              <a:buNone/>
            </a:pPr>
            <a:r>
              <a:rPr lang="en-GB" sz="1800" b="1" dirty="0">
                <a:solidFill>
                  <a:schemeClr val="bg1"/>
                </a:solidFill>
                <a:highlight>
                  <a:srgbClr val="004A86"/>
                </a:highlight>
              </a:rPr>
              <a:t>CONCLUSION</a:t>
            </a:r>
          </a:p>
          <a:p>
            <a:r>
              <a:rPr lang="en-US" sz="1800" dirty="0"/>
              <a:t>HBV prevalence was 5.1% among unvaccinated adults; impact of infant HBV vaccination was 96%</a:t>
            </a:r>
          </a:p>
          <a:p>
            <a:r>
              <a:rPr lang="en-US" sz="1800" dirty="0"/>
              <a:t>A quarter of HBsAg+ adults were HIV+ </a:t>
            </a:r>
          </a:p>
          <a:p>
            <a:r>
              <a:rPr lang="en-US" sz="1800" dirty="0"/>
              <a:t>3−9% of HIV</a:t>
            </a:r>
            <a:r>
              <a:rPr lang="en-US" sz="1800" dirty="0">
                <a:latin typeface="Arial" panose="020B0604020202020204" pitchFamily="34" charset="0"/>
                <a:cs typeface="Arial" panose="020B0604020202020204" pitchFamily="34" charset="0"/>
                <a:sym typeface="Symbol" panose="05050102010706020507" pitchFamily="18" charset="2"/>
              </a:rPr>
              <a:t>−</a:t>
            </a:r>
            <a:r>
              <a:rPr lang="en-US" sz="1800" dirty="0"/>
              <a:t> adults required ART</a:t>
            </a:r>
            <a:endParaRPr lang="en-GB" sz="1800" dirty="0"/>
          </a:p>
        </p:txBody>
      </p:sp>
      <p:sp>
        <p:nvSpPr>
          <p:cNvPr id="24" name="TextBox 23">
            <a:extLst>
              <a:ext uri="{FF2B5EF4-FFF2-40B4-BE49-F238E27FC236}">
                <a16:creationId xmlns:a16="http://schemas.microsoft.com/office/drawing/2014/main" id="{50FB8BDE-597D-463E-AF83-989B3009FFE0}"/>
              </a:ext>
            </a:extLst>
          </p:cNvPr>
          <p:cNvSpPr txBox="1"/>
          <p:nvPr/>
        </p:nvSpPr>
        <p:spPr>
          <a:xfrm>
            <a:off x="7766273" y="1067389"/>
            <a:ext cx="230864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HBsAg prevalence</a:t>
            </a:r>
            <a:r>
              <a:rPr kumimoji="0" lang="en-US" sz="1800" b="0" i="0" u="none" strike="noStrike" kern="1200" cap="none" spc="0" normalizeH="0" baseline="30000" noProof="0" dirty="0">
                <a:ln>
                  <a:noFill/>
                </a:ln>
                <a:solidFill>
                  <a:prstClr val="black"/>
                </a:solidFill>
                <a:effectLst/>
                <a:uLnTx/>
                <a:uFillTx/>
                <a:latin typeface="Arial" panose="020B0604020202020204"/>
                <a:ea typeface="+mn-ea"/>
                <a:cs typeface="+mn-cs"/>
              </a:rPr>
              <a:t>†</a:t>
            </a:r>
            <a:endPar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grpSp>
        <p:nvGrpSpPr>
          <p:cNvPr id="27" name="Group 26">
            <a:extLst>
              <a:ext uri="{FF2B5EF4-FFF2-40B4-BE49-F238E27FC236}">
                <a16:creationId xmlns:a16="http://schemas.microsoft.com/office/drawing/2014/main" id="{512D2CC5-6BE9-4BE1-A7D3-71533F990BFC}"/>
              </a:ext>
            </a:extLst>
          </p:cNvPr>
          <p:cNvGrpSpPr/>
          <p:nvPr/>
        </p:nvGrpSpPr>
        <p:grpSpPr>
          <a:xfrm>
            <a:off x="6036021" y="1410649"/>
            <a:ext cx="6011180" cy="3308236"/>
            <a:chOff x="6036021" y="1410648"/>
            <a:chExt cx="6011180" cy="3576993"/>
          </a:xfrm>
        </p:grpSpPr>
        <p:grpSp>
          <p:nvGrpSpPr>
            <p:cNvPr id="21" name="Group 20">
              <a:extLst>
                <a:ext uri="{FF2B5EF4-FFF2-40B4-BE49-F238E27FC236}">
                  <a16:creationId xmlns:a16="http://schemas.microsoft.com/office/drawing/2014/main" id="{E1766E13-AD2B-4B95-B700-094905BE112A}"/>
                </a:ext>
              </a:extLst>
            </p:cNvPr>
            <p:cNvGrpSpPr/>
            <p:nvPr/>
          </p:nvGrpSpPr>
          <p:grpSpPr>
            <a:xfrm>
              <a:off x="6603502" y="1410648"/>
              <a:ext cx="4634186" cy="3083113"/>
              <a:chOff x="6515484" y="1887443"/>
              <a:chExt cx="4634186" cy="3083113"/>
            </a:xfrm>
          </p:grpSpPr>
          <p:pic>
            <p:nvPicPr>
              <p:cNvPr id="17" name="Picture 16" descr="A picture containing text&#10;&#10;Description automatically generated">
                <a:extLst>
                  <a:ext uri="{FF2B5EF4-FFF2-40B4-BE49-F238E27FC236}">
                    <a16:creationId xmlns:a16="http://schemas.microsoft.com/office/drawing/2014/main" id="{11E61683-EC2F-4244-9559-61A6C8CEE4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484" y="1887443"/>
                <a:ext cx="4634186" cy="3083113"/>
              </a:xfrm>
              <a:prstGeom prst="rect">
                <a:avLst/>
              </a:prstGeom>
            </p:spPr>
          </p:pic>
          <p:pic>
            <p:nvPicPr>
              <p:cNvPr id="19" name="Picture 18">
                <a:extLst>
                  <a:ext uri="{FF2B5EF4-FFF2-40B4-BE49-F238E27FC236}">
                    <a16:creationId xmlns:a16="http://schemas.microsoft.com/office/drawing/2014/main" id="{60BFE0DC-C427-4565-819F-02CED99D22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4864" y="1946622"/>
                <a:ext cx="2629128" cy="350550"/>
              </a:xfrm>
              <a:prstGeom prst="rect">
                <a:avLst/>
              </a:prstGeom>
            </p:spPr>
          </p:pic>
        </p:grpSp>
        <p:sp>
          <p:nvSpPr>
            <p:cNvPr id="26" name="TextBox 25">
              <a:extLst>
                <a:ext uri="{FF2B5EF4-FFF2-40B4-BE49-F238E27FC236}">
                  <a16:creationId xmlns:a16="http://schemas.microsoft.com/office/drawing/2014/main" id="{1898817F-1C46-4965-A2B0-7A056ACE300D}"/>
                </a:ext>
              </a:extLst>
            </p:cNvPr>
            <p:cNvSpPr txBox="1"/>
            <p:nvPr/>
          </p:nvSpPr>
          <p:spPr>
            <a:xfrm>
              <a:off x="6409094" y="4183057"/>
              <a:ext cx="312906"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0</a:t>
              </a:r>
            </a:p>
          </p:txBody>
        </p:sp>
        <p:sp>
          <p:nvSpPr>
            <p:cNvPr id="39" name="TextBox 38">
              <a:extLst>
                <a:ext uri="{FF2B5EF4-FFF2-40B4-BE49-F238E27FC236}">
                  <a16:creationId xmlns:a16="http://schemas.microsoft.com/office/drawing/2014/main" id="{6E92DF2A-04A7-4032-9A8E-A813AABC7114}"/>
                </a:ext>
              </a:extLst>
            </p:cNvPr>
            <p:cNvSpPr txBox="1"/>
            <p:nvPr/>
          </p:nvSpPr>
          <p:spPr>
            <a:xfrm>
              <a:off x="6409093" y="3628576"/>
              <a:ext cx="3129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2</a:t>
              </a:r>
            </a:p>
          </p:txBody>
        </p:sp>
        <p:sp>
          <p:nvSpPr>
            <p:cNvPr id="41" name="TextBox 40">
              <a:extLst>
                <a:ext uri="{FF2B5EF4-FFF2-40B4-BE49-F238E27FC236}">
                  <a16:creationId xmlns:a16="http://schemas.microsoft.com/office/drawing/2014/main" id="{707FD26C-993D-4542-8237-41A1D1B761C9}"/>
                </a:ext>
              </a:extLst>
            </p:cNvPr>
            <p:cNvSpPr txBox="1"/>
            <p:nvPr/>
          </p:nvSpPr>
          <p:spPr>
            <a:xfrm>
              <a:off x="6409093" y="3074094"/>
              <a:ext cx="3129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4</a:t>
              </a:r>
            </a:p>
          </p:txBody>
        </p:sp>
        <p:sp>
          <p:nvSpPr>
            <p:cNvPr id="42" name="TextBox 41">
              <a:extLst>
                <a:ext uri="{FF2B5EF4-FFF2-40B4-BE49-F238E27FC236}">
                  <a16:creationId xmlns:a16="http://schemas.microsoft.com/office/drawing/2014/main" id="{B7173953-C111-4918-8ACB-A214235DAF1E}"/>
                </a:ext>
              </a:extLst>
            </p:cNvPr>
            <p:cNvSpPr txBox="1"/>
            <p:nvPr/>
          </p:nvSpPr>
          <p:spPr>
            <a:xfrm>
              <a:off x="6409093" y="2519612"/>
              <a:ext cx="3129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6</a:t>
              </a:r>
            </a:p>
          </p:txBody>
        </p:sp>
        <p:sp>
          <p:nvSpPr>
            <p:cNvPr id="46" name="TextBox 45">
              <a:extLst>
                <a:ext uri="{FF2B5EF4-FFF2-40B4-BE49-F238E27FC236}">
                  <a16:creationId xmlns:a16="http://schemas.microsoft.com/office/drawing/2014/main" id="{F56E16CA-C923-4CA4-BB6D-C878CD7B5C7F}"/>
                </a:ext>
              </a:extLst>
            </p:cNvPr>
            <p:cNvSpPr txBox="1"/>
            <p:nvPr/>
          </p:nvSpPr>
          <p:spPr>
            <a:xfrm>
              <a:off x="6409093" y="1965130"/>
              <a:ext cx="31290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8</a:t>
              </a:r>
            </a:p>
          </p:txBody>
        </p:sp>
        <p:sp>
          <p:nvSpPr>
            <p:cNvPr id="48" name="TextBox 47">
              <a:extLst>
                <a:ext uri="{FF2B5EF4-FFF2-40B4-BE49-F238E27FC236}">
                  <a16:creationId xmlns:a16="http://schemas.microsoft.com/office/drawing/2014/main" id="{BF6EE144-FB02-4CDB-9CA9-C98E4735A24D}"/>
                </a:ext>
              </a:extLst>
            </p:cNvPr>
            <p:cNvSpPr txBox="1"/>
            <p:nvPr/>
          </p:nvSpPr>
          <p:spPr>
            <a:xfrm>
              <a:off x="6280853" y="1410648"/>
              <a:ext cx="441147" cy="369332"/>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10</a:t>
              </a:r>
            </a:p>
          </p:txBody>
        </p:sp>
        <p:sp>
          <p:nvSpPr>
            <p:cNvPr id="51" name="TextBox 50">
              <a:extLst>
                <a:ext uri="{FF2B5EF4-FFF2-40B4-BE49-F238E27FC236}">
                  <a16:creationId xmlns:a16="http://schemas.microsoft.com/office/drawing/2014/main" id="{00CC7523-18CD-42C5-B867-C0796674EFC0}"/>
                </a:ext>
              </a:extLst>
            </p:cNvPr>
            <p:cNvSpPr txBox="1"/>
            <p:nvPr/>
          </p:nvSpPr>
          <p:spPr>
            <a:xfrm>
              <a:off x="11190946" y="4193943"/>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0</a:t>
              </a:r>
            </a:p>
          </p:txBody>
        </p:sp>
        <p:sp>
          <p:nvSpPr>
            <p:cNvPr id="53" name="TextBox 52">
              <a:extLst>
                <a:ext uri="{FF2B5EF4-FFF2-40B4-BE49-F238E27FC236}">
                  <a16:creationId xmlns:a16="http://schemas.microsoft.com/office/drawing/2014/main" id="{8DBE3014-06BA-4728-BA99-467988B9D471}"/>
                </a:ext>
              </a:extLst>
            </p:cNvPr>
            <p:cNvSpPr txBox="1"/>
            <p:nvPr/>
          </p:nvSpPr>
          <p:spPr>
            <a:xfrm>
              <a:off x="11190946" y="3639462"/>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20</a:t>
              </a:r>
            </a:p>
          </p:txBody>
        </p:sp>
        <p:sp>
          <p:nvSpPr>
            <p:cNvPr id="54" name="TextBox 53">
              <a:extLst>
                <a:ext uri="{FF2B5EF4-FFF2-40B4-BE49-F238E27FC236}">
                  <a16:creationId xmlns:a16="http://schemas.microsoft.com/office/drawing/2014/main" id="{980C0B03-FE07-45A2-AEE4-1ABDDCB8E9D9}"/>
                </a:ext>
              </a:extLst>
            </p:cNvPr>
            <p:cNvSpPr txBox="1"/>
            <p:nvPr/>
          </p:nvSpPr>
          <p:spPr>
            <a:xfrm>
              <a:off x="11190946" y="3084980"/>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40</a:t>
              </a:r>
            </a:p>
          </p:txBody>
        </p:sp>
        <p:sp>
          <p:nvSpPr>
            <p:cNvPr id="55" name="TextBox 54">
              <a:extLst>
                <a:ext uri="{FF2B5EF4-FFF2-40B4-BE49-F238E27FC236}">
                  <a16:creationId xmlns:a16="http://schemas.microsoft.com/office/drawing/2014/main" id="{F04224D3-1B25-4464-AE03-BDBD74F31177}"/>
                </a:ext>
              </a:extLst>
            </p:cNvPr>
            <p:cNvSpPr txBox="1"/>
            <p:nvPr/>
          </p:nvSpPr>
          <p:spPr>
            <a:xfrm>
              <a:off x="11190946" y="2530498"/>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60</a:t>
              </a:r>
            </a:p>
          </p:txBody>
        </p:sp>
        <p:sp>
          <p:nvSpPr>
            <p:cNvPr id="56" name="TextBox 55">
              <a:extLst>
                <a:ext uri="{FF2B5EF4-FFF2-40B4-BE49-F238E27FC236}">
                  <a16:creationId xmlns:a16="http://schemas.microsoft.com/office/drawing/2014/main" id="{C5DA6F21-8714-4D6B-B986-D39EBCF2B1AB}"/>
                </a:ext>
              </a:extLst>
            </p:cNvPr>
            <p:cNvSpPr txBox="1"/>
            <p:nvPr/>
          </p:nvSpPr>
          <p:spPr>
            <a:xfrm>
              <a:off x="11190946" y="1976016"/>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80</a:t>
              </a:r>
            </a:p>
          </p:txBody>
        </p:sp>
        <p:sp>
          <p:nvSpPr>
            <p:cNvPr id="57" name="TextBox 56">
              <a:extLst>
                <a:ext uri="{FF2B5EF4-FFF2-40B4-BE49-F238E27FC236}">
                  <a16:creationId xmlns:a16="http://schemas.microsoft.com/office/drawing/2014/main" id="{99669C95-16F5-4AC1-B7F3-246B86713AD3}"/>
                </a:ext>
              </a:extLst>
            </p:cNvPr>
            <p:cNvSpPr txBox="1"/>
            <p:nvPr/>
          </p:nvSpPr>
          <p:spPr>
            <a:xfrm>
              <a:off x="11190946" y="1421534"/>
              <a:ext cx="5693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100</a:t>
              </a:r>
            </a:p>
          </p:txBody>
        </p:sp>
        <p:sp>
          <p:nvSpPr>
            <p:cNvPr id="58" name="TextBox 57">
              <a:extLst>
                <a:ext uri="{FF2B5EF4-FFF2-40B4-BE49-F238E27FC236}">
                  <a16:creationId xmlns:a16="http://schemas.microsoft.com/office/drawing/2014/main" id="{4C9060CF-D368-432D-83BA-9DD90139A378}"/>
                </a:ext>
              </a:extLst>
            </p:cNvPr>
            <p:cNvSpPr txBox="1"/>
            <p:nvPr/>
          </p:nvSpPr>
          <p:spPr>
            <a:xfrm rot="16200000">
              <a:off x="5075821" y="2890344"/>
              <a:ext cx="225895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HBsAg prevalence (%)</a:t>
              </a:r>
            </a:p>
          </p:txBody>
        </p:sp>
        <p:sp>
          <p:nvSpPr>
            <p:cNvPr id="59" name="TextBox 58">
              <a:extLst>
                <a:ext uri="{FF2B5EF4-FFF2-40B4-BE49-F238E27FC236}">
                  <a16:creationId xmlns:a16="http://schemas.microsoft.com/office/drawing/2014/main" id="{A8FCFEF7-F26C-4C75-A118-8958A986E175}"/>
                </a:ext>
              </a:extLst>
            </p:cNvPr>
            <p:cNvSpPr txBox="1"/>
            <p:nvPr/>
          </p:nvSpPr>
          <p:spPr>
            <a:xfrm rot="5400000">
              <a:off x="10789741" y="2688319"/>
              <a:ext cx="2176366"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669900"/>
                  </a:solidFill>
                  <a:effectLst/>
                  <a:uLnTx/>
                  <a:uFillTx/>
                  <a:latin typeface="Arial" panose="020B0604020202020204"/>
                  <a:ea typeface="+mn-ea"/>
                  <a:cs typeface="+mn-cs"/>
                </a:rPr>
                <a:t>Vaccine coverage (%)</a:t>
              </a:r>
            </a:p>
          </p:txBody>
        </p:sp>
        <p:sp>
          <p:nvSpPr>
            <p:cNvPr id="60" name="TextBox 59">
              <a:extLst>
                <a:ext uri="{FF2B5EF4-FFF2-40B4-BE49-F238E27FC236}">
                  <a16:creationId xmlns:a16="http://schemas.microsoft.com/office/drawing/2014/main" id="{B8F71F9F-5033-40F4-9C90-7002AC0307B4}"/>
                </a:ext>
              </a:extLst>
            </p:cNvPr>
            <p:cNvSpPr txBox="1"/>
            <p:nvPr/>
          </p:nvSpPr>
          <p:spPr>
            <a:xfrm>
              <a:off x="8183011" y="4649087"/>
              <a:ext cx="1245854"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Age (years)</a:t>
              </a:r>
            </a:p>
          </p:txBody>
        </p:sp>
        <p:sp>
          <p:nvSpPr>
            <p:cNvPr id="61" name="TextBox 60">
              <a:extLst>
                <a:ext uri="{FF2B5EF4-FFF2-40B4-BE49-F238E27FC236}">
                  <a16:creationId xmlns:a16="http://schemas.microsoft.com/office/drawing/2014/main" id="{FD51AC72-0292-4CA1-B369-B37E6EA86088}"/>
                </a:ext>
              </a:extLst>
            </p:cNvPr>
            <p:cNvSpPr txBox="1"/>
            <p:nvPr/>
          </p:nvSpPr>
          <p:spPr>
            <a:xfrm>
              <a:off x="6731280" y="4448390"/>
              <a:ext cx="35939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&lt;5</a:t>
              </a:r>
            </a:p>
          </p:txBody>
        </p:sp>
        <p:sp>
          <p:nvSpPr>
            <p:cNvPr id="65" name="TextBox 64">
              <a:extLst>
                <a:ext uri="{FF2B5EF4-FFF2-40B4-BE49-F238E27FC236}">
                  <a16:creationId xmlns:a16="http://schemas.microsoft.com/office/drawing/2014/main" id="{5B1FDEBC-EB1B-4510-B10F-EF2D5C3BB0B6}"/>
                </a:ext>
              </a:extLst>
            </p:cNvPr>
            <p:cNvSpPr txBox="1"/>
            <p:nvPr/>
          </p:nvSpPr>
          <p:spPr>
            <a:xfrm>
              <a:off x="8135975" y="4448390"/>
              <a:ext cx="614272"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15−19</a:t>
              </a:r>
            </a:p>
          </p:txBody>
        </p:sp>
        <p:sp>
          <p:nvSpPr>
            <p:cNvPr id="66" name="TextBox 65">
              <a:extLst>
                <a:ext uri="{FF2B5EF4-FFF2-40B4-BE49-F238E27FC236}">
                  <a16:creationId xmlns:a16="http://schemas.microsoft.com/office/drawing/2014/main" id="{461699AB-7F33-437B-A32E-6582F25C3E18}"/>
                </a:ext>
              </a:extLst>
            </p:cNvPr>
            <p:cNvSpPr txBox="1"/>
            <p:nvPr/>
          </p:nvSpPr>
          <p:spPr>
            <a:xfrm>
              <a:off x="7663291" y="4448390"/>
              <a:ext cx="614272"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10−14</a:t>
              </a:r>
            </a:p>
          </p:txBody>
        </p:sp>
        <p:sp>
          <p:nvSpPr>
            <p:cNvPr id="67" name="TextBox 66">
              <a:extLst>
                <a:ext uri="{FF2B5EF4-FFF2-40B4-BE49-F238E27FC236}">
                  <a16:creationId xmlns:a16="http://schemas.microsoft.com/office/drawing/2014/main" id="{BBA29AAF-5E0B-44A1-9A9B-43E81AE6F896}"/>
                </a:ext>
              </a:extLst>
            </p:cNvPr>
            <p:cNvSpPr txBox="1"/>
            <p:nvPr/>
          </p:nvSpPr>
          <p:spPr>
            <a:xfrm>
              <a:off x="7274649" y="4448390"/>
              <a:ext cx="444353"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5−9</a:t>
              </a:r>
            </a:p>
          </p:txBody>
        </p:sp>
        <p:sp>
          <p:nvSpPr>
            <p:cNvPr id="68" name="TextBox 67">
              <a:extLst>
                <a:ext uri="{FF2B5EF4-FFF2-40B4-BE49-F238E27FC236}">
                  <a16:creationId xmlns:a16="http://schemas.microsoft.com/office/drawing/2014/main" id="{708249E6-8C31-4B1E-A119-C7554E56880D}"/>
                </a:ext>
              </a:extLst>
            </p:cNvPr>
            <p:cNvSpPr txBox="1"/>
            <p:nvPr/>
          </p:nvSpPr>
          <p:spPr>
            <a:xfrm>
              <a:off x="8620511" y="4448390"/>
              <a:ext cx="614272"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20−29</a:t>
              </a:r>
            </a:p>
          </p:txBody>
        </p:sp>
        <p:sp>
          <p:nvSpPr>
            <p:cNvPr id="69" name="TextBox 68">
              <a:extLst>
                <a:ext uri="{FF2B5EF4-FFF2-40B4-BE49-F238E27FC236}">
                  <a16:creationId xmlns:a16="http://schemas.microsoft.com/office/drawing/2014/main" id="{0C275030-11AC-4F36-942C-D89241A386E7}"/>
                </a:ext>
              </a:extLst>
            </p:cNvPr>
            <p:cNvSpPr txBox="1"/>
            <p:nvPr/>
          </p:nvSpPr>
          <p:spPr>
            <a:xfrm>
              <a:off x="9589590" y="4448390"/>
              <a:ext cx="614272"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40−49</a:t>
              </a:r>
            </a:p>
          </p:txBody>
        </p:sp>
        <p:sp>
          <p:nvSpPr>
            <p:cNvPr id="70" name="TextBox 69">
              <a:extLst>
                <a:ext uri="{FF2B5EF4-FFF2-40B4-BE49-F238E27FC236}">
                  <a16:creationId xmlns:a16="http://schemas.microsoft.com/office/drawing/2014/main" id="{5B75D322-9867-4CC4-BCC2-FB08D93A68AA}"/>
                </a:ext>
              </a:extLst>
            </p:cNvPr>
            <p:cNvSpPr txBox="1"/>
            <p:nvPr/>
          </p:nvSpPr>
          <p:spPr>
            <a:xfrm>
              <a:off x="9115037" y="4448390"/>
              <a:ext cx="614272"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30−39</a:t>
              </a:r>
            </a:p>
          </p:txBody>
        </p:sp>
        <p:sp>
          <p:nvSpPr>
            <p:cNvPr id="71" name="TextBox 70">
              <a:extLst>
                <a:ext uri="{FF2B5EF4-FFF2-40B4-BE49-F238E27FC236}">
                  <a16:creationId xmlns:a16="http://schemas.microsoft.com/office/drawing/2014/main" id="{79988C0D-225A-4D46-BB64-23FEB73F8152}"/>
                </a:ext>
              </a:extLst>
            </p:cNvPr>
            <p:cNvSpPr txBox="1"/>
            <p:nvPr/>
          </p:nvSpPr>
          <p:spPr>
            <a:xfrm>
              <a:off x="10084118" y="4448390"/>
              <a:ext cx="614272"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50−59</a:t>
              </a:r>
            </a:p>
          </p:txBody>
        </p:sp>
        <p:sp>
          <p:nvSpPr>
            <p:cNvPr id="72" name="TextBox 71">
              <a:extLst>
                <a:ext uri="{FF2B5EF4-FFF2-40B4-BE49-F238E27FC236}">
                  <a16:creationId xmlns:a16="http://schemas.microsoft.com/office/drawing/2014/main" id="{CEABD4D1-DFB4-4B4F-A45D-413D4AA0E89F}"/>
                </a:ext>
              </a:extLst>
            </p:cNvPr>
            <p:cNvSpPr txBox="1"/>
            <p:nvPr/>
          </p:nvSpPr>
          <p:spPr>
            <a:xfrm>
              <a:off x="10653294" y="4448390"/>
              <a:ext cx="439544"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≥60</a:t>
              </a:r>
            </a:p>
          </p:txBody>
        </p:sp>
      </p:grpSp>
      <p:sp>
        <p:nvSpPr>
          <p:cNvPr id="73" name="TextBox 72">
            <a:extLst>
              <a:ext uri="{FF2B5EF4-FFF2-40B4-BE49-F238E27FC236}">
                <a16:creationId xmlns:a16="http://schemas.microsoft.com/office/drawing/2014/main" id="{6E51ACFA-9BF8-483C-85A1-9F041BA3BA05}"/>
              </a:ext>
            </a:extLst>
          </p:cNvPr>
          <p:cNvSpPr txBox="1"/>
          <p:nvPr/>
        </p:nvSpPr>
        <p:spPr>
          <a:xfrm>
            <a:off x="3076284" y="5350044"/>
            <a:ext cx="2630848" cy="646331"/>
          </a:xfrm>
          <a:prstGeom prst="rect">
            <a:avLst/>
          </a:prstGeom>
          <a:solidFill>
            <a:schemeClr val="accent1">
              <a:lumMod val="20000"/>
              <a:lumOff val="80000"/>
            </a:schemeClr>
          </a:solid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Projected to the national population,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25,586</a:t>
            </a:r>
            <a:r>
              <a:rPr kumimoji="0" lang="en-US" sz="1200" b="0" i="0" u="none" strike="noStrike" kern="1200" cap="none" spc="0" normalizeH="0" noProof="0" dirty="0">
                <a:ln>
                  <a:noFill/>
                </a:ln>
                <a:solidFill>
                  <a:prstClr val="black"/>
                </a:solidFill>
                <a:effectLst/>
                <a:uLnTx/>
                <a:uFillTx/>
                <a:latin typeface="Arial" panose="020B0604020202020204"/>
                <a:ea typeface="+mn-ea"/>
                <a:cs typeface="+mn-cs"/>
              </a:rPr>
              <a:t>*</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people will require HBV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treatment by </a:t>
            </a:r>
            <a:r>
              <a:rPr kumimoji="0" lang="en-US" sz="1200" b="1" i="0" u="none" strike="noStrike" kern="1200" cap="none" spc="0" normalizeH="0" baseline="0" noProof="0" dirty="0">
                <a:ln>
                  <a:noFill/>
                </a:ln>
                <a:solidFill>
                  <a:srgbClr val="004B87"/>
                </a:solidFill>
                <a:effectLst/>
                <a:uLnTx/>
                <a:uFillTx/>
                <a:latin typeface="Arial" panose="020B0604020202020204"/>
                <a:ea typeface="+mn-ea"/>
                <a:cs typeface="+mn-cs"/>
              </a:rPr>
              <a:t>EASL</a:t>
            </a:r>
            <a:r>
              <a:rPr kumimoji="0" lang="en-US" sz="1200" b="0" i="0" u="none" strike="noStrike" kern="1200" cap="none" spc="0" normalizeH="0" baseline="0" noProof="0" dirty="0">
                <a:ln>
                  <a:noFill/>
                </a:ln>
                <a:solidFill>
                  <a:prstClr val="black"/>
                </a:solidFill>
                <a:effectLst/>
                <a:uLnTx/>
                <a:uFillTx/>
                <a:latin typeface="Arial" panose="020B0604020202020204"/>
                <a:ea typeface="+mn-ea"/>
                <a:cs typeface="+mn-cs"/>
              </a:rPr>
              <a:t> criteria</a:t>
            </a:r>
          </a:p>
        </p:txBody>
      </p:sp>
      <p:cxnSp>
        <p:nvCxnSpPr>
          <p:cNvPr id="74" name="Straight Connector 73">
            <a:extLst>
              <a:ext uri="{FF2B5EF4-FFF2-40B4-BE49-F238E27FC236}">
                <a16:creationId xmlns:a16="http://schemas.microsoft.com/office/drawing/2014/main" id="{A476E691-53C4-4363-9D65-1CFDBCCCEEB2}"/>
              </a:ext>
            </a:extLst>
          </p:cNvPr>
          <p:cNvCxnSpPr>
            <a:cxnSpLocks/>
          </p:cNvCxnSpPr>
          <p:nvPr/>
        </p:nvCxnSpPr>
        <p:spPr>
          <a:xfrm flipH="1">
            <a:off x="5908619" y="4778489"/>
            <a:ext cx="5659494" cy="9933"/>
          </a:xfrm>
          <a:prstGeom prst="line">
            <a:avLst/>
          </a:prstGeom>
        </p:spPr>
        <p:style>
          <a:lnRef idx="1">
            <a:schemeClr val="accent1"/>
          </a:lnRef>
          <a:fillRef idx="0">
            <a:schemeClr val="accent1"/>
          </a:fillRef>
          <a:effectRef idx="0">
            <a:schemeClr val="accent1"/>
          </a:effectRef>
          <a:fontRef idx="minor">
            <a:schemeClr val="tx1"/>
          </a:fontRef>
        </p:style>
      </p:cxnSp>
      <p:pic>
        <p:nvPicPr>
          <p:cNvPr id="40" name="Picture 39">
            <a:hlinkClick r:id="rId5" action="ppaction://hlinksldjump"/>
            <a:extLst>
              <a:ext uri="{FF2B5EF4-FFF2-40B4-BE49-F238E27FC236}">
                <a16:creationId xmlns:a16="http://schemas.microsoft.com/office/drawing/2014/main" id="{B74F6ABF-47F9-42AD-A0ED-B9BF77A1277D}"/>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4139376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5702922" cy="5139162"/>
          </a:xfrm>
        </p:spPr>
        <p:txBody>
          <a:bodyPr/>
          <a:lstStyle/>
          <a:p>
            <a:pPr marL="0" indent="0">
              <a:buNone/>
            </a:pPr>
            <a:r>
              <a:rPr lang="en-US" sz="1800" b="1" dirty="0">
                <a:solidFill>
                  <a:schemeClr val="bg1"/>
                </a:solidFill>
                <a:highlight>
                  <a:srgbClr val="004A86"/>
                </a:highlight>
              </a:rPr>
              <a:t>BACKGROUND &amp; AIMS</a:t>
            </a:r>
            <a:r>
              <a:rPr lang="en-US" b="1" dirty="0">
                <a:solidFill>
                  <a:schemeClr val="bg1"/>
                </a:solidFill>
              </a:rPr>
              <a:t> </a:t>
            </a:r>
          </a:p>
          <a:p>
            <a:r>
              <a:rPr lang="en-GB" sz="1800" dirty="0"/>
              <a:t>To achieve HCV WHO 2030 elimination goals:</a:t>
            </a:r>
          </a:p>
          <a:p>
            <a:pPr lvl="1"/>
            <a:r>
              <a:rPr lang="en-GB" sz="1600" dirty="0"/>
              <a:t>Need to increase the rate of new diagnoses</a:t>
            </a:r>
          </a:p>
          <a:p>
            <a:pPr lvl="1"/>
            <a:r>
              <a:rPr lang="en-GB" sz="1600" dirty="0"/>
              <a:t>Need to link to care those lost to follow-up</a:t>
            </a:r>
          </a:p>
          <a:p>
            <a:r>
              <a:rPr lang="en-GB" sz="1800" dirty="0"/>
              <a:t>Strategies exist to increase diagnosis</a:t>
            </a:r>
          </a:p>
          <a:p>
            <a:r>
              <a:rPr lang="en-GB" sz="1800" dirty="0"/>
              <a:t>Studies are lacking on how best to retrieve </a:t>
            </a:r>
            <a:br>
              <a:rPr lang="en-GB" sz="1800" dirty="0"/>
            </a:br>
            <a:r>
              <a:rPr lang="en-GB" sz="1800" dirty="0"/>
              <a:t>patients lost to follow-up</a:t>
            </a:r>
          </a:p>
          <a:p>
            <a:r>
              <a:rPr lang="en-GB" sz="1800" b="1" dirty="0"/>
              <a:t>AIM</a:t>
            </a:r>
            <a:r>
              <a:rPr lang="en-GB" sz="1800" dirty="0"/>
              <a:t>: to evaluate 2 strategies for retrieval of</a:t>
            </a:r>
            <a:br>
              <a:rPr lang="en-GB" sz="1800" dirty="0"/>
            </a:br>
            <a:r>
              <a:rPr lang="en-GB" sz="1800" dirty="0"/>
              <a:t>HCV patients lost to follow-up</a:t>
            </a:r>
          </a:p>
          <a:p>
            <a:endParaRPr lang="en-GB" sz="1800" dirty="0"/>
          </a:p>
          <a:p>
            <a:pPr marL="0" indent="0">
              <a:buNone/>
            </a:pPr>
            <a:r>
              <a:rPr lang="en-GB" sz="1800" b="1" dirty="0">
                <a:solidFill>
                  <a:schemeClr val="bg1"/>
                </a:solidFill>
                <a:highlight>
                  <a:srgbClr val="004A86"/>
                </a:highlight>
              </a:rPr>
              <a:t>METHODS</a:t>
            </a:r>
          </a:p>
          <a:p>
            <a:r>
              <a:rPr lang="en-GB" sz="1800" dirty="0"/>
              <a:t>Efficacy and efficiency of 2 strategies </a:t>
            </a:r>
            <a:br>
              <a:rPr lang="en-GB" sz="1800" dirty="0"/>
            </a:br>
            <a:r>
              <a:rPr lang="en-GB" sz="1800" dirty="0"/>
              <a:t>assessed through review of laboratory and microbiology charts since 2005</a:t>
            </a:r>
          </a:p>
          <a:p>
            <a:pPr lvl="1"/>
            <a:r>
              <a:rPr lang="en-GB" sz="1600" b="1" dirty="0"/>
              <a:t>Efficacy: </a:t>
            </a:r>
            <a:r>
              <a:rPr lang="en-GB" sz="1600" dirty="0"/>
              <a:t>rate of patients keeping appointment</a:t>
            </a:r>
          </a:p>
          <a:p>
            <a:pPr lvl="1"/>
            <a:r>
              <a:rPr lang="en-GB" sz="1600" b="1" dirty="0"/>
              <a:t>Efficiency: </a:t>
            </a:r>
            <a:r>
              <a:rPr lang="en-GB" sz="1600" dirty="0"/>
              <a:t>use of resources</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GB" dirty="0"/>
              <a:t>The best strategy for retrieval of hepatitis C patients lost to follow up: randomized clinical trial</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*NCT04153708; approved by the local Hospital Ethics Committee</a:t>
            </a:r>
          </a:p>
          <a:p>
            <a:r>
              <a:rPr lang="en-GB" dirty="0"/>
              <a:t>Hernández </a:t>
            </a:r>
            <a:r>
              <a:rPr lang="en-GB" dirty="0" err="1"/>
              <a:t>Bustabad</a:t>
            </a:r>
            <a:r>
              <a:rPr lang="en-GB" dirty="0"/>
              <a:t> A, et al. DILC 2020; SAT277</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3" name="Straight Connector 112">
            <a:extLst>
              <a:ext uri="{FF2B5EF4-FFF2-40B4-BE49-F238E27FC236}">
                <a16:creationId xmlns:a16="http://schemas.microsoft.com/office/drawing/2014/main" id="{E67BBDA7-DBA8-43E9-8CA9-1B71D1099368}"/>
              </a:ext>
            </a:extLst>
          </p:cNvPr>
          <p:cNvCxnSpPr>
            <a:cxnSpLocks/>
          </p:cNvCxnSpPr>
          <p:nvPr/>
        </p:nvCxnSpPr>
        <p:spPr>
          <a:xfrm flipH="1">
            <a:off x="423864" y="4344234"/>
            <a:ext cx="53148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5738685" y="1340769"/>
            <a:ext cx="0" cy="4988594"/>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F0D5BD94-C458-4587-A05C-DE641A846152}"/>
              </a:ext>
            </a:extLst>
          </p:cNvPr>
          <p:cNvSpPr txBox="1"/>
          <p:nvPr/>
        </p:nvSpPr>
        <p:spPr>
          <a:xfrm>
            <a:off x="6306164" y="2280804"/>
            <a:ext cx="5033043" cy="338554"/>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Patients lost to follow-up</a:t>
            </a:r>
            <a:endParaRPr kumimoji="0" lang="en-GB" sz="1600" b="0" i="0" u="none" strike="noStrike" kern="1200" cap="none" spc="0" normalizeH="0" baseline="30000" noProof="0" dirty="0">
              <a:ln>
                <a:noFill/>
              </a:ln>
              <a:solidFill>
                <a:prstClr val="black"/>
              </a:solidFill>
              <a:effectLst/>
              <a:uLnTx/>
              <a:uFillTx/>
              <a:latin typeface="Arial" panose="020B0604020202020204"/>
              <a:ea typeface="+mn-ea"/>
              <a:cs typeface="+mn-cs"/>
            </a:endParaRPr>
          </a:p>
        </p:txBody>
      </p:sp>
      <p:sp>
        <p:nvSpPr>
          <p:cNvPr id="34" name="TextBox 33">
            <a:extLst>
              <a:ext uri="{FF2B5EF4-FFF2-40B4-BE49-F238E27FC236}">
                <a16:creationId xmlns:a16="http://schemas.microsoft.com/office/drawing/2014/main" id="{E9F1CACB-002D-4DCA-822A-F45770FE924E}"/>
              </a:ext>
            </a:extLst>
          </p:cNvPr>
          <p:cNvSpPr txBox="1"/>
          <p:nvPr/>
        </p:nvSpPr>
        <p:spPr>
          <a:xfrm>
            <a:off x="6300084" y="2994013"/>
            <a:ext cx="5045202" cy="338554"/>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Patients with contact details available</a:t>
            </a:r>
            <a:r>
              <a:rPr kumimoji="0" lang="en-GB" sz="1600" b="0" i="0" u="none" strike="noStrike" kern="1200" cap="none" spc="0" normalizeH="0" baseline="30000" noProof="0" dirty="0">
                <a:ln>
                  <a:noFill/>
                </a:ln>
                <a:solidFill>
                  <a:prstClr val="black"/>
                </a:solidFill>
                <a:effectLst/>
                <a:uLnTx/>
                <a:uFillTx/>
                <a:latin typeface="Arial" panose="020B0604020202020204"/>
                <a:ea typeface="+mn-ea"/>
                <a:cs typeface="+mn-cs"/>
              </a:rPr>
              <a:t>*</a:t>
            </a:r>
          </a:p>
        </p:txBody>
      </p:sp>
      <p:sp>
        <p:nvSpPr>
          <p:cNvPr id="35" name="TextBox 34">
            <a:extLst>
              <a:ext uri="{FF2B5EF4-FFF2-40B4-BE49-F238E27FC236}">
                <a16:creationId xmlns:a16="http://schemas.microsoft.com/office/drawing/2014/main" id="{9B2E4661-7871-44D7-9C3C-9A2316877C69}"/>
              </a:ext>
            </a:extLst>
          </p:cNvPr>
          <p:cNvSpPr txBox="1"/>
          <p:nvPr/>
        </p:nvSpPr>
        <p:spPr>
          <a:xfrm>
            <a:off x="6090152" y="4583577"/>
            <a:ext cx="2697322" cy="1091329"/>
          </a:xfrm>
          <a:prstGeom prst="rect">
            <a:avLst/>
          </a:prstGeom>
          <a:noFill/>
          <a:ln>
            <a:solidFill>
              <a:schemeClr val="accent1"/>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Phone call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with patient appointment </a:t>
            </a: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(3 contact attempts)</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(n=176)</a:t>
            </a:r>
          </a:p>
        </p:txBody>
      </p:sp>
      <p:sp>
        <p:nvSpPr>
          <p:cNvPr id="36" name="TextBox 35">
            <a:extLst>
              <a:ext uri="{FF2B5EF4-FFF2-40B4-BE49-F238E27FC236}">
                <a16:creationId xmlns:a16="http://schemas.microsoft.com/office/drawing/2014/main" id="{F4C3F2B2-239E-4F35-899F-E5C62059D708}"/>
              </a:ext>
            </a:extLst>
          </p:cNvPr>
          <p:cNvSpPr txBox="1"/>
          <p:nvPr/>
        </p:nvSpPr>
        <p:spPr>
          <a:xfrm>
            <a:off x="9021260" y="4597689"/>
            <a:ext cx="2325002" cy="1077218"/>
          </a:xfrm>
          <a:prstGeom prst="rect">
            <a:avLst/>
          </a:prstGeom>
          <a:noFill/>
          <a:ln>
            <a:solidFill>
              <a:schemeClr val="accent1"/>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Letter in mail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with</a:t>
            </a:r>
            <a:b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scheduled appointment</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(n=176)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Arial" panose="020B0604020202020204"/>
            </a:endParaRPr>
          </a:p>
        </p:txBody>
      </p:sp>
      <p:sp>
        <p:nvSpPr>
          <p:cNvPr id="55" name="Content Placeholder 1">
            <a:extLst>
              <a:ext uri="{FF2B5EF4-FFF2-40B4-BE49-F238E27FC236}">
                <a16:creationId xmlns:a16="http://schemas.microsoft.com/office/drawing/2014/main" id="{35CF7273-C8EB-4509-B5E3-97F881BF2813}"/>
              </a:ext>
            </a:extLst>
          </p:cNvPr>
          <p:cNvSpPr txBox="1">
            <a:spLocks/>
          </p:cNvSpPr>
          <p:nvPr/>
        </p:nvSpPr>
        <p:spPr>
          <a:xfrm>
            <a:off x="5899452" y="1258997"/>
            <a:ext cx="5615955" cy="513916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Patients identified as </a:t>
            </a: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lost to follow-up</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Anti-HCV-positive without HCV RNA request</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HCV RNA-positive without subsequent negative test</a:t>
            </a:r>
          </a:p>
        </p:txBody>
      </p:sp>
      <p:sp>
        <p:nvSpPr>
          <p:cNvPr id="56" name="TextBox 55">
            <a:extLst>
              <a:ext uri="{FF2B5EF4-FFF2-40B4-BE49-F238E27FC236}">
                <a16:creationId xmlns:a16="http://schemas.microsoft.com/office/drawing/2014/main" id="{EA351609-F9BF-4788-B5A0-9A0FAB148FCF}"/>
              </a:ext>
            </a:extLst>
          </p:cNvPr>
          <p:cNvSpPr txBox="1"/>
          <p:nvPr/>
        </p:nvSpPr>
        <p:spPr>
          <a:xfrm>
            <a:off x="6095795" y="5728865"/>
            <a:ext cx="5244141" cy="276999"/>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Statistical analyses: Chi-squared, Student’s t-test, Poisson regression</a:t>
            </a:r>
            <a:endParaRPr kumimoji="0" lang="en-GB" sz="1200" b="0" i="0" u="none" strike="noStrike" kern="1200" cap="none" spc="0" normalizeH="0" baseline="30000" noProof="0" dirty="0">
              <a:ln>
                <a:noFill/>
              </a:ln>
              <a:solidFill>
                <a:prstClr val="black"/>
              </a:solidFill>
              <a:effectLst/>
              <a:uLnTx/>
              <a:uFillTx/>
              <a:latin typeface="Arial" panose="020B0604020202020204"/>
              <a:ea typeface="+mn-ea"/>
              <a:cs typeface="+mn-cs"/>
            </a:endParaRPr>
          </a:p>
        </p:txBody>
      </p:sp>
      <p:sp>
        <p:nvSpPr>
          <p:cNvPr id="58" name="TextBox 57">
            <a:extLst>
              <a:ext uri="{FF2B5EF4-FFF2-40B4-BE49-F238E27FC236}">
                <a16:creationId xmlns:a16="http://schemas.microsoft.com/office/drawing/2014/main" id="{954BD689-2B34-4C2D-A001-D5F10D9634D2}"/>
              </a:ext>
            </a:extLst>
          </p:cNvPr>
          <p:cNvSpPr txBox="1"/>
          <p:nvPr/>
        </p:nvSpPr>
        <p:spPr>
          <a:xfrm>
            <a:off x="9563379" y="4053144"/>
            <a:ext cx="1318375" cy="338554"/>
          </a:xfrm>
          <a:prstGeom prst="rect">
            <a:avLst/>
          </a:prstGeom>
          <a:solidFill>
            <a:schemeClr val="accent1">
              <a:lumMod val="20000"/>
              <a:lumOff val="80000"/>
            </a:schemeClr>
          </a:solidFill>
          <a:ln>
            <a:solidFill>
              <a:schemeClr val="accent1"/>
            </a:solid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Strategy 2</a:t>
            </a:r>
          </a:p>
        </p:txBody>
      </p:sp>
      <p:sp>
        <p:nvSpPr>
          <p:cNvPr id="65" name="TextBox 64">
            <a:extLst>
              <a:ext uri="{FF2B5EF4-FFF2-40B4-BE49-F238E27FC236}">
                <a16:creationId xmlns:a16="http://schemas.microsoft.com/office/drawing/2014/main" id="{9F5F9EB7-D14F-4957-9DE2-09B942A7B223}"/>
              </a:ext>
            </a:extLst>
          </p:cNvPr>
          <p:cNvSpPr txBox="1"/>
          <p:nvPr/>
        </p:nvSpPr>
        <p:spPr>
          <a:xfrm>
            <a:off x="6814903" y="4046088"/>
            <a:ext cx="1318375" cy="338554"/>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Strategy 1</a:t>
            </a:r>
          </a:p>
        </p:txBody>
      </p:sp>
      <p:cxnSp>
        <p:nvCxnSpPr>
          <p:cNvPr id="9" name="Straight Arrow Connector 8">
            <a:extLst>
              <a:ext uri="{FF2B5EF4-FFF2-40B4-BE49-F238E27FC236}">
                <a16:creationId xmlns:a16="http://schemas.microsoft.com/office/drawing/2014/main" id="{1E6AF1BE-EE17-4EEA-A0AB-D8C06130B1C3}"/>
              </a:ext>
            </a:extLst>
          </p:cNvPr>
          <p:cNvCxnSpPr>
            <a:stCxn id="23" idx="2"/>
            <a:endCxn id="34" idx="0"/>
          </p:cNvCxnSpPr>
          <p:nvPr/>
        </p:nvCxnSpPr>
        <p:spPr>
          <a:xfrm flipH="1">
            <a:off x="8822685" y="2619358"/>
            <a:ext cx="1" cy="3746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0909335A-FB2D-43D6-912B-EDEA2004D610}"/>
              </a:ext>
            </a:extLst>
          </p:cNvPr>
          <p:cNvCxnSpPr>
            <a:stCxn id="34" idx="2"/>
            <a:endCxn id="65" idx="0"/>
          </p:cNvCxnSpPr>
          <p:nvPr/>
        </p:nvCxnSpPr>
        <p:spPr>
          <a:xfrm rot="5400000">
            <a:off x="7791628" y="3015030"/>
            <a:ext cx="713521" cy="1348594"/>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Connector: Elbow 14">
            <a:extLst>
              <a:ext uri="{FF2B5EF4-FFF2-40B4-BE49-F238E27FC236}">
                <a16:creationId xmlns:a16="http://schemas.microsoft.com/office/drawing/2014/main" id="{E7CFC75A-1BEE-4F88-9517-4D605318BB42}"/>
              </a:ext>
            </a:extLst>
          </p:cNvPr>
          <p:cNvCxnSpPr>
            <a:stCxn id="34" idx="2"/>
            <a:endCxn id="58" idx="0"/>
          </p:cNvCxnSpPr>
          <p:nvPr/>
        </p:nvCxnSpPr>
        <p:spPr>
          <a:xfrm rot="16200000" flipH="1">
            <a:off x="9162338" y="2992914"/>
            <a:ext cx="720577" cy="1399882"/>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7F31C6B9-A8E8-4038-82D0-083A6D674F14}"/>
              </a:ext>
            </a:extLst>
          </p:cNvPr>
          <p:cNvSpPr/>
          <p:nvPr/>
        </p:nvSpPr>
        <p:spPr>
          <a:xfrm>
            <a:off x="8642041" y="3508881"/>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R</a:t>
            </a:r>
          </a:p>
        </p:txBody>
      </p:sp>
      <p:cxnSp>
        <p:nvCxnSpPr>
          <p:cNvPr id="17" name="Straight Arrow Connector 16">
            <a:extLst>
              <a:ext uri="{FF2B5EF4-FFF2-40B4-BE49-F238E27FC236}">
                <a16:creationId xmlns:a16="http://schemas.microsoft.com/office/drawing/2014/main" id="{07864F61-0B2C-4192-BC1E-9617B34662A0}"/>
              </a:ext>
            </a:extLst>
          </p:cNvPr>
          <p:cNvCxnSpPr>
            <a:stCxn id="65" idx="2"/>
            <a:endCxn id="35" idx="0"/>
          </p:cNvCxnSpPr>
          <p:nvPr/>
        </p:nvCxnSpPr>
        <p:spPr>
          <a:xfrm>
            <a:off x="7488202" y="4384642"/>
            <a:ext cx="7055" cy="19188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3D467F7-57DF-478F-AD0B-4D75CC59040C}"/>
              </a:ext>
            </a:extLst>
          </p:cNvPr>
          <p:cNvCxnSpPr>
            <a:stCxn id="58" idx="2"/>
            <a:endCxn id="36" idx="0"/>
          </p:cNvCxnSpPr>
          <p:nvPr/>
        </p:nvCxnSpPr>
        <p:spPr>
          <a:xfrm flipH="1">
            <a:off x="10211983" y="4391698"/>
            <a:ext cx="10584" cy="20599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2" name="Picture 21">
            <a:hlinkClick r:id="rId3" action="ppaction://hlinksldjump"/>
            <a:extLst>
              <a:ext uri="{FF2B5EF4-FFF2-40B4-BE49-F238E27FC236}">
                <a16:creationId xmlns:a16="http://schemas.microsoft.com/office/drawing/2014/main" id="{3C6F1A03-2382-4B16-A1CA-A49A8E44849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11663484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340769"/>
            <a:ext cx="5574237" cy="3298136"/>
          </a:xfrm>
        </p:spPr>
        <p:txBody>
          <a:bodyPr/>
          <a:lstStyle/>
          <a:p>
            <a:pPr marL="0" indent="0">
              <a:buNone/>
            </a:pPr>
            <a:r>
              <a:rPr lang="en-US" sz="1800" b="1" dirty="0">
                <a:solidFill>
                  <a:schemeClr val="bg1"/>
                </a:solidFill>
                <a:highlight>
                  <a:srgbClr val="004A86"/>
                </a:highlight>
              </a:rPr>
              <a:t>RESULTS</a:t>
            </a:r>
            <a:r>
              <a:rPr lang="en-US" dirty="0"/>
              <a:t> </a:t>
            </a:r>
          </a:p>
          <a:p>
            <a:r>
              <a:rPr lang="en-GB" sz="1800" dirty="0"/>
              <a:t>No differences between groups</a:t>
            </a:r>
          </a:p>
          <a:p>
            <a:pPr lvl="1"/>
            <a:r>
              <a:rPr lang="en-US" sz="1600" dirty="0"/>
              <a:t>74.6% men; mean age 51.3 ±13.3 years</a:t>
            </a:r>
            <a:endParaRPr lang="en-GB" sz="1600" dirty="0"/>
          </a:p>
          <a:p>
            <a:r>
              <a:rPr lang="en-GB" sz="1800" b="1" dirty="0"/>
              <a:t>Efficacy</a:t>
            </a:r>
            <a:r>
              <a:rPr lang="en-GB" sz="1800" dirty="0"/>
              <a:t>: </a:t>
            </a:r>
          </a:p>
          <a:p>
            <a:pPr lvl="1"/>
            <a:r>
              <a:rPr lang="en-GB" sz="1600" dirty="0"/>
              <a:t>More patients kept scheduled appointment </a:t>
            </a:r>
            <a:br>
              <a:rPr lang="en-GB" sz="1600" dirty="0"/>
            </a:br>
            <a:r>
              <a:rPr lang="en-GB" sz="1600" dirty="0"/>
              <a:t>with strategy 1 vs strategy 2</a:t>
            </a:r>
          </a:p>
          <a:p>
            <a:pPr lvl="2"/>
            <a:r>
              <a:rPr lang="en-US" sz="1400" dirty="0"/>
              <a:t>Median interval from appointment made </a:t>
            </a:r>
            <a:br>
              <a:rPr lang="en-US" sz="1400" dirty="0"/>
            </a:br>
            <a:r>
              <a:rPr lang="en-US" sz="1400" dirty="0"/>
              <a:t>(by phone or letter) and appointment date:</a:t>
            </a:r>
            <a:br>
              <a:rPr lang="en-US" sz="1400" dirty="0"/>
            </a:br>
            <a:r>
              <a:rPr lang="en-US" sz="1400" dirty="0"/>
              <a:t>9 days (1–17) vs 12 days (11–13)</a:t>
            </a:r>
          </a:p>
          <a:p>
            <a:pPr lvl="2"/>
            <a:r>
              <a:rPr lang="en-US" sz="1400" dirty="0"/>
              <a:t>46.5% vs 28.2% (p=0.033)</a:t>
            </a:r>
          </a:p>
          <a:p>
            <a:r>
              <a:rPr lang="en-US" sz="1800" b="1" dirty="0"/>
              <a:t>Efficiency</a:t>
            </a:r>
            <a:r>
              <a:rPr lang="en-US" sz="1800" dirty="0"/>
              <a:t>:</a:t>
            </a:r>
          </a:p>
          <a:p>
            <a:pPr lvl="1"/>
            <a:r>
              <a:rPr lang="en-US" sz="1600" dirty="0"/>
              <a:t>Strategy 1: 11 phone calls needed for 1 retrieval</a:t>
            </a:r>
          </a:p>
          <a:p>
            <a:pPr lvl="1"/>
            <a:r>
              <a:rPr lang="en-US" sz="1600" dirty="0"/>
              <a:t>Strategy 2: 4 letters* needed for 1 retrieval </a:t>
            </a:r>
          </a:p>
          <a:p>
            <a:pPr lvl="1"/>
            <a:endParaRPr lang="en-US" dirty="0"/>
          </a:p>
          <a:p>
            <a:endParaRPr lang="en-GB" dirty="0"/>
          </a:p>
        </p:txBody>
      </p:sp>
      <p:sp>
        <p:nvSpPr>
          <p:cNvPr id="46" name="Content Placeholder 45">
            <a:extLst>
              <a:ext uri="{FF2B5EF4-FFF2-40B4-BE49-F238E27FC236}">
                <a16:creationId xmlns:a16="http://schemas.microsoft.com/office/drawing/2014/main" id="{12DF6462-1951-4673-BABD-4C4A276726ED}"/>
              </a:ext>
            </a:extLst>
          </p:cNvPr>
          <p:cNvSpPr>
            <a:spLocks noGrp="1"/>
          </p:cNvSpPr>
          <p:nvPr>
            <p:ph sz="half" idx="2"/>
          </p:nvPr>
        </p:nvSpPr>
        <p:spPr>
          <a:xfrm>
            <a:off x="425752" y="5197567"/>
            <a:ext cx="11340496" cy="1004144"/>
          </a:xfrm>
        </p:spPr>
        <p:txBody>
          <a:bodyPr/>
          <a:lstStyle/>
          <a:p>
            <a:pPr marL="0" indent="0">
              <a:buNone/>
            </a:pPr>
            <a:r>
              <a:rPr lang="en-GB" sz="1800" b="1" dirty="0">
                <a:solidFill>
                  <a:schemeClr val="bg1"/>
                </a:solidFill>
                <a:highlight>
                  <a:srgbClr val="004A86"/>
                </a:highlight>
              </a:rPr>
              <a:t>CONCLUSION</a:t>
            </a:r>
          </a:p>
          <a:p>
            <a:r>
              <a:rPr lang="en-GB" sz="1800" dirty="0"/>
              <a:t>Retrieval of patients with HCV diagnosis lost to follow-up is feasible through both strategies</a:t>
            </a:r>
          </a:p>
          <a:p>
            <a:r>
              <a:rPr lang="en-GB" sz="1800" dirty="0"/>
              <a:t>Phone calls seemed to be more effective, while invitation via mail was more efficient</a:t>
            </a:r>
            <a:endParaRPr lang="en-US" sz="1800" dirty="0"/>
          </a:p>
          <a:p>
            <a:endParaRPr lang="en-GB" dirty="0"/>
          </a:p>
          <a:p>
            <a:endParaRPr lang="en-GB"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GB" dirty="0"/>
              <a:t>The best strategy for retrieval of hepatitis C patients lost to follow up: randomized clinical trial</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*Reaching correct address; </a:t>
            </a:r>
            <a:r>
              <a:rPr lang="en-US" baseline="30000" dirty="0"/>
              <a:t>†</a:t>
            </a:r>
            <a:r>
              <a:rPr lang="en-GB" dirty="0"/>
              <a:t>Change in holder of phone line</a:t>
            </a:r>
          </a:p>
          <a:p>
            <a:r>
              <a:rPr lang="en-GB" dirty="0"/>
              <a:t>Hernández </a:t>
            </a:r>
            <a:r>
              <a:rPr lang="en-GB" dirty="0" err="1"/>
              <a:t>Bustabad</a:t>
            </a:r>
            <a:r>
              <a:rPr lang="en-GB" dirty="0"/>
              <a:t> A, et al. DILC 2020; SAT277</a:t>
            </a:r>
          </a:p>
        </p:txBody>
      </p:sp>
      <p:cxnSp>
        <p:nvCxnSpPr>
          <p:cNvPr id="113" name="Straight Connector 112">
            <a:extLst>
              <a:ext uri="{FF2B5EF4-FFF2-40B4-BE49-F238E27FC236}">
                <a16:creationId xmlns:a16="http://schemas.microsoft.com/office/drawing/2014/main" id="{E67BBDA7-DBA8-43E9-8CA9-1B71D1099368}"/>
              </a:ext>
            </a:extLst>
          </p:cNvPr>
          <p:cNvCxnSpPr>
            <a:cxnSpLocks/>
          </p:cNvCxnSpPr>
          <p:nvPr/>
        </p:nvCxnSpPr>
        <p:spPr>
          <a:xfrm flipH="1">
            <a:off x="413053" y="5114864"/>
            <a:ext cx="1137576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0F94EF5-AADA-45A6-9E16-C85724C193FF}"/>
              </a:ext>
            </a:extLst>
          </p:cNvPr>
          <p:cNvSpPr txBox="1"/>
          <p:nvPr/>
        </p:nvSpPr>
        <p:spPr>
          <a:xfrm>
            <a:off x="7268186" y="1346454"/>
            <a:ext cx="3052439" cy="338554"/>
          </a:xfrm>
          <a:prstGeom prst="rect">
            <a:avLst/>
          </a:prstGeom>
          <a:solidFill>
            <a:schemeClr val="accent1">
              <a:lumMod val="20000"/>
              <a:lumOff val="80000"/>
            </a:schemeClr>
          </a:solid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N=352</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patients lost to follow-up</a:t>
            </a:r>
          </a:p>
        </p:txBody>
      </p:sp>
      <p:sp>
        <p:nvSpPr>
          <p:cNvPr id="14" name="TextBox 13">
            <a:extLst>
              <a:ext uri="{FF2B5EF4-FFF2-40B4-BE49-F238E27FC236}">
                <a16:creationId xmlns:a16="http://schemas.microsoft.com/office/drawing/2014/main" id="{42298BD6-4A30-423C-839D-EA84E01B6746}"/>
              </a:ext>
            </a:extLst>
          </p:cNvPr>
          <p:cNvSpPr txBox="1"/>
          <p:nvPr/>
        </p:nvSpPr>
        <p:spPr>
          <a:xfrm>
            <a:off x="9202970" y="2229773"/>
            <a:ext cx="1120820" cy="584775"/>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Strategy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(n=176)</a:t>
            </a:r>
          </a:p>
        </p:txBody>
      </p:sp>
      <p:sp>
        <p:nvSpPr>
          <p:cNvPr id="16" name="TextBox 15">
            <a:extLst>
              <a:ext uri="{FF2B5EF4-FFF2-40B4-BE49-F238E27FC236}">
                <a16:creationId xmlns:a16="http://schemas.microsoft.com/office/drawing/2014/main" id="{8840FDA3-6C75-4EEE-A679-8C5E1F43BE10}"/>
              </a:ext>
            </a:extLst>
          </p:cNvPr>
          <p:cNvSpPr txBox="1"/>
          <p:nvPr/>
        </p:nvSpPr>
        <p:spPr>
          <a:xfrm>
            <a:off x="7404987" y="2229773"/>
            <a:ext cx="1212542" cy="584775"/>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Strategy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(n=176)</a:t>
            </a:r>
          </a:p>
        </p:txBody>
      </p:sp>
      <p:cxnSp>
        <p:nvCxnSpPr>
          <p:cNvPr id="6" name="Connector: Elbow 5">
            <a:extLst>
              <a:ext uri="{FF2B5EF4-FFF2-40B4-BE49-F238E27FC236}">
                <a16:creationId xmlns:a16="http://schemas.microsoft.com/office/drawing/2014/main" id="{38D550E3-E02E-4F65-9AF2-AD1E43FBF0E3}"/>
              </a:ext>
            </a:extLst>
          </p:cNvPr>
          <p:cNvCxnSpPr>
            <a:stCxn id="15" idx="2"/>
            <a:endCxn id="16" idx="0"/>
          </p:cNvCxnSpPr>
          <p:nvPr/>
        </p:nvCxnSpPr>
        <p:spPr>
          <a:xfrm rot="5400000">
            <a:off x="8130450" y="1565816"/>
            <a:ext cx="544765" cy="78314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8" name="Connector: Elbow 7">
            <a:extLst>
              <a:ext uri="{FF2B5EF4-FFF2-40B4-BE49-F238E27FC236}">
                <a16:creationId xmlns:a16="http://schemas.microsoft.com/office/drawing/2014/main" id="{734C2996-9299-4195-975B-EBC06CBAEF96}"/>
              </a:ext>
            </a:extLst>
          </p:cNvPr>
          <p:cNvCxnSpPr>
            <a:stCxn id="15" idx="2"/>
            <a:endCxn id="14" idx="0"/>
          </p:cNvCxnSpPr>
          <p:nvPr/>
        </p:nvCxnSpPr>
        <p:spPr>
          <a:xfrm rot="16200000" flipH="1">
            <a:off x="9006511" y="1472903"/>
            <a:ext cx="544765" cy="968974"/>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7DE619BD-5695-4498-8B95-FCD4A0C75C91}"/>
              </a:ext>
            </a:extLst>
          </p:cNvPr>
          <p:cNvSpPr/>
          <p:nvPr/>
        </p:nvSpPr>
        <p:spPr>
          <a:xfrm>
            <a:off x="8614408" y="1742101"/>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R</a:t>
            </a:r>
          </a:p>
        </p:txBody>
      </p:sp>
      <p:sp>
        <p:nvSpPr>
          <p:cNvPr id="9" name="TextBox 8">
            <a:extLst>
              <a:ext uri="{FF2B5EF4-FFF2-40B4-BE49-F238E27FC236}">
                <a16:creationId xmlns:a16="http://schemas.microsoft.com/office/drawing/2014/main" id="{9C5989A4-F889-4A1A-92C8-E1A530AAA9A9}"/>
              </a:ext>
            </a:extLst>
          </p:cNvPr>
          <p:cNvSpPr txBox="1"/>
          <p:nvPr/>
        </p:nvSpPr>
        <p:spPr>
          <a:xfrm>
            <a:off x="5966356" y="3740766"/>
            <a:ext cx="10695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Efficacy</a:t>
            </a:r>
          </a:p>
        </p:txBody>
      </p:sp>
      <p:sp>
        <p:nvSpPr>
          <p:cNvPr id="22" name="TextBox 21">
            <a:extLst>
              <a:ext uri="{FF2B5EF4-FFF2-40B4-BE49-F238E27FC236}">
                <a16:creationId xmlns:a16="http://schemas.microsoft.com/office/drawing/2014/main" id="{6BFBF44B-BE3E-49D0-A373-1025F5769FA9}"/>
              </a:ext>
            </a:extLst>
          </p:cNvPr>
          <p:cNvSpPr txBox="1"/>
          <p:nvPr/>
        </p:nvSpPr>
        <p:spPr>
          <a:xfrm>
            <a:off x="5863934" y="4311161"/>
            <a:ext cx="127470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Efficiency</a:t>
            </a:r>
          </a:p>
        </p:txBody>
      </p:sp>
      <p:sp>
        <p:nvSpPr>
          <p:cNvPr id="10" name="TextBox 9">
            <a:extLst>
              <a:ext uri="{FF2B5EF4-FFF2-40B4-BE49-F238E27FC236}">
                <a16:creationId xmlns:a16="http://schemas.microsoft.com/office/drawing/2014/main" id="{00CE6A24-B100-4863-9FF4-8BEF93ECC9D7}"/>
              </a:ext>
            </a:extLst>
          </p:cNvPr>
          <p:cNvSpPr txBox="1"/>
          <p:nvPr/>
        </p:nvSpPr>
        <p:spPr>
          <a:xfrm>
            <a:off x="7768771" y="3953361"/>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4" name="TextBox 23">
            <a:extLst>
              <a:ext uri="{FF2B5EF4-FFF2-40B4-BE49-F238E27FC236}">
                <a16:creationId xmlns:a16="http://schemas.microsoft.com/office/drawing/2014/main" id="{C7318E6E-0502-476A-B1DE-CB044EE96CF8}"/>
              </a:ext>
            </a:extLst>
          </p:cNvPr>
          <p:cNvSpPr txBox="1"/>
          <p:nvPr/>
        </p:nvSpPr>
        <p:spPr>
          <a:xfrm>
            <a:off x="7503719" y="3740766"/>
            <a:ext cx="1015079" cy="376387"/>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46.5%</a:t>
            </a:r>
          </a:p>
        </p:txBody>
      </p:sp>
      <p:sp>
        <p:nvSpPr>
          <p:cNvPr id="25" name="TextBox 24">
            <a:extLst>
              <a:ext uri="{FF2B5EF4-FFF2-40B4-BE49-F238E27FC236}">
                <a16:creationId xmlns:a16="http://schemas.microsoft.com/office/drawing/2014/main" id="{614758EE-87A3-47B3-AA5C-618D183B1A63}"/>
              </a:ext>
            </a:extLst>
          </p:cNvPr>
          <p:cNvSpPr txBox="1"/>
          <p:nvPr/>
        </p:nvSpPr>
        <p:spPr>
          <a:xfrm>
            <a:off x="9266424" y="3740766"/>
            <a:ext cx="993913" cy="369332"/>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28.2%</a:t>
            </a:r>
          </a:p>
        </p:txBody>
      </p:sp>
      <p:sp>
        <p:nvSpPr>
          <p:cNvPr id="26" name="TextBox 25">
            <a:extLst>
              <a:ext uri="{FF2B5EF4-FFF2-40B4-BE49-F238E27FC236}">
                <a16:creationId xmlns:a16="http://schemas.microsoft.com/office/drawing/2014/main" id="{164D6654-33ED-46B8-BBAC-4D3EFDCD6C8B}"/>
              </a:ext>
            </a:extLst>
          </p:cNvPr>
          <p:cNvSpPr txBox="1"/>
          <p:nvPr/>
        </p:nvSpPr>
        <p:spPr>
          <a:xfrm>
            <a:off x="7408849" y="4170050"/>
            <a:ext cx="1197764" cy="646331"/>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11 calls:</a:t>
            </a:r>
            <a:b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1 retrieval</a:t>
            </a:r>
          </a:p>
        </p:txBody>
      </p:sp>
      <p:sp>
        <p:nvSpPr>
          <p:cNvPr id="27" name="TextBox 26">
            <a:extLst>
              <a:ext uri="{FF2B5EF4-FFF2-40B4-BE49-F238E27FC236}">
                <a16:creationId xmlns:a16="http://schemas.microsoft.com/office/drawing/2014/main" id="{316AE7AF-7280-49A9-AB4F-BAEE53A79B35}"/>
              </a:ext>
            </a:extLst>
          </p:cNvPr>
          <p:cNvSpPr txBox="1"/>
          <p:nvPr/>
        </p:nvSpPr>
        <p:spPr>
          <a:xfrm>
            <a:off x="9157442" y="4162994"/>
            <a:ext cx="1211876" cy="653387"/>
          </a:xfrm>
          <a:prstGeom prst="rect">
            <a:avLst/>
          </a:prstGeom>
          <a:solidFill>
            <a:schemeClr val="accent1">
              <a:lumMod val="20000"/>
              <a:lumOff val="80000"/>
            </a:schemeClr>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4 letters:</a:t>
            </a:r>
            <a:b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1 retrieval</a:t>
            </a:r>
          </a:p>
        </p:txBody>
      </p:sp>
      <p:cxnSp>
        <p:nvCxnSpPr>
          <p:cNvPr id="13" name="Straight Arrow Connector 12">
            <a:extLst>
              <a:ext uri="{FF2B5EF4-FFF2-40B4-BE49-F238E27FC236}">
                <a16:creationId xmlns:a16="http://schemas.microsoft.com/office/drawing/2014/main" id="{F3CBEB1E-2E1A-42C1-9B29-9CBFACDFD8F0}"/>
              </a:ext>
            </a:extLst>
          </p:cNvPr>
          <p:cNvCxnSpPr>
            <a:stCxn id="16" idx="2"/>
            <a:endCxn id="24" idx="0"/>
          </p:cNvCxnSpPr>
          <p:nvPr/>
        </p:nvCxnSpPr>
        <p:spPr>
          <a:xfrm>
            <a:off x="8011258" y="2814548"/>
            <a:ext cx="1" cy="9262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B1D7122-53D4-40FF-A0DD-69353EEA5B2C}"/>
              </a:ext>
            </a:extLst>
          </p:cNvPr>
          <p:cNvCxnSpPr>
            <a:stCxn id="14" idx="2"/>
            <a:endCxn id="25" idx="0"/>
          </p:cNvCxnSpPr>
          <p:nvPr/>
        </p:nvCxnSpPr>
        <p:spPr>
          <a:xfrm>
            <a:off x="9763380" y="2814548"/>
            <a:ext cx="1" cy="92621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D8C4F7C2-0EAB-4273-996F-358F9B18C062}"/>
              </a:ext>
            </a:extLst>
          </p:cNvPr>
          <p:cNvSpPr txBox="1"/>
          <p:nvPr/>
        </p:nvSpPr>
        <p:spPr>
          <a:xfrm>
            <a:off x="5866713" y="2885790"/>
            <a:ext cx="1539203" cy="76944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a:ea typeface="+mn-ea"/>
                <a:cs typeface="+mn-cs"/>
              </a:rPr>
              <a:t>8.7%</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 excluded</a:t>
            </a:r>
            <a:r>
              <a:rPr kumimoji="0" lang="en-US" sz="1100" b="0" i="0" u="none" strike="noStrike" kern="1200" cap="none" spc="0" normalizeH="0" baseline="30000" noProof="0" dirty="0">
                <a:ln>
                  <a:noFill/>
                </a:ln>
                <a:solidFill>
                  <a:prstClr val="black"/>
                </a:solidFill>
                <a:effectLst/>
                <a:uLnTx/>
                <a:uFillTx/>
                <a:latin typeface="Arial" panose="020B0604020202020204"/>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a:ea typeface="+mn-ea"/>
                <a:cs typeface="+mn-cs"/>
              </a:rPr>
              <a:t>42.4% </a:t>
            </a: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did not answer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a:ea typeface="+mn-ea"/>
                <a:cs typeface="+mn-cs"/>
              </a:rPr>
              <a:t>10.2%</a:t>
            </a: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 did not wish</a:t>
            </a:r>
            <a:b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100" b="0" i="0" u="none" strike="noStrike" kern="1200" cap="none" spc="0" normalizeH="0" baseline="0" noProof="0" dirty="0">
                <a:ln>
                  <a:noFill/>
                </a:ln>
                <a:solidFill>
                  <a:prstClr val="black"/>
                </a:solidFill>
                <a:effectLst/>
                <a:uLnTx/>
                <a:uFillTx/>
                <a:latin typeface="Arial" panose="020B0604020202020204"/>
                <a:ea typeface="+mn-ea"/>
                <a:cs typeface="+mn-cs"/>
              </a:rPr>
              <a:t>to participate</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1" name="Connector: Elbow 20">
            <a:extLst>
              <a:ext uri="{FF2B5EF4-FFF2-40B4-BE49-F238E27FC236}">
                <a16:creationId xmlns:a16="http://schemas.microsoft.com/office/drawing/2014/main" id="{32CABEC1-9A00-46A4-9B98-BCAADA299E81}"/>
              </a:ext>
            </a:extLst>
          </p:cNvPr>
          <p:cNvCxnSpPr>
            <a:stCxn id="16" idx="2"/>
            <a:endCxn id="32" idx="3"/>
          </p:cNvCxnSpPr>
          <p:nvPr/>
        </p:nvCxnSpPr>
        <p:spPr>
          <a:xfrm rot="5400000">
            <a:off x="7480606" y="2739858"/>
            <a:ext cx="455963" cy="605342"/>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29C126B-93A8-4D2A-B667-DEAE2E131950}"/>
              </a:ext>
            </a:extLst>
          </p:cNvPr>
          <p:cNvSpPr txBox="1"/>
          <p:nvPr/>
        </p:nvSpPr>
        <p:spPr>
          <a:xfrm>
            <a:off x="9926670" y="3055067"/>
            <a:ext cx="1420582" cy="43088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a:ea typeface="+mn-ea"/>
                <a:cs typeface="+mn-cs"/>
              </a:rPr>
              <a:t>11%</a:t>
            </a: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 of letters failed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to arrive</a:t>
            </a:r>
          </a:p>
        </p:txBody>
      </p:sp>
      <p:cxnSp>
        <p:nvCxnSpPr>
          <p:cNvPr id="30" name="Connector: Elbow 29">
            <a:extLst>
              <a:ext uri="{FF2B5EF4-FFF2-40B4-BE49-F238E27FC236}">
                <a16:creationId xmlns:a16="http://schemas.microsoft.com/office/drawing/2014/main" id="{72E7F337-DDA7-4A29-B9FF-03B11F372032}"/>
              </a:ext>
            </a:extLst>
          </p:cNvPr>
          <p:cNvCxnSpPr>
            <a:cxnSpLocks/>
            <a:endCxn id="35" idx="1"/>
          </p:cNvCxnSpPr>
          <p:nvPr/>
        </p:nvCxnSpPr>
        <p:spPr>
          <a:xfrm rot="16200000" flipH="1">
            <a:off x="9709197" y="3053038"/>
            <a:ext cx="271656" cy="163289"/>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E30838D-99A4-4254-9736-73AB60C4640C}"/>
              </a:ext>
            </a:extLst>
          </p:cNvPr>
          <p:cNvSpPr txBox="1"/>
          <p:nvPr/>
        </p:nvSpPr>
        <p:spPr>
          <a:xfrm>
            <a:off x="10816719" y="3731183"/>
            <a:ext cx="84510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p=0.033</a:t>
            </a:r>
          </a:p>
        </p:txBody>
      </p:sp>
      <p:sp>
        <p:nvSpPr>
          <p:cNvPr id="42" name="TextBox 41">
            <a:extLst>
              <a:ext uri="{FF2B5EF4-FFF2-40B4-BE49-F238E27FC236}">
                <a16:creationId xmlns:a16="http://schemas.microsoft.com/office/drawing/2014/main" id="{EECAE18D-5E53-44D4-9B9A-F4AC4804DC96}"/>
              </a:ext>
            </a:extLst>
          </p:cNvPr>
          <p:cNvSpPr txBox="1"/>
          <p:nvPr/>
        </p:nvSpPr>
        <p:spPr>
          <a:xfrm>
            <a:off x="10454681" y="4123292"/>
            <a:ext cx="1672253" cy="73866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OR 3.03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95% CI 1.65−5.55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p&lt;0.001</a:t>
            </a:r>
          </a:p>
        </p:txBody>
      </p:sp>
      <p:pic>
        <p:nvPicPr>
          <p:cNvPr id="29" name="Picture 28">
            <a:hlinkClick r:id="rId3" action="ppaction://hlinksldjump"/>
            <a:extLst>
              <a:ext uri="{FF2B5EF4-FFF2-40B4-BE49-F238E27FC236}">
                <a16:creationId xmlns:a16="http://schemas.microsoft.com/office/drawing/2014/main" id="{CB273C84-D1F5-42A8-9267-585726108FDB}"/>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12463822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5406088" cy="4622400"/>
          </a:xfrm>
        </p:spPr>
        <p:txBody>
          <a:bodyPr/>
          <a:lstStyle/>
          <a:p>
            <a:pPr marL="0" indent="0">
              <a:buNone/>
            </a:pPr>
            <a:r>
              <a:rPr lang="en-US" b="1" dirty="0">
                <a:solidFill>
                  <a:schemeClr val="bg1"/>
                </a:solidFill>
                <a:highlight>
                  <a:srgbClr val="004A86"/>
                </a:highlight>
              </a:rPr>
              <a:t>BACKGROUND &amp; AIMS</a:t>
            </a:r>
            <a:r>
              <a:rPr lang="en-US" b="1" dirty="0">
                <a:solidFill>
                  <a:schemeClr val="bg1"/>
                </a:solidFill>
              </a:rPr>
              <a:t> </a:t>
            </a:r>
          </a:p>
          <a:p>
            <a:r>
              <a:rPr lang="en-GB" dirty="0"/>
              <a:t>The Japanese Government has given </a:t>
            </a:r>
            <a:br>
              <a:rPr lang="en-GB" dirty="0"/>
            </a:br>
            <a:r>
              <a:rPr lang="en-GB" dirty="0"/>
              <a:t>&gt;20 million community residents the opportunity of HBV and HCV screening</a:t>
            </a:r>
          </a:p>
          <a:p>
            <a:pPr lvl="1"/>
            <a:r>
              <a:rPr lang="en-GB" dirty="0"/>
              <a:t>Action against hepatitis at work sites in Japan has not been fully implemented</a:t>
            </a:r>
          </a:p>
          <a:p>
            <a:r>
              <a:rPr lang="en-GB" dirty="0"/>
              <a:t>Attendance rates for hepatitis screening in medium- and small-sized companies is low</a:t>
            </a:r>
          </a:p>
          <a:p>
            <a:pPr lvl="1"/>
            <a:r>
              <a:rPr lang="en-GB" dirty="0"/>
              <a:t>Despite a low cost of €5</a:t>
            </a:r>
          </a:p>
          <a:p>
            <a:r>
              <a:rPr lang="en-GB" b="1" dirty="0"/>
              <a:t>AIM</a:t>
            </a:r>
            <a:r>
              <a:rPr lang="en-GB" dirty="0"/>
              <a:t>: to investigate the impact of a tailored message intervention vs a typical message on promoting screening for viral hepatitis</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445446" cy="769620"/>
          </a:xfrm>
        </p:spPr>
        <p:txBody>
          <a:bodyPr>
            <a:noAutofit/>
          </a:bodyPr>
          <a:lstStyle/>
          <a:p>
            <a:r>
              <a:rPr lang="en-GB" sz="2000" dirty="0"/>
              <a:t>Tailored message interventions promote the number of participants in viral hepatitis screening for Japanese workers - </a:t>
            </a:r>
            <a:r>
              <a:rPr lang="en-GB" sz="2000" dirty="0" err="1"/>
              <a:t>multicenter</a:t>
            </a:r>
            <a:r>
              <a:rPr lang="en-GB" sz="2000" dirty="0"/>
              <a:t> trial of 1,127,596 general check up applicants</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err="1"/>
              <a:t>Korenaga</a:t>
            </a:r>
            <a:r>
              <a:rPr lang="en-GB" dirty="0"/>
              <a:t> M, et al. DILC 2020; SAT296</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5908619" y="1338263"/>
            <a:ext cx="0" cy="49911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Content Placeholder 1">
            <a:extLst>
              <a:ext uri="{FF2B5EF4-FFF2-40B4-BE49-F238E27FC236}">
                <a16:creationId xmlns:a16="http://schemas.microsoft.com/office/drawing/2014/main" id="{BD5F8CD8-EB18-4341-AD88-B94ECEF10F24}"/>
              </a:ext>
            </a:extLst>
          </p:cNvPr>
          <p:cNvSpPr txBox="1">
            <a:spLocks/>
          </p:cNvSpPr>
          <p:nvPr/>
        </p:nvSpPr>
        <p:spPr>
          <a:xfrm>
            <a:off x="6095999" y="1341028"/>
            <a:ext cx="5670245" cy="4622400"/>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METHODS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A leaflet with a tailored screening message was sent to &gt;1 million Japanese workers at three branches of Japan Health Insurance Association</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Recipients were workers wanting a general check-up in 2018 as part of a multicentre trial</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Control subjects were general check-up applicants enrolled with a typical message </a:t>
            </a:r>
            <a:b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in 2017</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Main outcome measure was screening attendance:</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HBV</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HBsAg rates</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800" b="1" i="0" u="none" strike="noStrike" kern="1200" cap="none" spc="0" normalizeH="0" baseline="0" noProof="0" dirty="0">
                <a:ln>
                  <a:noFill/>
                </a:ln>
                <a:solidFill>
                  <a:prstClr val="black"/>
                </a:solidFill>
                <a:effectLst/>
                <a:uLnTx/>
                <a:uFillTx/>
                <a:latin typeface="Arial" panose="020B0604020202020204"/>
                <a:ea typeface="+mn-ea"/>
                <a:cs typeface="+mn-cs"/>
              </a:rPr>
              <a:t>HCV</a:t>
            </a:r>
            <a:r>
              <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rPr>
              <a:t>: anti-HCV antibody rate</a:t>
            </a: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Arial"/>
            </a:endParaRPr>
          </a:p>
        </p:txBody>
      </p:sp>
      <p:pic>
        <p:nvPicPr>
          <p:cNvPr id="8" name="Picture 7">
            <a:hlinkClick r:id="rId3" action="ppaction://hlinksldjump"/>
            <a:extLst>
              <a:ext uri="{FF2B5EF4-FFF2-40B4-BE49-F238E27FC236}">
                <a16:creationId xmlns:a16="http://schemas.microsoft.com/office/drawing/2014/main" id="{B1A5726A-D98F-4E96-830F-6C545E80F6D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147758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3134-9D41-4455-AE44-20830899846D}"/>
              </a:ext>
            </a:extLst>
          </p:cNvPr>
          <p:cNvSpPr>
            <a:spLocks noGrp="1"/>
          </p:cNvSpPr>
          <p:nvPr>
            <p:ph type="title"/>
          </p:nvPr>
        </p:nvSpPr>
        <p:spPr/>
        <p:txBody>
          <a:bodyPr/>
          <a:lstStyle/>
          <a:p>
            <a:r>
              <a:rPr lang="en-GB" dirty="0"/>
              <a:t>Contents</a:t>
            </a:r>
            <a:endParaRPr lang="en-US" dirty="0"/>
          </a:p>
        </p:txBody>
      </p:sp>
      <p:sp>
        <p:nvSpPr>
          <p:cNvPr id="3" name="Text Placeholder 2">
            <a:extLst>
              <a:ext uri="{FF2B5EF4-FFF2-40B4-BE49-F238E27FC236}">
                <a16:creationId xmlns:a16="http://schemas.microsoft.com/office/drawing/2014/main" id="{0031141C-F214-44FF-89D7-D2B7B3FE4C50}"/>
              </a:ext>
            </a:extLst>
          </p:cNvPr>
          <p:cNvSpPr>
            <a:spLocks noGrp="1"/>
          </p:cNvSpPr>
          <p:nvPr>
            <p:ph type="body" sz="quarter" idx="10"/>
          </p:nvPr>
        </p:nvSpPr>
        <p:spPr/>
        <p:txBody>
          <a:bodyPr/>
          <a:lstStyle/>
          <a:p>
            <a:endParaRPr lang="en-US"/>
          </a:p>
        </p:txBody>
      </p:sp>
      <p:graphicFrame>
        <p:nvGraphicFramePr>
          <p:cNvPr id="7" name="Content Placeholder 10">
            <a:extLst>
              <a:ext uri="{FF2B5EF4-FFF2-40B4-BE49-F238E27FC236}">
                <a16:creationId xmlns:a16="http://schemas.microsoft.com/office/drawing/2014/main" id="{525BFD36-8472-45CA-B363-91945864294E}"/>
              </a:ext>
            </a:extLst>
          </p:cNvPr>
          <p:cNvGraphicFramePr>
            <a:graphicFrameLocks/>
          </p:cNvGraphicFramePr>
          <p:nvPr>
            <p:extLst>
              <p:ext uri="{D42A27DB-BD31-4B8C-83A1-F6EECF244321}">
                <p14:modId xmlns:p14="http://schemas.microsoft.com/office/powerpoint/2010/main" val="2267905814"/>
              </p:ext>
            </p:extLst>
          </p:nvPr>
        </p:nvGraphicFramePr>
        <p:xfrm>
          <a:off x="425450" y="1341438"/>
          <a:ext cx="11342687" cy="1468246"/>
        </p:xfrm>
        <a:graphic>
          <a:graphicData uri="http://schemas.openxmlformats.org/drawingml/2006/table">
            <a:tbl>
              <a:tblPr firstRow="1" bandRow="1"/>
              <a:tblGrid>
                <a:gridCol w="846675">
                  <a:extLst>
                    <a:ext uri="{9D8B030D-6E8A-4147-A177-3AD203B41FA5}">
                      <a16:colId xmlns:a16="http://schemas.microsoft.com/office/drawing/2014/main" val="20001"/>
                    </a:ext>
                  </a:extLst>
                </a:gridCol>
                <a:gridCol w="10496012">
                  <a:extLst>
                    <a:ext uri="{9D8B030D-6E8A-4147-A177-3AD203B41FA5}">
                      <a16:colId xmlns:a16="http://schemas.microsoft.com/office/drawing/2014/main" val="20002"/>
                    </a:ext>
                  </a:extLst>
                </a:gridCol>
              </a:tblGrid>
              <a:tr h="202566">
                <a:tc gridSpan="2">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1. Hepatitis C elimination</a:t>
                      </a:r>
                    </a:p>
                  </a:txBody>
                  <a:tcPr anchor="ct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12633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LBP07</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Declining HCV incidence following rapid HCV treatment scale-up in a prison network in Australia: Evidence of treatment as prevention from the </a:t>
                      </a:r>
                      <a:r>
                        <a:rPr lang="en-GB" sz="1400" b="0" i="0" u="none" strike="noStrike" dirty="0" err="1">
                          <a:solidFill>
                            <a:schemeClr val="tx1"/>
                          </a:solidFill>
                          <a:effectLst/>
                          <a:latin typeface="+mj-lt"/>
                        </a:rPr>
                        <a:t>SToP</a:t>
                      </a:r>
                      <a:r>
                        <a:rPr lang="en-GB" sz="1400" b="0" i="0" u="none" strike="noStrike" dirty="0">
                          <a:solidFill>
                            <a:schemeClr val="tx1"/>
                          </a:solidFill>
                          <a:effectLst/>
                          <a:latin typeface="+mj-lt"/>
                        </a:rPr>
                        <a:t>-C study</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0111515"/>
                  </a:ext>
                </a:extLst>
              </a:tr>
              <a:tr h="12633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AS037</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Community-based point-of-care hepatitis C testing and general practitioner initiated direct-acting antiviral therapy in Yangon, Myanmar (CT2 study)</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70304"/>
                  </a:ext>
                </a:extLst>
              </a:tr>
              <a:tr h="2700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AS041</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Evaluating and communicating hepatitis C cascades of care data: a journey towards elimination in Tayside, Scotland.</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6083563"/>
                  </a:ext>
                </a:extLst>
              </a:tr>
            </a:tbl>
          </a:graphicData>
        </a:graphic>
      </p:graphicFrame>
      <p:graphicFrame>
        <p:nvGraphicFramePr>
          <p:cNvPr id="4" name="Content Placeholder 10">
            <a:extLst>
              <a:ext uri="{FF2B5EF4-FFF2-40B4-BE49-F238E27FC236}">
                <a16:creationId xmlns:a16="http://schemas.microsoft.com/office/drawing/2014/main" id="{F9A2E8FF-77F8-46DF-88CF-88FB39003D6A}"/>
              </a:ext>
            </a:extLst>
          </p:cNvPr>
          <p:cNvGraphicFramePr>
            <a:graphicFrameLocks/>
          </p:cNvGraphicFramePr>
          <p:nvPr>
            <p:extLst>
              <p:ext uri="{D42A27DB-BD31-4B8C-83A1-F6EECF244321}">
                <p14:modId xmlns:p14="http://schemas.microsoft.com/office/powerpoint/2010/main" val="1913897135"/>
              </p:ext>
            </p:extLst>
          </p:nvPr>
        </p:nvGraphicFramePr>
        <p:xfrm>
          <a:off x="424656" y="3677582"/>
          <a:ext cx="11342687" cy="1576763"/>
        </p:xfrm>
        <a:graphic>
          <a:graphicData uri="http://schemas.openxmlformats.org/drawingml/2006/table">
            <a:tbl>
              <a:tblPr firstRow="1" bandRow="1"/>
              <a:tblGrid>
                <a:gridCol w="846675">
                  <a:extLst>
                    <a:ext uri="{9D8B030D-6E8A-4147-A177-3AD203B41FA5}">
                      <a16:colId xmlns:a16="http://schemas.microsoft.com/office/drawing/2014/main" val="20001"/>
                    </a:ext>
                  </a:extLst>
                </a:gridCol>
                <a:gridCol w="10496012">
                  <a:extLst>
                    <a:ext uri="{9D8B030D-6E8A-4147-A177-3AD203B41FA5}">
                      <a16:colId xmlns:a16="http://schemas.microsoft.com/office/drawing/2014/main" val="20002"/>
                    </a:ext>
                  </a:extLst>
                </a:gridCol>
              </a:tblGrid>
              <a:tr h="202566">
                <a:tc gridSpan="2">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2. Assessing the burden of liver disease</a:t>
                      </a:r>
                    </a:p>
                  </a:txBody>
                  <a:tcPr anchor="ct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dirty="0">
                        <a:latin typeface="+mj-lt"/>
                        <a:cs typeface="Arial" panose="020B0604020202020204" pitchFamily="34" charset="0"/>
                      </a:endParaRPr>
                    </a:p>
                  </a:txBody>
                  <a:tcPr anchor="ct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0000"/>
                  </a:ext>
                </a:extLst>
              </a:tr>
              <a:tr h="12633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LBP10</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Bariatric surgery is not associated with a reduction in risk of severe liver disease in comparison to standard obesity treatment in 3,922 subjects</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0111515"/>
                  </a:ext>
                </a:extLst>
              </a:tr>
              <a:tr h="2700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GS08</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Introduction of ‘reflex’ AST testing in primary care increases detection of advanced liver disease: the Gwent AST project (GAP)</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6083563"/>
                  </a:ext>
                </a:extLst>
              </a:tr>
              <a:tr h="2700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AS062</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The progression of liver disease in 69,290 individuals in Wales from 1999-2019: tracking the evolution of liver disease</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5282319"/>
                  </a:ext>
                </a:extLst>
              </a:tr>
              <a:tr h="2700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AS064</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Incorporating assessment of liver fibrosis into routine diabetic review in primary care: a pilot</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1053515"/>
                  </a:ext>
                </a:extLst>
              </a:tr>
            </a:tbl>
          </a:graphicData>
        </a:graphic>
      </p:graphicFrame>
      <p:sp>
        <p:nvSpPr>
          <p:cNvPr id="8" name="TextBox 7">
            <a:hlinkClick r:id="rId3" action="ppaction://hlinksldjump"/>
            <a:extLst>
              <a:ext uri="{FF2B5EF4-FFF2-40B4-BE49-F238E27FC236}">
                <a16:creationId xmlns:a16="http://schemas.microsoft.com/office/drawing/2014/main" id="{2E4F99DA-82EF-48FF-BBFB-E4A40D0143E9}"/>
              </a:ext>
            </a:extLst>
          </p:cNvPr>
          <p:cNvSpPr txBox="1">
            <a:spLocks/>
          </p:cNvSpPr>
          <p:nvPr/>
        </p:nvSpPr>
        <p:spPr>
          <a:xfrm>
            <a:off x="4240522" y="2913091"/>
            <a:ext cx="3709361" cy="576000"/>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
        <p:nvSpPr>
          <p:cNvPr id="9" name="TextBox 8">
            <a:hlinkClick r:id="rId4" action="ppaction://hlinksldjump"/>
            <a:extLst>
              <a:ext uri="{FF2B5EF4-FFF2-40B4-BE49-F238E27FC236}">
                <a16:creationId xmlns:a16="http://schemas.microsoft.com/office/drawing/2014/main" id="{F7953E96-6DA8-4C45-823D-9D7A94E2C6B6}"/>
              </a:ext>
            </a:extLst>
          </p:cNvPr>
          <p:cNvSpPr txBox="1">
            <a:spLocks/>
          </p:cNvSpPr>
          <p:nvPr/>
        </p:nvSpPr>
        <p:spPr>
          <a:xfrm>
            <a:off x="4240522" y="5355345"/>
            <a:ext cx="3709361" cy="576000"/>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Tree>
    <p:extLst>
      <p:ext uri="{BB962C8B-B14F-4D97-AF65-F5344CB8AC3E}">
        <p14:creationId xmlns:p14="http://schemas.microsoft.com/office/powerpoint/2010/main" val="796352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296357" y="1196995"/>
            <a:ext cx="11161410" cy="2088232"/>
          </a:xfrm>
        </p:spPr>
        <p:txBody>
          <a:bodyPr vert="horz" lIns="91440" tIns="45720" rIns="91440" bIns="45720" rtlCol="0" anchor="t">
            <a:noAutofit/>
          </a:bodyPr>
          <a:lstStyle/>
          <a:p>
            <a:pPr marL="0" indent="0">
              <a:buNone/>
            </a:pPr>
            <a:r>
              <a:rPr lang="en-US" sz="1800" b="1" dirty="0">
                <a:solidFill>
                  <a:schemeClr val="bg1"/>
                </a:solidFill>
                <a:highlight>
                  <a:srgbClr val="004A86"/>
                </a:highlight>
              </a:rPr>
              <a:t>RESULTS</a:t>
            </a:r>
            <a:r>
              <a:rPr lang="en-US" b="1" dirty="0">
                <a:solidFill>
                  <a:schemeClr val="bg1"/>
                </a:solidFill>
              </a:rPr>
              <a:t> </a:t>
            </a:r>
          </a:p>
          <a:p>
            <a:r>
              <a:rPr lang="en-GB" sz="1600" dirty="0"/>
              <a:t>Screening attendance rates were higher with the tailored message vs control</a:t>
            </a:r>
            <a:endParaRPr lang="en-GB" sz="1400" dirty="0"/>
          </a:p>
          <a:p>
            <a:r>
              <a:rPr lang="en-US" sz="1600" dirty="0"/>
              <a:t>1,093 workers tested positive for viral hepatitis</a:t>
            </a:r>
            <a:endParaRPr lang="en-US" sz="1600" dirty="0">
              <a:cs typeface="Arial"/>
            </a:endParaRP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494 (44%) visited specialists ≤6 months after screening</a:t>
            </a:r>
            <a:endParaRPr lang="en-US" sz="1600" dirty="0">
              <a:cs typeface="Arial"/>
            </a:endParaRPr>
          </a:p>
          <a:p>
            <a:pPr lvl="1"/>
            <a:r>
              <a:rPr lang="en-US" sz="1400" dirty="0"/>
              <a:t>114 HCV+ workers (26%) were treated with IFN-free DAAs; </a:t>
            </a:r>
            <a:r>
              <a:rPr lang="en-GB" sz="1500" dirty="0"/>
              <a:t>5 males (0.4%) had HCC*</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432746" cy="769620"/>
          </a:xfrm>
        </p:spPr>
        <p:txBody>
          <a:bodyPr>
            <a:noAutofit/>
          </a:bodyPr>
          <a:lstStyle/>
          <a:p>
            <a:r>
              <a:rPr lang="en-GB" sz="2000" dirty="0"/>
              <a:t>Tailored message interventions promote the number of participants in viral hepatitis screening for Japanese workers - </a:t>
            </a:r>
            <a:r>
              <a:rPr lang="en-GB" sz="2000" dirty="0" err="1"/>
              <a:t>multicenter</a:t>
            </a:r>
            <a:r>
              <a:rPr lang="en-GB" sz="2000" dirty="0"/>
              <a:t> trial of 1,127,596 general check up applicants</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*All were in their 50s or 60s</a:t>
            </a:r>
          </a:p>
          <a:p>
            <a:r>
              <a:rPr lang="en-GB" dirty="0" err="1"/>
              <a:t>Korenaga</a:t>
            </a:r>
            <a:r>
              <a:rPr lang="en-GB" dirty="0"/>
              <a:t> M, et al. DILC 2020; SAT296</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3" name="Straight Connector 112">
            <a:extLst>
              <a:ext uri="{FF2B5EF4-FFF2-40B4-BE49-F238E27FC236}">
                <a16:creationId xmlns:a16="http://schemas.microsoft.com/office/drawing/2014/main" id="{E67BBDA7-DBA8-43E9-8CA9-1B71D1099368}"/>
              </a:ext>
            </a:extLst>
          </p:cNvPr>
          <p:cNvCxnSpPr>
            <a:cxnSpLocks/>
          </p:cNvCxnSpPr>
          <p:nvPr/>
        </p:nvCxnSpPr>
        <p:spPr>
          <a:xfrm flipH="1">
            <a:off x="282726" y="4856151"/>
            <a:ext cx="11626548"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36" name="Table 35">
            <a:extLst>
              <a:ext uri="{FF2B5EF4-FFF2-40B4-BE49-F238E27FC236}">
                <a16:creationId xmlns:a16="http://schemas.microsoft.com/office/drawing/2014/main" id="{6BEB9046-F67E-4DE6-9552-EE7A727837CD}"/>
              </a:ext>
            </a:extLst>
          </p:cNvPr>
          <p:cNvGraphicFramePr>
            <a:graphicFrameLocks noGrp="1"/>
          </p:cNvGraphicFramePr>
          <p:nvPr>
            <p:extLst>
              <p:ext uri="{D42A27DB-BD31-4B8C-83A1-F6EECF244321}">
                <p14:modId xmlns:p14="http://schemas.microsoft.com/office/powerpoint/2010/main" val="1393601625"/>
              </p:ext>
            </p:extLst>
          </p:nvPr>
        </p:nvGraphicFramePr>
        <p:xfrm>
          <a:off x="158150" y="2257244"/>
          <a:ext cx="11917043" cy="1681680"/>
        </p:xfrm>
        <a:graphic>
          <a:graphicData uri="http://schemas.openxmlformats.org/drawingml/2006/table">
            <a:tbl>
              <a:tblPr firstRow="1" bandRow="1"/>
              <a:tblGrid>
                <a:gridCol w="924124">
                  <a:extLst>
                    <a:ext uri="{9D8B030D-6E8A-4147-A177-3AD203B41FA5}">
                      <a16:colId xmlns:a16="http://schemas.microsoft.com/office/drawing/2014/main" val="4190018255"/>
                    </a:ext>
                  </a:extLst>
                </a:gridCol>
                <a:gridCol w="1678021">
                  <a:extLst>
                    <a:ext uri="{9D8B030D-6E8A-4147-A177-3AD203B41FA5}">
                      <a16:colId xmlns:a16="http://schemas.microsoft.com/office/drawing/2014/main" val="2392103556"/>
                    </a:ext>
                  </a:extLst>
                </a:gridCol>
                <a:gridCol w="1823934">
                  <a:extLst>
                    <a:ext uri="{9D8B030D-6E8A-4147-A177-3AD203B41FA5}">
                      <a16:colId xmlns:a16="http://schemas.microsoft.com/office/drawing/2014/main" val="3786196524"/>
                    </a:ext>
                  </a:extLst>
                </a:gridCol>
                <a:gridCol w="1629383">
                  <a:extLst>
                    <a:ext uri="{9D8B030D-6E8A-4147-A177-3AD203B41FA5}">
                      <a16:colId xmlns:a16="http://schemas.microsoft.com/office/drawing/2014/main" val="1613319480"/>
                    </a:ext>
                  </a:extLst>
                </a:gridCol>
                <a:gridCol w="1799615">
                  <a:extLst>
                    <a:ext uri="{9D8B030D-6E8A-4147-A177-3AD203B41FA5}">
                      <a16:colId xmlns:a16="http://schemas.microsoft.com/office/drawing/2014/main" val="335927278"/>
                    </a:ext>
                  </a:extLst>
                </a:gridCol>
                <a:gridCol w="2042808">
                  <a:extLst>
                    <a:ext uri="{9D8B030D-6E8A-4147-A177-3AD203B41FA5}">
                      <a16:colId xmlns:a16="http://schemas.microsoft.com/office/drawing/2014/main" val="3054596831"/>
                    </a:ext>
                  </a:extLst>
                </a:gridCol>
                <a:gridCol w="2019158">
                  <a:extLst>
                    <a:ext uri="{9D8B030D-6E8A-4147-A177-3AD203B41FA5}">
                      <a16:colId xmlns:a16="http://schemas.microsoft.com/office/drawing/2014/main" val="318659102"/>
                    </a:ext>
                  </a:extLst>
                </a:gridCol>
              </a:tblGrid>
              <a:tr h="234710">
                <a:tc rowSpan="2">
                  <a:txBody>
                    <a:bodyPr/>
                    <a:lstStyle/>
                    <a:p>
                      <a:pPr algn="ctr">
                        <a:lnSpc>
                          <a:spcPct val="100000"/>
                        </a:lnSpc>
                        <a:spcAft>
                          <a:spcPts val="1000"/>
                        </a:spcAft>
                      </a:pPr>
                      <a:r>
                        <a:rPr lang="en-GB" sz="1200" b="1" kern="1200" dirty="0">
                          <a:solidFill>
                            <a:schemeClr val="lt1"/>
                          </a:solidFill>
                          <a:effectLst/>
                          <a:latin typeface="+mj-lt"/>
                          <a:ea typeface="Times New Roman" panose="02020603050405020304" pitchFamily="18" charset="0"/>
                          <a:cs typeface="+mn-cs"/>
                        </a:rPr>
                        <a:t>Branch</a:t>
                      </a:r>
                    </a:p>
                  </a:txBody>
                  <a:tcPr marL="36000" marR="36000" marT="36000" marB="36000" anchor="b">
                    <a:lnL w="12700" cap="flat" cmpd="sng" algn="ctr">
                      <a:solidFill>
                        <a:schemeClr val="bg1">
                          <a:lumMod val="75000"/>
                        </a:scheme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D498B"/>
                    </a:solidFill>
                  </a:tcPr>
                </a:tc>
                <a:tc gridSpan="2">
                  <a:txBody>
                    <a:bodyPr/>
                    <a:lstStyle/>
                    <a:p>
                      <a:pPr algn="ctr">
                        <a:lnSpc>
                          <a:spcPct val="100000"/>
                        </a:lnSpc>
                        <a:spcAft>
                          <a:spcPts val="1000"/>
                        </a:spcAft>
                      </a:pPr>
                      <a:r>
                        <a:rPr lang="en-GB" sz="1400" b="1" kern="1200" dirty="0">
                          <a:solidFill>
                            <a:schemeClr val="bg1"/>
                          </a:solidFill>
                          <a:effectLst/>
                          <a:latin typeface="+mj-lt"/>
                          <a:ea typeface="Times New Roman" panose="02020603050405020304" pitchFamily="18" charset="0"/>
                          <a:cs typeface="+mn-cs"/>
                        </a:rPr>
                        <a:t>Number of general check-ups</a:t>
                      </a:r>
                    </a:p>
                  </a:txBody>
                  <a:tcPr marL="36000" marR="36000" marT="36000" marB="36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D498B"/>
                    </a:solidFill>
                  </a:tcPr>
                </a:tc>
                <a:tc hMerge="1">
                  <a:txBody>
                    <a:bodyPr/>
                    <a:lstStyle/>
                    <a:p>
                      <a:pPr algn="ctr">
                        <a:lnSpc>
                          <a:spcPct val="100000"/>
                        </a:lnSpc>
                        <a:spcAft>
                          <a:spcPts val="1000"/>
                        </a:spcAft>
                      </a:pPr>
                      <a:endParaRPr lang="en-GB" sz="1200" b="1" kern="1200" dirty="0">
                        <a:solidFill>
                          <a:schemeClr val="lt1"/>
                        </a:solidFill>
                        <a:effectLst/>
                        <a:latin typeface="+mj-lt"/>
                        <a:ea typeface="Times New Roman" panose="02020603050405020304" pitchFamily="18" charset="0"/>
                        <a:cs typeface="+mn-cs"/>
                      </a:endParaRPr>
                    </a:p>
                  </a:txBody>
                  <a:tcPr marL="36000" marR="36000" marT="36000" marB="36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D498B"/>
                    </a:solidFill>
                  </a:tcPr>
                </a:tc>
                <a:tc gridSpan="2">
                  <a:txBody>
                    <a:bodyPr/>
                    <a:lstStyle/>
                    <a:p>
                      <a:pPr algn="ctr">
                        <a:lnSpc>
                          <a:spcPct val="100000"/>
                        </a:lnSpc>
                        <a:spcAft>
                          <a:spcPts val="1000"/>
                        </a:spcAft>
                      </a:pPr>
                      <a:r>
                        <a:rPr lang="en-GB" sz="1400" b="1" dirty="0">
                          <a:solidFill>
                            <a:schemeClr val="bg1"/>
                          </a:solidFill>
                          <a:effectLst/>
                          <a:latin typeface="+mj-lt"/>
                          <a:ea typeface="Times New Roman" panose="02020603050405020304" pitchFamily="18" charset="0"/>
                        </a:rPr>
                        <a:t>Number attending screening (rate)</a:t>
                      </a:r>
                    </a:p>
                  </a:txBody>
                  <a:tcPr marL="36000" marR="36000" marT="36000" marB="36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D498B"/>
                    </a:solidFill>
                  </a:tcPr>
                </a:tc>
                <a:tc hMerge="1">
                  <a:txBody>
                    <a:bodyPr/>
                    <a:lstStyle/>
                    <a:p>
                      <a:pPr algn="ctr">
                        <a:lnSpc>
                          <a:spcPct val="100000"/>
                        </a:lnSpc>
                        <a:spcAft>
                          <a:spcPts val="1000"/>
                        </a:spcAft>
                      </a:pPr>
                      <a:endParaRPr lang="en-GB" sz="1400" dirty="0">
                        <a:effectLst/>
                        <a:latin typeface="+mj-lt"/>
                        <a:ea typeface="Times New Roman" panose="02020603050405020304" pitchFamily="18" charset="0"/>
                      </a:endParaRPr>
                    </a:p>
                  </a:txBody>
                  <a:tcPr marL="36000" marR="36000" marT="36000" marB="3600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1D498B"/>
                    </a:solidFill>
                  </a:tcPr>
                </a:tc>
                <a:tc gridSpan="2">
                  <a:txBody>
                    <a:bodyPr/>
                    <a:lstStyle/>
                    <a:p>
                      <a:pPr algn="ctr">
                        <a:lnSpc>
                          <a:spcPct val="100000"/>
                        </a:lnSpc>
                        <a:spcAft>
                          <a:spcPts val="1000"/>
                        </a:spcAft>
                      </a:pPr>
                      <a:r>
                        <a:rPr lang="en-GB" sz="1400" b="1" dirty="0">
                          <a:solidFill>
                            <a:schemeClr val="bg1"/>
                          </a:solidFill>
                          <a:effectLst/>
                          <a:latin typeface="+mj-lt"/>
                          <a:ea typeface="Times New Roman" panose="02020603050405020304" pitchFamily="18" charset="0"/>
                        </a:rPr>
                        <a:t>Number positive (rate) with </a:t>
                      </a:r>
                      <a:r>
                        <a:rPr lang="en-GB" sz="1400" b="1" dirty="0">
                          <a:solidFill>
                            <a:schemeClr val="bg1"/>
                          </a:solidFill>
                          <a:effectLst/>
                          <a:latin typeface="+mj-lt"/>
                        </a:rPr>
                        <a:t>t</a:t>
                      </a:r>
                      <a:r>
                        <a:rPr lang="en-GB" sz="1400" b="1" i="0" u="none" strike="noStrike" noProof="0" dirty="0">
                          <a:solidFill>
                            <a:schemeClr val="bg1"/>
                          </a:solidFill>
                          <a:effectLst/>
                        </a:rPr>
                        <a:t>ailored message</a:t>
                      </a:r>
                      <a:endParaRPr lang="en-GB" sz="1400" b="1" dirty="0">
                        <a:solidFill>
                          <a:schemeClr val="bg1"/>
                        </a:solidFill>
                        <a:effectLst/>
                        <a:latin typeface="+mj-lt"/>
                        <a:ea typeface="Times New Roman" panose="02020603050405020304" pitchFamily="18" charset="0"/>
                      </a:endParaRPr>
                    </a:p>
                  </a:txBody>
                  <a:tcPr marL="36000" marR="36000" marT="36000" marB="36000" anchor="b">
                    <a:lnL w="12700" cap="flat" cmpd="sng" algn="ctr">
                      <a:solidFill>
                        <a:srgbClr val="FFFFFF"/>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D498B"/>
                    </a:solidFill>
                  </a:tcPr>
                </a:tc>
                <a:tc hMerge="1">
                  <a:txBody>
                    <a:bodyPr/>
                    <a:lstStyle/>
                    <a:p>
                      <a:pPr algn="ctr">
                        <a:lnSpc>
                          <a:spcPct val="100000"/>
                        </a:lnSpc>
                        <a:spcAft>
                          <a:spcPts val="1000"/>
                        </a:spcAft>
                      </a:pPr>
                      <a:endParaRPr lang="en-GB" sz="1400" dirty="0">
                        <a:effectLst/>
                        <a:latin typeface="+mj-lt"/>
                        <a:ea typeface="Times New Roman" panose="02020603050405020304" pitchFamily="18" charset="0"/>
                      </a:endParaRPr>
                    </a:p>
                  </a:txBody>
                  <a:tcPr marL="36000" marR="36000" marT="36000" marB="36000" anchor="b">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D498B"/>
                    </a:solidFill>
                  </a:tcPr>
                </a:tc>
                <a:extLst>
                  <a:ext uri="{0D108BD9-81ED-4DB2-BD59-A6C34878D82A}">
                    <a16:rowId xmlns:a16="http://schemas.microsoft.com/office/drawing/2014/main" val="3680186313"/>
                  </a:ext>
                </a:extLst>
              </a:tr>
              <a:tr h="234710">
                <a:tc vMerge="1">
                  <a:txBody>
                    <a:bodyPr/>
                    <a:lstStyle/>
                    <a:p>
                      <a:pPr algn="ctr">
                        <a:lnSpc>
                          <a:spcPct val="100000"/>
                        </a:lnSpc>
                        <a:spcAft>
                          <a:spcPts val="1000"/>
                        </a:spcAft>
                      </a:pPr>
                      <a:endParaRPr lang="en-GB" sz="1200" b="1" kern="1200" dirty="0">
                        <a:solidFill>
                          <a:schemeClr val="lt1"/>
                        </a:solidFill>
                        <a:effectLst/>
                        <a:latin typeface="+mj-lt"/>
                        <a:ea typeface="Times New Roman" panose="02020603050405020304" pitchFamily="18" charset="0"/>
                        <a:cs typeface="+mn-cs"/>
                      </a:endParaRPr>
                    </a:p>
                  </a:txBody>
                  <a:tcPr marL="36000" marR="36000" marT="36000" marB="36000" anchor="b">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D498B"/>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100000"/>
                        </a:lnSpc>
                        <a:spcAft>
                          <a:spcPts val="1000"/>
                        </a:spcAft>
                      </a:pPr>
                      <a:r>
                        <a:rPr lang="en-GB" sz="1200" b="1" kern="1200" dirty="0">
                          <a:solidFill>
                            <a:schemeClr val="lt1"/>
                          </a:solidFill>
                          <a:effectLst/>
                          <a:latin typeface="+mj-lt"/>
                          <a:ea typeface="Times New Roman" panose="02020603050405020304" pitchFamily="18" charset="0"/>
                          <a:cs typeface="+mn-cs"/>
                        </a:rPr>
                        <a:t>Control</a:t>
                      </a:r>
                    </a:p>
                  </a:txBody>
                  <a:tcPr marL="36000" marR="36000" marT="36000" marB="36000" anchor="b">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1D498B"/>
                    </a:solidFill>
                  </a:tcPr>
                </a:tc>
                <a:tc>
                  <a:txBody>
                    <a:bodyPr/>
                    <a:lstStyle/>
                    <a:p>
                      <a:pPr algn="ctr">
                        <a:lnSpc>
                          <a:spcPct val="100000"/>
                        </a:lnSpc>
                        <a:spcAft>
                          <a:spcPts val="1000"/>
                        </a:spcAft>
                      </a:pPr>
                      <a:r>
                        <a:rPr lang="en-GB" sz="1200" b="1" kern="1200" dirty="0">
                          <a:solidFill>
                            <a:schemeClr val="lt1"/>
                          </a:solidFill>
                          <a:effectLst/>
                          <a:latin typeface="+mj-lt"/>
                          <a:ea typeface="Times New Roman" panose="02020603050405020304" pitchFamily="18" charset="0"/>
                          <a:cs typeface="+mn-cs"/>
                        </a:rPr>
                        <a:t>Tailored message</a:t>
                      </a:r>
                    </a:p>
                  </a:txBody>
                  <a:tcPr marL="36000" marR="36000" marT="36000" marB="36000" anchor="b">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D498B"/>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100000"/>
                        </a:lnSpc>
                        <a:spcAft>
                          <a:spcPts val="1000"/>
                        </a:spcAft>
                      </a:pPr>
                      <a:r>
                        <a:rPr lang="en-GB" sz="1200" dirty="0">
                          <a:effectLst/>
                          <a:latin typeface="+mj-lt"/>
                          <a:ea typeface="Times New Roman" panose="02020603050405020304" pitchFamily="18" charset="0"/>
                        </a:rPr>
                        <a:t>Control</a:t>
                      </a:r>
                    </a:p>
                  </a:txBody>
                  <a:tcPr marL="36000" marR="36000" marT="36000" marB="36000" anchor="b">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1D498B"/>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lnSpc>
                          <a:spcPct val="100000"/>
                        </a:lnSpc>
                        <a:spcAft>
                          <a:spcPts val="1000"/>
                        </a:spcAft>
                      </a:pPr>
                      <a:r>
                        <a:rPr lang="en-GB" sz="1200" dirty="0">
                          <a:effectLst/>
                          <a:latin typeface="+mj-lt"/>
                          <a:ea typeface="Times New Roman" panose="02020603050405020304" pitchFamily="18" charset="0"/>
                        </a:rPr>
                        <a:t>Tailored message</a:t>
                      </a:r>
                    </a:p>
                  </a:txBody>
                  <a:tcPr marL="36000" marR="36000" marT="36000" marB="36000" anchor="b">
                    <a:lnL w="12700" cmpd="sng">
                      <a:solidFill>
                        <a:srgbClr val="FFFFFF"/>
                      </a:solidFill>
                    </a:lnL>
                    <a:lnR w="12700" cmpd="sng">
                      <a:solidFill>
                        <a:srgbClr val="FFFFFF"/>
                      </a:solidFill>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1D498B"/>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lvl="0" algn="ctr">
                        <a:lnSpc>
                          <a:spcPct val="100000"/>
                        </a:lnSpc>
                        <a:spcAft>
                          <a:spcPts val="1000"/>
                        </a:spcAft>
                        <a:buNone/>
                      </a:pPr>
                      <a:r>
                        <a:rPr lang="en-GB" sz="1200" dirty="0">
                          <a:effectLst/>
                          <a:latin typeface="+mj-lt"/>
                          <a:ea typeface="Times New Roman" panose="02020603050405020304" pitchFamily="18" charset="0"/>
                        </a:rPr>
                        <a:t>HBV</a:t>
                      </a:r>
                    </a:p>
                  </a:txBody>
                  <a:tcPr marL="36000" marR="36000" marT="36000" marB="36000" anchor="b">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solidFill>
                      <a:srgbClr val="1D498B"/>
                    </a:solidFill>
                  </a:tcPr>
                </a:tc>
                <a:tc>
                  <a:txBody>
                    <a:bodyPr/>
                    <a:lstStyle/>
                    <a:p>
                      <a:pPr lvl="0" algn="ctr">
                        <a:lnSpc>
                          <a:spcPct val="100000"/>
                        </a:lnSpc>
                        <a:spcAft>
                          <a:spcPts val="1000"/>
                        </a:spcAft>
                        <a:buNone/>
                      </a:pPr>
                      <a:r>
                        <a:rPr lang="en-GB" sz="1200" b="1" dirty="0">
                          <a:solidFill>
                            <a:schemeClr val="bg1"/>
                          </a:solidFill>
                          <a:effectLst/>
                          <a:latin typeface="+mj-lt"/>
                          <a:ea typeface="Times New Roman" panose="02020603050405020304" pitchFamily="18" charset="0"/>
                        </a:rPr>
                        <a:t>HCV</a:t>
                      </a:r>
                    </a:p>
                  </a:txBody>
                  <a:tcPr marL="36000" marR="36000" marT="36000" marB="36000" anchor="b">
                    <a:lnL w="12700" cmpd="sng">
                      <a:solidFill>
                        <a:srgbClr val="FFFFFF"/>
                      </a:solidFill>
                    </a:lnL>
                    <a:lnR w="12700" cap="flat" cmpd="sng" algn="ctr">
                      <a:solidFill>
                        <a:schemeClr val="bg1">
                          <a:lumMod val="75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D498B"/>
                    </a:solidFill>
                  </a:tcPr>
                </a:tc>
                <a:extLst>
                  <a:ext uri="{0D108BD9-81ED-4DB2-BD59-A6C34878D82A}">
                    <a16:rowId xmlns:a16="http://schemas.microsoft.com/office/drawing/2014/main" val="2793649769"/>
                  </a:ext>
                </a:extLst>
              </a:tr>
              <a:tr h="194774">
                <a:tc>
                  <a:txBody>
                    <a:bodyPr/>
                    <a:lstStyle/>
                    <a:p>
                      <a:pPr algn="ctr">
                        <a:lnSpc>
                          <a:spcPct val="100000"/>
                        </a:lnSpc>
                        <a:spcAft>
                          <a:spcPts val="0"/>
                        </a:spcAft>
                      </a:pPr>
                      <a:r>
                        <a:rPr lang="en-GB" sz="1400" b="1" i="0" kern="1200" dirty="0">
                          <a:solidFill>
                            <a:schemeClr val="dk1"/>
                          </a:solidFill>
                          <a:effectLst/>
                          <a:latin typeface="+mn-lt"/>
                          <a:ea typeface="Times New Roman" panose="02020603050405020304" pitchFamily="18" charset="0"/>
                          <a:cs typeface="+mn-cs"/>
                        </a:rPr>
                        <a:t>A</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D498B">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0000"/>
                        </a:lnSpc>
                        <a:spcAft>
                          <a:spcPts val="0"/>
                        </a:spcAft>
                      </a:pPr>
                      <a:r>
                        <a:rPr lang="en-GB" sz="1400" kern="1200" dirty="0">
                          <a:solidFill>
                            <a:schemeClr val="dk1"/>
                          </a:solidFill>
                          <a:effectLst/>
                          <a:latin typeface="+mn-lt"/>
                          <a:ea typeface="Times New Roman" panose="02020603050405020304" pitchFamily="18" charset="0"/>
                          <a:cs typeface="+mn-cs"/>
                        </a:rPr>
                        <a:t>376,223</a:t>
                      </a:r>
                    </a:p>
                  </a:txBody>
                  <a:tcPr marL="36000" marR="36000" marT="36000" marB="36000" anchor="ctr">
                    <a:lnL w="12700" cap="flat" cmpd="sng" algn="ctr">
                      <a:solidFill>
                        <a:srgbClr val="FFFFFF"/>
                      </a:solidFill>
                      <a:prstDash val="solid"/>
                      <a:round/>
                      <a:headEnd type="none" w="med" len="med"/>
                      <a:tailEnd type="none" w="med" len="med"/>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D498B">
                        <a:tint val="40000"/>
                      </a:srgbClr>
                    </a:solidFill>
                  </a:tcPr>
                </a:tc>
                <a:tc>
                  <a:txBody>
                    <a:bodyPr/>
                    <a:lstStyle/>
                    <a:p>
                      <a:pPr marL="180975"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Times New Roman" panose="02020603050405020304" pitchFamily="18" charset="0"/>
                          <a:cs typeface="+mn-cs"/>
                        </a:rPr>
                        <a:t>404,838</a:t>
                      </a:r>
                    </a:p>
                  </a:txBody>
                  <a:tcPr marL="36000" marR="36000" marT="36000" marB="3600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D498B">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0000"/>
                        </a:lnSpc>
                        <a:spcAft>
                          <a:spcPts val="0"/>
                        </a:spcAft>
                      </a:pPr>
                      <a:r>
                        <a:rPr lang="en-GB" sz="1400" kern="1200" dirty="0">
                          <a:solidFill>
                            <a:schemeClr val="dk1"/>
                          </a:solidFill>
                          <a:effectLst/>
                          <a:latin typeface="+mn-lt"/>
                          <a:ea typeface="Times New Roman" panose="02020603050405020304" pitchFamily="18" charset="0"/>
                          <a:cs typeface="+mn-cs"/>
                        </a:rPr>
                        <a:t>4,791</a:t>
                      </a:r>
                    </a:p>
                  </a:txBody>
                  <a:tcPr marL="36000" marR="3600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D498B">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0000"/>
                        </a:lnSpc>
                        <a:spcAft>
                          <a:spcPts val="0"/>
                        </a:spcAft>
                      </a:pPr>
                      <a:r>
                        <a:rPr lang="en-GB" sz="1400" kern="1200" dirty="0">
                          <a:solidFill>
                            <a:schemeClr val="dk1"/>
                          </a:solidFill>
                          <a:effectLst/>
                          <a:latin typeface="+mn-lt"/>
                          <a:ea typeface="Times New Roman" panose="02020603050405020304" pitchFamily="18" charset="0"/>
                          <a:cs typeface="+mn-cs"/>
                        </a:rPr>
                        <a:t>72,508</a:t>
                      </a:r>
                    </a:p>
                  </a:txBody>
                  <a:tcPr marL="36000" marR="36000" marT="36000" marB="36000"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D498B">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0000"/>
                        </a:lnSpc>
                        <a:spcAft>
                          <a:spcPts val="0"/>
                        </a:spcAft>
                      </a:pPr>
                      <a:r>
                        <a:rPr lang="en-GB" sz="1400" kern="1200" dirty="0">
                          <a:solidFill>
                            <a:schemeClr val="dk1"/>
                          </a:solidFill>
                          <a:effectLst/>
                          <a:latin typeface="+mn-lt"/>
                          <a:ea typeface="Times New Roman" panose="02020603050405020304" pitchFamily="18" charset="0"/>
                          <a:cs typeface="+mn-cs"/>
                        </a:rPr>
                        <a:t>413 (0.57%)</a:t>
                      </a:r>
                    </a:p>
                  </a:txBody>
                  <a:tcPr marL="36000" marR="36000" marT="36000" marB="3600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1D498B">
                        <a:tint val="4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Times New Roman" panose="02020603050405020304" pitchFamily="18" charset="0"/>
                          <a:cs typeface="+mn-cs"/>
                        </a:rPr>
                        <a:t>227 (0.31%)</a:t>
                      </a:r>
                    </a:p>
                  </a:txBody>
                  <a:tcPr marL="36000" marR="36000" marT="36000" marB="36000" anchor="ctr">
                    <a:lnL w="12700" cmpd="sng">
                      <a:solidFill>
                        <a:srgbClr val="FFFFFF"/>
                      </a:solidFill>
                    </a:lnL>
                    <a:lnR w="12700" cap="flat" cmpd="sng" algn="ctr">
                      <a:solidFill>
                        <a:schemeClr val="bg1">
                          <a:lumMod val="75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D498B">
                        <a:tint val="40000"/>
                      </a:srgbClr>
                    </a:solidFill>
                  </a:tcPr>
                </a:tc>
                <a:extLst>
                  <a:ext uri="{0D108BD9-81ED-4DB2-BD59-A6C34878D82A}">
                    <a16:rowId xmlns:a16="http://schemas.microsoft.com/office/drawing/2014/main" val="3665695959"/>
                  </a:ext>
                </a:extLst>
              </a:tr>
              <a:tr h="194774">
                <a:tc>
                  <a:txBody>
                    <a:bodyPr/>
                    <a:lstStyle/>
                    <a:p>
                      <a:pPr algn="ctr">
                        <a:lnSpc>
                          <a:spcPct val="100000"/>
                        </a:lnSpc>
                        <a:spcAft>
                          <a:spcPts val="0"/>
                        </a:spcAft>
                      </a:pPr>
                      <a:r>
                        <a:rPr lang="en-GB" sz="1400" b="1" i="0" kern="1200" dirty="0">
                          <a:solidFill>
                            <a:schemeClr val="dk1"/>
                          </a:solidFill>
                          <a:effectLst/>
                          <a:latin typeface="+mn-lt"/>
                          <a:ea typeface="Times New Roman" panose="02020603050405020304" pitchFamily="18" charset="0"/>
                          <a:cs typeface="+mn-cs"/>
                        </a:rPr>
                        <a:t>B</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D498B">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0000"/>
                        </a:lnSpc>
                        <a:spcAft>
                          <a:spcPts val="0"/>
                        </a:spcAft>
                      </a:pPr>
                      <a:r>
                        <a:rPr lang="en-GB" sz="1400" kern="1200" dirty="0">
                          <a:solidFill>
                            <a:schemeClr val="dk1"/>
                          </a:solidFill>
                          <a:effectLst/>
                          <a:latin typeface="+mn-lt"/>
                          <a:ea typeface="Times New Roman" panose="02020603050405020304" pitchFamily="18" charset="0"/>
                          <a:cs typeface="+mn-cs"/>
                        </a:rPr>
                        <a:t>213,396</a:t>
                      </a:r>
                    </a:p>
                  </a:txBody>
                  <a:tcPr marL="36000" marR="36000" marT="36000" marB="3600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D498B">
                        <a:tint val="20000"/>
                      </a:srgbClr>
                    </a:solidFill>
                  </a:tcPr>
                </a:tc>
                <a:tc>
                  <a:txBody>
                    <a:bodyPr/>
                    <a:lstStyle/>
                    <a:p>
                      <a:pPr marL="0" marR="0" lvl="0" indent="180975" algn="ctr" defTabSz="914400" rtl="0" eaLnBrk="1" fontAlgn="auto" latinLnBrk="0" hangingPunct="1">
                        <a:lnSpc>
                          <a:spcPct val="100000"/>
                        </a:lnSpc>
                        <a:spcBef>
                          <a:spcPts val="0"/>
                        </a:spcBef>
                        <a:spcAft>
                          <a:spcPts val="0"/>
                        </a:spcAft>
                        <a:buClrTx/>
                        <a:buSzTx/>
                        <a:buFontTx/>
                        <a:buNone/>
                        <a:tabLst/>
                        <a:defRPr/>
                      </a:pPr>
                      <a:r>
                        <a:rPr lang="en-GB" sz="1400" kern="1200" dirty="0">
                          <a:solidFill>
                            <a:schemeClr val="dk1"/>
                          </a:solidFill>
                          <a:effectLst/>
                          <a:latin typeface="+mn-lt"/>
                          <a:ea typeface="Times New Roman" panose="02020603050405020304" pitchFamily="18" charset="0"/>
                          <a:cs typeface="+mn-cs"/>
                        </a:rPr>
                        <a:t>256,650</a:t>
                      </a:r>
                    </a:p>
                  </a:txBody>
                  <a:tcPr marL="36000" marR="36000" marT="36000" marB="3600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D498B">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0000"/>
                        </a:lnSpc>
                        <a:spcAft>
                          <a:spcPts val="0"/>
                        </a:spcAft>
                      </a:pPr>
                      <a:r>
                        <a:rPr lang="en-GB" sz="1400" kern="1200" dirty="0">
                          <a:solidFill>
                            <a:schemeClr val="dk1"/>
                          </a:solidFill>
                          <a:effectLst/>
                          <a:latin typeface="+mn-lt"/>
                          <a:ea typeface="Times New Roman" panose="02020603050405020304" pitchFamily="18" charset="0"/>
                          <a:cs typeface="+mn-cs"/>
                        </a:rPr>
                        <a:t>2,365</a:t>
                      </a: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D498B">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0000"/>
                        </a:lnSpc>
                        <a:spcAft>
                          <a:spcPts val="0"/>
                        </a:spcAft>
                      </a:pPr>
                      <a:r>
                        <a:rPr lang="en-GB" sz="1400" kern="1200" dirty="0">
                          <a:solidFill>
                            <a:schemeClr val="dk1"/>
                          </a:solidFill>
                          <a:effectLst/>
                          <a:latin typeface="+mn-lt"/>
                          <a:ea typeface="Times New Roman" panose="02020603050405020304" pitchFamily="18" charset="0"/>
                          <a:cs typeface="+mn-cs"/>
                        </a:rPr>
                        <a:t>20,292</a:t>
                      </a: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D498B">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ctr">
                        <a:lnSpc>
                          <a:spcPct val="100000"/>
                        </a:lnSpc>
                        <a:spcAft>
                          <a:spcPts val="0"/>
                        </a:spcAft>
                        <a:buNone/>
                      </a:pPr>
                      <a:r>
                        <a:rPr lang="en-GB" sz="1400" kern="1200" dirty="0">
                          <a:solidFill>
                            <a:schemeClr val="dk1"/>
                          </a:solidFill>
                          <a:effectLst/>
                          <a:latin typeface="+mn-lt"/>
                          <a:ea typeface="Times New Roman" panose="02020603050405020304" pitchFamily="18" charset="0"/>
                          <a:cs typeface="+mn-cs"/>
                        </a:rPr>
                        <a:t>96 (0.47%)</a:t>
                      </a:r>
                    </a:p>
                  </a:txBody>
                  <a:tcPr marL="36000" marR="36000" marT="36000" marB="360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1D498B">
                        <a:tint val="20000"/>
                      </a:srgbClr>
                    </a:solidFill>
                  </a:tcPr>
                </a:tc>
                <a:tc>
                  <a:txBody>
                    <a:bodyPr/>
                    <a:lstStyle/>
                    <a:p>
                      <a:pPr marL="0" marR="0" lvl="0" indent="0" algn="ctr" rtl="0" eaLnBrk="1" fontAlgn="auto" latinLnBrk="0" hangingPunct="1">
                        <a:lnSpc>
                          <a:spcPct val="100000"/>
                        </a:lnSpc>
                        <a:spcBef>
                          <a:spcPts val="0"/>
                        </a:spcBef>
                        <a:spcAft>
                          <a:spcPts val="0"/>
                        </a:spcAft>
                        <a:buFontTx/>
                        <a:buNone/>
                      </a:pPr>
                      <a:r>
                        <a:rPr lang="en-GB" sz="1400" kern="1200" dirty="0">
                          <a:solidFill>
                            <a:schemeClr val="dk1"/>
                          </a:solidFill>
                          <a:effectLst/>
                          <a:latin typeface="+mn-lt"/>
                          <a:ea typeface="Times New Roman" panose="02020603050405020304" pitchFamily="18" charset="0"/>
                          <a:cs typeface="+mn-cs"/>
                        </a:rPr>
                        <a:t>54 (0.26%)</a:t>
                      </a:r>
                    </a:p>
                  </a:txBody>
                  <a:tcPr marL="36000" marR="36000" marT="36000" marB="36000" anchor="ctr">
                    <a:lnL w="12700" cmpd="sng">
                      <a:solidFill>
                        <a:srgbClr val="FFFFFF"/>
                      </a:solidFill>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1D498B">
                        <a:tint val="20000"/>
                      </a:srgbClr>
                    </a:solidFill>
                  </a:tcPr>
                </a:tc>
                <a:extLst>
                  <a:ext uri="{0D108BD9-81ED-4DB2-BD59-A6C34878D82A}">
                    <a16:rowId xmlns:a16="http://schemas.microsoft.com/office/drawing/2014/main" val="2501837079"/>
                  </a:ext>
                </a:extLst>
              </a:tr>
              <a:tr h="117355">
                <a:tc>
                  <a:txBody>
                    <a:bodyPr/>
                    <a:lstStyle/>
                    <a:p>
                      <a:pPr algn="ctr">
                        <a:lnSpc>
                          <a:spcPct val="100000"/>
                        </a:lnSpc>
                        <a:spcAft>
                          <a:spcPts val="0"/>
                        </a:spcAft>
                      </a:pPr>
                      <a:r>
                        <a:rPr lang="en-GB" sz="1400" b="1" i="0" dirty="0">
                          <a:effectLst/>
                          <a:latin typeface="+mj-lt"/>
                          <a:ea typeface="Times New Roman" panose="02020603050405020304" pitchFamily="18" charset="0"/>
                        </a:rPr>
                        <a:t>C</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1D498B">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0000"/>
                        </a:lnSpc>
                        <a:spcAft>
                          <a:spcPts val="0"/>
                        </a:spcAft>
                      </a:pPr>
                      <a:r>
                        <a:rPr lang="en-GB" sz="1400" dirty="0">
                          <a:effectLst/>
                          <a:latin typeface="+mj-lt"/>
                          <a:ea typeface="Times New Roman" panose="02020603050405020304" pitchFamily="18" charset="0"/>
                        </a:rPr>
                        <a:t>418,649</a:t>
                      </a:r>
                    </a:p>
                  </a:txBody>
                  <a:tcPr marL="36000" marR="36000" marT="36000" marB="36000" anchor="ct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1D498B">
                        <a:tint val="40000"/>
                      </a:srgbClr>
                    </a:solidFill>
                  </a:tcPr>
                </a:tc>
                <a:tc>
                  <a:txBody>
                    <a:bodyPr/>
                    <a:lstStyle/>
                    <a:p>
                      <a:pPr algn="ctr">
                        <a:lnSpc>
                          <a:spcPct val="100000"/>
                        </a:lnSpc>
                        <a:spcAft>
                          <a:spcPts val="0"/>
                        </a:spcAft>
                      </a:pPr>
                      <a:r>
                        <a:rPr lang="en-GB" sz="1400" dirty="0">
                          <a:effectLst/>
                          <a:latin typeface="+mj-lt"/>
                          <a:ea typeface="Times New Roman" panose="02020603050405020304" pitchFamily="18" charset="0"/>
                        </a:rPr>
                        <a:t>    466,108</a:t>
                      </a:r>
                    </a:p>
                  </a:txBody>
                  <a:tcPr marL="36000" marR="36000" marT="36000" marB="3600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1D498B">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0000"/>
                        </a:lnSpc>
                        <a:spcAft>
                          <a:spcPts val="0"/>
                        </a:spcAft>
                      </a:pPr>
                      <a:r>
                        <a:rPr lang="en-GB" sz="1400" dirty="0">
                          <a:effectLst/>
                          <a:latin typeface="+mj-lt"/>
                          <a:ea typeface="Times New Roman" panose="02020603050405020304" pitchFamily="18" charset="0"/>
                        </a:rPr>
                        <a:t>6,296</a:t>
                      </a: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1D498B">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0000"/>
                        </a:lnSpc>
                        <a:spcAft>
                          <a:spcPts val="0"/>
                        </a:spcAft>
                      </a:pPr>
                      <a:r>
                        <a:rPr lang="en-GB" sz="1400" dirty="0">
                          <a:effectLst/>
                          <a:latin typeface="+mj-lt"/>
                          <a:ea typeface="Times New Roman" panose="02020603050405020304" pitchFamily="18" charset="0"/>
                        </a:rPr>
                        <a:t>19,733</a:t>
                      </a:r>
                    </a:p>
                  </a:txBody>
                  <a:tcPr marL="36000" marR="36000" marT="36000" marB="36000" anchor="ctr">
                    <a:lnL w="12700" cmpd="sng">
                      <a:solidFill>
                        <a:srgbClr val="FFFFFF"/>
                      </a:solidFill>
                    </a:lnL>
                    <a:lnR w="12700" cmpd="sng">
                      <a:solidFill>
                        <a:srgbClr val="FFFFFF"/>
                      </a:solidFill>
                    </a:lnR>
                    <a:lnT w="127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1D498B">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0000"/>
                        </a:lnSpc>
                        <a:spcAft>
                          <a:spcPts val="0"/>
                        </a:spcAft>
                      </a:pPr>
                      <a:r>
                        <a:rPr lang="en-GB" sz="1400" dirty="0">
                          <a:effectLst/>
                          <a:latin typeface="+mj-lt"/>
                          <a:ea typeface="Times New Roman" panose="02020603050405020304" pitchFamily="18" charset="0"/>
                        </a:rPr>
                        <a:t>97 (0.49%)</a:t>
                      </a:r>
                    </a:p>
                  </a:txBody>
                  <a:tcPr marL="36000" marR="36000" marT="36000" marB="36000" anchor="ct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1D498B">
                        <a:tint val="40000"/>
                      </a:srgbClr>
                    </a:solidFill>
                  </a:tcPr>
                </a:tc>
                <a:tc>
                  <a:txBody>
                    <a:bodyPr/>
                    <a:lstStyle/>
                    <a:p>
                      <a:pPr algn="ctr">
                        <a:lnSpc>
                          <a:spcPct val="100000"/>
                        </a:lnSpc>
                        <a:spcAft>
                          <a:spcPts val="0"/>
                        </a:spcAft>
                      </a:pPr>
                      <a:r>
                        <a:rPr lang="en-GB" sz="1400" dirty="0">
                          <a:effectLst/>
                          <a:latin typeface="+mj-lt"/>
                          <a:ea typeface="Times New Roman" panose="02020603050405020304" pitchFamily="18" charset="0"/>
                        </a:rPr>
                        <a:t>206 (0.10%)</a:t>
                      </a:r>
                    </a:p>
                  </a:txBody>
                  <a:tcPr marL="36000" marR="36000" marT="36000" marB="36000" anchor="ctr">
                    <a:lnL w="12700" cmpd="sng">
                      <a:solidFill>
                        <a:srgbClr val="FFFFFF"/>
                      </a:solidFill>
                    </a:lnL>
                    <a:lnR w="12700" cap="flat" cmpd="sng" algn="ctr">
                      <a:solidFill>
                        <a:schemeClr val="bg1">
                          <a:lumMod val="75000"/>
                        </a:schemeClr>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rgbClr val="1D498B">
                        <a:tint val="40000"/>
                      </a:srgbClr>
                    </a:solidFill>
                  </a:tcPr>
                </a:tc>
                <a:extLst>
                  <a:ext uri="{0D108BD9-81ED-4DB2-BD59-A6C34878D82A}">
                    <a16:rowId xmlns:a16="http://schemas.microsoft.com/office/drawing/2014/main" val="1222249492"/>
                  </a:ext>
                </a:extLst>
              </a:tr>
              <a:tr h="117355">
                <a:tc>
                  <a:txBody>
                    <a:bodyPr/>
                    <a:lstStyle/>
                    <a:p>
                      <a:pPr algn="ctr">
                        <a:lnSpc>
                          <a:spcPct val="100000"/>
                        </a:lnSpc>
                        <a:spcAft>
                          <a:spcPts val="0"/>
                        </a:spcAft>
                      </a:pPr>
                      <a:r>
                        <a:rPr lang="en-GB" sz="1400" b="1" dirty="0">
                          <a:effectLst/>
                          <a:latin typeface="+mj-lt"/>
                          <a:ea typeface="Times New Roman" panose="02020603050405020304" pitchFamily="18" charset="0"/>
                        </a:rPr>
                        <a:t>Total</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0000"/>
                        </a:lnSpc>
                        <a:spcAft>
                          <a:spcPts val="0"/>
                        </a:spcAft>
                      </a:pPr>
                      <a:r>
                        <a:rPr lang="en-GB" sz="1400" b="1" dirty="0">
                          <a:effectLst/>
                          <a:latin typeface="+mj-lt"/>
                          <a:ea typeface="Times New Roman" panose="02020603050405020304" pitchFamily="18" charset="0"/>
                        </a:rPr>
                        <a:t>1,008,268</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effectLst/>
                          <a:latin typeface="+mj-lt"/>
                          <a:ea typeface="Times New Roman" panose="02020603050405020304" pitchFamily="18" charset="0"/>
                        </a:rPr>
                        <a:t>1,127,596</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0000"/>
                        </a:lnSpc>
                        <a:spcAft>
                          <a:spcPts val="0"/>
                        </a:spcAft>
                      </a:pPr>
                      <a:r>
                        <a:rPr lang="en-GB" sz="1400" b="1" dirty="0">
                          <a:effectLst/>
                          <a:latin typeface="+mj-lt"/>
                          <a:ea typeface="Times New Roman" panose="02020603050405020304" pitchFamily="18" charset="0"/>
                        </a:rPr>
                        <a:t>13,452 (1.3%)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lvl="0" algn="ctr">
                        <a:lnSpc>
                          <a:spcPct val="100000"/>
                        </a:lnSpc>
                        <a:spcAft>
                          <a:spcPts val="0"/>
                        </a:spcAft>
                        <a:buNone/>
                      </a:pPr>
                      <a:r>
                        <a:rPr lang="en-GB" sz="1400" b="1" i="0" u="none" strike="noStrike" noProof="0" dirty="0">
                          <a:effectLst/>
                        </a:rPr>
                        <a:t>112,533</a:t>
                      </a:r>
                      <a:r>
                        <a:rPr lang="en-GB" sz="1400" b="1" dirty="0">
                          <a:effectLst/>
                          <a:latin typeface="+mj-lt"/>
                          <a:ea typeface="Times New Roman" panose="02020603050405020304" pitchFamily="18" charset="0"/>
                        </a:rPr>
                        <a:t> (10%)</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lnSpc>
                          <a:spcPct val="100000"/>
                        </a:lnSpc>
                        <a:spcAft>
                          <a:spcPts val="0"/>
                        </a:spcAft>
                      </a:pPr>
                      <a:r>
                        <a:rPr lang="en-GB" sz="1400" b="1" dirty="0">
                          <a:effectLst/>
                          <a:latin typeface="+mj-lt"/>
                          <a:ea typeface="Times New Roman" panose="02020603050405020304" pitchFamily="18" charset="0"/>
                        </a:rPr>
                        <a:t>606 (0.54%)</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spcAft>
                          <a:spcPts val="0"/>
                        </a:spcAft>
                      </a:pPr>
                      <a:r>
                        <a:rPr lang="en-GB" sz="1400" b="1" dirty="0">
                          <a:effectLst/>
                          <a:latin typeface="+mj-lt"/>
                          <a:ea typeface="Times New Roman" panose="02020603050405020304" pitchFamily="18" charset="0"/>
                        </a:rPr>
                        <a:t>487 (0.43%)</a:t>
                      </a:r>
                    </a:p>
                  </a:txBody>
                  <a:tcPr marL="36000" marR="36000" marT="36000" marB="3600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0778820"/>
                  </a:ext>
                </a:extLst>
              </a:tr>
            </a:tbl>
          </a:graphicData>
        </a:graphic>
      </p:graphicFrame>
      <p:cxnSp>
        <p:nvCxnSpPr>
          <p:cNvPr id="9" name="Straight Connector 8">
            <a:extLst>
              <a:ext uri="{FF2B5EF4-FFF2-40B4-BE49-F238E27FC236}">
                <a16:creationId xmlns:a16="http://schemas.microsoft.com/office/drawing/2014/main" id="{79096201-F349-42FB-B34F-FEC0F88946A5}"/>
              </a:ext>
            </a:extLst>
          </p:cNvPr>
          <p:cNvCxnSpPr/>
          <p:nvPr/>
        </p:nvCxnSpPr>
        <p:spPr>
          <a:xfrm>
            <a:off x="4597994" y="4181856"/>
            <a:ext cx="3352800" cy="0"/>
          </a:xfrm>
          <a:prstGeom prst="line">
            <a:avLst/>
          </a:prstGeom>
          <a:ln w="381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FFB3A53-3D7D-4A66-B463-21657732F980}"/>
              </a:ext>
            </a:extLst>
          </p:cNvPr>
          <p:cNvSpPr txBox="1"/>
          <p:nvPr/>
        </p:nvSpPr>
        <p:spPr>
          <a:xfrm>
            <a:off x="8020999" y="4047899"/>
            <a:ext cx="931665" cy="338554"/>
          </a:xfrm>
          <a:prstGeom prst="rect">
            <a:avLst/>
          </a:prstGeom>
          <a:solidFill>
            <a:schemeClr val="accent1">
              <a:lumMod val="20000"/>
              <a:lumOff val="80000"/>
            </a:schemeClr>
          </a:solidFill>
          <a:ln>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p&lt;0.001</a:t>
            </a:r>
          </a:p>
        </p:txBody>
      </p:sp>
      <p:sp>
        <p:nvSpPr>
          <p:cNvPr id="14" name="Content Placeholder 1">
            <a:extLst>
              <a:ext uri="{FF2B5EF4-FFF2-40B4-BE49-F238E27FC236}">
                <a16:creationId xmlns:a16="http://schemas.microsoft.com/office/drawing/2014/main" id="{9426B5F6-7865-4243-992F-618818ACBF45}"/>
              </a:ext>
            </a:extLst>
          </p:cNvPr>
          <p:cNvSpPr txBox="1">
            <a:spLocks/>
          </p:cNvSpPr>
          <p:nvPr/>
        </p:nvSpPr>
        <p:spPr>
          <a:xfrm>
            <a:off x="294767" y="4877141"/>
            <a:ext cx="10661348" cy="295166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CONCLUSION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There are still many unidentified HBV- and HCV-infected individuals at work sites in Japan; a tailored-message intervention can increase viral hepatitis screening rates in medium- to small-sized companies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Promoting screening for workers at general check-up can help identify individuals with viral hepatitis and </a:t>
            </a:r>
            <a:b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cancer who are unaware of their infection, enabling them to get the treatment they need</a:t>
            </a: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1" name="Picture 10">
            <a:hlinkClick r:id="rId3" action="ppaction://hlinksldjump"/>
            <a:extLst>
              <a:ext uri="{FF2B5EF4-FFF2-40B4-BE49-F238E27FC236}">
                <a16:creationId xmlns:a16="http://schemas.microsoft.com/office/drawing/2014/main" id="{39B42615-1D17-4E06-AE52-9E4E46640C2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445428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152086"/>
            <a:ext cx="5406088" cy="4622400"/>
          </a:xfrm>
        </p:spPr>
        <p:txBody>
          <a:bodyPr vert="horz" lIns="91440" tIns="45720" rIns="91440" bIns="45720" rtlCol="0" anchor="t">
            <a:noAutofit/>
          </a:bodyPr>
          <a:lstStyle/>
          <a:p>
            <a:pPr marL="0" indent="0">
              <a:buNone/>
            </a:pPr>
            <a:r>
              <a:rPr lang="en-US" b="1" dirty="0">
                <a:solidFill>
                  <a:schemeClr val="bg1"/>
                </a:solidFill>
                <a:highlight>
                  <a:srgbClr val="004A86"/>
                </a:highlight>
              </a:rPr>
              <a:t>BACKGROUND &amp; AIMS</a:t>
            </a:r>
            <a:r>
              <a:rPr lang="en-US" sz="1800" b="1" dirty="0">
                <a:solidFill>
                  <a:schemeClr val="bg1"/>
                </a:solidFill>
              </a:rPr>
              <a:t> </a:t>
            </a:r>
          </a:p>
          <a:p>
            <a:r>
              <a:rPr lang="en-GB" sz="1600" dirty="0"/>
              <a:t>To achieve HCV elimination by 2030, testing and treatment among high-risk populations need to be enhanced</a:t>
            </a:r>
          </a:p>
          <a:p>
            <a:r>
              <a:rPr lang="en-GB" sz="1600" b="1" dirty="0"/>
              <a:t>AIMS</a:t>
            </a:r>
            <a:r>
              <a:rPr lang="en-GB" sz="1600" dirty="0"/>
              <a:t>: </a:t>
            </a:r>
          </a:p>
          <a:p>
            <a:pPr lvl="1"/>
            <a:r>
              <a:rPr lang="en-GB" sz="1400" dirty="0"/>
              <a:t>To characterise subpopulations of people with HCV based on indicators of recent and distant drug dependence during the DAA era*</a:t>
            </a:r>
          </a:p>
          <a:p>
            <a:pPr lvl="1"/>
            <a:r>
              <a:rPr lang="en-GB" sz="1400" dirty="0">
                <a:cs typeface="Arial"/>
              </a:rPr>
              <a:t>To assess DAA treatment initiation by recent (2016−2018) hospitalization history </a:t>
            </a:r>
            <a:endParaRPr lang="en-GB" sz="1400" dirty="0"/>
          </a:p>
          <a:p>
            <a:pPr lvl="1"/>
            <a:r>
              <a:rPr lang="en-GB" sz="1400" dirty="0"/>
              <a:t>To evaluate the potential for hospital admissions to improve linkage to HCV care among people with evidence of recent drug dependence</a:t>
            </a:r>
            <a:endParaRPr lang="en-GB" sz="16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445446" cy="769620"/>
          </a:xfrm>
        </p:spPr>
        <p:txBody>
          <a:bodyPr>
            <a:noAutofit/>
          </a:bodyPr>
          <a:lstStyle/>
          <a:p>
            <a:r>
              <a:rPr lang="en-GB" sz="2200" dirty="0"/>
              <a:t>Opportunities to enhance linkage to hepatitis C care among people hospitalised </a:t>
            </a:r>
            <a:br>
              <a:rPr lang="en-GB" sz="2200" dirty="0"/>
            </a:br>
            <a:r>
              <a:rPr lang="en-GB" sz="2200" dirty="0"/>
              <a:t>for injection drug use-related complications: a population-based study</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*2015−2018; </a:t>
            </a:r>
            <a:r>
              <a:rPr lang="en-US" baseline="30000" dirty="0"/>
              <a:t>†</a:t>
            </a:r>
            <a:r>
              <a:rPr lang="en-US" dirty="0"/>
              <a:t>Admissions occurring due to injectable drugs and/or injection-related infections</a:t>
            </a:r>
            <a:endParaRPr lang="en-GB" dirty="0"/>
          </a:p>
          <a:p>
            <a:r>
              <a:rPr lang="en-GB" dirty="0"/>
              <a:t>Valerio H, et al. DILC 2020; SAT309</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5908619" y="1338263"/>
            <a:ext cx="0" cy="4991100"/>
          </a:xfrm>
          <a:prstGeom prst="line">
            <a:avLst/>
          </a:prstGeom>
        </p:spPr>
        <p:style>
          <a:lnRef idx="1">
            <a:schemeClr val="accent1"/>
          </a:lnRef>
          <a:fillRef idx="0">
            <a:schemeClr val="accent1"/>
          </a:fillRef>
          <a:effectRef idx="0">
            <a:schemeClr val="accent1"/>
          </a:effectRef>
          <a:fontRef idx="minor">
            <a:schemeClr val="tx1"/>
          </a:fontRef>
        </p:style>
      </p:cxnSp>
      <p:sp>
        <p:nvSpPr>
          <p:cNvPr id="31" name="Content Placeholder 1">
            <a:extLst>
              <a:ext uri="{FF2B5EF4-FFF2-40B4-BE49-F238E27FC236}">
                <a16:creationId xmlns:a16="http://schemas.microsoft.com/office/drawing/2014/main" id="{BD5F8CD8-EB18-4341-AD88-B94ECEF10F24}"/>
              </a:ext>
            </a:extLst>
          </p:cNvPr>
          <p:cNvSpPr txBox="1">
            <a:spLocks/>
          </p:cNvSpPr>
          <p:nvPr/>
        </p:nvSpPr>
        <p:spPr>
          <a:xfrm>
            <a:off x="5997387" y="1152086"/>
            <a:ext cx="5670245" cy="5095871"/>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METHODS</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HCV notifications in NSW, Australia between 1995 and 2017 were linked to:</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OAT (1985–2018)</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Hospital admissions (2001–June 2018) </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Deaths (1993–2018) </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a:rPr>
              <a:t>HCV treatment (2010</a:t>
            </a:r>
            <a:r>
              <a:rPr kumimoji="0" lang="en-GB" sz="1400" b="0" i="0" u="none" strike="noStrike" kern="1200" cap="none" spc="0" normalizeH="0" baseline="0" noProof="0" dirty="0">
                <a:ln>
                  <a:noFill/>
                </a:ln>
                <a:solidFill>
                  <a:prstClr val="black"/>
                </a:solidFill>
                <a:effectLst/>
                <a:uLnTx/>
                <a:uFillTx/>
                <a:latin typeface="Arial" panose="020B0604020202020204"/>
                <a:ea typeface="+mn-lt"/>
                <a:cs typeface="Arial" panose="020B0604020202020204"/>
              </a:rPr>
              <a:t>–</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a:rPr>
              <a:t>2018)</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Drug dependence was defined as:</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Injecting drug use-related hospitalization</a:t>
            </a:r>
            <a:r>
              <a:rPr kumimoji="0" lang="en-US" sz="1600" b="0" i="0" u="none" strike="noStrike" kern="1200" cap="none" spc="0" normalizeH="0" baseline="30000" noProof="0" dirty="0">
                <a:ln>
                  <a:noFill/>
                </a:ln>
                <a:solidFill>
                  <a:prstClr val="black"/>
                </a:solidFill>
                <a:effectLst/>
                <a:uLnTx/>
                <a:uFillTx/>
                <a:latin typeface="Arial" panose="020B0604020202020204"/>
                <a:ea typeface="+mn-ea"/>
                <a:cs typeface="+mn-cs"/>
              </a:rPr>
              <a:t>†</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GB" sz="1400" b="0" i="0" u="sng" strike="noStrike" kern="1200" cap="none" spc="0" normalizeH="0" baseline="0" noProof="0" dirty="0">
                <a:ln>
                  <a:noFill/>
                </a:ln>
                <a:solidFill>
                  <a:prstClr val="black"/>
                </a:solidFill>
                <a:effectLst/>
                <a:uLnTx/>
                <a:uFillTx/>
                <a:latin typeface="Arial" panose="020B0604020202020204"/>
                <a:ea typeface="+mn-ea"/>
                <a:cs typeface="+mn-cs"/>
              </a:rPr>
              <a:t>OR</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Receipt of OAT</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Drug dependence between 2016–2018 was ‘recent’, while pre-2016 was ‘distant’</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Arial"/>
              </a:rPr>
              <a:t>HCV treatment-eligible population estimated</a:t>
            </a: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a:rPr>
              <a:t>Records weighted to account for potential spontaneous clearance</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Primary diagnosis for each hospital episode was categorized using ICD</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Re-categorized into cause-specific outcomes </a:t>
            </a:r>
            <a:b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including mental health, drug, alcohol,</a:t>
            </a:r>
            <a:b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and liver-related admissions (2015–2018)</a:t>
            </a: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8" name="Picture 7">
            <a:hlinkClick r:id="rId3" action="ppaction://hlinksldjump"/>
            <a:extLst>
              <a:ext uri="{FF2B5EF4-FFF2-40B4-BE49-F238E27FC236}">
                <a16:creationId xmlns:a16="http://schemas.microsoft.com/office/drawing/2014/main" id="{72FE97A0-F49F-4BD7-A91B-EE59D61DB1F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1986608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145190" y="1312316"/>
            <a:ext cx="5496171" cy="5376261"/>
          </a:xfrm>
        </p:spPr>
        <p:txBody>
          <a:bodyPr vert="horz" lIns="91440" tIns="45720" rIns="91440" bIns="45720" rtlCol="0" anchor="t">
            <a:noAutofit/>
          </a:bodyPr>
          <a:lstStyle/>
          <a:p>
            <a:pPr marL="0" indent="0">
              <a:buNone/>
            </a:pPr>
            <a:r>
              <a:rPr lang="en-US" sz="1400" b="1" dirty="0">
                <a:solidFill>
                  <a:schemeClr val="bg1"/>
                </a:solidFill>
              </a:rPr>
              <a:t>RESULTS </a:t>
            </a:r>
          </a:p>
          <a:p>
            <a:r>
              <a:rPr lang="en-GB" sz="1400" dirty="0">
                <a:solidFill>
                  <a:srgbClr val="000000"/>
                </a:solidFill>
              </a:rPr>
              <a:t>57,467</a:t>
            </a:r>
            <a:r>
              <a:rPr lang="en-GB" sz="1400" dirty="0"/>
              <a:t> people with HCV notification were alive and treatment eligible (2016–2018)</a:t>
            </a:r>
          </a:p>
          <a:p>
            <a:endParaRPr lang="en-GB" sz="1400" dirty="0">
              <a:cs typeface="Arial"/>
            </a:endParaRPr>
          </a:p>
          <a:p>
            <a:endParaRPr lang="en-GB" sz="1400" dirty="0">
              <a:cs typeface="Arial"/>
            </a:endParaRPr>
          </a:p>
          <a:p>
            <a:pPr marL="0" indent="0">
              <a:buNone/>
            </a:pPr>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r>
              <a:rPr lang="en-GB" sz="1400" dirty="0"/>
              <a:t>2016–2018: mental health, drug, alcohol and liver-related hospitalization incidence highest in people with recent drug dependence </a:t>
            </a:r>
            <a:endParaRPr lang="en-GB" sz="1400" dirty="0">
              <a:cs typeface="Arial"/>
            </a:endParaRPr>
          </a:p>
          <a:p>
            <a:r>
              <a:rPr lang="en-GB" sz="1400" dirty="0"/>
              <a:t>People with recent drug dependence 28% (n=4,222) contributed to a total of 14,938 long-stay (≥7 days) hospital admissions</a:t>
            </a:r>
            <a:endParaRPr lang="en-GB" sz="1400" dirty="0">
              <a:cs typeface="Arial"/>
            </a:endParaRPr>
          </a:p>
          <a:p>
            <a:pPr lvl="1"/>
            <a:r>
              <a:rPr lang="en-GB" sz="1400" dirty="0"/>
              <a:t>Majority due to mental and behavioural disorders, particularly those relating to schizophrenia </a:t>
            </a:r>
            <a:endParaRPr lang="en-GB" sz="1400" dirty="0">
              <a:cs typeface="Arial"/>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432746" cy="769620"/>
          </a:xfrm>
        </p:spPr>
        <p:txBody>
          <a:bodyPr>
            <a:noAutofit/>
          </a:bodyPr>
          <a:lstStyle/>
          <a:p>
            <a:r>
              <a:rPr lang="en-GB" sz="2200" dirty="0"/>
              <a:t>Opportunities to enhance linkage to hepatitis C care among people hospitalised </a:t>
            </a:r>
            <a:br>
              <a:rPr lang="en-GB" sz="2200" dirty="0"/>
            </a:br>
            <a:r>
              <a:rPr lang="en-GB" sz="2200" dirty="0"/>
              <a:t>for injection drug use-related complications: a population-based study</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 </a:t>
            </a:r>
          </a:p>
          <a:p>
            <a:r>
              <a:rPr lang="en-GB" dirty="0"/>
              <a:t>Valerio H, et al. DILC 2020; SAT309</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9" name="Straight Connector 8">
            <a:extLst>
              <a:ext uri="{FF2B5EF4-FFF2-40B4-BE49-F238E27FC236}">
                <a16:creationId xmlns:a16="http://schemas.microsoft.com/office/drawing/2014/main" id="{953802BD-2974-46D0-8BE7-645D205B008D}"/>
              </a:ext>
            </a:extLst>
          </p:cNvPr>
          <p:cNvCxnSpPr>
            <a:cxnSpLocks/>
          </p:cNvCxnSpPr>
          <p:nvPr/>
        </p:nvCxnSpPr>
        <p:spPr>
          <a:xfrm>
            <a:off x="5441134" y="4268211"/>
            <a:ext cx="0" cy="2010669"/>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Chart 9">
            <a:extLst>
              <a:ext uri="{FF2B5EF4-FFF2-40B4-BE49-F238E27FC236}">
                <a16:creationId xmlns:a16="http://schemas.microsoft.com/office/drawing/2014/main" id="{BAE18826-46FE-4CEA-B896-7948DDAF75E6}"/>
              </a:ext>
            </a:extLst>
          </p:cNvPr>
          <p:cNvGraphicFramePr/>
          <p:nvPr/>
        </p:nvGraphicFramePr>
        <p:xfrm>
          <a:off x="1298373" y="2081462"/>
          <a:ext cx="2364079" cy="2299522"/>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a:extLst>
              <a:ext uri="{FF2B5EF4-FFF2-40B4-BE49-F238E27FC236}">
                <a16:creationId xmlns:a16="http://schemas.microsoft.com/office/drawing/2014/main" id="{6692426E-0A56-4757-AD92-E507B28BE555}"/>
              </a:ext>
            </a:extLst>
          </p:cNvPr>
          <p:cNvGrpSpPr/>
          <p:nvPr/>
        </p:nvGrpSpPr>
        <p:grpSpPr>
          <a:xfrm>
            <a:off x="1617480" y="2895048"/>
            <a:ext cx="1721383" cy="824428"/>
            <a:chOff x="536847" y="2325091"/>
            <a:chExt cx="1721383" cy="824428"/>
          </a:xfrm>
        </p:grpSpPr>
        <p:sp>
          <p:nvSpPr>
            <p:cNvPr id="11" name="TextBox 10">
              <a:extLst>
                <a:ext uri="{FF2B5EF4-FFF2-40B4-BE49-F238E27FC236}">
                  <a16:creationId xmlns:a16="http://schemas.microsoft.com/office/drawing/2014/main" id="{5B95931C-AC22-456B-8857-2D437F44E3C6}"/>
                </a:ext>
              </a:extLst>
            </p:cNvPr>
            <p:cNvSpPr txBox="1"/>
            <p:nvPr/>
          </p:nvSpPr>
          <p:spPr>
            <a:xfrm>
              <a:off x="1539764" y="2325091"/>
              <a:ext cx="718466" cy="246221"/>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FFFFFF"/>
                  </a:solidFill>
                  <a:effectLst/>
                  <a:uLnTx/>
                  <a:uFillTx/>
                  <a:latin typeface="Arial" panose="020B0604020202020204"/>
                  <a:ea typeface="+mn-ea"/>
                  <a:cs typeface="+mn-cs"/>
                </a:rPr>
                <a:t>n=14,938</a:t>
              </a:r>
            </a:p>
          </p:txBody>
        </p:sp>
        <p:sp>
          <p:nvSpPr>
            <p:cNvPr id="13" name="TextBox 12">
              <a:extLst>
                <a:ext uri="{FF2B5EF4-FFF2-40B4-BE49-F238E27FC236}">
                  <a16:creationId xmlns:a16="http://schemas.microsoft.com/office/drawing/2014/main" id="{8C256DF7-CBC7-4383-A92E-B1EA9018299C}"/>
                </a:ext>
              </a:extLst>
            </p:cNvPr>
            <p:cNvSpPr txBox="1"/>
            <p:nvPr/>
          </p:nvSpPr>
          <p:spPr>
            <a:xfrm>
              <a:off x="1522138" y="2903298"/>
              <a:ext cx="718466" cy="246221"/>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prstClr val="black"/>
                  </a:solidFill>
                  <a:effectLst/>
                  <a:uLnTx/>
                  <a:uFillTx/>
                  <a:latin typeface="Arial" panose="020B0604020202020204"/>
                  <a:ea typeface="+mn-ea"/>
                  <a:cs typeface="+mn-cs"/>
                </a:rPr>
                <a:t>n=10,937</a:t>
              </a:r>
            </a:p>
          </p:txBody>
        </p:sp>
        <p:sp>
          <p:nvSpPr>
            <p:cNvPr id="14" name="TextBox 13">
              <a:extLst>
                <a:ext uri="{FF2B5EF4-FFF2-40B4-BE49-F238E27FC236}">
                  <a16:creationId xmlns:a16="http://schemas.microsoft.com/office/drawing/2014/main" id="{97F8651B-A966-4C4D-A004-F74CDC18D8C3}"/>
                </a:ext>
              </a:extLst>
            </p:cNvPr>
            <p:cNvSpPr txBox="1"/>
            <p:nvPr/>
          </p:nvSpPr>
          <p:spPr>
            <a:xfrm>
              <a:off x="536847" y="2589093"/>
              <a:ext cx="718466" cy="246221"/>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1" u="none" strike="noStrike" kern="1200" cap="none" spc="0" normalizeH="0" baseline="0" noProof="0" dirty="0">
                  <a:ln>
                    <a:noFill/>
                  </a:ln>
                  <a:solidFill>
                    <a:srgbClr val="FFFFFF"/>
                  </a:solidFill>
                  <a:effectLst/>
                  <a:uLnTx/>
                  <a:uFillTx/>
                  <a:latin typeface="Arial" panose="020B0604020202020204"/>
                  <a:ea typeface="+mn-ea"/>
                  <a:cs typeface="+mn-cs"/>
                </a:rPr>
                <a:t>n=31,592</a:t>
              </a:r>
            </a:p>
          </p:txBody>
        </p:sp>
      </p:grpSp>
      <p:sp>
        <p:nvSpPr>
          <p:cNvPr id="12" name="TextBox 11">
            <a:extLst>
              <a:ext uri="{FF2B5EF4-FFF2-40B4-BE49-F238E27FC236}">
                <a16:creationId xmlns:a16="http://schemas.microsoft.com/office/drawing/2014/main" id="{6B34E40D-ACF1-451E-9523-C399FD230C56}"/>
              </a:ext>
            </a:extLst>
          </p:cNvPr>
          <p:cNvSpPr txBox="1"/>
          <p:nvPr/>
        </p:nvSpPr>
        <p:spPr>
          <a:xfrm>
            <a:off x="3583172" y="2296718"/>
            <a:ext cx="1622528" cy="713460"/>
          </a:xfrm>
          <a:prstGeom prst="rect">
            <a:avLst/>
          </a:prstGeom>
          <a:noFill/>
          <a:ln>
            <a:solidFill>
              <a:schemeClr val="accent1"/>
            </a:solidFill>
          </a:ln>
        </p:spPr>
        <p:txBody>
          <a:bodyPr wrap="square" tIns="18000" bIns="18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04B87"/>
                </a:solidFill>
                <a:effectLst/>
                <a:uLnTx/>
                <a:uFillTx/>
                <a:latin typeface="Arial" panose="020B0604020202020204"/>
                <a:ea typeface="+mn-ea"/>
                <a:cs typeface="+mn-cs"/>
              </a:rPr>
              <a:t>Recent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4B87"/>
                </a:solidFill>
                <a:effectLst/>
                <a:uLnTx/>
                <a:uFillTx/>
                <a:latin typeface="Arial" panose="020B0604020202020204"/>
                <a:ea typeface="+mn-ea"/>
                <a:cs typeface="+mn-cs"/>
              </a:rPr>
              <a:t>35,692 hospitalizations</a:t>
            </a:r>
            <a:endParaRPr kumimoji="0" lang="en-GB" sz="1100" b="0" i="0" u="none" strike="noStrike" kern="1200" cap="none" spc="0" normalizeH="0" baseline="0" noProof="0" dirty="0">
              <a:ln>
                <a:noFill/>
              </a:ln>
              <a:solidFill>
                <a:srgbClr val="004B87"/>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4B87"/>
                </a:solidFill>
                <a:effectLst/>
                <a:uLnTx/>
                <a:uFillTx/>
                <a:latin typeface="Arial" panose="020B0604020202020204"/>
                <a:ea typeface="+mn-ea"/>
                <a:cs typeface="+mn-cs"/>
              </a:rPr>
              <a:t>Median 6 visits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4B87"/>
                </a:solidFill>
                <a:effectLst/>
                <a:uLnTx/>
                <a:uFillTx/>
                <a:latin typeface="Arial" panose="020B0604020202020204"/>
                <a:ea typeface="+mn-ea"/>
                <a:cs typeface="Arial"/>
              </a:rPr>
              <a:t>47% received DAAs</a:t>
            </a:r>
          </a:p>
        </p:txBody>
      </p:sp>
      <p:sp>
        <p:nvSpPr>
          <p:cNvPr id="16" name="TextBox 15">
            <a:extLst>
              <a:ext uri="{FF2B5EF4-FFF2-40B4-BE49-F238E27FC236}">
                <a16:creationId xmlns:a16="http://schemas.microsoft.com/office/drawing/2014/main" id="{3E21E662-2D32-4BA7-8903-7888FCA30F0E}"/>
              </a:ext>
            </a:extLst>
          </p:cNvPr>
          <p:cNvSpPr txBox="1"/>
          <p:nvPr/>
        </p:nvSpPr>
        <p:spPr>
          <a:xfrm>
            <a:off x="3617376" y="3554751"/>
            <a:ext cx="1554010" cy="713460"/>
          </a:xfrm>
          <a:prstGeom prst="rect">
            <a:avLst/>
          </a:prstGeom>
          <a:noFill/>
          <a:ln>
            <a:solidFill>
              <a:schemeClr val="accent2"/>
            </a:solidFill>
          </a:ln>
        </p:spPr>
        <p:txBody>
          <a:bodyPr wrap="square" tIns="18000" bIns="18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0DC5E8"/>
                </a:solidFill>
                <a:effectLst/>
                <a:uLnTx/>
                <a:uFillTx/>
                <a:latin typeface="Arial" panose="020B0604020202020204"/>
                <a:ea typeface="+mn-ea"/>
                <a:cs typeface="+mn-cs"/>
              </a:rPr>
              <a:t>Distant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DC5E8"/>
                </a:solidFill>
                <a:effectLst/>
                <a:uLnTx/>
                <a:uFillTx/>
                <a:latin typeface="Arial" panose="020B0604020202020204"/>
                <a:ea typeface="+mn-ea"/>
                <a:cs typeface="+mn-cs"/>
              </a:rPr>
              <a:t>9,094 hospitalizations</a:t>
            </a:r>
            <a:endParaRPr kumimoji="0" lang="en-GB" sz="1100" b="0" i="0" u="none" strike="noStrike" kern="1200" cap="none" spc="0" normalizeH="0" baseline="0" noProof="0" dirty="0">
              <a:ln>
                <a:noFill/>
              </a:ln>
              <a:solidFill>
                <a:srgbClr val="0DC5E8"/>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DC5E8"/>
                </a:solidFill>
                <a:effectLst/>
                <a:uLnTx/>
                <a:uFillTx/>
                <a:latin typeface="Arial" panose="020B0604020202020204"/>
                <a:ea typeface="+mn-ea"/>
                <a:cs typeface="+mn-cs"/>
              </a:rPr>
              <a:t>Median 3 visits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DC5E8"/>
                </a:solidFill>
                <a:effectLst/>
                <a:uLnTx/>
                <a:uFillTx/>
                <a:latin typeface="Arial" panose="020B0604020202020204"/>
                <a:ea typeface="+mn-ea"/>
                <a:cs typeface="Arial"/>
              </a:rPr>
              <a:t>38% received DAAs</a:t>
            </a:r>
          </a:p>
        </p:txBody>
      </p:sp>
      <p:sp>
        <p:nvSpPr>
          <p:cNvPr id="17" name="TextBox 16">
            <a:extLst>
              <a:ext uri="{FF2B5EF4-FFF2-40B4-BE49-F238E27FC236}">
                <a16:creationId xmlns:a16="http://schemas.microsoft.com/office/drawing/2014/main" id="{F214061C-3FFC-425D-90F1-4197275D0368}"/>
              </a:ext>
            </a:extLst>
          </p:cNvPr>
          <p:cNvSpPr txBox="1"/>
          <p:nvPr/>
        </p:nvSpPr>
        <p:spPr>
          <a:xfrm>
            <a:off x="73039" y="2120861"/>
            <a:ext cx="1622528" cy="713460"/>
          </a:xfrm>
          <a:prstGeom prst="rect">
            <a:avLst/>
          </a:prstGeom>
          <a:noFill/>
          <a:ln>
            <a:solidFill>
              <a:schemeClr val="accent3"/>
            </a:solidFill>
          </a:ln>
        </p:spPr>
        <p:txBody>
          <a:bodyPr wrap="square" tIns="18000" bIns="1800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srgbClr val="253746"/>
                </a:solidFill>
                <a:effectLst/>
                <a:uLnTx/>
                <a:uFillTx/>
                <a:latin typeface="Arial" panose="020B0604020202020204"/>
                <a:ea typeface="+mn-ea"/>
                <a:cs typeface="+mn-cs"/>
              </a:rPr>
              <a:t>No evidence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53746"/>
                </a:solidFill>
                <a:effectLst/>
                <a:uLnTx/>
                <a:uFillTx/>
                <a:latin typeface="Arial" panose="020B0604020202020204"/>
                <a:ea typeface="+mn-ea"/>
                <a:cs typeface="+mn-cs"/>
              </a:rPr>
              <a:t>16,743 hospitalizations</a:t>
            </a:r>
            <a:endParaRPr kumimoji="0" lang="en-GB" sz="1100" b="0" i="0" u="none" strike="noStrike" kern="1200" cap="none" spc="0" normalizeH="0" baseline="0" noProof="0" dirty="0">
              <a:ln>
                <a:noFill/>
              </a:ln>
              <a:solidFill>
                <a:srgbClr val="253746"/>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53746"/>
                </a:solidFill>
                <a:effectLst/>
                <a:uLnTx/>
                <a:uFillTx/>
                <a:latin typeface="Arial" panose="020B0604020202020204"/>
                <a:ea typeface="+mn-ea"/>
                <a:cs typeface="+mn-cs"/>
              </a:rPr>
              <a:t>Median 3 visits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253746"/>
                </a:solidFill>
                <a:effectLst/>
                <a:uLnTx/>
                <a:uFillTx/>
                <a:latin typeface="Arial" panose="020B0604020202020204"/>
                <a:ea typeface="+mn-ea"/>
                <a:cs typeface="Arial"/>
              </a:rPr>
              <a:t>33% received DAAs</a:t>
            </a:r>
          </a:p>
        </p:txBody>
      </p:sp>
      <p:sp>
        <p:nvSpPr>
          <p:cNvPr id="49" name="Content Placeholder 1">
            <a:extLst>
              <a:ext uri="{FF2B5EF4-FFF2-40B4-BE49-F238E27FC236}">
                <a16:creationId xmlns:a16="http://schemas.microsoft.com/office/drawing/2014/main" id="{A3418D20-8D2E-4112-8610-BFA493953956}"/>
              </a:ext>
            </a:extLst>
          </p:cNvPr>
          <p:cNvSpPr txBox="1">
            <a:spLocks/>
          </p:cNvSpPr>
          <p:nvPr/>
        </p:nvSpPr>
        <p:spPr>
          <a:xfrm>
            <a:off x="5496069" y="5016991"/>
            <a:ext cx="6289018" cy="107784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CONCLUSION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In people with HCV notification and evidence of recent drug dependence frequent hospitalization, particularly mental health, drug, and alcohol admissions, is an opportunity for HCV testing and linkage to care</a:t>
            </a:r>
            <a:endParaRPr kumimoji="0" lang="en-GB" sz="1400" b="0" i="0" u="none" strike="noStrike" kern="1200" cap="none" spc="0" normalizeH="0" baseline="0" noProof="0" dirty="0">
              <a:ln>
                <a:noFill/>
              </a:ln>
              <a:solidFill>
                <a:prstClr val="black"/>
              </a:solidFill>
              <a:effectLst/>
              <a:highlight>
                <a:srgbClr val="004A86"/>
              </a:highlight>
              <a:uLnTx/>
              <a:uFillTx/>
              <a:latin typeface="Arial" panose="020B0604020202020204"/>
              <a:ea typeface="+mn-ea"/>
              <a:cs typeface="+mn-cs"/>
            </a:endParaRPr>
          </a:p>
        </p:txBody>
      </p:sp>
      <p:cxnSp>
        <p:nvCxnSpPr>
          <p:cNvPr id="50" name="Straight Connector 49">
            <a:extLst>
              <a:ext uri="{FF2B5EF4-FFF2-40B4-BE49-F238E27FC236}">
                <a16:creationId xmlns:a16="http://schemas.microsoft.com/office/drawing/2014/main" id="{5D0CFCE6-7586-4540-8FDF-8071B560EB7F}"/>
              </a:ext>
            </a:extLst>
          </p:cNvPr>
          <p:cNvCxnSpPr>
            <a:cxnSpLocks/>
          </p:cNvCxnSpPr>
          <p:nvPr/>
        </p:nvCxnSpPr>
        <p:spPr>
          <a:xfrm flipH="1">
            <a:off x="5436545" y="4954550"/>
            <a:ext cx="6150619"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A screenshot of a cell phone&#10;&#10;Description automatically generated">
            <a:extLst>
              <a:ext uri="{FF2B5EF4-FFF2-40B4-BE49-F238E27FC236}">
                <a16:creationId xmlns:a16="http://schemas.microsoft.com/office/drawing/2014/main" id="{B9E7EAE2-B3E9-4E4B-AEC7-21538BCFC4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 r="1139" b="1466"/>
          <a:stretch/>
        </p:blipFill>
        <p:spPr>
          <a:xfrm>
            <a:off x="5445269" y="2273830"/>
            <a:ext cx="3305031" cy="2392554"/>
          </a:xfrm>
          <a:prstGeom prst="rect">
            <a:avLst/>
          </a:prstGeom>
        </p:spPr>
      </p:pic>
      <p:pic>
        <p:nvPicPr>
          <p:cNvPr id="20" name="Picture 19">
            <a:extLst>
              <a:ext uri="{FF2B5EF4-FFF2-40B4-BE49-F238E27FC236}">
                <a16:creationId xmlns:a16="http://schemas.microsoft.com/office/drawing/2014/main" id="{D8CB8A91-6D78-4404-B20D-6FEC1CFB22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88395" y="2424019"/>
            <a:ext cx="3290016" cy="2212020"/>
          </a:xfrm>
          <a:prstGeom prst="rect">
            <a:avLst/>
          </a:prstGeom>
        </p:spPr>
      </p:pic>
      <p:sp>
        <p:nvSpPr>
          <p:cNvPr id="21" name="TextBox 20">
            <a:extLst>
              <a:ext uri="{FF2B5EF4-FFF2-40B4-BE49-F238E27FC236}">
                <a16:creationId xmlns:a16="http://schemas.microsoft.com/office/drawing/2014/main" id="{DA296B67-4E54-4DBA-B11F-2E36AAA33A05}"/>
              </a:ext>
            </a:extLst>
          </p:cNvPr>
          <p:cNvSpPr txBox="1"/>
          <p:nvPr/>
        </p:nvSpPr>
        <p:spPr>
          <a:xfrm>
            <a:off x="5666920" y="1450309"/>
            <a:ext cx="2981757"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panose="020B0604020202020204"/>
                <a:ea typeface="+mn-ea"/>
                <a:cs typeface="+mn-cs"/>
              </a:rPr>
              <a:t>KM curve: estimated time to initiation onto DAA therapy by</a:t>
            </a:r>
            <a:br>
              <a:rPr kumimoji="0" lang="en-AU" sz="1300" b="1"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AU" sz="1300" b="1" i="0" u="none" strike="noStrike" kern="1200" cap="none" spc="0" normalizeH="0" baseline="0" noProof="0" dirty="0">
                <a:ln>
                  <a:noFill/>
                </a:ln>
                <a:solidFill>
                  <a:prstClr val="black"/>
                </a:solidFill>
                <a:effectLst/>
                <a:uLnTx/>
                <a:uFillTx/>
                <a:latin typeface="Arial" panose="020B0604020202020204"/>
                <a:ea typeface="+mn-ea"/>
                <a:cs typeface="+mn-cs"/>
              </a:rPr>
              <a:t> drug dependence</a:t>
            </a:r>
          </a:p>
        </p:txBody>
      </p:sp>
      <p:sp>
        <p:nvSpPr>
          <p:cNvPr id="25" name="TextBox 24">
            <a:extLst>
              <a:ext uri="{FF2B5EF4-FFF2-40B4-BE49-F238E27FC236}">
                <a16:creationId xmlns:a16="http://schemas.microsoft.com/office/drawing/2014/main" id="{173BE27B-1745-4008-8A45-1568DC377B48}"/>
              </a:ext>
            </a:extLst>
          </p:cNvPr>
          <p:cNvSpPr txBox="1"/>
          <p:nvPr/>
        </p:nvSpPr>
        <p:spPr>
          <a:xfrm>
            <a:off x="8593296" y="1440730"/>
            <a:ext cx="3598704"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300" b="1" i="0" u="none" strike="noStrike" kern="1200" cap="none" spc="0" normalizeH="0" baseline="0" noProof="0" dirty="0">
                <a:ln>
                  <a:noFill/>
                </a:ln>
                <a:solidFill>
                  <a:prstClr val="black"/>
                </a:solidFill>
                <a:effectLst/>
                <a:uLnTx/>
                <a:uFillTx/>
                <a:latin typeface="Arial" panose="020B0604020202020204"/>
                <a:ea typeface="+mn-ea"/>
                <a:cs typeface="+mn-cs"/>
              </a:rPr>
              <a:t>KM curve: estimated time to initiation onto DAA therapy by primary diagnosis of first hospitalization, among those with recent drug dependence </a:t>
            </a:r>
          </a:p>
        </p:txBody>
      </p:sp>
      <p:sp>
        <p:nvSpPr>
          <p:cNvPr id="23" name="Content Placeholder 1">
            <a:extLst>
              <a:ext uri="{FF2B5EF4-FFF2-40B4-BE49-F238E27FC236}">
                <a16:creationId xmlns:a16="http://schemas.microsoft.com/office/drawing/2014/main" id="{AA13946F-961B-49AD-90EA-5E0C674A09B8}"/>
              </a:ext>
            </a:extLst>
          </p:cNvPr>
          <p:cNvSpPr txBox="1">
            <a:spLocks/>
          </p:cNvSpPr>
          <p:nvPr/>
        </p:nvSpPr>
        <p:spPr>
          <a:xfrm>
            <a:off x="109809" y="1188720"/>
            <a:ext cx="5406088" cy="3119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RESULTS</a:t>
            </a:r>
          </a:p>
        </p:txBody>
      </p:sp>
      <p:sp>
        <p:nvSpPr>
          <p:cNvPr id="19" name="TextBox 18">
            <a:extLst>
              <a:ext uri="{FF2B5EF4-FFF2-40B4-BE49-F238E27FC236}">
                <a16:creationId xmlns:a16="http://schemas.microsoft.com/office/drawing/2014/main" id="{973836D6-EC15-4DA8-94ED-60077FB2B14B}"/>
              </a:ext>
            </a:extLst>
          </p:cNvPr>
          <p:cNvSpPr txBox="1"/>
          <p:nvPr/>
        </p:nvSpPr>
        <p:spPr>
          <a:xfrm>
            <a:off x="1821934" y="2102735"/>
            <a:ext cx="137890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Arial" panose="020B0604020202020204"/>
                <a:ea typeface="+mn-ea"/>
                <a:cs typeface="+mn-cs"/>
              </a:rPr>
              <a:t>Drug dependence</a:t>
            </a:r>
          </a:p>
        </p:txBody>
      </p:sp>
      <p:cxnSp>
        <p:nvCxnSpPr>
          <p:cNvPr id="26" name="Connector: Elbow 25">
            <a:extLst>
              <a:ext uri="{FF2B5EF4-FFF2-40B4-BE49-F238E27FC236}">
                <a16:creationId xmlns:a16="http://schemas.microsoft.com/office/drawing/2014/main" id="{A0A4877F-6269-4F00-94CC-923F9DF4CBB2}"/>
              </a:ext>
            </a:extLst>
          </p:cNvPr>
          <p:cNvCxnSpPr>
            <a:cxnSpLocks/>
            <a:stCxn id="13" idx="2"/>
            <a:endCxn id="16" idx="1"/>
          </p:cNvCxnSpPr>
          <p:nvPr/>
        </p:nvCxnSpPr>
        <p:spPr>
          <a:xfrm rot="16200000" flipH="1">
            <a:off x="3193688" y="3487792"/>
            <a:ext cx="192005" cy="655372"/>
          </a:xfrm>
          <a:prstGeom prst="bentConnector2">
            <a:avLst/>
          </a:prstGeom>
          <a:ln w="28575">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833734D7-E560-42C7-B48E-C7247D24E6A5}"/>
              </a:ext>
            </a:extLst>
          </p:cNvPr>
          <p:cNvCxnSpPr>
            <a:cxnSpLocks/>
            <a:stCxn id="17" idx="2"/>
            <a:endCxn id="14" idx="2"/>
          </p:cNvCxnSpPr>
          <p:nvPr/>
        </p:nvCxnSpPr>
        <p:spPr>
          <a:xfrm rot="16200000" flipH="1">
            <a:off x="1145033" y="2573591"/>
            <a:ext cx="570950" cy="1092410"/>
          </a:xfrm>
          <a:prstGeom prst="bentConnector3">
            <a:avLst>
              <a:gd name="adj1" fmla="val 140039"/>
            </a:avLst>
          </a:prstGeom>
          <a:ln w="28575">
            <a:solidFill>
              <a:srgbClr val="253746"/>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5B98AEFD-3547-4AD6-B2CB-7576A044E6E7}"/>
              </a:ext>
            </a:extLst>
          </p:cNvPr>
          <p:cNvCxnSpPr>
            <a:cxnSpLocks/>
            <a:stCxn id="12" idx="1"/>
          </p:cNvCxnSpPr>
          <p:nvPr/>
        </p:nvCxnSpPr>
        <p:spPr>
          <a:xfrm rot="10800000">
            <a:off x="2620398" y="2653448"/>
            <a:ext cx="962775" cy="1"/>
          </a:xfrm>
          <a:prstGeom prst="bentConnector3">
            <a:avLst>
              <a:gd name="adj1" fmla="val 50000"/>
            </a:avLst>
          </a:prstGeom>
          <a:ln w="28575">
            <a:solidFill>
              <a:srgbClr val="1D498B"/>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27" name="Picture 26">
            <a:hlinkClick r:id="rId6" action="ppaction://hlinksldjump"/>
            <a:extLst>
              <a:ext uri="{FF2B5EF4-FFF2-40B4-BE49-F238E27FC236}">
                <a16:creationId xmlns:a16="http://schemas.microsoft.com/office/drawing/2014/main" id="{D181E256-5C8E-4D77-86AC-FD142A9E5D1E}"/>
              </a:ext>
            </a:extLst>
          </p:cNvPr>
          <p:cNvPicPr>
            <a:picLocks noChangeAspect="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1594313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340769"/>
            <a:ext cx="11150163" cy="4622400"/>
          </a:xfrm>
        </p:spPr>
        <p:txBody>
          <a:bodyPr vert="horz" lIns="91440" tIns="45720" rIns="91440" bIns="45720" rtlCol="0" anchor="t">
            <a:noAutofit/>
          </a:bodyPr>
          <a:lstStyle/>
          <a:p>
            <a:pPr marL="0" indent="0">
              <a:buNone/>
            </a:pPr>
            <a:r>
              <a:rPr lang="en-US" sz="1800" b="1" dirty="0">
                <a:solidFill>
                  <a:schemeClr val="bg1"/>
                </a:solidFill>
                <a:highlight>
                  <a:srgbClr val="004A86"/>
                </a:highlight>
              </a:rPr>
              <a:t>BACKGROUND &amp; AIMS</a:t>
            </a:r>
            <a:r>
              <a:rPr lang="en-US" dirty="0"/>
              <a:t> </a:t>
            </a:r>
          </a:p>
          <a:p>
            <a:r>
              <a:rPr lang="en-US" dirty="0"/>
              <a:t>Rates of HCC in the US have increased over several decades</a:t>
            </a:r>
            <a:endParaRPr lang="en-US" dirty="0">
              <a:cs typeface="Arial"/>
            </a:endParaRPr>
          </a:p>
          <a:p>
            <a:r>
              <a:rPr lang="en-US" dirty="0"/>
              <a:t>Rates were projected to increase ~3% per year through 2030</a:t>
            </a:r>
          </a:p>
          <a:p>
            <a:r>
              <a:rPr lang="en-GB" b="1" dirty="0"/>
              <a:t>AIM</a:t>
            </a:r>
            <a:r>
              <a:rPr lang="en-GB" dirty="0"/>
              <a:t>: </a:t>
            </a:r>
            <a:r>
              <a:rPr lang="en-US" dirty="0"/>
              <a:t>to assess HCC rates through 2016</a:t>
            </a:r>
          </a:p>
        </p:txBody>
      </p:sp>
      <p:sp>
        <p:nvSpPr>
          <p:cNvPr id="10" name="Content Placeholder 9">
            <a:extLst>
              <a:ext uri="{FF2B5EF4-FFF2-40B4-BE49-F238E27FC236}">
                <a16:creationId xmlns:a16="http://schemas.microsoft.com/office/drawing/2014/main" id="{2CF95AC6-6FA6-47D7-81FA-3C202315E445}"/>
              </a:ext>
            </a:extLst>
          </p:cNvPr>
          <p:cNvSpPr>
            <a:spLocks noGrp="1"/>
          </p:cNvSpPr>
          <p:nvPr>
            <p:ph sz="half" idx="2"/>
          </p:nvPr>
        </p:nvSpPr>
        <p:spPr>
          <a:xfrm>
            <a:off x="424807" y="3024408"/>
            <a:ext cx="11342385" cy="2687081"/>
          </a:xfrm>
        </p:spPr>
        <p:txBody>
          <a:bodyPr/>
          <a:lstStyle/>
          <a:p>
            <a:pPr marL="0" indent="0">
              <a:buNone/>
            </a:pPr>
            <a:r>
              <a:rPr lang="en-GB" sz="1800" b="1" dirty="0">
                <a:solidFill>
                  <a:schemeClr val="bg1"/>
                </a:solidFill>
                <a:highlight>
                  <a:srgbClr val="004A86"/>
                </a:highlight>
              </a:rPr>
              <a:t>METHODS</a:t>
            </a:r>
          </a:p>
          <a:p>
            <a:r>
              <a:rPr lang="en-GB" sz="1800" dirty="0"/>
              <a:t>HCC incidence data were obtained from SEER-21, </a:t>
            </a:r>
            <a:r>
              <a:rPr lang="en-US" sz="1800" dirty="0"/>
              <a:t>a group of population-based cancer registries </a:t>
            </a:r>
            <a:br>
              <a:rPr lang="en-US" sz="1800" dirty="0"/>
            </a:br>
            <a:r>
              <a:rPr lang="en-US" sz="1800" dirty="0"/>
              <a:t>covering 37% of the US population</a:t>
            </a:r>
          </a:p>
          <a:p>
            <a:r>
              <a:rPr lang="en-US" sz="1800" dirty="0"/>
              <a:t>HCC cases identified using ICD-O, 3rd edition codes</a:t>
            </a:r>
          </a:p>
          <a:p>
            <a:pPr lvl="1"/>
            <a:r>
              <a:rPr lang="en-US" dirty="0"/>
              <a:t>Site: C22.0, </a:t>
            </a:r>
          </a:p>
          <a:p>
            <a:pPr lvl="1"/>
            <a:r>
              <a:rPr lang="en-US" dirty="0"/>
              <a:t>Histology: 8170−8175</a:t>
            </a:r>
          </a:p>
          <a:p>
            <a:r>
              <a:rPr lang="en-US" sz="1800" dirty="0"/>
              <a:t>Estimated incidence rates were age-standardized to the 2000 US population</a:t>
            </a:r>
          </a:p>
          <a:p>
            <a:pPr lvl="1"/>
            <a:r>
              <a:rPr lang="en-US" dirty="0"/>
              <a:t>Estimated overall and by sex, age and ethnicity</a:t>
            </a:r>
          </a:p>
          <a:p>
            <a:r>
              <a:rPr lang="en-US" sz="1800" dirty="0"/>
              <a:t>Annual percent changes (APCs) estimated using </a:t>
            </a:r>
            <a:r>
              <a:rPr lang="en-US" sz="1800" dirty="0" err="1"/>
              <a:t>joinpoint</a:t>
            </a:r>
            <a:r>
              <a:rPr lang="en-US" sz="1800" dirty="0"/>
              <a:t> regression*</a:t>
            </a:r>
          </a:p>
          <a:p>
            <a:r>
              <a:rPr lang="en-US" sz="1800" dirty="0"/>
              <a:t>Rate ratios (RRs) comparing 2016 to 2015 were estimated  </a:t>
            </a:r>
          </a:p>
          <a:p>
            <a:endParaRPr lang="en-GB"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Recent decline in hepatocellular carcinoma rates in the United States </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a:xfrm>
            <a:off x="6567" y="6479931"/>
            <a:ext cx="10025871" cy="376990"/>
          </a:xfrm>
        </p:spPr>
        <p:txBody>
          <a:bodyPr/>
          <a:lstStyle/>
          <a:p>
            <a:r>
              <a:rPr lang="en-US" dirty="0"/>
              <a:t>*Identifies statistically significant inflection points in rate trajectories</a:t>
            </a:r>
          </a:p>
          <a:p>
            <a:r>
              <a:rPr lang="en-GB" dirty="0" err="1"/>
              <a:t>Shiels</a:t>
            </a:r>
            <a:r>
              <a:rPr lang="en-GB" dirty="0"/>
              <a:t> M, O’Brien T. DILC 2020; SAT331</a:t>
            </a:r>
          </a:p>
        </p:txBody>
      </p:sp>
      <p:cxnSp>
        <p:nvCxnSpPr>
          <p:cNvPr id="27" name="Straight Connector 26">
            <a:extLst>
              <a:ext uri="{FF2B5EF4-FFF2-40B4-BE49-F238E27FC236}">
                <a16:creationId xmlns:a16="http://schemas.microsoft.com/office/drawing/2014/main" id="{E8B85420-8274-43C3-9573-04109E136E65}"/>
              </a:ext>
            </a:extLst>
          </p:cNvPr>
          <p:cNvCxnSpPr>
            <a:cxnSpLocks/>
          </p:cNvCxnSpPr>
          <p:nvPr/>
        </p:nvCxnSpPr>
        <p:spPr>
          <a:xfrm flipH="1">
            <a:off x="485927" y="2929820"/>
            <a:ext cx="11082186"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a:hlinkClick r:id="rId3" action="ppaction://hlinksldjump"/>
            <a:extLst>
              <a:ext uri="{FF2B5EF4-FFF2-40B4-BE49-F238E27FC236}">
                <a16:creationId xmlns:a16="http://schemas.microsoft.com/office/drawing/2014/main" id="{839140EA-A380-4A61-BBD5-5B7D1001B08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0441580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2" y="1340770"/>
            <a:ext cx="5574237" cy="2038570"/>
          </a:xfrm>
        </p:spPr>
        <p:txBody>
          <a:bodyPr/>
          <a:lstStyle/>
          <a:p>
            <a:pPr marL="0" indent="0">
              <a:buNone/>
            </a:pPr>
            <a:r>
              <a:rPr lang="en-US" sz="1800" b="1" dirty="0">
                <a:solidFill>
                  <a:schemeClr val="bg1"/>
                </a:solidFill>
                <a:highlight>
                  <a:srgbClr val="004A86"/>
                </a:highlight>
              </a:rPr>
              <a:t>RESULTS</a:t>
            </a:r>
            <a:r>
              <a:rPr lang="en-US" sz="1800" dirty="0"/>
              <a:t> </a:t>
            </a:r>
          </a:p>
          <a:p>
            <a:r>
              <a:rPr lang="en-US" sz="1800" dirty="0"/>
              <a:t>HCC rates increased between 2000 and 2013</a:t>
            </a:r>
          </a:p>
          <a:p>
            <a:pPr lvl="1"/>
            <a:r>
              <a:rPr lang="en-US" sz="1600" dirty="0"/>
              <a:t>Rates started to plateau in 2013</a:t>
            </a:r>
          </a:p>
          <a:p>
            <a:pPr lvl="1"/>
            <a:r>
              <a:rPr lang="en-US" sz="1600" dirty="0"/>
              <a:t>HCC incidence significantly lower in 2016 vs 2015 (RR=0.96; p=0.007)</a:t>
            </a:r>
          </a:p>
        </p:txBody>
      </p:sp>
      <p:sp>
        <p:nvSpPr>
          <p:cNvPr id="6" name="Content Placeholder 5">
            <a:extLst>
              <a:ext uri="{FF2B5EF4-FFF2-40B4-BE49-F238E27FC236}">
                <a16:creationId xmlns:a16="http://schemas.microsoft.com/office/drawing/2014/main" id="{BDB09A9A-112C-4049-931F-617D3FBF5CA9}"/>
              </a:ext>
            </a:extLst>
          </p:cNvPr>
          <p:cNvSpPr>
            <a:spLocks noGrp="1"/>
          </p:cNvSpPr>
          <p:nvPr>
            <p:ph sz="half" idx="2"/>
          </p:nvPr>
        </p:nvSpPr>
        <p:spPr>
          <a:xfrm>
            <a:off x="6041043" y="1066449"/>
            <a:ext cx="5654615" cy="4622400"/>
          </a:xfrm>
        </p:spPr>
        <p:txBody>
          <a:bodyPr vert="horz" lIns="91440" tIns="45720" rIns="91440" bIns="45720" rtlCol="0" anchor="t">
            <a:noAutofit/>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pPr marL="0" indent="0">
              <a:buNone/>
            </a:pPr>
            <a:r>
              <a:rPr lang="en-GB" sz="1800" b="1" dirty="0">
                <a:solidFill>
                  <a:schemeClr val="bg1"/>
                </a:solidFill>
                <a:highlight>
                  <a:srgbClr val="004A86"/>
                </a:highlight>
              </a:rPr>
              <a:t>CONCLUSION</a:t>
            </a:r>
          </a:p>
          <a:p>
            <a:r>
              <a:rPr lang="en-US" sz="1600" dirty="0"/>
              <a:t>Decades-long increasing HCC incidence was projected to continue in the US through 2030</a:t>
            </a:r>
            <a:endParaRPr lang="en-US" sz="1600" dirty="0">
              <a:cs typeface="Arial"/>
            </a:endParaRPr>
          </a:p>
          <a:p>
            <a:r>
              <a:rPr lang="en-US" sz="1600" dirty="0"/>
              <a:t>However, HCC rates flattened in 2013, declining in 2016</a:t>
            </a:r>
          </a:p>
          <a:p>
            <a:r>
              <a:rPr lang="en-US" sz="1600" dirty="0"/>
              <a:t>The tide has begun to turn for HCC incidence</a:t>
            </a:r>
            <a:br>
              <a:rPr lang="en-US" sz="1600" dirty="0"/>
            </a:br>
            <a:r>
              <a:rPr lang="en-US" sz="1600" dirty="0"/>
              <a:t>in the US</a:t>
            </a:r>
            <a:endParaRPr lang="en-GB" sz="16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Recent decline in hepatocellular carcinoma rates in the United States </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*At the alpha = 0.05 level; </a:t>
            </a:r>
            <a:r>
              <a:rPr lang="en-US" baseline="30000" dirty="0"/>
              <a:t>†</a:t>
            </a:r>
            <a:r>
              <a:rPr lang="en-US" dirty="0"/>
              <a:t>Rate was significantly lower in 2016 vs 2015</a:t>
            </a:r>
            <a:endParaRPr lang="en-GB" dirty="0"/>
          </a:p>
          <a:p>
            <a:r>
              <a:rPr lang="en-GB" dirty="0" err="1"/>
              <a:t>Shiels</a:t>
            </a:r>
            <a:r>
              <a:rPr lang="en-GB" dirty="0"/>
              <a:t> M, O’Brien T. DILC 2020; SAT331</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281634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CBC318BD-0318-40CB-AB9F-9A380181840A}"/>
              </a:ext>
            </a:extLst>
          </p:cNvPr>
          <p:cNvCxnSpPr>
            <a:cxnSpLocks/>
          </p:cNvCxnSpPr>
          <p:nvPr/>
        </p:nvCxnSpPr>
        <p:spPr>
          <a:xfrm>
            <a:off x="5908619" y="3751155"/>
            <a:ext cx="0" cy="27097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A476E691-53C4-4363-9D65-1CFDBCCCEEB2}"/>
              </a:ext>
            </a:extLst>
          </p:cNvPr>
          <p:cNvCxnSpPr>
            <a:cxnSpLocks/>
          </p:cNvCxnSpPr>
          <p:nvPr/>
        </p:nvCxnSpPr>
        <p:spPr>
          <a:xfrm flipH="1">
            <a:off x="5908619" y="4633709"/>
            <a:ext cx="5659494" cy="9933"/>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628CAE91-B8E1-42C1-819B-72713F07EB15}"/>
              </a:ext>
            </a:extLst>
          </p:cNvPr>
          <p:cNvGrpSpPr/>
          <p:nvPr/>
        </p:nvGrpSpPr>
        <p:grpSpPr>
          <a:xfrm>
            <a:off x="1246665" y="3510278"/>
            <a:ext cx="3932409" cy="2456693"/>
            <a:chOff x="875109" y="3455677"/>
            <a:chExt cx="4474134" cy="2902980"/>
          </a:xfrm>
        </p:grpSpPr>
        <p:cxnSp>
          <p:nvCxnSpPr>
            <p:cNvPr id="20" name="Straight Connector 19">
              <a:extLst>
                <a:ext uri="{FF2B5EF4-FFF2-40B4-BE49-F238E27FC236}">
                  <a16:creationId xmlns:a16="http://schemas.microsoft.com/office/drawing/2014/main" id="{A049BCA2-51C4-41F2-ACBC-3F7F7ECDB908}"/>
                </a:ext>
              </a:extLst>
            </p:cNvPr>
            <p:cNvCxnSpPr/>
            <p:nvPr/>
          </p:nvCxnSpPr>
          <p:spPr>
            <a:xfrm>
              <a:off x="990600" y="3455677"/>
              <a:ext cx="0" cy="2807628"/>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52D1A4C-7646-4A5F-8EC9-46522E7B9335}"/>
                </a:ext>
              </a:extLst>
            </p:cNvPr>
            <p:cNvCxnSpPr>
              <a:cxnSpLocks/>
            </p:cNvCxnSpPr>
            <p:nvPr/>
          </p:nvCxnSpPr>
          <p:spPr>
            <a:xfrm flipH="1" flipV="1">
              <a:off x="990600" y="6250657"/>
              <a:ext cx="4358643" cy="5365"/>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8" name="Freeform: Shape 27">
              <a:extLst>
                <a:ext uri="{FF2B5EF4-FFF2-40B4-BE49-F238E27FC236}">
                  <a16:creationId xmlns:a16="http://schemas.microsoft.com/office/drawing/2014/main" id="{3DE58106-9944-4B28-AC4E-D0EE3D472C8D}"/>
                </a:ext>
              </a:extLst>
            </p:cNvPr>
            <p:cNvSpPr/>
            <p:nvPr/>
          </p:nvSpPr>
          <p:spPr>
            <a:xfrm>
              <a:off x="1173480" y="3535680"/>
              <a:ext cx="4008120" cy="1135380"/>
            </a:xfrm>
            <a:custGeom>
              <a:avLst/>
              <a:gdLst>
                <a:gd name="connsiteX0" fmla="*/ 0 w 4008120"/>
                <a:gd name="connsiteY0" fmla="*/ 1135380 h 1135380"/>
                <a:gd name="connsiteX1" fmla="*/ 373380 w 4008120"/>
                <a:gd name="connsiteY1" fmla="*/ 1005840 h 1135380"/>
                <a:gd name="connsiteX2" fmla="*/ 708660 w 4008120"/>
                <a:gd name="connsiteY2" fmla="*/ 868680 h 1135380"/>
                <a:gd name="connsiteX3" fmla="*/ 944880 w 4008120"/>
                <a:gd name="connsiteY3" fmla="*/ 762000 h 1135380"/>
                <a:gd name="connsiteX4" fmla="*/ 1219200 w 4008120"/>
                <a:gd name="connsiteY4" fmla="*/ 655320 h 1135380"/>
                <a:gd name="connsiteX5" fmla="*/ 1432560 w 4008120"/>
                <a:gd name="connsiteY5" fmla="*/ 541020 h 1135380"/>
                <a:gd name="connsiteX6" fmla="*/ 1691640 w 4008120"/>
                <a:gd name="connsiteY6" fmla="*/ 434340 h 1135380"/>
                <a:gd name="connsiteX7" fmla="*/ 1851660 w 4008120"/>
                <a:gd name="connsiteY7" fmla="*/ 381000 h 1135380"/>
                <a:gd name="connsiteX8" fmla="*/ 2438400 w 4008120"/>
                <a:gd name="connsiteY8" fmla="*/ 228600 h 1135380"/>
                <a:gd name="connsiteX9" fmla="*/ 2712720 w 4008120"/>
                <a:gd name="connsiteY9" fmla="*/ 137160 h 1135380"/>
                <a:gd name="connsiteX10" fmla="*/ 3253740 w 4008120"/>
                <a:gd name="connsiteY10" fmla="*/ 0 h 1135380"/>
                <a:gd name="connsiteX11" fmla="*/ 4008120 w 4008120"/>
                <a:gd name="connsiteY11" fmla="*/ 114300 h 1135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08120" h="1135380">
                  <a:moveTo>
                    <a:pt x="0" y="1135380"/>
                  </a:moveTo>
                  <a:lnTo>
                    <a:pt x="373380" y="1005840"/>
                  </a:lnTo>
                  <a:lnTo>
                    <a:pt x="708660" y="868680"/>
                  </a:lnTo>
                  <a:lnTo>
                    <a:pt x="944880" y="762000"/>
                  </a:lnTo>
                  <a:lnTo>
                    <a:pt x="1219200" y="655320"/>
                  </a:lnTo>
                  <a:lnTo>
                    <a:pt x="1432560" y="541020"/>
                  </a:lnTo>
                  <a:lnTo>
                    <a:pt x="1691640" y="434340"/>
                  </a:lnTo>
                  <a:lnTo>
                    <a:pt x="1851660" y="381000"/>
                  </a:lnTo>
                  <a:lnTo>
                    <a:pt x="2438400" y="228600"/>
                  </a:lnTo>
                  <a:lnTo>
                    <a:pt x="2712720" y="137160"/>
                  </a:lnTo>
                  <a:lnTo>
                    <a:pt x="3253740" y="0"/>
                  </a:lnTo>
                  <a:lnTo>
                    <a:pt x="4008120" y="11430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Oval 28">
              <a:extLst>
                <a:ext uri="{FF2B5EF4-FFF2-40B4-BE49-F238E27FC236}">
                  <a16:creationId xmlns:a16="http://schemas.microsoft.com/office/drawing/2014/main" id="{6222BB9D-AF86-489D-8AD6-16D91C9AD630}"/>
                </a:ext>
              </a:extLst>
            </p:cNvPr>
            <p:cNvSpPr/>
            <p:nvPr/>
          </p:nvSpPr>
          <p:spPr>
            <a:xfrm>
              <a:off x="1103709" y="4620344"/>
              <a:ext cx="126000" cy="12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2" name="Oval 61">
              <a:extLst>
                <a:ext uri="{FF2B5EF4-FFF2-40B4-BE49-F238E27FC236}">
                  <a16:creationId xmlns:a16="http://schemas.microsoft.com/office/drawing/2014/main" id="{7BCE5A09-BC08-492D-B4E7-E6B5319572AE}"/>
                </a:ext>
              </a:extLst>
            </p:cNvPr>
            <p:cNvSpPr/>
            <p:nvPr/>
          </p:nvSpPr>
          <p:spPr>
            <a:xfrm>
              <a:off x="2614873" y="3971172"/>
              <a:ext cx="126000" cy="12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3" name="Oval 62">
              <a:extLst>
                <a:ext uri="{FF2B5EF4-FFF2-40B4-BE49-F238E27FC236}">
                  <a16:creationId xmlns:a16="http://schemas.microsoft.com/office/drawing/2014/main" id="{B52C2E20-B1F4-4366-8ACE-78FEA57D3A31}"/>
                </a:ext>
              </a:extLst>
            </p:cNvPr>
            <p:cNvSpPr/>
            <p:nvPr/>
          </p:nvSpPr>
          <p:spPr>
            <a:xfrm>
              <a:off x="2344084" y="4070957"/>
              <a:ext cx="126000" cy="12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4" name="Oval 63">
              <a:extLst>
                <a:ext uri="{FF2B5EF4-FFF2-40B4-BE49-F238E27FC236}">
                  <a16:creationId xmlns:a16="http://schemas.microsoft.com/office/drawing/2014/main" id="{CD69FBB4-858C-4EAD-84A2-24970A0BAABC}"/>
                </a:ext>
              </a:extLst>
            </p:cNvPr>
            <p:cNvSpPr/>
            <p:nvPr/>
          </p:nvSpPr>
          <p:spPr>
            <a:xfrm>
              <a:off x="2098205" y="4238759"/>
              <a:ext cx="126000" cy="12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5" name="Oval 74">
              <a:extLst>
                <a:ext uri="{FF2B5EF4-FFF2-40B4-BE49-F238E27FC236}">
                  <a16:creationId xmlns:a16="http://schemas.microsoft.com/office/drawing/2014/main" id="{DC9BFB60-6CCD-4595-928A-0C17DBC5CAA9}"/>
                </a:ext>
              </a:extLst>
            </p:cNvPr>
            <p:cNvSpPr/>
            <p:nvPr/>
          </p:nvSpPr>
          <p:spPr>
            <a:xfrm>
              <a:off x="1858867" y="4372024"/>
              <a:ext cx="126000" cy="12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6" name="Oval 75">
              <a:extLst>
                <a:ext uri="{FF2B5EF4-FFF2-40B4-BE49-F238E27FC236}">
                  <a16:creationId xmlns:a16="http://schemas.microsoft.com/office/drawing/2014/main" id="{740C872E-8BE2-4F44-9324-171C812E336F}"/>
                </a:ext>
              </a:extLst>
            </p:cNvPr>
            <p:cNvSpPr/>
            <p:nvPr/>
          </p:nvSpPr>
          <p:spPr>
            <a:xfrm>
              <a:off x="1599506" y="4478866"/>
              <a:ext cx="126000" cy="12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7" name="Oval 76">
              <a:extLst>
                <a:ext uri="{FF2B5EF4-FFF2-40B4-BE49-F238E27FC236}">
                  <a16:creationId xmlns:a16="http://schemas.microsoft.com/office/drawing/2014/main" id="{1B78385B-DFC7-4546-84E0-35F232F9BB7C}"/>
                </a:ext>
              </a:extLst>
            </p:cNvPr>
            <p:cNvSpPr/>
            <p:nvPr/>
          </p:nvSpPr>
          <p:spPr>
            <a:xfrm>
              <a:off x="1360168" y="4440121"/>
              <a:ext cx="126000" cy="12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8" name="Oval 77">
              <a:extLst>
                <a:ext uri="{FF2B5EF4-FFF2-40B4-BE49-F238E27FC236}">
                  <a16:creationId xmlns:a16="http://schemas.microsoft.com/office/drawing/2014/main" id="{1B26B7DB-8D18-450F-9BB3-7035889B9D7C}"/>
                </a:ext>
              </a:extLst>
            </p:cNvPr>
            <p:cNvSpPr/>
            <p:nvPr/>
          </p:nvSpPr>
          <p:spPr>
            <a:xfrm>
              <a:off x="4358293" y="3525969"/>
              <a:ext cx="126000" cy="12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9" name="Oval 78">
              <a:extLst>
                <a:ext uri="{FF2B5EF4-FFF2-40B4-BE49-F238E27FC236}">
                  <a16:creationId xmlns:a16="http://schemas.microsoft.com/office/drawing/2014/main" id="{EA1E3040-9016-4536-BB9D-8EDE70647214}"/>
                </a:ext>
              </a:extLst>
            </p:cNvPr>
            <p:cNvSpPr/>
            <p:nvPr/>
          </p:nvSpPr>
          <p:spPr>
            <a:xfrm>
              <a:off x="2844824" y="3885181"/>
              <a:ext cx="126000" cy="1260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3" name="Oval 82">
              <a:extLst>
                <a:ext uri="{FF2B5EF4-FFF2-40B4-BE49-F238E27FC236}">
                  <a16:creationId xmlns:a16="http://schemas.microsoft.com/office/drawing/2014/main" id="{AC37DBD6-8FA2-4B74-B1A4-485AE65CAA20}"/>
                </a:ext>
              </a:extLst>
            </p:cNvPr>
            <p:cNvSpPr/>
            <p:nvPr/>
          </p:nvSpPr>
          <p:spPr>
            <a:xfrm>
              <a:off x="3117094" y="3812589"/>
              <a:ext cx="126000" cy="12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4" name="Oval 83">
              <a:extLst>
                <a:ext uri="{FF2B5EF4-FFF2-40B4-BE49-F238E27FC236}">
                  <a16:creationId xmlns:a16="http://schemas.microsoft.com/office/drawing/2014/main" id="{7D10F89E-C59E-4D5C-9E3B-5E31ED50AAB5}"/>
                </a:ext>
              </a:extLst>
            </p:cNvPr>
            <p:cNvSpPr/>
            <p:nvPr/>
          </p:nvSpPr>
          <p:spPr>
            <a:xfrm>
              <a:off x="4095200" y="3506261"/>
              <a:ext cx="126000" cy="12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5" name="Oval 84">
              <a:extLst>
                <a:ext uri="{FF2B5EF4-FFF2-40B4-BE49-F238E27FC236}">
                  <a16:creationId xmlns:a16="http://schemas.microsoft.com/office/drawing/2014/main" id="{4CA6A209-BB19-4783-9936-FA95DA902ABF}"/>
                </a:ext>
              </a:extLst>
            </p:cNvPr>
            <p:cNvSpPr/>
            <p:nvPr/>
          </p:nvSpPr>
          <p:spPr>
            <a:xfrm>
              <a:off x="3864911" y="3651969"/>
              <a:ext cx="126000" cy="12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6" name="Oval 85">
              <a:extLst>
                <a:ext uri="{FF2B5EF4-FFF2-40B4-BE49-F238E27FC236}">
                  <a16:creationId xmlns:a16="http://schemas.microsoft.com/office/drawing/2014/main" id="{0A995653-06E1-4DAC-ABC9-C04721A75532}"/>
                </a:ext>
              </a:extLst>
            </p:cNvPr>
            <p:cNvSpPr/>
            <p:nvPr/>
          </p:nvSpPr>
          <p:spPr>
            <a:xfrm>
              <a:off x="3615353" y="3740312"/>
              <a:ext cx="126000" cy="12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7" name="Oval 86">
              <a:extLst>
                <a:ext uri="{FF2B5EF4-FFF2-40B4-BE49-F238E27FC236}">
                  <a16:creationId xmlns:a16="http://schemas.microsoft.com/office/drawing/2014/main" id="{AC0BBAA2-D493-4B70-8FAD-D6DA1B7721A4}"/>
                </a:ext>
              </a:extLst>
            </p:cNvPr>
            <p:cNvSpPr/>
            <p:nvPr/>
          </p:nvSpPr>
          <p:spPr>
            <a:xfrm>
              <a:off x="3358894" y="3682677"/>
              <a:ext cx="126000" cy="12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8" name="Oval 87">
              <a:extLst>
                <a:ext uri="{FF2B5EF4-FFF2-40B4-BE49-F238E27FC236}">
                  <a16:creationId xmlns:a16="http://schemas.microsoft.com/office/drawing/2014/main" id="{6F27AB9F-D798-4E13-B4F2-318A215D53D5}"/>
                </a:ext>
              </a:extLst>
            </p:cNvPr>
            <p:cNvSpPr/>
            <p:nvPr/>
          </p:nvSpPr>
          <p:spPr>
            <a:xfrm>
              <a:off x="4621386" y="3467825"/>
              <a:ext cx="126000" cy="12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9" name="Oval 88">
              <a:extLst>
                <a:ext uri="{FF2B5EF4-FFF2-40B4-BE49-F238E27FC236}">
                  <a16:creationId xmlns:a16="http://schemas.microsoft.com/office/drawing/2014/main" id="{C6D727EB-6F4A-418D-B832-D1B01B8BB676}"/>
                </a:ext>
              </a:extLst>
            </p:cNvPr>
            <p:cNvSpPr/>
            <p:nvPr/>
          </p:nvSpPr>
          <p:spPr>
            <a:xfrm>
              <a:off x="4857410" y="3486692"/>
              <a:ext cx="126000" cy="12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0" name="Oval 89">
              <a:extLst>
                <a:ext uri="{FF2B5EF4-FFF2-40B4-BE49-F238E27FC236}">
                  <a16:creationId xmlns:a16="http://schemas.microsoft.com/office/drawing/2014/main" id="{8DC75605-1F04-4951-B028-01ACC8A9668B}"/>
                </a:ext>
              </a:extLst>
            </p:cNvPr>
            <p:cNvSpPr/>
            <p:nvPr/>
          </p:nvSpPr>
          <p:spPr>
            <a:xfrm>
              <a:off x="5116771" y="3619677"/>
              <a:ext cx="126000" cy="12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31" name="Straight Connector 30">
              <a:extLst>
                <a:ext uri="{FF2B5EF4-FFF2-40B4-BE49-F238E27FC236}">
                  <a16:creationId xmlns:a16="http://schemas.microsoft.com/office/drawing/2014/main" id="{D7D625AA-14E1-481F-9F83-785DB9E7366D}"/>
                </a:ext>
              </a:extLst>
            </p:cNvPr>
            <p:cNvCxnSpPr/>
            <p:nvPr/>
          </p:nvCxnSpPr>
          <p:spPr>
            <a:xfrm>
              <a:off x="875109" y="3467825"/>
              <a:ext cx="108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CADC51FB-2FFC-4BE9-9B92-307D83BB0414}"/>
                </a:ext>
              </a:extLst>
            </p:cNvPr>
            <p:cNvCxnSpPr/>
            <p:nvPr/>
          </p:nvCxnSpPr>
          <p:spPr>
            <a:xfrm>
              <a:off x="875109" y="3865372"/>
              <a:ext cx="108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77686FA-CB52-4B08-8AA5-3A82564FA9F0}"/>
                </a:ext>
              </a:extLst>
            </p:cNvPr>
            <p:cNvCxnSpPr/>
            <p:nvPr/>
          </p:nvCxnSpPr>
          <p:spPr>
            <a:xfrm>
              <a:off x="875109" y="4262919"/>
              <a:ext cx="108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362E72CA-642D-4071-AD3F-B831EB3BD9D7}"/>
                </a:ext>
              </a:extLst>
            </p:cNvPr>
            <p:cNvCxnSpPr/>
            <p:nvPr/>
          </p:nvCxnSpPr>
          <p:spPr>
            <a:xfrm>
              <a:off x="875109" y="4660466"/>
              <a:ext cx="108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B08C0AB-3563-42E3-89B8-DC89D54B481D}"/>
                </a:ext>
              </a:extLst>
            </p:cNvPr>
            <p:cNvCxnSpPr/>
            <p:nvPr/>
          </p:nvCxnSpPr>
          <p:spPr>
            <a:xfrm>
              <a:off x="875109" y="5058013"/>
              <a:ext cx="108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FCC489C1-5BDE-4592-A305-0F58B26A0331}"/>
                </a:ext>
              </a:extLst>
            </p:cNvPr>
            <p:cNvCxnSpPr/>
            <p:nvPr/>
          </p:nvCxnSpPr>
          <p:spPr>
            <a:xfrm>
              <a:off x="875109" y="5455560"/>
              <a:ext cx="108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2ECA5A44-7163-42F3-B042-631FCFF5D169}"/>
                </a:ext>
              </a:extLst>
            </p:cNvPr>
            <p:cNvCxnSpPr/>
            <p:nvPr/>
          </p:nvCxnSpPr>
          <p:spPr>
            <a:xfrm>
              <a:off x="875109" y="5853107"/>
              <a:ext cx="108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5116BC0E-1DC4-4E20-8D65-246F45B7EC62}"/>
                </a:ext>
              </a:extLst>
            </p:cNvPr>
            <p:cNvCxnSpPr/>
            <p:nvPr/>
          </p:nvCxnSpPr>
          <p:spPr>
            <a:xfrm>
              <a:off x="875109" y="6250657"/>
              <a:ext cx="108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BA90A37-9E46-47D6-A582-494443C9170D}"/>
                </a:ext>
              </a:extLst>
            </p:cNvPr>
            <p:cNvCxnSpPr>
              <a:cxnSpLocks/>
            </p:cNvCxnSpPr>
            <p:nvPr/>
          </p:nvCxnSpPr>
          <p:spPr>
            <a:xfrm rot="5400000">
              <a:off x="1109638" y="6304657"/>
              <a:ext cx="108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3222CBEA-800A-4ECB-B6DD-92B97F7B71B9}"/>
                </a:ext>
              </a:extLst>
            </p:cNvPr>
            <p:cNvCxnSpPr>
              <a:cxnSpLocks/>
            </p:cNvCxnSpPr>
            <p:nvPr/>
          </p:nvCxnSpPr>
          <p:spPr>
            <a:xfrm rot="5400000">
              <a:off x="1611655" y="6304657"/>
              <a:ext cx="108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7D33D42-A315-4EE0-B5B1-94609822CF3E}"/>
                </a:ext>
              </a:extLst>
            </p:cNvPr>
            <p:cNvCxnSpPr>
              <a:cxnSpLocks/>
            </p:cNvCxnSpPr>
            <p:nvPr/>
          </p:nvCxnSpPr>
          <p:spPr>
            <a:xfrm rot="5400000">
              <a:off x="2113672" y="6304657"/>
              <a:ext cx="108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BDFF3D9-26EF-4D01-91DF-1AC5D98CC2BD}"/>
                </a:ext>
              </a:extLst>
            </p:cNvPr>
            <p:cNvCxnSpPr>
              <a:cxnSpLocks/>
            </p:cNvCxnSpPr>
            <p:nvPr/>
          </p:nvCxnSpPr>
          <p:spPr>
            <a:xfrm rot="5400000">
              <a:off x="2615689" y="6304657"/>
              <a:ext cx="108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C4861E4F-24CC-4A47-9F26-9A7AEEFD91B0}"/>
                </a:ext>
              </a:extLst>
            </p:cNvPr>
            <p:cNvCxnSpPr>
              <a:cxnSpLocks/>
            </p:cNvCxnSpPr>
            <p:nvPr/>
          </p:nvCxnSpPr>
          <p:spPr>
            <a:xfrm rot="5400000">
              <a:off x="3117706" y="6304657"/>
              <a:ext cx="108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2230E8A-640A-4344-9C75-45CBBDB65704}"/>
                </a:ext>
              </a:extLst>
            </p:cNvPr>
            <p:cNvCxnSpPr>
              <a:cxnSpLocks/>
            </p:cNvCxnSpPr>
            <p:nvPr/>
          </p:nvCxnSpPr>
          <p:spPr>
            <a:xfrm rot="5400000">
              <a:off x="3619723" y="6304657"/>
              <a:ext cx="108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B782E8D-5F1C-4566-9FAD-43259F586AE0}"/>
                </a:ext>
              </a:extLst>
            </p:cNvPr>
            <p:cNvCxnSpPr>
              <a:cxnSpLocks/>
            </p:cNvCxnSpPr>
            <p:nvPr/>
          </p:nvCxnSpPr>
          <p:spPr>
            <a:xfrm rot="5400000">
              <a:off x="4121740" y="6304657"/>
              <a:ext cx="108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4597E27A-D5C0-4927-853E-7CD8BD9CC0FA}"/>
                </a:ext>
              </a:extLst>
            </p:cNvPr>
            <p:cNvCxnSpPr>
              <a:cxnSpLocks/>
            </p:cNvCxnSpPr>
            <p:nvPr/>
          </p:nvCxnSpPr>
          <p:spPr>
            <a:xfrm rot="5400000">
              <a:off x="4623757" y="6304657"/>
              <a:ext cx="108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6F392457-5680-419D-A09E-A54680E4FBA0}"/>
                </a:ext>
              </a:extLst>
            </p:cNvPr>
            <p:cNvCxnSpPr>
              <a:cxnSpLocks/>
            </p:cNvCxnSpPr>
            <p:nvPr/>
          </p:nvCxnSpPr>
          <p:spPr>
            <a:xfrm rot="5400000">
              <a:off x="5125771" y="6304657"/>
              <a:ext cx="108000" cy="0"/>
            </a:xfrm>
            <a:prstGeom prst="line">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6C05B0DA-32AA-4F5C-A80D-30649F12EA59}"/>
              </a:ext>
            </a:extLst>
          </p:cNvPr>
          <p:cNvSpPr txBox="1"/>
          <p:nvPr/>
        </p:nvSpPr>
        <p:spPr>
          <a:xfrm>
            <a:off x="1023127" y="5686574"/>
            <a:ext cx="29848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0</a:t>
            </a:r>
          </a:p>
        </p:txBody>
      </p:sp>
      <p:sp>
        <p:nvSpPr>
          <p:cNvPr id="107" name="TextBox 106">
            <a:extLst>
              <a:ext uri="{FF2B5EF4-FFF2-40B4-BE49-F238E27FC236}">
                <a16:creationId xmlns:a16="http://schemas.microsoft.com/office/drawing/2014/main" id="{9306A8FC-B471-4364-B4D5-7229D643D991}"/>
              </a:ext>
            </a:extLst>
          </p:cNvPr>
          <p:cNvSpPr txBox="1"/>
          <p:nvPr/>
        </p:nvSpPr>
        <p:spPr>
          <a:xfrm>
            <a:off x="1023127" y="3371339"/>
            <a:ext cx="29848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7</a:t>
            </a:r>
          </a:p>
        </p:txBody>
      </p:sp>
      <p:sp>
        <p:nvSpPr>
          <p:cNvPr id="109" name="TextBox 108">
            <a:extLst>
              <a:ext uri="{FF2B5EF4-FFF2-40B4-BE49-F238E27FC236}">
                <a16:creationId xmlns:a16="http://schemas.microsoft.com/office/drawing/2014/main" id="{F050B740-01BE-4C4D-A1E3-0730ABB616A7}"/>
              </a:ext>
            </a:extLst>
          </p:cNvPr>
          <p:cNvSpPr txBox="1"/>
          <p:nvPr/>
        </p:nvSpPr>
        <p:spPr>
          <a:xfrm>
            <a:off x="1023127" y="5355827"/>
            <a:ext cx="29848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1</a:t>
            </a:r>
          </a:p>
        </p:txBody>
      </p:sp>
      <p:sp>
        <p:nvSpPr>
          <p:cNvPr id="110" name="TextBox 109">
            <a:extLst>
              <a:ext uri="{FF2B5EF4-FFF2-40B4-BE49-F238E27FC236}">
                <a16:creationId xmlns:a16="http://schemas.microsoft.com/office/drawing/2014/main" id="{353A84C7-AA2B-40C4-8A7F-47D5EA7F6C0C}"/>
              </a:ext>
            </a:extLst>
          </p:cNvPr>
          <p:cNvSpPr txBox="1"/>
          <p:nvPr/>
        </p:nvSpPr>
        <p:spPr>
          <a:xfrm>
            <a:off x="1023127" y="5025079"/>
            <a:ext cx="29848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2</a:t>
            </a:r>
          </a:p>
        </p:txBody>
      </p:sp>
      <p:sp>
        <p:nvSpPr>
          <p:cNvPr id="111" name="TextBox 110">
            <a:extLst>
              <a:ext uri="{FF2B5EF4-FFF2-40B4-BE49-F238E27FC236}">
                <a16:creationId xmlns:a16="http://schemas.microsoft.com/office/drawing/2014/main" id="{906AB13D-3502-413C-B210-29FF62CB020B}"/>
              </a:ext>
            </a:extLst>
          </p:cNvPr>
          <p:cNvSpPr txBox="1"/>
          <p:nvPr/>
        </p:nvSpPr>
        <p:spPr>
          <a:xfrm>
            <a:off x="1023127" y="4694331"/>
            <a:ext cx="29848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3</a:t>
            </a:r>
          </a:p>
        </p:txBody>
      </p:sp>
      <p:sp>
        <p:nvSpPr>
          <p:cNvPr id="112" name="TextBox 111">
            <a:extLst>
              <a:ext uri="{FF2B5EF4-FFF2-40B4-BE49-F238E27FC236}">
                <a16:creationId xmlns:a16="http://schemas.microsoft.com/office/drawing/2014/main" id="{3EBB1DB3-59BF-415A-BF85-69D354113CE2}"/>
              </a:ext>
            </a:extLst>
          </p:cNvPr>
          <p:cNvSpPr txBox="1"/>
          <p:nvPr/>
        </p:nvSpPr>
        <p:spPr>
          <a:xfrm>
            <a:off x="1023127" y="4363583"/>
            <a:ext cx="29848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4</a:t>
            </a:r>
          </a:p>
        </p:txBody>
      </p:sp>
      <p:sp>
        <p:nvSpPr>
          <p:cNvPr id="113" name="TextBox 112">
            <a:extLst>
              <a:ext uri="{FF2B5EF4-FFF2-40B4-BE49-F238E27FC236}">
                <a16:creationId xmlns:a16="http://schemas.microsoft.com/office/drawing/2014/main" id="{018693CF-5FFE-4F99-BDB1-DBB6EA4AC115}"/>
              </a:ext>
            </a:extLst>
          </p:cNvPr>
          <p:cNvSpPr txBox="1"/>
          <p:nvPr/>
        </p:nvSpPr>
        <p:spPr>
          <a:xfrm>
            <a:off x="1023127" y="4032835"/>
            <a:ext cx="29848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5</a:t>
            </a:r>
          </a:p>
        </p:txBody>
      </p:sp>
      <p:sp>
        <p:nvSpPr>
          <p:cNvPr id="114" name="TextBox 113">
            <a:extLst>
              <a:ext uri="{FF2B5EF4-FFF2-40B4-BE49-F238E27FC236}">
                <a16:creationId xmlns:a16="http://schemas.microsoft.com/office/drawing/2014/main" id="{041FC491-0E76-495E-8FCE-280AF4D379C5}"/>
              </a:ext>
            </a:extLst>
          </p:cNvPr>
          <p:cNvSpPr txBox="1"/>
          <p:nvPr/>
        </p:nvSpPr>
        <p:spPr>
          <a:xfrm>
            <a:off x="1023127" y="3702087"/>
            <a:ext cx="298480"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6</a:t>
            </a:r>
          </a:p>
        </p:txBody>
      </p:sp>
      <p:sp>
        <p:nvSpPr>
          <p:cNvPr id="34" name="TextBox 33">
            <a:extLst>
              <a:ext uri="{FF2B5EF4-FFF2-40B4-BE49-F238E27FC236}">
                <a16:creationId xmlns:a16="http://schemas.microsoft.com/office/drawing/2014/main" id="{91CDECB1-D740-44B4-9147-68498D2144D6}"/>
              </a:ext>
            </a:extLst>
          </p:cNvPr>
          <p:cNvSpPr txBox="1"/>
          <p:nvPr/>
        </p:nvSpPr>
        <p:spPr>
          <a:xfrm>
            <a:off x="1234638" y="5944684"/>
            <a:ext cx="5245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2000</a:t>
            </a:r>
          </a:p>
        </p:txBody>
      </p:sp>
      <p:sp>
        <p:nvSpPr>
          <p:cNvPr id="115" name="TextBox 114">
            <a:extLst>
              <a:ext uri="{FF2B5EF4-FFF2-40B4-BE49-F238E27FC236}">
                <a16:creationId xmlns:a16="http://schemas.microsoft.com/office/drawing/2014/main" id="{3FE428FF-72D6-4386-9643-6EF25C2A89FF}"/>
              </a:ext>
            </a:extLst>
          </p:cNvPr>
          <p:cNvSpPr txBox="1"/>
          <p:nvPr/>
        </p:nvSpPr>
        <p:spPr>
          <a:xfrm>
            <a:off x="1676417" y="5944684"/>
            <a:ext cx="5245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2002</a:t>
            </a:r>
          </a:p>
        </p:txBody>
      </p:sp>
      <p:sp>
        <p:nvSpPr>
          <p:cNvPr id="116" name="TextBox 115">
            <a:extLst>
              <a:ext uri="{FF2B5EF4-FFF2-40B4-BE49-F238E27FC236}">
                <a16:creationId xmlns:a16="http://schemas.microsoft.com/office/drawing/2014/main" id="{3677B669-868B-466B-B081-A57997AA5D36}"/>
              </a:ext>
            </a:extLst>
          </p:cNvPr>
          <p:cNvSpPr txBox="1"/>
          <p:nvPr/>
        </p:nvSpPr>
        <p:spPr>
          <a:xfrm>
            <a:off x="2118196" y="5944684"/>
            <a:ext cx="5245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2004</a:t>
            </a:r>
          </a:p>
        </p:txBody>
      </p:sp>
      <p:sp>
        <p:nvSpPr>
          <p:cNvPr id="117" name="TextBox 116">
            <a:extLst>
              <a:ext uri="{FF2B5EF4-FFF2-40B4-BE49-F238E27FC236}">
                <a16:creationId xmlns:a16="http://schemas.microsoft.com/office/drawing/2014/main" id="{C73FA674-01CF-4620-B36D-CFA500B0A28E}"/>
              </a:ext>
            </a:extLst>
          </p:cNvPr>
          <p:cNvSpPr txBox="1"/>
          <p:nvPr/>
        </p:nvSpPr>
        <p:spPr>
          <a:xfrm>
            <a:off x="2559975" y="5944684"/>
            <a:ext cx="5245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2006</a:t>
            </a:r>
          </a:p>
        </p:txBody>
      </p:sp>
      <p:sp>
        <p:nvSpPr>
          <p:cNvPr id="118" name="TextBox 117">
            <a:extLst>
              <a:ext uri="{FF2B5EF4-FFF2-40B4-BE49-F238E27FC236}">
                <a16:creationId xmlns:a16="http://schemas.microsoft.com/office/drawing/2014/main" id="{4D0E3961-DE8D-4B19-A3F2-874BE1E7C433}"/>
              </a:ext>
            </a:extLst>
          </p:cNvPr>
          <p:cNvSpPr txBox="1"/>
          <p:nvPr/>
        </p:nvSpPr>
        <p:spPr>
          <a:xfrm>
            <a:off x="3001754" y="5944684"/>
            <a:ext cx="5245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2008</a:t>
            </a:r>
          </a:p>
        </p:txBody>
      </p:sp>
      <p:sp>
        <p:nvSpPr>
          <p:cNvPr id="119" name="TextBox 118">
            <a:extLst>
              <a:ext uri="{FF2B5EF4-FFF2-40B4-BE49-F238E27FC236}">
                <a16:creationId xmlns:a16="http://schemas.microsoft.com/office/drawing/2014/main" id="{7ACA4849-FA9E-4F56-BEE3-5BA67C7FA1F6}"/>
              </a:ext>
            </a:extLst>
          </p:cNvPr>
          <p:cNvSpPr txBox="1"/>
          <p:nvPr/>
        </p:nvSpPr>
        <p:spPr>
          <a:xfrm>
            <a:off x="3443533" y="5944684"/>
            <a:ext cx="5245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2010</a:t>
            </a:r>
          </a:p>
        </p:txBody>
      </p:sp>
      <p:sp>
        <p:nvSpPr>
          <p:cNvPr id="120" name="TextBox 119">
            <a:extLst>
              <a:ext uri="{FF2B5EF4-FFF2-40B4-BE49-F238E27FC236}">
                <a16:creationId xmlns:a16="http://schemas.microsoft.com/office/drawing/2014/main" id="{086ED655-28AC-459B-B467-EF4B86F62E23}"/>
              </a:ext>
            </a:extLst>
          </p:cNvPr>
          <p:cNvSpPr txBox="1"/>
          <p:nvPr/>
        </p:nvSpPr>
        <p:spPr>
          <a:xfrm>
            <a:off x="3885312" y="5944684"/>
            <a:ext cx="5245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2012</a:t>
            </a:r>
          </a:p>
        </p:txBody>
      </p:sp>
      <p:sp>
        <p:nvSpPr>
          <p:cNvPr id="121" name="TextBox 120">
            <a:extLst>
              <a:ext uri="{FF2B5EF4-FFF2-40B4-BE49-F238E27FC236}">
                <a16:creationId xmlns:a16="http://schemas.microsoft.com/office/drawing/2014/main" id="{E57660CC-2A7A-41CD-A4BD-C3CBC57C0CB6}"/>
              </a:ext>
            </a:extLst>
          </p:cNvPr>
          <p:cNvSpPr txBox="1"/>
          <p:nvPr/>
        </p:nvSpPr>
        <p:spPr>
          <a:xfrm>
            <a:off x="4327091" y="5944684"/>
            <a:ext cx="5245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2014</a:t>
            </a:r>
          </a:p>
        </p:txBody>
      </p:sp>
      <p:sp>
        <p:nvSpPr>
          <p:cNvPr id="122" name="TextBox 121">
            <a:extLst>
              <a:ext uri="{FF2B5EF4-FFF2-40B4-BE49-F238E27FC236}">
                <a16:creationId xmlns:a16="http://schemas.microsoft.com/office/drawing/2014/main" id="{04A6613F-9D54-4BDD-ABF0-D97C27CB07C1}"/>
              </a:ext>
            </a:extLst>
          </p:cNvPr>
          <p:cNvSpPr txBox="1"/>
          <p:nvPr/>
        </p:nvSpPr>
        <p:spPr>
          <a:xfrm>
            <a:off x="4768871" y="5944684"/>
            <a:ext cx="524503"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2016</a:t>
            </a:r>
          </a:p>
        </p:txBody>
      </p:sp>
      <p:sp>
        <p:nvSpPr>
          <p:cNvPr id="123" name="TextBox 122">
            <a:extLst>
              <a:ext uri="{FF2B5EF4-FFF2-40B4-BE49-F238E27FC236}">
                <a16:creationId xmlns:a16="http://schemas.microsoft.com/office/drawing/2014/main" id="{B79CF748-A5ED-4A02-A1E2-8D23878EC122}"/>
              </a:ext>
            </a:extLst>
          </p:cNvPr>
          <p:cNvSpPr txBox="1"/>
          <p:nvPr/>
        </p:nvSpPr>
        <p:spPr>
          <a:xfrm>
            <a:off x="2953148" y="6184215"/>
            <a:ext cx="617348"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Year</a:t>
            </a:r>
          </a:p>
        </p:txBody>
      </p:sp>
      <p:sp>
        <p:nvSpPr>
          <p:cNvPr id="124" name="TextBox 123">
            <a:extLst>
              <a:ext uri="{FF2B5EF4-FFF2-40B4-BE49-F238E27FC236}">
                <a16:creationId xmlns:a16="http://schemas.microsoft.com/office/drawing/2014/main" id="{E6E2562D-6490-4465-A02D-07144442BD6F}"/>
              </a:ext>
            </a:extLst>
          </p:cNvPr>
          <p:cNvSpPr txBox="1"/>
          <p:nvPr/>
        </p:nvSpPr>
        <p:spPr>
          <a:xfrm rot="16200000">
            <a:off x="-607446" y="4542230"/>
            <a:ext cx="273985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Incidence rate per 100,000</a:t>
            </a:r>
          </a:p>
        </p:txBody>
      </p:sp>
      <p:cxnSp>
        <p:nvCxnSpPr>
          <p:cNvPr id="36" name="Straight Connector 35">
            <a:extLst>
              <a:ext uri="{FF2B5EF4-FFF2-40B4-BE49-F238E27FC236}">
                <a16:creationId xmlns:a16="http://schemas.microsoft.com/office/drawing/2014/main" id="{ADF8F9E3-90A4-4543-8DCF-54D6D66407AD}"/>
              </a:ext>
            </a:extLst>
          </p:cNvPr>
          <p:cNvCxnSpPr/>
          <p:nvPr/>
        </p:nvCxnSpPr>
        <p:spPr>
          <a:xfrm>
            <a:off x="1464940" y="4777740"/>
            <a:ext cx="1587589" cy="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876451F0-224D-4B83-9546-585531C9DF11}"/>
              </a:ext>
            </a:extLst>
          </p:cNvPr>
          <p:cNvSpPr txBox="1"/>
          <p:nvPr/>
        </p:nvSpPr>
        <p:spPr>
          <a:xfrm>
            <a:off x="1440241" y="4833129"/>
            <a:ext cx="163698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HCC rate 2000−2007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+5.64%/year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(p&lt;0.001)</a:t>
            </a:r>
          </a:p>
        </p:txBody>
      </p:sp>
      <p:cxnSp>
        <p:nvCxnSpPr>
          <p:cNvPr id="125" name="Straight Connector 124">
            <a:extLst>
              <a:ext uri="{FF2B5EF4-FFF2-40B4-BE49-F238E27FC236}">
                <a16:creationId xmlns:a16="http://schemas.microsoft.com/office/drawing/2014/main" id="{D905BC2B-B0C7-4B8B-8A41-E50F5C05AEEE}"/>
              </a:ext>
            </a:extLst>
          </p:cNvPr>
          <p:cNvCxnSpPr>
            <a:cxnSpLocks/>
          </p:cNvCxnSpPr>
          <p:nvPr/>
        </p:nvCxnSpPr>
        <p:spPr>
          <a:xfrm>
            <a:off x="3088408" y="4777740"/>
            <a:ext cx="1278805" cy="0"/>
          </a:xfrm>
          <a:prstGeom prst="line">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6FBE291A-3087-4736-B265-53CD2EBD60E2}"/>
              </a:ext>
            </a:extLst>
          </p:cNvPr>
          <p:cNvSpPr txBox="1"/>
          <p:nvPr/>
        </p:nvSpPr>
        <p:spPr>
          <a:xfrm>
            <a:off x="2939045" y="4833129"/>
            <a:ext cx="163698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HCC rate 2007−2013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+2.68%/year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(p&lt;0.001)</a:t>
            </a:r>
          </a:p>
        </p:txBody>
      </p:sp>
      <p:sp>
        <p:nvSpPr>
          <p:cNvPr id="43" name="TextBox 42">
            <a:extLst>
              <a:ext uri="{FF2B5EF4-FFF2-40B4-BE49-F238E27FC236}">
                <a16:creationId xmlns:a16="http://schemas.microsoft.com/office/drawing/2014/main" id="{F2042A72-49E3-43A5-A764-685D70D20507}"/>
              </a:ext>
            </a:extLst>
          </p:cNvPr>
          <p:cNvSpPr txBox="1"/>
          <p:nvPr/>
        </p:nvSpPr>
        <p:spPr>
          <a:xfrm>
            <a:off x="3393139" y="4015339"/>
            <a:ext cx="1957587" cy="646331"/>
          </a:xfrm>
          <a:prstGeom prst="rect">
            <a:avLst/>
          </a:prstGeom>
          <a:solidFill>
            <a:schemeClr val="tx2">
              <a:lumMod val="20000"/>
              <a:lumOff val="80000"/>
            </a:schemeClr>
          </a:solidFill>
          <a:ln>
            <a:solidFill>
              <a:schemeClr val="tx2"/>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Rate plateaued from 2013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APC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1.44%/year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p=0.12</a:t>
            </a:r>
          </a:p>
        </p:txBody>
      </p:sp>
      <p:cxnSp>
        <p:nvCxnSpPr>
          <p:cNvPr id="45" name="Straight Arrow Connector 44">
            <a:extLst>
              <a:ext uri="{FF2B5EF4-FFF2-40B4-BE49-F238E27FC236}">
                <a16:creationId xmlns:a16="http://schemas.microsoft.com/office/drawing/2014/main" id="{E756A440-A916-46C7-A7BE-1475EA3B9282}"/>
              </a:ext>
            </a:extLst>
          </p:cNvPr>
          <p:cNvCxnSpPr>
            <a:stCxn id="43" idx="0"/>
          </p:cNvCxnSpPr>
          <p:nvPr/>
        </p:nvCxnSpPr>
        <p:spPr>
          <a:xfrm flipV="1">
            <a:off x="4371933" y="3720675"/>
            <a:ext cx="0" cy="294664"/>
          </a:xfrm>
          <a:prstGeom prst="straightConnector1">
            <a:avLst/>
          </a:prstGeom>
          <a:ln w="127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27" name="Oval 126">
            <a:extLst>
              <a:ext uri="{FF2B5EF4-FFF2-40B4-BE49-F238E27FC236}">
                <a16:creationId xmlns:a16="http://schemas.microsoft.com/office/drawing/2014/main" id="{0CEEAC87-22DA-4C72-AB10-41A072FC8BEC}"/>
              </a:ext>
            </a:extLst>
          </p:cNvPr>
          <p:cNvSpPr/>
          <p:nvPr/>
        </p:nvSpPr>
        <p:spPr>
          <a:xfrm>
            <a:off x="1496889" y="5641066"/>
            <a:ext cx="110744" cy="1066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28" name="TextBox 127">
            <a:extLst>
              <a:ext uri="{FF2B5EF4-FFF2-40B4-BE49-F238E27FC236}">
                <a16:creationId xmlns:a16="http://schemas.microsoft.com/office/drawing/2014/main" id="{FE598BF9-3AF6-471A-A559-5EED34973553}"/>
              </a:ext>
            </a:extLst>
          </p:cNvPr>
          <p:cNvSpPr txBox="1"/>
          <p:nvPr/>
        </p:nvSpPr>
        <p:spPr>
          <a:xfrm>
            <a:off x="1567222" y="5563309"/>
            <a:ext cx="3533340" cy="26161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GB" sz="1100" b="0" i="0" u="none" strike="noStrike" kern="1200" cap="none" spc="0" normalizeH="0" baseline="0" noProof="0" dirty="0" err="1">
                <a:ln>
                  <a:noFill/>
                </a:ln>
                <a:solidFill>
                  <a:prstClr val="black"/>
                </a:solidFill>
                <a:effectLst/>
                <a:uLnTx/>
                <a:uFillTx/>
                <a:latin typeface="Arial" panose="020B0604020202020204"/>
                <a:ea typeface="+mn-ea"/>
                <a:cs typeface="+mn-cs"/>
              </a:rPr>
              <a:t>joinpoints</a:t>
            </a:r>
            <a:r>
              <a:rPr kumimoji="0" lang="en-GB" sz="1100" b="0" i="0" u="none" strike="noStrike" kern="1200" cap="none" spc="0" normalizeH="0" baseline="0" noProof="0">
                <a:ln>
                  <a:noFill/>
                </a:ln>
                <a:solidFill>
                  <a:prstClr val="black"/>
                </a:solidFill>
                <a:effectLst/>
                <a:uLnTx/>
                <a:uFillTx/>
                <a:latin typeface="Arial" panose="020B0604020202020204"/>
                <a:ea typeface="+mn-ea"/>
                <a:cs typeface="+mn-cs"/>
              </a:rPr>
              <a:t> where APC differs significantly from zero*</a:t>
            </a:r>
          </a:p>
        </p:txBody>
      </p:sp>
      <p:sp>
        <p:nvSpPr>
          <p:cNvPr id="129" name="TextBox 128">
            <a:extLst>
              <a:ext uri="{FF2B5EF4-FFF2-40B4-BE49-F238E27FC236}">
                <a16:creationId xmlns:a16="http://schemas.microsoft.com/office/drawing/2014/main" id="{6A0BBD39-942C-42B4-B406-5D3640DD2B04}"/>
              </a:ext>
            </a:extLst>
          </p:cNvPr>
          <p:cNvSpPr txBox="1"/>
          <p:nvPr/>
        </p:nvSpPr>
        <p:spPr>
          <a:xfrm>
            <a:off x="931758" y="2984550"/>
            <a:ext cx="474681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HCC incidence rates in 21 US cancer registries</a:t>
            </a:r>
          </a:p>
        </p:txBody>
      </p:sp>
      <p:graphicFrame>
        <p:nvGraphicFramePr>
          <p:cNvPr id="47" name="Table 48">
            <a:extLst>
              <a:ext uri="{FF2B5EF4-FFF2-40B4-BE49-F238E27FC236}">
                <a16:creationId xmlns:a16="http://schemas.microsoft.com/office/drawing/2014/main" id="{019CD417-E16C-4F1B-943E-7CA0B1D35D11}"/>
              </a:ext>
            </a:extLst>
          </p:cNvPr>
          <p:cNvGraphicFramePr>
            <a:graphicFrameLocks noGrp="1"/>
          </p:cNvGraphicFramePr>
          <p:nvPr>
            <p:extLst>
              <p:ext uri="{D42A27DB-BD31-4B8C-83A1-F6EECF244321}">
                <p14:modId xmlns:p14="http://schemas.microsoft.com/office/powerpoint/2010/main" val="2308469779"/>
              </p:ext>
            </p:extLst>
          </p:nvPr>
        </p:nvGraphicFramePr>
        <p:xfrm>
          <a:off x="6138668" y="1440995"/>
          <a:ext cx="5479356" cy="3114040"/>
        </p:xfrm>
        <a:graphic>
          <a:graphicData uri="http://schemas.openxmlformats.org/drawingml/2006/table">
            <a:tbl>
              <a:tblPr firstRow="1" bandRow="1">
                <a:tableStyleId>{5C22544A-7EE6-4342-B048-85BDC9FD1C3A}</a:tableStyleId>
              </a:tblPr>
              <a:tblGrid>
                <a:gridCol w="1369839">
                  <a:extLst>
                    <a:ext uri="{9D8B030D-6E8A-4147-A177-3AD203B41FA5}">
                      <a16:colId xmlns:a16="http://schemas.microsoft.com/office/drawing/2014/main" val="1474474403"/>
                    </a:ext>
                  </a:extLst>
                </a:gridCol>
                <a:gridCol w="1369839">
                  <a:extLst>
                    <a:ext uri="{9D8B030D-6E8A-4147-A177-3AD203B41FA5}">
                      <a16:colId xmlns:a16="http://schemas.microsoft.com/office/drawing/2014/main" val="3784063452"/>
                    </a:ext>
                  </a:extLst>
                </a:gridCol>
                <a:gridCol w="1369839">
                  <a:extLst>
                    <a:ext uri="{9D8B030D-6E8A-4147-A177-3AD203B41FA5}">
                      <a16:colId xmlns:a16="http://schemas.microsoft.com/office/drawing/2014/main" val="333669353"/>
                    </a:ext>
                  </a:extLst>
                </a:gridCol>
                <a:gridCol w="1369839">
                  <a:extLst>
                    <a:ext uri="{9D8B030D-6E8A-4147-A177-3AD203B41FA5}">
                      <a16:colId xmlns:a16="http://schemas.microsoft.com/office/drawing/2014/main" val="791883391"/>
                    </a:ext>
                  </a:extLst>
                </a:gridCol>
              </a:tblGrid>
              <a:tr h="370840">
                <a:tc>
                  <a:txBody>
                    <a:bodyPr/>
                    <a:lstStyle/>
                    <a:p>
                      <a:endParaRPr lang="en-GB" sz="12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b="0" dirty="0"/>
                        <a:t>From 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b="0" dirty="0"/>
                        <a:t>APC (%/</a:t>
                      </a:r>
                      <a:r>
                        <a:rPr lang="en-GB" sz="1200" b="0" dirty="0" err="1"/>
                        <a:t>yr</a:t>
                      </a:r>
                      <a:r>
                        <a:rPr lang="en-GB" sz="1200" b="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b="0" dirty="0"/>
                        <a:t>p-value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382263"/>
                  </a:ext>
                </a:extLst>
              </a:tr>
              <a:tr h="0">
                <a:tc gridSpan="4">
                  <a:txBody>
                    <a:bodyPr/>
                    <a:lstStyle/>
                    <a:p>
                      <a:r>
                        <a:rPr lang="en-GB" sz="1200" b="1" dirty="0"/>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7432604"/>
                  </a:ext>
                </a:extLst>
              </a:tr>
              <a:tr h="0">
                <a:tc>
                  <a:txBody>
                    <a:bodyPr/>
                    <a:lstStyle/>
                    <a:p>
                      <a:r>
                        <a:rPr lang="en-GB" sz="1200" dirty="0"/>
                        <a:t>35−49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2006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ym typeface="Symbol" panose="05050102010706020507" pitchFamily="18" charset="2"/>
                        </a:rPr>
                        <a:t> 4.93</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1200" dirty="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76259892"/>
                  </a:ext>
                </a:extLst>
              </a:tr>
              <a:tr h="0">
                <a:tc>
                  <a:txBody>
                    <a:bodyPr/>
                    <a:lstStyle/>
                    <a:p>
                      <a:r>
                        <a:rPr lang="en-GB" sz="1200" dirty="0"/>
                        <a:t>50−64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2014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ym typeface="Symbol" panose="05050102010706020507" pitchFamily="18" charset="2"/>
                        </a:rPr>
                        <a:t> 6.64</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1200" dirty="0"/>
                        <a:t>0.04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4458085"/>
                  </a:ext>
                </a:extLst>
              </a:tr>
              <a:tr h="0">
                <a:tc>
                  <a:txBody>
                    <a:bodyPr/>
                    <a:lstStyle/>
                    <a:p>
                      <a:r>
                        <a:rPr lang="en-GB" sz="1200" dirty="0"/>
                        <a:t>≥65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Throughout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ym typeface="Symbol" panose="05050102010706020507" pitchFamily="18" charset="2"/>
                        </a:rPr>
                        <a:t> 2.69</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200" dirty="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9529333"/>
                  </a:ext>
                </a:extLst>
              </a:tr>
              <a:tr h="0">
                <a:tc gridSpan="4">
                  <a:txBody>
                    <a:bodyPr/>
                    <a:lstStyle/>
                    <a:p>
                      <a:r>
                        <a:rPr lang="en-GB" sz="1200" b="1" dirty="0"/>
                        <a:t>Ethnicity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hMerge="1">
                  <a:txBody>
                    <a:bodyPr/>
                    <a:lstStyle/>
                    <a:p>
                      <a:pPr algn="ct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7266881"/>
                  </a:ext>
                </a:extLst>
              </a:tr>
              <a:tr h="0">
                <a:tc>
                  <a:txBody>
                    <a:bodyPr/>
                    <a:lstStyle/>
                    <a:p>
                      <a:r>
                        <a:rPr lang="en-GB" sz="1200" b="0" dirty="0">
                          <a:solidFill>
                            <a:schemeClr val="tx1"/>
                          </a:solidFill>
                        </a:rPr>
                        <a:t>Caucasian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rPr>
                        <a:t>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sym typeface="Symbol" panose="05050102010706020507" pitchFamily="18" charset="2"/>
                        </a:rPr>
                        <a:t> 0.91</a:t>
                      </a: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200" b="0" dirty="0">
                          <a:solidFill>
                            <a:schemeClr val="tx1"/>
                          </a:solidFill>
                        </a:rPr>
                        <a:t>0.45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310069"/>
                  </a:ext>
                </a:extLst>
              </a:tr>
              <a:tr h="0">
                <a:tc>
                  <a:txBody>
                    <a:bodyPr/>
                    <a:lstStyle/>
                    <a:p>
                      <a:r>
                        <a:rPr lang="en-GB" sz="1200" b="0" dirty="0">
                          <a:solidFill>
                            <a:schemeClr val="tx1"/>
                          </a:solidFill>
                        </a:rPr>
                        <a:t>Black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0" dirty="0">
                          <a:solidFill>
                            <a:schemeClr val="tx1"/>
                          </a:solidFill>
                        </a:rPr>
                        <a:t>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sym typeface="Symbol" panose="05050102010706020507" pitchFamily="18" charset="2"/>
                        </a:rPr>
                        <a:t> 0.27</a:t>
                      </a:r>
                      <a:endParaRPr lang="en-GB" sz="12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200" b="0" dirty="0">
                          <a:solidFill>
                            <a:schemeClr val="tx1"/>
                          </a:solidFill>
                        </a:rPr>
                        <a:t>0.65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163622"/>
                  </a:ext>
                </a:extLst>
              </a:tr>
              <a:tr h="0">
                <a:tc>
                  <a:txBody>
                    <a:bodyPr/>
                    <a:lstStyle/>
                    <a:p>
                      <a:r>
                        <a:rPr lang="en-GB" sz="1200" dirty="0"/>
                        <a:t>Hispanic</a:t>
                      </a:r>
                      <a:r>
                        <a:rPr lang="en-US" sz="1200" kern="1200" baseline="30000" dirty="0">
                          <a:solidFill>
                            <a:schemeClr val="dk1"/>
                          </a:solidFill>
                          <a:effectLst/>
                          <a:latin typeface="+mn-lt"/>
                          <a:ea typeface="+mn-ea"/>
                          <a:cs typeface="+mn-cs"/>
                        </a:rPr>
                        <a:t>†</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2014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ym typeface="Symbol" panose="05050102010706020507" pitchFamily="18" charset="2"/>
                        </a:rPr>
                        <a:t> 6.55</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1200" dirty="0"/>
                        <a:t>0.08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51249019"/>
                  </a:ext>
                </a:extLst>
              </a:tr>
              <a:tr h="0">
                <a:tc>
                  <a:txBody>
                    <a:bodyPr/>
                    <a:lstStyle/>
                    <a:p>
                      <a:r>
                        <a:rPr lang="en-GB" sz="1200" dirty="0"/>
                        <a:t>Asian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2007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sym typeface="Symbol" panose="05050102010706020507" pitchFamily="18" charset="2"/>
                        </a:rPr>
                        <a:t> </a:t>
                      </a:r>
                      <a:r>
                        <a:rPr lang="en-GB" sz="1200" dirty="0"/>
                        <a:t>2.72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GB" sz="1200" dirty="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4154525"/>
                  </a:ext>
                </a:extLst>
              </a:tr>
              <a:tr h="0">
                <a:tc>
                  <a:txBody>
                    <a:bodyPr/>
                    <a:lstStyle/>
                    <a:p>
                      <a:r>
                        <a:rPr lang="en-GB" sz="1200" dirty="0"/>
                        <a:t>Native American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dirty="0"/>
                        <a:t>Throughout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ym typeface="Symbol" panose="05050102010706020507" pitchFamily="18" charset="2"/>
                        </a:rPr>
                        <a:t> 4.60</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200" dirty="0"/>
                        <a:t>&lt;0.001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26619199"/>
                  </a:ext>
                </a:extLst>
              </a:tr>
            </a:tbl>
          </a:graphicData>
        </a:graphic>
      </p:graphicFrame>
      <p:sp>
        <p:nvSpPr>
          <p:cNvPr id="80" name="TextBox 79">
            <a:extLst>
              <a:ext uri="{FF2B5EF4-FFF2-40B4-BE49-F238E27FC236}">
                <a16:creationId xmlns:a16="http://schemas.microsoft.com/office/drawing/2014/main" id="{FC9D6D62-90EA-45B9-90B2-0377DF7539BE}"/>
              </a:ext>
            </a:extLst>
          </p:cNvPr>
          <p:cNvSpPr txBox="1"/>
          <p:nvPr/>
        </p:nvSpPr>
        <p:spPr>
          <a:xfrm>
            <a:off x="6723020" y="1087931"/>
            <a:ext cx="4402039"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Trends in HCC change by age and ethnicity</a:t>
            </a:r>
          </a:p>
        </p:txBody>
      </p:sp>
      <p:pic>
        <p:nvPicPr>
          <p:cNvPr id="81" name="Picture 80">
            <a:hlinkClick r:id="rId3" action="ppaction://hlinksldjump"/>
            <a:extLst>
              <a:ext uri="{FF2B5EF4-FFF2-40B4-BE49-F238E27FC236}">
                <a16:creationId xmlns:a16="http://schemas.microsoft.com/office/drawing/2014/main" id="{605FAC47-63A3-4A20-B58D-F33596ED425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1199664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279125"/>
            <a:ext cx="4799509" cy="4622400"/>
          </a:xfrm>
        </p:spPr>
        <p:txBody>
          <a:bodyPr/>
          <a:lstStyle/>
          <a:p>
            <a:pPr marL="0" indent="0">
              <a:buNone/>
            </a:pPr>
            <a:r>
              <a:rPr lang="en-US" sz="1800" b="1" dirty="0">
                <a:solidFill>
                  <a:schemeClr val="bg1"/>
                </a:solidFill>
                <a:highlight>
                  <a:srgbClr val="004A86"/>
                </a:highlight>
              </a:rPr>
              <a:t>BACKGROUND &amp; AIMS</a:t>
            </a:r>
            <a:r>
              <a:rPr lang="en-US" sz="1800" b="1" dirty="0">
                <a:solidFill>
                  <a:schemeClr val="bg1"/>
                </a:solidFill>
              </a:rPr>
              <a:t> </a:t>
            </a:r>
          </a:p>
          <a:p>
            <a:r>
              <a:rPr lang="en-GB" sz="1800" dirty="0"/>
              <a:t>Accurate assessment of the supportive needs of patients with cirrhosis is important to improve patient care</a:t>
            </a:r>
          </a:p>
          <a:p>
            <a:pPr lvl="1"/>
            <a:r>
              <a:rPr lang="en-GB" sz="1600" dirty="0"/>
              <a:t>A specific health needs assessment tool for this patient group is lacking</a:t>
            </a:r>
          </a:p>
          <a:p>
            <a:r>
              <a:rPr lang="en-GB" sz="1800" b="1" dirty="0"/>
              <a:t>AIMS</a:t>
            </a:r>
            <a:r>
              <a:rPr lang="en-GB" sz="1800" dirty="0"/>
              <a:t>:</a:t>
            </a:r>
          </a:p>
          <a:p>
            <a:pPr lvl="1"/>
            <a:r>
              <a:rPr lang="en-GB" sz="1600" dirty="0"/>
              <a:t>Develop and psychometrically test a SNAC</a:t>
            </a:r>
          </a:p>
          <a:p>
            <a:pPr marL="0" indent="0">
              <a:buNone/>
            </a:pPr>
            <a:endParaRPr lang="en-GB" sz="1800" b="1" dirty="0">
              <a:solidFill>
                <a:schemeClr val="bg1"/>
              </a:solidFill>
              <a:highlight>
                <a:srgbClr val="004A86"/>
              </a:highlight>
            </a:endParaRPr>
          </a:p>
          <a:p>
            <a:pPr marL="0" indent="0">
              <a:buNone/>
            </a:pPr>
            <a:r>
              <a:rPr lang="en-GB" sz="1800" b="1" dirty="0">
                <a:solidFill>
                  <a:schemeClr val="bg1"/>
                </a:solidFill>
                <a:highlight>
                  <a:srgbClr val="004A86"/>
                </a:highlight>
              </a:rPr>
              <a:t>METHODS</a:t>
            </a:r>
          </a:p>
          <a:p>
            <a:r>
              <a:rPr lang="en-GB" sz="1800" dirty="0"/>
              <a:t>The SNAC was developed in 3 stages:</a:t>
            </a:r>
          </a:p>
          <a:p>
            <a:pPr lvl="1"/>
            <a:r>
              <a:rPr lang="en-GB" sz="1600" dirty="0"/>
              <a:t>Item generation</a:t>
            </a:r>
          </a:p>
          <a:p>
            <a:pPr lvl="1"/>
            <a:r>
              <a:rPr lang="en-GB" sz="1600" dirty="0"/>
              <a:t>First draft pre-testing*</a:t>
            </a:r>
          </a:p>
          <a:p>
            <a:pPr lvl="1"/>
            <a:r>
              <a:rPr lang="en-GB" sz="1600" dirty="0"/>
              <a:t>Psychometric evaluation</a:t>
            </a:r>
          </a:p>
          <a:p>
            <a:pPr lvl="2"/>
            <a:r>
              <a:rPr lang="en-GB" sz="1400" dirty="0"/>
              <a:t>50-item SNAC administered to 465 patients diagnosed with cirrhosis</a:t>
            </a:r>
            <a:r>
              <a:rPr lang="en-US" sz="1400" baseline="30000" dirty="0"/>
              <a:t>†</a:t>
            </a:r>
            <a:endParaRPr lang="en-GB" sz="1400" dirty="0"/>
          </a:p>
          <a:p>
            <a:pPr lvl="1"/>
            <a:endParaRPr lang="en-GB" sz="16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a:xfrm>
            <a:off x="425752" y="140970"/>
            <a:ext cx="10445446" cy="769620"/>
          </a:xfrm>
        </p:spPr>
        <p:txBody>
          <a:bodyPr>
            <a:noAutofit/>
          </a:bodyPr>
          <a:lstStyle/>
          <a:p>
            <a:r>
              <a:rPr lang="en-US" dirty="0">
                <a:ea typeface="+mj-lt"/>
                <a:cs typeface="+mj-lt"/>
              </a:rPr>
              <a:t>Development of a supportive needs assessment tool for cirrhosis (SNAC)</a:t>
            </a:r>
            <a:endParaRPr lang="en-US" sz="2800"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*Face and content validity, review, and field testing; </a:t>
            </a:r>
            <a:br>
              <a:rPr lang="en-GB" dirty="0"/>
            </a:br>
            <a:r>
              <a:rPr lang="en-US" baseline="30000" dirty="0"/>
              <a:t>†</a:t>
            </a:r>
            <a:r>
              <a:rPr lang="en-US" dirty="0"/>
              <a:t>Recruited from 5 metropolitan hospitals in Queensland, Australia</a:t>
            </a:r>
            <a:endParaRPr lang="en-GB" dirty="0"/>
          </a:p>
          <a:p>
            <a:r>
              <a:rPr lang="en-GB" dirty="0"/>
              <a:t>Valery P, et al. DILC 2020; SAT333</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5286319" y="1338263"/>
            <a:ext cx="0" cy="3394027"/>
          </a:xfrm>
          <a:prstGeom prst="line">
            <a:avLst/>
          </a:prstGeom>
        </p:spPr>
        <p:style>
          <a:lnRef idx="1">
            <a:schemeClr val="accent1"/>
          </a:lnRef>
          <a:fillRef idx="0">
            <a:schemeClr val="accent1"/>
          </a:fillRef>
          <a:effectRef idx="0">
            <a:schemeClr val="accent1"/>
          </a:effectRef>
          <a:fontRef idx="minor">
            <a:schemeClr val="tx1"/>
          </a:fontRef>
        </p:style>
      </p:cxnSp>
      <p:sp>
        <p:nvSpPr>
          <p:cNvPr id="31" name="Content Placeholder 1">
            <a:extLst>
              <a:ext uri="{FF2B5EF4-FFF2-40B4-BE49-F238E27FC236}">
                <a16:creationId xmlns:a16="http://schemas.microsoft.com/office/drawing/2014/main" id="{BD5F8CD8-EB18-4341-AD88-B94ECEF10F24}"/>
              </a:ext>
            </a:extLst>
          </p:cNvPr>
          <p:cNvSpPr txBox="1">
            <a:spLocks/>
          </p:cNvSpPr>
          <p:nvPr/>
        </p:nvSpPr>
        <p:spPr>
          <a:xfrm>
            <a:off x="6095999" y="1322415"/>
            <a:ext cx="5670245" cy="509587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GB"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3492F02A-CFC4-4EA3-A9DC-D969AA7038FE}"/>
              </a:ext>
            </a:extLst>
          </p:cNvPr>
          <p:cNvSpPr/>
          <p:nvPr/>
        </p:nvSpPr>
        <p:spPr>
          <a:xfrm>
            <a:off x="5359400" y="1338263"/>
            <a:ext cx="1980000" cy="23990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Item generation</a:t>
            </a:r>
          </a:p>
        </p:txBody>
      </p:sp>
      <p:sp>
        <p:nvSpPr>
          <p:cNvPr id="6" name="Rectangle 5">
            <a:extLst>
              <a:ext uri="{FF2B5EF4-FFF2-40B4-BE49-F238E27FC236}">
                <a16:creationId xmlns:a16="http://schemas.microsoft.com/office/drawing/2014/main" id="{1D1FBEB3-8B27-4B51-954B-AC96EFF68293}"/>
              </a:ext>
            </a:extLst>
          </p:cNvPr>
          <p:cNvSpPr/>
          <p:nvPr/>
        </p:nvSpPr>
        <p:spPr>
          <a:xfrm>
            <a:off x="5398680" y="1816245"/>
            <a:ext cx="1891119" cy="44190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D498B"/>
                </a:solidFill>
                <a:effectLst/>
                <a:uLnTx/>
                <a:uFillTx/>
                <a:latin typeface="Arial" panose="020B0604020202020204"/>
                <a:ea typeface="+mn-ea"/>
                <a:cs typeface="+mn-cs"/>
              </a:rPr>
              <a:t>Systematic literature </a:t>
            </a:r>
            <a:r>
              <a:rPr lang="en-GB" sz="1200" b="1" dirty="0">
                <a:solidFill>
                  <a:srgbClr val="1D498B"/>
                </a:solidFill>
                <a:latin typeface="Arial" panose="020B0604020202020204"/>
              </a:rPr>
              <a:t>r</a:t>
            </a:r>
            <a:r>
              <a:rPr kumimoji="0" lang="en-GB" sz="1200" b="1" i="0" u="none" strike="noStrike" kern="1200" cap="none" spc="0" normalizeH="0" baseline="0" noProof="0" dirty="0" err="1">
                <a:ln>
                  <a:noFill/>
                </a:ln>
                <a:solidFill>
                  <a:srgbClr val="1D498B"/>
                </a:solidFill>
                <a:effectLst/>
                <a:uLnTx/>
                <a:uFillTx/>
                <a:latin typeface="Arial" panose="020B0604020202020204"/>
                <a:ea typeface="+mn-ea"/>
                <a:cs typeface="+mn-cs"/>
              </a:rPr>
              <a:t>eview</a:t>
            </a:r>
            <a:endParaRPr kumimoji="0" lang="en-GB" sz="1200" b="1" i="0" u="none" strike="noStrike" kern="1200" cap="none" spc="0" normalizeH="0" baseline="0" noProof="0" dirty="0">
              <a:ln>
                <a:noFill/>
              </a:ln>
              <a:solidFill>
                <a:srgbClr val="1D498B"/>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3DB4FE0D-0997-43E0-B941-2B10E1260791}"/>
              </a:ext>
            </a:extLst>
          </p:cNvPr>
          <p:cNvSpPr/>
          <p:nvPr/>
        </p:nvSpPr>
        <p:spPr>
          <a:xfrm>
            <a:off x="5409412" y="2355070"/>
            <a:ext cx="1880386" cy="127588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1" i="0" u="none" strike="noStrike" kern="1200" cap="none" spc="0" normalizeH="0" baseline="0" noProof="0" dirty="0">
                <a:ln>
                  <a:noFill/>
                </a:ln>
                <a:solidFill>
                  <a:srgbClr val="1D498B"/>
                </a:solidFill>
                <a:effectLst/>
                <a:uLnTx/>
                <a:uFillTx/>
                <a:latin typeface="Arial" panose="020B0604020202020204"/>
                <a:ea typeface="+mn-ea"/>
                <a:cs typeface="+mn-cs"/>
              </a:rPr>
              <a:t>Cross-sectional survey</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1D498B"/>
                </a:solidFill>
                <a:effectLst/>
                <a:uLnTx/>
                <a:uFillTx/>
                <a:latin typeface="Arial" panose="020B0604020202020204"/>
                <a:ea typeface="+mn-ea"/>
                <a:cs typeface="+mn-cs"/>
              </a:rPr>
              <a:t>50</a:t>
            </a:r>
            <a:r>
              <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rPr>
              <a:t> </a:t>
            </a:r>
            <a:r>
              <a:rPr kumimoji="0" lang="en-GB" sz="1200" b="0" i="0" u="sng" strike="noStrike" kern="1200" cap="none" spc="0" normalizeH="0" baseline="0" noProof="0" dirty="0">
                <a:ln>
                  <a:noFill/>
                </a:ln>
                <a:solidFill>
                  <a:srgbClr val="1D498B"/>
                </a:solidFill>
                <a:effectLst/>
                <a:uLnTx/>
                <a:uFillTx/>
                <a:latin typeface="Arial" panose="020B0604020202020204"/>
                <a:ea typeface="+mn-ea"/>
                <a:cs typeface="+mn-cs"/>
              </a:rPr>
              <a:t>patients</a:t>
            </a:r>
            <a:r>
              <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rPr>
              <a:t> with cirrhosis and </a:t>
            </a:r>
            <a:r>
              <a:rPr kumimoji="0" lang="en-GB" sz="1200" b="1" i="0" u="none" strike="noStrike" kern="1200" cap="none" spc="0" normalizeH="0" baseline="0" noProof="0" dirty="0">
                <a:ln>
                  <a:noFill/>
                </a:ln>
                <a:solidFill>
                  <a:srgbClr val="1D498B"/>
                </a:solidFill>
                <a:effectLst/>
                <a:uLnTx/>
                <a:uFillTx/>
                <a:latin typeface="Arial" panose="020B0604020202020204"/>
                <a:ea typeface="+mn-ea"/>
                <a:cs typeface="+mn-cs"/>
              </a:rPr>
              <a:t>54</a:t>
            </a:r>
            <a:r>
              <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rPr>
              <a:t> </a:t>
            </a:r>
            <a:r>
              <a:rPr kumimoji="0" lang="en-GB" sz="1200" b="0" i="0" u="sng" strike="noStrike" kern="1200" cap="none" spc="0" normalizeH="0" baseline="0" noProof="0" dirty="0">
                <a:ln>
                  <a:noFill/>
                </a:ln>
                <a:solidFill>
                  <a:srgbClr val="1D498B"/>
                </a:solidFill>
                <a:effectLst/>
                <a:uLnTx/>
                <a:uFillTx/>
                <a:latin typeface="Arial" panose="020B0604020202020204"/>
                <a:ea typeface="+mn-ea"/>
                <a:cs typeface="+mn-cs"/>
              </a:rPr>
              <a:t>healthcare professionals</a:t>
            </a:r>
            <a:r>
              <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rPr>
              <a:t> volunteered and ranked 10 issues or concerns</a:t>
            </a:r>
            <a:endParaRPr kumimoji="0" lang="en-GB" sz="1200" b="0" i="0" u="none" strike="noStrike" kern="1200" cap="none" spc="0" normalizeH="0" baseline="0" noProof="0" dirty="0">
              <a:ln>
                <a:noFill/>
              </a:ln>
              <a:solidFill>
                <a:srgbClr val="1D498B"/>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9CC5B67A-A517-4851-A419-03A7D1D95ACC}"/>
              </a:ext>
            </a:extLst>
          </p:cNvPr>
          <p:cNvSpPr/>
          <p:nvPr/>
        </p:nvSpPr>
        <p:spPr>
          <a:xfrm>
            <a:off x="5359400" y="4149090"/>
            <a:ext cx="1980000" cy="583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SNAC 1</a:t>
            </a:r>
            <a:r>
              <a:rPr kumimoji="0" lang="en-GB" sz="1800" b="0" i="0" u="none" strike="noStrike" kern="1200" cap="none" spc="0" normalizeH="0" baseline="30000" noProof="0" dirty="0">
                <a:ln>
                  <a:noFill/>
                </a:ln>
                <a:solidFill>
                  <a:srgbClr val="FFFFFF"/>
                </a:solidFill>
                <a:effectLst/>
                <a:uLnTx/>
                <a:uFillTx/>
                <a:latin typeface="Arial" panose="020B0604020202020204"/>
                <a:ea typeface="+mn-ea"/>
                <a:cs typeface="+mn-cs"/>
              </a:rPr>
              <a:t>st</a:t>
            </a: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 draft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51 items</a:t>
            </a:r>
          </a:p>
        </p:txBody>
      </p:sp>
      <p:sp>
        <p:nvSpPr>
          <p:cNvPr id="14" name="Rectangle 13">
            <a:extLst>
              <a:ext uri="{FF2B5EF4-FFF2-40B4-BE49-F238E27FC236}">
                <a16:creationId xmlns:a16="http://schemas.microsoft.com/office/drawing/2014/main" id="{F22BFB6E-50C1-44AA-BB8C-27A394B8BCEF}"/>
              </a:ext>
            </a:extLst>
          </p:cNvPr>
          <p:cNvSpPr/>
          <p:nvPr/>
        </p:nvSpPr>
        <p:spPr>
          <a:xfrm>
            <a:off x="7646542" y="1338263"/>
            <a:ext cx="1980000" cy="3475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Pre-testing</a:t>
            </a:r>
          </a:p>
        </p:txBody>
      </p:sp>
      <p:sp>
        <p:nvSpPr>
          <p:cNvPr id="16" name="Rectangle 15">
            <a:extLst>
              <a:ext uri="{FF2B5EF4-FFF2-40B4-BE49-F238E27FC236}">
                <a16:creationId xmlns:a16="http://schemas.microsoft.com/office/drawing/2014/main" id="{32D378F3-B9CF-4BDA-880D-6A5D89C5C84D}"/>
              </a:ext>
            </a:extLst>
          </p:cNvPr>
          <p:cNvSpPr/>
          <p:nvPr/>
        </p:nvSpPr>
        <p:spPr>
          <a:xfrm>
            <a:off x="7696554" y="1816245"/>
            <a:ext cx="1880386" cy="289003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GB" sz="1200" b="1" i="0" u="none" strike="noStrike" kern="1200" cap="none" spc="0" normalizeH="0" baseline="0" noProof="0" dirty="0">
                <a:ln>
                  <a:noFill/>
                </a:ln>
                <a:solidFill>
                  <a:srgbClr val="1D498B"/>
                </a:solidFill>
                <a:effectLst/>
                <a:uLnTx/>
                <a:uFillTx/>
                <a:latin typeface="Arial" panose="020B0604020202020204"/>
                <a:ea typeface="+mn-ea"/>
                <a:cs typeface="+mn-cs"/>
              </a:rPr>
              <a:t>Face/content validity and acceptability</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GB" sz="1200" b="1" i="0" u="none" strike="noStrike" kern="1200" cap="none" spc="0" normalizeH="0" baseline="0" noProof="0" dirty="0">
                <a:ln>
                  <a:noFill/>
                </a:ln>
                <a:solidFill>
                  <a:srgbClr val="1D498B"/>
                </a:solidFill>
                <a:effectLst/>
                <a:uLnTx/>
                <a:uFillTx/>
                <a:latin typeface="Arial" panose="020B0604020202020204"/>
                <a:ea typeface="+mn-ea"/>
                <a:cs typeface="+mn-cs"/>
              </a:rPr>
              <a:t>12 </a:t>
            </a:r>
            <a:r>
              <a:rPr kumimoji="0" lang="en-GB" sz="1200" b="0" i="0" u="sng" strike="noStrike" kern="1200" cap="none" spc="0" normalizeH="0" baseline="0" noProof="0" dirty="0">
                <a:ln>
                  <a:noFill/>
                </a:ln>
                <a:solidFill>
                  <a:srgbClr val="1D498B"/>
                </a:solidFill>
                <a:effectLst/>
                <a:uLnTx/>
                <a:uFillTx/>
                <a:latin typeface="Arial" panose="020B0604020202020204"/>
                <a:ea typeface="+mn-ea"/>
                <a:cs typeface="+mn-cs"/>
              </a:rPr>
              <a:t>patients</a:t>
            </a:r>
            <a:r>
              <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rPr>
              <a:t> pre-tested draft, providing feedback on questionnaire instructions, responses and items</a:t>
            </a:r>
            <a:endParaRPr kumimoji="0" lang="en-GB" sz="1200" b="0" i="0" u="none" strike="noStrike" kern="1200" cap="none" spc="0" normalizeH="0" baseline="0" noProof="0" dirty="0">
              <a:ln>
                <a:noFill/>
              </a:ln>
              <a:solidFill>
                <a:srgbClr val="1D498B"/>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rPr>
              <a:t>SNAC pilot tested among another </a:t>
            </a:r>
            <a:r>
              <a:rPr kumimoji="0" lang="en-GB" sz="1200" b="1" i="0" u="none" strike="noStrike" kern="1200" cap="none" spc="0" normalizeH="0" baseline="0" noProof="0" dirty="0">
                <a:ln>
                  <a:noFill/>
                </a:ln>
                <a:solidFill>
                  <a:srgbClr val="1D498B"/>
                </a:solidFill>
                <a:effectLst/>
                <a:uLnTx/>
                <a:uFillTx/>
                <a:latin typeface="Arial" panose="020B0604020202020204"/>
                <a:ea typeface="+mn-ea"/>
                <a:cs typeface="+mn-cs"/>
              </a:rPr>
              <a:t>9</a:t>
            </a:r>
            <a:r>
              <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rPr>
              <a:t> </a:t>
            </a:r>
            <a:r>
              <a:rPr kumimoji="0" lang="en-GB" sz="1200" b="0" i="0" u="sng" strike="noStrike" kern="1200" cap="none" spc="0" normalizeH="0" baseline="0" noProof="0" dirty="0">
                <a:ln>
                  <a:noFill/>
                </a:ln>
                <a:solidFill>
                  <a:srgbClr val="1D498B"/>
                </a:solidFill>
                <a:effectLst/>
                <a:uLnTx/>
                <a:uFillTx/>
                <a:latin typeface="Arial" panose="020B0604020202020204"/>
                <a:ea typeface="+mn-ea"/>
                <a:cs typeface="+mn-cs"/>
              </a:rPr>
              <a:t>patients</a:t>
            </a:r>
            <a:endParaRPr kumimoji="0" lang="en-GB" sz="1200" b="0" i="0" u="sng" strike="noStrike" kern="1200" cap="none" spc="0" normalizeH="0" baseline="0" noProof="0" dirty="0">
              <a:ln>
                <a:noFill/>
              </a:ln>
              <a:solidFill>
                <a:srgbClr val="1D498B"/>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rPr>
              <a:t>Instrument assessed by </a:t>
            </a:r>
            <a:r>
              <a:rPr kumimoji="0" lang="en-GB" sz="1200" b="1" i="0" u="none" strike="noStrike" kern="1200" cap="none" spc="0" normalizeH="0" baseline="0" noProof="0" dirty="0">
                <a:ln>
                  <a:noFill/>
                </a:ln>
                <a:solidFill>
                  <a:srgbClr val="1D498B"/>
                </a:solidFill>
                <a:effectLst/>
                <a:uLnTx/>
                <a:uFillTx/>
                <a:latin typeface="Arial" panose="020B0604020202020204"/>
                <a:ea typeface="+mn-ea"/>
                <a:cs typeface="+mn-cs"/>
              </a:rPr>
              <a:t>12</a:t>
            </a:r>
            <a:r>
              <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rPr>
              <a:t> </a:t>
            </a:r>
            <a:r>
              <a:rPr kumimoji="0" lang="en-GB" sz="1200" b="0" i="0" u="sng" strike="noStrike" kern="1200" cap="none" spc="0" normalizeH="0" baseline="0" noProof="0" dirty="0">
                <a:ln>
                  <a:noFill/>
                </a:ln>
                <a:solidFill>
                  <a:srgbClr val="1D498B"/>
                </a:solidFill>
                <a:effectLst/>
                <a:uLnTx/>
                <a:uFillTx/>
                <a:latin typeface="Arial" panose="020B0604020202020204"/>
                <a:ea typeface="+mn-lt"/>
                <a:cs typeface="Arial" panose="020B0604020202020204"/>
              </a:rPr>
              <a:t>healthcare professionals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endParaRPr>
          </a:p>
        </p:txBody>
      </p:sp>
      <p:sp>
        <p:nvSpPr>
          <p:cNvPr id="17" name="Rectangle 16">
            <a:extLst>
              <a:ext uri="{FF2B5EF4-FFF2-40B4-BE49-F238E27FC236}">
                <a16:creationId xmlns:a16="http://schemas.microsoft.com/office/drawing/2014/main" id="{C25B9AF7-F0D9-4548-AFDD-5FCCAA5E2920}"/>
              </a:ext>
            </a:extLst>
          </p:cNvPr>
          <p:cNvSpPr/>
          <p:nvPr/>
        </p:nvSpPr>
        <p:spPr>
          <a:xfrm>
            <a:off x="7646542" y="5016500"/>
            <a:ext cx="1980000" cy="58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SNAC 2</a:t>
            </a:r>
            <a:r>
              <a:rPr kumimoji="0" lang="en-GB" sz="1800" b="0" i="0" u="none" strike="noStrike" kern="1200" cap="none" spc="0" normalizeH="0" baseline="30000" noProof="0" dirty="0">
                <a:ln>
                  <a:noFill/>
                </a:ln>
                <a:solidFill>
                  <a:srgbClr val="FFFFFF"/>
                </a:solidFill>
                <a:effectLst/>
                <a:uLnTx/>
                <a:uFillTx/>
                <a:latin typeface="Arial" panose="020B0604020202020204"/>
                <a:ea typeface="+mn-ea"/>
                <a:cs typeface="+mn-cs"/>
              </a:rPr>
              <a:t>nd</a:t>
            </a: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 draft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rPr>
              <a:t>50 items</a:t>
            </a:r>
          </a:p>
        </p:txBody>
      </p:sp>
      <p:sp>
        <p:nvSpPr>
          <p:cNvPr id="19" name="Rectangle 18">
            <a:extLst>
              <a:ext uri="{FF2B5EF4-FFF2-40B4-BE49-F238E27FC236}">
                <a16:creationId xmlns:a16="http://schemas.microsoft.com/office/drawing/2014/main" id="{FF4FC44F-1031-4AE1-9718-C3B962E750FA}"/>
              </a:ext>
            </a:extLst>
          </p:cNvPr>
          <p:cNvSpPr/>
          <p:nvPr/>
        </p:nvSpPr>
        <p:spPr>
          <a:xfrm>
            <a:off x="9969195" y="1338263"/>
            <a:ext cx="1980000" cy="4351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FFFF"/>
                </a:solidFill>
                <a:effectLst/>
                <a:uLnTx/>
                <a:uFillTx/>
                <a:latin typeface="Arial" panose="020B0604020202020204"/>
                <a:ea typeface="+mn-ea"/>
                <a:cs typeface="+mn-cs"/>
              </a:rPr>
              <a:t>Psychometric evaluation</a:t>
            </a:r>
          </a:p>
        </p:txBody>
      </p:sp>
      <p:sp>
        <p:nvSpPr>
          <p:cNvPr id="20" name="Rectangle 19">
            <a:extLst>
              <a:ext uri="{FF2B5EF4-FFF2-40B4-BE49-F238E27FC236}">
                <a16:creationId xmlns:a16="http://schemas.microsoft.com/office/drawing/2014/main" id="{D1B72C44-EF4A-446F-B137-DF371FFA937B}"/>
              </a:ext>
            </a:extLst>
          </p:cNvPr>
          <p:cNvSpPr/>
          <p:nvPr/>
        </p:nvSpPr>
        <p:spPr>
          <a:xfrm>
            <a:off x="10019207" y="2000250"/>
            <a:ext cx="1880387" cy="10218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GB" sz="1200" b="1" i="0" u="none" strike="noStrike" kern="1200" cap="none" spc="0" normalizeH="0" baseline="0" noProof="0" dirty="0" err="1">
                <a:ln>
                  <a:noFill/>
                </a:ln>
                <a:solidFill>
                  <a:srgbClr val="1D498B"/>
                </a:solidFill>
                <a:effectLst/>
                <a:uLnTx/>
                <a:uFillTx/>
                <a:latin typeface="Arial" panose="020B0604020202020204"/>
                <a:ea typeface="+mn-ea"/>
                <a:cs typeface="+mn-cs"/>
              </a:rPr>
              <a:t>CirCare</a:t>
            </a:r>
            <a:r>
              <a:rPr kumimoji="0" lang="en-GB" sz="1200" b="1" i="0" u="none" strike="noStrike" kern="1200" cap="none" spc="0" normalizeH="0" baseline="0" noProof="0" dirty="0">
                <a:ln>
                  <a:noFill/>
                </a:ln>
                <a:solidFill>
                  <a:srgbClr val="1D498B"/>
                </a:solidFill>
                <a:effectLst/>
                <a:uLnTx/>
                <a:uFillTx/>
                <a:latin typeface="Arial" panose="020B0604020202020204"/>
                <a:ea typeface="+mn-ea"/>
                <a:cs typeface="+mn-cs"/>
              </a:rPr>
              <a:t> study</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rPr>
              <a:t>465 patients</a:t>
            </a:r>
            <a:r>
              <a:rPr kumimoji="0" lang="en-US" sz="1200" b="0" i="0" u="none" strike="noStrike" kern="1200" cap="none" spc="0" normalizeH="0" baseline="30000" noProof="0" dirty="0">
                <a:ln>
                  <a:noFill/>
                </a:ln>
                <a:solidFill>
                  <a:srgbClr val="1D498B"/>
                </a:solidFill>
                <a:effectLst/>
                <a:uLnTx/>
                <a:uFillTx/>
                <a:latin typeface="Arial" panose="020B0604020202020204"/>
                <a:ea typeface="+mn-ea"/>
                <a:cs typeface="+mn-cs"/>
              </a:rPr>
              <a:t>†</a:t>
            </a:r>
            <a:endParaRPr kumimoji="0" lang="en-US" sz="1200" b="0" i="0" u="none" strike="noStrike" kern="1200" cap="none" spc="0" normalizeH="0" baseline="30000" noProof="0" dirty="0">
              <a:ln>
                <a:noFill/>
              </a:ln>
              <a:solidFill>
                <a:srgbClr val="1D498B"/>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D498B"/>
                </a:solidFill>
                <a:effectLst/>
                <a:uLnTx/>
                <a:uFillTx/>
                <a:latin typeface="Arial" panose="020B0604020202020204"/>
                <a:ea typeface="+mn-ea"/>
                <a:cs typeface="+mn-cs"/>
              </a:rPr>
              <a:t>9.3 patients/item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D498B"/>
                </a:solidFill>
                <a:effectLst/>
                <a:uLnTx/>
                <a:uFillTx/>
                <a:latin typeface="Arial" panose="020B0604020202020204"/>
                <a:ea typeface="+mn-ea"/>
                <a:cs typeface="+mn-cs"/>
              </a:rPr>
              <a:t>N=42 (test-retest)</a:t>
            </a:r>
            <a:endParaRPr kumimoji="0" lang="en-GB" sz="1200" b="1" i="0" u="none" strike="noStrike" kern="1200" cap="none" spc="0" normalizeH="0" baseline="0" noProof="0" dirty="0">
              <a:ln>
                <a:noFill/>
              </a:ln>
              <a:solidFill>
                <a:srgbClr val="1D498B"/>
              </a:solidFill>
              <a:effectLst/>
              <a:uLnTx/>
              <a:uFillTx/>
              <a:latin typeface="Arial" panose="020B0604020202020204"/>
              <a:ea typeface="+mn-ea"/>
              <a:cs typeface="+mn-cs"/>
            </a:endParaRPr>
          </a:p>
        </p:txBody>
      </p:sp>
      <p:sp>
        <p:nvSpPr>
          <p:cNvPr id="21" name="Rectangle 20">
            <a:extLst>
              <a:ext uri="{FF2B5EF4-FFF2-40B4-BE49-F238E27FC236}">
                <a16:creationId xmlns:a16="http://schemas.microsoft.com/office/drawing/2014/main" id="{F81E3E36-2FE8-4BE7-972F-8D21C39264D4}"/>
              </a:ext>
            </a:extLst>
          </p:cNvPr>
          <p:cNvSpPr/>
          <p:nvPr/>
        </p:nvSpPr>
        <p:spPr>
          <a:xfrm>
            <a:off x="10026248" y="3191054"/>
            <a:ext cx="1880386" cy="216280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GB" sz="1200" b="1" i="0" u="none" strike="noStrike" kern="1200" cap="none" spc="0" normalizeH="0" baseline="0" noProof="0" dirty="0">
                <a:ln>
                  <a:noFill/>
                </a:ln>
                <a:solidFill>
                  <a:srgbClr val="1D498B"/>
                </a:solidFill>
                <a:effectLst/>
                <a:uLnTx/>
                <a:uFillTx/>
                <a:latin typeface="Arial" panose="020B0604020202020204"/>
                <a:ea typeface="+mn-ea"/>
                <a:cs typeface="+mn-cs"/>
              </a:rPr>
              <a:t>Data analysis</a:t>
            </a: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rPr>
              <a:t>Floor and ceiling effects; 5 items removed</a:t>
            </a:r>
            <a:endParaRPr kumimoji="0" lang="en-GB" sz="1200" b="0" i="0" u="none" strike="noStrike" kern="1200" cap="none" spc="0" normalizeH="0" baseline="0" noProof="0" dirty="0">
              <a:ln>
                <a:noFill/>
              </a:ln>
              <a:solidFill>
                <a:srgbClr val="1D498B"/>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rPr>
              <a:t>Exploratory analysis </a:t>
            </a:r>
            <a:br>
              <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rPr>
            </a:br>
            <a:r>
              <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rPr>
              <a:t>(45 items assessed)</a:t>
            </a:r>
            <a:endParaRPr kumimoji="0" lang="en-GB" sz="1200" b="0" i="0" u="none" strike="noStrike" kern="1200" cap="none" spc="0" normalizeH="0" baseline="0" noProof="0" dirty="0">
              <a:ln>
                <a:noFill/>
              </a:ln>
              <a:solidFill>
                <a:srgbClr val="1D498B"/>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500"/>
              </a:spcAft>
              <a:buClrTx/>
              <a:buSzTx/>
              <a:buFontTx/>
              <a:buNone/>
              <a:tabLst/>
              <a:defRPr/>
            </a:pPr>
            <a:r>
              <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rPr>
              <a:t>Cronbach reliability test (internal reliability)</a:t>
            </a:r>
            <a:endParaRPr kumimoji="0" lang="en-GB" sz="1200" b="0" i="0" u="none" strike="noStrike" kern="1200" cap="none" spc="0" normalizeH="0" baseline="0" noProof="0" dirty="0">
              <a:ln>
                <a:noFill/>
              </a:ln>
              <a:solidFill>
                <a:srgbClr val="1D498B"/>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rPr>
              <a:t>Convergent validity with 3 psychosocial tools</a:t>
            </a:r>
            <a:endParaRPr kumimoji="0" lang="en-GB" sz="1200" b="0" i="0" u="none" strike="noStrike" kern="1200" cap="none" spc="0" normalizeH="0" baseline="0" noProof="0" dirty="0">
              <a:ln>
                <a:noFill/>
              </a:ln>
              <a:solidFill>
                <a:srgbClr val="1D498B"/>
              </a:solidFill>
              <a:effectLst/>
              <a:uLnTx/>
              <a:uFillTx/>
              <a:latin typeface="Arial" panose="020B0604020202020204"/>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1D498B"/>
              </a:solidFill>
              <a:effectLst/>
              <a:uLnTx/>
              <a:uFillTx/>
              <a:latin typeface="Arial" panose="020B0604020202020204"/>
              <a:ea typeface="+mn-ea"/>
              <a:cs typeface="+mn-cs"/>
            </a:endParaRPr>
          </a:p>
        </p:txBody>
      </p:sp>
      <p:sp>
        <p:nvSpPr>
          <p:cNvPr id="22" name="Rectangle 21">
            <a:extLst>
              <a:ext uri="{FF2B5EF4-FFF2-40B4-BE49-F238E27FC236}">
                <a16:creationId xmlns:a16="http://schemas.microsoft.com/office/drawing/2014/main" id="{4CEBFBA6-34AF-4F0F-B3AB-ED3A29BEC6FB}"/>
              </a:ext>
            </a:extLst>
          </p:cNvPr>
          <p:cNvSpPr/>
          <p:nvPr/>
        </p:nvSpPr>
        <p:spPr>
          <a:xfrm>
            <a:off x="5359400" y="5649474"/>
            <a:ext cx="1980000" cy="5842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D498B"/>
                </a:solidFill>
                <a:effectLst/>
                <a:uLnTx/>
                <a:uFillTx/>
                <a:latin typeface="Arial" panose="020B0604020202020204"/>
                <a:ea typeface="+mn-ea"/>
                <a:cs typeface="+mn-cs"/>
              </a:rPr>
              <a:t>SNAC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D498B"/>
                </a:solidFill>
                <a:effectLst/>
                <a:uLnTx/>
                <a:uFillTx/>
                <a:latin typeface="Arial" panose="020B0604020202020204"/>
                <a:ea typeface="+mn-ea"/>
                <a:cs typeface="+mn-cs"/>
              </a:rPr>
              <a:t>39 items</a:t>
            </a:r>
          </a:p>
        </p:txBody>
      </p:sp>
      <p:cxnSp>
        <p:nvCxnSpPr>
          <p:cNvPr id="24" name="Straight Arrow Connector 23">
            <a:extLst>
              <a:ext uri="{FF2B5EF4-FFF2-40B4-BE49-F238E27FC236}">
                <a16:creationId xmlns:a16="http://schemas.microsoft.com/office/drawing/2014/main" id="{197FED70-0C51-4C58-9EF6-019F420B2851}"/>
              </a:ext>
            </a:extLst>
          </p:cNvPr>
          <p:cNvCxnSpPr>
            <a:cxnSpLocks/>
            <a:stCxn id="10" idx="2"/>
            <a:endCxn id="8" idx="0"/>
          </p:cNvCxnSpPr>
          <p:nvPr/>
        </p:nvCxnSpPr>
        <p:spPr>
          <a:xfrm flipH="1">
            <a:off x="6349400" y="3630954"/>
            <a:ext cx="205" cy="51813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BC519692-0811-4843-8C31-225ED523A58F}"/>
              </a:ext>
            </a:extLst>
          </p:cNvPr>
          <p:cNvCxnSpPr>
            <a:cxnSpLocks/>
            <a:stCxn id="8" idx="3"/>
            <a:endCxn id="14" idx="1"/>
          </p:cNvCxnSpPr>
          <p:nvPr/>
        </p:nvCxnSpPr>
        <p:spPr>
          <a:xfrm flipV="1">
            <a:off x="7339400" y="3075782"/>
            <a:ext cx="307142" cy="136490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281FD57-2FF7-451C-B038-26342B3DDB2B}"/>
              </a:ext>
            </a:extLst>
          </p:cNvPr>
          <p:cNvCxnSpPr>
            <a:stCxn id="14" idx="2"/>
            <a:endCxn id="17" idx="0"/>
          </p:cNvCxnSpPr>
          <p:nvPr/>
        </p:nvCxnSpPr>
        <p:spPr>
          <a:xfrm>
            <a:off x="8636542" y="4813300"/>
            <a:ext cx="0" cy="2032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80B84379-441A-4D12-837F-60FF6894ED6F}"/>
              </a:ext>
            </a:extLst>
          </p:cNvPr>
          <p:cNvCxnSpPr>
            <a:stCxn id="21" idx="2"/>
            <a:endCxn id="22" idx="3"/>
          </p:cNvCxnSpPr>
          <p:nvPr/>
        </p:nvCxnSpPr>
        <p:spPr>
          <a:xfrm rot="5400000">
            <a:off x="8859062" y="3834195"/>
            <a:ext cx="587718" cy="3627041"/>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193F0D3F-518E-485E-9F2C-3C031D184B10}"/>
              </a:ext>
            </a:extLst>
          </p:cNvPr>
          <p:cNvCxnSpPr>
            <a:stCxn id="17" idx="3"/>
            <a:endCxn id="19" idx="1"/>
          </p:cNvCxnSpPr>
          <p:nvPr/>
        </p:nvCxnSpPr>
        <p:spPr>
          <a:xfrm flipV="1">
            <a:off x="9626542" y="3513932"/>
            <a:ext cx="342653" cy="179466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5" name="Picture 24">
            <a:hlinkClick r:id="rId3" action="ppaction://hlinksldjump"/>
            <a:extLst>
              <a:ext uri="{FF2B5EF4-FFF2-40B4-BE49-F238E27FC236}">
                <a16:creationId xmlns:a16="http://schemas.microsoft.com/office/drawing/2014/main" id="{ECA73E89-559F-49E6-ADEB-D8A7F93F4BA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cxnSp>
        <p:nvCxnSpPr>
          <p:cNvPr id="27" name="Straight Connector 26">
            <a:extLst>
              <a:ext uri="{FF2B5EF4-FFF2-40B4-BE49-F238E27FC236}">
                <a16:creationId xmlns:a16="http://schemas.microsoft.com/office/drawing/2014/main" id="{6929C55F-55B3-4C02-A880-0BB329BCFC2E}"/>
              </a:ext>
            </a:extLst>
          </p:cNvPr>
          <p:cNvCxnSpPr>
            <a:cxnSpLocks/>
          </p:cNvCxnSpPr>
          <p:nvPr/>
        </p:nvCxnSpPr>
        <p:spPr>
          <a:xfrm flipH="1">
            <a:off x="425753" y="3941463"/>
            <a:ext cx="486056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1447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36484" y="1340769"/>
            <a:ext cx="5466914" cy="4622400"/>
          </a:xfrm>
        </p:spPr>
        <p:txBody>
          <a:bodyPr/>
          <a:lstStyle/>
          <a:p>
            <a:pPr marL="0" indent="0">
              <a:buNone/>
            </a:pPr>
            <a:r>
              <a:rPr lang="en-US" sz="1800" b="1" dirty="0">
                <a:solidFill>
                  <a:schemeClr val="bg1"/>
                </a:solidFill>
                <a:highlight>
                  <a:srgbClr val="004A86"/>
                </a:highlight>
              </a:rPr>
              <a:t>RESULTS</a:t>
            </a:r>
            <a:r>
              <a:rPr lang="en-US" dirty="0"/>
              <a:t> </a:t>
            </a:r>
          </a:p>
          <a:p>
            <a:r>
              <a:rPr lang="en-GB" sz="1800" dirty="0"/>
              <a:t>Exploratory factor </a:t>
            </a:r>
            <a:r>
              <a:rPr lang="en-US" sz="1800" dirty="0"/>
              <a:t>analysis identified 4 factors (39 items) that accounted for 49.2% of the total variance</a:t>
            </a:r>
            <a:endParaRPr lang="en-US" sz="1600" dirty="0"/>
          </a:p>
          <a:p>
            <a:r>
              <a:rPr lang="en-US" sz="1800" dirty="0"/>
              <a:t>39-item SNAC met the requirements of a needs assessment tool</a:t>
            </a:r>
          </a:p>
          <a:p>
            <a:r>
              <a:rPr lang="en-US" sz="1800" dirty="0"/>
              <a:t>Identified a range of needs important to patients with cirrhosis, grouped in 4 subscales: </a:t>
            </a:r>
          </a:p>
          <a:p>
            <a:pPr lvl="1"/>
            <a:r>
              <a:rPr lang="en-US" sz="1600" dirty="0"/>
              <a:t>Psychosocial issues</a:t>
            </a:r>
          </a:p>
          <a:p>
            <a:pPr lvl="1"/>
            <a:r>
              <a:rPr lang="en-US" sz="1600" dirty="0"/>
              <a:t>Practical and physical needs</a:t>
            </a:r>
          </a:p>
          <a:p>
            <a:pPr lvl="1"/>
            <a:r>
              <a:rPr lang="en-US" sz="1600" dirty="0"/>
              <a:t>Information needs</a:t>
            </a:r>
          </a:p>
          <a:p>
            <a:pPr lvl="1"/>
            <a:r>
              <a:rPr lang="en-US" sz="1600" dirty="0"/>
              <a:t>Lifestyle changes </a:t>
            </a:r>
          </a:p>
        </p:txBody>
      </p:sp>
      <p:sp>
        <p:nvSpPr>
          <p:cNvPr id="11" name="Content Placeholder 10">
            <a:extLst>
              <a:ext uri="{FF2B5EF4-FFF2-40B4-BE49-F238E27FC236}">
                <a16:creationId xmlns:a16="http://schemas.microsoft.com/office/drawing/2014/main" id="{754C3651-3AE9-49B5-8450-9E24944B3D65}"/>
              </a:ext>
            </a:extLst>
          </p:cNvPr>
          <p:cNvSpPr>
            <a:spLocks noGrp="1"/>
          </p:cNvSpPr>
          <p:nvPr>
            <p:ph sz="half" idx="2"/>
          </p:nvPr>
        </p:nvSpPr>
        <p:spPr>
          <a:xfrm>
            <a:off x="6193448" y="1340769"/>
            <a:ext cx="5729449" cy="4622400"/>
          </a:xfrm>
        </p:spPr>
        <p:txBody>
          <a:bodyPr/>
          <a:lstStyle/>
          <a:p>
            <a:r>
              <a:rPr lang="en-US" sz="1800" dirty="0"/>
              <a:t>Cronbach’s alpha values for the 4 subscales, ranging from 0.64 to 0.92, indicated satisfactory internal consistency</a:t>
            </a:r>
          </a:p>
          <a:p>
            <a:r>
              <a:rPr lang="en-US" sz="1800" dirty="0"/>
              <a:t>Convergent validity was supported by:</a:t>
            </a:r>
          </a:p>
          <a:p>
            <a:pPr lvl="1"/>
            <a:r>
              <a:rPr lang="en-US" sz="1600" dirty="0"/>
              <a:t>Strong correlation between the total SNAC score  and that of the CLDQ*</a:t>
            </a:r>
          </a:p>
          <a:p>
            <a:pPr lvl="1"/>
            <a:r>
              <a:rPr lang="en-US" sz="1600" dirty="0"/>
              <a:t>Moderate correlations with the Distress Thermometer</a:t>
            </a:r>
            <a:r>
              <a:rPr lang="en-US" sz="1600" baseline="30000" dirty="0"/>
              <a:t>†</a:t>
            </a:r>
            <a:r>
              <a:rPr lang="en-US" sz="1600" dirty="0"/>
              <a:t> and 7 subscales of SF-36</a:t>
            </a:r>
            <a:r>
              <a:rPr lang="en-US" sz="1600" baseline="30000" dirty="0"/>
              <a:t>‡</a:t>
            </a:r>
            <a:endParaRPr lang="en-US" sz="1600" dirty="0"/>
          </a:p>
          <a:p>
            <a:r>
              <a:rPr lang="en-US" sz="1800" dirty="0"/>
              <a:t>SNAC discriminated patients with respect to:</a:t>
            </a:r>
          </a:p>
          <a:p>
            <a:pPr lvl="1"/>
            <a:r>
              <a:rPr lang="en-US" sz="1600" dirty="0"/>
              <a:t>Sex (p=0.013)</a:t>
            </a:r>
          </a:p>
          <a:p>
            <a:pPr lvl="1"/>
            <a:r>
              <a:rPr lang="en-US" sz="1600" dirty="0"/>
              <a:t>Age (p&lt;0.001)</a:t>
            </a:r>
          </a:p>
          <a:p>
            <a:pPr lvl="1"/>
            <a:r>
              <a:rPr lang="en-US" sz="1600" dirty="0"/>
              <a:t>Hospital admission status (admitted vs not; p&lt;0.001)</a:t>
            </a:r>
            <a:endParaRPr lang="en-GB" sz="16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lstStyle/>
          <a:p>
            <a:r>
              <a:rPr lang="en-US" dirty="0"/>
              <a:t>Development of a supportive needs assessment tool for cirrhosis (SNAC)</a:t>
            </a:r>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t>
            </a:r>
            <a:r>
              <a:rPr lang="en-US" dirty="0"/>
              <a:t>Spearman rho </a:t>
            </a:r>
            <a:r>
              <a:rPr lang="en-US" dirty="0">
                <a:latin typeface="Arial" panose="020B0604020202020204" pitchFamily="34" charset="0"/>
                <a:cs typeface="Arial" panose="020B0604020202020204" pitchFamily="34" charset="0"/>
              </a:rPr>
              <a:t>−</a:t>
            </a:r>
            <a:r>
              <a:rPr lang="en-US" dirty="0"/>
              <a:t>0.68, p&lt;0.001;</a:t>
            </a:r>
            <a:r>
              <a:rPr lang="en-GB" dirty="0"/>
              <a:t> </a:t>
            </a:r>
            <a:r>
              <a:rPr lang="en-US" baseline="30000" dirty="0"/>
              <a:t>†</a:t>
            </a:r>
            <a:r>
              <a:rPr lang="en-US" dirty="0"/>
              <a:t>Spearman rho 0.53, p&lt;0.001; </a:t>
            </a:r>
            <a:r>
              <a:rPr lang="en-US" baseline="30000" dirty="0"/>
              <a:t>‡</a:t>
            </a:r>
            <a:r>
              <a:rPr lang="en-US" dirty="0"/>
              <a:t>Spearman rho ranged from </a:t>
            </a:r>
            <a:r>
              <a:rPr lang="en-US" dirty="0">
                <a:latin typeface="Arial" panose="020B0604020202020204" pitchFamily="34" charset="0"/>
                <a:cs typeface="Arial" panose="020B0604020202020204" pitchFamily="34" charset="0"/>
              </a:rPr>
              <a:t>−</a:t>
            </a:r>
            <a:r>
              <a:rPr lang="en-US" dirty="0"/>
              <a:t>0.48 to </a:t>
            </a:r>
            <a:r>
              <a:rPr lang="en-US" dirty="0">
                <a:latin typeface="Arial" panose="020B0604020202020204" pitchFamily="34" charset="0"/>
                <a:cs typeface="Arial" panose="020B0604020202020204" pitchFamily="34" charset="0"/>
              </a:rPr>
              <a:t>−</a:t>
            </a:r>
            <a:r>
              <a:rPr lang="en-US" dirty="0"/>
              <a:t>0.57, p&lt;0.001</a:t>
            </a:r>
            <a:endParaRPr lang="en-GB" dirty="0"/>
          </a:p>
          <a:p>
            <a:r>
              <a:rPr lang="en-GB" dirty="0"/>
              <a:t>Valery P, et al. DILC 2020; SAT333</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9" name="Content Placeholder 1">
            <a:extLst>
              <a:ext uri="{FF2B5EF4-FFF2-40B4-BE49-F238E27FC236}">
                <a16:creationId xmlns:a16="http://schemas.microsoft.com/office/drawing/2014/main" id="{A3418D20-8D2E-4112-8610-BFA493953956}"/>
              </a:ext>
            </a:extLst>
          </p:cNvPr>
          <p:cNvSpPr txBox="1">
            <a:spLocks/>
          </p:cNvSpPr>
          <p:nvPr/>
        </p:nvSpPr>
        <p:spPr>
          <a:xfrm>
            <a:off x="438178" y="5030743"/>
            <a:ext cx="11346909" cy="13205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18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CONCLUSION</a:t>
            </a: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These data provide initial evidence for the validity and reliability of the SNAC, an instrument designed to measure the nature and degree of perceived unmet practical and psychological needs of patients </a:t>
            </a:r>
            <a:b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with cirrhosis</a:t>
            </a:r>
            <a:endParaRPr kumimoji="0" lang="en-GB" sz="1800" b="0" i="0" u="none" strike="noStrike" kern="1200" cap="none" spc="0" normalizeH="0" baseline="0" noProof="0" dirty="0">
              <a:ln>
                <a:noFill/>
              </a:ln>
              <a:solidFill>
                <a:prstClr val="black"/>
              </a:solidFill>
              <a:effectLst/>
              <a:highlight>
                <a:srgbClr val="004A86"/>
              </a:highlight>
              <a:uLnTx/>
              <a:uFillTx/>
              <a:latin typeface="Arial" panose="020B0604020202020204"/>
              <a:ea typeface="+mn-ea"/>
              <a:cs typeface="+mn-cs"/>
            </a:endParaRPr>
          </a:p>
        </p:txBody>
      </p:sp>
      <p:cxnSp>
        <p:nvCxnSpPr>
          <p:cNvPr id="50" name="Straight Connector 49">
            <a:extLst>
              <a:ext uri="{FF2B5EF4-FFF2-40B4-BE49-F238E27FC236}">
                <a16:creationId xmlns:a16="http://schemas.microsoft.com/office/drawing/2014/main" id="{5D0CFCE6-7586-4540-8FDF-8071B560EB7F}"/>
              </a:ext>
            </a:extLst>
          </p:cNvPr>
          <p:cNvCxnSpPr>
            <a:cxnSpLocks/>
          </p:cNvCxnSpPr>
          <p:nvPr/>
        </p:nvCxnSpPr>
        <p:spPr>
          <a:xfrm flipH="1">
            <a:off x="438178" y="4993763"/>
            <a:ext cx="11148985" cy="0"/>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Picture 9">
            <a:hlinkClick r:id="rId3" action="ppaction://hlinksldjump"/>
            <a:extLst>
              <a:ext uri="{FF2B5EF4-FFF2-40B4-BE49-F238E27FC236}">
                <a16:creationId xmlns:a16="http://schemas.microsoft.com/office/drawing/2014/main" id="{EEEDFDE9-D902-4A85-84B5-86081CD47AA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948833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93134-9D41-4455-AE44-20830899846D}"/>
              </a:ext>
            </a:extLst>
          </p:cNvPr>
          <p:cNvSpPr>
            <a:spLocks noGrp="1"/>
          </p:cNvSpPr>
          <p:nvPr>
            <p:ph type="title"/>
          </p:nvPr>
        </p:nvSpPr>
        <p:spPr/>
        <p:txBody>
          <a:bodyPr/>
          <a:lstStyle/>
          <a:p>
            <a:r>
              <a:rPr lang="en-GB" dirty="0"/>
              <a:t>Contents</a:t>
            </a:r>
            <a:endParaRPr lang="en-US" dirty="0"/>
          </a:p>
        </p:txBody>
      </p:sp>
      <p:sp>
        <p:nvSpPr>
          <p:cNvPr id="3" name="Text Placeholder 2">
            <a:extLst>
              <a:ext uri="{FF2B5EF4-FFF2-40B4-BE49-F238E27FC236}">
                <a16:creationId xmlns:a16="http://schemas.microsoft.com/office/drawing/2014/main" id="{0031141C-F214-44FF-89D7-D2B7B3FE4C50}"/>
              </a:ext>
            </a:extLst>
          </p:cNvPr>
          <p:cNvSpPr>
            <a:spLocks noGrp="1"/>
          </p:cNvSpPr>
          <p:nvPr>
            <p:ph type="body" sz="quarter" idx="10"/>
          </p:nvPr>
        </p:nvSpPr>
        <p:spPr/>
        <p:txBody>
          <a:bodyPr/>
          <a:lstStyle/>
          <a:p>
            <a:endParaRPr lang="en-US"/>
          </a:p>
        </p:txBody>
      </p:sp>
      <p:graphicFrame>
        <p:nvGraphicFramePr>
          <p:cNvPr id="7" name="Content Placeholder 10">
            <a:extLst>
              <a:ext uri="{FF2B5EF4-FFF2-40B4-BE49-F238E27FC236}">
                <a16:creationId xmlns:a16="http://schemas.microsoft.com/office/drawing/2014/main" id="{525BFD36-8472-45CA-B363-91945864294E}"/>
              </a:ext>
            </a:extLst>
          </p:cNvPr>
          <p:cNvGraphicFramePr>
            <a:graphicFrameLocks/>
          </p:cNvGraphicFramePr>
          <p:nvPr>
            <p:extLst>
              <p:ext uri="{D42A27DB-BD31-4B8C-83A1-F6EECF244321}">
                <p14:modId xmlns:p14="http://schemas.microsoft.com/office/powerpoint/2010/main" val="3537516312"/>
              </p:ext>
            </p:extLst>
          </p:nvPr>
        </p:nvGraphicFramePr>
        <p:xfrm>
          <a:off x="425450" y="1341438"/>
          <a:ext cx="11342687" cy="2709729"/>
        </p:xfrm>
        <a:graphic>
          <a:graphicData uri="http://schemas.openxmlformats.org/drawingml/2006/table">
            <a:tbl>
              <a:tblPr firstRow="1" bandRow="1"/>
              <a:tblGrid>
                <a:gridCol w="846675">
                  <a:extLst>
                    <a:ext uri="{9D8B030D-6E8A-4147-A177-3AD203B41FA5}">
                      <a16:colId xmlns:a16="http://schemas.microsoft.com/office/drawing/2014/main" val="20001"/>
                    </a:ext>
                  </a:extLst>
                </a:gridCol>
                <a:gridCol w="10496012">
                  <a:extLst>
                    <a:ext uri="{9D8B030D-6E8A-4147-A177-3AD203B41FA5}">
                      <a16:colId xmlns:a16="http://schemas.microsoft.com/office/drawing/2014/main" val="20002"/>
                    </a:ext>
                  </a:extLst>
                </a:gridCol>
              </a:tblGrid>
              <a:tr h="202566">
                <a:tc gridSpan="2">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latin typeface="+mj-lt"/>
                          <a:cs typeface="Arial" panose="020B0604020202020204" pitchFamily="34" charset="0"/>
                        </a:rPr>
                        <a:t>3. Public health</a:t>
                      </a:r>
                    </a:p>
                  </a:txBody>
                  <a:tcPr anchor="ctr">
                    <a:lnL w="6350" cap="flat" cmpd="sng" algn="ctr">
                      <a:solidFill>
                        <a:srgbClr val="004B87"/>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endParaRPr lang="en-GB" sz="1400" dirty="0">
                        <a:latin typeface="Arial" panose="020B0604020202020204" pitchFamily="34" charset="0"/>
                        <a:cs typeface="Arial" panose="020B0604020202020204" pitchFamily="34" charset="0"/>
                      </a:endParaRPr>
                    </a:p>
                  </a:txBody>
                  <a:tcPr anchor="b">
                    <a:lnL w="6350" cap="flat" cmpd="sng" algn="ctr">
                      <a:solidFill>
                        <a:schemeClr val="accent1"/>
                      </a:solidFill>
                      <a:prstDash val="solid"/>
                      <a:round/>
                      <a:headEnd type="none" w="med" len="med"/>
                      <a:tailEnd type="none" w="med" len="med"/>
                    </a:lnL>
                    <a:lnR w="6350" cap="flat" cmpd="sng" algn="ctr">
                      <a:solidFill>
                        <a:schemeClr val="accent1"/>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700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LBO05</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Genome-wide association study for alcohol-related cirrhosis identifies new risk loci in </a:t>
                      </a:r>
                      <a:r>
                        <a:rPr lang="en-GB" sz="1400" b="0" i="1" u="none" strike="noStrike" dirty="0">
                          <a:solidFill>
                            <a:schemeClr val="tx1"/>
                          </a:solidFill>
                          <a:effectLst/>
                          <a:latin typeface="+mj-lt"/>
                        </a:rPr>
                        <a:t>MARC1</a:t>
                      </a:r>
                      <a:r>
                        <a:rPr lang="en-GB" sz="1400" b="0" i="0" u="none" strike="noStrike" dirty="0">
                          <a:solidFill>
                            <a:schemeClr val="tx1"/>
                          </a:solidFill>
                          <a:effectLst/>
                          <a:latin typeface="+mj-lt"/>
                        </a:rPr>
                        <a:t> and </a:t>
                      </a:r>
                      <a:r>
                        <a:rPr lang="en-GB" sz="1400" b="0" i="1" u="none" strike="noStrike" dirty="0">
                          <a:solidFill>
                            <a:schemeClr val="tx1"/>
                          </a:solidFill>
                          <a:effectLst/>
                          <a:latin typeface="+mj-lt"/>
                        </a:rPr>
                        <a:t>HNRNPUL1</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38100" cap="flat" cmpd="sng" algn="ctr">
                      <a:solidFill>
                        <a:srgbClr val="FFFFFF"/>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0111515"/>
                  </a:ext>
                </a:extLst>
              </a:tr>
              <a:tr h="12633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SAT274</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Evaluation of hepatitis B virus epidemiology, vaccine impact and treatment eligibility: a census-based community serological survey in Blantyre, Malawi</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5282319"/>
                  </a:ext>
                </a:extLst>
              </a:tr>
              <a:tr h="27000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SAT277</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The best strategy for retrieval of hepatitis C patients lost to follow up: randomized clinical trial</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7558258"/>
                  </a:ext>
                </a:extLst>
              </a:tr>
              <a:tr h="12633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SAT296</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36000" algn="l" fontAlgn="t"/>
                      <a:r>
                        <a:rPr lang="en-GB" sz="1400" b="0" i="0" u="none" strike="noStrike" dirty="0">
                          <a:solidFill>
                            <a:schemeClr val="tx1"/>
                          </a:solidFill>
                          <a:effectLst/>
                          <a:latin typeface="+mj-lt"/>
                        </a:rPr>
                        <a:t>Tailored message interventions promote the number of participants in viral hepatitis screening for Japanese workers - multicenter trial of 1,127,596 general check up applicants</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7043753"/>
                  </a:ext>
                </a:extLst>
              </a:tr>
              <a:tr h="126330">
                <a:tc>
                  <a:txBody>
                    <a:bodyPr/>
                    <a:lstStyle/>
                    <a:p>
                      <a:pPr marL="36000" algn="l" fontAlgn="t"/>
                      <a:r>
                        <a:rPr lang="en-GB" sz="1400" b="0" i="0" u="none" strike="noStrike" dirty="0">
                          <a:solidFill>
                            <a:schemeClr val="tx1"/>
                          </a:solidFill>
                          <a:effectLst/>
                          <a:latin typeface="+mj-lt"/>
                        </a:rPr>
                        <a:t>SAT309</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pPr marL="36000" algn="l" fontAlgn="t"/>
                      <a:r>
                        <a:rPr lang="en-GB" sz="1400" b="0" i="0" u="none" strike="noStrike" dirty="0">
                          <a:solidFill>
                            <a:schemeClr val="tx1"/>
                          </a:solidFill>
                          <a:effectLst/>
                          <a:latin typeface="+mj-lt"/>
                        </a:rPr>
                        <a:t>Opportunities to enhance linkage to hepatitis C care among people hospitalised for injection drug use-related complications: a population-based study</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4816734"/>
                  </a:ext>
                </a:extLst>
              </a:tr>
              <a:tr h="270000">
                <a:tc>
                  <a:txBody>
                    <a:bodyPr/>
                    <a:lstStyle/>
                    <a:p>
                      <a:pPr marL="36000" algn="l" fontAlgn="t"/>
                      <a:r>
                        <a:rPr lang="en-GB" sz="1400" b="0" i="0" u="none" strike="noStrike" dirty="0">
                          <a:solidFill>
                            <a:schemeClr val="tx1"/>
                          </a:solidFill>
                          <a:effectLst/>
                          <a:latin typeface="+mj-lt"/>
                        </a:rPr>
                        <a:t>SAT331</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pPr marL="36000" algn="l" fontAlgn="t"/>
                      <a:r>
                        <a:rPr lang="en-GB" sz="1400" b="0" i="0" u="none" strike="noStrike" dirty="0">
                          <a:solidFill>
                            <a:schemeClr val="tx1"/>
                          </a:solidFill>
                          <a:effectLst/>
                          <a:latin typeface="+mj-lt"/>
                        </a:rPr>
                        <a:t>Recent decline in hepatocellular carcinoma rates in the United States</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86673543"/>
                  </a:ext>
                </a:extLst>
              </a:tr>
              <a:tr h="270000">
                <a:tc>
                  <a:txBody>
                    <a:bodyPr/>
                    <a:lstStyle/>
                    <a:p>
                      <a:pPr marL="36000" algn="l" fontAlgn="t"/>
                      <a:r>
                        <a:rPr lang="en-GB" sz="1400" b="0" i="0" u="none" strike="noStrike" dirty="0">
                          <a:solidFill>
                            <a:schemeClr val="tx1"/>
                          </a:solidFill>
                          <a:effectLst/>
                          <a:latin typeface="+mj-lt"/>
                        </a:rPr>
                        <a:t>SAT333</a:t>
                      </a:r>
                    </a:p>
                  </a:txBody>
                  <a:tcPr marL="4763" marR="4763" marT="4763" marB="0" anchor="ctr">
                    <a:lnL w="6350" cap="flat" cmpd="sng" algn="ctr">
                      <a:solidFill>
                        <a:srgbClr val="004B87"/>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pPr marL="36000" algn="l" fontAlgn="t"/>
                      <a:r>
                        <a:rPr lang="en-GB" sz="1400" b="0" i="0" u="none" strike="noStrike" dirty="0">
                          <a:solidFill>
                            <a:schemeClr val="tx1"/>
                          </a:solidFill>
                          <a:effectLst/>
                          <a:latin typeface="+mj-lt"/>
                        </a:rPr>
                        <a:t>Development of a supportive needs assessment tool for cirrhosis (SNAC)</a:t>
                      </a:r>
                    </a:p>
                  </a:txBody>
                  <a:tcPr marL="4763" marR="4763" marT="4763" marB="0" anchor="ctr">
                    <a:lnL w="6350" cap="flat" cmpd="sng" algn="ctr">
                      <a:solidFill>
                        <a:srgbClr val="FFFFFF"/>
                      </a:solidFill>
                      <a:prstDash val="solid"/>
                      <a:round/>
                      <a:headEnd type="none" w="med" len="med"/>
                      <a:tailEnd type="none" w="med" len="med"/>
                    </a:lnL>
                    <a:lnR w="6350" cap="flat" cmpd="sng" algn="ctr">
                      <a:solidFill>
                        <a:srgbClr val="004B87"/>
                      </a:solidFill>
                      <a:prstDash val="solid"/>
                      <a:round/>
                      <a:headEnd type="none" w="med" len="med"/>
                      <a:tailEnd type="none" w="med" len="med"/>
                    </a:lnR>
                    <a:lnT w="6350" cap="flat" cmpd="sng" algn="ctr">
                      <a:solidFill>
                        <a:srgbClr val="004B87"/>
                      </a:solidFill>
                      <a:prstDash val="solid"/>
                      <a:round/>
                      <a:headEnd type="none" w="med" len="med"/>
                      <a:tailEnd type="none" w="med" len="med"/>
                    </a:lnT>
                    <a:lnB w="6350" cap="flat" cmpd="sng" algn="ctr">
                      <a:solidFill>
                        <a:srgbClr val="004B8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3009654"/>
                  </a:ext>
                </a:extLst>
              </a:tr>
            </a:tbl>
          </a:graphicData>
        </a:graphic>
      </p:graphicFrame>
      <p:sp>
        <p:nvSpPr>
          <p:cNvPr id="6" name="TextBox 5">
            <a:hlinkClick r:id="rId3" action="ppaction://hlinksldjump"/>
            <a:extLst>
              <a:ext uri="{FF2B5EF4-FFF2-40B4-BE49-F238E27FC236}">
                <a16:creationId xmlns:a16="http://schemas.microsoft.com/office/drawing/2014/main" id="{7A948177-B596-466E-84D5-E22C8AFAC014}"/>
              </a:ext>
            </a:extLst>
          </p:cNvPr>
          <p:cNvSpPr txBox="1">
            <a:spLocks/>
          </p:cNvSpPr>
          <p:nvPr/>
        </p:nvSpPr>
        <p:spPr>
          <a:xfrm>
            <a:off x="4240522" y="4244183"/>
            <a:ext cx="3709361" cy="576000"/>
          </a:xfrm>
          <a:prstGeom prst="rect">
            <a:avLst/>
          </a:prstGeom>
          <a:noFill/>
          <a:ln w="28575">
            <a:solidFill>
              <a:srgbClr val="004A86"/>
            </a:solidFill>
          </a:ln>
        </p:spPr>
        <p:txBody>
          <a:bodyPr wrap="square"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ysClr val="windowText" lastClr="000000"/>
                </a:solidFill>
                <a:effectLst/>
                <a:uLnTx/>
                <a:uFillTx/>
                <a:latin typeface="Arial" panose="020B0604020202020204"/>
                <a:ea typeface="+mn-ea"/>
                <a:cs typeface="+mn-cs"/>
              </a:rPr>
              <a:t>Click here to skip to this section</a:t>
            </a:r>
          </a:p>
        </p:txBody>
      </p:sp>
    </p:spTree>
    <p:extLst>
      <p:ext uri="{BB962C8B-B14F-4D97-AF65-F5344CB8AC3E}">
        <p14:creationId xmlns:p14="http://schemas.microsoft.com/office/powerpoint/2010/main" val="535689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94EC-1617-4702-96F3-11208509DA18}"/>
              </a:ext>
            </a:extLst>
          </p:cNvPr>
          <p:cNvSpPr>
            <a:spLocks noGrp="1"/>
          </p:cNvSpPr>
          <p:nvPr>
            <p:ph type="title"/>
          </p:nvPr>
        </p:nvSpPr>
        <p:spPr/>
        <p:txBody>
          <a:bodyPr/>
          <a:lstStyle/>
          <a:p>
            <a:r>
              <a:rPr kumimoji="0" lang="en-GB" sz="3600" b="0" i="0" u="none" strike="noStrike" kern="1200" cap="none" spc="0" normalizeH="0" baseline="0" noProof="0" dirty="0">
                <a:ln>
                  <a:noFill/>
                </a:ln>
                <a:solidFill>
                  <a:srgbClr val="004B87"/>
                </a:solidFill>
                <a:effectLst/>
                <a:uLnTx/>
                <a:uFillTx/>
                <a:latin typeface="Arial" panose="020B0604020202020204"/>
                <a:ea typeface="+mj-ea"/>
                <a:cs typeface="+mj-cs"/>
              </a:rPr>
              <a:t>1. </a:t>
            </a:r>
            <a:r>
              <a:rPr lang="en-GB" dirty="0">
                <a:latin typeface="Arial" panose="020B0604020202020204"/>
              </a:rPr>
              <a:t>Hepatitis C elimination</a:t>
            </a:r>
            <a:endParaRPr lang="en-US" dirty="0"/>
          </a:p>
        </p:txBody>
      </p:sp>
      <p:sp>
        <p:nvSpPr>
          <p:cNvPr id="3" name="Text Placeholder 2">
            <a:extLst>
              <a:ext uri="{FF2B5EF4-FFF2-40B4-BE49-F238E27FC236}">
                <a16:creationId xmlns:a16="http://schemas.microsoft.com/office/drawing/2014/main" id="{8048A179-659D-47B8-9A87-15BF688A7B3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8894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9"/>
            <a:ext cx="4645282" cy="4622400"/>
          </a:xfrm>
        </p:spPr>
        <p:txBody>
          <a:bodyPr vert="horz" lIns="91440" tIns="45720" rIns="91440" bIns="45720" rtlCol="0" anchor="t">
            <a:noAutofit/>
          </a:bodyPr>
          <a:lstStyle/>
          <a:p>
            <a:pPr marL="0" indent="0">
              <a:buNone/>
            </a:pPr>
            <a:r>
              <a:rPr lang="en-US" b="1" dirty="0">
                <a:solidFill>
                  <a:schemeClr val="bg1"/>
                </a:solidFill>
                <a:highlight>
                  <a:srgbClr val="004A86"/>
                </a:highlight>
              </a:rPr>
              <a:t>BACKGROUND &amp; AIMS</a:t>
            </a:r>
            <a:endParaRPr lang="en-US" dirty="0"/>
          </a:p>
          <a:p>
            <a:r>
              <a:rPr lang="en-US" sz="1800" dirty="0"/>
              <a:t>There are no large-scale interventional trials supporting HCV treatment as prevention </a:t>
            </a:r>
            <a:endParaRPr lang="en-US" sz="1800" dirty="0">
              <a:cs typeface="Arial"/>
            </a:endParaRPr>
          </a:p>
          <a:p>
            <a:r>
              <a:rPr lang="en-US" sz="1800" b="1" dirty="0"/>
              <a:t>AIM</a:t>
            </a:r>
            <a:r>
              <a:rPr lang="en-US" sz="1800" dirty="0"/>
              <a:t>: the Surveillance and Treatment of Prisoners with hepatitis C (</a:t>
            </a:r>
            <a:r>
              <a:rPr lang="en-US" sz="1800" dirty="0" err="1"/>
              <a:t>SToP</a:t>
            </a:r>
            <a:r>
              <a:rPr lang="en-US" sz="1800" dirty="0"/>
              <a:t>-C) study aimed to assess HCV treatment as prevention in 4 Australian prisons</a:t>
            </a:r>
            <a:endParaRPr lang="en-US" sz="1800" dirty="0">
              <a:cs typeface="Arial"/>
            </a:endParaRPr>
          </a:p>
          <a:p>
            <a:endParaRPr lang="en-US" sz="1800" dirty="0"/>
          </a:p>
          <a:p>
            <a:pPr marL="0" indent="0">
              <a:buNone/>
            </a:pPr>
            <a:r>
              <a:rPr lang="en-GB" b="1" dirty="0">
                <a:solidFill>
                  <a:schemeClr val="bg1"/>
                </a:solidFill>
                <a:highlight>
                  <a:srgbClr val="004A86"/>
                </a:highlight>
              </a:rPr>
              <a:t>METHODS</a:t>
            </a:r>
          </a:p>
          <a:p>
            <a:r>
              <a:rPr lang="en-US" sz="1800" dirty="0" err="1"/>
              <a:t>SToP</a:t>
            </a:r>
            <a:r>
              <a:rPr lang="en-US" sz="1800" dirty="0"/>
              <a:t>-C enrolled people incarcerated in 4 prisons*</a:t>
            </a:r>
          </a:p>
          <a:p>
            <a:pPr lvl="1"/>
            <a:r>
              <a:rPr lang="en-US" sz="1600" dirty="0"/>
              <a:t>2 maximum security: both male</a:t>
            </a:r>
          </a:p>
          <a:p>
            <a:pPr lvl="1"/>
            <a:r>
              <a:rPr lang="en-US" sz="1600" dirty="0"/>
              <a:t>2 medium security: 1 male, 1 female</a:t>
            </a:r>
          </a:p>
          <a:p>
            <a:r>
              <a:rPr lang="en-US" sz="1800" dirty="0"/>
              <a:t>OAT but no NSP was available </a:t>
            </a:r>
            <a:endParaRPr lang="en-GB" sz="1800" dirty="0"/>
          </a:p>
        </p:txBody>
      </p:sp>
      <p:sp>
        <p:nvSpPr>
          <p:cNvPr id="10" name="Content Placeholder 9">
            <a:extLst>
              <a:ext uri="{FF2B5EF4-FFF2-40B4-BE49-F238E27FC236}">
                <a16:creationId xmlns:a16="http://schemas.microsoft.com/office/drawing/2014/main" id="{699CA2A8-A768-4133-BB5C-16AD908B6A48}"/>
              </a:ext>
            </a:extLst>
          </p:cNvPr>
          <p:cNvSpPr>
            <a:spLocks noGrp="1"/>
          </p:cNvSpPr>
          <p:nvPr>
            <p:ph sz="half" idx="2"/>
          </p:nvPr>
        </p:nvSpPr>
        <p:spPr>
          <a:xfrm>
            <a:off x="5329647" y="1340769"/>
            <a:ext cx="6436601" cy="4622400"/>
          </a:xfrm>
        </p:spPr>
        <p:txBody>
          <a:bodyPr/>
          <a:lstStyle/>
          <a:p>
            <a:r>
              <a:rPr lang="en-US" sz="1800" dirty="0"/>
              <a:t>3 populations of participants were monitored every</a:t>
            </a:r>
            <a:br>
              <a:rPr lang="en-US" sz="1800" dirty="0"/>
            </a:br>
            <a:r>
              <a:rPr lang="en-US" sz="1800" dirty="0"/>
              <a:t>6 months for risk factors and HCV</a:t>
            </a:r>
            <a:r>
              <a:rPr lang="en-US" sz="1800" baseline="30000" dirty="0"/>
              <a:t>†</a:t>
            </a:r>
            <a:endParaRPr lang="en-US" sz="18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fontScale="90000"/>
          </a:bodyPr>
          <a:lstStyle/>
          <a:p>
            <a:r>
              <a:rPr lang="en-US" dirty="0"/>
              <a:t>Declining HCV incidence following rapid HCV treatment scale-up in a prison network in Australia: Evidence of treatment as prevention from the </a:t>
            </a:r>
            <a:r>
              <a:rPr lang="en-US" dirty="0" err="1"/>
              <a:t>SToP</a:t>
            </a:r>
            <a:r>
              <a:rPr lang="en-US" dirty="0"/>
              <a:t>-C study</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t>
            </a:r>
            <a:r>
              <a:rPr lang="en-US" dirty="0"/>
              <a:t>Enrolment commenced in October 2014 with final follow-up in November 2019;</a:t>
            </a:r>
            <a:br>
              <a:rPr lang="en-US" dirty="0"/>
            </a:br>
            <a:r>
              <a:rPr lang="en-US" baseline="30000" dirty="0"/>
              <a:t>†</a:t>
            </a:r>
            <a:r>
              <a:rPr lang="en-GB" dirty="0"/>
              <a:t>Following HCV antibody and RNA screening</a:t>
            </a:r>
          </a:p>
          <a:p>
            <a:r>
              <a:rPr lang="en-GB" dirty="0"/>
              <a:t>Dore G, et al. DILC 2020; LBP07</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5242413" y="1338263"/>
            <a:ext cx="0" cy="499110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A8B28F9-8DA2-4D94-91CB-3A516C2EBA70}"/>
              </a:ext>
            </a:extLst>
          </p:cNvPr>
          <p:cNvSpPr/>
          <p:nvPr/>
        </p:nvSpPr>
        <p:spPr>
          <a:xfrm>
            <a:off x="5515897" y="2085314"/>
            <a:ext cx="1969200" cy="672874"/>
          </a:xfrm>
          <a:prstGeom prst="rect">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Uninfected</a:t>
            </a:r>
            <a:b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(HCV Ab-)</a:t>
            </a:r>
          </a:p>
        </p:txBody>
      </p:sp>
      <p:sp>
        <p:nvSpPr>
          <p:cNvPr id="9" name="Rectangle 8">
            <a:extLst>
              <a:ext uri="{FF2B5EF4-FFF2-40B4-BE49-F238E27FC236}">
                <a16:creationId xmlns:a16="http://schemas.microsoft.com/office/drawing/2014/main" id="{6AC8831C-EE10-4528-BCF3-31CC91FBD9CA}"/>
              </a:ext>
            </a:extLst>
          </p:cNvPr>
          <p:cNvSpPr/>
          <p:nvPr/>
        </p:nvSpPr>
        <p:spPr>
          <a:xfrm>
            <a:off x="7656473" y="2085314"/>
            <a:ext cx="1969200" cy="672874"/>
          </a:xfrm>
          <a:prstGeom prst="rect">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Previously infected</a:t>
            </a:r>
            <a:b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(HCV Ab+/RNA-)</a:t>
            </a:r>
          </a:p>
        </p:txBody>
      </p:sp>
      <p:sp>
        <p:nvSpPr>
          <p:cNvPr id="12" name="Rectangle 11">
            <a:extLst>
              <a:ext uri="{FF2B5EF4-FFF2-40B4-BE49-F238E27FC236}">
                <a16:creationId xmlns:a16="http://schemas.microsoft.com/office/drawing/2014/main" id="{B4AEF7F9-EC47-4FDB-8EB3-0F1FF541CF9E}"/>
              </a:ext>
            </a:extLst>
          </p:cNvPr>
          <p:cNvSpPr/>
          <p:nvPr/>
        </p:nvSpPr>
        <p:spPr>
          <a:xfrm>
            <a:off x="9788180" y="2085314"/>
            <a:ext cx="1969200" cy="672874"/>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Infected</a:t>
            </a:r>
            <a:b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b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(HCV Ab+/RNA+)</a:t>
            </a:r>
          </a:p>
        </p:txBody>
      </p:sp>
      <p:sp>
        <p:nvSpPr>
          <p:cNvPr id="13" name="Rectangle 12">
            <a:extLst>
              <a:ext uri="{FF2B5EF4-FFF2-40B4-BE49-F238E27FC236}">
                <a16:creationId xmlns:a16="http://schemas.microsoft.com/office/drawing/2014/main" id="{75A526E2-ADBC-460E-8705-944049204FF4}"/>
              </a:ext>
            </a:extLst>
          </p:cNvPr>
          <p:cNvSpPr/>
          <p:nvPr/>
        </p:nvSpPr>
        <p:spPr>
          <a:xfrm>
            <a:off x="5515897" y="3117764"/>
            <a:ext cx="4109776" cy="672874"/>
          </a:xfrm>
          <a:prstGeom prst="rect">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At risk </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participants followed for HCV primary and reinfection</a:t>
            </a:r>
          </a:p>
        </p:txBody>
      </p:sp>
      <p:sp>
        <p:nvSpPr>
          <p:cNvPr id="14" name="Rectangle 13">
            <a:extLst>
              <a:ext uri="{FF2B5EF4-FFF2-40B4-BE49-F238E27FC236}">
                <a16:creationId xmlns:a16="http://schemas.microsoft.com/office/drawing/2014/main" id="{43696228-08FB-4CF8-B75E-4C329885B9AA}"/>
              </a:ext>
            </a:extLst>
          </p:cNvPr>
          <p:cNvSpPr/>
          <p:nvPr/>
        </p:nvSpPr>
        <p:spPr>
          <a:xfrm>
            <a:off x="9788180" y="3117764"/>
            <a:ext cx="1969200" cy="672874"/>
          </a:xfrm>
          <a:prstGeom prst="rect">
            <a:avLst/>
          </a:prstGeom>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FFFFFF"/>
                </a:solidFill>
                <a:effectLst/>
                <a:uLnTx/>
                <a:uFillTx/>
                <a:latin typeface="Arial" panose="020B0604020202020204"/>
                <a:ea typeface="+mn-ea"/>
                <a:cs typeface="+mn-cs"/>
              </a:rPr>
              <a:t>Assessed for treatment</a:t>
            </a:r>
          </a:p>
        </p:txBody>
      </p:sp>
      <p:cxnSp>
        <p:nvCxnSpPr>
          <p:cNvPr id="16" name="Connector: Elbow 15">
            <a:extLst>
              <a:ext uri="{FF2B5EF4-FFF2-40B4-BE49-F238E27FC236}">
                <a16:creationId xmlns:a16="http://schemas.microsoft.com/office/drawing/2014/main" id="{C9793E03-78E6-40B3-8828-66C3F7CB9E7D}"/>
              </a:ext>
            </a:extLst>
          </p:cNvPr>
          <p:cNvCxnSpPr>
            <a:stCxn id="3" idx="2"/>
            <a:endCxn id="13" idx="0"/>
          </p:cNvCxnSpPr>
          <p:nvPr/>
        </p:nvCxnSpPr>
        <p:spPr>
          <a:xfrm rot="16200000" flipH="1">
            <a:off x="6855853" y="2402832"/>
            <a:ext cx="359576" cy="107028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3202C232-6FCF-4B42-BF39-3222F801FFF5}"/>
              </a:ext>
            </a:extLst>
          </p:cNvPr>
          <p:cNvCxnSpPr>
            <a:stCxn id="9" idx="2"/>
            <a:endCxn id="13" idx="0"/>
          </p:cNvCxnSpPr>
          <p:nvPr/>
        </p:nvCxnSpPr>
        <p:spPr>
          <a:xfrm rot="5400000">
            <a:off x="7926141" y="2402832"/>
            <a:ext cx="359576" cy="1070288"/>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91A46C39-D4CE-47E1-ADBB-DDB18C9CA5B3}"/>
              </a:ext>
            </a:extLst>
          </p:cNvPr>
          <p:cNvCxnSpPr>
            <a:endCxn id="14" idx="0"/>
          </p:cNvCxnSpPr>
          <p:nvPr/>
        </p:nvCxnSpPr>
        <p:spPr>
          <a:xfrm flipH="1">
            <a:off x="10772780" y="2758187"/>
            <a:ext cx="4078" cy="35957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33718F6-7F90-4CA5-99CF-5D53D3CFC18C}"/>
              </a:ext>
            </a:extLst>
          </p:cNvPr>
          <p:cNvCxnSpPr>
            <a:cxnSpLocks/>
          </p:cNvCxnSpPr>
          <p:nvPr/>
        </p:nvCxnSpPr>
        <p:spPr>
          <a:xfrm>
            <a:off x="423863" y="3806456"/>
            <a:ext cx="4818550"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10740F22-477D-4E93-A3F4-AA50BB1A4863}"/>
              </a:ext>
            </a:extLst>
          </p:cNvPr>
          <p:cNvSpPr/>
          <p:nvPr/>
        </p:nvSpPr>
        <p:spPr>
          <a:xfrm>
            <a:off x="5515896" y="4128405"/>
            <a:ext cx="2561495" cy="103695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Pre-mid 2017</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a:r>
            <a:b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Standard of care HCV treatment through prison health service</a:t>
            </a:r>
          </a:p>
        </p:txBody>
      </p:sp>
      <p:sp>
        <p:nvSpPr>
          <p:cNvPr id="27" name="Rectangle 26">
            <a:extLst>
              <a:ext uri="{FF2B5EF4-FFF2-40B4-BE49-F238E27FC236}">
                <a16:creationId xmlns:a16="http://schemas.microsoft.com/office/drawing/2014/main" id="{F69F6566-1EE4-4310-9553-B33B7FC28DF2}"/>
              </a:ext>
            </a:extLst>
          </p:cNvPr>
          <p:cNvSpPr/>
          <p:nvPr/>
        </p:nvSpPr>
        <p:spPr>
          <a:xfrm>
            <a:off x="9195778" y="4128405"/>
            <a:ext cx="2559398" cy="103695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Post-mid 2017</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
            </a:r>
            <a:b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Intensive DAA scale-up (12 weeks SOF/VEL) through </a:t>
            </a:r>
            <a:r>
              <a:rPr kumimoji="0" lang="en-US" sz="1600" b="0" i="0" u="none" strike="noStrike" kern="1200" cap="none" spc="0" normalizeH="0" baseline="0" noProof="0" dirty="0" err="1">
                <a:ln>
                  <a:noFill/>
                </a:ln>
                <a:solidFill>
                  <a:prstClr val="black"/>
                </a:solidFill>
                <a:effectLst/>
                <a:uLnTx/>
                <a:uFillTx/>
                <a:latin typeface="Arial" panose="020B0604020202020204"/>
                <a:ea typeface="+mn-ea"/>
                <a:cs typeface="+mn-cs"/>
              </a:rPr>
              <a:t>SToP</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-C</a:t>
            </a:r>
            <a:endPar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9" name="Connector: Elbow 28">
            <a:extLst>
              <a:ext uri="{FF2B5EF4-FFF2-40B4-BE49-F238E27FC236}">
                <a16:creationId xmlns:a16="http://schemas.microsoft.com/office/drawing/2014/main" id="{1C1F7D87-2523-4A85-A457-756D125762C8}"/>
              </a:ext>
            </a:extLst>
          </p:cNvPr>
          <p:cNvCxnSpPr>
            <a:cxnSpLocks/>
            <a:stCxn id="14" idx="2"/>
            <a:endCxn id="26" idx="0"/>
          </p:cNvCxnSpPr>
          <p:nvPr/>
        </p:nvCxnSpPr>
        <p:spPr>
          <a:xfrm rot="5400000">
            <a:off x="8615829" y="1971453"/>
            <a:ext cx="337767" cy="3976136"/>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4062E945-C1B2-4803-8AD7-6B1FCDA5DA06}"/>
              </a:ext>
            </a:extLst>
          </p:cNvPr>
          <p:cNvCxnSpPr>
            <a:cxnSpLocks/>
            <a:stCxn id="14" idx="2"/>
            <a:endCxn id="27" idx="0"/>
          </p:cNvCxnSpPr>
          <p:nvPr/>
        </p:nvCxnSpPr>
        <p:spPr>
          <a:xfrm rot="5400000">
            <a:off x="10455246" y="3810870"/>
            <a:ext cx="337767" cy="297303"/>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B9BF77BF-26A0-4F5F-8651-653FD16CBEB8}"/>
              </a:ext>
            </a:extLst>
          </p:cNvPr>
          <p:cNvSpPr/>
          <p:nvPr/>
        </p:nvSpPr>
        <p:spPr>
          <a:xfrm>
            <a:off x="6586185" y="5548676"/>
            <a:ext cx="4109776" cy="672874"/>
          </a:xfrm>
          <a:prstGeom prst="rect">
            <a:avLst/>
          </a:pr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HCV incidence compared before and after treatment scale-up periods</a:t>
            </a:r>
          </a:p>
        </p:txBody>
      </p:sp>
      <p:cxnSp>
        <p:nvCxnSpPr>
          <p:cNvPr id="37" name="Connector: Elbow 36">
            <a:extLst>
              <a:ext uri="{FF2B5EF4-FFF2-40B4-BE49-F238E27FC236}">
                <a16:creationId xmlns:a16="http://schemas.microsoft.com/office/drawing/2014/main" id="{3F95EBC9-91A1-41CE-BA20-5A51D71AFB3F}"/>
              </a:ext>
            </a:extLst>
          </p:cNvPr>
          <p:cNvCxnSpPr>
            <a:cxnSpLocks/>
            <a:stCxn id="26" idx="2"/>
            <a:endCxn id="35" idx="0"/>
          </p:cNvCxnSpPr>
          <p:nvPr/>
        </p:nvCxnSpPr>
        <p:spPr>
          <a:xfrm rot="16200000" flipH="1">
            <a:off x="7527202" y="4434804"/>
            <a:ext cx="383313" cy="1844429"/>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38275FA2-5139-402F-8976-DA3DCF89177B}"/>
              </a:ext>
            </a:extLst>
          </p:cNvPr>
          <p:cNvCxnSpPr>
            <a:cxnSpLocks/>
          </p:cNvCxnSpPr>
          <p:nvPr/>
        </p:nvCxnSpPr>
        <p:spPr>
          <a:xfrm rot="5400000">
            <a:off x="9366619" y="4446000"/>
            <a:ext cx="383313" cy="1834404"/>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5" name="Picture 24">
            <a:hlinkClick r:id="rId3" action="ppaction://hlinksldjump"/>
            <a:extLst>
              <a:ext uri="{FF2B5EF4-FFF2-40B4-BE49-F238E27FC236}">
                <a16:creationId xmlns:a16="http://schemas.microsoft.com/office/drawing/2014/main" id="{0E7286A0-86FF-4B36-ABF9-39DDB7C674F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2063932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p:txBody>
          <a:bodyPr vert="horz" lIns="91440" tIns="45720" rIns="91440" bIns="45720" rtlCol="0" anchor="t">
            <a:noAutofit/>
          </a:bodyPr>
          <a:lstStyle/>
          <a:p>
            <a:pPr marL="0" indent="0">
              <a:spcAft>
                <a:spcPts val="300"/>
              </a:spcAft>
              <a:buNone/>
            </a:pPr>
            <a:r>
              <a:rPr lang="en-US" b="1" dirty="0">
                <a:solidFill>
                  <a:schemeClr val="bg1"/>
                </a:solidFill>
                <a:highlight>
                  <a:srgbClr val="004A86"/>
                </a:highlight>
              </a:rPr>
              <a:t>RESULTS </a:t>
            </a:r>
          </a:p>
          <a:p>
            <a:pPr>
              <a:spcAft>
                <a:spcPts val="300"/>
              </a:spcAft>
            </a:pPr>
            <a:r>
              <a:rPr lang="en-US" sz="1600" dirty="0"/>
              <a:t>3,691 participants enrolled*</a:t>
            </a:r>
            <a:endParaRPr lang="en-US" sz="1600" dirty="0">
              <a:cs typeface="Arial"/>
            </a:endParaRPr>
          </a:p>
          <a:p>
            <a:pPr lvl="1">
              <a:spcAft>
                <a:spcPts val="300"/>
              </a:spcAft>
            </a:pPr>
            <a:r>
              <a:rPr lang="en-US" sz="1400" dirty="0"/>
              <a:t>At risk of primary infection (Ab-): 2,240 (61%)</a:t>
            </a:r>
            <a:endParaRPr lang="en-US" sz="1400" dirty="0">
              <a:cs typeface="Arial"/>
            </a:endParaRPr>
          </a:p>
          <a:p>
            <a:pPr lvl="1">
              <a:spcAft>
                <a:spcPts val="300"/>
              </a:spcAft>
            </a:pPr>
            <a:r>
              <a:rPr lang="en-US" sz="1400" dirty="0"/>
              <a:t>At risk of reinfection (Ab+/RNA-): 725 (20%)</a:t>
            </a:r>
            <a:endParaRPr lang="en-US" sz="1400" dirty="0">
              <a:cs typeface="Arial"/>
            </a:endParaRPr>
          </a:p>
          <a:p>
            <a:pPr lvl="1">
              <a:spcAft>
                <a:spcPts val="300"/>
              </a:spcAft>
            </a:pPr>
            <a:r>
              <a:rPr lang="en-US" sz="1400" dirty="0"/>
              <a:t>HCV RNA+: 719 (19%)</a:t>
            </a:r>
            <a:endParaRPr lang="en-US" sz="1400" dirty="0">
              <a:cs typeface="Arial"/>
            </a:endParaRPr>
          </a:p>
          <a:p>
            <a:pPr>
              <a:spcAft>
                <a:spcPts val="300"/>
              </a:spcAft>
            </a:pPr>
            <a:r>
              <a:rPr lang="en-US" sz="1600" dirty="0"/>
              <a:t>DAA treatment initiated in </a:t>
            </a:r>
            <a:r>
              <a:rPr lang="en-US" sz="1600" dirty="0">
                <a:ea typeface="+mn-lt"/>
                <a:cs typeface="+mn-lt"/>
              </a:rPr>
              <a:t>352/484</a:t>
            </a:r>
            <a:r>
              <a:rPr lang="en-US" sz="1600" dirty="0"/>
              <a:t> (73%) HCV RNA+ participants during scale-up period</a:t>
            </a:r>
          </a:p>
          <a:p>
            <a:pPr>
              <a:spcAft>
                <a:spcPts val="300"/>
              </a:spcAft>
            </a:pPr>
            <a:r>
              <a:rPr lang="en-US" sz="1600" dirty="0"/>
              <a:t>At-risk population with longitudinal follow-up (n=1,643)</a:t>
            </a:r>
            <a:endParaRPr lang="en-US" sz="1600" dirty="0">
              <a:cs typeface="Arial"/>
            </a:endParaRPr>
          </a:p>
          <a:p>
            <a:pPr lvl="1">
              <a:spcAft>
                <a:spcPts val="300"/>
              </a:spcAft>
            </a:pPr>
            <a:r>
              <a:rPr lang="en-US" sz="1400" dirty="0"/>
              <a:t>Median age 33 years; 82% male</a:t>
            </a:r>
          </a:p>
          <a:p>
            <a:pPr lvl="1">
              <a:spcAft>
                <a:spcPts val="300"/>
              </a:spcAft>
            </a:pPr>
            <a:r>
              <a:rPr lang="en-US" sz="1400" dirty="0"/>
              <a:t>31% reported injecting drug use in prison</a:t>
            </a:r>
            <a:endParaRPr lang="en-US" sz="1400" dirty="0">
              <a:cs typeface="Arial"/>
            </a:endParaRPr>
          </a:p>
          <a:p>
            <a:pPr>
              <a:spcAft>
                <a:spcPts val="300"/>
              </a:spcAft>
            </a:pPr>
            <a:r>
              <a:rPr lang="en-US" sz="1600" dirty="0"/>
              <a:t>HCV incidence (</a:t>
            </a:r>
            <a:r>
              <a:rPr lang="en-US" sz="1600" dirty="0">
                <a:ea typeface="+mn-lt"/>
                <a:cs typeface="+mn-lt"/>
              </a:rPr>
              <a:t>1,818 person-years [</a:t>
            </a:r>
            <a:r>
              <a:rPr lang="en-US" sz="1600" dirty="0" err="1">
                <a:ea typeface="+mn-lt"/>
                <a:cs typeface="+mn-lt"/>
              </a:rPr>
              <a:t>py</a:t>
            </a:r>
            <a:r>
              <a:rPr lang="en-US" sz="1600" dirty="0">
                <a:ea typeface="+mn-lt"/>
                <a:cs typeface="+mn-lt"/>
              </a:rPr>
              <a:t>] follow-up)</a:t>
            </a:r>
            <a:endParaRPr lang="en-US" sz="1600" dirty="0">
              <a:cs typeface="Arial"/>
            </a:endParaRPr>
          </a:p>
          <a:p>
            <a:pPr lvl="1">
              <a:spcAft>
                <a:spcPts val="300"/>
              </a:spcAft>
            </a:pPr>
            <a:r>
              <a:rPr lang="en-US" sz="1400" dirty="0"/>
              <a:t>Overall: 6.1/100 </a:t>
            </a:r>
            <a:r>
              <a:rPr lang="en-US" sz="1400" dirty="0" err="1"/>
              <a:t>py</a:t>
            </a:r>
            <a:r>
              <a:rPr lang="en-US" sz="1400" dirty="0"/>
              <a:t> (95% CI: 5.1, 7.4)</a:t>
            </a:r>
            <a:endParaRPr lang="en-US" sz="1400" dirty="0">
              <a:cs typeface="Arial"/>
            </a:endParaRPr>
          </a:p>
          <a:p>
            <a:pPr lvl="1">
              <a:spcAft>
                <a:spcPts val="300"/>
              </a:spcAft>
            </a:pPr>
            <a:r>
              <a:rPr lang="en-US" sz="1400" dirty="0"/>
              <a:t>Primary infection: 4.6/100 </a:t>
            </a:r>
            <a:r>
              <a:rPr lang="en-US" sz="1400" dirty="0" err="1"/>
              <a:t>py</a:t>
            </a:r>
            <a:r>
              <a:rPr lang="en-US" sz="1400" dirty="0"/>
              <a:t> (95% CI: 3.6, 5.9)</a:t>
            </a:r>
            <a:endParaRPr lang="en-US" sz="1400" dirty="0">
              <a:cs typeface="Arial"/>
            </a:endParaRPr>
          </a:p>
          <a:p>
            <a:pPr lvl="1">
              <a:spcAft>
                <a:spcPts val="300"/>
              </a:spcAft>
            </a:pPr>
            <a:r>
              <a:rPr lang="en-US" sz="1400" dirty="0"/>
              <a:t>Reinfection: 9.3/100 </a:t>
            </a:r>
            <a:r>
              <a:rPr lang="en-US" sz="1400" dirty="0" err="1"/>
              <a:t>py</a:t>
            </a:r>
            <a:r>
              <a:rPr lang="en-US" sz="1400" dirty="0"/>
              <a:t> (95% CI: 7.2, 12.2)</a:t>
            </a:r>
            <a:endParaRPr lang="en-US" sz="1400" dirty="0">
              <a:cs typeface="Arial"/>
            </a:endParaRPr>
          </a:p>
          <a:p>
            <a:pPr>
              <a:spcAft>
                <a:spcPts val="300"/>
              </a:spcAft>
            </a:pPr>
            <a:endParaRPr lang="en-US" sz="1800" dirty="0">
              <a:cs typeface="Arial"/>
            </a:endParaRPr>
          </a:p>
          <a:p>
            <a:pPr>
              <a:spcAft>
                <a:spcPts val="300"/>
              </a:spcAft>
            </a:pPr>
            <a:endParaRPr lang="en-US" dirty="0">
              <a:cs typeface="Arial" panose="020B0604020202020204"/>
            </a:endParaRPr>
          </a:p>
          <a:p>
            <a:pPr>
              <a:spcAft>
                <a:spcPts val="300"/>
              </a:spcAft>
            </a:pPr>
            <a:endParaRPr lang="en-US" dirty="0">
              <a:cs typeface="Arial" panose="020B0604020202020204"/>
            </a:endParaRPr>
          </a:p>
          <a:p>
            <a:pPr>
              <a:spcAft>
                <a:spcPts val="300"/>
              </a:spcAft>
            </a:pPr>
            <a:endParaRPr lang="en-US" dirty="0"/>
          </a:p>
          <a:p>
            <a:pPr lvl="1">
              <a:spcAft>
                <a:spcPts val="300"/>
              </a:spcAft>
            </a:pPr>
            <a:endParaRPr lang="en-GB" dirty="0">
              <a:cs typeface="Arial" panose="020B0604020202020204"/>
            </a:endParaRP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fontScale="90000"/>
          </a:bodyPr>
          <a:lstStyle/>
          <a:p>
            <a:r>
              <a:rPr lang="en-US" dirty="0"/>
              <a:t>Declining HCV incidence following rapid HCV treatment scale-up in a prison network in Australia: Evidence of treatment as prevention from the </a:t>
            </a:r>
            <a:r>
              <a:rPr lang="en-US" dirty="0" err="1"/>
              <a:t>SToP</a:t>
            </a:r>
            <a:r>
              <a:rPr lang="en-US" dirty="0"/>
              <a:t>-C study</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*Enrolment coverage was 53−89% across prisons</a:t>
            </a:r>
            <a:endParaRPr lang="en-US" dirty="0"/>
          </a:p>
          <a:p>
            <a:r>
              <a:rPr lang="en-GB" dirty="0"/>
              <a:t>Dore G, et al. DILC 2020; LBP07</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4" name="Content Placeholder 1">
            <a:extLst>
              <a:ext uri="{FF2B5EF4-FFF2-40B4-BE49-F238E27FC236}">
                <a16:creationId xmlns:a16="http://schemas.microsoft.com/office/drawing/2014/main" id="{9426B5F6-7865-4243-992F-618818ACBF45}"/>
              </a:ext>
            </a:extLst>
          </p:cNvPr>
          <p:cNvSpPr txBox="1">
            <a:spLocks/>
          </p:cNvSpPr>
          <p:nvPr/>
        </p:nvSpPr>
        <p:spPr>
          <a:xfrm>
            <a:off x="6002317" y="4851761"/>
            <a:ext cx="5305570" cy="588634"/>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GB" sz="20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rPr>
              <a:t>CONCLUSION</a:t>
            </a:r>
            <a:r>
              <a:rPr kumimoji="0" lang="en-GB" sz="2000" b="1" i="0" u="none" strike="noStrike" kern="1200" cap="none" spc="0" normalizeH="0" baseline="0" noProof="0" dirty="0">
                <a:ln>
                  <a:noFill/>
                </a:ln>
                <a:solidFill>
                  <a:srgbClr val="FFFFFF"/>
                </a:solidFill>
                <a:effectLst/>
                <a:highlight>
                  <a:srgbClr val="FEFCFC"/>
                </a:highlight>
                <a:uLnTx/>
                <a:uFillTx/>
                <a:latin typeface="Arial" panose="020B0604020202020204"/>
                <a:ea typeface="+mn-ea"/>
                <a:cs typeface="+mn-cs"/>
              </a:rPr>
              <a:t> </a:t>
            </a:r>
            <a:r>
              <a:rPr kumimoji="0" lang="en-US" sz="1600" b="0" i="0" u="none" strike="noStrike" kern="1200" cap="none" spc="0" normalizeH="0" baseline="0" noProof="0" dirty="0">
                <a:ln>
                  <a:noFill/>
                </a:ln>
                <a:solidFill>
                  <a:prstClr val="black"/>
                </a:solidFill>
                <a:effectLst/>
                <a:uLnTx/>
                <a:uFillTx/>
                <a:latin typeface="Arial" panose="020B0604020202020204"/>
                <a:ea typeface="+mn-ea"/>
                <a:cs typeface="+mn-cs"/>
              </a:rPr>
              <a:t>Rapid scale-up of DAA therapy associated with HCV incidence reduction in prison, indicative of HCV treatment as prevention. Findings support broad DAA scale-up and enhanced harm reduction in prison, particularly for prevention of reinfection</a:t>
            </a:r>
            <a:endParaRPr kumimoji="0" lang="en-GB" sz="1600" b="1" i="0" u="none" strike="noStrike" kern="1200" cap="none" spc="0" normalizeH="0" baseline="0" noProof="0" dirty="0">
              <a:ln>
                <a:noFill/>
              </a:ln>
              <a:solidFill>
                <a:srgbClr val="FFFFFF"/>
              </a:solidFill>
              <a:effectLst/>
              <a:highlight>
                <a:srgbClr val="004A86"/>
              </a:highlight>
              <a:uLnTx/>
              <a:uFillTx/>
              <a:latin typeface="Arial" panose="020B0604020202020204"/>
              <a:ea typeface="+mn-ea"/>
              <a:cs typeface="+mn-cs"/>
            </a:endParaRPr>
          </a:p>
          <a:p>
            <a:pPr marL="342900" marR="0" lvl="0" indent="-34290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25" name="Straight Connector 24">
            <a:extLst>
              <a:ext uri="{FF2B5EF4-FFF2-40B4-BE49-F238E27FC236}">
                <a16:creationId xmlns:a16="http://schemas.microsoft.com/office/drawing/2014/main" id="{3CA2227A-08CA-4551-B5EE-6BD79DF6F822}"/>
              </a:ext>
            </a:extLst>
          </p:cNvPr>
          <p:cNvCxnSpPr>
            <a:cxnSpLocks/>
          </p:cNvCxnSpPr>
          <p:nvPr/>
        </p:nvCxnSpPr>
        <p:spPr>
          <a:xfrm>
            <a:off x="5922897" y="4770562"/>
            <a:ext cx="54984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A53F3408-C770-4474-8C5E-D5134DEB312D}"/>
              </a:ext>
            </a:extLst>
          </p:cNvPr>
          <p:cNvCxnSpPr>
            <a:cxnSpLocks/>
          </p:cNvCxnSpPr>
          <p:nvPr/>
        </p:nvCxnSpPr>
        <p:spPr>
          <a:xfrm>
            <a:off x="5922897" y="4049486"/>
            <a:ext cx="0" cy="2279877"/>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7" descr="A picture containing bird&#10;&#10;Description automatically generated">
            <a:extLst>
              <a:ext uri="{FF2B5EF4-FFF2-40B4-BE49-F238E27FC236}">
                <a16:creationId xmlns:a16="http://schemas.microsoft.com/office/drawing/2014/main" id="{933A7247-4558-4E4E-9D8E-6299AE0C4669}"/>
              </a:ext>
            </a:extLst>
          </p:cNvPr>
          <p:cNvPicPr>
            <a:picLocks noChangeAspect="1"/>
          </p:cNvPicPr>
          <p:nvPr/>
        </p:nvPicPr>
        <p:blipFill>
          <a:blip r:embed="rId3"/>
          <a:stretch>
            <a:fillRect/>
          </a:stretch>
        </p:blipFill>
        <p:spPr>
          <a:xfrm>
            <a:off x="6045600" y="1073909"/>
            <a:ext cx="5797978" cy="2493273"/>
          </a:xfrm>
          <a:prstGeom prst="rect">
            <a:avLst/>
          </a:prstGeom>
        </p:spPr>
      </p:pic>
      <p:sp>
        <p:nvSpPr>
          <p:cNvPr id="12" name="TextBox 11">
            <a:extLst>
              <a:ext uri="{FF2B5EF4-FFF2-40B4-BE49-F238E27FC236}">
                <a16:creationId xmlns:a16="http://schemas.microsoft.com/office/drawing/2014/main" id="{A79DDF7B-D09E-4BF1-BD34-0255855207D2}"/>
              </a:ext>
            </a:extLst>
          </p:cNvPr>
          <p:cNvSpPr txBox="1"/>
          <p:nvPr/>
        </p:nvSpPr>
        <p:spPr>
          <a:xfrm>
            <a:off x="5982930" y="3598537"/>
            <a:ext cx="6071539" cy="11757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fontAlgn="auto">
              <a:lnSpc>
                <a:spcPct val="100000"/>
              </a:lnSpc>
              <a:spcBef>
                <a:spcPct val="20000"/>
              </a:spcBef>
              <a:spcAft>
                <a:spcPts val="0"/>
              </a:spcAft>
              <a:buClr>
                <a:srgbClr val="004B87"/>
              </a:buClr>
              <a:buSzTx/>
              <a:buFont typeface="Arial" panose="020B0604020202020204" pitchFamily="34" charset="0"/>
              <a:buChar char="•"/>
              <a:tabLst/>
              <a:defRPr/>
            </a:pPr>
            <a:r>
              <a:rPr lang="en-US" sz="1600" dirty="0"/>
              <a:t>Overall HCV incidence: ↓48% from 8.3/100 </a:t>
            </a:r>
            <a:r>
              <a:rPr lang="en-US" sz="1600" dirty="0" err="1"/>
              <a:t>py</a:t>
            </a:r>
            <a:r>
              <a:rPr lang="en-US" sz="1600" dirty="0"/>
              <a:t/>
            </a:r>
            <a:br>
              <a:rPr lang="en-US" sz="1600" dirty="0"/>
            </a:br>
            <a:r>
              <a:rPr lang="en-US" sz="1600" dirty="0"/>
              <a:t>(95% CI: 6.5, 10.6) to 4.4/100 </a:t>
            </a:r>
            <a:r>
              <a:rPr lang="en-US" sz="1600" dirty="0" err="1"/>
              <a:t>py</a:t>
            </a:r>
            <a:r>
              <a:rPr lang="en-US" sz="1600" dirty="0"/>
              <a:t> (95% CI: 3.2, 5.6; p&lt;0.001)</a:t>
            </a:r>
          </a:p>
          <a:p>
            <a:pPr marL="342900" indent="-342900">
              <a:spcBef>
                <a:spcPct val="20000"/>
              </a:spcBef>
              <a:buClr>
                <a:srgbClr val="004B87"/>
              </a:buClr>
              <a:buFont typeface="Arial" panose="020B0604020202020204" pitchFamily="34" charset="0"/>
              <a:buChar char="•"/>
              <a:defRPr/>
            </a:pPr>
            <a:r>
              <a:rPr lang="en-US" sz="1600" dirty="0"/>
              <a:t>Primary infection: ↓67% from 6.6 to 2.9/100 </a:t>
            </a:r>
            <a:r>
              <a:rPr lang="en-US" sz="1600" dirty="0" err="1"/>
              <a:t>py</a:t>
            </a:r>
            <a:r>
              <a:rPr lang="en-US" sz="1600" dirty="0"/>
              <a:t> (p=0.02)</a:t>
            </a:r>
          </a:p>
          <a:p>
            <a:pPr marL="342900" marR="0" lvl="0" indent="-342900" fontAlgn="auto">
              <a:lnSpc>
                <a:spcPct val="100000"/>
              </a:lnSpc>
              <a:spcBef>
                <a:spcPct val="20000"/>
              </a:spcBef>
              <a:spcAft>
                <a:spcPts val="0"/>
              </a:spcAft>
              <a:buClr>
                <a:srgbClr val="004B87"/>
              </a:buClr>
              <a:buSzTx/>
              <a:buFont typeface="Arial" panose="020B0604020202020204" pitchFamily="34" charset="0"/>
              <a:buChar char="•"/>
              <a:tabLst/>
              <a:defRPr/>
            </a:pPr>
            <a:r>
              <a:rPr lang="en-US" sz="1600" dirty="0"/>
              <a:t>Reinfection: ↓41% from 12.4 to 7.3/100 </a:t>
            </a:r>
            <a:r>
              <a:rPr lang="en-US" sz="1600" dirty="0" err="1"/>
              <a:t>py</a:t>
            </a:r>
            <a:r>
              <a:rPr lang="en-US" sz="1600" dirty="0"/>
              <a:t> (p=0.05)</a:t>
            </a:r>
          </a:p>
        </p:txBody>
      </p:sp>
      <p:pic>
        <p:nvPicPr>
          <p:cNvPr id="11" name="Picture 10">
            <a:hlinkClick r:id="rId4" action="ppaction://hlinksldjump"/>
            <a:extLst>
              <a:ext uri="{FF2B5EF4-FFF2-40B4-BE49-F238E27FC236}">
                <a16:creationId xmlns:a16="http://schemas.microsoft.com/office/drawing/2014/main" id="{EC41FA49-FAE7-49DB-8422-2FB7173814AD}"/>
              </a:ext>
            </a:extLst>
          </p:cNvPr>
          <p:cNvPicPr>
            <a:picLocks noChangeAspect="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3644453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8"/>
            <a:ext cx="5406088" cy="4988585"/>
          </a:xfrm>
        </p:spPr>
        <p:txBody>
          <a:bodyPr/>
          <a:lstStyle/>
          <a:p>
            <a:pPr marL="0" indent="0">
              <a:buNone/>
            </a:pPr>
            <a:r>
              <a:rPr lang="en-US" sz="1800" b="1" dirty="0">
                <a:solidFill>
                  <a:schemeClr val="bg1"/>
                </a:solidFill>
                <a:highlight>
                  <a:srgbClr val="004A86"/>
                </a:highlight>
              </a:rPr>
              <a:t>BACKGROUND &amp; AIMS</a:t>
            </a:r>
            <a:r>
              <a:rPr lang="en-US" b="1" dirty="0">
                <a:solidFill>
                  <a:schemeClr val="bg1"/>
                </a:solidFill>
              </a:rPr>
              <a:t> </a:t>
            </a:r>
          </a:p>
          <a:p>
            <a:r>
              <a:rPr lang="en-US" sz="1600" dirty="0"/>
              <a:t>DAAs and POC testing for HCV allow for decentralized, simplified models of HCV care</a:t>
            </a:r>
          </a:p>
          <a:p>
            <a:pPr lvl="1"/>
            <a:r>
              <a:rPr lang="en-US" sz="1400" dirty="0"/>
              <a:t>Access to DAAs is often limited to tertiary hospitals</a:t>
            </a:r>
          </a:p>
          <a:p>
            <a:r>
              <a:rPr lang="en-US" sz="1600" dirty="0"/>
              <a:t>In Myanmar, ~1.4 million people are living with HCV</a:t>
            </a:r>
          </a:p>
          <a:p>
            <a:r>
              <a:rPr lang="en-US" sz="1600" dirty="0"/>
              <a:t>Need to increase capacity to test and treat HCV in Myanmar; therefore, expanding into primary healthcare-level facilities to provide simplified care models is required and must be explored</a:t>
            </a:r>
          </a:p>
          <a:p>
            <a:r>
              <a:rPr lang="en-US" sz="1600" b="1" dirty="0"/>
              <a:t>AIM</a:t>
            </a:r>
            <a:r>
              <a:rPr lang="en-US" sz="1600" dirty="0"/>
              <a:t>: to assess the feasibility, acceptability and effectiveness of a decentralized, simplified HCV care model in Myanmar</a:t>
            </a:r>
            <a:endParaRPr lang="en-GB" sz="1800" b="1" dirty="0">
              <a:solidFill>
                <a:schemeClr val="bg1"/>
              </a:solidFill>
              <a:highlight>
                <a:srgbClr val="004A86"/>
              </a:highlight>
            </a:endParaRPr>
          </a:p>
          <a:p>
            <a:pPr marL="0" indent="0">
              <a:buNone/>
            </a:pPr>
            <a:r>
              <a:rPr lang="en-GB" sz="1800" b="1" dirty="0">
                <a:solidFill>
                  <a:schemeClr val="bg1"/>
                </a:solidFill>
                <a:highlight>
                  <a:srgbClr val="004A86"/>
                </a:highlight>
              </a:rPr>
              <a:t>METHODS</a:t>
            </a:r>
          </a:p>
          <a:p>
            <a:r>
              <a:rPr lang="en-US" sz="1600" dirty="0"/>
              <a:t>Decentralized, community-based POC testing and DAA treatment simplified model of care established in Yangon, Myanmar</a:t>
            </a:r>
          </a:p>
          <a:p>
            <a:pPr lvl="1"/>
            <a:r>
              <a:rPr lang="en-GB" sz="1400" dirty="0"/>
              <a:t>PWID (Burnet Institute [BI] site)</a:t>
            </a:r>
          </a:p>
          <a:p>
            <a:pPr lvl="1"/>
            <a:r>
              <a:rPr lang="en-GB" sz="1400" dirty="0"/>
              <a:t>General population (Myanmar Liver Foundation </a:t>
            </a:r>
            <a:br>
              <a:rPr lang="en-GB" sz="1400" dirty="0"/>
            </a:br>
            <a:r>
              <a:rPr lang="en-GB" sz="1400" dirty="0"/>
              <a:t>[MLF] site)</a:t>
            </a:r>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fontScale="90000"/>
          </a:bodyPr>
          <a:lstStyle/>
          <a:p>
            <a:r>
              <a:rPr lang="en-US" dirty="0"/>
              <a:t>Community-based point-of-care hepatitis C testing and general practitioner initiated direct-acting antiviral therapy in Yangon, Myanmar (CT2 study)</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Draper B, et al. DILC 2020; AS037</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3" name="Straight Connector 112">
            <a:extLst>
              <a:ext uri="{FF2B5EF4-FFF2-40B4-BE49-F238E27FC236}">
                <a16:creationId xmlns:a16="http://schemas.microsoft.com/office/drawing/2014/main" id="{E67BBDA7-DBA8-43E9-8CA9-1B71D1099368}"/>
              </a:ext>
            </a:extLst>
          </p:cNvPr>
          <p:cNvCxnSpPr>
            <a:cxnSpLocks/>
          </p:cNvCxnSpPr>
          <p:nvPr/>
        </p:nvCxnSpPr>
        <p:spPr>
          <a:xfrm flipH="1">
            <a:off x="423863" y="4580408"/>
            <a:ext cx="54847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0BFEDEF5-64CC-4C4D-A8DF-1354E90A03FE}"/>
              </a:ext>
            </a:extLst>
          </p:cNvPr>
          <p:cNvCxnSpPr>
            <a:cxnSpLocks/>
          </p:cNvCxnSpPr>
          <p:nvPr/>
        </p:nvCxnSpPr>
        <p:spPr>
          <a:xfrm>
            <a:off x="5908619" y="1338263"/>
            <a:ext cx="0" cy="499110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0F94EF5-AADA-45A6-9E16-C85724C193FF}"/>
              </a:ext>
            </a:extLst>
          </p:cNvPr>
          <p:cNvSpPr txBox="1"/>
          <p:nvPr/>
        </p:nvSpPr>
        <p:spPr>
          <a:xfrm>
            <a:off x="6697003" y="1290872"/>
            <a:ext cx="4929555" cy="584775"/>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Rapid diagnostic test for anti-HCV performed on-site</a:t>
            </a:r>
            <a:b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(SD </a:t>
            </a:r>
            <a:r>
              <a:rPr kumimoji="0" lang="en-GB" sz="1600" b="0" i="0" u="none" strike="noStrike" kern="1200" cap="none" spc="0" normalizeH="0" baseline="0" noProof="0" dirty="0" err="1">
                <a:ln>
                  <a:noFill/>
                </a:ln>
                <a:solidFill>
                  <a:prstClr val="black"/>
                </a:solidFill>
                <a:effectLst/>
                <a:uLnTx/>
                <a:uFillTx/>
                <a:latin typeface="Arial" panose="020B0604020202020204"/>
                <a:ea typeface="+mn-ea"/>
                <a:cs typeface="+mn-cs"/>
              </a:rPr>
              <a:t>Bioline</a:t>
            </a: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a:t>
            </a:r>
          </a:p>
        </p:txBody>
      </p:sp>
      <p:sp>
        <p:nvSpPr>
          <p:cNvPr id="26" name="TextBox 25">
            <a:extLst>
              <a:ext uri="{FF2B5EF4-FFF2-40B4-BE49-F238E27FC236}">
                <a16:creationId xmlns:a16="http://schemas.microsoft.com/office/drawing/2014/main" id="{73486368-51A3-49AE-9DD6-3F5DDBC67CE9}"/>
              </a:ext>
            </a:extLst>
          </p:cNvPr>
          <p:cNvSpPr txBox="1"/>
          <p:nvPr/>
        </p:nvSpPr>
        <p:spPr>
          <a:xfrm>
            <a:off x="6188979" y="3679933"/>
            <a:ext cx="2760692"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External liver staging (APRI)</a:t>
            </a:r>
          </a:p>
        </p:txBody>
      </p:sp>
      <p:sp>
        <p:nvSpPr>
          <p:cNvPr id="31" name="TextBox 30">
            <a:extLst>
              <a:ext uri="{FF2B5EF4-FFF2-40B4-BE49-F238E27FC236}">
                <a16:creationId xmlns:a16="http://schemas.microsoft.com/office/drawing/2014/main" id="{AD62DC7F-9FF4-42B5-9D95-57D5B7758704}"/>
              </a:ext>
            </a:extLst>
          </p:cNvPr>
          <p:cNvSpPr txBox="1"/>
          <p:nvPr/>
        </p:nvSpPr>
        <p:spPr>
          <a:xfrm>
            <a:off x="8089277" y="2167286"/>
            <a:ext cx="2145011" cy="584775"/>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HCV RNA test on-site</a:t>
            </a:r>
            <a:b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(GeneXpert)</a:t>
            </a:r>
          </a:p>
        </p:txBody>
      </p:sp>
      <p:cxnSp>
        <p:nvCxnSpPr>
          <p:cNvPr id="6" name="Straight Arrow Connector 5">
            <a:extLst>
              <a:ext uri="{FF2B5EF4-FFF2-40B4-BE49-F238E27FC236}">
                <a16:creationId xmlns:a16="http://schemas.microsoft.com/office/drawing/2014/main" id="{DACF545E-6F0A-46DB-A7E7-D64D2659324C}"/>
              </a:ext>
            </a:extLst>
          </p:cNvPr>
          <p:cNvCxnSpPr>
            <a:stCxn id="15" idx="2"/>
            <a:endCxn id="31" idx="0"/>
          </p:cNvCxnSpPr>
          <p:nvPr/>
        </p:nvCxnSpPr>
        <p:spPr>
          <a:xfrm>
            <a:off x="9161781" y="1875647"/>
            <a:ext cx="2" cy="29163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1E7BC6B-DAB0-404F-B660-F8F6B3A01529}"/>
              </a:ext>
            </a:extLst>
          </p:cNvPr>
          <p:cNvSpPr txBox="1"/>
          <p:nvPr/>
        </p:nvSpPr>
        <p:spPr>
          <a:xfrm>
            <a:off x="9177030" y="1867135"/>
            <a:ext cx="94128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If positive</a:t>
            </a:r>
          </a:p>
        </p:txBody>
      </p:sp>
      <p:sp>
        <p:nvSpPr>
          <p:cNvPr id="35" name="TextBox 34">
            <a:extLst>
              <a:ext uri="{FF2B5EF4-FFF2-40B4-BE49-F238E27FC236}">
                <a16:creationId xmlns:a16="http://schemas.microsoft.com/office/drawing/2014/main" id="{D867131D-F611-4FA9-BB08-99F1141A545E}"/>
              </a:ext>
            </a:extLst>
          </p:cNvPr>
          <p:cNvSpPr txBox="1"/>
          <p:nvPr/>
        </p:nvSpPr>
        <p:spPr>
          <a:xfrm>
            <a:off x="7118717" y="3133267"/>
            <a:ext cx="901209"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Positive</a:t>
            </a:r>
          </a:p>
        </p:txBody>
      </p:sp>
      <p:sp>
        <p:nvSpPr>
          <p:cNvPr id="36" name="TextBox 35">
            <a:extLst>
              <a:ext uri="{FF2B5EF4-FFF2-40B4-BE49-F238E27FC236}">
                <a16:creationId xmlns:a16="http://schemas.microsoft.com/office/drawing/2014/main" id="{39439A29-D15A-4BE8-84F3-45BD3A7740E2}"/>
              </a:ext>
            </a:extLst>
          </p:cNvPr>
          <p:cNvSpPr txBox="1"/>
          <p:nvPr/>
        </p:nvSpPr>
        <p:spPr>
          <a:xfrm>
            <a:off x="10148463" y="3136198"/>
            <a:ext cx="992580"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Negative</a:t>
            </a:r>
          </a:p>
        </p:txBody>
      </p:sp>
      <p:cxnSp>
        <p:nvCxnSpPr>
          <p:cNvPr id="16" name="Straight Arrow Connector 15">
            <a:extLst>
              <a:ext uri="{FF2B5EF4-FFF2-40B4-BE49-F238E27FC236}">
                <a16:creationId xmlns:a16="http://schemas.microsoft.com/office/drawing/2014/main" id="{A2BC987D-1A43-4B10-849F-74CA1C7615FA}"/>
              </a:ext>
            </a:extLst>
          </p:cNvPr>
          <p:cNvCxnSpPr>
            <a:cxnSpLocks/>
            <a:stCxn id="35" idx="2"/>
            <a:endCxn id="26" idx="0"/>
          </p:cNvCxnSpPr>
          <p:nvPr/>
        </p:nvCxnSpPr>
        <p:spPr>
          <a:xfrm>
            <a:off x="7569322" y="3471821"/>
            <a:ext cx="3" cy="20811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C63A0909-4F02-4E6C-9D1C-FB7705E29FA1}"/>
              </a:ext>
            </a:extLst>
          </p:cNvPr>
          <p:cNvSpPr txBox="1"/>
          <p:nvPr/>
        </p:nvSpPr>
        <p:spPr>
          <a:xfrm>
            <a:off x="5978440" y="4226606"/>
            <a:ext cx="3181769"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Results at next GP appointment</a:t>
            </a:r>
          </a:p>
        </p:txBody>
      </p:sp>
      <p:cxnSp>
        <p:nvCxnSpPr>
          <p:cNvPr id="20" name="Straight Arrow Connector 19">
            <a:extLst>
              <a:ext uri="{FF2B5EF4-FFF2-40B4-BE49-F238E27FC236}">
                <a16:creationId xmlns:a16="http://schemas.microsoft.com/office/drawing/2014/main" id="{C182B5D1-F46B-479A-8ED6-E7E07F023C94}"/>
              </a:ext>
            </a:extLst>
          </p:cNvPr>
          <p:cNvCxnSpPr>
            <a:stCxn id="26" idx="2"/>
            <a:endCxn id="43" idx="0"/>
          </p:cNvCxnSpPr>
          <p:nvPr/>
        </p:nvCxnSpPr>
        <p:spPr>
          <a:xfrm>
            <a:off x="7569325" y="4018487"/>
            <a:ext cx="0" cy="20811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F4661E69-DEC7-45BD-A85A-F98F2E6387A6}"/>
              </a:ext>
            </a:extLst>
          </p:cNvPr>
          <p:cNvSpPr txBox="1"/>
          <p:nvPr/>
        </p:nvSpPr>
        <p:spPr>
          <a:xfrm>
            <a:off x="6627516" y="5097923"/>
            <a:ext cx="518475" cy="338554"/>
          </a:xfrm>
          <a:prstGeom prst="rect">
            <a:avLst/>
          </a:prstGeom>
          <a:solidFill>
            <a:schemeClr val="accent6">
              <a:lumMod val="20000"/>
              <a:lumOff val="80000"/>
            </a:schemeClr>
          </a:solid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Yes</a:t>
            </a:r>
          </a:p>
        </p:txBody>
      </p:sp>
      <p:sp>
        <p:nvSpPr>
          <p:cNvPr id="47" name="TextBox 46">
            <a:extLst>
              <a:ext uri="{FF2B5EF4-FFF2-40B4-BE49-F238E27FC236}">
                <a16:creationId xmlns:a16="http://schemas.microsoft.com/office/drawing/2014/main" id="{FA47E0C1-51D3-45CF-8EA9-85AC3C85C16F}"/>
              </a:ext>
            </a:extLst>
          </p:cNvPr>
          <p:cNvSpPr txBox="1"/>
          <p:nvPr/>
        </p:nvSpPr>
        <p:spPr>
          <a:xfrm>
            <a:off x="8028029" y="5097923"/>
            <a:ext cx="518400" cy="338554"/>
          </a:xfrm>
          <a:prstGeom prst="rect">
            <a:avLst/>
          </a:prstGeom>
          <a:solidFill>
            <a:schemeClr val="accent5">
              <a:lumMod val="20000"/>
              <a:lumOff val="80000"/>
            </a:schemeClr>
          </a:solid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No</a:t>
            </a:r>
          </a:p>
        </p:txBody>
      </p:sp>
      <p:cxnSp>
        <p:nvCxnSpPr>
          <p:cNvPr id="32" name="Connector: Elbow 31">
            <a:extLst>
              <a:ext uri="{FF2B5EF4-FFF2-40B4-BE49-F238E27FC236}">
                <a16:creationId xmlns:a16="http://schemas.microsoft.com/office/drawing/2014/main" id="{BB4997AC-D35F-447A-9302-EB24C58CADA9}"/>
              </a:ext>
            </a:extLst>
          </p:cNvPr>
          <p:cNvCxnSpPr>
            <a:stCxn id="43" idx="2"/>
            <a:endCxn id="46" idx="0"/>
          </p:cNvCxnSpPr>
          <p:nvPr/>
        </p:nvCxnSpPr>
        <p:spPr>
          <a:xfrm rot="5400000">
            <a:off x="6961659" y="4490256"/>
            <a:ext cx="532763" cy="68257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8F8B050D-E6C2-4BA5-9C71-43E945E8EEE7}"/>
              </a:ext>
            </a:extLst>
          </p:cNvPr>
          <p:cNvCxnSpPr>
            <a:stCxn id="43" idx="2"/>
            <a:endCxn id="47" idx="0"/>
          </p:cNvCxnSpPr>
          <p:nvPr/>
        </p:nvCxnSpPr>
        <p:spPr>
          <a:xfrm rot="16200000" flipH="1">
            <a:off x="7661896" y="4472589"/>
            <a:ext cx="532763" cy="717904"/>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F7F9B734-D6C1-45C6-AF6C-1A36C4B87053}"/>
              </a:ext>
            </a:extLst>
          </p:cNvPr>
          <p:cNvSpPr txBox="1"/>
          <p:nvPr/>
        </p:nvSpPr>
        <p:spPr>
          <a:xfrm>
            <a:off x="7578591" y="4518660"/>
            <a:ext cx="232467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Specialist review required?</a:t>
            </a:r>
          </a:p>
        </p:txBody>
      </p:sp>
      <p:sp>
        <p:nvSpPr>
          <p:cNvPr id="55" name="TextBox 54">
            <a:extLst>
              <a:ext uri="{FF2B5EF4-FFF2-40B4-BE49-F238E27FC236}">
                <a16:creationId xmlns:a16="http://schemas.microsoft.com/office/drawing/2014/main" id="{DB6437CB-3E66-4FF5-B339-0CE21019DAAB}"/>
              </a:ext>
            </a:extLst>
          </p:cNvPr>
          <p:cNvSpPr txBox="1"/>
          <p:nvPr/>
        </p:nvSpPr>
        <p:spPr>
          <a:xfrm>
            <a:off x="6263341" y="6336701"/>
            <a:ext cx="4047776" cy="338554"/>
          </a:xfrm>
          <a:prstGeom prst="rect">
            <a:avLst/>
          </a:prstGeom>
          <a:no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DAA therapy (SOF 400 mg + DCV 60 mg) </a:t>
            </a:r>
          </a:p>
        </p:txBody>
      </p:sp>
      <p:cxnSp>
        <p:nvCxnSpPr>
          <p:cNvPr id="40" name="Connector: Elbow 39">
            <a:extLst>
              <a:ext uri="{FF2B5EF4-FFF2-40B4-BE49-F238E27FC236}">
                <a16:creationId xmlns:a16="http://schemas.microsoft.com/office/drawing/2014/main" id="{C38726A9-C57D-4CFB-BD3C-25674B6E9A19}"/>
              </a:ext>
            </a:extLst>
          </p:cNvPr>
          <p:cNvCxnSpPr>
            <a:stCxn id="31" idx="2"/>
            <a:endCxn id="35" idx="0"/>
          </p:cNvCxnSpPr>
          <p:nvPr/>
        </p:nvCxnSpPr>
        <p:spPr>
          <a:xfrm rot="5400000">
            <a:off x="8174950" y="2146434"/>
            <a:ext cx="381206" cy="1592461"/>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Connector: Elbow 41">
            <a:extLst>
              <a:ext uri="{FF2B5EF4-FFF2-40B4-BE49-F238E27FC236}">
                <a16:creationId xmlns:a16="http://schemas.microsoft.com/office/drawing/2014/main" id="{3E766487-C8D8-40CB-B0A4-FE816A1E09CC}"/>
              </a:ext>
            </a:extLst>
          </p:cNvPr>
          <p:cNvCxnSpPr>
            <a:stCxn id="31" idx="2"/>
            <a:endCxn id="36" idx="0"/>
          </p:cNvCxnSpPr>
          <p:nvPr/>
        </p:nvCxnSpPr>
        <p:spPr>
          <a:xfrm rot="16200000" flipH="1">
            <a:off x="9711200" y="2202644"/>
            <a:ext cx="384137" cy="1482970"/>
          </a:xfrm>
          <a:prstGeom prst="bent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260B1C1F-694F-4163-91D8-4A1527ED160D}"/>
              </a:ext>
            </a:extLst>
          </p:cNvPr>
          <p:cNvCxnSpPr>
            <a:cxnSpLocks/>
            <a:stCxn id="47" idx="2"/>
            <a:endCxn id="55" idx="0"/>
          </p:cNvCxnSpPr>
          <p:nvPr/>
        </p:nvCxnSpPr>
        <p:spPr>
          <a:xfrm>
            <a:off x="8287229" y="5436477"/>
            <a:ext cx="0" cy="90022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477A3AC-8782-462C-81C5-DEBF3F237AD4}"/>
              </a:ext>
            </a:extLst>
          </p:cNvPr>
          <p:cNvSpPr txBox="1"/>
          <p:nvPr/>
        </p:nvSpPr>
        <p:spPr>
          <a:xfrm>
            <a:off x="10099502" y="4035539"/>
            <a:ext cx="1848583" cy="1077218"/>
          </a:xfrm>
          <a:prstGeom prst="rect">
            <a:avLst/>
          </a:prstGeom>
          <a:solidFill>
            <a:schemeClr val="accent1">
              <a:lumMod val="20000"/>
              <a:lumOff val="80000"/>
            </a:schemeClr>
          </a:solidFill>
          <a:ln>
            <a:solidFill>
              <a:schemeClr val="accent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a:ea typeface="+mn-ea"/>
                <a:cs typeface="+mn-cs"/>
              </a:rPr>
              <a:t>Outcome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HCV test positivity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Treatment uptake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a:ea typeface="+mn-ea"/>
                <a:cs typeface="+mn-cs"/>
              </a:rPr>
              <a:t>SVR12 rate</a:t>
            </a:r>
          </a:p>
        </p:txBody>
      </p:sp>
      <p:sp>
        <p:nvSpPr>
          <p:cNvPr id="66" name="TextBox 65">
            <a:extLst>
              <a:ext uri="{FF2B5EF4-FFF2-40B4-BE49-F238E27FC236}">
                <a16:creationId xmlns:a16="http://schemas.microsoft.com/office/drawing/2014/main" id="{227F3F7C-3BBA-4904-8C04-EE023FA4CEAC}"/>
              </a:ext>
            </a:extLst>
          </p:cNvPr>
          <p:cNvSpPr txBox="1"/>
          <p:nvPr/>
        </p:nvSpPr>
        <p:spPr>
          <a:xfrm>
            <a:off x="6126769" y="5613277"/>
            <a:ext cx="1519968" cy="307777"/>
          </a:xfrm>
          <a:prstGeom prst="rect">
            <a:avLst/>
          </a:prstGeom>
          <a:noFill/>
          <a:ln>
            <a:solidFill>
              <a:schemeClr val="accent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Specialist review</a:t>
            </a:r>
          </a:p>
        </p:txBody>
      </p:sp>
      <p:cxnSp>
        <p:nvCxnSpPr>
          <p:cNvPr id="51" name="Straight Arrow Connector 50">
            <a:extLst>
              <a:ext uri="{FF2B5EF4-FFF2-40B4-BE49-F238E27FC236}">
                <a16:creationId xmlns:a16="http://schemas.microsoft.com/office/drawing/2014/main" id="{8C307366-1949-4C2B-AAAF-8738F94707ED}"/>
              </a:ext>
            </a:extLst>
          </p:cNvPr>
          <p:cNvCxnSpPr>
            <a:cxnSpLocks/>
            <a:stCxn id="46" idx="2"/>
            <a:endCxn id="66" idx="0"/>
          </p:cNvCxnSpPr>
          <p:nvPr/>
        </p:nvCxnSpPr>
        <p:spPr>
          <a:xfrm flipH="1">
            <a:off x="6886753" y="5436477"/>
            <a:ext cx="1" cy="1768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C9B81558-A704-4B58-A892-645ABA6ED609}"/>
              </a:ext>
            </a:extLst>
          </p:cNvPr>
          <p:cNvCxnSpPr>
            <a:stCxn id="66" idx="2"/>
          </p:cNvCxnSpPr>
          <p:nvPr/>
        </p:nvCxnSpPr>
        <p:spPr>
          <a:xfrm>
            <a:off x="6886753" y="5921054"/>
            <a:ext cx="0" cy="4083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33" name="Picture 32">
            <a:hlinkClick r:id="rId3" action="ppaction://hlinksldjump"/>
            <a:extLst>
              <a:ext uri="{FF2B5EF4-FFF2-40B4-BE49-F238E27FC236}">
                <a16:creationId xmlns:a16="http://schemas.microsoft.com/office/drawing/2014/main" id="{7D678F37-B141-43FA-9613-810DA87748D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782002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7F1FDBE5-DE79-4FB4-A236-40447406A0A1}"/>
              </a:ext>
            </a:extLst>
          </p:cNvPr>
          <p:cNvGraphicFramePr>
            <a:graphicFrameLocks noGrp="1"/>
          </p:cNvGraphicFramePr>
          <p:nvPr/>
        </p:nvGraphicFramePr>
        <p:xfrm>
          <a:off x="487391" y="1657387"/>
          <a:ext cx="4956084" cy="1630680"/>
        </p:xfrm>
        <a:graphic>
          <a:graphicData uri="http://schemas.openxmlformats.org/drawingml/2006/table">
            <a:tbl>
              <a:tblPr firstRow="1" bandRow="1">
                <a:tableStyleId>{5C22544A-7EE6-4342-B048-85BDC9FD1C3A}</a:tableStyleId>
              </a:tblPr>
              <a:tblGrid>
                <a:gridCol w="1681593">
                  <a:extLst>
                    <a:ext uri="{9D8B030D-6E8A-4147-A177-3AD203B41FA5}">
                      <a16:colId xmlns:a16="http://schemas.microsoft.com/office/drawing/2014/main" val="254977182"/>
                    </a:ext>
                  </a:extLst>
                </a:gridCol>
                <a:gridCol w="987137">
                  <a:extLst>
                    <a:ext uri="{9D8B030D-6E8A-4147-A177-3AD203B41FA5}">
                      <a16:colId xmlns:a16="http://schemas.microsoft.com/office/drawing/2014/main" val="3931741292"/>
                    </a:ext>
                  </a:extLst>
                </a:gridCol>
                <a:gridCol w="1163781">
                  <a:extLst>
                    <a:ext uri="{9D8B030D-6E8A-4147-A177-3AD203B41FA5}">
                      <a16:colId xmlns:a16="http://schemas.microsoft.com/office/drawing/2014/main" val="4260740558"/>
                    </a:ext>
                  </a:extLst>
                </a:gridCol>
                <a:gridCol w="1123573">
                  <a:extLst>
                    <a:ext uri="{9D8B030D-6E8A-4147-A177-3AD203B41FA5}">
                      <a16:colId xmlns:a16="http://schemas.microsoft.com/office/drawing/2014/main" val="1556301398"/>
                    </a:ext>
                  </a:extLst>
                </a:gridCol>
              </a:tblGrid>
              <a:tr h="370840">
                <a:tc>
                  <a:txBody>
                    <a:bodyPr/>
                    <a:lstStyle/>
                    <a:p>
                      <a:endParaRPr lang="en-GB" sz="1400" b="0"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400" b="0" dirty="0">
                          <a:solidFill>
                            <a:schemeClr val="bg2"/>
                          </a:solidFill>
                        </a:rPr>
                        <a:t>Overall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solidFill>
                            <a:schemeClr val="bg2"/>
                          </a:solidFill>
                        </a:rPr>
                        <a:t>BI &amp; NSP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solidFill>
                            <a:schemeClr val="bg2"/>
                          </a:solidFill>
                        </a:rPr>
                        <a:t>MLF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8051620"/>
                  </a:ext>
                </a:extLst>
              </a:tr>
              <a:tr h="370840">
                <a:tc>
                  <a:txBody>
                    <a:bodyPr/>
                    <a:lstStyle/>
                    <a:p>
                      <a:r>
                        <a:rPr lang="en-GB" sz="1400" b="0" dirty="0"/>
                        <a:t>Participants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t>633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t>253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t>380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1666782"/>
                  </a:ext>
                </a:extLst>
              </a:tr>
              <a:tr h="370840">
                <a:tc>
                  <a:txBody>
                    <a:bodyPr/>
                    <a:lstStyle/>
                    <a:p>
                      <a:r>
                        <a:rPr lang="en-GB" sz="1400" b="0" dirty="0"/>
                        <a:t>Median time to DAA*, days (IQR)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t>3 (2,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t>4 (3,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t>2 (2,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74931081"/>
                  </a:ext>
                </a:extLst>
              </a:tr>
              <a:tr h="370840">
                <a:tc>
                  <a:txBody>
                    <a:bodyPr/>
                    <a:lstStyle/>
                    <a:p>
                      <a:r>
                        <a:rPr lang="en-GB" sz="1400" b="0" dirty="0"/>
                        <a:t>Cure rate,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t>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400" b="0" dirty="0"/>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7278235"/>
                  </a:ext>
                </a:extLst>
              </a:tr>
            </a:tbl>
          </a:graphicData>
        </a:graphic>
      </p:graphicFrame>
      <p:sp>
        <p:nvSpPr>
          <p:cNvPr id="2" name="Content Placeholder 1">
            <a:extLst>
              <a:ext uri="{FF2B5EF4-FFF2-40B4-BE49-F238E27FC236}">
                <a16:creationId xmlns:a16="http://schemas.microsoft.com/office/drawing/2014/main" id="{6333043C-CFE1-4B3B-A281-D1FE9202561E}"/>
              </a:ext>
            </a:extLst>
          </p:cNvPr>
          <p:cNvSpPr>
            <a:spLocks noGrp="1"/>
          </p:cNvSpPr>
          <p:nvPr>
            <p:ph sz="half" idx="1"/>
          </p:nvPr>
        </p:nvSpPr>
        <p:spPr>
          <a:xfrm>
            <a:off x="425753" y="1340768"/>
            <a:ext cx="5406088" cy="5247067"/>
          </a:xfrm>
        </p:spPr>
        <p:txBody>
          <a:bodyPr/>
          <a:lstStyle/>
          <a:p>
            <a:pPr marL="0" indent="0">
              <a:buNone/>
            </a:pPr>
            <a:r>
              <a:rPr lang="en-US" sz="1800" b="1" dirty="0">
                <a:solidFill>
                  <a:schemeClr val="bg1"/>
                </a:solidFill>
                <a:highlight>
                  <a:srgbClr val="004A86"/>
                </a:highlight>
              </a:rPr>
              <a:t>RESULTS</a:t>
            </a:r>
            <a:r>
              <a:rPr lang="en-US" b="1" dirty="0">
                <a:solidFill>
                  <a:schemeClr val="bg1"/>
                </a:solidFill>
              </a:rPr>
              <a:t> </a:t>
            </a:r>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264 (42%) reported injecting drug use</a:t>
            </a:r>
          </a:p>
          <a:p>
            <a:pPr lvl="1"/>
            <a:r>
              <a:rPr lang="en-US" sz="1400" dirty="0"/>
              <a:t>Of these, 236 (89%) had injected in the past 6 months</a:t>
            </a:r>
          </a:p>
          <a:p>
            <a:r>
              <a:rPr lang="en-US" sz="1600" dirty="0"/>
              <a:t>161 (25%) currently on methadone at enrolment visit </a:t>
            </a:r>
          </a:p>
          <a:p>
            <a:r>
              <a:rPr lang="en-US" sz="1600" dirty="0"/>
              <a:t>Other risk factors included: family history of HCV/liver disease (n=87, 14%), history of surgery (n=49, 8%) </a:t>
            </a:r>
          </a:p>
          <a:p>
            <a:r>
              <a:rPr lang="en-US" sz="1600" dirty="0"/>
              <a:t>488/489 eligible participants initiated on treatment</a:t>
            </a:r>
          </a:p>
          <a:p>
            <a:pPr marL="0" indent="0">
              <a:buNone/>
            </a:pPr>
            <a:r>
              <a:rPr lang="en-US" sz="1800" b="1" dirty="0">
                <a:solidFill>
                  <a:schemeClr val="bg1"/>
                </a:solidFill>
                <a:highlight>
                  <a:srgbClr val="004A86"/>
                </a:highlight>
              </a:rPr>
              <a:t/>
            </a:r>
            <a:br>
              <a:rPr lang="en-US" sz="1800" b="1" dirty="0">
                <a:solidFill>
                  <a:schemeClr val="bg1"/>
                </a:solidFill>
                <a:highlight>
                  <a:srgbClr val="004A86"/>
                </a:highlight>
              </a:rPr>
            </a:br>
            <a:endParaRPr lang="en-GB" sz="1600" dirty="0"/>
          </a:p>
        </p:txBody>
      </p:sp>
      <p:sp>
        <p:nvSpPr>
          <p:cNvPr id="4" name="Title 3">
            <a:extLst>
              <a:ext uri="{FF2B5EF4-FFF2-40B4-BE49-F238E27FC236}">
                <a16:creationId xmlns:a16="http://schemas.microsoft.com/office/drawing/2014/main" id="{33A11FB3-1515-484C-8D98-85CA55BD8349}"/>
              </a:ext>
            </a:extLst>
          </p:cNvPr>
          <p:cNvSpPr>
            <a:spLocks noGrp="1"/>
          </p:cNvSpPr>
          <p:nvPr>
            <p:ph type="title"/>
          </p:nvPr>
        </p:nvSpPr>
        <p:spPr/>
        <p:txBody>
          <a:bodyPr>
            <a:normAutofit fontScale="90000"/>
          </a:bodyPr>
          <a:lstStyle/>
          <a:p>
            <a:r>
              <a:rPr lang="en-US" dirty="0"/>
              <a:t>Community-based point-of-care hepatitis C testing and general practitioner initiated direct-acting antiviral therapy in Yangon, Myanmar (CT2 study)</a:t>
            </a:r>
            <a:endParaRPr lang="en-GB" dirty="0"/>
          </a:p>
        </p:txBody>
      </p:sp>
      <p:sp>
        <p:nvSpPr>
          <p:cNvPr id="5" name="Text Placeholder 4">
            <a:extLst>
              <a:ext uri="{FF2B5EF4-FFF2-40B4-BE49-F238E27FC236}">
                <a16:creationId xmlns:a16="http://schemas.microsoft.com/office/drawing/2014/main" id="{DFF8B8FC-2D2A-4148-9E89-CC1689F2AE8A}"/>
              </a:ext>
            </a:extLst>
          </p:cNvPr>
          <p:cNvSpPr>
            <a:spLocks noGrp="1"/>
          </p:cNvSpPr>
          <p:nvPr>
            <p:ph type="body" sz="quarter" idx="10"/>
          </p:nvPr>
        </p:nvSpPr>
        <p:spPr/>
        <p:txBody>
          <a:bodyPr/>
          <a:lstStyle/>
          <a:p>
            <a:r>
              <a:rPr lang="en-GB" dirty="0"/>
              <a:t>*</a:t>
            </a:r>
            <a:r>
              <a:rPr lang="en-US" dirty="0">
                <a:solidFill>
                  <a:srgbClr val="000000"/>
                </a:solidFill>
              </a:rPr>
              <a:t>Median turnaround time from RNA test to DAA initiation</a:t>
            </a:r>
            <a:endParaRPr lang="en-GB" dirty="0"/>
          </a:p>
          <a:p>
            <a:r>
              <a:rPr lang="en-GB" dirty="0"/>
              <a:t>Draper B, et al. DILC 2020; AS037</a:t>
            </a:r>
          </a:p>
        </p:txBody>
      </p:sp>
      <p:sp>
        <p:nvSpPr>
          <p:cNvPr id="7" name="Content Placeholder 1">
            <a:extLst>
              <a:ext uri="{FF2B5EF4-FFF2-40B4-BE49-F238E27FC236}">
                <a16:creationId xmlns:a16="http://schemas.microsoft.com/office/drawing/2014/main" id="{CC4C50C9-F396-47A7-A176-B34C102FA5B4}"/>
              </a:ext>
            </a:extLst>
          </p:cNvPr>
          <p:cNvSpPr txBox="1">
            <a:spLocks/>
          </p:cNvSpPr>
          <p:nvPr/>
        </p:nvSpPr>
        <p:spPr>
          <a:xfrm>
            <a:off x="425752" y="3022085"/>
            <a:ext cx="5090145" cy="2228341"/>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rgbClr val="004B87"/>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004B87"/>
              </a:buClr>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cxnSp>
        <p:nvCxnSpPr>
          <p:cNvPr id="113" name="Straight Connector 112">
            <a:extLst>
              <a:ext uri="{FF2B5EF4-FFF2-40B4-BE49-F238E27FC236}">
                <a16:creationId xmlns:a16="http://schemas.microsoft.com/office/drawing/2014/main" id="{E67BBDA7-DBA8-43E9-8CA9-1B71D1099368}"/>
              </a:ext>
            </a:extLst>
          </p:cNvPr>
          <p:cNvCxnSpPr>
            <a:cxnSpLocks/>
          </p:cNvCxnSpPr>
          <p:nvPr/>
        </p:nvCxnSpPr>
        <p:spPr>
          <a:xfrm flipH="1">
            <a:off x="442502" y="5261687"/>
            <a:ext cx="11144661"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F82ACF07-3B46-4850-8EFA-7876AB1F101A}"/>
              </a:ext>
            </a:extLst>
          </p:cNvPr>
          <p:cNvGrpSpPr/>
          <p:nvPr/>
        </p:nvGrpSpPr>
        <p:grpSpPr>
          <a:xfrm>
            <a:off x="5831841" y="1179683"/>
            <a:ext cx="5890834" cy="3758642"/>
            <a:chOff x="6301165" y="1518354"/>
            <a:chExt cx="5890834" cy="3758642"/>
          </a:xfrm>
        </p:grpSpPr>
        <p:grpSp>
          <p:nvGrpSpPr>
            <p:cNvPr id="30" name="Group 29">
              <a:extLst>
                <a:ext uri="{FF2B5EF4-FFF2-40B4-BE49-F238E27FC236}">
                  <a16:creationId xmlns:a16="http://schemas.microsoft.com/office/drawing/2014/main" id="{F073E775-44AD-43EA-B82E-AA3FD1DF6893}"/>
                </a:ext>
              </a:extLst>
            </p:cNvPr>
            <p:cNvGrpSpPr/>
            <p:nvPr/>
          </p:nvGrpSpPr>
          <p:grpSpPr>
            <a:xfrm>
              <a:off x="6668654" y="1518354"/>
              <a:ext cx="5523345" cy="3758642"/>
              <a:chOff x="5920450" y="1518354"/>
              <a:chExt cx="6271550" cy="4267796"/>
            </a:xfrm>
          </p:grpSpPr>
          <p:pic>
            <p:nvPicPr>
              <p:cNvPr id="43" name="Picture 42">
                <a:extLst>
                  <a:ext uri="{FF2B5EF4-FFF2-40B4-BE49-F238E27FC236}">
                    <a16:creationId xmlns:a16="http://schemas.microsoft.com/office/drawing/2014/main" id="{E040A34E-C169-47AB-9974-A2FEDF29D8D1}"/>
                  </a:ext>
                </a:extLst>
              </p:cNvPr>
              <p:cNvPicPr>
                <a:picLocks noChangeAspect="1"/>
              </p:cNvPicPr>
              <p:nvPr/>
            </p:nvPicPr>
            <p:blipFill rotWithShape="1">
              <a:blip r:embed="rId3"/>
              <a:srcRect l="3744" r="1120"/>
              <a:stretch/>
            </p:blipFill>
            <p:spPr>
              <a:xfrm>
                <a:off x="5920450" y="1518354"/>
                <a:ext cx="6271550" cy="4267796"/>
              </a:xfrm>
              <a:prstGeom prst="rect">
                <a:avLst/>
              </a:prstGeom>
            </p:spPr>
          </p:pic>
          <p:sp>
            <p:nvSpPr>
              <p:cNvPr id="44" name="Google Shape;88;g8631a57279_0_0">
                <a:extLst>
                  <a:ext uri="{FF2B5EF4-FFF2-40B4-BE49-F238E27FC236}">
                    <a16:creationId xmlns:a16="http://schemas.microsoft.com/office/drawing/2014/main" id="{211A3685-9A9F-4D45-A19C-A339205014C6}"/>
                  </a:ext>
                </a:extLst>
              </p:cNvPr>
              <p:cNvSpPr/>
              <p:nvPr/>
            </p:nvSpPr>
            <p:spPr>
              <a:xfrm>
                <a:off x="7005954" y="2769925"/>
                <a:ext cx="809100" cy="49052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1200" cap="none" spc="0" normalizeH="0" baseline="0" noProof="0" dirty="0">
                    <a:ln>
                      <a:noFill/>
                    </a:ln>
                    <a:solidFill>
                      <a:srgbClr val="000000"/>
                    </a:solidFill>
                    <a:effectLst/>
                    <a:uLnTx/>
                    <a:uFillTx/>
                    <a:latin typeface="Arial"/>
                    <a:cs typeface="Arial"/>
                    <a:sym typeface="Arial"/>
                  </a:rPr>
                  <a:t>100%</a:t>
                </a:r>
                <a:endParaRPr kumimoji="0" sz="1100" b="0" i="0" u="none" strike="noStrike" kern="1200" cap="none" spc="0" normalizeH="0" baseline="0" noProof="0" dirty="0">
                  <a:ln>
                    <a:noFill/>
                  </a:ln>
                  <a:solidFill>
                    <a:srgbClr val="000000"/>
                  </a:solidFill>
                  <a:effectLst/>
                  <a:uLnTx/>
                  <a:uFillTx/>
                  <a:latin typeface="Arial"/>
                  <a:cs typeface="Arial"/>
                  <a:sym typeface="Arial"/>
                </a:endParaRPr>
              </a:p>
            </p:txBody>
          </p:sp>
          <p:sp>
            <p:nvSpPr>
              <p:cNvPr id="45" name="Google Shape;89;g8631a57279_0_0">
                <a:extLst>
                  <a:ext uri="{FF2B5EF4-FFF2-40B4-BE49-F238E27FC236}">
                    <a16:creationId xmlns:a16="http://schemas.microsoft.com/office/drawing/2014/main" id="{2E2D6812-4432-4762-BD5A-658DCB2A5EF2}"/>
                  </a:ext>
                </a:extLst>
              </p:cNvPr>
              <p:cNvSpPr/>
              <p:nvPr/>
            </p:nvSpPr>
            <p:spPr>
              <a:xfrm>
                <a:off x="10203802" y="3493325"/>
                <a:ext cx="809100" cy="49052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100" b="0" i="0" u="none" strike="noStrike" kern="1200" cap="none" spc="0" normalizeH="0" baseline="0" noProof="0">
                    <a:ln>
                      <a:noFill/>
                    </a:ln>
                    <a:solidFill>
                      <a:srgbClr val="000000"/>
                    </a:solidFill>
                    <a:effectLst/>
                    <a:uLnTx/>
                    <a:uFillTx/>
                    <a:latin typeface="Arial"/>
                    <a:cs typeface="Arial"/>
                    <a:sym typeface="Arial"/>
                  </a:rPr>
                  <a:t>91%</a:t>
                </a:r>
                <a:endParaRPr kumimoji="0" sz="1100" b="0" i="0" u="none" strike="noStrike" kern="1200" cap="none" spc="0" normalizeH="0" baseline="0" noProof="0">
                  <a:ln>
                    <a:noFill/>
                  </a:ln>
                  <a:solidFill>
                    <a:srgbClr val="000000"/>
                  </a:solidFill>
                  <a:effectLst/>
                  <a:uLnTx/>
                  <a:uFillTx/>
                  <a:latin typeface="Arial"/>
                  <a:cs typeface="Arial"/>
                  <a:sym typeface="Arial"/>
                </a:endParaRPr>
              </a:p>
            </p:txBody>
          </p:sp>
          <p:cxnSp>
            <p:nvCxnSpPr>
              <p:cNvPr id="46" name="Google Shape;85;g8631a57279_0_0">
                <a:extLst>
                  <a:ext uri="{FF2B5EF4-FFF2-40B4-BE49-F238E27FC236}">
                    <a16:creationId xmlns:a16="http://schemas.microsoft.com/office/drawing/2014/main" id="{86497DE6-C2BB-49C3-97F2-818172A679EE}"/>
                  </a:ext>
                </a:extLst>
              </p:cNvPr>
              <p:cNvCxnSpPr>
                <a:cxnSpLocks/>
              </p:cNvCxnSpPr>
              <p:nvPr/>
            </p:nvCxnSpPr>
            <p:spPr>
              <a:xfrm>
                <a:off x="7689925" y="5526619"/>
                <a:ext cx="1819835" cy="0"/>
              </a:xfrm>
              <a:prstGeom prst="straightConnector1">
                <a:avLst/>
              </a:prstGeom>
              <a:noFill/>
              <a:ln w="38100" cap="flat" cmpd="sng">
                <a:solidFill>
                  <a:srgbClr val="194689"/>
                </a:solidFill>
                <a:prstDash val="solid"/>
                <a:round/>
                <a:headEnd type="none" w="sm" len="sm"/>
                <a:tailEnd type="triangle" w="med" len="med"/>
              </a:ln>
            </p:spPr>
          </p:cxnSp>
        </p:grpSp>
        <p:sp>
          <p:nvSpPr>
            <p:cNvPr id="31" name="TextBox 4">
              <a:extLst>
                <a:ext uri="{FF2B5EF4-FFF2-40B4-BE49-F238E27FC236}">
                  <a16:creationId xmlns:a16="http://schemas.microsoft.com/office/drawing/2014/main" id="{A8EAEBC9-5565-48E3-8136-D80433AFCC75}"/>
                </a:ext>
              </a:extLst>
            </p:cNvPr>
            <p:cNvSpPr txBox="1"/>
            <p:nvPr/>
          </p:nvSpPr>
          <p:spPr>
            <a:xfrm>
              <a:off x="6938038" y="1594291"/>
              <a:ext cx="4392749" cy="492443"/>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400" b="1" i="0" u="none" strike="noStrike" kern="1200" cap="none" spc="0" normalizeH="0" baseline="0" noProof="0" dirty="0">
                  <a:ln>
                    <a:noFill/>
                  </a:ln>
                  <a:solidFill>
                    <a:srgbClr val="000000"/>
                  </a:solidFill>
                  <a:effectLst/>
                  <a:uLnTx/>
                  <a:uFillTx/>
                  <a:latin typeface="Arial"/>
                  <a:cs typeface="Arial"/>
                  <a:sym typeface="Arial"/>
                </a:rPr>
                <a:t>Care cascade, total participants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AU" sz="1200" b="1" i="1" u="none" strike="noStrike" kern="1200" cap="none" spc="0" normalizeH="0" baseline="0" noProof="0" dirty="0">
                <a:ln>
                  <a:noFill/>
                </a:ln>
                <a:solidFill>
                  <a:srgbClr val="000000"/>
                </a:solidFill>
                <a:effectLst/>
                <a:uLnTx/>
                <a:uFillTx/>
                <a:latin typeface="Arial"/>
                <a:cs typeface="Arial"/>
                <a:sym typeface="Arial"/>
              </a:endParaRPr>
            </a:p>
          </p:txBody>
        </p:sp>
        <p:sp>
          <p:nvSpPr>
            <p:cNvPr id="35" name="TextBox 5">
              <a:extLst>
                <a:ext uri="{FF2B5EF4-FFF2-40B4-BE49-F238E27FC236}">
                  <a16:creationId xmlns:a16="http://schemas.microsoft.com/office/drawing/2014/main" id="{78590106-05B4-4F3D-BBD4-9F2AEDEB3C91}"/>
                </a:ext>
              </a:extLst>
            </p:cNvPr>
            <p:cNvSpPr txBox="1"/>
            <p:nvPr/>
          </p:nvSpPr>
          <p:spPr>
            <a:xfrm>
              <a:off x="6489759" y="2067488"/>
              <a:ext cx="357790" cy="215444"/>
            </a:xfrm>
            <a:prstGeom prst="rect">
              <a:avLst/>
            </a:prstGeom>
            <a:solidFill>
              <a:schemeClr val="bg1"/>
            </a:solid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1200" cap="none" spc="0" normalizeH="0" baseline="0" noProof="0" dirty="0">
                  <a:ln>
                    <a:noFill/>
                  </a:ln>
                  <a:solidFill>
                    <a:srgbClr val="000000"/>
                  </a:solidFill>
                  <a:effectLst/>
                  <a:uLnTx/>
                  <a:uFillTx/>
                  <a:latin typeface="Arial"/>
                  <a:cs typeface="Arial"/>
                  <a:sym typeface="Arial"/>
                </a:rPr>
                <a:t>600</a:t>
              </a:r>
            </a:p>
          </p:txBody>
        </p:sp>
        <p:sp>
          <p:nvSpPr>
            <p:cNvPr id="36" name="TextBox 14">
              <a:extLst>
                <a:ext uri="{FF2B5EF4-FFF2-40B4-BE49-F238E27FC236}">
                  <a16:creationId xmlns:a16="http://schemas.microsoft.com/office/drawing/2014/main" id="{2711540D-BE9E-4C42-B6E0-6F2F582FBABE}"/>
                </a:ext>
              </a:extLst>
            </p:cNvPr>
            <p:cNvSpPr txBox="1"/>
            <p:nvPr/>
          </p:nvSpPr>
          <p:spPr>
            <a:xfrm>
              <a:off x="6489759" y="2840117"/>
              <a:ext cx="357790" cy="215444"/>
            </a:xfrm>
            <a:prstGeom prst="rect">
              <a:avLst/>
            </a:prstGeom>
            <a:solidFill>
              <a:schemeClr val="bg1"/>
            </a:solid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1200" cap="none" spc="0" normalizeH="0" baseline="0" noProof="0" dirty="0">
                  <a:ln>
                    <a:noFill/>
                  </a:ln>
                  <a:solidFill>
                    <a:srgbClr val="000000"/>
                  </a:solidFill>
                  <a:effectLst/>
                  <a:uLnTx/>
                  <a:uFillTx/>
                  <a:latin typeface="Arial"/>
                  <a:cs typeface="Arial"/>
                  <a:sym typeface="Arial"/>
                </a:rPr>
                <a:t>400</a:t>
              </a:r>
            </a:p>
          </p:txBody>
        </p:sp>
        <p:sp>
          <p:nvSpPr>
            <p:cNvPr id="39" name="TextBox 22">
              <a:extLst>
                <a:ext uri="{FF2B5EF4-FFF2-40B4-BE49-F238E27FC236}">
                  <a16:creationId xmlns:a16="http://schemas.microsoft.com/office/drawing/2014/main" id="{3CC5060E-40B7-4510-AEEC-966E7DB8EB25}"/>
                </a:ext>
              </a:extLst>
            </p:cNvPr>
            <p:cNvSpPr txBox="1"/>
            <p:nvPr/>
          </p:nvSpPr>
          <p:spPr>
            <a:xfrm>
              <a:off x="6489759" y="3632658"/>
              <a:ext cx="357790" cy="215444"/>
            </a:xfrm>
            <a:prstGeom prst="rect">
              <a:avLst/>
            </a:prstGeom>
            <a:solidFill>
              <a:schemeClr val="bg1"/>
            </a:solid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1200" cap="none" spc="0" normalizeH="0" baseline="0" noProof="0" dirty="0">
                  <a:ln>
                    <a:noFill/>
                  </a:ln>
                  <a:solidFill>
                    <a:srgbClr val="000000"/>
                  </a:solidFill>
                  <a:effectLst/>
                  <a:uLnTx/>
                  <a:uFillTx/>
                  <a:latin typeface="Arial"/>
                  <a:cs typeface="Arial"/>
                  <a:sym typeface="Arial"/>
                </a:rPr>
                <a:t>200</a:t>
              </a:r>
            </a:p>
          </p:txBody>
        </p:sp>
        <p:sp>
          <p:nvSpPr>
            <p:cNvPr id="42" name="TextBox 23">
              <a:extLst>
                <a:ext uri="{FF2B5EF4-FFF2-40B4-BE49-F238E27FC236}">
                  <a16:creationId xmlns:a16="http://schemas.microsoft.com/office/drawing/2014/main" id="{106D59EE-A681-4B74-B258-7620732EB592}"/>
                </a:ext>
              </a:extLst>
            </p:cNvPr>
            <p:cNvSpPr txBox="1"/>
            <p:nvPr/>
          </p:nvSpPr>
          <p:spPr>
            <a:xfrm>
              <a:off x="6570327" y="4395550"/>
              <a:ext cx="242374" cy="215444"/>
            </a:xfrm>
            <a:prstGeom prst="rect">
              <a:avLst/>
            </a:prstGeom>
            <a:solidFill>
              <a:schemeClr val="bg1"/>
            </a:solid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0" i="0" u="none" strike="noStrike" kern="1200" cap="none" spc="0" normalizeH="0" baseline="0" noProof="0" dirty="0">
                  <a:ln>
                    <a:noFill/>
                  </a:ln>
                  <a:solidFill>
                    <a:srgbClr val="000000"/>
                  </a:solidFill>
                  <a:effectLst/>
                  <a:uLnTx/>
                  <a:uFillTx/>
                  <a:latin typeface="Arial"/>
                  <a:cs typeface="Arial"/>
                  <a:sym typeface="Arial"/>
                </a:rPr>
                <a:t>0</a:t>
              </a:r>
            </a:p>
          </p:txBody>
        </p:sp>
        <p:sp>
          <p:nvSpPr>
            <p:cNvPr id="34" name="TextBox 16">
              <a:extLst>
                <a:ext uri="{FF2B5EF4-FFF2-40B4-BE49-F238E27FC236}">
                  <a16:creationId xmlns:a16="http://schemas.microsoft.com/office/drawing/2014/main" id="{CA92DDD1-7973-4BB7-A30D-A201F82D5ADB}"/>
                </a:ext>
              </a:extLst>
            </p:cNvPr>
            <p:cNvSpPr txBox="1"/>
            <p:nvPr/>
          </p:nvSpPr>
          <p:spPr>
            <a:xfrm rot="16200000">
              <a:off x="5545504" y="3119208"/>
              <a:ext cx="1788322" cy="27699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AU" sz="1200" b="0" i="0" u="none" strike="noStrike" kern="1200" cap="none" spc="0" normalizeH="0" baseline="0" noProof="0" dirty="0">
                  <a:ln>
                    <a:noFill/>
                  </a:ln>
                  <a:solidFill>
                    <a:prstClr val="black"/>
                  </a:solidFill>
                  <a:effectLst/>
                  <a:uLnTx/>
                  <a:uFillTx/>
                  <a:latin typeface="Arial"/>
                  <a:cs typeface="Arial"/>
                  <a:sym typeface="Arial"/>
                </a:rPr>
                <a:t>Number of participants</a:t>
              </a:r>
            </a:p>
          </p:txBody>
        </p:sp>
      </p:grpSp>
      <p:sp>
        <p:nvSpPr>
          <p:cNvPr id="48" name="Google Shape;45;p1">
            <a:extLst>
              <a:ext uri="{FF2B5EF4-FFF2-40B4-BE49-F238E27FC236}">
                <a16:creationId xmlns:a16="http://schemas.microsoft.com/office/drawing/2014/main" id="{38A8328C-2DFE-4AAC-A5FE-634C69D1C894}"/>
              </a:ext>
            </a:extLst>
          </p:cNvPr>
          <p:cNvSpPr txBox="1">
            <a:spLocks/>
          </p:cNvSpPr>
          <p:nvPr/>
        </p:nvSpPr>
        <p:spPr>
          <a:xfrm>
            <a:off x="423863" y="5212317"/>
            <a:ext cx="12252412" cy="135775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400"/>
              </a:spcBef>
              <a:spcAft>
                <a:spcPts val="0"/>
              </a:spcAft>
              <a:buClr>
                <a:srgbClr val="004B87"/>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2900" algn="l" rtl="0">
              <a:lnSpc>
                <a:spcPct val="100000"/>
              </a:lnSpc>
              <a:spcBef>
                <a:spcPts val="360"/>
              </a:spcBef>
              <a:spcAft>
                <a:spcPts val="0"/>
              </a:spcAft>
              <a:buClr>
                <a:srgbClr val="004B87"/>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30200" algn="l" rtl="0">
              <a:lnSpc>
                <a:spcPct val="100000"/>
              </a:lnSpc>
              <a:spcBef>
                <a:spcPts val="320"/>
              </a:spcBef>
              <a:spcAft>
                <a:spcPts val="0"/>
              </a:spcAft>
              <a:buClr>
                <a:srgbClr val="004B87"/>
              </a:buClr>
              <a:buSzPts val="1600"/>
              <a:buFont typeface="Arial"/>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280"/>
              </a:spcBef>
              <a:spcAft>
                <a:spcPts val="0"/>
              </a:spcAft>
              <a:buClr>
                <a:srgbClr val="004B87"/>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280"/>
              </a:spcBef>
              <a:spcAft>
                <a:spcPts val="0"/>
              </a:spcAft>
              <a:buClr>
                <a:srgbClr val="004B87"/>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0" marR="0" lvl="0" indent="0" algn="l" defTabSz="914400" rtl="0" eaLnBrk="1" fontAlgn="auto" latinLnBrk="0" hangingPunct="1">
              <a:lnSpc>
                <a:spcPct val="100000"/>
              </a:lnSpc>
              <a:spcBef>
                <a:spcPts val="360"/>
              </a:spcBef>
              <a:spcAft>
                <a:spcPts val="0"/>
              </a:spcAft>
              <a:buClr>
                <a:srgbClr val="004B87"/>
              </a:buClr>
              <a:buSzPts val="1800"/>
              <a:buFont typeface="Arial"/>
              <a:buNone/>
              <a:tabLst/>
              <a:defRPr/>
            </a:pPr>
            <a:r>
              <a:rPr kumimoji="0" lang="en-US" sz="1800" b="1" i="0" u="none" strike="noStrike" kern="1200" cap="none" spc="0" normalizeH="0" baseline="0" noProof="0" dirty="0">
                <a:ln>
                  <a:noFill/>
                </a:ln>
                <a:solidFill>
                  <a:srgbClr val="FFFFFF"/>
                </a:solidFill>
                <a:effectLst/>
                <a:highlight>
                  <a:srgbClr val="004A86"/>
                </a:highlight>
                <a:uLnTx/>
                <a:uFillTx/>
                <a:latin typeface="Arial"/>
                <a:cs typeface="Arial"/>
                <a:sym typeface="Arial"/>
              </a:rPr>
              <a:t>CONCLUSION</a:t>
            </a:r>
            <a:endParaRPr kumimoji="0" lang="en-US" sz="2000" b="0" i="0" u="none" strike="noStrike" kern="1200" cap="none" spc="0" normalizeH="0" baseline="0" noProof="0" dirty="0">
              <a:ln>
                <a:noFill/>
              </a:ln>
              <a:solidFill>
                <a:prstClr val="black"/>
              </a:solidFill>
              <a:effectLst/>
              <a:uLnTx/>
              <a:uFillTx/>
              <a:latin typeface="Arial"/>
              <a:cs typeface="Arial"/>
              <a:sym typeface="Arial"/>
            </a:endParaRPr>
          </a:p>
          <a:p>
            <a:pPr marL="342900" marR="0" lvl="0" indent="-342900" algn="l" defTabSz="914400" rtl="0" eaLnBrk="1" fontAlgn="auto" latinLnBrk="0" hangingPunct="1">
              <a:lnSpc>
                <a:spcPct val="100000"/>
              </a:lnSpc>
              <a:spcBef>
                <a:spcPts val="360"/>
              </a:spcBef>
              <a:spcAft>
                <a:spcPts val="0"/>
              </a:spcAft>
              <a:buClr>
                <a:srgbClr val="004B87"/>
              </a:buClr>
              <a:buSzPts val="1800"/>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a:cs typeface="Arial"/>
                <a:sym typeface="Arial"/>
              </a:rPr>
              <a:t>Community-based POC testing and treatment is feasible in low/middle-income settings</a:t>
            </a:r>
          </a:p>
          <a:p>
            <a:pPr marL="342900" marR="0" lvl="0" indent="-342900" algn="l" defTabSz="914400" rtl="0" eaLnBrk="1" fontAlgn="auto" latinLnBrk="0" hangingPunct="1">
              <a:lnSpc>
                <a:spcPct val="100000"/>
              </a:lnSpc>
              <a:spcBef>
                <a:spcPts val="360"/>
              </a:spcBef>
              <a:spcAft>
                <a:spcPts val="0"/>
              </a:spcAft>
              <a:buClr>
                <a:srgbClr val="004B87"/>
              </a:buClr>
              <a:buSzPts val="1800"/>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a:cs typeface="Arial"/>
                <a:sym typeface="Arial"/>
              </a:rPr>
              <a:t>Retention in care and cure rates were high among both groups: PWID attending BI and patients attending MLF </a:t>
            </a:r>
          </a:p>
          <a:p>
            <a:pPr marL="342900" marR="0" lvl="0" indent="-342900" algn="l" defTabSz="914400" rtl="0" eaLnBrk="1" fontAlgn="auto" latinLnBrk="0" hangingPunct="1">
              <a:lnSpc>
                <a:spcPct val="100000"/>
              </a:lnSpc>
              <a:spcBef>
                <a:spcPts val="360"/>
              </a:spcBef>
              <a:spcAft>
                <a:spcPts val="0"/>
              </a:spcAft>
              <a:buClr>
                <a:srgbClr val="004B87"/>
              </a:buClr>
              <a:buSzPts val="1800"/>
              <a:buFont typeface="Arial"/>
              <a:buChar char="•"/>
              <a:tabLst/>
              <a:defRPr/>
            </a:pPr>
            <a:r>
              <a:rPr kumimoji="0" lang="en-US" sz="1600" b="0" i="0" u="none" strike="noStrike" kern="1200" cap="none" spc="0" normalizeH="0" baseline="0" noProof="0" dirty="0">
                <a:ln>
                  <a:noFill/>
                </a:ln>
                <a:solidFill>
                  <a:prstClr val="black"/>
                </a:solidFill>
                <a:effectLst/>
                <a:uLnTx/>
                <a:uFillTx/>
                <a:latin typeface="Arial"/>
                <a:cs typeface="Arial"/>
                <a:sym typeface="Arial"/>
              </a:rPr>
              <a:t>Evidence from this study will inform scale-up of HCV treatment </a:t>
            </a:r>
            <a:r>
              <a:rPr kumimoji="0" lang="en-US" sz="1600" b="0" i="0" u="none" strike="noStrike" kern="1200" cap="none" spc="0" normalizeH="0" baseline="0" noProof="0" dirty="0" err="1">
                <a:ln>
                  <a:noFill/>
                </a:ln>
                <a:solidFill>
                  <a:prstClr val="black"/>
                </a:solidFill>
                <a:effectLst/>
                <a:uLnTx/>
                <a:uFillTx/>
                <a:latin typeface="Arial"/>
                <a:cs typeface="Arial"/>
                <a:sym typeface="Arial"/>
              </a:rPr>
              <a:t>programmes</a:t>
            </a:r>
            <a:r>
              <a:rPr kumimoji="0" lang="en-US" sz="1600" b="0" i="0" u="none" strike="noStrike" kern="1200" cap="none" spc="0" normalizeH="0" baseline="0" noProof="0" dirty="0">
                <a:ln>
                  <a:noFill/>
                </a:ln>
                <a:solidFill>
                  <a:prstClr val="black"/>
                </a:solidFill>
                <a:effectLst/>
                <a:uLnTx/>
                <a:uFillTx/>
                <a:latin typeface="Arial"/>
                <a:cs typeface="Arial"/>
                <a:sym typeface="Arial"/>
              </a:rPr>
              <a:t> in Myanmar and globally</a:t>
            </a:r>
            <a:endParaRPr kumimoji="0" lang="en-US" sz="1800" b="0" i="0" u="none" strike="noStrike" kern="1200" cap="none" spc="0" normalizeH="0" baseline="0" noProof="0" dirty="0">
              <a:ln>
                <a:noFill/>
              </a:ln>
              <a:solidFill>
                <a:prstClr val="black"/>
              </a:solidFill>
              <a:effectLst/>
              <a:uLnTx/>
              <a:uFillTx/>
              <a:latin typeface="Arial"/>
              <a:cs typeface="Arial"/>
              <a:sym typeface="Arial"/>
            </a:endParaRPr>
          </a:p>
        </p:txBody>
      </p:sp>
      <p:sp>
        <p:nvSpPr>
          <p:cNvPr id="51" name="Google Shape;86;g8631a57279_0_0">
            <a:extLst>
              <a:ext uri="{FF2B5EF4-FFF2-40B4-BE49-F238E27FC236}">
                <a16:creationId xmlns:a16="http://schemas.microsoft.com/office/drawing/2014/main" id="{DA9AA194-0485-49BB-8332-FE1B6409E3B1}"/>
              </a:ext>
            </a:extLst>
          </p:cNvPr>
          <p:cNvSpPr txBox="1"/>
          <p:nvPr/>
        </p:nvSpPr>
        <p:spPr>
          <a:xfrm>
            <a:off x="7332939" y="4776078"/>
            <a:ext cx="2452255" cy="376990"/>
          </a:xfrm>
          <a:prstGeom prst="rect">
            <a:avLst/>
          </a:prstGeom>
          <a:solidFill>
            <a:schemeClr val="lt1"/>
          </a:solidFill>
          <a:ln w="9525" cap="flat" cmpd="sng">
            <a:solidFill>
              <a:schemeClr val="accent1"/>
            </a:solidFill>
            <a:prstDash val="solid"/>
            <a:round/>
            <a:headEnd type="none" w="sm" len="sm"/>
            <a:tailEnd type="none" w="sm" len="sm"/>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a:ea typeface="Arial"/>
                <a:cs typeface="Arial"/>
                <a:sym typeface="Arial"/>
              </a:rPr>
              <a:t>Median (IQR) days between RNA test and DAA initiation: </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3</a:t>
            </a:r>
            <a:r>
              <a:rPr kumimoji="0" lang="en-US" sz="1000" b="0" i="0" u="none" strike="noStrike" kern="1200" cap="none" spc="0" normalizeH="0" baseline="0" noProof="0" dirty="0">
                <a:ln>
                  <a:noFill/>
                </a:ln>
                <a:solidFill>
                  <a:prstClr val="black"/>
                </a:solidFill>
                <a:effectLst/>
                <a:uLnTx/>
                <a:uFillTx/>
                <a:latin typeface="Arial"/>
                <a:ea typeface="Arial"/>
                <a:cs typeface="Arial"/>
                <a:sym typeface="Arial"/>
              </a:rPr>
              <a:t> days (IQR: </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2</a:t>
            </a:r>
            <a:r>
              <a:rPr kumimoji="0" lang="en-US" sz="1000" b="0" i="0" u="none" strike="noStrike" kern="1200" cap="none" spc="0" normalizeH="0" baseline="0" noProof="0" dirty="0">
                <a:ln>
                  <a:noFill/>
                </a:ln>
                <a:solidFill>
                  <a:prstClr val="black"/>
                </a:solidFill>
                <a:effectLst/>
                <a:uLnTx/>
                <a:uFillTx/>
                <a:latin typeface="Arial"/>
                <a:ea typeface="Arial"/>
                <a:cs typeface="Arial"/>
                <a:sym typeface="Arial"/>
              </a:rPr>
              <a:t>, </a:t>
            </a:r>
            <a:r>
              <a:rPr kumimoji="0" lang="en-US" sz="1000" b="0" i="0" u="none" strike="noStrike" kern="1200" cap="none" spc="0" normalizeH="0" baseline="0" noProof="0" dirty="0">
                <a:ln>
                  <a:noFill/>
                </a:ln>
                <a:solidFill>
                  <a:prstClr val="black"/>
                </a:solidFill>
                <a:effectLst/>
                <a:uLnTx/>
                <a:uFillTx/>
                <a:latin typeface="Arial" panose="020B0604020202020204"/>
                <a:ea typeface="+mn-ea"/>
                <a:cs typeface="+mn-cs"/>
              </a:rPr>
              <a:t>5</a:t>
            </a:r>
            <a:r>
              <a:rPr kumimoji="0" lang="en-US" sz="1000" b="0" i="0" u="none" strike="noStrike" kern="1200" cap="none" spc="0" normalizeH="0" baseline="0" noProof="0" dirty="0">
                <a:ln>
                  <a:noFill/>
                </a:ln>
                <a:solidFill>
                  <a:prstClr val="black"/>
                </a:solidFill>
                <a:effectLst/>
                <a:uLnTx/>
                <a:uFillTx/>
                <a:latin typeface="Arial"/>
                <a:ea typeface="Arial"/>
                <a:cs typeface="Arial"/>
                <a:sym typeface="Arial"/>
              </a:rPr>
              <a:t>)</a:t>
            </a:r>
            <a:endParaRPr kumimoji="0"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15" name="Picture 14" descr="A picture containing knife, table&#10;&#10;Description automatically generated">
            <a:extLst>
              <a:ext uri="{FF2B5EF4-FFF2-40B4-BE49-F238E27FC236}">
                <a16:creationId xmlns:a16="http://schemas.microsoft.com/office/drawing/2014/main" id="{0D276147-6C38-485B-A068-827343509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8984" y="1350830"/>
            <a:ext cx="974292" cy="1710623"/>
          </a:xfrm>
          <a:prstGeom prst="rect">
            <a:avLst/>
          </a:prstGeom>
        </p:spPr>
      </p:pic>
      <p:sp>
        <p:nvSpPr>
          <p:cNvPr id="16" name="TextBox 15">
            <a:extLst>
              <a:ext uri="{FF2B5EF4-FFF2-40B4-BE49-F238E27FC236}">
                <a16:creationId xmlns:a16="http://schemas.microsoft.com/office/drawing/2014/main" id="{BAAA34EA-CBF2-4418-B37A-9C018A9BFDBC}"/>
              </a:ext>
            </a:extLst>
          </p:cNvPr>
          <p:cNvSpPr txBox="1"/>
          <p:nvPr/>
        </p:nvSpPr>
        <p:spPr>
          <a:xfrm>
            <a:off x="11019099" y="1328863"/>
            <a:ext cx="1156086" cy="646331"/>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HCV VL &lt;10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pending retest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5" name="TextBox 54">
            <a:extLst>
              <a:ext uri="{FF2B5EF4-FFF2-40B4-BE49-F238E27FC236}">
                <a16:creationId xmlns:a16="http://schemas.microsoft.com/office/drawing/2014/main" id="{B6C1ACBE-7011-474F-8F9B-0D42BFA46976}"/>
              </a:ext>
            </a:extLst>
          </p:cNvPr>
          <p:cNvSpPr txBox="1"/>
          <p:nvPr/>
        </p:nvSpPr>
        <p:spPr>
          <a:xfrm>
            <a:off x="11019099" y="1926328"/>
            <a:ext cx="787395" cy="276999"/>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Ineligible</a:t>
            </a:r>
          </a:p>
        </p:txBody>
      </p:sp>
      <p:sp>
        <p:nvSpPr>
          <p:cNvPr id="56" name="TextBox 55">
            <a:extLst>
              <a:ext uri="{FF2B5EF4-FFF2-40B4-BE49-F238E27FC236}">
                <a16:creationId xmlns:a16="http://schemas.microsoft.com/office/drawing/2014/main" id="{CDF4094C-CFBA-4710-9126-C92D686FA850}"/>
              </a:ext>
            </a:extLst>
          </p:cNvPr>
          <p:cNvSpPr txBox="1"/>
          <p:nvPr/>
        </p:nvSpPr>
        <p:spPr>
          <a:xfrm>
            <a:off x="11019099" y="2210273"/>
            <a:ext cx="1009764"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DAA eligible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(specialist)</a:t>
            </a:r>
          </a:p>
        </p:txBody>
      </p:sp>
      <p:sp>
        <p:nvSpPr>
          <p:cNvPr id="57" name="TextBox 56">
            <a:extLst>
              <a:ext uri="{FF2B5EF4-FFF2-40B4-BE49-F238E27FC236}">
                <a16:creationId xmlns:a16="http://schemas.microsoft.com/office/drawing/2014/main" id="{7AF7E612-8F43-4822-9CB1-E8DE917585A1}"/>
              </a:ext>
            </a:extLst>
          </p:cNvPr>
          <p:cNvSpPr txBox="1"/>
          <p:nvPr/>
        </p:nvSpPr>
        <p:spPr>
          <a:xfrm>
            <a:off x="11019099" y="2673507"/>
            <a:ext cx="1121974" cy="461665"/>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rPr>
              <a:t>RNA negative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27" name="Picture 26">
            <a:hlinkClick r:id="rId5" action="ppaction://hlinksldjump"/>
            <a:extLst>
              <a:ext uri="{FF2B5EF4-FFF2-40B4-BE49-F238E27FC236}">
                <a16:creationId xmlns:a16="http://schemas.microsoft.com/office/drawing/2014/main" id="{79063894-B327-4EDD-BF20-46875DF87F1F}"/>
              </a:ext>
            </a:extLst>
          </p:cNvPr>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11365347" y="440193"/>
            <a:ext cx="381237" cy="377560"/>
          </a:xfrm>
          <a:prstGeom prst="rect">
            <a:avLst/>
          </a:prstGeom>
        </p:spPr>
      </p:pic>
    </p:spTree>
    <p:extLst>
      <p:ext uri="{BB962C8B-B14F-4D97-AF65-F5344CB8AC3E}">
        <p14:creationId xmlns:p14="http://schemas.microsoft.com/office/powerpoint/2010/main" val="11552029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8693f058-ae25-4086-a3cd-35169a08f853"/>
</p:tagLst>
</file>

<file path=ppt/theme/theme1.xml><?xml version="1.0" encoding="utf-8"?>
<a:theme xmlns:a="http://schemas.openxmlformats.org/drawingml/2006/main" name="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4_blank">
  <a:themeElements>
    <a:clrScheme name="ILC 19 Viral Hepatitis">
      <a:dk1>
        <a:sysClr val="windowText" lastClr="000000"/>
      </a:dk1>
      <a:lt1>
        <a:srgbClr val="FFFFFF"/>
      </a:lt1>
      <a:dk2>
        <a:srgbClr val="004B87"/>
      </a:dk2>
      <a:lt2>
        <a:srgbClr val="FFFFFF"/>
      </a:lt2>
      <a:accent1>
        <a:srgbClr val="F8BF3E"/>
      </a:accent1>
      <a:accent2>
        <a:srgbClr val="FBDE9E"/>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3"/>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3_blank">
  <a:themeElements>
    <a:clrScheme name="ILC 19 Liver tumours">
      <a:dk1>
        <a:sysClr val="windowText" lastClr="000000"/>
      </a:dk1>
      <a:lt1>
        <a:srgbClr val="FFFFFF"/>
      </a:lt1>
      <a:dk2>
        <a:srgbClr val="004B87"/>
      </a:dk2>
      <a:lt2>
        <a:srgbClr val="FFFFFF"/>
      </a:lt2>
      <a:accent1>
        <a:srgbClr val="DC214E"/>
      </a:accent1>
      <a:accent2>
        <a:srgbClr val="ED8FA6"/>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6350">
          <a:solidFill>
            <a:schemeClr val="tx2"/>
          </a:solidFill>
        </a:ln>
      </a:spPr>
      <a:bodyPr rot="0" spcFirstLastPara="0" vertOverflow="overflow" horzOverflow="overflow" vert="horz" wrap="square" lIns="27432" tIns="27432" rIns="27432" bIns="27432" numCol="1" spcCol="0" rtlCol="0" fromWordArt="0" anchor="ctr" anchorCtr="0" forceAA="0" compatLnSpc="1">
        <a:prstTxWarp prst="textNoShape">
          <a:avLst/>
        </a:prstTxWarp>
        <a:noAutofit/>
      </a:bodyPr>
      <a:lstStyle>
        <a:defPPr algn="ctr" defTabSz="457200">
          <a:defRPr sz="12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2_blank">
  <a:themeElements>
    <a:clrScheme name="ILC 19 Metabolic">
      <a:dk1>
        <a:sysClr val="windowText" lastClr="000000"/>
      </a:dk1>
      <a:lt1>
        <a:srgbClr val="FFFFFF"/>
      </a:lt1>
      <a:dk2>
        <a:srgbClr val="004B87"/>
      </a:dk2>
      <a:lt2>
        <a:srgbClr val="FFFFFF"/>
      </a:lt2>
      <a:accent1>
        <a:srgbClr val="0B9490"/>
      </a:accent1>
      <a:accent2>
        <a:srgbClr val="84C9C7"/>
      </a:accent2>
      <a:accent3>
        <a:srgbClr val="004B87"/>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7_blank">
  <a:themeElements>
    <a:clrScheme name="ILC 19 Gen hepatol">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3f0d49-cb9d-4d28-b6b4-cb24b886583f">
      <UserInfo>
        <DisplayName>Julia Heagerty</DisplayName>
        <AccountId>16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12" ma:contentTypeDescription="Create a new document." ma:contentTypeScope="" ma:versionID="da1c241b758010bc2a17796fe8de206a">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fdc2e42c6862da533f6de81bb7893bbb"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655285-0295-4DC9-BB3C-AA4FB57D4246}">
  <ds:schemaRefs>
    <ds:schemaRef ds:uri="http://schemas.microsoft.com/office/2006/documentManagement/types"/>
    <ds:schemaRef ds:uri="http://schemas.microsoft.com/office/infopath/2007/PartnerControls"/>
    <ds:schemaRef ds:uri="http://purl.org/dc/terms/"/>
    <ds:schemaRef ds:uri="http://purl.org/dc/elements/1.1/"/>
    <ds:schemaRef ds:uri="http://schemas.openxmlformats.org/package/2006/metadata/core-properties"/>
    <ds:schemaRef ds:uri="8b4f0aa6-f811-4d6e-9450-92a67e22359a"/>
    <ds:schemaRef ds:uri="http://www.w3.org/XML/1998/namespace"/>
    <ds:schemaRef ds:uri="http://purl.org/dc/dcmitype/"/>
    <ds:schemaRef ds:uri="7a3f0d49-cb9d-4d28-b6b4-cb24b886583f"/>
    <ds:schemaRef ds:uri="http://schemas.microsoft.com/office/2006/metadata/properties"/>
  </ds:schemaRefs>
</ds:datastoreItem>
</file>

<file path=customXml/itemProps2.xml><?xml version="1.0" encoding="utf-8"?>
<ds:datastoreItem xmlns:ds="http://schemas.openxmlformats.org/officeDocument/2006/customXml" ds:itemID="{1C89176F-A8AE-45EE-BEE8-50C3F078B65E}">
  <ds:schemaRefs>
    <ds:schemaRef ds:uri="http://schemas.microsoft.com/sharepoint/v3/contenttype/forms"/>
  </ds:schemaRefs>
</ds:datastoreItem>
</file>

<file path=customXml/itemProps3.xml><?xml version="1.0" encoding="utf-8"?>
<ds:datastoreItem xmlns:ds="http://schemas.openxmlformats.org/officeDocument/2006/customXml" ds:itemID="{91380FDD-A3FD-4E55-8373-9D08C12D78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5808</TotalTime>
  <Words>24752</Words>
  <Application>Microsoft Office PowerPoint</Application>
  <PresentationFormat>Grand écran</PresentationFormat>
  <Paragraphs>1507</Paragraphs>
  <Slides>36</Slides>
  <Notes>36</Notes>
  <HiddenSlides>0</HiddenSlides>
  <MMClips>0</MMClips>
  <ScaleCrop>false</ScaleCrop>
  <HeadingPairs>
    <vt:vector size="6" baseType="variant">
      <vt:variant>
        <vt:lpstr>Polices utilisées</vt:lpstr>
      </vt:variant>
      <vt:variant>
        <vt:i4>3</vt:i4>
      </vt:variant>
      <vt:variant>
        <vt:lpstr>Thème</vt:lpstr>
      </vt:variant>
      <vt:variant>
        <vt:i4>8</vt:i4>
      </vt:variant>
      <vt:variant>
        <vt:lpstr>Titres des diapositives</vt:lpstr>
      </vt:variant>
      <vt:variant>
        <vt:i4>36</vt:i4>
      </vt:variant>
    </vt:vector>
  </HeadingPairs>
  <TitlesOfParts>
    <vt:vector size="47" baseType="lpstr">
      <vt:lpstr>Arial</vt:lpstr>
      <vt:lpstr>Symbol</vt:lpstr>
      <vt:lpstr>Times New Roman</vt:lpstr>
      <vt:lpstr>blank</vt:lpstr>
      <vt:lpstr>4_blank</vt:lpstr>
      <vt:lpstr>3_blank</vt:lpstr>
      <vt:lpstr>2_blank</vt:lpstr>
      <vt:lpstr>1_blank</vt:lpstr>
      <vt:lpstr>5_blank</vt:lpstr>
      <vt:lpstr>6_blank</vt:lpstr>
      <vt:lpstr>7_blank</vt:lpstr>
      <vt:lpstr>Public health</vt:lpstr>
      <vt:lpstr>About these slides​</vt:lpstr>
      <vt:lpstr>Contents</vt:lpstr>
      <vt:lpstr>Contents</vt:lpstr>
      <vt:lpstr>1. Hepatitis C elimination</vt:lpstr>
      <vt:lpstr>Declining HCV incidence following rapid HCV treatment scale-up in a prison network in Australia: Evidence of treatment as prevention from the SToP-C study</vt:lpstr>
      <vt:lpstr>Declining HCV incidence following rapid HCV treatment scale-up in a prison network in Australia: Evidence of treatment as prevention from the SToP-C study</vt:lpstr>
      <vt:lpstr>Community-based point-of-care hepatitis C testing and general practitioner initiated direct-acting antiviral therapy in Yangon, Myanmar (CT2 study)</vt:lpstr>
      <vt:lpstr>Community-based point-of-care hepatitis C testing and general practitioner initiated direct-acting antiviral therapy in Yangon, Myanmar (CT2 study)</vt:lpstr>
      <vt:lpstr>Evaluating and communicating hepatitis C cascades of care data: a journey towards elimination in Tayside, Scotland</vt:lpstr>
      <vt:lpstr>Evaluating and communicating hepatitis C cascades of care data: a journey towards elimination in Tayside, Scotland</vt:lpstr>
      <vt:lpstr>2. Assessing the burden of liver disease</vt:lpstr>
      <vt:lpstr>Bariatric surgery is not associated with a reduction in risk of severe liver disease in comparison to standard obesity treatment in 3,922 subjects</vt:lpstr>
      <vt:lpstr>Bariatric surgery is not associated with a reduction in risk of severe liver disease in comparison to standard obesity treatment in 3,922 subjects</vt:lpstr>
      <vt:lpstr>Introduction of ‘reflex’ AST testing in primary care increases detection of advanced liver disease: the Gwent AST project</vt:lpstr>
      <vt:lpstr>Introduction of ‘reflex’ AST testing in primary care increases detection of advanced liver disease: the Gwent AST project</vt:lpstr>
      <vt:lpstr>The progression of liver disease in 69,290 individuals in Wales from 1999−2019: tracking the evolution of liver disease</vt:lpstr>
      <vt:lpstr>The progression of liver disease in 69,290 individuals in Wales from 1999−2019: tracking the evolution of liver disease</vt:lpstr>
      <vt:lpstr>The progression of liver disease in 69,290 individuals in Wales from 1999−2019: tracking the evolution of liver disease</vt:lpstr>
      <vt:lpstr>Incorporating assessment of liver fibrosis into routine diabetic review in primary care: a pilot</vt:lpstr>
      <vt:lpstr>Incorporating assessment of liver fibrosis into routine diabetic review in primary care: a pilot</vt:lpstr>
      <vt:lpstr>3. Public health</vt:lpstr>
      <vt:lpstr>Genome-wide association study for alcohol-related cirrhosis identifies new risk loci in MARC1 and HNRNPUL1</vt:lpstr>
      <vt:lpstr>Genome-wide association study for alcohol-related cirrhosis identifies new risk loci in MARC1 and HNRNPUL1</vt:lpstr>
      <vt:lpstr>Evaluation of HBV epidemiology, vaccine impact and treatment eligibility: a census-based community serological survey in Blantyre, Malawi </vt:lpstr>
      <vt:lpstr>Evaluation of HBV epidemiology, vaccine impact and treatment eligibility: a census-based community serological survey in Blantyre, Malawi </vt:lpstr>
      <vt:lpstr>The best strategy for retrieval of hepatitis C patients lost to follow up: randomized clinical trial</vt:lpstr>
      <vt:lpstr>The best strategy for retrieval of hepatitis C patients lost to follow up: randomized clinical trial</vt:lpstr>
      <vt:lpstr>Tailored message interventions promote the number of participants in viral hepatitis screening for Japanese workers - multicenter trial of 1,127,596 general check up applicants</vt:lpstr>
      <vt:lpstr>Tailored message interventions promote the number of participants in viral hepatitis screening for Japanese workers - multicenter trial of 1,127,596 general check up applicants</vt:lpstr>
      <vt:lpstr>Opportunities to enhance linkage to hepatitis C care among people hospitalised  for injection drug use-related complications: a population-based study</vt:lpstr>
      <vt:lpstr>Opportunities to enhance linkage to hepatitis C care among people hospitalised  for injection drug use-related complications: a population-based study</vt:lpstr>
      <vt:lpstr>Recent decline in hepatocellular carcinoma rates in the United States </vt:lpstr>
      <vt:lpstr>Recent decline in hepatocellular carcinoma rates in the United States </vt:lpstr>
      <vt:lpstr>Development of a supportive needs assessment tool for cirrhosis (SNAC)</vt:lpstr>
      <vt:lpstr>Development of a supportive needs assessment tool for cirrhosis (SNAC)</vt:lpstr>
    </vt:vector>
  </TitlesOfParts>
  <Company>Elements Communications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Jenkins</dc:creator>
  <cp:lastModifiedBy>g-sat-ohepasc6</cp:lastModifiedBy>
  <cp:revision>549</cp:revision>
  <dcterms:created xsi:type="dcterms:W3CDTF">2016-10-10T16:35:57Z</dcterms:created>
  <dcterms:modified xsi:type="dcterms:W3CDTF">2020-08-31T10:16:34Z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y fmtid="{D5CDD505-2E9C-101B-9397-08002B2CF9AE}" pid="3" name="AuthorIds_UIVersion_3072">
    <vt:lpwstr>61</vt:lpwstr>
  </property>
</Properties>
</file>