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676" r:id="rId6"/>
    <p:sldMasterId id="2147483668" r:id="rId7"/>
    <p:sldMasterId id="2147483661" r:id="rId8"/>
    <p:sldMasterId id="2147483691" r:id="rId9"/>
  </p:sldMasterIdLst>
  <p:notesMasterIdLst>
    <p:notesMasterId r:id="rId36"/>
  </p:notesMasterIdLst>
  <p:sldIdLst>
    <p:sldId id="262" r:id="rId10"/>
    <p:sldId id="312" r:id="rId11"/>
    <p:sldId id="313" r:id="rId12"/>
    <p:sldId id="316" r:id="rId13"/>
    <p:sldId id="314" r:id="rId14"/>
    <p:sldId id="311" r:id="rId15"/>
    <p:sldId id="310" r:id="rId16"/>
    <p:sldId id="307" r:id="rId17"/>
    <p:sldId id="308" r:id="rId18"/>
    <p:sldId id="315" r:id="rId19"/>
    <p:sldId id="317" r:id="rId20"/>
    <p:sldId id="309"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Lst>
  <p:sldSz cx="12192000" cy="6858000"/>
  <p:notesSz cx="5314950" cy="6858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957"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ser1" initials="U" lastIdx="1" clrIdx="6">
    <p:extLst>
      <p:ext uri="{19B8F6BF-5375-455C-9EA6-DF929625EA0E}">
        <p15:presenceInfo xmlns:p15="http://schemas.microsoft.com/office/powerpoint/2012/main" userId="User1" providerId="None"/>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8" name="Guest User" initials="GU" lastIdx="2" clrIdx="7">
    <p:extLst>
      <p:ext uri="{19B8F6BF-5375-455C-9EA6-DF929625EA0E}">
        <p15:presenceInfo xmlns:p15="http://schemas.microsoft.com/office/powerpoint/2012/main" userId="S::urn:spo:anon#4923b0b1685178cd2549c847f0000e579996c9fe71ba47013f0ef7b34924ca72::" providerId="AD"/>
      </p:ext>
    </p:extLst>
  </p:cmAuthor>
  <p:cmAuthor id="2" name="Medical Writer" initials="A" lastIdx="14" clrIdx="1">
    <p:extLst>
      <p:ext uri="{19B8F6BF-5375-455C-9EA6-DF929625EA0E}">
        <p15:presenceInfo xmlns:p15="http://schemas.microsoft.com/office/powerpoint/2012/main" userId="Medical Writer" providerId="None"/>
      </p:ext>
    </p:extLst>
  </p:cmAuthor>
  <p:cmAuthor id="9" name="Emma Di Rollo" initials="EDR" lastIdx="9" clrIdx="8">
    <p:extLst>
      <p:ext uri="{19B8F6BF-5375-455C-9EA6-DF929625EA0E}">
        <p15:presenceInfo xmlns:p15="http://schemas.microsoft.com/office/powerpoint/2012/main" userId="S::emmadirollo@connect2cme.com::fbc5ed96-857b-4684-9375-2bbf85930af6" providerId="AD"/>
      </p:ext>
    </p:extLst>
  </p:cmAuthor>
  <p:cmAuthor id="3" name="Simon Lott" initials="SL" lastIdx="22" clrIdx="2">
    <p:extLst>
      <p:ext uri="{19B8F6BF-5375-455C-9EA6-DF929625EA0E}">
        <p15:presenceInfo xmlns:p15="http://schemas.microsoft.com/office/powerpoint/2012/main" userId="Simon Lott" providerId="None"/>
      </p:ext>
    </p:extLst>
  </p:cmAuthor>
  <p:cmAuthor id="10" name="Chris Watson" initials="CW [2]" lastIdx="37" clrIdx="9">
    <p:extLst>
      <p:ext uri="{19B8F6BF-5375-455C-9EA6-DF929625EA0E}">
        <p15:presenceInfo xmlns:p15="http://schemas.microsoft.com/office/powerpoint/2012/main" userId="S::chrisw@obsidianhg.com::c7a5c81e-27f4-4121-a1f5-8539a13aa031" providerId="AD"/>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Obsidian)" initials="JH(" lastIdx="5" clrIdx="5">
    <p:extLst>
      <p:ext uri="{19B8F6BF-5375-455C-9EA6-DF929625EA0E}">
        <p15:presenceInfo xmlns:p15="http://schemas.microsoft.com/office/powerpoint/2012/main" userId="S-1-5-21-2416720587-102252390-449953431-4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708"/>
    <a:srgbClr val="EB5F17"/>
    <a:srgbClr val="0A9390"/>
    <a:srgbClr val="DC204E"/>
    <a:srgbClr val="F8BE3D"/>
    <a:srgbClr val="004A86"/>
    <a:srgbClr val="D8E9B1"/>
    <a:srgbClr val="9DC93B"/>
    <a:srgbClr val="71C5E9"/>
    <a:srgbClr val="FE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0" autoAdjust="0"/>
  </p:normalViewPr>
  <p:slideViewPr>
    <p:cSldViewPr snapToGrid="0">
      <p:cViewPr varScale="1">
        <p:scale>
          <a:sx n="73" d="100"/>
          <a:sy n="73" d="100"/>
        </p:scale>
        <p:origin x="618" y="72"/>
      </p:cViewPr>
      <p:guideLst>
        <p:guide orient="horz" pos="843"/>
        <p:guide pos="267"/>
        <p:guide pos="7412"/>
        <p:guide pos="381"/>
        <p:guide pos="7299"/>
        <p:guide orient="horz" pos="3987"/>
        <p:guide orient="horz" pos="957"/>
        <p:guide orient="horz" pos="12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3" d="100"/>
          <a:sy n="83" d="100"/>
        </p:scale>
        <p:origin x="3106" y="4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303145" cy="59198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010575" y="0"/>
            <a:ext cx="2303145" cy="59198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31/08/2020</a:t>
            </a:fld>
            <a:endParaRPr lang="en-GB" dirty="0"/>
          </a:p>
        </p:txBody>
      </p:sp>
      <p:sp>
        <p:nvSpPr>
          <p:cNvPr id="4" name="Slide Image Placeholder 3"/>
          <p:cNvSpPr>
            <a:spLocks noGrp="1" noRot="1" noChangeAspect="1"/>
          </p:cNvSpPr>
          <p:nvPr>
            <p:ph type="sldImg" idx="2"/>
          </p:nvPr>
        </p:nvSpPr>
        <p:spPr>
          <a:xfrm>
            <a:off x="272279" y="295992"/>
            <a:ext cx="4769163" cy="320804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272278" y="3648930"/>
            <a:ext cx="4769163" cy="464574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11206727"/>
            <a:ext cx="2303145" cy="591983"/>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010575" y="11206727"/>
            <a:ext cx="2303145" cy="591983"/>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‹N°›</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a:t>
            </a:fld>
            <a:endParaRPr lang="en-GB" dirty="0"/>
          </a:p>
        </p:txBody>
      </p:sp>
    </p:spTree>
    <p:extLst>
      <p:ext uri="{BB962C8B-B14F-4D97-AF65-F5344CB8AC3E}">
        <p14:creationId xmlns:p14="http://schemas.microsoft.com/office/powerpoint/2010/main" val="3954459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10</a:t>
            </a:fld>
            <a:endParaRPr lang="en-GB" dirty="0"/>
          </a:p>
        </p:txBody>
      </p:sp>
    </p:spTree>
    <p:extLst>
      <p:ext uri="{BB962C8B-B14F-4D97-AF65-F5344CB8AC3E}">
        <p14:creationId xmlns:p14="http://schemas.microsoft.com/office/powerpoint/2010/main" val="2113506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indent="0" fontAlgn="base">
              <a:buNone/>
            </a:pPr>
            <a:r>
              <a:rPr lang="en-US" sz="1000" b="0" i="1" kern="1200" dirty="0">
                <a:solidFill>
                  <a:schemeClr val="tx1"/>
                </a:solidFill>
                <a:effectLst/>
                <a:latin typeface="Arial"/>
                <a:cs typeface="Arial"/>
              </a:rPr>
              <a:t>Abbreviations: 4-PBA, 4-phenylbutyric acid; ER, endoplasmic reticulum; PCK, polycystic kidney disease; PLD, polycystic liver disease</a:t>
            </a:r>
          </a:p>
          <a:p>
            <a:pPr marL="0" indent="0" fontAlgn="base">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FRI277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Proteostasis improvement in cystic cholangiocytes alleviates endoplasmic reticulum stress and halts polycystic liver disease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Alvaro Santos-Laso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Laura Izquierdo-Sánchez</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Pedro Miguel Rodrigues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Bing Q Huang</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Mikel Azkargorta</a:t>
            </a:r>
            <a:r>
              <a:rPr lang="en-US" sz="1000" kern="1200" baseline="30000" dirty="0">
                <a:solidFill>
                  <a:schemeClr val="tx1"/>
                </a:solidFill>
                <a:effectLst/>
                <a:latin typeface="Arial" panose="020B0604020202020204" pitchFamily="34" charset="0"/>
                <a:ea typeface="+mn-ea"/>
                <a:cs typeface="Arial" panose="020B0604020202020204" pitchFamily="34" charset="0"/>
              </a:rPr>
              <a:t>2 4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Ainhoa Lapitz</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Patricia Munoz-Garrido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Ander Arbelaiz</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Francisco J. Caballero</a:t>
            </a:r>
            <a:r>
              <a:rPr lang="en-US" sz="1000" kern="1200" baseline="30000" dirty="0">
                <a:solidFill>
                  <a:schemeClr val="tx1"/>
                </a:solidFill>
                <a:effectLst/>
                <a:latin typeface="Arial" panose="020B0604020202020204" pitchFamily="34" charset="0"/>
                <a:ea typeface="+mn-ea"/>
                <a:cs typeface="Arial" panose="020B0604020202020204" pitchFamily="34" charset="0"/>
              </a:rPr>
              <a:t>1 5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Maite G Fernandez-Barrena</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Raul Jimenez-Aguero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Josepmaria Argemi</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Tomas Aragon</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Felix Elortza</a:t>
            </a:r>
            <a:r>
              <a:rPr lang="en-US" sz="1000" kern="1200" baseline="30000" dirty="0">
                <a:solidFill>
                  <a:schemeClr val="tx1"/>
                </a:solidFill>
                <a:effectLst/>
                <a:latin typeface="Arial" panose="020B0604020202020204" pitchFamily="34" charset="0"/>
                <a:ea typeface="+mn-ea"/>
                <a:cs typeface="Arial" panose="020B0604020202020204" pitchFamily="34" charset="0"/>
              </a:rPr>
              <a:t>2 4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 Marzioni</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Joost Ph Drenth</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Nicholas Larusso</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Luis Bujanda</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María Jesús Perugorria</a:t>
            </a:r>
            <a:r>
              <a:rPr lang="en-US" sz="1000" kern="1200" baseline="30000" dirty="0">
                <a:solidFill>
                  <a:schemeClr val="tx1"/>
                </a:solidFill>
                <a:effectLst/>
                <a:latin typeface="Arial" panose="020B0604020202020204" pitchFamily="34" charset="0"/>
                <a:ea typeface="+mn-ea"/>
                <a:cs typeface="Arial" panose="020B0604020202020204" pitchFamily="34" charset="0"/>
              </a:rPr>
              <a:t>1 2 9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Jesus M. Banales</a:t>
            </a:r>
            <a:r>
              <a:rPr lang="en-US" sz="1000" kern="1200" baseline="30000" dirty="0">
                <a:solidFill>
                  <a:schemeClr val="tx1"/>
                </a:solidFill>
                <a:effectLst/>
                <a:latin typeface="Arial" panose="020B0604020202020204" pitchFamily="34" charset="0"/>
                <a:ea typeface="+mn-ea"/>
                <a:cs typeface="Arial" panose="020B0604020202020204" pitchFamily="34" charset="0"/>
              </a:rPr>
              <a:t>1 2 9</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Biodonostia Health Research Institute - Donostia University Hospital -, University of the Basque Country (UPV/EHU), Department of Liver and Gastrointestinal Diseases, San Sebastian,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CIBERehd, Carlos III National Institute of Health,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Mayo Clinic, Division of Gastroenterology and Hepatology, Rochester,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CIC bioGUNE, Proteomics Platform, Derio,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Center for Innovation in Advanced Chemistry (ORFEO-CINQA), University of the Basque Country (UPV/EHU), Department of Organic Chemistry I, San Sebastian,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CIMA-University of Navarra, Division of Hepatology, Pamplona,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Università Politecnica delle Marche, Department of Gastroenterology and Hepatology, Ancona,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Radboud University Medical Center, Department of Gastroenterology and Hepatology, Nijmegen, Netherlands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IKERBASQUE, Basque Foundation for Science, Bilbao,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jesus_banales@yahoo.es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Polycystic liver disease (PLD) is a group of genetic disorders characterized by bile duct dilatation and/or progressive development of multiple intrahepatic biliary cysts (&gt;10), which are the main cause of morbidity. Current surgical and/or pharmacological therapies exert modest benefits, and thus liver transplantation represents the only curative option. Recently, novel PLD-causative genes, encoding for endoplasmic reticulum (ER)-resident proteins involved in protein biogenesis and transport, were identified. Here, we hypothesized that PLD arises as a consequence of aberrant proteostasis in cystic cholangiocytes, representing a potential target for therapy.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ER stress was assessed at transcriptional (qPCR), proteomic (mass spectrometry), morphological (transmission electron microscopy; TEM) and functional (20S proteasome activity) levels in different models of PLD (i.e., human and rat). Moreover, PCK rat (animal model of PLD) was employed to determine the effects of the ER stress inhibitor 4-phenylbutyric acid (4-PBA) and/or inducer tunicamycin (TM), in the progression of the disease. The impact of the aforementioned ER stress modulators was also analyzed on the expression of unfolded protein response (UPR) factors, the 20S proteasome activity, the mechanisms involved in the maintenance of ER proteostasis and the cell fate decisions (i.e., survival/apoptosis).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expression levels of the UPR factors were markedly upregulated in liver tissue from PLD patients and PCK rats, as well as in primary cultures of human and rat cystic </a:t>
            </a:r>
            <a:r>
              <a:rPr lang="en-US" sz="1000" kern="1200" dirty="0" err="1">
                <a:solidFill>
                  <a:schemeClr val="tx1"/>
                </a:solidFill>
                <a:effectLst/>
                <a:latin typeface="Arial" panose="020B0604020202020204" pitchFamily="34" charset="0"/>
                <a:ea typeface="+mn-ea"/>
                <a:cs typeface="Arial" panose="020B0604020202020204" pitchFamily="34" charset="0"/>
              </a:rPr>
              <a:t>cholangiocytes</a:t>
            </a:r>
            <a:r>
              <a:rPr lang="en-US" sz="1000" kern="1200" dirty="0">
                <a:solidFill>
                  <a:schemeClr val="tx1"/>
                </a:solidFill>
                <a:effectLst/>
                <a:latin typeface="Arial" panose="020B0604020202020204" pitchFamily="34" charset="0"/>
                <a:ea typeface="+mn-ea"/>
                <a:cs typeface="Arial" panose="020B0604020202020204" pitchFamily="34" charset="0"/>
              </a:rPr>
              <a:t>, compared to normal controls. Cystic </a:t>
            </a:r>
            <a:r>
              <a:rPr lang="en-US" sz="1000" kern="1200" dirty="0" err="1">
                <a:solidFill>
                  <a:schemeClr val="tx1"/>
                </a:solidFill>
                <a:effectLst/>
                <a:latin typeface="Arial" panose="020B0604020202020204" pitchFamily="34" charset="0"/>
                <a:ea typeface="+mn-ea"/>
                <a:cs typeface="Arial" panose="020B0604020202020204" pitchFamily="34" charset="0"/>
              </a:rPr>
              <a:t>cholangiocytes</a:t>
            </a:r>
            <a:r>
              <a:rPr lang="en-US" sz="1000" kern="1200" dirty="0">
                <a:solidFill>
                  <a:schemeClr val="tx1"/>
                </a:solidFill>
                <a:effectLst/>
                <a:latin typeface="Arial" panose="020B0604020202020204" pitchFamily="34" charset="0"/>
                <a:ea typeface="+mn-ea"/>
                <a:cs typeface="Arial" panose="020B0604020202020204" pitchFamily="34" charset="0"/>
              </a:rPr>
              <a:t> showed altered proteomic profiles, mainly related to </a:t>
            </a:r>
            <a:r>
              <a:rPr lang="en-US" sz="1000" kern="1200" dirty="0" err="1">
                <a:solidFill>
                  <a:schemeClr val="tx1"/>
                </a:solidFill>
                <a:effectLst/>
                <a:latin typeface="Arial" panose="020B0604020202020204" pitchFamily="34" charset="0"/>
                <a:ea typeface="+mn-ea"/>
                <a:cs typeface="Arial" panose="020B0604020202020204" pitchFamily="34" charset="0"/>
              </a:rPr>
              <a:t>proteostasis</a:t>
            </a:r>
            <a:r>
              <a:rPr lang="en-US" sz="1000" kern="1200" dirty="0">
                <a:solidFill>
                  <a:schemeClr val="tx1"/>
                </a:solidFill>
                <a:effectLst/>
                <a:latin typeface="Arial" panose="020B0604020202020204" pitchFamily="34" charset="0"/>
                <a:ea typeface="+mn-ea"/>
                <a:cs typeface="Arial" panose="020B0604020202020204" pitchFamily="34" charset="0"/>
              </a:rPr>
              <a:t> (i.e., synthesis, folding, trafficking and degradation of proteins), marked enlargement of the ER lumen (by TEM), and hyperactivation of the 20S proteasome. Notably, chronic treatment of PCK rats with 4-PBA decreased liver weight, as well as both liver and cystic volumes, of animals under baseline or TM administration compared to control groups. </a:t>
            </a:r>
            <a:r>
              <a:rPr lang="en-US" sz="1000" i="1" kern="1200" dirty="0">
                <a:solidFill>
                  <a:schemeClr val="tx1"/>
                </a:solidFill>
                <a:effectLst/>
                <a:latin typeface="Arial" panose="020B0604020202020204" pitchFamily="34" charset="0"/>
                <a:ea typeface="+mn-ea"/>
                <a:cs typeface="Arial" panose="020B0604020202020204" pitchFamily="34" charset="0"/>
              </a:rPr>
              <a:t>In vitro</a:t>
            </a:r>
            <a:r>
              <a:rPr lang="en-US" sz="1000" kern="1200" dirty="0">
                <a:solidFill>
                  <a:schemeClr val="tx1"/>
                </a:solidFill>
                <a:effectLst/>
                <a:latin typeface="Arial" panose="020B0604020202020204" pitchFamily="34" charset="0"/>
                <a:ea typeface="+mn-ea"/>
                <a:cs typeface="Arial" panose="020B0604020202020204" pitchFamily="34" charset="0"/>
              </a:rPr>
              <a:t>, 4-PBA downregulated the expression (mRNA) of UPR effectors, normalized proteomic profiles related to protein synthesis, folding, trafficking and degradation, and reduced the proteasome hyperactivity in cystic </a:t>
            </a:r>
            <a:r>
              <a:rPr lang="en-US" sz="1000" kern="1200" dirty="0" err="1">
                <a:solidFill>
                  <a:schemeClr val="tx1"/>
                </a:solidFill>
                <a:effectLst/>
                <a:latin typeface="Arial" panose="020B0604020202020204" pitchFamily="34" charset="0"/>
                <a:ea typeface="+mn-ea"/>
                <a:cs typeface="Arial" panose="020B0604020202020204" pitchFamily="34" charset="0"/>
              </a:rPr>
              <a:t>cholangiocytes</a:t>
            </a:r>
            <a:r>
              <a:rPr lang="en-US" sz="1000" kern="1200" dirty="0">
                <a:solidFill>
                  <a:schemeClr val="tx1"/>
                </a:solidFill>
                <a:effectLst/>
                <a:latin typeface="Arial" panose="020B0604020202020204" pitchFamily="34" charset="0"/>
                <a:ea typeface="+mn-ea"/>
                <a:cs typeface="Arial" panose="020B0604020202020204" pitchFamily="34" charset="0"/>
              </a:rPr>
              <a:t>, reducing their hyperproliferation and apoptosis.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Restoration of </a:t>
            </a:r>
            <a:r>
              <a:rPr lang="en-US" sz="1000" kern="1200" dirty="0" err="1">
                <a:solidFill>
                  <a:schemeClr val="tx1"/>
                </a:solidFill>
                <a:effectLst/>
                <a:latin typeface="Arial" panose="020B0604020202020204" pitchFamily="34" charset="0"/>
                <a:ea typeface="+mn-ea"/>
                <a:cs typeface="Arial" panose="020B0604020202020204" pitchFamily="34" charset="0"/>
              </a:rPr>
              <a:t>proteostasis</a:t>
            </a:r>
            <a:r>
              <a:rPr lang="en-US" sz="1000" kern="1200" dirty="0">
                <a:solidFill>
                  <a:schemeClr val="tx1"/>
                </a:solidFill>
                <a:effectLst/>
                <a:latin typeface="Arial" panose="020B0604020202020204" pitchFamily="34" charset="0"/>
                <a:ea typeface="+mn-ea"/>
                <a:cs typeface="Arial" panose="020B0604020202020204" pitchFamily="34" charset="0"/>
              </a:rPr>
              <a:t> in cystic </a:t>
            </a:r>
            <a:r>
              <a:rPr lang="en-US" sz="1000" kern="1200" dirty="0" err="1">
                <a:solidFill>
                  <a:schemeClr val="tx1"/>
                </a:solidFill>
                <a:effectLst/>
                <a:latin typeface="Arial" panose="020B0604020202020204" pitchFamily="34" charset="0"/>
                <a:ea typeface="+mn-ea"/>
                <a:cs typeface="Arial" panose="020B0604020202020204" pitchFamily="34" charset="0"/>
              </a:rPr>
              <a:t>cholangiocytes</a:t>
            </a:r>
            <a:r>
              <a:rPr lang="en-US" sz="1000" kern="1200" dirty="0">
                <a:solidFill>
                  <a:schemeClr val="tx1"/>
                </a:solidFill>
                <a:effectLst/>
                <a:latin typeface="Arial" panose="020B0604020202020204" pitchFamily="34" charset="0"/>
                <a:ea typeface="+mn-ea"/>
                <a:cs typeface="Arial" panose="020B0604020202020204" pitchFamily="34" charset="0"/>
              </a:rPr>
              <a:t> with 4-PBA halts hepatic cystogenesis, emerging as a novel therapeutic strategy.</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indent="0" fontAlgn="base">
              <a:buNone/>
            </a:pPr>
            <a:r>
              <a:rPr lang="en-US" sz="1000" i="1" dirty="0">
                <a:latin typeface="Arial"/>
                <a:cs typeface="Arial"/>
              </a:rPr>
              <a:t>Abbreviations: 4-PBA, 4-phenylbutyric acid; ADPKD, autosomal dominant polycystic kidney disease; ADPLD, autosomal dominant polycystic liver disease; ER, endoplasmic reticulum; NHC, normal human </a:t>
            </a:r>
            <a:r>
              <a:rPr lang="en-US" sz="1000" i="1" dirty="0" err="1">
                <a:latin typeface="Arial"/>
                <a:cs typeface="Arial"/>
              </a:rPr>
              <a:t>cholangiocytes</a:t>
            </a:r>
            <a:r>
              <a:rPr lang="en-US" sz="1000" i="1" dirty="0">
                <a:latin typeface="Arial"/>
                <a:cs typeface="Arial"/>
              </a:rPr>
              <a:t>; PCK, polycystic kidney disease; PLD, polycystic liver disease; </a:t>
            </a:r>
            <a:r>
              <a:rPr lang="en-US" sz="1000" i="1" dirty="0"/>
              <a:t>UPR, unfolded protein response</a:t>
            </a:r>
            <a:endParaRPr lang="en-US" sz="1000" b="1" i="1" dirty="0">
              <a:latin typeface="Arial"/>
              <a:cs typeface="Arial"/>
            </a:endParaRPr>
          </a:p>
          <a:p>
            <a:pPr marL="0" indent="0">
              <a:buNone/>
            </a:pPr>
            <a:endParaRPr lang="en-US" sz="1000" b="1" dirty="0"/>
          </a:p>
          <a:p>
            <a:pPr marL="0" indent="0">
              <a:buNone/>
            </a:pPr>
            <a:r>
              <a:rPr lang="en-US" sz="1000" b="1" dirty="0"/>
              <a:t>FRI277</a:t>
            </a:r>
            <a:endParaRPr lang="en-GB" sz="1000" dirty="0"/>
          </a:p>
          <a:p>
            <a:pPr marL="0" indent="0">
              <a:buNone/>
            </a:pPr>
            <a:r>
              <a:rPr lang="en-US" sz="1000" b="1" dirty="0"/>
              <a:t>Proteostasis improvement in cystic </a:t>
            </a:r>
            <a:r>
              <a:rPr lang="en-US" sz="1000" b="1" dirty="0" err="1"/>
              <a:t>cholangiocytes</a:t>
            </a:r>
            <a:r>
              <a:rPr lang="en-US" sz="1000" b="1" dirty="0"/>
              <a:t> alleviates endoplasmic reticulum stress and halts polycystic liver disease</a:t>
            </a:r>
            <a:endParaRPr lang="en-GB" sz="1000" dirty="0"/>
          </a:p>
          <a:p>
            <a:pPr marL="0" indent="0">
              <a:buNone/>
            </a:pPr>
            <a:r>
              <a:rPr lang="en-US" sz="1000" u="sng" dirty="0"/>
              <a:t>Alvaro Santos-Laso</a:t>
            </a:r>
            <a:r>
              <a:rPr lang="en-US" sz="1000" baseline="30000" dirty="0"/>
              <a:t>1</a:t>
            </a:r>
            <a:r>
              <a:rPr lang="de-DE" sz="1000" dirty="0"/>
              <a:t>, </a:t>
            </a:r>
            <a:r>
              <a:rPr lang="en-US" sz="1000" dirty="0"/>
              <a:t>Laura Izquierdo-Sánchez</a:t>
            </a:r>
            <a:r>
              <a:rPr lang="en-US" sz="1000" baseline="30000" dirty="0"/>
              <a:t>1 2</a:t>
            </a:r>
            <a:r>
              <a:rPr lang="de-DE" sz="1000" dirty="0"/>
              <a:t>, </a:t>
            </a:r>
            <a:r>
              <a:rPr lang="en-US" sz="1000" dirty="0"/>
              <a:t>Pedro Miguel Rodrigues</a:t>
            </a:r>
            <a:r>
              <a:rPr lang="en-US" sz="1000" baseline="30000" dirty="0"/>
              <a:t>1</a:t>
            </a:r>
            <a:r>
              <a:rPr lang="de-DE" sz="1000" dirty="0"/>
              <a:t>, </a:t>
            </a:r>
            <a:r>
              <a:rPr lang="en-US" sz="1000" dirty="0"/>
              <a:t>Bing Q Huang</a:t>
            </a:r>
            <a:r>
              <a:rPr lang="en-US" sz="1000" baseline="30000" dirty="0"/>
              <a:t>3</a:t>
            </a:r>
            <a:r>
              <a:rPr lang="de-DE" sz="1000" dirty="0"/>
              <a:t>, </a:t>
            </a:r>
            <a:r>
              <a:rPr lang="en-US" sz="1000" dirty="0"/>
              <a:t>Mikel Azkargorta</a:t>
            </a:r>
            <a:r>
              <a:rPr lang="en-US" sz="1000" baseline="30000" dirty="0"/>
              <a:t>2 4</a:t>
            </a:r>
            <a:r>
              <a:rPr lang="de-DE" sz="1000" dirty="0"/>
              <a:t>, </a:t>
            </a:r>
            <a:r>
              <a:rPr lang="en-US" sz="1000" dirty="0" err="1"/>
              <a:t>Ainhoa</a:t>
            </a:r>
            <a:r>
              <a:rPr lang="en-US" sz="1000" dirty="0"/>
              <a:t> Lapitz</a:t>
            </a:r>
            <a:r>
              <a:rPr lang="en-US" sz="1000" baseline="30000" dirty="0"/>
              <a:t>1</a:t>
            </a:r>
            <a:r>
              <a:rPr lang="de-DE" sz="1000" dirty="0"/>
              <a:t>, </a:t>
            </a:r>
            <a:r>
              <a:rPr lang="en-US" sz="1000" dirty="0"/>
              <a:t>Patricia Munoz-Garrido</a:t>
            </a:r>
            <a:r>
              <a:rPr lang="en-US" sz="1000" baseline="30000" dirty="0"/>
              <a:t>1</a:t>
            </a:r>
            <a:r>
              <a:rPr lang="de-DE" sz="1000" dirty="0"/>
              <a:t>, </a:t>
            </a:r>
            <a:r>
              <a:rPr lang="en-US" sz="1000" dirty="0"/>
              <a:t>Ander Arbelaiz</a:t>
            </a:r>
            <a:r>
              <a:rPr lang="en-US" sz="1000" baseline="30000" dirty="0"/>
              <a:t>1</a:t>
            </a:r>
            <a:r>
              <a:rPr lang="de-DE" sz="1000" dirty="0"/>
              <a:t>, </a:t>
            </a:r>
            <a:r>
              <a:rPr lang="en-US" sz="1000" dirty="0"/>
              <a:t>Francisco J. Caballero</a:t>
            </a:r>
            <a:r>
              <a:rPr lang="en-US" sz="1000" baseline="30000" dirty="0"/>
              <a:t>1 5</a:t>
            </a:r>
            <a:r>
              <a:rPr lang="de-DE" sz="1000" dirty="0"/>
              <a:t>, </a:t>
            </a:r>
            <a:r>
              <a:rPr lang="en-US" sz="1000" dirty="0" err="1"/>
              <a:t>Maite</a:t>
            </a:r>
            <a:r>
              <a:rPr lang="en-US" sz="1000" dirty="0"/>
              <a:t> G Fernandez-Barrena</a:t>
            </a:r>
            <a:r>
              <a:rPr lang="en-US" sz="1000" baseline="30000" dirty="0"/>
              <a:t>6</a:t>
            </a:r>
            <a:r>
              <a:rPr lang="de-DE" sz="1000" dirty="0"/>
              <a:t>, </a:t>
            </a:r>
            <a:r>
              <a:rPr lang="en-US" sz="1000" dirty="0"/>
              <a:t>Raul Jimenez-Aguero</a:t>
            </a:r>
            <a:r>
              <a:rPr lang="en-US" sz="1000" baseline="30000" dirty="0"/>
              <a:t>1</a:t>
            </a:r>
            <a:r>
              <a:rPr lang="de-DE" sz="1000" dirty="0"/>
              <a:t>, </a:t>
            </a:r>
            <a:r>
              <a:rPr lang="en-US" sz="1000" dirty="0" err="1"/>
              <a:t>Josepmaria</a:t>
            </a:r>
            <a:r>
              <a:rPr lang="en-US" sz="1000" dirty="0"/>
              <a:t> Argemi</a:t>
            </a:r>
            <a:r>
              <a:rPr lang="en-US" sz="1000" baseline="30000" dirty="0"/>
              <a:t>6</a:t>
            </a:r>
            <a:r>
              <a:rPr lang="de-DE" sz="1000" dirty="0"/>
              <a:t>, </a:t>
            </a:r>
            <a:r>
              <a:rPr lang="en-US" sz="1000" dirty="0"/>
              <a:t>Tomas Aragon</a:t>
            </a:r>
            <a:r>
              <a:rPr lang="en-US" sz="1000" baseline="30000" dirty="0"/>
              <a:t>6</a:t>
            </a:r>
            <a:r>
              <a:rPr lang="de-DE" sz="1000" dirty="0"/>
              <a:t>, </a:t>
            </a:r>
            <a:r>
              <a:rPr lang="en-US" sz="1000" dirty="0"/>
              <a:t>Felix Elortza</a:t>
            </a:r>
            <a:r>
              <a:rPr lang="en-US" sz="1000" baseline="30000" dirty="0"/>
              <a:t>2 4</a:t>
            </a:r>
            <a:r>
              <a:rPr lang="de-DE" sz="1000" dirty="0"/>
              <a:t>, </a:t>
            </a:r>
            <a:r>
              <a:rPr lang="en-US" sz="1000" dirty="0"/>
              <a:t>Marco Marzioni</a:t>
            </a:r>
            <a:r>
              <a:rPr lang="en-US" sz="1000" baseline="30000" dirty="0"/>
              <a:t>7</a:t>
            </a:r>
            <a:r>
              <a:rPr lang="de-DE" sz="1000" dirty="0"/>
              <a:t>, </a:t>
            </a:r>
            <a:r>
              <a:rPr lang="en-US" sz="1000" dirty="0"/>
              <a:t>Joost Ph Drenth</a:t>
            </a:r>
            <a:r>
              <a:rPr lang="en-US" sz="1000" baseline="30000" dirty="0"/>
              <a:t>8</a:t>
            </a:r>
            <a:r>
              <a:rPr lang="de-DE" sz="1000" dirty="0"/>
              <a:t>, </a:t>
            </a:r>
            <a:r>
              <a:rPr lang="en-US" sz="1000" dirty="0"/>
              <a:t>Nicholas Larusso</a:t>
            </a:r>
            <a:r>
              <a:rPr lang="en-US" sz="1000" baseline="30000" dirty="0"/>
              <a:t>3</a:t>
            </a:r>
            <a:r>
              <a:rPr lang="de-DE" sz="1000" dirty="0"/>
              <a:t>, </a:t>
            </a:r>
            <a:r>
              <a:rPr lang="en-US" sz="1000" dirty="0"/>
              <a:t>Luis Bujanda</a:t>
            </a:r>
            <a:r>
              <a:rPr lang="en-US" sz="1000" baseline="30000" dirty="0"/>
              <a:t>1 2</a:t>
            </a:r>
            <a:r>
              <a:rPr lang="de-DE" sz="1000" dirty="0"/>
              <a:t>, </a:t>
            </a:r>
            <a:r>
              <a:rPr lang="en-US" sz="1000" dirty="0"/>
              <a:t>María Jesús Perugorria</a:t>
            </a:r>
            <a:r>
              <a:rPr lang="en-US" sz="1000" baseline="30000" dirty="0"/>
              <a:t>1 2 9</a:t>
            </a:r>
            <a:r>
              <a:rPr lang="de-DE" sz="1000" dirty="0"/>
              <a:t>, </a:t>
            </a:r>
            <a:r>
              <a:rPr lang="en-US" sz="1000" dirty="0"/>
              <a:t>Jesus M. Banales</a:t>
            </a:r>
            <a:r>
              <a:rPr lang="en-US" sz="1000" baseline="30000" dirty="0"/>
              <a:t>1 2 9</a:t>
            </a:r>
            <a:endParaRPr lang="en-GB" sz="1000" dirty="0"/>
          </a:p>
          <a:p>
            <a:pPr marL="0" indent="0">
              <a:buNone/>
            </a:pPr>
            <a:r>
              <a:rPr lang="en-US" sz="1000" i="1" baseline="30000" dirty="0"/>
              <a:t>1</a:t>
            </a:r>
            <a:r>
              <a:rPr lang="en-US" sz="1000" i="1" dirty="0"/>
              <a:t>Biodonostia Health Research Institute - Donostia University Hospital -, University of the Basque Country (UPV/EHU), Department of Liver and Gastrointestinal Diseases, San Sebastian, Spain</a:t>
            </a:r>
            <a:r>
              <a:rPr lang="de-DE" sz="1000" dirty="0"/>
              <a:t>, </a:t>
            </a:r>
            <a:r>
              <a:rPr lang="en-US" sz="1000" i="1" baseline="30000" dirty="0"/>
              <a:t>2</a:t>
            </a:r>
            <a:r>
              <a:rPr lang="en-US" sz="1000" i="1" dirty="0"/>
              <a:t>CIBERehd, Carlos III National Institute of Health, Madrid, Spain</a:t>
            </a:r>
            <a:r>
              <a:rPr lang="de-DE" sz="1000" dirty="0"/>
              <a:t>, </a:t>
            </a:r>
            <a:r>
              <a:rPr lang="en-US" sz="1000" i="1" baseline="30000" dirty="0"/>
              <a:t>3</a:t>
            </a:r>
            <a:r>
              <a:rPr lang="en-US" sz="1000" i="1" dirty="0"/>
              <a:t>Mayo Clinic, Division of Gastroenterology and Hepatology, Rochester, United States</a:t>
            </a:r>
            <a:r>
              <a:rPr lang="de-DE" sz="1000" dirty="0"/>
              <a:t>, </a:t>
            </a:r>
            <a:r>
              <a:rPr lang="en-US" sz="1000" i="1" baseline="30000" dirty="0"/>
              <a:t>4</a:t>
            </a:r>
            <a:r>
              <a:rPr lang="en-US" sz="1000" i="1" dirty="0"/>
              <a:t>CIC </a:t>
            </a:r>
            <a:r>
              <a:rPr lang="en-US" sz="1000" i="1" dirty="0" err="1"/>
              <a:t>bioGUNE</a:t>
            </a:r>
            <a:r>
              <a:rPr lang="en-US" sz="1000" i="1" dirty="0"/>
              <a:t>, Proteomics Platform, </a:t>
            </a:r>
            <a:r>
              <a:rPr lang="en-US" sz="1000" i="1" dirty="0" err="1"/>
              <a:t>Derio</a:t>
            </a:r>
            <a:r>
              <a:rPr lang="en-US" sz="1000" i="1" dirty="0"/>
              <a:t>, Spain</a:t>
            </a:r>
            <a:r>
              <a:rPr lang="de-DE" sz="1000" dirty="0"/>
              <a:t>, </a:t>
            </a:r>
            <a:r>
              <a:rPr lang="en-US" sz="1000" i="1" baseline="30000" dirty="0"/>
              <a:t>5</a:t>
            </a:r>
            <a:r>
              <a:rPr lang="en-US" sz="1000" i="1" dirty="0"/>
              <a:t>Center for Innovation in Advanced Chemistry (ORFEO-CINQA), University of the Basque Country (UPV/EHU), Department of Organic Chemistry I, San Sebastian, Spain</a:t>
            </a:r>
            <a:r>
              <a:rPr lang="de-DE" sz="1000" dirty="0"/>
              <a:t>, </a:t>
            </a:r>
            <a:r>
              <a:rPr lang="en-US" sz="1000" i="1" baseline="30000" dirty="0"/>
              <a:t>6</a:t>
            </a:r>
            <a:r>
              <a:rPr lang="en-US" sz="1000" i="1" dirty="0"/>
              <a:t>CIMA-University of Navarra, Division of Hepatology, Pamplona, Spain</a:t>
            </a:r>
            <a:r>
              <a:rPr lang="de-DE" sz="1000" dirty="0"/>
              <a:t>, </a:t>
            </a:r>
            <a:r>
              <a:rPr lang="en-US" sz="1000" i="1" baseline="30000" dirty="0"/>
              <a:t>7</a:t>
            </a:r>
            <a:r>
              <a:rPr lang="en-US" sz="1000" i="1" dirty="0"/>
              <a:t>Università </a:t>
            </a:r>
            <a:r>
              <a:rPr lang="en-US" sz="1000" i="1" dirty="0" err="1"/>
              <a:t>Politecnica</a:t>
            </a:r>
            <a:r>
              <a:rPr lang="en-US" sz="1000" i="1" dirty="0"/>
              <a:t> </a:t>
            </a:r>
            <a:r>
              <a:rPr lang="en-US" sz="1000" i="1" dirty="0" err="1"/>
              <a:t>delle</a:t>
            </a:r>
            <a:r>
              <a:rPr lang="en-US" sz="1000" i="1" dirty="0"/>
              <a:t> Marche, Department of Gastroenterology and Hepatology, Ancona, Italy</a:t>
            </a:r>
            <a:r>
              <a:rPr lang="de-DE" sz="1000" dirty="0"/>
              <a:t>, </a:t>
            </a:r>
            <a:r>
              <a:rPr lang="en-US" sz="1000" i="1" baseline="30000" dirty="0"/>
              <a:t>8</a:t>
            </a:r>
            <a:r>
              <a:rPr lang="en-US" sz="1000" i="1" dirty="0"/>
              <a:t>Radboud University Medical Center, Department of Gastroenterology and Hepatology, Nijmegen, Netherlands</a:t>
            </a:r>
            <a:r>
              <a:rPr lang="de-DE" sz="1000" dirty="0"/>
              <a:t>, </a:t>
            </a:r>
            <a:r>
              <a:rPr lang="en-US" sz="1000" i="1" baseline="30000" dirty="0"/>
              <a:t>9</a:t>
            </a:r>
            <a:r>
              <a:rPr lang="en-US" sz="1000" i="1" dirty="0"/>
              <a:t>IKERBASQUE, Basque Foundation for Science, Bilbao, Spain</a:t>
            </a:r>
            <a:endParaRPr lang="en-GB" sz="1000" dirty="0"/>
          </a:p>
          <a:p>
            <a:pPr marL="0" indent="0">
              <a:buNone/>
            </a:pPr>
            <a:r>
              <a:rPr lang="en-US" sz="1000" dirty="0"/>
              <a:t>Email:</a:t>
            </a:r>
            <a:r>
              <a:rPr lang="en-US" sz="1000" i="1" dirty="0"/>
              <a:t> </a:t>
            </a:r>
            <a:r>
              <a:rPr lang="en-US" sz="1000" dirty="0"/>
              <a:t>jesus_banales@yahoo.es</a:t>
            </a:r>
            <a:endParaRPr lang="en-GB" sz="1000" dirty="0"/>
          </a:p>
          <a:p>
            <a:pPr marL="0" indent="0">
              <a:buNone/>
            </a:pPr>
            <a:r>
              <a:rPr lang="en-US" sz="1000" b="1" dirty="0"/>
              <a:t> </a:t>
            </a:r>
            <a:endParaRPr lang="en-GB" sz="1000" dirty="0"/>
          </a:p>
          <a:p>
            <a:pPr marL="0" indent="0">
              <a:buNone/>
            </a:pPr>
            <a:r>
              <a:rPr lang="en-US" sz="1000" b="1" dirty="0"/>
              <a:t>Background and aims:</a:t>
            </a:r>
            <a:r>
              <a:rPr lang="en-US" sz="1000" dirty="0"/>
              <a:t> Polycystic liver disease (PLD) is a group of genetic disorders characterized by bile duct dilatation and/or progressive development of multiple intrahepatic biliary cysts (&gt;10), which are the main cause of morbidity. Current surgical and/or pharmacological therapies exert modest benefits, and thus liver transplantation represents the only curative option. Recently, novel PLD-causative genes, encoding for endoplasmic reticulum (ER)-resident proteins involved in protein biogenesis and transport, were identified. Here, we hypothesized that PLD arises as a consequence of aberrant </a:t>
            </a:r>
            <a:r>
              <a:rPr lang="en-US" sz="1000" dirty="0" err="1"/>
              <a:t>proteostasis</a:t>
            </a:r>
            <a:r>
              <a:rPr lang="en-US" sz="1000" dirty="0"/>
              <a:t> in cystic </a:t>
            </a:r>
            <a:r>
              <a:rPr lang="en-US" sz="1000" dirty="0" err="1"/>
              <a:t>cholangiocytes</a:t>
            </a:r>
            <a:r>
              <a:rPr lang="en-US" sz="1000" dirty="0"/>
              <a:t>, representing a potential target for therapy.</a:t>
            </a:r>
            <a:endParaRPr lang="en-GB" sz="1000" dirty="0"/>
          </a:p>
          <a:p>
            <a:pPr marL="0" indent="0">
              <a:buNone/>
            </a:pPr>
            <a:endParaRPr lang="en-US" sz="1000" b="1" dirty="0"/>
          </a:p>
          <a:p>
            <a:pPr marL="0" indent="0">
              <a:buNone/>
            </a:pPr>
            <a:r>
              <a:rPr lang="en-US" sz="1000" b="1" dirty="0"/>
              <a:t>Method:</a:t>
            </a:r>
            <a:r>
              <a:rPr lang="en-US" sz="1000" dirty="0"/>
              <a:t> ER stress was assessed at transcriptional (qPCR), proteomic (mass spectrometry), morphological (transmission electron microscopy; TEM) and functional (20S proteasome activity) levels in different models of PLD (i.e., human and rat). Moreover, PCK rat (animal model of PLD) was employed to determine the effects of the ER stress inhibitor 4-phenylbutyric acid (4-PBA) and/or inducer tunicamycin (TM), in the progression of the disease. The impact of the aforementioned ER stress modulators was also analyzed on the expression of unfolded protein response (UPR) factors, the 20S proteasome activity, the mechanisms involved in the maintenance of ER </a:t>
            </a:r>
            <a:r>
              <a:rPr lang="en-US" sz="1000" dirty="0" err="1"/>
              <a:t>proteostasis</a:t>
            </a:r>
            <a:r>
              <a:rPr lang="en-US" sz="1000" dirty="0"/>
              <a:t> and the cell fate decisions (i.e., survival/apoptosis).</a:t>
            </a:r>
            <a:endParaRPr lang="en-GB" sz="1000" dirty="0"/>
          </a:p>
          <a:p>
            <a:pPr marL="0" indent="0">
              <a:buNone/>
            </a:pPr>
            <a:endParaRPr lang="en-US" sz="1000" b="1" dirty="0"/>
          </a:p>
          <a:p>
            <a:pPr marL="0" indent="0">
              <a:buNone/>
            </a:pPr>
            <a:r>
              <a:rPr lang="en-US" sz="1000" b="1" dirty="0"/>
              <a:t>Results:</a:t>
            </a:r>
            <a:r>
              <a:rPr lang="en-US" sz="1000" dirty="0"/>
              <a:t> The expression levels of the UPR factors were markedly upregulated in liver tissue from PLD patients and PCK rats, as well as in primary cultures of human and rat cystic </a:t>
            </a:r>
            <a:r>
              <a:rPr lang="en-US" sz="1000" dirty="0" err="1"/>
              <a:t>cholangiocytes</a:t>
            </a:r>
            <a:r>
              <a:rPr lang="en-US" sz="1000" dirty="0"/>
              <a:t>, compared to normal controls. Cystic </a:t>
            </a:r>
            <a:r>
              <a:rPr lang="en-US" sz="1000" dirty="0" err="1"/>
              <a:t>cholangiocytes</a:t>
            </a:r>
            <a:r>
              <a:rPr lang="en-US" sz="1000" dirty="0"/>
              <a:t> showed altered proteomic profiles, mainly related to </a:t>
            </a:r>
            <a:r>
              <a:rPr lang="en-US" sz="1000" dirty="0" err="1"/>
              <a:t>proteostasis</a:t>
            </a:r>
            <a:r>
              <a:rPr lang="en-US" sz="1000" dirty="0"/>
              <a:t> (i.e., synthesis, folding, trafficking and degradation of proteins), marked enlargement of the ER lumen (by TEM), and hyperactivation of the 20S proteasome. Notably, chronic treatment of PCK rats with 4-PBA decreased liver weight, as well as both liver and cystic volumes, of animals under baseline or TM administration compared to control groups. </a:t>
            </a:r>
            <a:r>
              <a:rPr lang="en-US" sz="1000" i="1" dirty="0"/>
              <a:t>In vitro</a:t>
            </a:r>
            <a:r>
              <a:rPr lang="en-US" sz="1000" dirty="0"/>
              <a:t>, 4-PBA downregulated the expression (mRNA) of UPR effectors, normalized proteomic profiles related to protein synthesis, folding, trafficking and degradation, and reduced the proteasome hyperactivity in cystic </a:t>
            </a:r>
            <a:r>
              <a:rPr lang="en-US" sz="1000" dirty="0" err="1"/>
              <a:t>cholangiocytes</a:t>
            </a:r>
            <a:r>
              <a:rPr lang="en-US" sz="1000" dirty="0"/>
              <a:t>, reducing their hyperproliferation and apoptosis. </a:t>
            </a:r>
            <a:endParaRPr lang="en-GB" sz="1000" dirty="0"/>
          </a:p>
          <a:p>
            <a:pPr marL="0" indent="0">
              <a:buNone/>
            </a:pPr>
            <a:endParaRPr lang="en-US" sz="1000" b="1" dirty="0"/>
          </a:p>
          <a:p>
            <a:pPr marL="0" indent="0">
              <a:buNone/>
            </a:pPr>
            <a:r>
              <a:rPr lang="en-US" sz="1000" b="1" dirty="0"/>
              <a:t>Conclusion:</a:t>
            </a:r>
            <a:r>
              <a:rPr lang="en-US" sz="1000" dirty="0"/>
              <a:t> Restoration of </a:t>
            </a:r>
            <a:r>
              <a:rPr lang="en-US" sz="1000" dirty="0" err="1"/>
              <a:t>proteostasis</a:t>
            </a:r>
            <a:r>
              <a:rPr lang="en-US" sz="1000" dirty="0"/>
              <a:t> in cystic </a:t>
            </a:r>
            <a:r>
              <a:rPr lang="en-US" sz="1000" dirty="0" err="1"/>
              <a:t>cholangiocytes</a:t>
            </a:r>
            <a:r>
              <a:rPr lang="en-US" sz="1000" dirty="0"/>
              <a:t> with 4-PBA halts hepatic cystogenesis, emerging as a novel therapeutic strategy.</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24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a:cs typeface="Arial"/>
              </a:rPr>
              <a:t>Abbreviations: CI, confidence interval; CRC, colorectal cancer; DM, diabetes mellitus; HCC, hepatocellular carcinoma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000" b="0" i="1" kern="1200" dirty="0">
              <a:solidFill>
                <a:schemeClr val="tx1"/>
              </a:solidFill>
              <a:effectLst/>
              <a:latin typeface="Arial"/>
              <a:cs typeface="Arial"/>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FRI285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Prognosis in persons with an HFE-mutation: population-based cohort study of 3,645 individuals</a:t>
            </a:r>
            <a:endParaRPr lang="en-GB" sz="1000" b="1" u="none"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Hannes Hagström</a:t>
            </a:r>
            <a:r>
              <a:rPr lang="en-US" sz="1000" kern="1200" baseline="30000" dirty="0">
                <a:solidFill>
                  <a:schemeClr val="tx1"/>
                </a:solidFill>
                <a:effectLst/>
                <a:latin typeface="Arial" panose="020B0604020202020204" pitchFamily="34" charset="0"/>
                <a:ea typeface="+mn-ea"/>
                <a:cs typeface="Arial" panose="020B0604020202020204" pitchFamily="34" charset="0"/>
              </a:rPr>
              <a:t>1 2 2 3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Nelson Ndegwa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Mattias Ekstedt</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Iris Posserud</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Fredrik Rorsman</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Nils Nyhlin</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Daniel Klintman</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Mårten Werner</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Hanns-Ulrich Marschall</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Johan Askling</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Per Stal</a:t>
            </a:r>
            <a:r>
              <a:rPr lang="en-US" sz="1000" kern="1200" baseline="30000" dirty="0">
                <a:solidFill>
                  <a:schemeClr val="tx1"/>
                </a:solidFill>
                <a:effectLst/>
                <a:latin typeface="Arial" panose="020B0604020202020204" pitchFamily="34" charset="0"/>
                <a:ea typeface="+mn-ea"/>
                <a:cs typeface="Arial" panose="020B0604020202020204" pitchFamily="34" charset="0"/>
              </a:rPr>
              <a:t>2 12</a:t>
            </a:r>
            <a:endParaRPr lang="en-GB" sz="1000" i="0" kern="1200" baseline="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Karolinska University Hospital, Unit of Hepatology, Department of Upper GI Diseases,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Karolinska Institutet, Department of Medicine, Huddinge, Stockholm,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Karolinska Institutet, Unit of Clinical Epidemiology, Department of Medicine, Solna, Stockholm,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Karolinska Institutet, Department of Medical Epidemiology and Biostatistics , Stockholm,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Linköping University Hospital,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Gothenburg University,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Akademiska University Hospital, Uppsala,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Örebro University Hospital,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Skåne University Hospital,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Norrland University Hospital,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Sahlgrenska University Hospital , Gothenburg,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Karolinska University Hospital, Department of Medicine, Huddinge, Stockholm, Sweden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hannes.hagstrom@ki.se</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Mutations in the HFE gene can lead to hemochromatosis and cirrhosis and have been suggested to also increase the risk of extra-hepatic diseases, especially breast and colorectal cancer. Most previous studies in this field have been small. Here we investigated long-term outcomes of a large cohort of patients with the most common HFE mutations.</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We identified 3,645 patients with either a homozygous C282Y (68%) or a C282Y/H63D (32%) mutation from eight centers in Sweden between 1997 and 2017. These were matched 1:10 by age, sex and county of residence at the time of HFE testing to a reference population. We ascertained incident diagnoses until the end of 2017 by linkage to national registers on hospital-based care and prescribed drugs. Studied outcomes included hemochromatosis, cirrhosis, hepatocellular carcinoma (HCC), breast cancer (in women), colorectal cancer, type 1 and 2 diabetes, hypothyroidism, Parkinson’s disease and overall mortality. Cox regression was used to estimate hazard ratios for the outcomes in patients with HFE mutations compared to the reference population.</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Median age at diagnosis was 52 years and 44% were females. During a follow-up of in mean 7.9 years, we found an increased risk for HCC, hemochromatosis, cirrhosis, type 2 diabetes, and death. No increased risk was seen for other outcomes (Table 1). Liver-related outcomes were rare, with a cumulative incidence of &lt;1%.</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In this large cohort study we found no increased risk for extra-hepatic malignancies in persons with verified HFE mutations.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fontAlgn="base">
              <a:buNone/>
            </a:pPr>
            <a:endParaRPr lang="en-GB" sz="10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1390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a:cs typeface="Arial"/>
              </a:rPr>
              <a:t>Abbreviations: aHR, adjusted hazard ratio; CI, confidence interval; DM, diabetes mellitus; HCC, hepatocellular carcinoma</a:t>
            </a:r>
          </a:p>
          <a:p>
            <a:pPr marL="0" indent="0" fontAlgn="base">
              <a:buNone/>
            </a:pPr>
            <a:endParaRPr lang="en-US" sz="1000" b="0" i="1" kern="1200" dirty="0">
              <a:solidFill>
                <a:schemeClr val="tx1"/>
              </a:solidFill>
              <a:effectLst/>
              <a:latin typeface="Arial"/>
              <a:cs typeface="Arial"/>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FRI285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Prognosis in persons with an HFE-mutation: population-based cohort study of 3,645 individuals</a:t>
            </a:r>
            <a:endParaRPr lang="en-GB" sz="1000" b="1" u="none"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Hannes Hagström</a:t>
            </a:r>
            <a:r>
              <a:rPr lang="en-US" sz="1000" kern="1200" baseline="30000" dirty="0">
                <a:solidFill>
                  <a:schemeClr val="tx1"/>
                </a:solidFill>
                <a:effectLst/>
                <a:latin typeface="Arial" panose="020B0604020202020204" pitchFamily="34" charset="0"/>
                <a:ea typeface="+mn-ea"/>
                <a:cs typeface="Arial" panose="020B0604020202020204" pitchFamily="34" charset="0"/>
              </a:rPr>
              <a:t>1 2 2 3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Nelson Ndegwa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Mattias Ekstedt</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Iris Posserud</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Fredrik Rorsman</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Nils Nyhlin</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Daniel Klintman</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Mårten Werner</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Hanns-Ulrich Marschall</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Johan Askling</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Per Stal</a:t>
            </a:r>
            <a:r>
              <a:rPr lang="en-US" sz="1000" kern="1200" baseline="30000" dirty="0">
                <a:solidFill>
                  <a:schemeClr val="tx1"/>
                </a:solidFill>
                <a:effectLst/>
                <a:latin typeface="Arial" panose="020B0604020202020204" pitchFamily="34" charset="0"/>
                <a:ea typeface="+mn-ea"/>
                <a:cs typeface="Arial" panose="020B0604020202020204" pitchFamily="34" charset="0"/>
              </a:rPr>
              <a:t>2 12</a:t>
            </a:r>
            <a:endParaRPr lang="en-GB" sz="1000" i="0" kern="1200" baseline="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Karolinska University Hospital, Unit of Hepatology, Department of Upper GI Diseases,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Karolinska Institutet, Department of Medicine, Huddinge, Stockholm,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Karolinska Institutet, Unit of Clinical Epidemiology, Department of Medicine, Solna, Stockholm,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Karolinska Institutet, Department of Medical Epidemiology and Biostatistics , Stockholm,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Linköping University Hospital,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Gothenburg University,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Akademiska University Hospital, Uppsala,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Örebro University Hospital,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Skåne University Hospital,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Norrland University Hospital,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Sahlgrenska University Hospital , Gothenburg,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Karolinska University Hospital, Department of Medicine, Huddinge, Stockholm, Sweden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hannes.hagstrom@ki.se</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Mutations in the HFE gene can lead to hemochromatosis and cirrhosis and have been suggested to also increase the risk of extra-hepatic diseases, especially breast and colorectal cancer. Most previous studies in this field have been small. Here we investigated long-term outcomes of a large cohort of patients with the most common HFE mutations.</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We identified 3,645 patients with either a homozygous C282Y (68%) or a C282Y/H63D (32%) mutation from eight centers in Sweden between 1997 and 2017. These were matched 1:10 by age, sex and county of residence at the time of HFE testing to a reference population. We ascertained incident diagnoses until the end of 2017 by linkage to national registers on hospital-based care and prescribed drugs. Studied outcomes included hemochromatosis, cirrhosis, hepatocellular carcinoma (HCC), breast cancer (in women), colorectal cancer, type 1 and 2 diabetes, hypothyroidism, Parkinson’s disease and overall mortality. Cox regression was used to estimate hazard ratios for the outcomes in patients with HFE mutations compared to the reference population.</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Median age at diagnosis was 52 years and 44% were females. During a follow-up of in mean 7.9 years, we found an increased risk for HCC, hemochromatosis, cirrhosis, type 2 diabetes, and death. No increased risk was seen for other outcomes (Table 1). Liver-related outcomes were rare, with a cumulative incidence of &lt;1%.</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In this large cohort study we found no increased risk for extra-hepatic malignancies in persons with verified HFE mutations.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864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indent="0" fontAlgn="base">
              <a:buNone/>
            </a:pPr>
            <a:r>
              <a:rPr lang="en-US" sz="1000" b="0" i="1" kern="1200" dirty="0">
                <a:solidFill>
                  <a:schemeClr val="tx1"/>
                </a:solidFill>
                <a:effectLst/>
                <a:latin typeface="Arial"/>
                <a:cs typeface="Arial"/>
              </a:rPr>
              <a:t>Abbreviations: NAFLD, </a:t>
            </a:r>
            <a:r>
              <a:rPr lang="en-GB" sz="1000" i="1" kern="1200" dirty="0">
                <a:solidFill>
                  <a:schemeClr val="tx1"/>
                </a:solidFill>
                <a:effectLst/>
                <a:latin typeface="Arial" panose="020B0604020202020204" pitchFamily="34" charset="0"/>
                <a:ea typeface="+mn-ea"/>
                <a:cs typeface="Arial" panose="020B0604020202020204" pitchFamily="34" charset="0"/>
              </a:rPr>
              <a:t>non-alcoholic fatty liver disease</a:t>
            </a:r>
            <a:endParaRPr lang="en-US" sz="1000" b="1" i="1" kern="1200" dirty="0">
              <a:solidFill>
                <a:schemeClr val="tx1"/>
              </a:solidFill>
              <a:effectLst/>
              <a:latin typeface="Arial"/>
              <a:cs typeface="Arial"/>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FRI292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Genome-wide protective variants in MARC1 and HSD17B13 are associated with reduced inflammation and lower fibrosis stage on biopsy in children with NAFLD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Christian Hudert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Anna Alisi</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Kylie Karnebeek</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Laura Draijer</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Bart Koot</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Anita Vreugdenhil</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Jake Mann</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Charité – Universitätsmedizin Berlin,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Ospedale pediatrico Bambino Gesù, Roma,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Maastricht, MUMC, Maastricht, Netherlands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Amsterdam UMC - locatie AMC, Amsterdam, Netherlands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Institute of Metabolic Science, Cambridge,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jm2032@cam.ac.uk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Population-level coding data in adults has identified two common variants that are associated with protection against non-alcoholic fatty liver disease (NAFLD) and all-cause cirrhosis at genome-wide significance: rs72613567T&gt;TA in HSD17B13 and, more recently, rs2642438G&gt;A in MARC1. To date there is no histological data confirming the observation in MARC1 and neither have been studied in children. More generally, it is not entirely clear to what extent genetic influences are consistently shared in adults and children. Therefore we aimed to establish the effect these common variants had on histological features of NAFLD in children.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Data from 204 children (&lt;18 years) with biopsy-proven NAFLD were recruited from the European Paediatric NAFLD Registry and the Berlin </a:t>
            </a:r>
            <a:r>
              <a:rPr lang="en-US" sz="1000" kern="1200" dirty="0" err="1">
                <a:solidFill>
                  <a:schemeClr val="tx1"/>
                </a:solidFill>
                <a:effectLst/>
                <a:latin typeface="Arial" panose="020B0604020202020204" pitchFamily="34" charset="0"/>
                <a:ea typeface="+mn-ea"/>
                <a:cs typeface="Arial" panose="020B0604020202020204" pitchFamily="34" charset="0"/>
              </a:rPr>
              <a:t>paediatric</a:t>
            </a:r>
            <a:r>
              <a:rPr lang="en-US" sz="1000" kern="1200" dirty="0">
                <a:solidFill>
                  <a:schemeClr val="tx1"/>
                </a:solidFill>
                <a:effectLst/>
                <a:latin typeface="Arial" panose="020B0604020202020204" pitchFamily="34" charset="0"/>
                <a:ea typeface="+mn-ea"/>
                <a:cs typeface="Arial" panose="020B0604020202020204" pitchFamily="34" charset="0"/>
              </a:rPr>
              <a:t> NAFLD cohort. Histology was assessed according to the Non-Alcoholic Steatohepatitis Clinical Research Network scoring criteria. Participants were genotyped for rs72613567T&gt;TA in HSD17B13 and rs2642438G&gt;A in MARC1 using TaqMan genotyping. Expected genotype frequencies were tested using chi-squared analysis and histological differences between genotype were assessed using one-way ANOVA.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protective AA-genotype of rs2642438G&gt;A in MARC1 was under-represented in this cohort compared to population prevalence (6% NAFLD vs. 9% population, p = .01). rs2642438G&gt;A was associated with lower AST (p = .02), steatosis grade (p = .04), and fibrosis stage (p = .03).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The protective TA-allele of rs72613567T&gt;TA in HSD17B13 was less prevalent in this cohort compared to population reference (18% NAFLD vs. 27% population, p = .002). The TA-allele was associated with lower portal inflammation (p = .01) and a trend towards lower fibrosis stage.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This is the first histological confirmation of the protective role of </a:t>
            </a:r>
            <a:r>
              <a:rPr lang="en-GB" sz="1000" kern="1200" dirty="0">
                <a:solidFill>
                  <a:schemeClr val="tx1"/>
                </a:solidFill>
                <a:effectLst/>
                <a:latin typeface="Arial" panose="020B0604020202020204" pitchFamily="34" charset="0"/>
                <a:ea typeface="+mn-ea"/>
                <a:cs typeface="Arial" panose="020B0604020202020204" pitchFamily="34" charset="0"/>
              </a:rPr>
              <a:t>rs2642438G&gt;A in </a:t>
            </a:r>
            <a:r>
              <a:rPr lang="en-GB" sz="1000" i="1" kern="1200" dirty="0">
                <a:solidFill>
                  <a:schemeClr val="tx1"/>
                </a:solidFill>
                <a:effectLst/>
                <a:latin typeface="Arial" panose="020B0604020202020204" pitchFamily="34" charset="0"/>
                <a:ea typeface="+mn-ea"/>
                <a:cs typeface="Arial" panose="020B0604020202020204" pitchFamily="34" charset="0"/>
              </a:rPr>
              <a:t>MARC1</a:t>
            </a:r>
            <a:r>
              <a:rPr lang="en-GB" sz="1000" kern="1200" dirty="0">
                <a:solidFill>
                  <a:schemeClr val="tx1"/>
                </a:solidFill>
                <a:effectLst/>
                <a:latin typeface="Arial" panose="020B0604020202020204" pitchFamily="34" charset="0"/>
                <a:ea typeface="+mn-ea"/>
                <a:cs typeface="Arial" panose="020B0604020202020204" pitchFamily="34" charset="0"/>
              </a:rPr>
              <a:t> in NAFLD, confirming the utility of coding data in identifying variants that influence NAFLD histology. Genome-wide significant protective variants have pervasive effects across adults and children, suggesting substantial genetic similarity between paediatric and adult NAFLD. </a:t>
            </a: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indent="0" fontAlgn="base">
              <a:buNone/>
            </a:pPr>
            <a:r>
              <a:rPr lang="en-US" sz="1000" b="0" i="1" kern="1200" dirty="0">
                <a:solidFill>
                  <a:schemeClr val="tx1"/>
                </a:solidFill>
                <a:effectLst/>
                <a:latin typeface="Arial"/>
                <a:cs typeface="Arial"/>
              </a:rPr>
              <a:t>Abbreviations: AST, aspartate aminotransferase; NAFLD, </a:t>
            </a:r>
            <a:r>
              <a:rPr lang="en-GB" sz="1000" i="1" kern="1200" dirty="0">
                <a:solidFill>
                  <a:schemeClr val="tx1"/>
                </a:solidFill>
                <a:effectLst/>
                <a:latin typeface="Arial" panose="020B0604020202020204" pitchFamily="34" charset="0"/>
                <a:ea typeface="+mn-ea"/>
                <a:cs typeface="Arial" panose="020B0604020202020204" pitchFamily="34" charset="0"/>
              </a:rPr>
              <a:t>non-alcoholic fatty liver disease</a:t>
            </a:r>
            <a:endParaRPr lang="en-US" sz="1000" b="1" i="1" kern="1200" dirty="0">
              <a:solidFill>
                <a:schemeClr val="tx1"/>
              </a:solidFill>
              <a:effectLst/>
              <a:latin typeface="Arial"/>
              <a:cs typeface="Arial"/>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FRI292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Genome-wide protective variants in MARC1 and HSD17B13 are associated with reduced inflammation and lower fibrosis stage on biopsy in children with NAFLD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Christian Hudert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Anna Alisi</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Kylie Karnebeek</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Laura Draijer</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Bart Koot</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Anita Vreugdenhil</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Jake Mann</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Charité – Universitätsmedizin Berlin,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Ospedale </a:t>
            </a:r>
            <a:r>
              <a:rPr lang="en-US" sz="1000" i="1" kern="1200" dirty="0" err="1">
                <a:solidFill>
                  <a:schemeClr val="tx1"/>
                </a:solidFill>
                <a:effectLst/>
                <a:latin typeface="Arial" panose="020B0604020202020204" pitchFamily="34" charset="0"/>
                <a:ea typeface="+mn-ea"/>
                <a:cs typeface="Arial" panose="020B0604020202020204" pitchFamily="34" charset="0"/>
              </a:rPr>
              <a:t>pediatrico</a:t>
            </a:r>
            <a:r>
              <a:rPr lang="en-US" sz="1000" i="1" kern="1200" dirty="0">
                <a:solidFill>
                  <a:schemeClr val="tx1"/>
                </a:solidFill>
                <a:effectLst/>
                <a:latin typeface="Arial" panose="020B0604020202020204" pitchFamily="34" charset="0"/>
                <a:ea typeface="+mn-ea"/>
                <a:cs typeface="Arial" panose="020B0604020202020204" pitchFamily="34" charset="0"/>
              </a:rPr>
              <a:t> Bambino </a:t>
            </a:r>
            <a:r>
              <a:rPr lang="en-US" sz="1000" i="1" kern="1200" dirty="0" err="1">
                <a:solidFill>
                  <a:schemeClr val="tx1"/>
                </a:solidFill>
                <a:effectLst/>
                <a:latin typeface="Arial" panose="020B0604020202020204" pitchFamily="34" charset="0"/>
                <a:ea typeface="+mn-ea"/>
                <a:cs typeface="Arial" panose="020B0604020202020204" pitchFamily="34" charset="0"/>
              </a:rPr>
              <a:t>Gesù</a:t>
            </a:r>
            <a:r>
              <a:rPr lang="en-US" sz="1000" i="1" kern="1200" dirty="0">
                <a:solidFill>
                  <a:schemeClr val="tx1"/>
                </a:solidFill>
                <a:effectLst/>
                <a:latin typeface="Arial" panose="020B0604020202020204" pitchFamily="34" charset="0"/>
                <a:ea typeface="+mn-ea"/>
                <a:cs typeface="Arial" panose="020B0604020202020204" pitchFamily="34" charset="0"/>
              </a:rPr>
              <a:t>, Roma,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Maastricht, MUMC, Maastricht, Netherlands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Amsterdam UMC - </a:t>
            </a:r>
            <a:r>
              <a:rPr lang="en-US" sz="1000" i="1" kern="1200" dirty="0" err="1">
                <a:solidFill>
                  <a:schemeClr val="tx1"/>
                </a:solidFill>
                <a:effectLst/>
                <a:latin typeface="Arial" panose="020B0604020202020204" pitchFamily="34" charset="0"/>
                <a:ea typeface="+mn-ea"/>
                <a:cs typeface="Arial" panose="020B0604020202020204" pitchFamily="34" charset="0"/>
              </a:rPr>
              <a:t>locatie</a:t>
            </a:r>
            <a:r>
              <a:rPr lang="en-US" sz="1000" i="1" kern="1200" dirty="0">
                <a:solidFill>
                  <a:schemeClr val="tx1"/>
                </a:solidFill>
                <a:effectLst/>
                <a:latin typeface="Arial" panose="020B0604020202020204" pitchFamily="34" charset="0"/>
                <a:ea typeface="+mn-ea"/>
                <a:cs typeface="Arial" panose="020B0604020202020204" pitchFamily="34" charset="0"/>
              </a:rPr>
              <a:t> AMC, Amsterdam, Netherlands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Institute of Metabolic Science, Cambridge,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jm2032@cam.ac.uk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Population-level coding data in adults has identified two common variants that are associated with protection against non-alcoholic fatty liver disease (NAFLD) and all-cause cirrhosis at genome-wide significance: rs72613567T&gt;TA in HSD17B13 and, more recently, rs2642438G&gt;A in MARC1. To date there is no histological data confirming the observation in MARC1 and neither have been studied in children. More generally, it is not entirely clear to what extent genetic influences are consistently shared in adults and children. Therefore we aimed to establish the effect these common variants had on histological features of NAFLD in children.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Data from 204 children (&lt;18 years) with biopsy-proven NAFLD were recruited from the European Paediatric NAFLD Registry and the Berlin </a:t>
            </a:r>
            <a:r>
              <a:rPr lang="en-US" sz="1000" kern="1200" dirty="0" err="1">
                <a:solidFill>
                  <a:schemeClr val="tx1"/>
                </a:solidFill>
                <a:effectLst/>
                <a:latin typeface="Arial" panose="020B0604020202020204" pitchFamily="34" charset="0"/>
                <a:ea typeface="+mn-ea"/>
                <a:cs typeface="Arial" panose="020B0604020202020204" pitchFamily="34" charset="0"/>
              </a:rPr>
              <a:t>paediatric</a:t>
            </a:r>
            <a:r>
              <a:rPr lang="en-US" sz="1000" kern="1200" dirty="0">
                <a:solidFill>
                  <a:schemeClr val="tx1"/>
                </a:solidFill>
                <a:effectLst/>
                <a:latin typeface="Arial" panose="020B0604020202020204" pitchFamily="34" charset="0"/>
                <a:ea typeface="+mn-ea"/>
                <a:cs typeface="Arial" panose="020B0604020202020204" pitchFamily="34" charset="0"/>
              </a:rPr>
              <a:t> NAFLD cohort. Histology was assessed according to the Non-Alcoholic Steatohepatitis Clinical Research Network scoring criteria. Participants were genotyped for rs72613567T&gt;TA in HSD17B13 and rs2642438G&gt;A in MARC1 using TaqMan genotyping. Expected genotype frequencies were tested using chi-squared analysis and histological differences between genotype were assessed using one-way ANOVA.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protective AA-genotype of rs2642438G&gt;A in MARC1 was under-represented in this cohort compared to population prevalence (6% NAFLD vs. 9% population, p = .01). rs2642438G&gt;A was associated with lower AST (p = .02), steatosis grade (p = .04), and fibrosis stage (p = .03).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The protective TA-allele of rs72613567T&gt;TA in HSD17B13 was less prevalent in this cohort compared to population reference (18% NAFLD vs. 27% population, p = .002). The TA-allele was associated with lower portal inflammation (p = .01) and a trend towards lower fibrosis stage.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This is the first histological confirmation of the protective role of </a:t>
            </a:r>
            <a:r>
              <a:rPr lang="en-GB" sz="1000" kern="1200" dirty="0">
                <a:solidFill>
                  <a:schemeClr val="tx1"/>
                </a:solidFill>
                <a:effectLst/>
                <a:latin typeface="Arial" panose="020B0604020202020204" pitchFamily="34" charset="0"/>
                <a:ea typeface="+mn-ea"/>
                <a:cs typeface="Arial" panose="020B0604020202020204" pitchFamily="34" charset="0"/>
              </a:rPr>
              <a:t>rs2642438G&gt;A in </a:t>
            </a:r>
            <a:r>
              <a:rPr lang="en-GB" sz="1000" i="1" kern="1200" dirty="0">
                <a:solidFill>
                  <a:schemeClr val="tx1"/>
                </a:solidFill>
                <a:effectLst/>
                <a:latin typeface="Arial" panose="020B0604020202020204" pitchFamily="34" charset="0"/>
                <a:ea typeface="+mn-ea"/>
                <a:cs typeface="Arial" panose="020B0604020202020204" pitchFamily="34" charset="0"/>
              </a:rPr>
              <a:t>MARC1</a:t>
            </a:r>
            <a:r>
              <a:rPr lang="en-GB" sz="1000" kern="1200" dirty="0">
                <a:solidFill>
                  <a:schemeClr val="tx1"/>
                </a:solidFill>
                <a:effectLst/>
                <a:latin typeface="Arial" panose="020B0604020202020204" pitchFamily="34" charset="0"/>
                <a:ea typeface="+mn-ea"/>
                <a:cs typeface="Arial" panose="020B0604020202020204" pitchFamily="34" charset="0"/>
              </a:rPr>
              <a:t> in NAFLD, confirming the utility of coding data in identifying variants that influence NAFLD histology. Genome-wide significant protective variants have pervasive effects across adults and children, suggesting substantial genetic similarity between paediatric and adult NAFLD.</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24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indent="0" fontAlgn="base">
              <a:buNone/>
            </a:pPr>
            <a:r>
              <a:rPr lang="en-US" sz="1000" b="0" i="1" kern="1200" dirty="0">
                <a:solidFill>
                  <a:schemeClr val="tx1"/>
                </a:solidFill>
                <a:effectLst/>
                <a:latin typeface="Arial"/>
                <a:cs typeface="Arial"/>
              </a:rPr>
              <a:t>Abbreviations: BDL, bile duct ligation; OSTalpha-OSTbeta, </a:t>
            </a:r>
            <a:r>
              <a:rPr lang="en-GB" sz="1000" i="1" kern="1200" dirty="0">
                <a:solidFill>
                  <a:schemeClr val="tx1"/>
                </a:solidFill>
                <a:effectLst/>
                <a:latin typeface="Arial" panose="020B0604020202020204" pitchFamily="34" charset="0"/>
                <a:ea typeface="+mn-ea"/>
                <a:cs typeface="Arial" panose="020B0604020202020204" pitchFamily="34" charset="0"/>
              </a:rPr>
              <a:t>organic solute </a:t>
            </a:r>
            <a:r>
              <a:rPr lang="en-GB" sz="1000" i="1" dirty="0"/>
              <a:t>transporter alpha-beta; SLC51B, </a:t>
            </a:r>
            <a:r>
              <a:rPr lang="en-US" sz="1000" i="1" dirty="0"/>
              <a:t>Solute carrier family 51 subunit beta</a:t>
            </a:r>
            <a:endParaRPr lang="en-GB" sz="1000" i="1" kern="1200" dirty="0">
              <a:solidFill>
                <a:schemeClr val="tx1"/>
              </a:solidFill>
              <a:effectLst/>
              <a:latin typeface="Arial" panose="020B0604020202020204" pitchFamily="34" charset="0"/>
              <a:ea typeface="+mn-ea"/>
              <a:cs typeface="Arial" panose="020B0604020202020204" pitchFamily="34" charset="0"/>
            </a:endParaRPr>
          </a:p>
          <a:p>
            <a:pPr marL="0" indent="0" fontAlgn="base">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FRI294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Cholestatic phenotype of a mouse model for organic solute transporter ? (OST?/SLC51B) deficiency suggest a role of the beta subunit beyond an OST? chaperone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Sandra Van de Wiel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Vanesa Muncan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Ronald Oude-Elferink</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Stan van de Graaf</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Amsterdam UMC, AGEM, Tytgat Institute for Liver and Intestinal Research</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k.f.vandegraaf@amsterdamumc.nl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The organic solute transporter alpha-beta (OSTalpha-OSTbeta) facilitates bile acid efflux mainly in ileal enterocytes, liver and kidney which is expected to protect cells from an overload of bile acids. OSTα-OSTβ consists of two distinct subunits expressed on separate genes. Heterodimerization is essential for transporter stability, trafficking to the plasma membrane and bile acid transport. OSTbeta deficiency in humans leads to congenital chronic diarrhea with features of cholestatic liver disease. In contrast,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displayed attenuated cholestasis-induced liver injury, by increasing urinary bile acid excretion. To elucidate the consequence of OSTβ deficiency in mice, we generated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and compared them with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and wild-type littermate controls under standard and cholestatic conditions.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were generated using the CRISPR/Cas9 system. Ileal organoids were isolated and cultured from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and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as well as their wild-type littermates. To induce cholestatic liver injury, mice were subjected to common bile duct ligation. Histological and biochemical parameters for liver damage were assessed.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displayed a trend towards modestly elevated ALT and ALP levels, without other signs of cholestasis or diarrhea. Both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and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exhibited longer, heavier small intestines and altered ileal histology, including blunted villi, increased crypt depth and increased mucus at the top of the villi. Increased gene expression levels of ileal </a:t>
            </a:r>
            <a:r>
              <a:rPr lang="en-GB" sz="1000" i="1" kern="1200" dirty="0">
                <a:solidFill>
                  <a:schemeClr val="tx1"/>
                </a:solidFill>
                <a:effectLst/>
                <a:latin typeface="Arial" panose="020B0604020202020204" pitchFamily="34" charset="0"/>
                <a:ea typeface="+mn-ea"/>
                <a:cs typeface="Arial" panose="020B0604020202020204" pitchFamily="34" charset="0"/>
              </a:rPr>
              <a:t>Fgf15</a:t>
            </a:r>
            <a:r>
              <a:rPr lang="en-GB" sz="1000" kern="1200" dirty="0">
                <a:solidFill>
                  <a:schemeClr val="tx1"/>
                </a:solidFill>
                <a:effectLst/>
                <a:latin typeface="Arial" panose="020B0604020202020204" pitchFamily="34" charset="0"/>
                <a:ea typeface="+mn-ea"/>
                <a:cs typeface="Arial" panose="020B0604020202020204" pitchFamily="34" charset="0"/>
              </a:rPr>
              <a:t>, and decreased </a:t>
            </a:r>
            <a:r>
              <a:rPr lang="en-GB" sz="1000" i="1" kern="1200" dirty="0">
                <a:solidFill>
                  <a:schemeClr val="tx1"/>
                </a:solidFill>
                <a:effectLst/>
                <a:latin typeface="Arial" panose="020B0604020202020204" pitchFamily="34" charset="0"/>
                <a:ea typeface="+mn-ea"/>
                <a:cs typeface="Arial" panose="020B0604020202020204" pitchFamily="34" charset="0"/>
              </a:rPr>
              <a:t>Asbt</a:t>
            </a:r>
            <a:r>
              <a:rPr lang="en-GB" sz="1000" kern="1200" dirty="0">
                <a:solidFill>
                  <a:schemeClr val="tx1"/>
                </a:solidFill>
                <a:effectLst/>
                <a:latin typeface="Arial" panose="020B0604020202020204" pitchFamily="34" charset="0"/>
                <a:ea typeface="+mn-ea"/>
                <a:cs typeface="Arial" panose="020B0604020202020204" pitchFamily="34" charset="0"/>
              </a:rPr>
              <a:t> expression, indicate accumulation of bile acids in the enterocyte. Organoids from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and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cultured in the absence of bile acids show a similar phenotype and gene expression pattern as the wild-type organoids. Challenged by ligation of the common bile duct, clear differences between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and wild-type mice were observed. All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and wild-type mice survived, with even a hepatoprotective phenotype in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whereas 40-100% of the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died within 5 days. Remarkably, a clear reduction was observed in plasma bilirubin (42%), cholesterol (38%) and bile acid levels (62%) in surviving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The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that died did not produce feces, and display blackened content of small intestine and stomach.</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OSTβ is a pivotal subunit for bile acid transport </a:t>
            </a:r>
            <a:r>
              <a:rPr lang="en-US" sz="1000" i="1" kern="1200" dirty="0">
                <a:solidFill>
                  <a:schemeClr val="tx1"/>
                </a:solidFill>
                <a:effectLst/>
                <a:latin typeface="Arial" panose="020B0604020202020204" pitchFamily="34" charset="0"/>
                <a:ea typeface="+mn-ea"/>
                <a:cs typeface="Arial" panose="020B0604020202020204" pitchFamily="34" charset="0"/>
              </a:rPr>
              <a:t>in vivo</a:t>
            </a:r>
            <a:r>
              <a:rPr lang="en-US" sz="1000" kern="1200" dirty="0">
                <a:solidFill>
                  <a:schemeClr val="tx1"/>
                </a:solidFill>
                <a:effectLst/>
                <a:latin typeface="Arial" panose="020B0604020202020204" pitchFamily="34" charset="0"/>
                <a:ea typeface="+mn-ea"/>
                <a:cs typeface="Arial" panose="020B0604020202020204" pitchFamily="34" charset="0"/>
              </a:rPr>
              <a:t> and its deficiency leads to an intestinal phenotype similar to </a:t>
            </a:r>
            <a:r>
              <a:rPr lang="en-US" sz="1000" i="1" kern="1200" dirty="0">
                <a:solidFill>
                  <a:schemeClr val="tx1"/>
                </a:solidFill>
                <a:effectLst/>
                <a:latin typeface="Arial" panose="020B0604020202020204" pitchFamily="34" charset="0"/>
                <a:ea typeface="+mn-ea"/>
                <a:cs typeface="Arial" panose="020B0604020202020204" pitchFamily="34" charset="0"/>
              </a:rPr>
              <a:t>Ostα</a:t>
            </a:r>
            <a:r>
              <a:rPr lang="en-US" sz="1000" i="1"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mice. Challenging </a:t>
            </a:r>
            <a:r>
              <a:rPr lang="en-US" sz="1000" i="1" kern="1200" dirty="0">
                <a:solidFill>
                  <a:schemeClr val="tx1"/>
                </a:solidFill>
                <a:effectLst/>
                <a:latin typeface="Arial" panose="020B0604020202020204" pitchFamily="34" charset="0"/>
                <a:ea typeface="+mn-ea"/>
                <a:cs typeface="Arial" panose="020B0604020202020204" pitchFamily="34" charset="0"/>
              </a:rPr>
              <a:t>Ostβ</a:t>
            </a:r>
            <a:r>
              <a:rPr lang="en-US" sz="1000" i="1"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mice by BDL reveals an unexpected phenotype, beyond the isolated hepatoprotection seen in </a:t>
            </a:r>
            <a:r>
              <a:rPr lang="en-US" sz="1000" i="1" kern="1200" dirty="0">
                <a:solidFill>
                  <a:schemeClr val="tx1"/>
                </a:solidFill>
                <a:effectLst/>
                <a:latin typeface="Arial" panose="020B0604020202020204" pitchFamily="34" charset="0"/>
                <a:ea typeface="+mn-ea"/>
                <a:cs typeface="Arial" panose="020B0604020202020204" pitchFamily="34" charset="0"/>
              </a:rPr>
              <a:t>Ostα</a:t>
            </a:r>
            <a:r>
              <a:rPr lang="en-US" sz="1000" i="1"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mice, suggesting that the chaperone function of OSTβ is not restricted to OSTα.</a:t>
            </a:r>
            <a:endParaRPr lang="en-US" sz="1000" b="1" i="0" kern="1200" dirty="0">
              <a:solidFill>
                <a:schemeClr val="tx1"/>
              </a:solidFill>
              <a:effectLst/>
              <a:latin typeface="Arial"/>
              <a:cs typeface="Arial"/>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17</a:t>
            </a:fld>
            <a:endParaRPr lang="en-GB" dirty="0"/>
          </a:p>
        </p:txBody>
      </p:sp>
    </p:spTree>
    <p:extLst>
      <p:ext uri="{BB962C8B-B14F-4D97-AF65-F5344CB8AC3E}">
        <p14:creationId xmlns:p14="http://schemas.microsoft.com/office/powerpoint/2010/main" val="3406487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indent="0" fontAlgn="base">
              <a:buNone/>
            </a:pPr>
            <a:r>
              <a:rPr lang="en-US" sz="1000" b="0" i="1" kern="1200" dirty="0">
                <a:solidFill>
                  <a:schemeClr val="tx1"/>
                </a:solidFill>
                <a:effectLst/>
                <a:latin typeface="Arial"/>
                <a:cs typeface="Arial"/>
              </a:rPr>
              <a:t>Abbreviations: ALT, alanine aminotransferase; ALP, alkaline phosphatase; BDL, bile duct ligation; OSTalpha-OSTbeta, </a:t>
            </a:r>
            <a:r>
              <a:rPr lang="en-GB" sz="1000" i="1" kern="1200" dirty="0">
                <a:solidFill>
                  <a:schemeClr val="tx1"/>
                </a:solidFill>
                <a:effectLst/>
                <a:latin typeface="Arial" panose="020B0604020202020204" pitchFamily="34" charset="0"/>
                <a:ea typeface="+mn-ea"/>
                <a:cs typeface="Arial" panose="020B0604020202020204" pitchFamily="34" charset="0"/>
              </a:rPr>
              <a:t>organic solute transporter alpha-beta; SLC51B, </a:t>
            </a:r>
            <a:r>
              <a:rPr lang="en-US" sz="1000" i="1" dirty="0"/>
              <a:t>Solute carrier family 51 subunit beta</a:t>
            </a:r>
            <a:endParaRPr lang="en-GB" sz="1000" i="1" kern="1200" dirty="0">
              <a:solidFill>
                <a:schemeClr val="tx1"/>
              </a:solidFill>
              <a:effectLst/>
              <a:latin typeface="Arial" panose="020B0604020202020204" pitchFamily="34" charset="0"/>
              <a:ea typeface="+mn-ea"/>
              <a:cs typeface="Arial" panose="020B0604020202020204" pitchFamily="34" charset="0"/>
            </a:endParaRPr>
          </a:p>
          <a:p>
            <a:pPr marL="0" indent="0" fontAlgn="base">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FRI294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Cholestatic phenotype of a mouse model for organic solute transporter ? (OST?/SLC51B) deficiency suggest a role of the beta subunit beyond an OST? chaperone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Sandra Van de Wiel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Vanesa Muncan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Ronald Oude-Elferink</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Stan van de Graaf</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Amsterdam UMC, AGEM, Tytgat Institute for Liver and Intestinal Research</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k.f.vandegraaf@amsterdamumc.nl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The organic solute transporter alpha-beta (OSTalpha-OSTbeta) facilitates bile acid efflux mainly in ileal enterocytes, liver and kidney which is expected to protect cells from an overload of bile acids. OSTα-OSTβ consists of two distinct subunits expressed on separate genes. Heterodimerization is essential for transporter stability, trafficking to the plasma membrane and bile acid transport. OSTbeta deficiency in humans leads to congenital chronic diarrhea with features of cholestatic liver disease. In contrast,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displayed attenuated cholestasis-induced liver injury, by increasing urinary bile acid excretion. To elucidate the consequence of OSTβ deficiency in mice, we generated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and compared them with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and wild-type littermate controls under standard and cholestatic conditions.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were generated using the CRISPR/Cas9 system. Ileal organoids were isolated and cultured from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and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as well as their wild-type littermates. To induce cholestatic liver injury, mice were subjected to common bile duct ligation. Histological and biochemical parameters for liver damage were assessed.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displayed a trend towards modestly elevated ALT and ALP levels, without other signs of cholestasis or diarrhea. Both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and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exhibited longer, heavier small intestines and altered ileal histology, including blunted villi, increased crypt depth and increased mucus at the top of the villi. Increased gene expression levels of ileal </a:t>
            </a:r>
            <a:r>
              <a:rPr lang="en-GB" sz="1000" i="1" kern="1200" dirty="0">
                <a:solidFill>
                  <a:schemeClr val="tx1"/>
                </a:solidFill>
                <a:effectLst/>
                <a:latin typeface="Arial" panose="020B0604020202020204" pitchFamily="34" charset="0"/>
                <a:ea typeface="+mn-ea"/>
                <a:cs typeface="Arial" panose="020B0604020202020204" pitchFamily="34" charset="0"/>
              </a:rPr>
              <a:t>Fgf15</a:t>
            </a:r>
            <a:r>
              <a:rPr lang="en-GB" sz="1000" kern="1200" dirty="0">
                <a:solidFill>
                  <a:schemeClr val="tx1"/>
                </a:solidFill>
                <a:effectLst/>
                <a:latin typeface="Arial" panose="020B0604020202020204" pitchFamily="34" charset="0"/>
                <a:ea typeface="+mn-ea"/>
                <a:cs typeface="Arial" panose="020B0604020202020204" pitchFamily="34" charset="0"/>
              </a:rPr>
              <a:t>, and decreased </a:t>
            </a:r>
            <a:r>
              <a:rPr lang="en-GB" sz="1000" i="1" kern="1200" dirty="0">
                <a:solidFill>
                  <a:schemeClr val="tx1"/>
                </a:solidFill>
                <a:effectLst/>
                <a:latin typeface="Arial" panose="020B0604020202020204" pitchFamily="34" charset="0"/>
                <a:ea typeface="+mn-ea"/>
                <a:cs typeface="Arial" panose="020B0604020202020204" pitchFamily="34" charset="0"/>
              </a:rPr>
              <a:t>Asbt</a:t>
            </a:r>
            <a:r>
              <a:rPr lang="en-GB" sz="1000" kern="1200" dirty="0">
                <a:solidFill>
                  <a:schemeClr val="tx1"/>
                </a:solidFill>
                <a:effectLst/>
                <a:latin typeface="Arial" panose="020B0604020202020204" pitchFamily="34" charset="0"/>
                <a:ea typeface="+mn-ea"/>
                <a:cs typeface="Arial" panose="020B0604020202020204" pitchFamily="34" charset="0"/>
              </a:rPr>
              <a:t> expression, indicate accumulation of bile acids in the enterocyte. Organoids from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and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cultured in the absence of bile acids show a similar phenotype and gene expression pattern as the wild-type organoids. Challenged by ligation of the common bile duct, clear differences between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and wild-type mice were observed. All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and wild-type mice survived, with even a hepatoprotective phenotype in </a:t>
            </a:r>
            <a:r>
              <a:rPr lang="en-GB" sz="1000" i="1" kern="1200" dirty="0">
                <a:solidFill>
                  <a:schemeClr val="tx1"/>
                </a:solidFill>
                <a:effectLst/>
                <a:latin typeface="Arial" panose="020B0604020202020204" pitchFamily="34" charset="0"/>
                <a:ea typeface="+mn-ea"/>
                <a:cs typeface="Arial" panose="020B0604020202020204" pitchFamily="34" charset="0"/>
              </a:rPr>
              <a:t>Ostα</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whereas 40-100% of the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died within 5 days. Remarkably, a clear reduction was observed in plasma bilirubin (42%), cholesterol (38%) and bile acid levels (62%) in surviving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The </a:t>
            </a:r>
            <a:r>
              <a:rPr lang="en-GB" sz="1000" i="1" kern="1200" dirty="0">
                <a:solidFill>
                  <a:schemeClr val="tx1"/>
                </a:solidFill>
                <a:effectLst/>
                <a:latin typeface="Arial" panose="020B0604020202020204" pitchFamily="34" charset="0"/>
                <a:ea typeface="+mn-ea"/>
                <a:cs typeface="Arial" panose="020B0604020202020204" pitchFamily="34" charset="0"/>
              </a:rPr>
              <a:t>Ostβ</a:t>
            </a:r>
            <a:r>
              <a:rPr lang="en-GB" sz="1000" i="1" kern="1200" baseline="300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mice that died did not produce feces, and display blackened content of small intestine and stomach.</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OSTβ is a pivotal subunit for bile acid transport </a:t>
            </a:r>
            <a:r>
              <a:rPr lang="en-US" sz="1000" i="1" kern="1200" dirty="0">
                <a:solidFill>
                  <a:schemeClr val="tx1"/>
                </a:solidFill>
                <a:effectLst/>
                <a:latin typeface="Arial" panose="020B0604020202020204" pitchFamily="34" charset="0"/>
                <a:ea typeface="+mn-ea"/>
                <a:cs typeface="Arial" panose="020B0604020202020204" pitchFamily="34" charset="0"/>
              </a:rPr>
              <a:t>in vivo</a:t>
            </a:r>
            <a:r>
              <a:rPr lang="en-US" sz="1000" kern="1200" dirty="0">
                <a:solidFill>
                  <a:schemeClr val="tx1"/>
                </a:solidFill>
                <a:effectLst/>
                <a:latin typeface="Arial" panose="020B0604020202020204" pitchFamily="34" charset="0"/>
                <a:ea typeface="+mn-ea"/>
                <a:cs typeface="Arial" panose="020B0604020202020204" pitchFamily="34" charset="0"/>
              </a:rPr>
              <a:t> and its deficiency leads to an intestinal phenotype similar to </a:t>
            </a:r>
            <a:r>
              <a:rPr lang="en-US" sz="1000" i="1" kern="1200" dirty="0">
                <a:solidFill>
                  <a:schemeClr val="tx1"/>
                </a:solidFill>
                <a:effectLst/>
                <a:latin typeface="Arial" panose="020B0604020202020204" pitchFamily="34" charset="0"/>
                <a:ea typeface="+mn-ea"/>
                <a:cs typeface="Arial" panose="020B0604020202020204" pitchFamily="34" charset="0"/>
              </a:rPr>
              <a:t>Ostα</a:t>
            </a:r>
            <a:r>
              <a:rPr lang="en-US" sz="1000" i="1"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mice. Challenging </a:t>
            </a:r>
            <a:r>
              <a:rPr lang="en-US" sz="1000" i="1" kern="1200" dirty="0">
                <a:solidFill>
                  <a:schemeClr val="tx1"/>
                </a:solidFill>
                <a:effectLst/>
                <a:latin typeface="Arial" panose="020B0604020202020204" pitchFamily="34" charset="0"/>
                <a:ea typeface="+mn-ea"/>
                <a:cs typeface="Arial" panose="020B0604020202020204" pitchFamily="34" charset="0"/>
              </a:rPr>
              <a:t>Ostβ</a:t>
            </a:r>
            <a:r>
              <a:rPr lang="en-US" sz="1000" i="1"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mice by BDL reveals an unexpected phenotype, beyond the isolated hepatoprotection seen in </a:t>
            </a:r>
            <a:r>
              <a:rPr lang="en-US" sz="1000" i="1" kern="1200" dirty="0">
                <a:solidFill>
                  <a:schemeClr val="tx1"/>
                </a:solidFill>
                <a:effectLst/>
                <a:latin typeface="Arial" panose="020B0604020202020204" pitchFamily="34" charset="0"/>
                <a:ea typeface="+mn-ea"/>
                <a:cs typeface="Arial" panose="020B0604020202020204" pitchFamily="34" charset="0"/>
              </a:rPr>
              <a:t>Ostα</a:t>
            </a:r>
            <a:r>
              <a:rPr lang="en-US" sz="1000" i="1" kern="1200" baseline="300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mice, suggesting that the chaperone function of OSTβ is not restricted to OSTα.</a:t>
            </a:r>
            <a:endParaRPr lang="en-US" sz="1000" b="1" i="0" kern="1200" dirty="0">
              <a:solidFill>
                <a:schemeClr val="tx1"/>
              </a:solidFill>
              <a:effectLst/>
              <a:latin typeface="Arial"/>
              <a:cs typeface="Arial"/>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18</a:t>
            </a:fld>
            <a:endParaRPr lang="en-GB" dirty="0"/>
          </a:p>
        </p:txBody>
      </p:sp>
    </p:spTree>
    <p:extLst>
      <p:ext uri="{BB962C8B-B14F-4D97-AF65-F5344CB8AC3E}">
        <p14:creationId xmlns:p14="http://schemas.microsoft.com/office/powerpoint/2010/main" val="415624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indent="0" fontAlgn="base">
              <a:buNone/>
            </a:pPr>
            <a:r>
              <a:rPr lang="en-US" sz="1000" b="0" i="1" kern="1200" dirty="0">
                <a:solidFill>
                  <a:schemeClr val="tx1"/>
                </a:solidFill>
                <a:effectLst/>
                <a:latin typeface="Arial"/>
                <a:cs typeface="Arial"/>
              </a:rPr>
              <a:t>Abbreviations: APRI, aspartate aminotransferase to platelet ratio index; Fib4, Fibrosis-4; MDD, major depressive disorder; MINI, Mini International Neuropsychiatric Interview; QoL, quality of life; UWDRS, Unified Wilson's Disease Rating Scale; WD, Wilson’s disease</a:t>
            </a:r>
            <a:endParaRPr lang="en-US" sz="1000" b="1" i="0" kern="1200" dirty="0">
              <a:solidFill>
                <a:schemeClr val="tx1"/>
              </a:solidFill>
              <a:effectLst/>
              <a:latin typeface="Arial"/>
              <a:cs typeface="Arial"/>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dirty="0">
                <a:latin typeface="Arial"/>
                <a:cs typeface="Arial"/>
              </a:rPr>
              <a:t>FRI303</a:t>
            </a:r>
            <a:endParaRPr lang="en-US" sz="1000" b="1" kern="1200" dirty="0">
              <a:solidFill>
                <a:schemeClr val="tx1"/>
              </a:solidFill>
              <a:effectLst/>
              <a:latin typeface="Arial" panose="020B0604020202020204" pitchFamily="34" charset="0"/>
              <a:cs typeface="Arial" panose="020B0604020202020204" pitchFamily="34" charset="0"/>
            </a:endParaRPr>
          </a:p>
          <a:p>
            <a:pPr marL="0" indent="0">
              <a:buNone/>
            </a:pPr>
            <a:r>
              <a:rPr lang="en-US" sz="1000" b="1" dirty="0">
                <a:latin typeface="Arial"/>
                <a:cs typeface="Arial"/>
              </a:rPr>
              <a:t>Major depressive disorder in patients with Wilson's disease: relationship with liver disease, neurological disease and quality of life</a:t>
            </a:r>
          </a:p>
          <a:p>
            <a:pPr marL="0" indent="0">
              <a:buNone/>
            </a:pPr>
            <a:r>
              <a:rPr lang="en-US" sz="1000" i="0" u="sng" kern="1200" dirty="0">
                <a:solidFill>
                  <a:schemeClr val="tx1"/>
                </a:solidFill>
                <a:effectLst/>
                <a:latin typeface="Arial" panose="020B0604020202020204" pitchFamily="34" charset="0"/>
                <a:ea typeface="+mn-ea"/>
                <a:cs typeface="Arial" panose="020B0604020202020204" pitchFamily="34" charset="0"/>
              </a:rPr>
              <a:t>Michelle Camarata</a:t>
            </a:r>
            <a:r>
              <a:rPr lang="en-US" sz="1000" i="0" kern="1200" baseline="30000" dirty="0">
                <a:solidFill>
                  <a:schemeClr val="tx1"/>
                </a:solidFill>
                <a:effectLst/>
                <a:latin typeface="Arial" panose="020B0604020202020204" pitchFamily="34" charset="0"/>
                <a:ea typeface="+mn-ea"/>
                <a:cs typeface="Arial" panose="020B0604020202020204" pitchFamily="34" charset="0"/>
              </a:rPr>
              <a:t>1 2 3</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Aftab Ala</a:t>
            </a:r>
            <a:r>
              <a:rPr lang="en-US" sz="1000" i="0" kern="1200" baseline="30000" dirty="0">
                <a:solidFill>
                  <a:schemeClr val="tx1"/>
                </a:solidFill>
                <a:effectLst/>
                <a:latin typeface="Arial" panose="020B0604020202020204" pitchFamily="34" charset="0"/>
                <a:ea typeface="+mn-ea"/>
                <a:cs typeface="Arial" panose="020B0604020202020204" pitchFamily="34" charset="0"/>
              </a:rPr>
              <a:t>2 3 4</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Uyen Kim To</a:t>
            </a:r>
            <a:r>
              <a:rPr lang="en-US" sz="1000" i="0" kern="1200" baseline="30000" dirty="0">
                <a:solidFill>
                  <a:schemeClr val="tx1"/>
                </a:solidFill>
                <a:effectLst/>
                <a:latin typeface="Arial" panose="020B0604020202020204" pitchFamily="34" charset="0"/>
                <a:ea typeface="+mn-ea"/>
                <a:cs typeface="Arial" panose="020B0604020202020204" pitchFamily="34" charset="0"/>
              </a:rPr>
              <a:t>5</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Paula Zimbrean</a:t>
            </a:r>
            <a:r>
              <a:rPr lang="en-US" sz="1000" i="0" kern="1200" baseline="30000" dirty="0">
                <a:solidFill>
                  <a:schemeClr val="tx1"/>
                </a:solidFill>
                <a:effectLst/>
                <a:latin typeface="Arial" panose="020B0604020202020204" pitchFamily="34" charset="0"/>
                <a:ea typeface="+mn-ea"/>
                <a:cs typeface="Arial" panose="020B0604020202020204" pitchFamily="34" charset="0"/>
              </a:rPr>
              <a:t>6</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Susan Rubman</a:t>
            </a:r>
            <a:r>
              <a:rPr lang="en-US" sz="1000" i="0" kern="1200" baseline="30000" dirty="0">
                <a:solidFill>
                  <a:schemeClr val="tx1"/>
                </a:solidFill>
                <a:effectLst/>
                <a:latin typeface="Arial" panose="020B0604020202020204" pitchFamily="34" charset="0"/>
                <a:ea typeface="+mn-ea"/>
                <a:cs typeface="Arial" panose="020B0604020202020204" pitchFamily="34" charset="0"/>
              </a:rPr>
              <a:t>6</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Amar Patel</a:t>
            </a:r>
            <a:r>
              <a:rPr lang="en-US" sz="1000" i="0" kern="1200" baseline="30000" dirty="0">
                <a:solidFill>
                  <a:schemeClr val="tx1"/>
                </a:solidFill>
                <a:effectLst/>
                <a:latin typeface="Arial" panose="020B0604020202020204" pitchFamily="34" charset="0"/>
                <a:ea typeface="+mn-ea"/>
                <a:cs typeface="Arial" panose="020B0604020202020204" pitchFamily="34" charset="0"/>
              </a:rPr>
              <a:t>7</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Anant Wadhwa</a:t>
            </a:r>
            <a:r>
              <a:rPr lang="en-US" sz="1000" i="0" kern="1200" baseline="30000" dirty="0">
                <a:solidFill>
                  <a:schemeClr val="tx1"/>
                </a:solidFill>
                <a:effectLst/>
                <a:latin typeface="Arial" panose="020B0604020202020204" pitchFamily="34" charset="0"/>
                <a:ea typeface="+mn-ea"/>
                <a:cs typeface="Arial" panose="020B0604020202020204" pitchFamily="34" charset="0"/>
              </a:rPr>
              <a:t>7</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Kaitlin Maciejewski</a:t>
            </a:r>
            <a:r>
              <a:rPr lang="en-US" sz="1000" i="0" kern="1200" baseline="30000" dirty="0">
                <a:solidFill>
                  <a:schemeClr val="tx1"/>
                </a:solidFill>
                <a:effectLst/>
                <a:latin typeface="Arial" panose="020B0604020202020204" pitchFamily="34" charset="0"/>
                <a:ea typeface="+mn-ea"/>
                <a:cs typeface="Arial" panose="020B0604020202020204" pitchFamily="34" charset="0"/>
              </a:rPr>
              <a:t>8</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Xuemei Song</a:t>
            </a:r>
            <a:r>
              <a:rPr lang="en-US" sz="1000" i="0" kern="1200" baseline="30000" dirty="0">
                <a:solidFill>
                  <a:schemeClr val="tx1"/>
                </a:solidFill>
                <a:effectLst/>
                <a:latin typeface="Arial" panose="020B0604020202020204" pitchFamily="34" charset="0"/>
                <a:ea typeface="+mn-ea"/>
                <a:cs typeface="Arial" panose="020B0604020202020204" pitchFamily="34" charset="0"/>
              </a:rPr>
              <a:t>8</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Yanhong Deng</a:t>
            </a:r>
            <a:r>
              <a:rPr lang="en-US" sz="1000" i="0" kern="1200" baseline="30000" dirty="0">
                <a:solidFill>
                  <a:schemeClr val="tx1"/>
                </a:solidFill>
                <a:effectLst/>
                <a:latin typeface="Arial" panose="020B0604020202020204" pitchFamily="34" charset="0"/>
                <a:ea typeface="+mn-ea"/>
                <a:cs typeface="Arial" panose="020B0604020202020204" pitchFamily="34" charset="0"/>
              </a:rPr>
              <a:t>8</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Ricarda Tomlin</a:t>
            </a:r>
            <a:r>
              <a:rPr lang="en-US" sz="1000" i="0" kern="1200" baseline="30000" dirty="0">
                <a:solidFill>
                  <a:schemeClr val="tx1"/>
                </a:solidFill>
                <a:effectLst/>
                <a:latin typeface="Arial" panose="020B0604020202020204" pitchFamily="34" charset="0"/>
                <a:ea typeface="+mn-ea"/>
                <a:cs typeface="Arial" panose="020B0604020202020204" pitchFamily="34" charset="0"/>
              </a:rPr>
              <a:t>5</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Tugce Apdik</a:t>
            </a:r>
            <a:r>
              <a:rPr lang="en-US" sz="1000" i="0" kern="1200" baseline="30000" dirty="0">
                <a:solidFill>
                  <a:schemeClr val="tx1"/>
                </a:solidFill>
                <a:effectLst/>
                <a:latin typeface="Arial" panose="020B0604020202020204" pitchFamily="34" charset="0"/>
                <a:ea typeface="+mn-ea"/>
                <a:cs typeface="Arial" panose="020B0604020202020204" pitchFamily="34" charset="0"/>
              </a:rPr>
              <a:t>5</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Ayse Coskun</a:t>
            </a:r>
            <a:r>
              <a:rPr lang="en-US" sz="1000" i="0" kern="1200" baseline="30000" dirty="0">
                <a:solidFill>
                  <a:schemeClr val="tx1"/>
                </a:solidFill>
                <a:effectLst/>
                <a:latin typeface="Arial" panose="020B0604020202020204" pitchFamily="34" charset="0"/>
                <a:ea typeface="+mn-ea"/>
                <a:cs typeface="Arial" panose="020B0604020202020204" pitchFamily="34" charset="0"/>
              </a:rPr>
              <a:t>5</a:t>
            </a:r>
            <a:r>
              <a:rPr lang="de-DE" sz="1000" i="0" kern="1200" dirty="0">
                <a:solidFill>
                  <a:schemeClr val="tx1"/>
                </a:solidFill>
                <a:effectLst/>
                <a:latin typeface="Arial" panose="020B0604020202020204" pitchFamily="34" charset="0"/>
                <a:ea typeface="+mn-ea"/>
                <a:cs typeface="Arial" panose="020B0604020202020204" pitchFamily="34" charset="0"/>
              </a:rPr>
              <a:t>, </a:t>
            </a:r>
            <a:r>
              <a:rPr lang="en-US" sz="1000" i="0" kern="1200" dirty="0">
                <a:solidFill>
                  <a:schemeClr val="tx1"/>
                </a:solidFill>
                <a:effectLst/>
                <a:latin typeface="Arial" panose="020B0604020202020204" pitchFamily="34" charset="0"/>
                <a:ea typeface="+mn-ea"/>
                <a:cs typeface="Arial" panose="020B0604020202020204" pitchFamily="34" charset="0"/>
              </a:rPr>
              <a:t>Michael Schilsky</a:t>
            </a:r>
            <a:r>
              <a:rPr lang="en-US" sz="1000" i="0" kern="1200" baseline="30000" dirty="0">
                <a:solidFill>
                  <a:schemeClr val="tx1"/>
                </a:solidFill>
                <a:effectLst/>
                <a:latin typeface="Arial" panose="020B0604020202020204" pitchFamily="34" charset="0"/>
                <a:ea typeface="+mn-ea"/>
                <a:cs typeface="Arial" panose="020B0604020202020204" pitchFamily="34" charset="0"/>
              </a:rPr>
              <a:t>5</a:t>
            </a:r>
            <a:endParaRPr lang="en-GB" sz="1000" i="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Yale University, Digestive diseases, Transplantation and Immunology, New Haven, United States</a:t>
            </a:r>
            <a:r>
              <a:rPr lang="de-DE" sz="1000" i="1"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Royal Surrey County Hospital, Gastroenterology and Hepatology, United Kingdom</a:t>
            </a:r>
            <a:r>
              <a:rPr lang="de-DE" sz="1000" i="1"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Of Surrey, United Kingdom</a:t>
            </a:r>
            <a:r>
              <a:rPr lang="de-DE" sz="1000" i="1"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King's College Hospital, Hepatology, United Kingdom</a:t>
            </a:r>
            <a:r>
              <a:rPr lang="de-DE" sz="1000" i="1"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Yale University, Digestive diseases, transplantation and immunology, New Haven, United States</a:t>
            </a:r>
            <a:r>
              <a:rPr lang="de-DE" sz="1000" i="1"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Yale University, Psychiatry , New Haven,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Yale University, Neurology, New Haven,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Yale University, Biostatistics, New Haven,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michellecamarata@gmail.com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lgn="just">
              <a:lnSpc>
                <a:spcPct val="115000"/>
              </a:lnSpc>
              <a:spcAft>
                <a:spcPts val="0"/>
              </a:spcAft>
              <a:buNone/>
            </a:pP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lgn="just">
              <a:lnSpc>
                <a:spcPct val="115000"/>
              </a:lnSpc>
              <a:spcAft>
                <a:spcPts val="0"/>
              </a:spcAft>
              <a:buNone/>
            </a:pPr>
            <a:r>
              <a:rPr lang="en-US" sz="1000" b="1" dirty="0">
                <a:effectLst/>
                <a:latin typeface="Arial" panose="020B0604020202020204" pitchFamily="34" charset="0"/>
                <a:ea typeface="Times New Roman" panose="02020603050405020304" pitchFamily="18" charset="0"/>
              </a:rPr>
              <a:t>Background and aims:</a:t>
            </a:r>
            <a:r>
              <a:rPr lang="en-US" sz="1000" dirty="0">
                <a:effectLst/>
                <a:latin typeface="Arial" panose="020B0604020202020204" pitchFamily="34" charset="0"/>
                <a:ea typeface="Calibri" panose="020F0502020204030204" pitchFamily="34" charset="0"/>
              </a:rPr>
              <a:t> </a:t>
            </a:r>
            <a:r>
              <a:rPr lang="en-GB" sz="1000" dirty="0">
                <a:solidFill>
                  <a:srgbClr val="222222"/>
                </a:solidFill>
                <a:effectLst/>
                <a:latin typeface="Arial" panose="020B0604020202020204" pitchFamily="34" charset="0"/>
                <a:ea typeface="Times New Roman" panose="02020603050405020304" pitchFamily="18" charset="0"/>
              </a:rPr>
              <a:t>Mental health problems are underappreciated in Wilson disease (WD) (</a:t>
            </a:r>
            <a:r>
              <a:rPr lang="en-GB" sz="1000" dirty="0">
                <a:effectLst/>
                <a:latin typeface="Arial" panose="020B0604020202020204" pitchFamily="34" charset="0"/>
                <a:ea typeface="Times New Roman" panose="02020603050405020304" pitchFamily="18" charset="0"/>
              </a:rPr>
              <a:t>Schaefer et al. 2016. </a:t>
            </a:r>
            <a:r>
              <a:rPr lang="en-GB" sz="1000" i="1" dirty="0">
                <a:effectLst/>
                <a:latin typeface="Arial" panose="020B0604020202020204" pitchFamily="34" charset="0"/>
                <a:ea typeface="Calibri" panose="020F0502020204030204" pitchFamily="34" charset="0"/>
              </a:rPr>
              <a:t>Clin Res Hepatol Gastroenterol</a:t>
            </a:r>
            <a:r>
              <a:rPr lang="en-GB" sz="1000" dirty="0">
                <a:effectLst/>
                <a:latin typeface="Arial" panose="020B0604020202020204" pitchFamily="34" charset="0"/>
                <a:ea typeface="Calibri" panose="020F0502020204030204" pitchFamily="34" charset="0"/>
              </a:rPr>
              <a:t>, 40(3):349-356</a:t>
            </a:r>
            <a:r>
              <a:rPr lang="en-GB" sz="1000" dirty="0">
                <a:effectLst/>
                <a:latin typeface="Arial" panose="020B0604020202020204" pitchFamily="34" charset="0"/>
                <a:ea typeface="Times New Roman" panose="02020603050405020304" pitchFamily="18" charset="0"/>
              </a:rPr>
              <a:t>). We aimed to determine: i) </a:t>
            </a:r>
            <a:r>
              <a:rPr lang="en-GB" sz="1000" dirty="0">
                <a:effectLst/>
                <a:ea typeface="Calibri" panose="020F0502020204030204" pitchFamily="34" charset="0"/>
              </a:rPr>
              <a:t>the prevalence and clinical features of major depressive disorder (MDD) in adults with WD ii) whether MDD is related to liver and neurological disease and quality of life (QOL).</a:t>
            </a:r>
            <a:endParaRPr lang="en-GB" sz="1000" dirty="0">
              <a:effectLst/>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endParaRPr lang="en-US" sz="1000" b="1" dirty="0">
              <a:effectLst/>
              <a:latin typeface="Arial" panose="020B0604020202020204" pitchFamily="34" charset="0"/>
              <a:ea typeface="Calibri" panose="020F0502020204030204" pitchFamily="34" charset="0"/>
            </a:endParaRPr>
          </a:p>
          <a:p>
            <a:pPr marL="0" indent="0" algn="just">
              <a:lnSpc>
                <a:spcPct val="115000"/>
              </a:lnSpc>
              <a:spcAft>
                <a:spcPts val="0"/>
              </a:spcAft>
              <a:buNone/>
            </a:pPr>
            <a:r>
              <a:rPr lang="en-US" sz="1000" b="1" dirty="0">
                <a:effectLst/>
                <a:latin typeface="Arial" panose="020B0604020202020204" pitchFamily="34" charset="0"/>
                <a:ea typeface="Calibri" panose="020F0502020204030204" pitchFamily="34" charset="0"/>
              </a:rPr>
              <a:t>Method:</a:t>
            </a:r>
            <a:r>
              <a:rPr lang="en-US" sz="1000" dirty="0">
                <a:effectLst/>
                <a:latin typeface="Arial" panose="020B0604020202020204" pitchFamily="34" charset="0"/>
                <a:ea typeface="Calibri" panose="020F0502020204030204" pitchFamily="34" charset="0"/>
              </a:rPr>
              <a:t> </a:t>
            </a:r>
            <a:r>
              <a:rPr lang="en-GB" sz="1000" dirty="0">
                <a:effectLst/>
                <a:latin typeface="Arial" panose="020B0604020202020204" pitchFamily="34" charset="0"/>
                <a:ea typeface="Times New Roman" panose="02020603050405020304" pitchFamily="18" charset="0"/>
              </a:rPr>
              <a:t>A multi-site WD registry was initiated in December 2017. At enrollment</a:t>
            </a:r>
            <a:r>
              <a:rPr lang="en-GB" sz="1000" dirty="0">
                <a:effectLst/>
                <a:ea typeface="Times New Roman" panose="02020603050405020304" pitchFamily="18" charset="0"/>
              </a:rPr>
              <a:t> adults (n=55) were evaluated using questionnaires and administered exams assessing cognition, mood, psychosis, substance use, anxiety, perceived stress, personality change and QOL. MDD was determined using the MINI-7. Patients underwent hepatology and neurological assessments (UWDRS). We reviewed depression at first presentation and diagnosis. Statistical analyses included Wilcoxon Rank Sum test, Chi-squared test or Fisher’s exact test.</a:t>
            </a:r>
            <a:endParaRPr lang="en-GB" sz="1000" dirty="0">
              <a:effectLst/>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endParaRPr lang="en-US" sz="1000" b="1" dirty="0">
              <a:effectLst/>
              <a:latin typeface="Arial" panose="020B0604020202020204" pitchFamily="34" charset="0"/>
              <a:ea typeface="Calibri" panose="020F0502020204030204" pitchFamily="34" charset="0"/>
            </a:endParaRPr>
          </a:p>
          <a:p>
            <a:pPr marL="0" indent="0" algn="just">
              <a:lnSpc>
                <a:spcPct val="115000"/>
              </a:lnSpc>
              <a:spcAft>
                <a:spcPts val="0"/>
              </a:spcAft>
              <a:buNone/>
            </a:pPr>
            <a:r>
              <a:rPr lang="en-US" sz="1000" b="1" dirty="0">
                <a:effectLst/>
                <a:latin typeface="Arial" panose="020B0604020202020204" pitchFamily="34" charset="0"/>
                <a:ea typeface="Calibri" panose="020F0502020204030204" pitchFamily="34" charset="0"/>
              </a:rPr>
              <a:t>Results:</a:t>
            </a:r>
            <a:r>
              <a:rPr lang="en-US" sz="1000" dirty="0">
                <a:effectLst/>
                <a:latin typeface="Arial" panose="020B0604020202020204" pitchFamily="34" charset="0"/>
                <a:ea typeface="Calibri" panose="020F0502020204030204" pitchFamily="34" charset="0"/>
              </a:rPr>
              <a:t> </a:t>
            </a:r>
            <a:r>
              <a:rPr lang="en-GB" sz="1000" dirty="0">
                <a:effectLst/>
                <a:latin typeface="Arial" panose="020B0604020202020204" pitchFamily="34" charset="0"/>
                <a:ea typeface="Calibri" panose="020F0502020204030204" pitchFamily="34" charset="0"/>
              </a:rPr>
              <a:t>Depression was self-reported in 25% at first presentation of WD (29% at diagnosis). At enrollment, 40% had a lifetime history of MDD, 9 with MDD took antidepressants; 10 reported historic use. Cirrhosis was present in 23% based on imaging, APRI and Fib4. We found no significant difference in MDD (36% vs 42% p=0.74) or depression symptomology based on PHQ-9 score (median 2 vs 4, p=0.08) in cirrhotics vs non-cirrhotics. Liver disease severity did not differ in cirrhotics with MDD and those without (median Child-Pugh 5 (5-9) vs 5 (5-9), p=0.92; MELD-Na 7 (6-12) vs 8 (7-13), p=0.18). Two patients (1 with MDD) took medication for hepatic encephalopathy. No significant difference in neurological UWDRS total scores was found in those with MDD vs without (median 8.5 (0-73) vs 5 (0-45), p=0.22). A UWDRS total score &gt;0 was not found to be associated with MDD (77.3 % vs 81.8%, p = 0.74). </a:t>
            </a:r>
            <a:endParaRPr lang="en-GB" sz="1000" dirty="0">
              <a:effectLst/>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endParaRPr lang="en-GB" sz="1000" dirty="0">
              <a:effectLst/>
              <a:latin typeface="Arial" panose="020B0604020202020204" pitchFamily="34" charset="0"/>
              <a:ea typeface="Calibri" panose="020F0502020204030204" pitchFamily="34" charset="0"/>
            </a:endParaRPr>
          </a:p>
          <a:p>
            <a:pPr marL="0" indent="0" algn="just">
              <a:lnSpc>
                <a:spcPct val="115000"/>
              </a:lnSpc>
              <a:spcAft>
                <a:spcPts val="0"/>
              </a:spcAft>
              <a:buNone/>
            </a:pPr>
            <a:r>
              <a:rPr lang="en-GB" sz="1000" dirty="0">
                <a:effectLst/>
                <a:latin typeface="Arial" panose="020B0604020202020204" pitchFamily="34" charset="0"/>
                <a:ea typeface="Calibri" panose="020F0502020204030204" pitchFamily="34" charset="0"/>
              </a:rPr>
              <a:t>Patients with MDD had worse mental health QOL (median 42.3 vs 54.6 p&lt;0.01), more suicidal ideation (36% vs 3% p=0.002), higher anxiety (median 3.5 vs 3 p=0.049), higher perceived stress (median 19 vs 9 p&lt;0.001), and more neuroticism (median 7 vs 5, p=0.005). We found no significant difference in physical health QOL in MDD (median 54 vs 56.7 p=0.34). </a:t>
            </a:r>
            <a:endParaRPr lang="en-GB" sz="1000" b="0" dirty="0">
              <a:effectLst/>
              <a:latin typeface="Times New Roman" panose="02020603050405020304" pitchFamily="18" charset="0"/>
              <a:ea typeface="Calibri" panose="020F0502020204030204" pitchFamily="34" charset="0"/>
            </a:endParaRPr>
          </a:p>
          <a:p>
            <a:pPr marL="0" indent="0" algn="just">
              <a:lnSpc>
                <a:spcPct val="115000"/>
              </a:lnSpc>
              <a:spcAft>
                <a:spcPts val="0"/>
              </a:spcAft>
              <a:buNone/>
            </a:pPr>
            <a:endParaRPr lang="en-GB" sz="1000" b="0" dirty="0">
              <a:effectLst/>
              <a:latin typeface="Times New Roman" panose="02020603050405020304" pitchFamily="18" charset="0"/>
              <a:ea typeface="Calibri" panose="020F0502020204030204" pitchFamily="34" charset="0"/>
            </a:endParaRPr>
          </a:p>
          <a:p>
            <a:pPr marL="0" indent="0" algn="just">
              <a:lnSpc>
                <a:spcPct val="115000"/>
              </a:lnSpc>
              <a:spcAft>
                <a:spcPts val="0"/>
              </a:spcAft>
              <a:buNone/>
            </a:pPr>
            <a:r>
              <a:rPr lang="en-US" sz="1000" b="1" dirty="0">
                <a:effectLst/>
                <a:latin typeface="Arial" panose="020B0604020202020204" pitchFamily="34" charset="0"/>
                <a:ea typeface="Calibri" panose="020F0502020204030204" pitchFamily="34" charset="0"/>
              </a:rPr>
              <a:t>Conclusion:</a:t>
            </a:r>
            <a:r>
              <a:rPr lang="en-US" sz="1000" dirty="0">
                <a:effectLst/>
                <a:latin typeface="Arial" panose="020B0604020202020204" pitchFamily="34" charset="0"/>
                <a:ea typeface="Calibri" panose="020F0502020204030204" pitchFamily="34" charset="0"/>
              </a:rPr>
              <a:t> </a:t>
            </a:r>
            <a:r>
              <a:rPr lang="en-GB" sz="1000" dirty="0">
                <a:effectLst/>
                <a:latin typeface="Arial" panose="020B0604020202020204" pitchFamily="34" charset="0"/>
                <a:ea typeface="Calibri" panose="020F0502020204030204" pitchFamily="34" charset="0"/>
              </a:rPr>
              <a:t>MDD is highly prevalent in WD and associated with worse mental health QOL. The risk appears higher than other chronic liver diseases (Lee et al. 2013. </a:t>
            </a:r>
            <a:r>
              <a:rPr lang="en-GB" sz="1000" i="1" dirty="0">
                <a:effectLst/>
                <a:latin typeface="Arial" panose="020B0604020202020204" pitchFamily="34" charset="0"/>
                <a:ea typeface="Calibri" panose="020F0502020204030204" pitchFamily="34" charset="0"/>
              </a:rPr>
              <a:t>Psychosomatics</a:t>
            </a:r>
            <a:r>
              <a:rPr lang="en-GB" sz="1000" dirty="0">
                <a:effectLst/>
                <a:latin typeface="Arial" panose="020B0604020202020204" pitchFamily="34" charset="0"/>
                <a:ea typeface="Calibri" panose="020F0502020204030204" pitchFamily="34" charset="0"/>
              </a:rPr>
              <a:t>, 4:52-9). We did not find a statistically significant association between the severity of liver, neurological disease and MDD. Screening for depression should be considered in patients with WD.</a:t>
            </a:r>
            <a:endParaRPr lang="en-GB" sz="10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a:t>
            </a:fld>
            <a:endParaRPr lang="en-GB" dirty="0"/>
          </a:p>
        </p:txBody>
      </p:sp>
    </p:spTree>
    <p:extLst>
      <p:ext uri="{BB962C8B-B14F-4D97-AF65-F5344CB8AC3E}">
        <p14:creationId xmlns:p14="http://schemas.microsoft.com/office/powerpoint/2010/main" val="336914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a:cs typeface="Arial"/>
              </a:rPr>
              <a:t>Abbreviations: CLD, chronic liver diseases; MDD, major depressive disorder; PHQ, Patient Health Questionnaire; QoL, quality of life; UWDRS, Unified Wilson's Disease Rating Scale; WD, Wilson’s disease</a:t>
            </a:r>
            <a:endParaRPr lang="en-US" sz="1000" b="1" i="0" kern="1200" dirty="0">
              <a:solidFill>
                <a:schemeClr val="tx1"/>
              </a:solidFill>
              <a:effectLst/>
              <a:latin typeface="Arial"/>
              <a:cs typeface="Arial"/>
            </a:endParaRPr>
          </a:p>
          <a:p>
            <a:pPr marL="0" indent="0" fontAlgn="base">
              <a:buNone/>
            </a:pPr>
            <a:endParaRPr lang="en-US" sz="1000" b="0" i="1" kern="1200" dirty="0">
              <a:solidFill>
                <a:schemeClr val="tx1"/>
              </a:solidFill>
              <a:effectLst/>
              <a:latin typeface="Arial"/>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FRI303</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Major depressive disorder in patients with Wilson's disease: relationship with liver disease, neurological disease and quality of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Michelle Camarata</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1 2 3</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Aftab Ala</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2 3 4</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Uyen Kim To</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Paula Zimbrean</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Susan Rubman</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Amar Patel</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7</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Anant Wadhwa</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7</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Kaitlin Maciejewski</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Xuemei Song</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Yanhong Deng</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Ricarda Tomlin</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Tugce Apdik</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Ayse Coskun</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de-DE"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Michael Schilsky</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Yale University, Digestive diseases, Transplantation and Immunology, New Haven, United States</a:t>
            </a:r>
            <a:r>
              <a:rPr kumimoji="0" lang="de-DE"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Royal Surrey County Hospital, Gastroenterology and Hepatology</a:t>
            </a:r>
            <a:r>
              <a:rPr kumimoji="0" lang="en-US"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United Kingdom</a:t>
            </a:r>
            <a:r>
              <a:rPr kumimoji="0" lang="de-DE"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000" b="0" i="1"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3</a:t>
            </a:r>
            <a:r>
              <a:rPr kumimoji="0" lang="en-US"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University Of Surrey, United Kingdom</a:t>
            </a:r>
            <a:r>
              <a:rPr kumimoji="0" lang="de-DE"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000" b="0" i="1"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4</a:t>
            </a:r>
            <a:r>
              <a:rPr kumimoji="0" lang="en-US"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King's College Hospital, Hepatology, United Kingdom</a:t>
            </a:r>
            <a:r>
              <a:rPr kumimoji="0" lang="de-DE"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000" b="0" i="1"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5</a:t>
            </a:r>
            <a:r>
              <a:rPr kumimoji="0" lang="en-US"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Yale University, Digestive diseases, transplantation and immunology, New Haven, United States</a:t>
            </a:r>
            <a:r>
              <a:rPr kumimoji="0" lang="de-DE"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000" b="0" i="1"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6</a:t>
            </a:r>
            <a:r>
              <a:rPr kumimoji="0" lang="en-US"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Yale University, Psychiatry , New Haven, United States</a:t>
            </a:r>
            <a:r>
              <a:rPr kumimoji="0" lang="de-DE"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000" b="0" i="1"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7</a:t>
            </a:r>
            <a:r>
              <a:rPr kumimoji="0" lang="en-US"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Yale University, Neurology, New Haven, United States</a:t>
            </a:r>
            <a:r>
              <a:rPr kumimoji="0" lang="de-DE"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000" b="0" i="1"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8</a:t>
            </a:r>
            <a:r>
              <a:rPr kumimoji="0" lang="en-US"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Yale University, Biostatistics, New Haven, United States</a:t>
            </a:r>
            <a:endParaRPr kumimoji="0" lang="en-GB"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Email:</a:t>
            </a:r>
            <a:r>
              <a:rPr kumimoji="0" lang="en-US" sz="10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michellecamarata@gmail.com</a:t>
            </a:r>
            <a:endParaRPr kumimoji="0" lang="en-GB"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Background and aims:</a:t>
            </a:r>
            <a:r>
              <a:rPr kumimoji="0" lang="en-US" sz="10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Mental health problems are underappreciated in Wilson disease (WD) (Schaefer et al. 2016. </a:t>
            </a:r>
            <a:r>
              <a:rPr kumimoji="0" lang="en-GB" sz="1000" b="0" i="1"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Clin Res Hepatol Gastroenterol</a:t>
            </a:r>
            <a:r>
              <a:rPr kumimoji="0" lang="en-GB" sz="10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40(3):349-356</a:t>
            </a:r>
            <a:r>
              <a:rPr kumimoji="0" lang="en-GB"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We aimed to determine: i) </a:t>
            </a:r>
            <a:r>
              <a:rPr kumimoji="0" lang="en-GB" sz="1000" b="0" i="0" u="none" strike="noStrike" kern="1200" cap="none" spc="0" normalizeH="0" baseline="0" noProof="0" dirty="0">
                <a:ln>
                  <a:noFill/>
                </a:ln>
                <a:effectLst/>
                <a:uLnTx/>
                <a:uFillTx/>
                <a:ea typeface="Calibri" panose="020F0502020204030204" pitchFamily="34" charset="0"/>
                <a:cs typeface="Arial" panose="020B0604020202020204" pitchFamily="34" charset="0"/>
              </a:rPr>
              <a:t>the prevalence and clinical features of major depressive disorder (MDD) in adults with WD ii) whether MDD is related to liver and neurological disease and quality of life (QOL).</a:t>
            </a:r>
            <a:endParaRPr kumimoji="0" lang="en-GB" sz="1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Method:</a:t>
            </a:r>
            <a:r>
              <a:rPr kumimoji="0" lang="en-US" sz="10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A multi-site WD registry was initiated in December 2017. At enrollment</a:t>
            </a:r>
            <a:r>
              <a:rPr kumimoji="0" lang="en-GB" sz="1000" b="0" i="0" u="none" strike="noStrike" kern="1200" cap="none" spc="0" normalizeH="0" baseline="0" noProof="0" dirty="0">
                <a:ln>
                  <a:noFill/>
                </a:ln>
                <a:effectLst/>
                <a:uLnTx/>
                <a:uFillTx/>
                <a:ea typeface="Times New Roman" panose="02020603050405020304" pitchFamily="18" charset="0"/>
                <a:cs typeface="Arial" panose="020B0604020202020204" pitchFamily="34" charset="0"/>
              </a:rPr>
              <a:t> adults (n=55) were evaluated using questionnaires and administered exams assessing cognition, mood, psychosis, substance use, anxiety, perceived stress, personality change and QOL. MDD was determined using the MINI-7. Patients underwent hepatology and neurological assessments (UWDRS). We reviewed depression at first presentation and diagnosis. Statistical analyses included Wilcoxon Rank Sum test, Chi-squared test or Fisher’s exact test.</a:t>
            </a:r>
            <a:endParaRPr kumimoji="0" lang="en-GB" sz="10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Results:</a:t>
            </a:r>
            <a:r>
              <a:rPr kumimoji="0" lang="en-US" sz="10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0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Depression was self-reported in 25% at first presentation of WD (29% at diagnosis). At enrollment</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40% had a lifetime history of MDD, 9 with MDD took antidepressants; 10 reported historic use. Cirrhosis was present in 23% based on imaging, APRI and Fib4. We found no significant difference in MDD (36% vs 42% p=0.74) or depression symptomology based on PHQ-9 score (median 2 vs 4, p=0.08) in cirrhotics vs non-cirrhotics. Liver disease severity did not differ in cirrhotics with MDD and those without (median Child-Pugh 5 (5-9) vs 5 (5-9), p=0.92; MELD-Na 7 (6-12) vs 8 (7-13), p=0.18). Two patients (1 with MDD) took medication for hepatic encephalopathy. No significant difference in neurological UWDRS total scores was found in those with MDD vs without (median 8.5 (0-73) vs 5 (0-45), p=0.22). A UWDRS total score &gt;0 was not found to be associated with MDD (77.3 % vs 81.8%, p = 0.74). </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Patients with MDD had worse mental health QOL (median 42.3 vs 54.6 p&lt;0.01), more suicidal ideation (36% vs 3% p=0.002), higher anxiety (median 3.5 vs 3 p=0.049), higher perceived stress (median 19 vs 9 p&lt;0.001), and more neuroticism (median 7 vs 5, p=0.005). We found no significant difference in physical health QOL in MDD (median 54 vs 56.7 p=0.34). </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Conclusion:</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MDD is highly prevalent in WD and associated with worse mental health QOL. The risk appears higher than other chronic liver diseases (Lee et al. 2013. </a:t>
            </a:r>
            <a:r>
              <a:rPr kumimoji="0" lang="en-GB" sz="1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Psychosomatics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4:52-9). We did not find a statistically significant association between the severity of liver, neurological disease and MDD. Screening for depression should be considered in patients with WD.</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247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indent="0" fontAlgn="base">
              <a:buNone/>
            </a:pPr>
            <a:r>
              <a:rPr lang="en-US" sz="1000" b="0" i="1" kern="1200" dirty="0">
                <a:solidFill>
                  <a:schemeClr val="tx1"/>
                </a:solidFill>
                <a:effectLst/>
                <a:latin typeface="Arial"/>
                <a:cs typeface="Arial"/>
              </a:rPr>
              <a:t>Abbreviations: BCS, Budd-Chiari syndrome</a:t>
            </a:r>
            <a:r>
              <a:rPr lang="en-US" sz="1000" i="1" dirty="0">
                <a:latin typeface="Arial"/>
                <a:cs typeface="Arial"/>
              </a:rPr>
              <a:t>; DIPS, direct intrahepatic portocaval stent; HV, hepatic vein; INR, international normalized ratio; JAK2, Janus kinase 2; MELD, Model For End-Stage Liver Disease; MPN, myeloproliferative neoplasm; NGS, next-generation sequencing; PI, prognostic index; PNH, paroxysmal nocturnal haemoglobinuria; SD, standard deviation; TIPS, transjugular intrahepatic portosystemic shunt; UKELD, United Kingdom Model for End-Stage Liver Disease</a:t>
            </a:r>
            <a:endParaRPr lang="en-US" sz="1000" b="1" i="0" kern="1200" dirty="0">
              <a:solidFill>
                <a:schemeClr val="tx1"/>
              </a:solidFill>
              <a:effectLst/>
              <a:latin typeface="Arial"/>
              <a:cs typeface="Arial"/>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dirty="0">
                <a:latin typeface="Arial"/>
                <a:cs typeface="Arial"/>
              </a:rPr>
              <a:t>FRI311</a:t>
            </a:r>
            <a:endParaRPr lang="en-US" sz="1000" b="1" kern="1200" dirty="0">
              <a:solidFill>
                <a:schemeClr val="tx1"/>
              </a:solidFill>
              <a:effectLst/>
              <a:latin typeface="Arial" panose="020B0604020202020204" pitchFamily="34" charset="0"/>
              <a:cs typeface="Arial" panose="020B0604020202020204" pitchFamily="34" charset="0"/>
            </a:endParaRPr>
          </a:p>
          <a:p>
            <a:pPr marL="0" indent="0">
              <a:buNone/>
            </a:pPr>
            <a:r>
              <a:rPr lang="en-US" sz="1000" b="1" dirty="0">
                <a:latin typeface="Arial"/>
                <a:cs typeface="Arial"/>
              </a:rPr>
              <a:t>Good clinical outcomes after direct intrahepatic portocaval stent (DIPS) insertion for Budd-Chiari syndrome</a:t>
            </a:r>
          </a:p>
          <a:p>
            <a:pPr marL="0" indent="0" algn="just">
              <a:spcAft>
                <a:spcPts val="0"/>
              </a:spcAft>
              <a:buNone/>
            </a:pP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Abhishek Chauhan1 2 3</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u="sng" baseline="0" dirty="0">
                <a:effectLst/>
                <a:latin typeface="Arial" panose="020B0604020202020204" pitchFamily="34" charset="0"/>
                <a:ea typeface="Times New Roman" panose="02020603050405020304" pitchFamily="18" charset="0"/>
                <a:cs typeface="Times New Roman" panose="02020603050405020304" pitchFamily="18" charset="0"/>
              </a:rPr>
              <a:t>Rosemary Faulkes</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1</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Homoyon Mehrzad4</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Salil Karkhanis4</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Frederick Chen5</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Hayder Hussein5</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Simon Olliff4</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Jo Grayer1</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Dhiraj Tripathi1 2 3</a:t>
            </a:r>
            <a:endParaRPr lang="en-GB" sz="1000" baseline="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spcAft>
                <a:spcPts val="0"/>
              </a:spcAft>
              <a:buNone/>
            </a:pPr>
            <a:r>
              <a:rPr lang="en-US" sz="1000" i="1" baseline="0" dirty="0">
                <a:effectLst/>
                <a:latin typeface="Arial" panose="020B0604020202020204" pitchFamily="34" charset="0"/>
                <a:ea typeface="Times New Roman" panose="02020603050405020304" pitchFamily="18" charset="0"/>
                <a:cs typeface="Times New Roman" panose="02020603050405020304" pitchFamily="18" charset="0"/>
              </a:rPr>
              <a:t>1University Hospital Birmingham Liver Unit, United Kingdom</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i="1" baseline="0" dirty="0">
                <a:effectLst/>
                <a:latin typeface="Arial" panose="020B0604020202020204" pitchFamily="34" charset="0"/>
                <a:ea typeface="Times New Roman" panose="02020603050405020304" pitchFamily="18" charset="0"/>
                <a:cs typeface="Times New Roman" panose="02020603050405020304" pitchFamily="18" charset="0"/>
              </a:rPr>
              <a:t>2NIHR Birmingham Biomedical Research Centre, UHB NHS Foundation Trust and University of Birmingham, Birmingham, UK, United Kingdom</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i="1" baseline="0" dirty="0">
                <a:effectLst/>
                <a:latin typeface="Arial" panose="020B0604020202020204" pitchFamily="34" charset="0"/>
                <a:ea typeface="Times New Roman" panose="02020603050405020304" pitchFamily="18" charset="0"/>
                <a:cs typeface="Times New Roman" panose="02020603050405020304" pitchFamily="18" charset="0"/>
              </a:rPr>
              <a:t>3Institute of Immunology and Immunotherapy, University of Birmingham, Birmingham, UK, United Kingdom</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i="1" baseline="0" dirty="0">
                <a:effectLst/>
                <a:latin typeface="Arial" panose="020B0604020202020204" pitchFamily="34" charset="0"/>
                <a:ea typeface="Times New Roman" panose="02020603050405020304" pitchFamily="18" charset="0"/>
                <a:cs typeface="Times New Roman" panose="02020603050405020304" pitchFamily="18" charset="0"/>
              </a:rPr>
              <a:t>4University Hospital Birmingham Radiology Department, United Kingdom</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i="1" baseline="0" dirty="0">
                <a:effectLst/>
                <a:latin typeface="Arial" panose="020B0604020202020204" pitchFamily="34" charset="0"/>
                <a:ea typeface="Times New Roman" panose="02020603050405020304" pitchFamily="18" charset="0"/>
                <a:cs typeface="Times New Roman" panose="02020603050405020304" pitchFamily="18" charset="0"/>
              </a:rPr>
              <a:t>5University Hospital Birmingham Haematology Department, United Kingdom</a:t>
            </a:r>
            <a:endParaRPr lang="en-GB" sz="1000" baseline="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spcAft>
                <a:spcPts val="0"/>
              </a:spcAft>
              <a:buNone/>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Email:</a:t>
            </a:r>
            <a:r>
              <a:rPr lang="en-US" sz="10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abhichauhan@mac.com</a:t>
            </a:r>
            <a:endParaRPr lang="en-GB" sz="1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15000"/>
              </a:lnSpc>
              <a:spcAft>
                <a:spcPts val="0"/>
              </a:spcAft>
              <a:buNone/>
            </a:pP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lgn="just">
              <a:spcAft>
                <a:spcPts val="0"/>
              </a:spcAft>
              <a:buNone/>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Background and aims: </a:t>
            </a:r>
            <a:r>
              <a:rPr lang="en-GB" sz="1000" dirty="0">
                <a:effectLst/>
                <a:latin typeface="Arial" panose="020B0604020202020204" pitchFamily="34" charset="0"/>
                <a:ea typeface="Calibri" panose="020F0502020204030204" pitchFamily="34" charset="0"/>
                <a:cs typeface="Times New Roman" panose="02020603050405020304" pitchFamily="18" charset="0"/>
              </a:rPr>
              <a:t>Budd Chiari syndrome (BCS) is rare but potentially life-threatening condition. Recanalization using TIPSS or hepatic venous stenting is key to relieving hepatic congestion. These procedures are impossible in complete HV occlusion. Direct intrahepatic portocaval shunt (DIPS) is a new procedure where a stent is placed directly from the inferior vena cava, often through the caudate lobe to the portal vein bypassing the thrombosed HVs. We report our experience in using DIPS for recanalization in BCS. </a:t>
            </a:r>
            <a:endParaRPr lang="en-GB" sz="10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0"/>
              </a:spcAft>
            </a:pPr>
            <a:endParaRPr lang="en-US" sz="1000" b="1"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spcAft>
                <a:spcPts val="0"/>
              </a:spcAft>
              <a:buNone/>
            </a:pPr>
            <a:r>
              <a:rPr lang="en-US" sz="1000" b="1" dirty="0">
                <a:effectLst/>
                <a:latin typeface="Arial" panose="020B0604020202020204" pitchFamily="34" charset="0"/>
                <a:ea typeface="Calibri" panose="020F0502020204030204" pitchFamily="34" charset="0"/>
                <a:cs typeface="Times New Roman" panose="02020603050405020304" pitchFamily="18" charset="0"/>
              </a:rPr>
              <a:t>Method: </a:t>
            </a:r>
            <a:r>
              <a:rPr lang="en-GB" sz="1000" dirty="0">
                <a:effectLst/>
                <a:latin typeface="Arial" panose="020B0604020202020204" pitchFamily="34" charset="0"/>
                <a:ea typeface="Calibri" panose="020F0502020204030204" pitchFamily="34" charset="0"/>
                <a:cs typeface="Times New Roman" panose="02020603050405020304" pitchFamily="18" charset="0"/>
              </a:rPr>
              <a:t>Single centre retrospective analysis from May 2015 to January 2019 comparing outcomes following a DIPS insertion compared to our centres previously published data*</a:t>
            </a:r>
            <a:endParaRPr lang="en-GB" sz="1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en-US" sz="1000" b="1"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spcAft>
                <a:spcPts val="0"/>
              </a:spcAft>
              <a:buNone/>
            </a:pPr>
            <a:r>
              <a:rPr lang="en-US" sz="1000" b="1" dirty="0">
                <a:effectLst/>
                <a:latin typeface="Arial" panose="020B0604020202020204" pitchFamily="34" charset="0"/>
                <a:ea typeface="Calibri" panose="020F0502020204030204" pitchFamily="34" charset="0"/>
                <a:cs typeface="Times New Roman" panose="02020603050405020304" pitchFamily="18" charset="0"/>
              </a:rPr>
              <a:t>Results: </a:t>
            </a:r>
            <a:r>
              <a:rPr lang="en-GB" sz="1000" dirty="0">
                <a:effectLst/>
                <a:latin typeface="Arial" panose="020B0604020202020204" pitchFamily="34" charset="0"/>
                <a:ea typeface="Calibri" panose="020F0502020204030204" pitchFamily="34" charset="0"/>
                <a:cs typeface="Times New Roman" panose="02020603050405020304" pitchFamily="18" charset="0"/>
              </a:rPr>
              <a:t>14 patients were referred for a DIPS procedure. M:F ratio 8:6; age 40.5±13.2; follow up 23.1±15.0 months. HV-BCS type in all. Aetiology: myeloproliferative neoplasm (MPN) in 7, all JAK2+ve with mutation load 17.3±10.2%; PNH, 1; idiopathic, 6 (all –ve following next generation sequencing). Pre-DIPS: MELD 13.1±3.2, UKELD 49.1±13.35, BCS-TIPS PI score 4.45±1.1**. Post DIPS portal pressure gradient was 6.9±2.2 mmHg. Clinical indication: variceal bleeding and ascites (n=1) or ascites (n=13). Multidisciplinary consensus to undertake a DIPS insertion as a first line procedure was reached in 13 patients, in 1 patient a TIPSS insertion was initially attempted, when this failed a rescue DIPS was performed. One DIPS insertion (7%) was not successful, this patient is now on the waiting list for transplantation, all of the others patients were successful stent placement and none required escalation to transplantation. Ascites resolution was seen in 7 out of 11 patients at follow up (64%). 2 patients developed hepatic encephalopathy post DIPS (14%). Primary patency rates at 6 months, 1 year, and 2 years were 83%, 83%, 58% respectively. Secondary patency was 100%. Transplant free survival 100% to date. The outcomes are comparable to a previously reported series from the same institution, with similar BCS-TIPS PI but slightly lower MELD.* </a:t>
            </a:r>
            <a:endParaRPr lang="en-GB" sz="1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en-US" sz="1000" b="1"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spcAft>
                <a:spcPts val="0"/>
              </a:spcAft>
              <a:buNone/>
            </a:pPr>
            <a:r>
              <a:rPr lang="en-US" sz="1000" b="1" dirty="0">
                <a:effectLst/>
                <a:latin typeface="Arial" panose="020B0604020202020204" pitchFamily="34" charset="0"/>
                <a:ea typeface="Calibri" panose="020F0502020204030204" pitchFamily="34" charset="0"/>
                <a:cs typeface="Times New Roman" panose="02020603050405020304" pitchFamily="18" charset="0"/>
              </a:rPr>
              <a:t>Conclusion: </a:t>
            </a:r>
            <a:r>
              <a:rPr lang="en-GB" sz="1000" dirty="0">
                <a:effectLst/>
                <a:latin typeface="Arial" panose="020B0604020202020204" pitchFamily="34" charset="0"/>
                <a:ea typeface="Calibri" panose="020F0502020204030204" pitchFamily="34" charset="0"/>
                <a:cs typeface="Times New Roman" panose="02020603050405020304" pitchFamily="18" charset="0"/>
              </a:rPr>
              <a:t>Our data demonstrates that with technical excellence, multidisciplinary management, and careful patient selection, DIPS results in very good clinical outcomes in patients unsuitable for standard TIPSS. The outcomes are comparable to standard TIPSS from our historic data.* We strongly recommend early referral of all patients with BCS to multidisciplinary teams in centres that offer advanced interventional radiology and liver transplantation. </a:t>
            </a:r>
            <a:endParaRPr lang="en-GB" sz="1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spcAft>
                <a:spcPts val="0"/>
              </a:spcAft>
              <a:buNone/>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just">
              <a:spcAft>
                <a:spcPts val="0"/>
              </a:spcAft>
              <a:buNone/>
            </a:pPr>
            <a:r>
              <a:rPr lang="en-GB" sz="1000" dirty="0">
                <a:effectLst/>
                <a:latin typeface="Arial" panose="020B0604020202020204" pitchFamily="34" charset="0"/>
                <a:ea typeface="Calibri" panose="020F0502020204030204" pitchFamily="34" charset="0"/>
                <a:cs typeface="Times New Roman" panose="02020603050405020304" pitchFamily="18" charset="0"/>
              </a:rPr>
              <a:t>* Tripathi D, et al. Long-term outcomes following percutaneous hepatic vein recanalization for BCS. Liver Int. 2017 Jan;37(1):111-120. </a:t>
            </a:r>
            <a:endParaRPr lang="en-GB" sz="1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spcAft>
                <a:spcPts val="0"/>
              </a:spcAft>
              <a:buNone/>
            </a:pPr>
            <a:r>
              <a:rPr lang="en-GB" sz="1000" dirty="0">
                <a:effectLst/>
                <a:latin typeface="Arial" panose="020B0604020202020204" pitchFamily="34" charset="0"/>
                <a:ea typeface="Calibri" panose="020F0502020204030204" pitchFamily="34" charset="0"/>
                <a:cs typeface="Times New Roman" panose="02020603050405020304" pitchFamily="18" charset="0"/>
              </a:rPr>
              <a:t>** (age (years) x 0.08) + (bilirubin (mg/dL) x 0.16) + (INR x 0.63).</a:t>
            </a:r>
            <a:endParaRPr lang="en-GB"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a:cs typeface="Arial"/>
              </a:rPr>
              <a:t>Abbreviations: BCS, Budd-Chiari syndrome</a:t>
            </a:r>
            <a:r>
              <a:rPr lang="en-US" sz="1000" i="1" dirty="0">
                <a:latin typeface="Arial"/>
                <a:cs typeface="Arial"/>
              </a:rPr>
              <a:t>; DIPS, direct intrahepatic portocaval stent; LT, liver transplantation; </a:t>
            </a:r>
            <a:r>
              <a:rPr kumimoji="0" lang="en-US" sz="1000" b="0" i="1" u="none" strike="noStrike" kern="1200" cap="none" spc="0" normalizeH="0" baseline="0" noProof="0" dirty="0">
                <a:ln>
                  <a:noFill/>
                </a:ln>
                <a:solidFill>
                  <a:prstClr val="black"/>
                </a:solidFill>
                <a:effectLst/>
                <a:uLnTx/>
                <a:uFillTx/>
                <a:latin typeface="Arial"/>
                <a:ea typeface="+mn-ea"/>
                <a:cs typeface="Arial"/>
              </a:rPr>
              <a:t>MDTs, multidisciplinary teams; </a:t>
            </a:r>
            <a:r>
              <a:rPr lang="en-US" sz="1000" i="1" dirty="0">
                <a:latin typeface="Arial"/>
                <a:cs typeface="Arial"/>
              </a:rPr>
              <a:t>MELD, Model for End-stage Liver Disease; PI, prognostic index; SD, standard deviation; TIPS, transjugular intrahepatic portosystemic shunt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Arial"/>
                <a:ea typeface="+mn-ea"/>
                <a:cs typeface="Arial"/>
              </a:rPr>
              <a:t>FRI311</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US" sz="1000" b="1" dirty="0">
                <a:latin typeface="Arial"/>
                <a:cs typeface="Arial"/>
              </a:rPr>
              <a:t>Good clinical outcomes after direct intrahepatic portocaval stent (DIPS) insertion for Budd-Chiari syndrome</a:t>
            </a:r>
          </a:p>
          <a:p>
            <a:pPr marL="0" indent="0" algn="just">
              <a:spcAft>
                <a:spcPts val="0"/>
              </a:spcAft>
              <a:buNone/>
            </a:pP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Abhishek Chauhan1 2 3</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u="sng" baseline="0" dirty="0">
                <a:effectLst/>
                <a:latin typeface="Arial" panose="020B0604020202020204" pitchFamily="34" charset="0"/>
                <a:ea typeface="Times New Roman" panose="02020603050405020304" pitchFamily="18" charset="0"/>
                <a:cs typeface="Times New Roman" panose="02020603050405020304" pitchFamily="18" charset="0"/>
              </a:rPr>
              <a:t>Rosemary Faulkes</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1</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Homoyon Mehrzad4</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Salil Karkhanis4</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Frederick Chen5</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Hayder Hussein5</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Simon Olliff4</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Jo Grayer1</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baseline="0" dirty="0">
                <a:effectLst/>
                <a:latin typeface="Arial" panose="020B0604020202020204" pitchFamily="34" charset="0"/>
                <a:ea typeface="Times New Roman" panose="02020603050405020304" pitchFamily="18" charset="0"/>
                <a:cs typeface="Times New Roman" panose="02020603050405020304" pitchFamily="18" charset="0"/>
              </a:rPr>
              <a:t>Dhiraj Tripathi1 2 3</a:t>
            </a:r>
            <a:endParaRPr lang="en-GB" sz="1000" baseline="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spcAft>
                <a:spcPts val="0"/>
              </a:spcAft>
              <a:buNone/>
            </a:pPr>
            <a:r>
              <a:rPr lang="en-US" sz="1000" i="1" baseline="0" dirty="0">
                <a:effectLst/>
                <a:latin typeface="Arial" panose="020B0604020202020204" pitchFamily="34" charset="0"/>
                <a:ea typeface="Times New Roman" panose="02020603050405020304" pitchFamily="18" charset="0"/>
                <a:cs typeface="Times New Roman" panose="02020603050405020304" pitchFamily="18" charset="0"/>
              </a:rPr>
              <a:t>1University Hospital Birmingham Liver Unit, United Kingdom</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i="1" baseline="0" dirty="0">
                <a:effectLst/>
                <a:latin typeface="Arial" panose="020B0604020202020204" pitchFamily="34" charset="0"/>
                <a:ea typeface="Times New Roman" panose="02020603050405020304" pitchFamily="18" charset="0"/>
                <a:cs typeface="Times New Roman" panose="02020603050405020304" pitchFamily="18" charset="0"/>
              </a:rPr>
              <a:t>2NIHR Birmingham Biomedical Research Centre, UHB NHS Foundation Trust and University of Birmingham, Birmingham, UK, United Kingdom</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i="1" baseline="0" dirty="0">
                <a:effectLst/>
                <a:latin typeface="Arial" panose="020B0604020202020204" pitchFamily="34" charset="0"/>
                <a:ea typeface="Times New Roman" panose="02020603050405020304" pitchFamily="18" charset="0"/>
                <a:cs typeface="Times New Roman" panose="02020603050405020304" pitchFamily="18" charset="0"/>
              </a:rPr>
              <a:t>3Institute of Immunology and Immunotherapy, University of Birmingham, Birmingham, UK, United Kingdom</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i="1" baseline="0" dirty="0">
                <a:effectLst/>
                <a:latin typeface="Arial" panose="020B0604020202020204" pitchFamily="34" charset="0"/>
                <a:ea typeface="Times New Roman" panose="02020603050405020304" pitchFamily="18" charset="0"/>
                <a:cs typeface="Times New Roman" panose="02020603050405020304" pitchFamily="18" charset="0"/>
              </a:rPr>
              <a:t>4University Hospital Birmingham Radiology Department, United Kingdom</a:t>
            </a:r>
            <a:r>
              <a:rPr lang="de-DE" sz="1000"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000" i="1" baseline="0" dirty="0">
                <a:effectLst/>
                <a:latin typeface="Arial" panose="020B0604020202020204" pitchFamily="34" charset="0"/>
                <a:ea typeface="Times New Roman" panose="02020603050405020304" pitchFamily="18" charset="0"/>
                <a:cs typeface="Times New Roman" panose="02020603050405020304" pitchFamily="18" charset="0"/>
              </a:rPr>
              <a:t>5University Hospital Birmingham Haematology Department, United Kingdom</a:t>
            </a:r>
            <a:endParaRPr lang="en-GB" sz="1000" baseline="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abhichauhan@mac.com</a:t>
            </a: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Background and aims: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Budd Chiari syndrome (BCS) is rare but potentially life-threatening condition. Recanalization using TIPSS or hepatic venous stenting is key to relieving hepatic congestion. These procedures are impossible in complete HV occlusion. Direct intrahepatic portocaval shunt (DIPS) is a new procedure where a stent is placed directly from the inferior vena cava, often through the caudate lobe to the portal vein bypassing the thrombosed HVs. We report our experience in using DIPS for recanalization in BCS. </a:t>
            </a: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Method: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Single centre retrospective analysis from May 2015 to January 2019 comparing outcomes following a DIPS insertion compared to our centres previously published data*</a:t>
            </a: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Results: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14 patients were referred for a DIPS procedure. M:F ratio 8:6; age 40.5±13.2; follow up 23.1±15.0 months. HV-BCS type in all. Aetiology: myeloproliferative neoplasm (MPN) in 7, all JAK2+ve with mutation load 17.3±10.2%; PNH, 1; idiopathic, 6 (all –ve following next generation sequencing). Pre-DIPS: MELD 13.1±3.2, UKELD 49.1±13.35, BCS-TIPS PI score 4.45±1.1**. Post DIPS portal pressure gradient was 6.9±2.2 mmHg. Clinical indication: variceal bleeding and ascites (n=1) or ascites (n=13). Multidisciplinary consensus to undertake a DIPS insertion as a first line procedure was reached in 13 patients, in 1 patient a TIPSS insertion was initially attempted, when this failed a rescue DIPS was performed. One DIPS insertion (7%) was not successful, this patient is now on the waiting list for transplantation, all of the others patients were successful stent placement and none required escalation to transplantation. Ascites resolution was seen in 7 out of 11 patients at follow up (64%). 2 patients developed hepatic encephalopathy post DIPS (14%). Primary patency rates at 6 months, 1 year, and 2 years were 83%, 83%, 58% respectively. Secondary patency was 100%. Transplant free survival 100% to date. The outcomes are comparable to a previously reported series from the same institution, with similar BCS-TIPS PI but slightly lower MELD.* </a:t>
            </a: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Conclusion: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Our data demonstrates that with technical excellence, multidisciplinary management, and careful patient selection, DIPS results in very good clinical outcomes in patients unsuitable for standard TIPSS. The outcomes are comparable to standard TIPSS from our historic data.* We strongly recommend early referral of all patients with BCS to multidisciplinary teams in centres that offer advanced interventional radiology and liver transplantation. </a:t>
            </a: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Tripathi D, et al. Long-term outcomes following percutaneous hepatic vein recanalization for BCS. Liver Int. 2017 Jan;37(1):111-120. </a:t>
            </a: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(age (years) x 0.08) + (bilirubin (mg/dL) x 0.16) + (INR x 0.63).</a:t>
            </a: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247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indent="0" fontAlgn="base">
              <a:buNone/>
            </a:pPr>
            <a:r>
              <a:rPr lang="en-US" sz="1000" b="0" i="1" kern="1200" dirty="0">
                <a:solidFill>
                  <a:schemeClr val="tx1"/>
                </a:solidFill>
                <a:effectLst/>
                <a:latin typeface="Arial"/>
                <a:cs typeface="Arial"/>
              </a:rPr>
              <a:t>Abbreviations: ALGS, Alagille syndrome; BD, biliary diversion; CT, computed tomography; IQR, interquartile range; MRI, magnetic resonance imaging; OS, overall survival; TFS, transplant-free survival.</a:t>
            </a:r>
          </a:p>
          <a:p>
            <a:pPr marL="0" indent="0" fontAlgn="base">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FRI312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Clinical features and natural history of 1154 Alagille syndrome patients: results from the international multicenter GALA study group</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Shannon M. Vandriel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Li Liting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Huiyu She</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Jian-She Wang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Piotr Czubkowski</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Irena Jankowska</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Dorota Gliwicz</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A. Piccoli</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Kathleen Loomes</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Nancy Spinner</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Etienne Sokal</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Tanguy Demaret</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Lorenzo D'Antiga</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Emanuele Nicastro</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Rima Fawaz</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Silvia Nastasio</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Susan Siew</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 Stormon</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Henrik Arnell</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Björn Fischler</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Kyungmo Kim</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Woo Yim Baek</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Saul Karpen</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Rene Romero</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Winita Hardikar</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Sahana Shankar</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Amin J Roberts</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Helen Evans</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Camila Sanchez</a:t>
            </a:r>
            <a:r>
              <a:rPr lang="en-US" sz="1000" kern="1200" baseline="30000" dirty="0">
                <a:solidFill>
                  <a:schemeClr val="tx1"/>
                </a:solidFill>
                <a:effectLst/>
                <a:latin typeface="Arial" panose="020B0604020202020204" pitchFamily="34" charset="0"/>
                <a:ea typeface="+mn-ea"/>
                <a:cs typeface="Arial" panose="020B0604020202020204" pitchFamily="34" charset="0"/>
              </a:rPr>
              <a:t>15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Lorena Cavalieri</a:t>
            </a:r>
            <a:r>
              <a:rPr lang="en-US" sz="1000" kern="1200" baseline="30000" dirty="0">
                <a:solidFill>
                  <a:schemeClr val="tx1"/>
                </a:solidFill>
                <a:effectLst/>
                <a:latin typeface="Arial" panose="020B0604020202020204" pitchFamily="34" charset="0"/>
                <a:ea typeface="+mn-ea"/>
                <a:cs typeface="Arial" panose="020B0604020202020204" pitchFamily="34" charset="0"/>
              </a:rPr>
              <a:t>15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Palaniswamy Karthikeyan</a:t>
            </a:r>
            <a:r>
              <a:rPr lang="en-US" sz="1000" kern="1200" baseline="30000" dirty="0">
                <a:solidFill>
                  <a:schemeClr val="tx1"/>
                </a:solidFill>
                <a:effectLst/>
                <a:latin typeface="Arial" panose="020B0604020202020204" pitchFamily="34" charset="0"/>
                <a:ea typeface="+mn-ea"/>
                <a:cs typeface="Arial" panose="020B0604020202020204" pitchFamily="34" charset="0"/>
              </a:rPr>
              <a:t>16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Suzanne Davison</a:t>
            </a:r>
            <a:r>
              <a:rPr lang="en-US" sz="1000" kern="1200" baseline="30000" dirty="0">
                <a:solidFill>
                  <a:schemeClr val="tx1"/>
                </a:solidFill>
                <a:effectLst/>
                <a:latin typeface="Arial" panose="020B0604020202020204" pitchFamily="34" charset="0"/>
                <a:ea typeface="+mn-ea"/>
                <a:cs typeface="Arial" panose="020B0604020202020204" pitchFamily="34" charset="0"/>
              </a:rPr>
              <a:t>16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M.K. Jensen</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Marianne Kavan</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Henkjan Verkade</a:t>
            </a:r>
            <a:r>
              <a:rPr lang="en-US" sz="1000" kern="1200" baseline="30000" dirty="0">
                <a:solidFill>
                  <a:schemeClr val="tx1"/>
                </a:solidFill>
                <a:effectLst/>
                <a:latin typeface="Arial" panose="020B0604020202020204" pitchFamily="34" charset="0"/>
                <a:ea typeface="+mn-ea"/>
                <a:cs typeface="Arial" panose="020B0604020202020204" pitchFamily="34" charset="0"/>
              </a:rPr>
              <a:t>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Way Seah Lee</a:t>
            </a:r>
            <a:r>
              <a:rPr lang="en-US" sz="1000" kern="1200" baseline="30000" dirty="0">
                <a:solidFill>
                  <a:schemeClr val="tx1"/>
                </a:solidFill>
                <a:effectLst/>
                <a:latin typeface="Arial" panose="020B0604020202020204" pitchFamily="34" charset="0"/>
                <a:ea typeface="+mn-ea"/>
                <a:cs typeface="Arial" panose="020B0604020202020204" pitchFamily="34" charset="0"/>
              </a:rPr>
              <a:t>19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James E. Squires</a:t>
            </a:r>
            <a:r>
              <a:rPr lang="en-US" sz="1000" kern="1200" baseline="30000" dirty="0">
                <a:solidFill>
                  <a:schemeClr val="tx1"/>
                </a:solidFill>
                <a:effectLst/>
                <a:latin typeface="Arial" panose="020B0604020202020204" pitchFamily="34" charset="0"/>
                <a:ea typeface="+mn-ea"/>
                <a:cs typeface="Arial" panose="020B0604020202020204" pitchFamily="34" charset="0"/>
              </a:rPr>
              <a:t>20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Chatmanee Lertudomphonwanit</a:t>
            </a:r>
            <a:r>
              <a:rPr lang="en-US" sz="1000" kern="1200" baseline="30000" dirty="0">
                <a:solidFill>
                  <a:schemeClr val="tx1"/>
                </a:solidFill>
                <a:effectLst/>
                <a:latin typeface="Arial" panose="020B0604020202020204" pitchFamily="34" charset="0"/>
                <a:ea typeface="+mn-ea"/>
                <a:cs typeface="Arial" panose="020B0604020202020204" pitchFamily="34" charset="0"/>
              </a:rPr>
              <a:t>21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Ryan Fischer</a:t>
            </a:r>
            <a:r>
              <a:rPr lang="en-US" sz="1000" kern="1200" baseline="30000" dirty="0">
                <a:solidFill>
                  <a:schemeClr val="tx1"/>
                </a:solidFill>
                <a:effectLst/>
                <a:latin typeface="Arial" panose="020B0604020202020204" pitchFamily="34" charset="0"/>
                <a:ea typeface="+mn-ea"/>
                <a:cs typeface="Arial" panose="020B0604020202020204" pitchFamily="34" charset="0"/>
              </a:rPr>
              <a:t>22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Henry Lin</a:t>
            </a:r>
            <a:r>
              <a:rPr lang="en-US" sz="1000" kern="1200" baseline="30000" dirty="0">
                <a:solidFill>
                  <a:schemeClr val="tx1"/>
                </a:solidFill>
                <a:effectLst/>
                <a:latin typeface="Arial" panose="020B0604020202020204" pitchFamily="34" charset="0"/>
                <a:ea typeface="+mn-ea"/>
                <a:cs typeface="Arial" panose="020B0604020202020204" pitchFamily="34" charset="0"/>
              </a:rPr>
              <a:t>23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Wikrom Karnsakul</a:t>
            </a:r>
            <a:r>
              <a:rPr lang="en-US" sz="1000" kern="1200" baseline="30000" dirty="0">
                <a:solidFill>
                  <a:schemeClr val="tx1"/>
                </a:solidFill>
                <a:effectLst/>
                <a:latin typeface="Arial" panose="020B0604020202020204" pitchFamily="34" charset="0"/>
                <a:ea typeface="+mn-ea"/>
                <a:cs typeface="Arial" panose="020B0604020202020204" pitchFamily="34" charset="0"/>
              </a:rPr>
              <a:t>24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Deirdre Kelly</a:t>
            </a:r>
            <a:r>
              <a:rPr lang="en-US" sz="1000" kern="1200" baseline="30000" dirty="0">
                <a:solidFill>
                  <a:schemeClr val="tx1"/>
                </a:solidFill>
                <a:effectLst/>
                <a:latin typeface="Arial" panose="020B0604020202020204" pitchFamily="34" charset="0"/>
                <a:ea typeface="+mn-ea"/>
                <a:cs typeface="Arial" panose="020B0604020202020204" pitchFamily="34" charset="0"/>
              </a:rPr>
              <a:t>25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Ruben E. Quiros-Tejeira</a:t>
            </a:r>
            <a:r>
              <a:rPr lang="en-US" sz="1000" kern="1200" baseline="30000" dirty="0">
                <a:solidFill>
                  <a:schemeClr val="tx1"/>
                </a:solidFill>
                <a:effectLst/>
                <a:latin typeface="Arial" panose="020B0604020202020204" pitchFamily="34" charset="0"/>
                <a:ea typeface="+mn-ea"/>
                <a:cs typeface="Arial" panose="020B0604020202020204" pitchFamily="34" charset="0"/>
              </a:rPr>
              <a:t>26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Cristina Targa</a:t>
            </a:r>
            <a:r>
              <a:rPr lang="en-US" sz="1000" kern="1200" baseline="30000" dirty="0">
                <a:solidFill>
                  <a:schemeClr val="tx1"/>
                </a:solidFill>
                <a:effectLst/>
                <a:latin typeface="Arial" panose="020B0604020202020204" pitchFamily="34" charset="0"/>
                <a:ea typeface="+mn-ea"/>
                <a:cs typeface="Arial" panose="020B0604020202020204" pitchFamily="34" charset="0"/>
              </a:rPr>
              <a:t>27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Elisa Carvalho</a:t>
            </a:r>
            <a:r>
              <a:rPr lang="en-US" sz="1000" kern="1200" baseline="30000" dirty="0">
                <a:solidFill>
                  <a:schemeClr val="tx1"/>
                </a:solidFill>
                <a:effectLst/>
                <a:latin typeface="Arial" panose="020B0604020202020204" pitchFamily="34" charset="0"/>
                <a:ea typeface="+mn-ea"/>
                <a:cs typeface="Arial" panose="020B0604020202020204" pitchFamily="34" charset="0"/>
              </a:rPr>
              <a:t>28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Seema Alam</a:t>
            </a:r>
            <a:r>
              <a:rPr lang="en-US" sz="1000" kern="1200" baseline="30000" dirty="0">
                <a:solidFill>
                  <a:schemeClr val="tx1"/>
                </a:solidFill>
                <a:effectLst/>
                <a:latin typeface="Arial" panose="020B0604020202020204" pitchFamily="34" charset="0"/>
                <a:ea typeface="+mn-ea"/>
                <a:cs typeface="Arial" panose="020B0604020202020204" pitchFamily="34" charset="0"/>
              </a:rPr>
              <a:t>29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Jesus M. Banales</a:t>
            </a:r>
            <a:r>
              <a:rPr lang="en-US" sz="1000" kern="1200" baseline="30000" dirty="0">
                <a:solidFill>
                  <a:schemeClr val="tx1"/>
                </a:solidFill>
                <a:effectLst/>
                <a:latin typeface="Arial" panose="020B0604020202020204" pitchFamily="34" charset="0"/>
                <a:ea typeface="+mn-ea"/>
                <a:cs typeface="Arial" panose="020B0604020202020204" pitchFamily="34" charset="0"/>
              </a:rPr>
              <a:t>30 31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Giuseppe Indolfi</a:t>
            </a:r>
            <a:r>
              <a:rPr lang="en-US" sz="1000" kern="1200" baseline="30000" dirty="0">
                <a:solidFill>
                  <a:schemeClr val="tx1"/>
                </a:solidFill>
                <a:effectLst/>
                <a:latin typeface="Arial" panose="020B0604020202020204" pitchFamily="34" charset="0"/>
                <a:ea typeface="+mn-ea"/>
                <a:cs typeface="Arial" panose="020B0604020202020204" pitchFamily="34" charset="0"/>
              </a:rPr>
              <a:t>32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Catherine Larson-Nath</a:t>
            </a:r>
            <a:r>
              <a:rPr lang="en-US" sz="1000" kern="1200" baseline="30000" dirty="0">
                <a:solidFill>
                  <a:schemeClr val="tx1"/>
                </a:solidFill>
                <a:effectLst/>
                <a:latin typeface="Arial" panose="020B0604020202020204" pitchFamily="34" charset="0"/>
                <a:ea typeface="+mn-ea"/>
                <a:cs typeface="Arial" panose="020B0604020202020204" pitchFamily="34" charset="0"/>
              </a:rPr>
              <a:t>33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Pinar Bulut</a:t>
            </a:r>
            <a:r>
              <a:rPr lang="en-US" sz="1000" kern="1200" baseline="30000" dirty="0">
                <a:solidFill>
                  <a:schemeClr val="tx1"/>
                </a:solidFill>
                <a:effectLst/>
                <a:latin typeface="Arial" panose="020B0604020202020204" pitchFamily="34" charset="0"/>
                <a:ea typeface="+mn-ea"/>
                <a:cs typeface="Arial" panose="020B0604020202020204" pitchFamily="34" charset="0"/>
              </a:rPr>
              <a:t>34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Pier Luigi Calvo</a:t>
            </a:r>
            <a:r>
              <a:rPr lang="en-US" sz="1000" kern="1200" baseline="30000" dirty="0">
                <a:solidFill>
                  <a:schemeClr val="tx1"/>
                </a:solidFill>
                <a:effectLst/>
                <a:latin typeface="Arial" panose="020B0604020202020204" pitchFamily="34" charset="0"/>
                <a:ea typeface="+mn-ea"/>
                <a:cs typeface="Arial" panose="020B0604020202020204" pitchFamily="34" charset="0"/>
              </a:rPr>
              <a:t>35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Pamela Valentino</a:t>
            </a:r>
            <a:r>
              <a:rPr lang="en-US" sz="1000" kern="1200" baseline="30000" dirty="0">
                <a:solidFill>
                  <a:schemeClr val="tx1"/>
                </a:solidFill>
                <a:effectLst/>
                <a:latin typeface="Arial" panose="020B0604020202020204" pitchFamily="34" charset="0"/>
                <a:ea typeface="+mn-ea"/>
                <a:cs typeface="Arial" panose="020B0604020202020204" pitchFamily="34" charset="0"/>
              </a:rPr>
              <a:t>36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Cigdem Arıkan</a:t>
            </a:r>
            <a:r>
              <a:rPr lang="en-US" sz="1000" kern="1200" baseline="30000" dirty="0">
                <a:solidFill>
                  <a:schemeClr val="tx1"/>
                </a:solidFill>
                <a:effectLst/>
                <a:latin typeface="Arial" panose="020B0604020202020204" pitchFamily="34" charset="0"/>
                <a:ea typeface="+mn-ea"/>
                <a:cs typeface="Arial" panose="020B0604020202020204" pitchFamily="34" charset="0"/>
              </a:rPr>
              <a:t>37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Kathleen Schwarz</a:t>
            </a:r>
            <a:r>
              <a:rPr lang="en-US" sz="1000" kern="1200" baseline="30000" dirty="0">
                <a:solidFill>
                  <a:schemeClr val="tx1"/>
                </a:solidFill>
                <a:effectLst/>
                <a:latin typeface="Arial" panose="020B0604020202020204" pitchFamily="34" charset="0"/>
                <a:ea typeface="+mn-ea"/>
                <a:cs typeface="Arial" panose="020B0604020202020204" pitchFamily="34" charset="0"/>
              </a:rPr>
              <a:t>38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Ino Kanavaki</a:t>
            </a:r>
            <a:r>
              <a:rPr lang="en-US" sz="1000" kern="1200" baseline="30000" dirty="0">
                <a:solidFill>
                  <a:schemeClr val="tx1"/>
                </a:solidFill>
                <a:effectLst/>
                <a:latin typeface="Arial" panose="020B0604020202020204" pitchFamily="34" charset="0"/>
                <a:ea typeface="+mn-ea"/>
                <a:cs typeface="Arial" panose="020B0604020202020204" pitchFamily="34" charset="0"/>
              </a:rPr>
              <a:t>39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Antal Dezsőfi</a:t>
            </a:r>
            <a:r>
              <a:rPr lang="en-US" sz="1000" kern="1200" baseline="30000" dirty="0">
                <a:solidFill>
                  <a:schemeClr val="tx1"/>
                </a:solidFill>
                <a:effectLst/>
                <a:latin typeface="Arial" panose="020B0604020202020204" pitchFamily="34" charset="0"/>
                <a:ea typeface="+mn-ea"/>
                <a:cs typeface="Arial" panose="020B0604020202020204" pitchFamily="34" charset="0"/>
              </a:rPr>
              <a:t>40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Raquel Borges-Pinto</a:t>
            </a:r>
            <a:r>
              <a:rPr lang="en-US" sz="1000" kern="1200" baseline="30000" dirty="0">
                <a:solidFill>
                  <a:schemeClr val="tx1"/>
                </a:solidFill>
                <a:effectLst/>
                <a:latin typeface="Arial" panose="020B0604020202020204" pitchFamily="34" charset="0"/>
                <a:ea typeface="+mn-ea"/>
                <a:cs typeface="Arial" panose="020B0604020202020204" pitchFamily="34" charset="0"/>
              </a:rPr>
              <a:t>41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Sabina Wiecek</a:t>
            </a:r>
            <a:r>
              <a:rPr lang="en-US" sz="1000" kern="1200" baseline="30000" dirty="0">
                <a:solidFill>
                  <a:schemeClr val="tx1"/>
                </a:solidFill>
                <a:effectLst/>
                <a:latin typeface="Arial" panose="020B0604020202020204" pitchFamily="34" charset="0"/>
                <a:ea typeface="+mn-ea"/>
                <a:cs typeface="Arial" panose="020B0604020202020204" pitchFamily="34" charset="0"/>
              </a:rPr>
              <a:t>42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Quais Mujawar</a:t>
            </a:r>
            <a:r>
              <a:rPr lang="en-US" sz="1000" kern="1200" baseline="30000" dirty="0">
                <a:solidFill>
                  <a:schemeClr val="tx1"/>
                </a:solidFill>
                <a:effectLst/>
                <a:latin typeface="Arial" panose="020B0604020202020204" pitchFamily="34" charset="0"/>
                <a:ea typeface="+mn-ea"/>
                <a:cs typeface="Arial" panose="020B0604020202020204" pitchFamily="34" charset="0"/>
              </a:rPr>
              <a:t>43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Jernej Brecelj</a:t>
            </a:r>
            <a:r>
              <a:rPr lang="en-US" sz="1000" kern="1200" baseline="30000" dirty="0">
                <a:solidFill>
                  <a:schemeClr val="tx1"/>
                </a:solidFill>
                <a:effectLst/>
                <a:latin typeface="Arial" panose="020B0604020202020204" pitchFamily="34" charset="0"/>
                <a:ea typeface="+mn-ea"/>
                <a:cs typeface="Arial" panose="020B0604020202020204" pitchFamily="34" charset="0"/>
              </a:rPr>
              <a:t>44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Nanda Kerkar</a:t>
            </a:r>
            <a:r>
              <a:rPr lang="en-US" sz="1000" kern="1200" baseline="30000" dirty="0">
                <a:solidFill>
                  <a:schemeClr val="tx1"/>
                </a:solidFill>
                <a:effectLst/>
                <a:latin typeface="Arial" panose="020B0604020202020204" pitchFamily="34" charset="0"/>
                <a:ea typeface="+mn-ea"/>
                <a:cs typeface="Arial" panose="020B0604020202020204" pitchFamily="34" charset="0"/>
              </a:rPr>
              <a:t>45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Ermelinda Santos-Silva</a:t>
            </a:r>
            <a:r>
              <a:rPr lang="en-US" sz="1000" kern="1200" baseline="30000" dirty="0">
                <a:solidFill>
                  <a:schemeClr val="tx1"/>
                </a:solidFill>
                <a:effectLst/>
                <a:latin typeface="Arial" panose="020B0604020202020204" pitchFamily="34" charset="0"/>
                <a:ea typeface="+mn-ea"/>
                <a:cs typeface="Arial" panose="020B0604020202020204" pitchFamily="34" charset="0"/>
              </a:rPr>
              <a:t>46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Carolina Jimenez-Rivera</a:t>
            </a:r>
            <a:r>
              <a:rPr lang="en-US" sz="1000" kern="1200" baseline="30000" dirty="0">
                <a:solidFill>
                  <a:schemeClr val="tx1"/>
                </a:solidFill>
                <a:effectLst/>
                <a:latin typeface="Arial" panose="020B0604020202020204" pitchFamily="34" charset="0"/>
                <a:ea typeface="+mn-ea"/>
                <a:cs typeface="Arial" panose="020B0604020202020204" pitchFamily="34" charset="0"/>
              </a:rPr>
              <a:t>47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Orith Waisbourd-Zinman</a:t>
            </a:r>
            <a:r>
              <a:rPr lang="en-US" sz="1000" kern="1200" baseline="30000" dirty="0">
                <a:solidFill>
                  <a:schemeClr val="tx1"/>
                </a:solidFill>
                <a:effectLst/>
                <a:latin typeface="Arial" panose="020B0604020202020204" pitchFamily="34" charset="0"/>
                <a:ea typeface="+mn-ea"/>
                <a:cs typeface="Arial" panose="020B0604020202020204" pitchFamily="34" charset="0"/>
              </a:rPr>
              <a:t>48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Gabriella Nebbia</a:t>
            </a:r>
            <a:r>
              <a:rPr lang="en-US" sz="1000" kern="1200" baseline="30000" dirty="0">
                <a:solidFill>
                  <a:schemeClr val="tx1"/>
                </a:solidFill>
                <a:effectLst/>
                <a:latin typeface="Arial" panose="020B0604020202020204" pitchFamily="34" charset="0"/>
                <a:ea typeface="+mn-ea"/>
                <a:cs typeface="Arial" panose="020B0604020202020204" pitchFamily="34" charset="0"/>
              </a:rPr>
              <a:t>49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Emmanuel Gonzales</a:t>
            </a:r>
            <a:r>
              <a:rPr lang="en-US" sz="1000" kern="1200" baseline="30000" dirty="0">
                <a:solidFill>
                  <a:schemeClr val="tx1"/>
                </a:solidFill>
                <a:effectLst/>
                <a:latin typeface="Arial" panose="020B0604020202020204" pitchFamily="34" charset="0"/>
                <a:ea typeface="+mn-ea"/>
                <a:cs typeface="Arial" panose="020B0604020202020204" pitchFamily="34" charset="0"/>
              </a:rPr>
              <a:t>50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Richard Thompson</a:t>
            </a:r>
            <a:r>
              <a:rPr lang="en-US" sz="1000" kern="1200" baseline="30000" dirty="0">
                <a:solidFill>
                  <a:schemeClr val="tx1"/>
                </a:solidFill>
                <a:effectLst/>
                <a:latin typeface="Arial" panose="020B0604020202020204" pitchFamily="34" charset="0"/>
                <a:ea typeface="+mn-ea"/>
                <a:cs typeface="Arial" panose="020B0604020202020204" pitchFamily="34" charset="0"/>
              </a:rPr>
              <a:t>51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Bettina Hansen</a:t>
            </a:r>
            <a:r>
              <a:rPr lang="en-US" sz="1000" kern="1200" baseline="30000" dirty="0">
                <a:solidFill>
                  <a:schemeClr val="tx1"/>
                </a:solidFill>
                <a:effectLst/>
                <a:latin typeface="Arial" panose="020B0604020202020204" pitchFamily="34" charset="0"/>
                <a:ea typeface="+mn-ea"/>
                <a:cs typeface="Arial" panose="020B0604020202020204" pitchFamily="34" charset="0"/>
              </a:rPr>
              <a:t>52 53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Binita M. Kamath</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The Hospital for Sick Children and the University of Toronto, Division of Gastroenterology, Hepatology and Nutrition, Toronto,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Children's Hospital of Fudan University, The Center for Pediatric Liver Diseases, Shanghai,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The Children's Memorial Health Institute, Department of Gastroenterology, Hepatology, Nutrition Disturbances and Pediatrics, Warsaw,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Children's Hospital of Philadelphia and the University of Pennsylvania Perelman School of Medicine, Division of Gastroenterology, Hepatology and Nutrition, Philadelphia,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Children's Hospital of Philadelphia and the University of Pennsylvania Perelman School of Medicine, Division of Genomic Diagnostics, Department of Pathology and Laboratory Medicine, Philadelphia,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Cliniques Universitaires Saint-Luc, Service De Gastroentérologie &amp; Hépatologie Pédiatrique, Brussels, Belgium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Ospedale Papa Giovanni XXIII, Pediatric Hepatology, Gastroenterology and Transplantation, Bergamo,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Boston Children's Hospital and Harvard Medical School, Division of Gastroenterology, Hepatology, &amp; Nutrition, Boston,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The Children’s Hospital at Westmead, Department of Gastroenterology, Sydney, Australia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Astrid Lindgren Children's Hospital, Karolinska University Hospital and Karolinska Institutet, Paediatric Digestive Diseases, Stockholm ,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Asan Medical Center Children’s Hospital, Pediatric Gastroenterology, Hepatology and Nutrition, Seoul, Korea, Rep. of South</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Emory University School of Medicine, Division of Pediatric GI/Hepatology, Atlanta,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Royal Children’s Hospital, Department of Gastroenterology and Clinical Nutrition, Melbourne , Australia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Starship Child Health, Department of Paediatric Gastroenterology, Auckland, New Zealand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Hospital Italiano Buenos Aires, Pediatric Gastroenterology and Hepatology Division, Buenos Aires,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Leeds Teaching Hospitals NHS Trust, Leeds Children's Hospital, Leeds,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University of Utah, Division of Pediatric Gastroenterology, Hepatology and Nutrition, Salt Lake City,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University Medical Center Groningen, Department of Pediatrics, Center for Liver, Digestive, and Metabolic Diseases, Groningen, Netherlands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University of Malaya Medical Centre, Department of Paediatrics, Kuala Lumpur, Malaysia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University of Pittsburgh School of Medicine, Division of Pediatric Gastroenterology and Hepatology, Department of Pediatrics, Pittsburgh,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Ramathibodi Hospital Mahidol University, Division of Gastroenterology, Department of Pediatrics, Bangkok, Thailand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22</a:t>
            </a:r>
            <a:r>
              <a:rPr lang="en-US" sz="1000" i="1" kern="1200" dirty="0">
                <a:solidFill>
                  <a:schemeClr val="tx1"/>
                </a:solidFill>
                <a:effectLst/>
                <a:latin typeface="Arial" panose="020B0604020202020204" pitchFamily="34" charset="0"/>
                <a:ea typeface="+mn-ea"/>
                <a:cs typeface="Arial" panose="020B0604020202020204" pitchFamily="34" charset="0"/>
              </a:rPr>
              <a:t>Children's Mercy Kansas City, Department of Gastroenterology, Section of Hepatology, Kansas City,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23</a:t>
            </a:r>
            <a:r>
              <a:rPr lang="en-US" sz="1000" i="1" kern="1200" dirty="0">
                <a:solidFill>
                  <a:schemeClr val="tx1"/>
                </a:solidFill>
                <a:effectLst/>
                <a:latin typeface="Arial" panose="020B0604020202020204" pitchFamily="34" charset="0"/>
                <a:ea typeface="+mn-ea"/>
                <a:cs typeface="Arial" panose="020B0604020202020204" pitchFamily="34" charset="0"/>
              </a:rPr>
              <a:t>Oregon Health and Science University, Division of Pediatric Gastroenterology, Department of Pediatrics, Portland,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24</a:t>
            </a:r>
            <a:r>
              <a:rPr lang="en-US" sz="1000" i="1" kern="1200" dirty="0">
                <a:solidFill>
                  <a:schemeClr val="tx1"/>
                </a:solidFill>
                <a:effectLst/>
                <a:latin typeface="Arial" panose="020B0604020202020204" pitchFamily="34" charset="0"/>
                <a:ea typeface="+mn-ea"/>
                <a:cs typeface="Arial" panose="020B0604020202020204" pitchFamily="34" charset="0"/>
              </a:rPr>
              <a:t>Johns Hopkins University School of Medicine, Department of Pediatrics, Baltimore,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25</a:t>
            </a:r>
            <a:r>
              <a:rPr lang="en-US" sz="1000" i="1" kern="1200" dirty="0">
                <a:solidFill>
                  <a:schemeClr val="tx1"/>
                </a:solidFill>
                <a:effectLst/>
                <a:latin typeface="Arial" panose="020B0604020202020204" pitchFamily="34" charset="0"/>
                <a:ea typeface="+mn-ea"/>
                <a:cs typeface="Arial" panose="020B0604020202020204" pitchFamily="34" charset="0"/>
              </a:rPr>
              <a:t>Birmingham Women’s &amp; Children's Hospital NHS Trust, Liver Unit, Birmingham,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26</a:t>
            </a:r>
            <a:r>
              <a:rPr lang="en-US" sz="1000" i="1" kern="1200" dirty="0">
                <a:solidFill>
                  <a:schemeClr val="tx1"/>
                </a:solidFill>
                <a:effectLst/>
                <a:latin typeface="Arial" panose="020B0604020202020204" pitchFamily="34" charset="0"/>
                <a:ea typeface="+mn-ea"/>
                <a:cs typeface="Arial" panose="020B0604020202020204" pitchFamily="34" charset="0"/>
              </a:rPr>
              <a:t>Children's Hospital &amp; Medical Center and University of Nebraska Medical Center, Department of Pediatrics, Omaha,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27</a:t>
            </a:r>
            <a:r>
              <a:rPr lang="en-US" sz="1000" i="1" kern="1200" dirty="0">
                <a:solidFill>
                  <a:schemeClr val="tx1"/>
                </a:solidFill>
                <a:effectLst/>
                <a:latin typeface="Arial" panose="020B0604020202020204" pitchFamily="34" charset="0"/>
                <a:ea typeface="+mn-ea"/>
                <a:cs typeface="Arial" panose="020B0604020202020204" pitchFamily="34" charset="0"/>
              </a:rPr>
              <a:t>Hospital da Criança Santo Antonio de Porto Alegre, Department of Pediatrics and Gastroenterology Unit, Porto Alegre, Brazil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28</a:t>
            </a:r>
            <a:r>
              <a:rPr lang="en-US" sz="1000" i="1" kern="1200" dirty="0">
                <a:solidFill>
                  <a:schemeClr val="tx1"/>
                </a:solidFill>
                <a:effectLst/>
                <a:latin typeface="Arial" panose="020B0604020202020204" pitchFamily="34" charset="0"/>
                <a:ea typeface="+mn-ea"/>
                <a:cs typeface="Arial" panose="020B0604020202020204" pitchFamily="34" charset="0"/>
              </a:rPr>
              <a:t>Hospital da Criança de Brasília, Pediatrics Unit, Brasilia, Brazil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29</a:t>
            </a:r>
            <a:r>
              <a:rPr lang="en-US" sz="1000" i="1" kern="1200" dirty="0">
                <a:solidFill>
                  <a:schemeClr val="tx1"/>
                </a:solidFill>
                <a:effectLst/>
                <a:latin typeface="Arial" panose="020B0604020202020204" pitchFamily="34" charset="0"/>
                <a:ea typeface="+mn-ea"/>
                <a:cs typeface="Arial" panose="020B0604020202020204" pitchFamily="34" charset="0"/>
              </a:rPr>
              <a:t>Institute of Liver and Biliary Sciences, Department of Pediatric Hepatology, New Delhi, India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30</a:t>
            </a:r>
            <a:r>
              <a:rPr lang="en-US" sz="1000" i="1" kern="1200" dirty="0">
                <a:solidFill>
                  <a:schemeClr val="tx1"/>
                </a:solidFill>
                <a:effectLst/>
                <a:latin typeface="Arial" panose="020B0604020202020204" pitchFamily="34" charset="0"/>
                <a:ea typeface="+mn-ea"/>
                <a:cs typeface="Arial" panose="020B0604020202020204" pitchFamily="34" charset="0"/>
              </a:rPr>
              <a:t>Biodonostia Health Research Institute - Donostia University Hospital, University of the Basque Country (UPV/EHU), Department of Gastroenterology, San Sebastián,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31</a:t>
            </a:r>
            <a:r>
              <a:rPr lang="en-US" sz="1000" i="1" kern="1200" dirty="0">
                <a:solidFill>
                  <a:schemeClr val="tx1"/>
                </a:solidFill>
                <a:effectLst/>
                <a:latin typeface="Arial" panose="020B0604020202020204" pitchFamily="34" charset="0"/>
                <a:ea typeface="+mn-ea"/>
                <a:cs typeface="Arial" panose="020B0604020202020204" pitchFamily="34" charset="0"/>
              </a:rPr>
              <a:t>National Institute for the Study of Liver and Gastrointestinal Diseases (CIBERehd, Instituto de Salud Carlos III),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32</a:t>
            </a:r>
            <a:r>
              <a:rPr lang="en-US" sz="1000" i="1" kern="1200" dirty="0">
                <a:solidFill>
                  <a:schemeClr val="tx1"/>
                </a:solidFill>
                <a:effectLst/>
                <a:latin typeface="Arial" panose="020B0604020202020204" pitchFamily="34" charset="0"/>
                <a:ea typeface="+mn-ea"/>
                <a:cs typeface="Arial" panose="020B0604020202020204" pitchFamily="34" charset="0"/>
              </a:rPr>
              <a:t>Meyer Children's University Hospital of Florence, Paediatric and Liver Unit, Florence,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33</a:t>
            </a:r>
            <a:r>
              <a:rPr lang="en-US" sz="1000" i="1" kern="1200" dirty="0">
                <a:solidFill>
                  <a:schemeClr val="tx1"/>
                </a:solidFill>
                <a:effectLst/>
                <a:latin typeface="Arial" panose="020B0604020202020204" pitchFamily="34" charset="0"/>
                <a:ea typeface="+mn-ea"/>
                <a:cs typeface="Arial" panose="020B0604020202020204" pitchFamily="34" charset="0"/>
              </a:rPr>
              <a:t>University of Minnesota, Division of Pediatric Gastroenterology, Hepatology, and Nutrition, Minneapolis,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34</a:t>
            </a:r>
            <a:r>
              <a:rPr lang="en-US" sz="1000" i="1" kern="1200" dirty="0">
                <a:solidFill>
                  <a:schemeClr val="tx1"/>
                </a:solidFill>
                <a:effectLst/>
                <a:latin typeface="Arial" panose="020B0604020202020204" pitchFamily="34" charset="0"/>
                <a:ea typeface="+mn-ea"/>
                <a:cs typeface="Arial" panose="020B0604020202020204" pitchFamily="34" charset="0"/>
              </a:rPr>
              <a:t>Phoenix Children’s Hospital, Division of Pediatric Gastroenterology and Hepatology, Phoenix,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35</a:t>
            </a:r>
            <a:r>
              <a:rPr lang="en-US" sz="1000" i="1" kern="1200" dirty="0">
                <a:solidFill>
                  <a:schemeClr val="tx1"/>
                </a:solidFill>
                <a:effectLst/>
                <a:latin typeface="Arial" panose="020B0604020202020204" pitchFamily="34" charset="0"/>
                <a:ea typeface="+mn-ea"/>
                <a:cs typeface="Arial" panose="020B0604020202020204" pitchFamily="34" charset="0"/>
              </a:rPr>
              <a:t>Azienda Ospedaliera-Universitaria Città Della Salute e Della Scienza, Pediatric Gastroenterology Unit, Torino,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36</a:t>
            </a:r>
            <a:r>
              <a:rPr lang="en-US" sz="1000" i="1" kern="1200" dirty="0">
                <a:solidFill>
                  <a:schemeClr val="tx1"/>
                </a:solidFill>
                <a:effectLst/>
                <a:latin typeface="Arial" panose="020B0604020202020204" pitchFamily="34" charset="0"/>
                <a:ea typeface="+mn-ea"/>
                <a:cs typeface="Arial" panose="020B0604020202020204" pitchFamily="34" charset="0"/>
              </a:rPr>
              <a:t>Yale University School of Medicine, Department of Pediatrics, New Haven,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37</a:t>
            </a:r>
            <a:r>
              <a:rPr lang="en-US" sz="1000" i="1" kern="1200" dirty="0">
                <a:solidFill>
                  <a:schemeClr val="tx1"/>
                </a:solidFill>
                <a:effectLst/>
                <a:latin typeface="Arial" panose="020B0604020202020204" pitchFamily="34" charset="0"/>
                <a:ea typeface="+mn-ea"/>
                <a:cs typeface="Arial" panose="020B0604020202020204" pitchFamily="34" charset="0"/>
              </a:rPr>
              <a:t>Koc University School of Medicine, Department of Pediatric Gastroenterology and Organ Transplant , Istanbul, Turkey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38</a:t>
            </a:r>
            <a:r>
              <a:rPr lang="en-US" sz="1000" i="1" kern="1200" dirty="0">
                <a:solidFill>
                  <a:schemeClr val="tx1"/>
                </a:solidFill>
                <a:effectLst/>
                <a:latin typeface="Arial" panose="020B0604020202020204" pitchFamily="34" charset="0"/>
                <a:ea typeface="+mn-ea"/>
                <a:cs typeface="Arial" panose="020B0604020202020204" pitchFamily="34" charset="0"/>
              </a:rPr>
              <a:t>University of California San Diego, Rady Children’s Hospital San Diego, Division of Pediatric Gastroenterology, San Diego,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39</a:t>
            </a:r>
            <a:r>
              <a:rPr lang="en-US" sz="1000" i="1" kern="1200" dirty="0">
                <a:solidFill>
                  <a:schemeClr val="tx1"/>
                </a:solidFill>
                <a:effectLst/>
                <a:latin typeface="Arial" panose="020B0604020202020204" pitchFamily="34" charset="0"/>
                <a:ea typeface="+mn-ea"/>
                <a:cs typeface="Arial" panose="020B0604020202020204" pitchFamily="34" charset="0"/>
              </a:rPr>
              <a:t>University of Athens, Children's Hospital Agia Sofia, First Department of Pediatrics, Athens, Greece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40</a:t>
            </a:r>
            <a:r>
              <a:rPr lang="en-US" sz="1000" i="1" kern="1200" dirty="0">
                <a:solidFill>
                  <a:schemeClr val="tx1"/>
                </a:solidFill>
                <a:effectLst/>
                <a:latin typeface="Arial" panose="020B0604020202020204" pitchFamily="34" charset="0"/>
                <a:ea typeface="+mn-ea"/>
                <a:cs typeface="Arial" panose="020B0604020202020204" pitchFamily="34" charset="0"/>
              </a:rPr>
              <a:t>Semmelweis University, 1st Department of Pediatrics, Budapest, Hungary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41</a:t>
            </a:r>
            <a:r>
              <a:rPr lang="en-US" sz="1000" i="1" kern="1200" dirty="0">
                <a:solidFill>
                  <a:schemeClr val="tx1"/>
                </a:solidFill>
                <a:effectLst/>
                <a:latin typeface="Arial" panose="020B0604020202020204" pitchFamily="34" charset="0"/>
                <a:ea typeface="+mn-ea"/>
                <a:cs typeface="Arial" panose="020B0604020202020204" pitchFamily="34" charset="0"/>
              </a:rPr>
              <a:t>Hospital Da Criança Conceição, Pediatric Gastroenterology Service, Porto Alegre, Brazil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42</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Silesia in Katowice, Department of Pediatrics, Katowice, Poland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43</a:t>
            </a:r>
            <a:r>
              <a:rPr lang="en-US" sz="1000" i="1" kern="1200" dirty="0">
                <a:solidFill>
                  <a:schemeClr val="tx1"/>
                </a:solidFill>
                <a:effectLst/>
                <a:latin typeface="Arial" panose="020B0604020202020204" pitchFamily="34" charset="0"/>
                <a:ea typeface="+mn-ea"/>
                <a:cs typeface="Arial" panose="020B0604020202020204" pitchFamily="34" charset="0"/>
              </a:rPr>
              <a:t>University of Manitoba, Section of Pediatric Gastroenterology, Department of Pediatrics, Winnipeg,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44</a:t>
            </a:r>
            <a:r>
              <a:rPr lang="en-US" sz="1000" i="1" kern="1200" dirty="0">
                <a:solidFill>
                  <a:schemeClr val="tx1"/>
                </a:solidFill>
                <a:effectLst/>
                <a:latin typeface="Arial" panose="020B0604020202020204" pitchFamily="34" charset="0"/>
                <a:ea typeface="+mn-ea"/>
                <a:cs typeface="Arial" panose="020B0604020202020204" pitchFamily="34" charset="0"/>
              </a:rPr>
              <a:t>University Medical Center Ljubljana, Pediatric Gastroenterology, Hepatology and Nutrition, and Department of Pediatrics, Faculty of Medicine, Ljubljana, Slovenia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45</a:t>
            </a:r>
            <a:r>
              <a:rPr lang="en-US" sz="1000" i="1" kern="1200" dirty="0">
                <a:solidFill>
                  <a:schemeClr val="tx1"/>
                </a:solidFill>
                <a:effectLst/>
                <a:latin typeface="Arial" panose="020B0604020202020204" pitchFamily="34" charset="0"/>
                <a:ea typeface="+mn-ea"/>
                <a:cs typeface="Arial" panose="020B0604020202020204" pitchFamily="34" charset="0"/>
              </a:rPr>
              <a:t>University of Rochester Medical Center, Department of Pediatrics, Pediatric Gastroenterology, Hepatology and Nutrition, Rochester,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46</a:t>
            </a:r>
            <a:r>
              <a:rPr lang="en-US" sz="1000" i="1" kern="1200" dirty="0">
                <a:solidFill>
                  <a:schemeClr val="tx1"/>
                </a:solidFill>
                <a:effectLst/>
                <a:latin typeface="Arial" panose="020B0604020202020204" pitchFamily="34" charset="0"/>
                <a:ea typeface="+mn-ea"/>
                <a:cs typeface="Arial" panose="020B0604020202020204" pitchFamily="34" charset="0"/>
              </a:rPr>
              <a:t>Centro Hospitalar Universitário Do Porto, Pediatric Gastroenterology Unit, Porto, Portugal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47</a:t>
            </a:r>
            <a:r>
              <a:rPr lang="en-US" sz="1000" i="1" kern="1200" dirty="0">
                <a:solidFill>
                  <a:schemeClr val="tx1"/>
                </a:solidFill>
                <a:effectLst/>
                <a:latin typeface="Arial" panose="020B0604020202020204" pitchFamily="34" charset="0"/>
                <a:ea typeface="+mn-ea"/>
                <a:cs typeface="Arial" panose="020B0604020202020204" pitchFamily="34" charset="0"/>
              </a:rPr>
              <a:t>Children's Hospital of Eastern Ontario, Division of Gastroenterology, Hepatology and Nutrition, Ottawa,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48</a:t>
            </a:r>
            <a:r>
              <a:rPr lang="en-US" sz="1000" i="1" kern="1200" dirty="0">
                <a:solidFill>
                  <a:schemeClr val="tx1"/>
                </a:solidFill>
                <a:effectLst/>
                <a:latin typeface="Arial" panose="020B0604020202020204" pitchFamily="34" charset="0"/>
                <a:ea typeface="+mn-ea"/>
                <a:cs typeface="Arial" panose="020B0604020202020204" pitchFamily="34" charset="0"/>
              </a:rPr>
              <a:t>Schneider Children's Medical Center of Israel, Institute of Gastroenterology, Nutrition and Liver Diseases, Petah Tikva, Israel</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49</a:t>
            </a:r>
            <a:r>
              <a:rPr lang="en-US" sz="1000" i="1" kern="1200" dirty="0">
                <a:solidFill>
                  <a:schemeClr val="tx1"/>
                </a:solidFill>
                <a:effectLst/>
                <a:latin typeface="Arial" panose="020B0604020202020204" pitchFamily="34" charset="0"/>
                <a:ea typeface="+mn-ea"/>
                <a:cs typeface="Arial" panose="020B0604020202020204" pitchFamily="34" charset="0"/>
              </a:rPr>
              <a:t>Fondazione IRCCS Ca’ Granda Ospedale Maggiore Policlinico, Servizio di Epatologia Pediatrica,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50</a:t>
            </a:r>
            <a:r>
              <a:rPr lang="en-US" sz="1000" i="1" kern="1200" dirty="0">
                <a:solidFill>
                  <a:schemeClr val="tx1"/>
                </a:solidFill>
                <a:effectLst/>
                <a:latin typeface="Arial" panose="020B0604020202020204" pitchFamily="34" charset="0"/>
                <a:ea typeface="+mn-ea"/>
                <a:cs typeface="Arial" panose="020B0604020202020204" pitchFamily="34" charset="0"/>
              </a:rPr>
              <a:t>Hôpital Bicêtre, AP-HP and Université Paris-Sud, Hépatologie pédiatrique and centre de référence national de l'atrésie des voies biliaires, Paris,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51</a:t>
            </a:r>
            <a:r>
              <a:rPr lang="en-US" sz="1000" i="1" kern="1200" dirty="0">
                <a:solidFill>
                  <a:schemeClr val="tx1"/>
                </a:solidFill>
                <a:effectLst/>
                <a:latin typeface="Arial" panose="020B0604020202020204" pitchFamily="34" charset="0"/>
                <a:ea typeface="+mn-ea"/>
                <a:cs typeface="Arial" panose="020B0604020202020204" pitchFamily="34" charset="0"/>
              </a:rPr>
              <a:t>King's College London, Institute of Liver Studies,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52</a:t>
            </a:r>
            <a:r>
              <a:rPr lang="en-US" sz="1000" i="1" kern="1200" dirty="0">
                <a:solidFill>
                  <a:schemeClr val="tx1"/>
                </a:solidFill>
                <a:effectLst/>
                <a:latin typeface="Arial" panose="020B0604020202020204" pitchFamily="34" charset="0"/>
                <a:ea typeface="+mn-ea"/>
                <a:cs typeface="Arial" panose="020B0604020202020204" pitchFamily="34" charset="0"/>
              </a:rPr>
              <a:t>Toronto General Hospital University Health Network , Toronto,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53</a:t>
            </a:r>
            <a:r>
              <a:rPr lang="en-US" sz="1000" i="1" kern="1200" dirty="0">
                <a:solidFill>
                  <a:schemeClr val="tx1"/>
                </a:solidFill>
                <a:effectLst/>
                <a:latin typeface="Arial" panose="020B0604020202020204" pitchFamily="34" charset="0"/>
                <a:ea typeface="+mn-ea"/>
                <a:cs typeface="Arial" panose="020B0604020202020204" pitchFamily="34" charset="0"/>
              </a:rPr>
              <a:t>Institute of Health Policy, Management and Evaluation, Toronto, Canada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shannon.vandriel@sickkids.ca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Alagille Syndrome (ALGS) is a rare multisystem disorder and one of the most common inherited causes of neonatal cholestasis. Prior ALGS studies largely come from tertiary liver centers and therefore select for the most severely affected cholestatic patients. As a result, the full spectrum of ALGS liver involvement remains unclear. Also, a comprehensive assessment of extrahepatic manifestations in a large cohort is missing. The Global ALagille Alliance (GALA) Study Group was established to overcome these limitations.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CA" sz="1000" kern="1200" dirty="0">
                <a:solidFill>
                  <a:schemeClr val="tx1"/>
                </a:solidFill>
                <a:effectLst/>
                <a:latin typeface="Arial" panose="020B0604020202020204" pitchFamily="34" charset="0"/>
                <a:ea typeface="+mn-ea"/>
                <a:cs typeface="Arial" panose="020B0604020202020204" pitchFamily="34" charset="0"/>
              </a:rPr>
              <a:t>Multicenter retrospective analysis of children with a clinically and/or genetically confirmed ALGS diagnosis, born between Jan-1997 and Aug-2019. Histopathological features in liver biopsies were compared with chi-square. Cox proportional hazards models were constructed to determine transplant-free survival (TFS) in ALGS patients who underwent a Kasai or biliary diversion (BD). TFS and overall survival were estimated using the Kaplan-Meier method.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1154 ALGS (58% male) patients from 25 countries were included (median follow-up 5.6 years, IQR 2.3 – 11.3). Of the 75% genetically confirmed patients, 93% have a mutation in </a:t>
            </a:r>
            <a:r>
              <a:rPr lang="en-US" sz="1000" i="1" kern="1200" dirty="0">
                <a:solidFill>
                  <a:schemeClr val="tx1"/>
                </a:solidFill>
                <a:effectLst/>
                <a:latin typeface="Arial" panose="020B0604020202020204" pitchFamily="34" charset="0"/>
                <a:ea typeface="+mn-ea"/>
                <a:cs typeface="Arial" panose="020B0604020202020204" pitchFamily="34" charset="0"/>
              </a:rPr>
              <a:t>JAG1 </a:t>
            </a:r>
            <a:r>
              <a:rPr lang="en-US" sz="1000" kern="1200" dirty="0">
                <a:solidFill>
                  <a:schemeClr val="tx1"/>
                </a:solidFill>
                <a:effectLst/>
                <a:latin typeface="Arial" panose="020B0604020202020204" pitchFamily="34" charset="0"/>
                <a:ea typeface="+mn-ea"/>
                <a:cs typeface="Arial" panose="020B0604020202020204" pitchFamily="34" charset="0"/>
              </a:rPr>
              <a:t>and 4% in </a:t>
            </a:r>
            <a:r>
              <a:rPr lang="en-US" sz="1000" i="1" kern="1200" dirty="0">
                <a:solidFill>
                  <a:schemeClr val="tx1"/>
                </a:solidFill>
                <a:effectLst/>
                <a:latin typeface="Arial" panose="020B0604020202020204" pitchFamily="34" charset="0"/>
                <a:ea typeface="+mn-ea"/>
                <a:cs typeface="Arial" panose="020B0604020202020204" pitchFamily="34" charset="0"/>
              </a:rPr>
              <a:t>NOTCH2</a:t>
            </a:r>
            <a:r>
              <a:rPr lang="en-US" sz="1000" kern="1200" dirty="0">
                <a:solidFill>
                  <a:schemeClr val="tx1"/>
                </a:solidFill>
                <a:effectLst/>
                <a:latin typeface="Arial" panose="020B0604020202020204" pitchFamily="34" charset="0"/>
                <a:ea typeface="+mn-ea"/>
                <a:cs typeface="Arial" panose="020B0604020202020204" pitchFamily="34" charset="0"/>
              </a:rPr>
              <a:t> (69% </a:t>
            </a:r>
            <a:r>
              <a:rPr lang="en-US" sz="1000" i="1" kern="1200" dirty="0">
                <a:solidFill>
                  <a:schemeClr val="tx1"/>
                </a:solidFill>
                <a:effectLst/>
                <a:latin typeface="Arial" panose="020B0604020202020204" pitchFamily="34" charset="0"/>
                <a:ea typeface="+mn-ea"/>
                <a:cs typeface="Arial" panose="020B0604020202020204" pitchFamily="34" charset="0"/>
              </a:rPr>
              <a:t>de novo</a:t>
            </a:r>
            <a:r>
              <a:rPr lang="en-US" sz="1000" kern="1200" dirty="0">
                <a:solidFill>
                  <a:schemeClr val="tx1"/>
                </a:solidFill>
                <a:effectLst/>
                <a:latin typeface="Arial" panose="020B0604020202020204" pitchFamily="34" charset="0"/>
                <a:ea typeface="+mn-ea"/>
                <a:cs typeface="Arial" panose="020B0604020202020204" pitchFamily="34" charset="0"/>
              </a:rPr>
              <a:t>). Any cardiac anomaly was the most common extrahepatic manifestation (89%), followed by characteristic facies (88%), posterior embryotoxon (49%), butterfly vertebrae (44%), and renal anomalies (35%). MRI and CT reports revealed cerebral and intra-abdominal vascular anomalies in 34% and 31% of patients, respectively. Review of 497 baseline liver biopsy reports (Table) revealed an increasing frequency of bile duct paucity with age (p=0.01) and features of biliary obstruction in 20% of biopsies &lt;6-months. 10-and-18-year TFS rates in 911 ALGS patients presenting with neonatal cholestasis were 57% and 41%, respectively. ALGS patients who underwent a Kasai (n=74, HR 3.3, 95% CI 2.4-4.5; p&lt;0.001) or BD (n=46, HR 2.0, 95% CI 1.4-3.7; p=0.004) had significantly lower rates of TFS. Overall 10-and 18-year survival rates were 90.9% and 88.6%, respectively.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We describe the largest global cohort of ALGS to date. Almost 60% of ALGS children with neonatal cholestasis will undergo liver transplantation by the age of 18 years. ALGS patients who underwent a Kasai procedure had significantly lower rates of TFS – it remains to be seen if this is due to a more severe hepatic phenotype in these patients, or if Kasai adversely affects hepatic natural history. This dataset provides a robust foundation for future clinical studies in ALGS.</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85750"/>
            <a:ext cx="4926013" cy="2771775"/>
          </a:xfrm>
        </p:spPr>
      </p:sp>
      <p:sp>
        <p:nvSpPr>
          <p:cNvPr id="3" name="Notes Placeholder 2"/>
          <p:cNvSpPr>
            <a:spLocks noGrp="1"/>
          </p:cNvSpPr>
          <p:nvPr>
            <p:ph type="body" idx="1"/>
          </p:nvPr>
        </p:nvSpPr>
        <p:spPr>
          <a:xfrm>
            <a:off x="272099" y="3196348"/>
            <a:ext cx="4769163" cy="4645742"/>
          </a:xfrm>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b="0" i="1" kern="1200" dirty="0">
                <a:solidFill>
                  <a:schemeClr val="tx1"/>
                </a:solidFill>
                <a:effectLst/>
                <a:latin typeface="Arial"/>
                <a:cs typeface="Arial"/>
              </a:rPr>
              <a:t>Abbreviations: ALGS, Alagille syndrome; BD, biliary diversion; CI, confidence interval; HR, hazard ratio; LT, liver transplantation; TFS, transplant-free survival.</a:t>
            </a:r>
          </a:p>
          <a:p>
            <a:pPr marL="0" indent="0" fontAlgn="base">
              <a:buNone/>
            </a:pPr>
            <a:endParaRPr lang="en-US" b="0" i="1" kern="1200" dirty="0">
              <a:solidFill>
                <a:schemeClr val="tx1"/>
              </a:solidFill>
              <a:effectLst/>
              <a:latin typeface="Arial"/>
              <a:cs typeface="Arial"/>
            </a:endParaRPr>
          </a:p>
          <a:p>
            <a:pPr marL="0" indent="0" fontAlgn="base">
              <a:buNone/>
            </a:pPr>
            <a:endParaRPr lang="en-US"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FRI312</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Clinical features and natural history of 1154 Alagille syndrome patients: results from the international multicenter GALA study group</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u="sng" kern="1200" dirty="0">
                <a:solidFill>
                  <a:schemeClr val="tx1"/>
                </a:solidFill>
                <a:effectLst/>
                <a:latin typeface="Arial" panose="020B0604020202020204" pitchFamily="34" charset="0"/>
                <a:ea typeface="+mn-ea"/>
                <a:cs typeface="Arial" panose="020B0604020202020204" pitchFamily="34" charset="0"/>
              </a:rPr>
              <a:t>Shannon M. Vandriel</a:t>
            </a:r>
            <a:r>
              <a:rPr lang="en-US" kern="1200" baseline="30000" dirty="0">
                <a:solidFill>
                  <a:schemeClr val="tx1"/>
                </a:solidFill>
                <a:effectLst/>
                <a:latin typeface="Arial" panose="020B0604020202020204" pitchFamily="34" charset="0"/>
                <a:ea typeface="+mn-ea"/>
                <a:cs typeface="Arial" panose="020B0604020202020204" pitchFamily="34" charset="0"/>
              </a:rPr>
              <a:t>1</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Li Liting</a:t>
            </a:r>
            <a:r>
              <a:rPr lang="en-US" kern="1200" baseline="30000" dirty="0">
                <a:solidFill>
                  <a:schemeClr val="tx1"/>
                </a:solidFill>
                <a:effectLst/>
                <a:latin typeface="Arial" panose="020B0604020202020204" pitchFamily="34" charset="0"/>
                <a:ea typeface="+mn-ea"/>
                <a:cs typeface="Arial" panose="020B0604020202020204" pitchFamily="34" charset="0"/>
              </a:rPr>
              <a:t>2</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Huiyu She</a:t>
            </a:r>
            <a:r>
              <a:rPr lang="en-US" kern="1200" baseline="30000" dirty="0">
                <a:solidFill>
                  <a:schemeClr val="tx1"/>
                </a:solidFill>
                <a:effectLst/>
                <a:latin typeface="Arial" panose="020B0604020202020204" pitchFamily="34" charset="0"/>
                <a:ea typeface="+mn-ea"/>
                <a:cs typeface="Arial" panose="020B0604020202020204" pitchFamily="34" charset="0"/>
              </a:rPr>
              <a:t>2</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Jian-She Wang</a:t>
            </a:r>
            <a:r>
              <a:rPr lang="en-US" kern="1200" baseline="30000" dirty="0">
                <a:solidFill>
                  <a:schemeClr val="tx1"/>
                </a:solidFill>
                <a:effectLst/>
                <a:latin typeface="Arial" panose="020B0604020202020204" pitchFamily="34" charset="0"/>
                <a:ea typeface="+mn-ea"/>
                <a:cs typeface="Arial" panose="020B0604020202020204" pitchFamily="34" charset="0"/>
              </a:rPr>
              <a:t>2</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Piotr Czubkowski</a:t>
            </a:r>
            <a:r>
              <a:rPr lang="en-US" kern="1200" baseline="30000" dirty="0">
                <a:solidFill>
                  <a:schemeClr val="tx1"/>
                </a:solidFill>
                <a:effectLst/>
                <a:latin typeface="Arial" panose="020B0604020202020204" pitchFamily="34" charset="0"/>
                <a:ea typeface="+mn-ea"/>
                <a:cs typeface="Arial" panose="020B0604020202020204" pitchFamily="34" charset="0"/>
              </a:rPr>
              <a:t>3</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Irena Jankowska</a:t>
            </a:r>
            <a:r>
              <a:rPr lang="en-US" kern="1200" baseline="30000" dirty="0">
                <a:solidFill>
                  <a:schemeClr val="tx1"/>
                </a:solidFill>
                <a:effectLst/>
                <a:latin typeface="Arial" panose="020B0604020202020204" pitchFamily="34" charset="0"/>
                <a:ea typeface="+mn-ea"/>
                <a:cs typeface="Arial" panose="020B0604020202020204" pitchFamily="34" charset="0"/>
              </a:rPr>
              <a:t>3</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Dorota Gliwicz</a:t>
            </a:r>
            <a:r>
              <a:rPr lang="en-US" kern="1200" baseline="30000" dirty="0">
                <a:solidFill>
                  <a:schemeClr val="tx1"/>
                </a:solidFill>
                <a:effectLst/>
                <a:latin typeface="Arial" panose="020B0604020202020204" pitchFamily="34" charset="0"/>
                <a:ea typeface="+mn-ea"/>
                <a:cs typeface="Arial" panose="020B0604020202020204" pitchFamily="34" charset="0"/>
              </a:rPr>
              <a:t>3</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David A. Piccoli</a:t>
            </a:r>
            <a:r>
              <a:rPr lang="en-US" kern="1200" baseline="30000" dirty="0">
                <a:solidFill>
                  <a:schemeClr val="tx1"/>
                </a:solidFill>
                <a:effectLst/>
                <a:latin typeface="Arial" panose="020B0604020202020204" pitchFamily="34" charset="0"/>
                <a:ea typeface="+mn-ea"/>
                <a:cs typeface="Arial" panose="020B0604020202020204" pitchFamily="34" charset="0"/>
              </a:rPr>
              <a:t>4</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Kathleen Loomes</a:t>
            </a:r>
            <a:r>
              <a:rPr lang="en-US" kern="1200" baseline="30000" dirty="0">
                <a:solidFill>
                  <a:schemeClr val="tx1"/>
                </a:solidFill>
                <a:effectLst/>
                <a:latin typeface="Arial" panose="020B0604020202020204" pitchFamily="34" charset="0"/>
                <a:ea typeface="+mn-ea"/>
                <a:cs typeface="Arial" panose="020B0604020202020204" pitchFamily="34" charset="0"/>
              </a:rPr>
              <a:t>4</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Nancy Spinner</a:t>
            </a:r>
            <a:r>
              <a:rPr lang="en-US" kern="1200" baseline="30000" dirty="0">
                <a:solidFill>
                  <a:schemeClr val="tx1"/>
                </a:solidFill>
                <a:effectLst/>
                <a:latin typeface="Arial" panose="020B0604020202020204" pitchFamily="34" charset="0"/>
                <a:ea typeface="+mn-ea"/>
                <a:cs typeface="Arial" panose="020B0604020202020204" pitchFamily="34" charset="0"/>
              </a:rPr>
              <a:t>5</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Etienne Sokal</a:t>
            </a:r>
            <a:r>
              <a:rPr lang="en-US" kern="1200" baseline="30000" dirty="0">
                <a:solidFill>
                  <a:schemeClr val="tx1"/>
                </a:solidFill>
                <a:effectLst/>
                <a:latin typeface="Arial" panose="020B0604020202020204" pitchFamily="34" charset="0"/>
                <a:ea typeface="+mn-ea"/>
                <a:cs typeface="Arial" panose="020B0604020202020204" pitchFamily="34" charset="0"/>
              </a:rPr>
              <a:t>6</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Tanguy Demaret</a:t>
            </a:r>
            <a:r>
              <a:rPr lang="en-US" kern="1200" baseline="30000" dirty="0">
                <a:solidFill>
                  <a:schemeClr val="tx1"/>
                </a:solidFill>
                <a:effectLst/>
                <a:latin typeface="Arial" panose="020B0604020202020204" pitchFamily="34" charset="0"/>
                <a:ea typeface="+mn-ea"/>
                <a:cs typeface="Arial" panose="020B0604020202020204" pitchFamily="34" charset="0"/>
              </a:rPr>
              <a:t>6</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Lorenzo D'Antiga</a:t>
            </a:r>
            <a:r>
              <a:rPr lang="en-US" kern="1200" baseline="30000" dirty="0">
                <a:solidFill>
                  <a:schemeClr val="tx1"/>
                </a:solidFill>
                <a:effectLst/>
                <a:latin typeface="Arial" panose="020B0604020202020204" pitchFamily="34" charset="0"/>
                <a:ea typeface="+mn-ea"/>
                <a:cs typeface="Arial" panose="020B0604020202020204" pitchFamily="34" charset="0"/>
              </a:rPr>
              <a:t>7</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Emanuele Nicastro</a:t>
            </a:r>
            <a:r>
              <a:rPr lang="en-US" kern="1200" baseline="30000" dirty="0">
                <a:solidFill>
                  <a:schemeClr val="tx1"/>
                </a:solidFill>
                <a:effectLst/>
                <a:latin typeface="Arial" panose="020B0604020202020204" pitchFamily="34" charset="0"/>
                <a:ea typeface="+mn-ea"/>
                <a:cs typeface="Arial" panose="020B0604020202020204" pitchFamily="34" charset="0"/>
              </a:rPr>
              <a:t>7</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Rima Fawaz</a:t>
            </a:r>
            <a:r>
              <a:rPr lang="en-US" kern="1200" baseline="30000" dirty="0">
                <a:solidFill>
                  <a:schemeClr val="tx1"/>
                </a:solidFill>
                <a:effectLst/>
                <a:latin typeface="Arial" panose="020B0604020202020204" pitchFamily="34" charset="0"/>
                <a:ea typeface="+mn-ea"/>
                <a:cs typeface="Arial" panose="020B0604020202020204" pitchFamily="34" charset="0"/>
              </a:rPr>
              <a:t>8</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Silvia Nastasio</a:t>
            </a:r>
            <a:r>
              <a:rPr lang="en-US" kern="1200" baseline="30000" dirty="0">
                <a:solidFill>
                  <a:schemeClr val="tx1"/>
                </a:solidFill>
                <a:effectLst/>
                <a:latin typeface="Arial" panose="020B0604020202020204" pitchFamily="34" charset="0"/>
                <a:ea typeface="+mn-ea"/>
                <a:cs typeface="Arial" panose="020B0604020202020204" pitchFamily="34" charset="0"/>
              </a:rPr>
              <a:t>8</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Susan Siew</a:t>
            </a:r>
            <a:r>
              <a:rPr lang="en-US" kern="1200" baseline="30000" dirty="0">
                <a:solidFill>
                  <a:schemeClr val="tx1"/>
                </a:solidFill>
                <a:effectLst/>
                <a:latin typeface="Arial" panose="020B0604020202020204" pitchFamily="34" charset="0"/>
                <a:ea typeface="+mn-ea"/>
                <a:cs typeface="Arial" panose="020B0604020202020204" pitchFamily="34" charset="0"/>
              </a:rPr>
              <a:t>9</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Michael Stormon</a:t>
            </a:r>
            <a:r>
              <a:rPr lang="en-US" kern="1200" baseline="30000" dirty="0">
                <a:solidFill>
                  <a:schemeClr val="tx1"/>
                </a:solidFill>
                <a:effectLst/>
                <a:latin typeface="Arial" panose="020B0604020202020204" pitchFamily="34" charset="0"/>
                <a:ea typeface="+mn-ea"/>
                <a:cs typeface="Arial" panose="020B0604020202020204" pitchFamily="34" charset="0"/>
              </a:rPr>
              <a:t>9</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Henrik Arnell</a:t>
            </a:r>
            <a:r>
              <a:rPr lang="en-US" kern="1200" baseline="30000" dirty="0">
                <a:solidFill>
                  <a:schemeClr val="tx1"/>
                </a:solidFill>
                <a:effectLst/>
                <a:latin typeface="Arial" panose="020B0604020202020204" pitchFamily="34" charset="0"/>
                <a:ea typeface="+mn-ea"/>
                <a:cs typeface="Arial" panose="020B0604020202020204" pitchFamily="34" charset="0"/>
              </a:rPr>
              <a:t>10</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Björn Fischler</a:t>
            </a:r>
            <a:r>
              <a:rPr lang="en-US" kern="1200" baseline="30000" dirty="0">
                <a:solidFill>
                  <a:schemeClr val="tx1"/>
                </a:solidFill>
                <a:effectLst/>
                <a:latin typeface="Arial" panose="020B0604020202020204" pitchFamily="34" charset="0"/>
                <a:ea typeface="+mn-ea"/>
                <a:cs typeface="Arial" panose="020B0604020202020204" pitchFamily="34" charset="0"/>
              </a:rPr>
              <a:t>10</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Kyungmo Kim</a:t>
            </a:r>
            <a:r>
              <a:rPr lang="en-US" kern="1200" baseline="30000" dirty="0">
                <a:solidFill>
                  <a:schemeClr val="tx1"/>
                </a:solidFill>
                <a:effectLst/>
                <a:latin typeface="Arial" panose="020B0604020202020204" pitchFamily="34" charset="0"/>
                <a:ea typeface="+mn-ea"/>
                <a:cs typeface="Arial" panose="020B0604020202020204" pitchFamily="34" charset="0"/>
              </a:rPr>
              <a:t>11</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Woo Yim Baek</a:t>
            </a:r>
            <a:r>
              <a:rPr lang="en-US" kern="1200" baseline="30000" dirty="0">
                <a:solidFill>
                  <a:schemeClr val="tx1"/>
                </a:solidFill>
                <a:effectLst/>
                <a:latin typeface="Arial" panose="020B0604020202020204" pitchFamily="34" charset="0"/>
                <a:ea typeface="+mn-ea"/>
                <a:cs typeface="Arial" panose="020B0604020202020204" pitchFamily="34" charset="0"/>
              </a:rPr>
              <a:t>11</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Saul Karpen</a:t>
            </a:r>
            <a:r>
              <a:rPr lang="en-US" kern="1200" baseline="30000" dirty="0">
                <a:solidFill>
                  <a:schemeClr val="tx1"/>
                </a:solidFill>
                <a:effectLst/>
                <a:latin typeface="Arial" panose="020B0604020202020204" pitchFamily="34" charset="0"/>
                <a:ea typeface="+mn-ea"/>
                <a:cs typeface="Arial" panose="020B0604020202020204" pitchFamily="34" charset="0"/>
              </a:rPr>
              <a:t>12</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Rene Romero</a:t>
            </a:r>
            <a:r>
              <a:rPr lang="en-US" kern="1200" baseline="30000" dirty="0">
                <a:solidFill>
                  <a:schemeClr val="tx1"/>
                </a:solidFill>
                <a:effectLst/>
                <a:latin typeface="Arial" panose="020B0604020202020204" pitchFamily="34" charset="0"/>
                <a:ea typeface="+mn-ea"/>
                <a:cs typeface="Arial" panose="020B0604020202020204" pitchFamily="34" charset="0"/>
              </a:rPr>
              <a:t>12</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Winita Hardikar</a:t>
            </a:r>
            <a:r>
              <a:rPr lang="en-US" kern="1200" baseline="30000" dirty="0">
                <a:solidFill>
                  <a:schemeClr val="tx1"/>
                </a:solidFill>
                <a:effectLst/>
                <a:latin typeface="Arial" panose="020B0604020202020204" pitchFamily="34" charset="0"/>
                <a:ea typeface="+mn-ea"/>
                <a:cs typeface="Arial" panose="020B0604020202020204" pitchFamily="34" charset="0"/>
              </a:rPr>
              <a:t>13</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Sahana Shankar</a:t>
            </a:r>
            <a:r>
              <a:rPr lang="en-US" kern="1200" baseline="30000" dirty="0">
                <a:solidFill>
                  <a:schemeClr val="tx1"/>
                </a:solidFill>
                <a:effectLst/>
                <a:latin typeface="Arial" panose="020B0604020202020204" pitchFamily="34" charset="0"/>
                <a:ea typeface="+mn-ea"/>
                <a:cs typeface="Arial" panose="020B0604020202020204" pitchFamily="34" charset="0"/>
              </a:rPr>
              <a:t>13</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Amin J Roberts</a:t>
            </a:r>
            <a:r>
              <a:rPr lang="en-US" kern="1200" baseline="30000" dirty="0">
                <a:solidFill>
                  <a:schemeClr val="tx1"/>
                </a:solidFill>
                <a:effectLst/>
                <a:latin typeface="Arial" panose="020B0604020202020204" pitchFamily="34" charset="0"/>
                <a:ea typeface="+mn-ea"/>
                <a:cs typeface="Arial" panose="020B0604020202020204" pitchFamily="34" charset="0"/>
              </a:rPr>
              <a:t>14</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Helen Evans</a:t>
            </a:r>
            <a:r>
              <a:rPr lang="en-US" kern="1200" baseline="30000" dirty="0">
                <a:solidFill>
                  <a:schemeClr val="tx1"/>
                </a:solidFill>
                <a:effectLst/>
                <a:latin typeface="Arial" panose="020B0604020202020204" pitchFamily="34" charset="0"/>
                <a:ea typeface="+mn-ea"/>
                <a:cs typeface="Arial" panose="020B0604020202020204" pitchFamily="34" charset="0"/>
              </a:rPr>
              <a:t>14</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Maria Camila Sanchez</a:t>
            </a:r>
            <a:r>
              <a:rPr lang="en-US" kern="1200" baseline="30000" dirty="0">
                <a:solidFill>
                  <a:schemeClr val="tx1"/>
                </a:solidFill>
                <a:effectLst/>
                <a:latin typeface="Arial" panose="020B0604020202020204" pitchFamily="34" charset="0"/>
                <a:ea typeface="+mn-ea"/>
                <a:cs typeface="Arial" panose="020B0604020202020204" pitchFamily="34" charset="0"/>
              </a:rPr>
              <a:t>15</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Maria Lorena Cavalieri</a:t>
            </a:r>
            <a:r>
              <a:rPr lang="en-US" kern="1200" baseline="30000" dirty="0">
                <a:solidFill>
                  <a:schemeClr val="tx1"/>
                </a:solidFill>
                <a:effectLst/>
                <a:latin typeface="Arial" panose="020B0604020202020204" pitchFamily="34" charset="0"/>
                <a:ea typeface="+mn-ea"/>
                <a:cs typeface="Arial" panose="020B0604020202020204" pitchFamily="34" charset="0"/>
              </a:rPr>
              <a:t>15</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Palaniswamy Karthikeyan</a:t>
            </a:r>
            <a:r>
              <a:rPr lang="en-US" kern="1200" baseline="30000" dirty="0">
                <a:solidFill>
                  <a:schemeClr val="tx1"/>
                </a:solidFill>
                <a:effectLst/>
                <a:latin typeface="Arial" panose="020B0604020202020204" pitchFamily="34" charset="0"/>
                <a:ea typeface="+mn-ea"/>
                <a:cs typeface="Arial" panose="020B0604020202020204" pitchFamily="34" charset="0"/>
              </a:rPr>
              <a:t>16</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Suzanne Davison</a:t>
            </a:r>
            <a:r>
              <a:rPr lang="en-US" kern="1200" baseline="30000" dirty="0">
                <a:solidFill>
                  <a:schemeClr val="tx1"/>
                </a:solidFill>
                <a:effectLst/>
                <a:latin typeface="Arial" panose="020B0604020202020204" pitchFamily="34" charset="0"/>
                <a:ea typeface="+mn-ea"/>
                <a:cs typeface="Arial" panose="020B0604020202020204" pitchFamily="34" charset="0"/>
              </a:rPr>
              <a:t>16</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M.K. Jensen</a:t>
            </a:r>
            <a:r>
              <a:rPr lang="en-US" kern="1200" baseline="30000" dirty="0">
                <a:solidFill>
                  <a:schemeClr val="tx1"/>
                </a:solidFill>
                <a:effectLst/>
                <a:latin typeface="Arial" panose="020B0604020202020204" pitchFamily="34" charset="0"/>
                <a:ea typeface="+mn-ea"/>
                <a:cs typeface="Arial" panose="020B0604020202020204" pitchFamily="34" charset="0"/>
              </a:rPr>
              <a:t>17</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Marianne Kavan</a:t>
            </a:r>
            <a:r>
              <a:rPr lang="en-US" kern="1200" baseline="30000" dirty="0">
                <a:solidFill>
                  <a:schemeClr val="tx1"/>
                </a:solidFill>
                <a:effectLst/>
                <a:latin typeface="Arial" panose="020B0604020202020204" pitchFamily="34" charset="0"/>
                <a:ea typeface="+mn-ea"/>
                <a:cs typeface="Arial" panose="020B0604020202020204" pitchFamily="34" charset="0"/>
              </a:rPr>
              <a:t>17</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Henkjan Verkade</a:t>
            </a:r>
            <a:r>
              <a:rPr lang="en-US" kern="1200" baseline="30000" dirty="0">
                <a:solidFill>
                  <a:schemeClr val="tx1"/>
                </a:solidFill>
                <a:effectLst/>
                <a:latin typeface="Arial" panose="020B0604020202020204" pitchFamily="34" charset="0"/>
                <a:ea typeface="+mn-ea"/>
                <a:cs typeface="Arial" panose="020B0604020202020204" pitchFamily="34" charset="0"/>
              </a:rPr>
              <a:t>18</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Way Seah Lee</a:t>
            </a:r>
            <a:r>
              <a:rPr lang="en-US" kern="1200" baseline="30000" dirty="0">
                <a:solidFill>
                  <a:schemeClr val="tx1"/>
                </a:solidFill>
                <a:effectLst/>
                <a:latin typeface="Arial" panose="020B0604020202020204" pitchFamily="34" charset="0"/>
                <a:ea typeface="+mn-ea"/>
                <a:cs typeface="Arial" panose="020B0604020202020204" pitchFamily="34" charset="0"/>
              </a:rPr>
              <a:t>19</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James E. Squires</a:t>
            </a:r>
            <a:r>
              <a:rPr lang="en-US" kern="1200" baseline="30000" dirty="0">
                <a:solidFill>
                  <a:schemeClr val="tx1"/>
                </a:solidFill>
                <a:effectLst/>
                <a:latin typeface="Arial" panose="020B0604020202020204" pitchFamily="34" charset="0"/>
                <a:ea typeface="+mn-ea"/>
                <a:cs typeface="Arial" panose="020B0604020202020204" pitchFamily="34" charset="0"/>
              </a:rPr>
              <a:t>20</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Chatmanee Lertudomphonwanit</a:t>
            </a:r>
            <a:r>
              <a:rPr lang="en-US" kern="1200" baseline="30000" dirty="0">
                <a:solidFill>
                  <a:schemeClr val="tx1"/>
                </a:solidFill>
                <a:effectLst/>
                <a:latin typeface="Arial" panose="020B0604020202020204" pitchFamily="34" charset="0"/>
                <a:ea typeface="+mn-ea"/>
                <a:cs typeface="Arial" panose="020B0604020202020204" pitchFamily="34" charset="0"/>
              </a:rPr>
              <a:t>21</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Ryan Fischer</a:t>
            </a:r>
            <a:r>
              <a:rPr lang="en-US" kern="1200" baseline="30000" dirty="0">
                <a:solidFill>
                  <a:schemeClr val="tx1"/>
                </a:solidFill>
                <a:effectLst/>
                <a:latin typeface="Arial" panose="020B0604020202020204" pitchFamily="34" charset="0"/>
                <a:ea typeface="+mn-ea"/>
                <a:cs typeface="Arial" panose="020B0604020202020204" pitchFamily="34" charset="0"/>
              </a:rPr>
              <a:t>22</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Henry Lin</a:t>
            </a:r>
            <a:r>
              <a:rPr lang="en-US" kern="1200" baseline="30000" dirty="0">
                <a:solidFill>
                  <a:schemeClr val="tx1"/>
                </a:solidFill>
                <a:effectLst/>
                <a:latin typeface="Arial" panose="020B0604020202020204" pitchFamily="34" charset="0"/>
                <a:ea typeface="+mn-ea"/>
                <a:cs typeface="Arial" panose="020B0604020202020204" pitchFamily="34" charset="0"/>
              </a:rPr>
              <a:t>23</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Wikrom Karnsakul</a:t>
            </a:r>
            <a:r>
              <a:rPr lang="en-US" kern="1200" baseline="30000" dirty="0">
                <a:solidFill>
                  <a:schemeClr val="tx1"/>
                </a:solidFill>
                <a:effectLst/>
                <a:latin typeface="Arial" panose="020B0604020202020204" pitchFamily="34" charset="0"/>
                <a:ea typeface="+mn-ea"/>
                <a:cs typeface="Arial" panose="020B0604020202020204" pitchFamily="34" charset="0"/>
              </a:rPr>
              <a:t>24</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Deirdre Kelly</a:t>
            </a:r>
            <a:r>
              <a:rPr lang="en-US" kern="1200" baseline="30000" dirty="0">
                <a:solidFill>
                  <a:schemeClr val="tx1"/>
                </a:solidFill>
                <a:effectLst/>
                <a:latin typeface="Arial" panose="020B0604020202020204" pitchFamily="34" charset="0"/>
                <a:ea typeface="+mn-ea"/>
                <a:cs typeface="Arial" panose="020B0604020202020204" pitchFamily="34" charset="0"/>
              </a:rPr>
              <a:t>25</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Ruben E. Quiros-Tejeira</a:t>
            </a:r>
            <a:r>
              <a:rPr lang="en-US" kern="1200" baseline="30000" dirty="0">
                <a:solidFill>
                  <a:schemeClr val="tx1"/>
                </a:solidFill>
                <a:effectLst/>
                <a:latin typeface="Arial" panose="020B0604020202020204" pitchFamily="34" charset="0"/>
                <a:ea typeface="+mn-ea"/>
                <a:cs typeface="Arial" panose="020B0604020202020204" pitchFamily="34" charset="0"/>
              </a:rPr>
              <a:t>26</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Cristina Targa</a:t>
            </a:r>
            <a:r>
              <a:rPr lang="en-US" kern="1200" baseline="30000" dirty="0">
                <a:solidFill>
                  <a:schemeClr val="tx1"/>
                </a:solidFill>
                <a:effectLst/>
                <a:latin typeface="Arial" panose="020B0604020202020204" pitchFamily="34" charset="0"/>
                <a:ea typeface="+mn-ea"/>
                <a:cs typeface="Arial" panose="020B0604020202020204" pitchFamily="34" charset="0"/>
              </a:rPr>
              <a:t>27</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Elisa Carvalho</a:t>
            </a:r>
            <a:r>
              <a:rPr lang="en-US" kern="1200" baseline="30000" dirty="0">
                <a:solidFill>
                  <a:schemeClr val="tx1"/>
                </a:solidFill>
                <a:effectLst/>
                <a:latin typeface="Arial" panose="020B0604020202020204" pitchFamily="34" charset="0"/>
                <a:ea typeface="+mn-ea"/>
                <a:cs typeface="Arial" panose="020B0604020202020204" pitchFamily="34" charset="0"/>
              </a:rPr>
              <a:t>28</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Seema Alam</a:t>
            </a:r>
            <a:r>
              <a:rPr lang="en-US" kern="1200" baseline="30000" dirty="0">
                <a:solidFill>
                  <a:schemeClr val="tx1"/>
                </a:solidFill>
                <a:effectLst/>
                <a:latin typeface="Arial" panose="020B0604020202020204" pitchFamily="34" charset="0"/>
                <a:ea typeface="+mn-ea"/>
                <a:cs typeface="Arial" panose="020B0604020202020204" pitchFamily="34" charset="0"/>
              </a:rPr>
              <a:t>29</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Jesus M. Banales</a:t>
            </a:r>
            <a:r>
              <a:rPr lang="en-US" kern="1200" baseline="30000" dirty="0">
                <a:solidFill>
                  <a:schemeClr val="tx1"/>
                </a:solidFill>
                <a:effectLst/>
                <a:latin typeface="Arial" panose="020B0604020202020204" pitchFamily="34" charset="0"/>
                <a:ea typeface="+mn-ea"/>
                <a:cs typeface="Arial" panose="020B0604020202020204" pitchFamily="34" charset="0"/>
              </a:rPr>
              <a:t>30 31</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Giuseppe Indolfi</a:t>
            </a:r>
            <a:r>
              <a:rPr lang="en-US" kern="1200" baseline="30000" dirty="0">
                <a:solidFill>
                  <a:schemeClr val="tx1"/>
                </a:solidFill>
                <a:effectLst/>
                <a:latin typeface="Arial" panose="020B0604020202020204" pitchFamily="34" charset="0"/>
                <a:ea typeface="+mn-ea"/>
                <a:cs typeface="Arial" panose="020B0604020202020204" pitchFamily="34" charset="0"/>
              </a:rPr>
              <a:t>32</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Catherine Larson-Nath</a:t>
            </a:r>
            <a:r>
              <a:rPr lang="en-US" kern="1200" baseline="30000" dirty="0">
                <a:solidFill>
                  <a:schemeClr val="tx1"/>
                </a:solidFill>
                <a:effectLst/>
                <a:latin typeface="Arial" panose="020B0604020202020204" pitchFamily="34" charset="0"/>
                <a:ea typeface="+mn-ea"/>
                <a:cs typeface="Arial" panose="020B0604020202020204" pitchFamily="34" charset="0"/>
              </a:rPr>
              <a:t>33</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Pinar Bulut</a:t>
            </a:r>
            <a:r>
              <a:rPr lang="en-US" kern="1200" baseline="30000" dirty="0">
                <a:solidFill>
                  <a:schemeClr val="tx1"/>
                </a:solidFill>
                <a:effectLst/>
                <a:latin typeface="Arial" panose="020B0604020202020204" pitchFamily="34" charset="0"/>
                <a:ea typeface="+mn-ea"/>
                <a:cs typeface="Arial" panose="020B0604020202020204" pitchFamily="34" charset="0"/>
              </a:rPr>
              <a:t>34</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Pier Luigi Calvo</a:t>
            </a:r>
            <a:r>
              <a:rPr lang="en-US" kern="1200" baseline="30000" dirty="0">
                <a:solidFill>
                  <a:schemeClr val="tx1"/>
                </a:solidFill>
                <a:effectLst/>
                <a:latin typeface="Arial" panose="020B0604020202020204" pitchFamily="34" charset="0"/>
                <a:ea typeface="+mn-ea"/>
                <a:cs typeface="Arial" panose="020B0604020202020204" pitchFamily="34" charset="0"/>
              </a:rPr>
              <a:t>35</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Pamela Valentino</a:t>
            </a:r>
            <a:r>
              <a:rPr lang="en-US" kern="1200" baseline="30000" dirty="0">
                <a:solidFill>
                  <a:schemeClr val="tx1"/>
                </a:solidFill>
                <a:effectLst/>
                <a:latin typeface="Arial" panose="020B0604020202020204" pitchFamily="34" charset="0"/>
                <a:ea typeface="+mn-ea"/>
                <a:cs typeface="Arial" panose="020B0604020202020204" pitchFamily="34" charset="0"/>
              </a:rPr>
              <a:t>36</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Cigdem Arıkan</a:t>
            </a:r>
            <a:r>
              <a:rPr lang="en-US" kern="1200" baseline="30000" dirty="0">
                <a:solidFill>
                  <a:schemeClr val="tx1"/>
                </a:solidFill>
                <a:effectLst/>
                <a:latin typeface="Arial" panose="020B0604020202020204" pitchFamily="34" charset="0"/>
                <a:ea typeface="+mn-ea"/>
                <a:cs typeface="Arial" panose="020B0604020202020204" pitchFamily="34" charset="0"/>
              </a:rPr>
              <a:t>37</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Kathleen Schwarz</a:t>
            </a:r>
            <a:r>
              <a:rPr lang="en-US" kern="1200" baseline="30000" dirty="0">
                <a:solidFill>
                  <a:schemeClr val="tx1"/>
                </a:solidFill>
                <a:effectLst/>
                <a:latin typeface="Arial" panose="020B0604020202020204" pitchFamily="34" charset="0"/>
                <a:ea typeface="+mn-ea"/>
                <a:cs typeface="Arial" panose="020B0604020202020204" pitchFamily="34" charset="0"/>
              </a:rPr>
              <a:t>38</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Ino Kanavaki</a:t>
            </a:r>
            <a:r>
              <a:rPr lang="en-US" kern="1200" baseline="30000" dirty="0">
                <a:solidFill>
                  <a:schemeClr val="tx1"/>
                </a:solidFill>
                <a:effectLst/>
                <a:latin typeface="Arial" panose="020B0604020202020204" pitchFamily="34" charset="0"/>
                <a:ea typeface="+mn-ea"/>
                <a:cs typeface="Arial" panose="020B0604020202020204" pitchFamily="34" charset="0"/>
              </a:rPr>
              <a:t>39</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Antal Dezsőfi</a:t>
            </a:r>
            <a:r>
              <a:rPr lang="en-US" kern="1200" baseline="30000" dirty="0">
                <a:solidFill>
                  <a:schemeClr val="tx1"/>
                </a:solidFill>
                <a:effectLst/>
                <a:latin typeface="Arial" panose="020B0604020202020204" pitchFamily="34" charset="0"/>
                <a:ea typeface="+mn-ea"/>
                <a:cs typeface="Arial" panose="020B0604020202020204" pitchFamily="34" charset="0"/>
              </a:rPr>
              <a:t>40</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Raquel Borges-Pinto</a:t>
            </a:r>
            <a:r>
              <a:rPr lang="en-US" kern="1200" baseline="30000" dirty="0">
                <a:solidFill>
                  <a:schemeClr val="tx1"/>
                </a:solidFill>
                <a:effectLst/>
                <a:latin typeface="Arial" panose="020B0604020202020204" pitchFamily="34" charset="0"/>
                <a:ea typeface="+mn-ea"/>
                <a:cs typeface="Arial" panose="020B0604020202020204" pitchFamily="34" charset="0"/>
              </a:rPr>
              <a:t>41</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Sabina Wiecek</a:t>
            </a:r>
            <a:r>
              <a:rPr lang="en-US" kern="1200" baseline="30000" dirty="0">
                <a:solidFill>
                  <a:schemeClr val="tx1"/>
                </a:solidFill>
                <a:effectLst/>
                <a:latin typeface="Arial" panose="020B0604020202020204" pitchFamily="34" charset="0"/>
                <a:ea typeface="+mn-ea"/>
                <a:cs typeface="Arial" panose="020B0604020202020204" pitchFamily="34" charset="0"/>
              </a:rPr>
              <a:t>42</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Quais Mujawar</a:t>
            </a:r>
            <a:r>
              <a:rPr lang="en-US" kern="1200" baseline="30000" dirty="0">
                <a:solidFill>
                  <a:schemeClr val="tx1"/>
                </a:solidFill>
                <a:effectLst/>
                <a:latin typeface="Arial" panose="020B0604020202020204" pitchFamily="34" charset="0"/>
                <a:ea typeface="+mn-ea"/>
                <a:cs typeface="Arial" panose="020B0604020202020204" pitchFamily="34" charset="0"/>
              </a:rPr>
              <a:t>43</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Jernej Brecelj</a:t>
            </a:r>
            <a:r>
              <a:rPr lang="en-US" kern="1200" baseline="30000" dirty="0">
                <a:solidFill>
                  <a:schemeClr val="tx1"/>
                </a:solidFill>
                <a:effectLst/>
                <a:latin typeface="Arial" panose="020B0604020202020204" pitchFamily="34" charset="0"/>
                <a:ea typeface="+mn-ea"/>
                <a:cs typeface="Arial" panose="020B0604020202020204" pitchFamily="34" charset="0"/>
              </a:rPr>
              <a:t>44</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Nanda Kerkar</a:t>
            </a:r>
            <a:r>
              <a:rPr lang="en-US" kern="1200" baseline="30000" dirty="0">
                <a:solidFill>
                  <a:schemeClr val="tx1"/>
                </a:solidFill>
                <a:effectLst/>
                <a:latin typeface="Arial" panose="020B0604020202020204" pitchFamily="34" charset="0"/>
                <a:ea typeface="+mn-ea"/>
                <a:cs typeface="Arial" panose="020B0604020202020204" pitchFamily="34" charset="0"/>
              </a:rPr>
              <a:t>45</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Ermelinda Santos-Silva</a:t>
            </a:r>
            <a:r>
              <a:rPr lang="en-US" kern="1200" baseline="30000" dirty="0">
                <a:solidFill>
                  <a:schemeClr val="tx1"/>
                </a:solidFill>
                <a:effectLst/>
                <a:latin typeface="Arial" panose="020B0604020202020204" pitchFamily="34" charset="0"/>
                <a:ea typeface="+mn-ea"/>
                <a:cs typeface="Arial" panose="020B0604020202020204" pitchFamily="34" charset="0"/>
              </a:rPr>
              <a:t>46</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Carolina Jimenez-Rivera</a:t>
            </a:r>
            <a:r>
              <a:rPr lang="en-US" kern="1200" baseline="30000" dirty="0">
                <a:solidFill>
                  <a:schemeClr val="tx1"/>
                </a:solidFill>
                <a:effectLst/>
                <a:latin typeface="Arial" panose="020B0604020202020204" pitchFamily="34" charset="0"/>
                <a:ea typeface="+mn-ea"/>
                <a:cs typeface="Arial" panose="020B0604020202020204" pitchFamily="34" charset="0"/>
              </a:rPr>
              <a:t>47</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Orith Waisbourd-Zinman</a:t>
            </a:r>
            <a:r>
              <a:rPr lang="en-US" kern="1200" baseline="30000" dirty="0">
                <a:solidFill>
                  <a:schemeClr val="tx1"/>
                </a:solidFill>
                <a:effectLst/>
                <a:latin typeface="Arial" panose="020B0604020202020204" pitchFamily="34" charset="0"/>
                <a:ea typeface="+mn-ea"/>
                <a:cs typeface="Arial" panose="020B0604020202020204" pitchFamily="34" charset="0"/>
              </a:rPr>
              <a:t>48</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Gabriella Nebbia</a:t>
            </a:r>
            <a:r>
              <a:rPr lang="en-US" kern="1200" baseline="30000" dirty="0">
                <a:solidFill>
                  <a:schemeClr val="tx1"/>
                </a:solidFill>
                <a:effectLst/>
                <a:latin typeface="Arial" panose="020B0604020202020204" pitchFamily="34" charset="0"/>
                <a:ea typeface="+mn-ea"/>
                <a:cs typeface="Arial" panose="020B0604020202020204" pitchFamily="34" charset="0"/>
              </a:rPr>
              <a:t>49</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Emmanuel Gonzales</a:t>
            </a:r>
            <a:r>
              <a:rPr lang="en-US" kern="1200" baseline="30000" dirty="0">
                <a:solidFill>
                  <a:schemeClr val="tx1"/>
                </a:solidFill>
                <a:effectLst/>
                <a:latin typeface="Arial" panose="020B0604020202020204" pitchFamily="34" charset="0"/>
                <a:ea typeface="+mn-ea"/>
                <a:cs typeface="Arial" panose="020B0604020202020204" pitchFamily="34" charset="0"/>
              </a:rPr>
              <a:t>50</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Richard Thompson</a:t>
            </a:r>
            <a:r>
              <a:rPr lang="en-US" kern="1200" baseline="30000" dirty="0">
                <a:solidFill>
                  <a:schemeClr val="tx1"/>
                </a:solidFill>
                <a:effectLst/>
                <a:latin typeface="Arial" panose="020B0604020202020204" pitchFamily="34" charset="0"/>
                <a:ea typeface="+mn-ea"/>
                <a:cs typeface="Arial" panose="020B0604020202020204" pitchFamily="34" charset="0"/>
              </a:rPr>
              <a:t>51</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Bettina Hansen</a:t>
            </a:r>
            <a:r>
              <a:rPr lang="en-US" kern="1200" baseline="30000" dirty="0">
                <a:solidFill>
                  <a:schemeClr val="tx1"/>
                </a:solidFill>
                <a:effectLst/>
                <a:latin typeface="Arial" panose="020B0604020202020204" pitchFamily="34" charset="0"/>
                <a:ea typeface="+mn-ea"/>
                <a:cs typeface="Arial" panose="020B0604020202020204" pitchFamily="34" charset="0"/>
              </a:rPr>
              <a:t>52 53</a:t>
            </a:r>
            <a:r>
              <a:rPr lang="de-DE"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Binita M. Kamath</a:t>
            </a:r>
            <a:r>
              <a:rPr lang="en-US" kern="1200" baseline="30000" dirty="0">
                <a:solidFill>
                  <a:schemeClr val="tx1"/>
                </a:solidFill>
                <a:effectLst/>
                <a:latin typeface="Arial" panose="020B0604020202020204" pitchFamily="34" charset="0"/>
                <a:ea typeface="+mn-ea"/>
                <a:cs typeface="Arial" panose="020B0604020202020204" pitchFamily="34" charset="0"/>
              </a:rPr>
              <a:t>1</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i="1" kern="1200" baseline="30000" dirty="0">
                <a:solidFill>
                  <a:schemeClr val="tx1"/>
                </a:solidFill>
                <a:effectLst/>
                <a:latin typeface="Arial" panose="020B0604020202020204" pitchFamily="34" charset="0"/>
                <a:ea typeface="+mn-ea"/>
                <a:cs typeface="Arial" panose="020B0604020202020204" pitchFamily="34" charset="0"/>
              </a:rPr>
              <a:t>1</a:t>
            </a:r>
            <a:r>
              <a:rPr lang="en-US" i="1" kern="1200" dirty="0">
                <a:solidFill>
                  <a:schemeClr val="tx1"/>
                </a:solidFill>
                <a:effectLst/>
                <a:latin typeface="Arial" panose="020B0604020202020204" pitchFamily="34" charset="0"/>
                <a:ea typeface="+mn-ea"/>
                <a:cs typeface="Arial" panose="020B0604020202020204" pitchFamily="34" charset="0"/>
              </a:rPr>
              <a:t>The Hospital for Sick Children and the University of Toronto, Division of Gastroenterology, Hepatology and Nutrition, Toronto, Canada</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2</a:t>
            </a:r>
            <a:r>
              <a:rPr lang="en-US" i="1" kern="1200" dirty="0">
                <a:solidFill>
                  <a:schemeClr val="tx1"/>
                </a:solidFill>
                <a:effectLst/>
                <a:latin typeface="Arial" panose="020B0604020202020204" pitchFamily="34" charset="0"/>
                <a:ea typeface="+mn-ea"/>
                <a:cs typeface="Arial" panose="020B0604020202020204" pitchFamily="34" charset="0"/>
              </a:rPr>
              <a:t>Children's Hospital of Fudan University, The Center for Pediatric Liver Diseases, Shanghai, China</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3</a:t>
            </a:r>
            <a:r>
              <a:rPr lang="en-US" i="1" kern="1200" dirty="0">
                <a:solidFill>
                  <a:schemeClr val="tx1"/>
                </a:solidFill>
                <a:effectLst/>
                <a:latin typeface="Arial" panose="020B0604020202020204" pitchFamily="34" charset="0"/>
                <a:ea typeface="+mn-ea"/>
                <a:cs typeface="Arial" panose="020B0604020202020204" pitchFamily="34" charset="0"/>
              </a:rPr>
              <a:t>The Children's Memorial Health Institute, Department of Gastroenterology, Hepatology, Nutrition Disturbances and Pediatrics, Warsaw, Poland</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4</a:t>
            </a:r>
            <a:r>
              <a:rPr lang="en-US" i="1" kern="1200" dirty="0">
                <a:solidFill>
                  <a:schemeClr val="tx1"/>
                </a:solidFill>
                <a:effectLst/>
                <a:latin typeface="Arial" panose="020B0604020202020204" pitchFamily="34" charset="0"/>
                <a:ea typeface="+mn-ea"/>
                <a:cs typeface="Arial" panose="020B0604020202020204" pitchFamily="34" charset="0"/>
              </a:rPr>
              <a:t>Children's Hospital of Philadelphia and the University of Pennsylvania Perelman School of Medicine, Division of Gastroenterology, Hepatology and Nutrition, Philadelphia,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5</a:t>
            </a:r>
            <a:r>
              <a:rPr lang="en-US" i="1" kern="1200" dirty="0">
                <a:solidFill>
                  <a:schemeClr val="tx1"/>
                </a:solidFill>
                <a:effectLst/>
                <a:latin typeface="Arial" panose="020B0604020202020204" pitchFamily="34" charset="0"/>
                <a:ea typeface="+mn-ea"/>
                <a:cs typeface="Arial" panose="020B0604020202020204" pitchFamily="34" charset="0"/>
              </a:rPr>
              <a:t>Children's Hospital of Philadelphia and the University of Pennsylvania Perelman School of Medicine, Division of Genomic Diagnostics, Department of Pathology and Laboratory Medicine, Philadelphia,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6</a:t>
            </a:r>
            <a:r>
              <a:rPr lang="en-US" i="1" kern="1200" dirty="0">
                <a:solidFill>
                  <a:schemeClr val="tx1"/>
                </a:solidFill>
                <a:effectLst/>
                <a:latin typeface="Arial" panose="020B0604020202020204" pitchFamily="34" charset="0"/>
                <a:ea typeface="+mn-ea"/>
                <a:cs typeface="Arial" panose="020B0604020202020204" pitchFamily="34" charset="0"/>
              </a:rPr>
              <a:t>Cliniques Universitaires Saint-Luc, Service De Gastroentérologie &amp; Hépatologie Pédiatrique, Brussels, Belgium</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7</a:t>
            </a:r>
            <a:r>
              <a:rPr lang="en-US" i="1" kern="1200" dirty="0">
                <a:solidFill>
                  <a:schemeClr val="tx1"/>
                </a:solidFill>
                <a:effectLst/>
                <a:latin typeface="Arial" panose="020B0604020202020204" pitchFamily="34" charset="0"/>
                <a:ea typeface="+mn-ea"/>
                <a:cs typeface="Arial" panose="020B0604020202020204" pitchFamily="34" charset="0"/>
              </a:rPr>
              <a:t>Ospedale Papa Giovanni XXIII, Pediatric Hepatology, Gastroenterology and Transplantation, Bergamo, Italy</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8</a:t>
            </a:r>
            <a:r>
              <a:rPr lang="en-US" i="1" kern="1200" dirty="0">
                <a:solidFill>
                  <a:schemeClr val="tx1"/>
                </a:solidFill>
                <a:effectLst/>
                <a:latin typeface="Arial" panose="020B0604020202020204" pitchFamily="34" charset="0"/>
                <a:ea typeface="+mn-ea"/>
                <a:cs typeface="Arial" panose="020B0604020202020204" pitchFamily="34" charset="0"/>
              </a:rPr>
              <a:t>Boston Children's Hospital and Harvard Medical School, Division of Gastroenterology, Hepatology, &amp; Nutrition, Boston,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9</a:t>
            </a:r>
            <a:r>
              <a:rPr lang="en-US" i="1" kern="1200" dirty="0">
                <a:solidFill>
                  <a:schemeClr val="tx1"/>
                </a:solidFill>
                <a:effectLst/>
                <a:latin typeface="Arial" panose="020B0604020202020204" pitchFamily="34" charset="0"/>
                <a:ea typeface="+mn-ea"/>
                <a:cs typeface="Arial" panose="020B0604020202020204" pitchFamily="34" charset="0"/>
              </a:rPr>
              <a:t>The Children’s Hospital at Westmead, Department of Gastroenterology, Sydney, Australia</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10</a:t>
            </a:r>
            <a:r>
              <a:rPr lang="en-US" i="1" kern="1200" dirty="0">
                <a:solidFill>
                  <a:schemeClr val="tx1"/>
                </a:solidFill>
                <a:effectLst/>
                <a:latin typeface="Arial" panose="020B0604020202020204" pitchFamily="34" charset="0"/>
                <a:ea typeface="+mn-ea"/>
                <a:cs typeface="Arial" panose="020B0604020202020204" pitchFamily="34" charset="0"/>
              </a:rPr>
              <a:t>Astrid Lindgren Children's Hospital, Karolinska University Hospital and Karolinska Institutet, Paediatric Digestive Diseases, Stockholm , Sweden</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11</a:t>
            </a:r>
            <a:r>
              <a:rPr lang="en-US" i="1" kern="1200" dirty="0">
                <a:solidFill>
                  <a:schemeClr val="tx1"/>
                </a:solidFill>
                <a:effectLst/>
                <a:latin typeface="Arial" panose="020B0604020202020204" pitchFamily="34" charset="0"/>
                <a:ea typeface="+mn-ea"/>
                <a:cs typeface="Arial" panose="020B0604020202020204" pitchFamily="34" charset="0"/>
              </a:rPr>
              <a:t>Asan Medical Center Children’s Hospital, Pediatric Gastroenterology, Hepatology and Nutrition, Seoul, Korea, Rep. of South</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12</a:t>
            </a:r>
            <a:r>
              <a:rPr lang="en-US" i="1" kern="1200" dirty="0">
                <a:solidFill>
                  <a:schemeClr val="tx1"/>
                </a:solidFill>
                <a:effectLst/>
                <a:latin typeface="Arial" panose="020B0604020202020204" pitchFamily="34" charset="0"/>
                <a:ea typeface="+mn-ea"/>
                <a:cs typeface="Arial" panose="020B0604020202020204" pitchFamily="34" charset="0"/>
              </a:rPr>
              <a:t>Emory University School of Medicine, Division of Pediatric GI/Hepatology, Atlanta,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13</a:t>
            </a:r>
            <a:r>
              <a:rPr lang="en-US" i="1" kern="1200" dirty="0">
                <a:solidFill>
                  <a:schemeClr val="tx1"/>
                </a:solidFill>
                <a:effectLst/>
                <a:latin typeface="Arial" panose="020B0604020202020204" pitchFamily="34" charset="0"/>
                <a:ea typeface="+mn-ea"/>
                <a:cs typeface="Arial" panose="020B0604020202020204" pitchFamily="34" charset="0"/>
              </a:rPr>
              <a:t>Royal Children’s Hospital, Department of Gastroenterology and Clinical Nutrition, Melbourne , Australia</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14</a:t>
            </a:r>
            <a:r>
              <a:rPr lang="en-US" i="1" kern="1200" dirty="0">
                <a:solidFill>
                  <a:schemeClr val="tx1"/>
                </a:solidFill>
                <a:effectLst/>
                <a:latin typeface="Arial" panose="020B0604020202020204" pitchFamily="34" charset="0"/>
                <a:ea typeface="+mn-ea"/>
                <a:cs typeface="Arial" panose="020B0604020202020204" pitchFamily="34" charset="0"/>
              </a:rPr>
              <a:t>Starship Child Health, Department of Paediatric Gastroenterology, Auckland, New Zealand</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15</a:t>
            </a:r>
            <a:r>
              <a:rPr lang="en-US" i="1" kern="1200" dirty="0">
                <a:solidFill>
                  <a:schemeClr val="tx1"/>
                </a:solidFill>
                <a:effectLst/>
                <a:latin typeface="Arial" panose="020B0604020202020204" pitchFamily="34" charset="0"/>
                <a:ea typeface="+mn-ea"/>
                <a:cs typeface="Arial" panose="020B0604020202020204" pitchFamily="34" charset="0"/>
              </a:rPr>
              <a:t>Hospital Italiano Buenos Aires, Pediatric Gastroenterology and Hepatology Division, Buenos Aires, Argentina</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16</a:t>
            </a:r>
            <a:r>
              <a:rPr lang="en-US" i="1" kern="1200" dirty="0">
                <a:solidFill>
                  <a:schemeClr val="tx1"/>
                </a:solidFill>
                <a:effectLst/>
                <a:latin typeface="Arial" panose="020B0604020202020204" pitchFamily="34" charset="0"/>
                <a:ea typeface="+mn-ea"/>
                <a:cs typeface="Arial" panose="020B0604020202020204" pitchFamily="34" charset="0"/>
              </a:rPr>
              <a:t>Leeds Teaching Hospitals NHS Trust, Leeds Children's Hospital, Leeds, United Kingdom</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17</a:t>
            </a:r>
            <a:r>
              <a:rPr lang="en-US" i="1" kern="1200" dirty="0">
                <a:solidFill>
                  <a:schemeClr val="tx1"/>
                </a:solidFill>
                <a:effectLst/>
                <a:latin typeface="Arial" panose="020B0604020202020204" pitchFamily="34" charset="0"/>
                <a:ea typeface="+mn-ea"/>
                <a:cs typeface="Arial" panose="020B0604020202020204" pitchFamily="34" charset="0"/>
              </a:rPr>
              <a:t>University of Utah, Division of Pediatric Gastroenterology, Hepatology and Nutrition, Salt Lake City,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18</a:t>
            </a:r>
            <a:r>
              <a:rPr lang="en-US" i="1" kern="1200" dirty="0">
                <a:solidFill>
                  <a:schemeClr val="tx1"/>
                </a:solidFill>
                <a:effectLst/>
                <a:latin typeface="Arial" panose="020B0604020202020204" pitchFamily="34" charset="0"/>
                <a:ea typeface="+mn-ea"/>
                <a:cs typeface="Arial" panose="020B0604020202020204" pitchFamily="34" charset="0"/>
              </a:rPr>
              <a:t>University Medical Center Groningen, Department of Pediatrics, Center for Liver, Digestive, and Metabolic Diseases, Groningen, Netherlands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19</a:t>
            </a:r>
            <a:r>
              <a:rPr lang="en-US" i="1" kern="1200" dirty="0">
                <a:solidFill>
                  <a:schemeClr val="tx1"/>
                </a:solidFill>
                <a:effectLst/>
                <a:latin typeface="Arial" panose="020B0604020202020204" pitchFamily="34" charset="0"/>
                <a:ea typeface="+mn-ea"/>
                <a:cs typeface="Arial" panose="020B0604020202020204" pitchFamily="34" charset="0"/>
              </a:rPr>
              <a:t>University of Malaya Medical Centre, Department of Paediatrics, Kuala Lumpur, Malaysia</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20</a:t>
            </a:r>
            <a:r>
              <a:rPr lang="en-US" i="1" kern="1200" dirty="0">
                <a:solidFill>
                  <a:schemeClr val="tx1"/>
                </a:solidFill>
                <a:effectLst/>
                <a:latin typeface="Arial" panose="020B0604020202020204" pitchFamily="34" charset="0"/>
                <a:ea typeface="+mn-ea"/>
                <a:cs typeface="Arial" panose="020B0604020202020204" pitchFamily="34" charset="0"/>
              </a:rPr>
              <a:t>University of Pittsburgh School of Medicine, Division of Pediatric Gastroenterology and Hepatology, Department of Pediatrics, Pittsburgh,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21</a:t>
            </a:r>
            <a:r>
              <a:rPr lang="en-US" i="1" kern="1200" dirty="0">
                <a:solidFill>
                  <a:schemeClr val="tx1"/>
                </a:solidFill>
                <a:effectLst/>
                <a:latin typeface="Arial" panose="020B0604020202020204" pitchFamily="34" charset="0"/>
                <a:ea typeface="+mn-ea"/>
                <a:cs typeface="Arial" panose="020B0604020202020204" pitchFamily="34" charset="0"/>
              </a:rPr>
              <a:t>Ramathibodi Hospital Mahidol University, Division of Gastroenterology, Department of Pediatrics, Bangkok, Thailand</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22</a:t>
            </a:r>
            <a:r>
              <a:rPr lang="en-US" i="1" kern="1200" dirty="0">
                <a:solidFill>
                  <a:schemeClr val="tx1"/>
                </a:solidFill>
                <a:effectLst/>
                <a:latin typeface="Arial" panose="020B0604020202020204" pitchFamily="34" charset="0"/>
                <a:ea typeface="+mn-ea"/>
                <a:cs typeface="Arial" panose="020B0604020202020204" pitchFamily="34" charset="0"/>
              </a:rPr>
              <a:t>Children's Mercy Kansas City, Department of Gastroenterology, Section of Hepatology, Kansas City,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23</a:t>
            </a:r>
            <a:r>
              <a:rPr lang="en-US" i="1" kern="1200" dirty="0">
                <a:solidFill>
                  <a:schemeClr val="tx1"/>
                </a:solidFill>
                <a:effectLst/>
                <a:latin typeface="Arial" panose="020B0604020202020204" pitchFamily="34" charset="0"/>
                <a:ea typeface="+mn-ea"/>
                <a:cs typeface="Arial" panose="020B0604020202020204" pitchFamily="34" charset="0"/>
              </a:rPr>
              <a:t>Oregon Health and Science University, Division of Pediatric Gastroenterology, Department of Pediatrics, Portland,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24</a:t>
            </a:r>
            <a:r>
              <a:rPr lang="en-US" i="1" kern="1200" dirty="0">
                <a:solidFill>
                  <a:schemeClr val="tx1"/>
                </a:solidFill>
                <a:effectLst/>
                <a:latin typeface="Arial" panose="020B0604020202020204" pitchFamily="34" charset="0"/>
                <a:ea typeface="+mn-ea"/>
                <a:cs typeface="Arial" panose="020B0604020202020204" pitchFamily="34" charset="0"/>
              </a:rPr>
              <a:t>Johns Hopkins University School of Medicine, Department of Pediatrics, Baltimore,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25</a:t>
            </a:r>
            <a:r>
              <a:rPr lang="en-US" i="1" kern="1200" dirty="0">
                <a:solidFill>
                  <a:schemeClr val="tx1"/>
                </a:solidFill>
                <a:effectLst/>
                <a:latin typeface="Arial" panose="020B0604020202020204" pitchFamily="34" charset="0"/>
                <a:ea typeface="+mn-ea"/>
                <a:cs typeface="Arial" panose="020B0604020202020204" pitchFamily="34" charset="0"/>
              </a:rPr>
              <a:t>Birmingham Women’s &amp; Children's Hospital NHS Trust, Liver Unit, Birmingham, United Kingdom</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26</a:t>
            </a:r>
            <a:r>
              <a:rPr lang="en-US" i="1" kern="1200" dirty="0">
                <a:solidFill>
                  <a:schemeClr val="tx1"/>
                </a:solidFill>
                <a:effectLst/>
                <a:latin typeface="Arial" panose="020B0604020202020204" pitchFamily="34" charset="0"/>
                <a:ea typeface="+mn-ea"/>
                <a:cs typeface="Arial" panose="020B0604020202020204" pitchFamily="34" charset="0"/>
              </a:rPr>
              <a:t>Children's Hospital &amp; Medical Center and University of Nebraska Medical Center, Department of Pediatrics, Omaha,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27</a:t>
            </a:r>
            <a:r>
              <a:rPr lang="en-US" i="1" kern="1200" dirty="0">
                <a:solidFill>
                  <a:schemeClr val="tx1"/>
                </a:solidFill>
                <a:effectLst/>
                <a:latin typeface="Arial" panose="020B0604020202020204" pitchFamily="34" charset="0"/>
                <a:ea typeface="+mn-ea"/>
                <a:cs typeface="Arial" panose="020B0604020202020204" pitchFamily="34" charset="0"/>
              </a:rPr>
              <a:t>Hospital da Criança Santo Antonio de Porto Alegre, Department of Pediatrics and Gastroenterology Unit, Porto Alegre, Brazil</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28</a:t>
            </a:r>
            <a:r>
              <a:rPr lang="en-US" i="1" kern="1200" dirty="0">
                <a:solidFill>
                  <a:schemeClr val="tx1"/>
                </a:solidFill>
                <a:effectLst/>
                <a:latin typeface="Arial" panose="020B0604020202020204" pitchFamily="34" charset="0"/>
                <a:ea typeface="+mn-ea"/>
                <a:cs typeface="Arial" panose="020B0604020202020204" pitchFamily="34" charset="0"/>
              </a:rPr>
              <a:t>Hospital da Criança de Brasília, Pediatrics Unit, Brasilia, Brazil</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29</a:t>
            </a:r>
            <a:r>
              <a:rPr lang="en-US" i="1" kern="1200" dirty="0">
                <a:solidFill>
                  <a:schemeClr val="tx1"/>
                </a:solidFill>
                <a:effectLst/>
                <a:latin typeface="Arial" panose="020B0604020202020204" pitchFamily="34" charset="0"/>
                <a:ea typeface="+mn-ea"/>
                <a:cs typeface="Arial" panose="020B0604020202020204" pitchFamily="34" charset="0"/>
              </a:rPr>
              <a:t>Institute of Liver and Biliary Sciences, Department of Pediatric Hepatology, New Delhi, India</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30</a:t>
            </a:r>
            <a:r>
              <a:rPr lang="en-US" i="1" kern="1200" dirty="0">
                <a:solidFill>
                  <a:schemeClr val="tx1"/>
                </a:solidFill>
                <a:effectLst/>
                <a:latin typeface="Arial" panose="020B0604020202020204" pitchFamily="34" charset="0"/>
                <a:ea typeface="+mn-ea"/>
                <a:cs typeface="Arial" panose="020B0604020202020204" pitchFamily="34" charset="0"/>
              </a:rPr>
              <a:t>Biodonostia Health Research Institute - Donostia University Hospital, University of the Basque Country (UPV/EHU), Department of Gastroenterology, San Sebastián, Spain</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31</a:t>
            </a:r>
            <a:r>
              <a:rPr lang="en-US" i="1" kern="1200" dirty="0">
                <a:solidFill>
                  <a:schemeClr val="tx1"/>
                </a:solidFill>
                <a:effectLst/>
                <a:latin typeface="Arial" panose="020B0604020202020204" pitchFamily="34" charset="0"/>
                <a:ea typeface="+mn-ea"/>
                <a:cs typeface="Arial" panose="020B0604020202020204" pitchFamily="34" charset="0"/>
              </a:rPr>
              <a:t>National Institute for the Study of Liver and Gastrointestinal Diseases (CIBERehd, Instituto de Salud Carlos III), Spain</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32</a:t>
            </a:r>
            <a:r>
              <a:rPr lang="en-US" i="1" kern="1200" dirty="0">
                <a:solidFill>
                  <a:schemeClr val="tx1"/>
                </a:solidFill>
                <a:effectLst/>
                <a:latin typeface="Arial" panose="020B0604020202020204" pitchFamily="34" charset="0"/>
                <a:ea typeface="+mn-ea"/>
                <a:cs typeface="Arial" panose="020B0604020202020204" pitchFamily="34" charset="0"/>
              </a:rPr>
              <a:t>Meyer Children's University Hospital of Florence, Paediatric and Liver Unit, Florence, Italy</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33</a:t>
            </a:r>
            <a:r>
              <a:rPr lang="en-US" i="1" kern="1200" dirty="0">
                <a:solidFill>
                  <a:schemeClr val="tx1"/>
                </a:solidFill>
                <a:effectLst/>
                <a:latin typeface="Arial" panose="020B0604020202020204" pitchFamily="34" charset="0"/>
                <a:ea typeface="+mn-ea"/>
                <a:cs typeface="Arial" panose="020B0604020202020204" pitchFamily="34" charset="0"/>
              </a:rPr>
              <a:t>University of Minnesota, Division of Pediatric Gastroenterology, Hepatology, and Nutrition, Minneapolis,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34</a:t>
            </a:r>
            <a:r>
              <a:rPr lang="en-US" i="1" kern="1200" dirty="0">
                <a:solidFill>
                  <a:schemeClr val="tx1"/>
                </a:solidFill>
                <a:effectLst/>
                <a:latin typeface="Arial" panose="020B0604020202020204" pitchFamily="34" charset="0"/>
                <a:ea typeface="+mn-ea"/>
                <a:cs typeface="Arial" panose="020B0604020202020204" pitchFamily="34" charset="0"/>
              </a:rPr>
              <a:t>Phoenix Children’s Hospital, Division of Pediatric Gastroenterology and Hepatology, Phoenix,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35</a:t>
            </a:r>
            <a:r>
              <a:rPr lang="en-US" i="1" kern="1200" dirty="0">
                <a:solidFill>
                  <a:schemeClr val="tx1"/>
                </a:solidFill>
                <a:effectLst/>
                <a:latin typeface="Arial" panose="020B0604020202020204" pitchFamily="34" charset="0"/>
                <a:ea typeface="+mn-ea"/>
                <a:cs typeface="Arial" panose="020B0604020202020204" pitchFamily="34" charset="0"/>
              </a:rPr>
              <a:t>Azienda Ospedaliera-Universitaria Città Della Salute e Della Scienza, Pediatric Gastroenterology Unit, Torino, Italy</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36</a:t>
            </a:r>
            <a:r>
              <a:rPr lang="en-US" i="1" kern="1200" dirty="0">
                <a:solidFill>
                  <a:schemeClr val="tx1"/>
                </a:solidFill>
                <a:effectLst/>
                <a:latin typeface="Arial" panose="020B0604020202020204" pitchFamily="34" charset="0"/>
                <a:ea typeface="+mn-ea"/>
                <a:cs typeface="Arial" panose="020B0604020202020204" pitchFamily="34" charset="0"/>
              </a:rPr>
              <a:t>Yale University School of Medicine, Department of Pediatrics, New Haven,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37</a:t>
            </a:r>
            <a:r>
              <a:rPr lang="en-US" i="1" kern="1200" dirty="0">
                <a:solidFill>
                  <a:schemeClr val="tx1"/>
                </a:solidFill>
                <a:effectLst/>
                <a:latin typeface="Arial" panose="020B0604020202020204" pitchFamily="34" charset="0"/>
                <a:ea typeface="+mn-ea"/>
                <a:cs typeface="Arial" panose="020B0604020202020204" pitchFamily="34" charset="0"/>
              </a:rPr>
              <a:t>Koc University School of Medicine, Department of Pediatric Gastroenterology and Organ Transplant , Istanbul, Turkey</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38</a:t>
            </a:r>
            <a:r>
              <a:rPr lang="en-US" i="1" kern="1200" dirty="0">
                <a:solidFill>
                  <a:schemeClr val="tx1"/>
                </a:solidFill>
                <a:effectLst/>
                <a:latin typeface="Arial" panose="020B0604020202020204" pitchFamily="34" charset="0"/>
                <a:ea typeface="+mn-ea"/>
                <a:cs typeface="Arial" panose="020B0604020202020204" pitchFamily="34" charset="0"/>
              </a:rPr>
              <a:t>University of California San Diego, Rady Children’s Hospital San Diego, Division of Pediatric Gastroenterology, San Diego,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39</a:t>
            </a:r>
            <a:r>
              <a:rPr lang="en-US" i="1" kern="1200" dirty="0">
                <a:solidFill>
                  <a:schemeClr val="tx1"/>
                </a:solidFill>
                <a:effectLst/>
                <a:latin typeface="Arial" panose="020B0604020202020204" pitchFamily="34" charset="0"/>
                <a:ea typeface="+mn-ea"/>
                <a:cs typeface="Arial" panose="020B0604020202020204" pitchFamily="34" charset="0"/>
              </a:rPr>
              <a:t>University of Athens, Children's Hospital Agia Sofia, First Department of Pediatrics, Athens, Greece</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40</a:t>
            </a:r>
            <a:r>
              <a:rPr lang="en-US" i="1" kern="1200" dirty="0">
                <a:solidFill>
                  <a:schemeClr val="tx1"/>
                </a:solidFill>
                <a:effectLst/>
                <a:latin typeface="Arial" panose="020B0604020202020204" pitchFamily="34" charset="0"/>
                <a:ea typeface="+mn-ea"/>
                <a:cs typeface="Arial" panose="020B0604020202020204" pitchFamily="34" charset="0"/>
              </a:rPr>
              <a:t>Semmelweis University, 1st Department of Pediatrics, Budapest, Hungary</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41</a:t>
            </a:r>
            <a:r>
              <a:rPr lang="en-US" i="1" kern="1200" dirty="0">
                <a:solidFill>
                  <a:schemeClr val="tx1"/>
                </a:solidFill>
                <a:effectLst/>
                <a:latin typeface="Arial" panose="020B0604020202020204" pitchFamily="34" charset="0"/>
                <a:ea typeface="+mn-ea"/>
                <a:cs typeface="Arial" panose="020B0604020202020204" pitchFamily="34" charset="0"/>
              </a:rPr>
              <a:t>Hospital Da Criança Conceição, Pediatric Gastroenterology Service, Porto Alegre, Brazil</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42</a:t>
            </a:r>
            <a:r>
              <a:rPr lang="en-US" i="1" kern="1200" dirty="0">
                <a:solidFill>
                  <a:schemeClr val="tx1"/>
                </a:solidFill>
                <a:effectLst/>
                <a:latin typeface="Arial" panose="020B0604020202020204" pitchFamily="34" charset="0"/>
                <a:ea typeface="+mn-ea"/>
                <a:cs typeface="Arial" panose="020B0604020202020204" pitchFamily="34" charset="0"/>
              </a:rPr>
              <a:t>Medical University of Silesia in Katowice, Department of Pediatrics, Katowice, Poland</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43</a:t>
            </a:r>
            <a:r>
              <a:rPr lang="en-US" i="1" kern="1200" dirty="0">
                <a:solidFill>
                  <a:schemeClr val="tx1"/>
                </a:solidFill>
                <a:effectLst/>
                <a:latin typeface="Arial" panose="020B0604020202020204" pitchFamily="34" charset="0"/>
                <a:ea typeface="+mn-ea"/>
                <a:cs typeface="Arial" panose="020B0604020202020204" pitchFamily="34" charset="0"/>
              </a:rPr>
              <a:t>University of Manitoba, Section of Pediatric Gastroenterology, Department of Pediatrics, Winnipeg, Canada</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44</a:t>
            </a:r>
            <a:r>
              <a:rPr lang="en-US" i="1" kern="1200" dirty="0">
                <a:solidFill>
                  <a:schemeClr val="tx1"/>
                </a:solidFill>
                <a:effectLst/>
                <a:latin typeface="Arial" panose="020B0604020202020204" pitchFamily="34" charset="0"/>
                <a:ea typeface="+mn-ea"/>
                <a:cs typeface="Arial" panose="020B0604020202020204" pitchFamily="34" charset="0"/>
              </a:rPr>
              <a:t>University Medical Center Ljubljana, Pediatric Gastroenterology, Hepatology and Nutrition, and Department of Pediatrics, Faculty of Medicine, Ljubljana, Slovenia</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45</a:t>
            </a:r>
            <a:r>
              <a:rPr lang="en-US" i="1" kern="1200" dirty="0">
                <a:solidFill>
                  <a:schemeClr val="tx1"/>
                </a:solidFill>
                <a:effectLst/>
                <a:latin typeface="Arial" panose="020B0604020202020204" pitchFamily="34" charset="0"/>
                <a:ea typeface="+mn-ea"/>
                <a:cs typeface="Arial" panose="020B0604020202020204" pitchFamily="34" charset="0"/>
              </a:rPr>
              <a:t>University of Rochester Medical Center, Department of Pediatrics, Pediatric Gastroenterology, Hepatology and Nutrition, Rochester, United States</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46</a:t>
            </a:r>
            <a:r>
              <a:rPr lang="en-US" i="1" kern="1200" dirty="0">
                <a:solidFill>
                  <a:schemeClr val="tx1"/>
                </a:solidFill>
                <a:effectLst/>
                <a:latin typeface="Arial" panose="020B0604020202020204" pitchFamily="34" charset="0"/>
                <a:ea typeface="+mn-ea"/>
                <a:cs typeface="Arial" panose="020B0604020202020204" pitchFamily="34" charset="0"/>
              </a:rPr>
              <a:t>Centro Hospitalar Universitário Do Porto, Pediatric Gastroenterology Unit, Porto, Portugal</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47</a:t>
            </a:r>
            <a:r>
              <a:rPr lang="en-US" i="1" kern="1200" dirty="0">
                <a:solidFill>
                  <a:schemeClr val="tx1"/>
                </a:solidFill>
                <a:effectLst/>
                <a:latin typeface="Arial" panose="020B0604020202020204" pitchFamily="34" charset="0"/>
                <a:ea typeface="+mn-ea"/>
                <a:cs typeface="Arial" panose="020B0604020202020204" pitchFamily="34" charset="0"/>
              </a:rPr>
              <a:t>Children's Hospital of Eastern Ontario, Division of Gastroenterology, Hepatology and Nutrition, Ottawa, Canada</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48</a:t>
            </a:r>
            <a:r>
              <a:rPr lang="en-US" i="1" kern="1200" dirty="0">
                <a:solidFill>
                  <a:schemeClr val="tx1"/>
                </a:solidFill>
                <a:effectLst/>
                <a:latin typeface="Arial" panose="020B0604020202020204" pitchFamily="34" charset="0"/>
                <a:ea typeface="+mn-ea"/>
                <a:cs typeface="Arial" panose="020B0604020202020204" pitchFamily="34" charset="0"/>
              </a:rPr>
              <a:t>Schneider Children's Medical Center of Israel, Institute of Gastroenterology, Nutrition and Liver Diseases, Petah Tikva, Israel</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49</a:t>
            </a:r>
            <a:r>
              <a:rPr lang="en-US" i="1" kern="1200" dirty="0">
                <a:solidFill>
                  <a:schemeClr val="tx1"/>
                </a:solidFill>
                <a:effectLst/>
                <a:latin typeface="Arial" panose="020B0604020202020204" pitchFamily="34" charset="0"/>
                <a:ea typeface="+mn-ea"/>
                <a:cs typeface="Arial" panose="020B0604020202020204" pitchFamily="34" charset="0"/>
              </a:rPr>
              <a:t>Fondazione IRCCS Ca’ Granda Ospedale Maggiore Policlinico, Servizio di Epatologia Pediatrica, Milan, Italy</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50</a:t>
            </a:r>
            <a:r>
              <a:rPr lang="en-US" i="1" kern="1200" dirty="0">
                <a:solidFill>
                  <a:schemeClr val="tx1"/>
                </a:solidFill>
                <a:effectLst/>
                <a:latin typeface="Arial" panose="020B0604020202020204" pitchFamily="34" charset="0"/>
                <a:ea typeface="+mn-ea"/>
                <a:cs typeface="Arial" panose="020B0604020202020204" pitchFamily="34" charset="0"/>
              </a:rPr>
              <a:t>Hôpital Bicêtre, AP-HP and Université Paris-Sud, Hépatologie pédiatrique and centre de référence national de l'atrésie des voies biliaires, Paris, France</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51</a:t>
            </a:r>
            <a:r>
              <a:rPr lang="en-US" i="1" kern="1200" dirty="0">
                <a:solidFill>
                  <a:schemeClr val="tx1"/>
                </a:solidFill>
                <a:effectLst/>
                <a:latin typeface="Arial" panose="020B0604020202020204" pitchFamily="34" charset="0"/>
                <a:ea typeface="+mn-ea"/>
                <a:cs typeface="Arial" panose="020B0604020202020204" pitchFamily="34" charset="0"/>
              </a:rPr>
              <a:t>King's College London, Institute of Liver Studies, London, United Kingdom</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52</a:t>
            </a:r>
            <a:r>
              <a:rPr lang="en-US" i="1" kern="1200" dirty="0">
                <a:solidFill>
                  <a:schemeClr val="tx1"/>
                </a:solidFill>
                <a:effectLst/>
                <a:latin typeface="Arial" panose="020B0604020202020204" pitchFamily="34" charset="0"/>
                <a:ea typeface="+mn-ea"/>
                <a:cs typeface="Arial" panose="020B0604020202020204" pitchFamily="34" charset="0"/>
              </a:rPr>
              <a:t>Toronto General Hospital University Health Network , Toronto, Canada</a:t>
            </a:r>
            <a:r>
              <a:rPr lang="de-DE" kern="1200" dirty="0">
                <a:solidFill>
                  <a:schemeClr val="tx1"/>
                </a:solidFill>
                <a:effectLst/>
                <a:latin typeface="Arial" panose="020B0604020202020204" pitchFamily="34" charset="0"/>
                <a:ea typeface="+mn-ea"/>
                <a:cs typeface="Arial" panose="020B0604020202020204" pitchFamily="34" charset="0"/>
              </a:rPr>
              <a:t>, </a:t>
            </a:r>
            <a:r>
              <a:rPr lang="en-US" i="1" kern="1200" baseline="30000" dirty="0">
                <a:solidFill>
                  <a:schemeClr val="tx1"/>
                </a:solidFill>
                <a:effectLst/>
                <a:latin typeface="Arial" panose="020B0604020202020204" pitchFamily="34" charset="0"/>
                <a:ea typeface="+mn-ea"/>
                <a:cs typeface="Arial" panose="020B0604020202020204" pitchFamily="34" charset="0"/>
              </a:rPr>
              <a:t>53</a:t>
            </a:r>
            <a:r>
              <a:rPr lang="en-US" i="1" kern="1200" dirty="0">
                <a:solidFill>
                  <a:schemeClr val="tx1"/>
                </a:solidFill>
                <a:effectLst/>
                <a:latin typeface="Arial" panose="020B0604020202020204" pitchFamily="34" charset="0"/>
                <a:ea typeface="+mn-ea"/>
                <a:cs typeface="Arial" panose="020B0604020202020204" pitchFamily="34" charset="0"/>
              </a:rPr>
              <a:t>Institute of Health Policy, Management and Evaluation, Toronto, Canada</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kern="1200" dirty="0">
                <a:solidFill>
                  <a:schemeClr val="tx1"/>
                </a:solidFill>
                <a:effectLst/>
                <a:latin typeface="Arial" panose="020B0604020202020204" pitchFamily="34" charset="0"/>
                <a:ea typeface="+mn-ea"/>
                <a:cs typeface="Arial" panose="020B0604020202020204" pitchFamily="34" charset="0"/>
              </a:rPr>
              <a:t>Email:</a:t>
            </a:r>
            <a:r>
              <a:rPr lang="en-US" i="1"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shannon.vandriel@sickkids.ca</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 </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 </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Background and aims:</a:t>
            </a:r>
            <a:r>
              <a:rPr lang="en-US" kern="1200" dirty="0">
                <a:solidFill>
                  <a:schemeClr val="tx1"/>
                </a:solidFill>
                <a:effectLst/>
                <a:latin typeface="Arial" panose="020B0604020202020204" pitchFamily="34" charset="0"/>
                <a:ea typeface="+mn-ea"/>
                <a:cs typeface="Arial" panose="020B0604020202020204" pitchFamily="34" charset="0"/>
              </a:rPr>
              <a:t> </a:t>
            </a:r>
            <a:r>
              <a:rPr lang="en-GB" kern="1200" dirty="0">
                <a:solidFill>
                  <a:schemeClr val="tx1"/>
                </a:solidFill>
                <a:effectLst/>
                <a:latin typeface="Arial" panose="020B0604020202020204" pitchFamily="34" charset="0"/>
                <a:ea typeface="+mn-ea"/>
                <a:cs typeface="Arial" panose="020B0604020202020204" pitchFamily="34" charset="0"/>
              </a:rPr>
              <a:t>Alagille Syndrome (ALGS) is a rare multisystem disorder and one of the most common inherited causes of neonatal cholestasis. Prior ALGS studies largely come from tertiary liver centers and therefore select for the most severely affected cholestatic patients. As a result, the full spectrum of ALGS liver involvement remains unclear. Also, a comprehensive assessment of extrahepatic manifestations in a large cohort is missing. The Global ALagille Alliance (GALA) Study Group was established to overcome these limitations.</a:t>
            </a:r>
          </a:p>
          <a:p>
            <a:pPr marL="0" indent="0">
              <a:buNone/>
            </a:pPr>
            <a:endParaRPr lang="en-US"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Method:</a:t>
            </a:r>
            <a:r>
              <a:rPr lang="en-US" kern="1200" dirty="0">
                <a:solidFill>
                  <a:schemeClr val="tx1"/>
                </a:solidFill>
                <a:effectLst/>
                <a:latin typeface="Arial" panose="020B0604020202020204" pitchFamily="34" charset="0"/>
                <a:ea typeface="+mn-ea"/>
                <a:cs typeface="Arial" panose="020B0604020202020204" pitchFamily="34" charset="0"/>
              </a:rPr>
              <a:t> </a:t>
            </a:r>
            <a:r>
              <a:rPr lang="en-CA" kern="1200" dirty="0">
                <a:solidFill>
                  <a:schemeClr val="tx1"/>
                </a:solidFill>
                <a:effectLst/>
                <a:latin typeface="Arial" panose="020B0604020202020204" pitchFamily="34" charset="0"/>
                <a:ea typeface="+mn-ea"/>
                <a:cs typeface="Arial" panose="020B0604020202020204" pitchFamily="34" charset="0"/>
              </a:rPr>
              <a:t>Multicenter retrospective analysis of children with a clinically and/or genetically confirmed ALGS diagnosis, born between Jan-1997 and Aug-2019. Histopathological features in liver biopsies were compared with chi-square. Cox proportional hazards models were constructed to determine transplant-free survival (TFS) in ALGS patients who underwent a Kasai or biliary diversion (BD). TFS and overall survival were estimated using the Kaplan-Meier method.</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Results:</a:t>
            </a:r>
            <a:r>
              <a:rPr lang="en-US" kern="1200" dirty="0">
                <a:solidFill>
                  <a:schemeClr val="tx1"/>
                </a:solidFill>
                <a:effectLst/>
                <a:latin typeface="Arial" panose="020B0604020202020204" pitchFamily="34" charset="0"/>
                <a:ea typeface="+mn-ea"/>
                <a:cs typeface="Arial" panose="020B0604020202020204" pitchFamily="34" charset="0"/>
              </a:rPr>
              <a:t> 1154 ALGS (58% male) patients from 25 countries were included (median follow-up 5.6 years, IQR 2.3 – 11.3). Of the 75% genetically confirmed patients, 93% have a mutation in </a:t>
            </a:r>
            <a:r>
              <a:rPr lang="en-US" i="1" kern="1200" dirty="0">
                <a:solidFill>
                  <a:schemeClr val="tx1"/>
                </a:solidFill>
                <a:effectLst/>
                <a:latin typeface="Arial" panose="020B0604020202020204" pitchFamily="34" charset="0"/>
                <a:ea typeface="+mn-ea"/>
                <a:cs typeface="Arial" panose="020B0604020202020204" pitchFamily="34" charset="0"/>
              </a:rPr>
              <a:t>JAG1 </a:t>
            </a:r>
            <a:r>
              <a:rPr lang="en-US" kern="1200" dirty="0">
                <a:solidFill>
                  <a:schemeClr val="tx1"/>
                </a:solidFill>
                <a:effectLst/>
                <a:latin typeface="Arial" panose="020B0604020202020204" pitchFamily="34" charset="0"/>
                <a:ea typeface="+mn-ea"/>
                <a:cs typeface="Arial" panose="020B0604020202020204" pitchFamily="34" charset="0"/>
              </a:rPr>
              <a:t>and 4% in </a:t>
            </a:r>
            <a:r>
              <a:rPr lang="en-US" i="1" kern="1200" dirty="0">
                <a:solidFill>
                  <a:schemeClr val="tx1"/>
                </a:solidFill>
                <a:effectLst/>
                <a:latin typeface="Arial" panose="020B0604020202020204" pitchFamily="34" charset="0"/>
                <a:ea typeface="+mn-ea"/>
                <a:cs typeface="Arial" panose="020B0604020202020204" pitchFamily="34" charset="0"/>
              </a:rPr>
              <a:t>NOTCH2</a:t>
            </a:r>
            <a:r>
              <a:rPr lang="en-US" kern="1200" dirty="0">
                <a:solidFill>
                  <a:schemeClr val="tx1"/>
                </a:solidFill>
                <a:effectLst/>
                <a:latin typeface="Arial" panose="020B0604020202020204" pitchFamily="34" charset="0"/>
                <a:ea typeface="+mn-ea"/>
                <a:cs typeface="Arial" panose="020B0604020202020204" pitchFamily="34" charset="0"/>
              </a:rPr>
              <a:t> (69% </a:t>
            </a:r>
            <a:r>
              <a:rPr lang="en-US" i="1" kern="1200" dirty="0">
                <a:solidFill>
                  <a:schemeClr val="tx1"/>
                </a:solidFill>
                <a:effectLst/>
                <a:latin typeface="Arial" panose="020B0604020202020204" pitchFamily="34" charset="0"/>
                <a:ea typeface="+mn-ea"/>
                <a:cs typeface="Arial" panose="020B0604020202020204" pitchFamily="34" charset="0"/>
              </a:rPr>
              <a:t>de novo</a:t>
            </a:r>
            <a:r>
              <a:rPr lang="en-US" kern="1200" dirty="0">
                <a:solidFill>
                  <a:schemeClr val="tx1"/>
                </a:solidFill>
                <a:effectLst/>
                <a:latin typeface="Arial" panose="020B0604020202020204" pitchFamily="34" charset="0"/>
                <a:ea typeface="+mn-ea"/>
                <a:cs typeface="Arial" panose="020B0604020202020204" pitchFamily="34" charset="0"/>
              </a:rPr>
              <a:t>). Any cardiac anomaly was the most common extrahepatic manifestation (89%), followed by characteristic facies (88%), posterior embryotoxon (49%), butterfly vertebrae (44%), and renal anomalies (35%). MRI and CT reports revealed cerebral and intra-abdominal vascular anomalies in 34% and 31% of patients, respectively. Review of 497 baseline liver biopsy reports (Table) revealed an increasing frequency of bile duct paucity with age (p=0.01) and features of biliary obstruction in 20% of biopsies &lt;6-months. 10-and-18-year TFS rates in 911 ALGS patients presenting with neonatal cholestasis were 57% and 41%, respectively. ALGS patients who underwent a Kasai (n=74, HR 3.3, 95% CI 2.4-4.5; p&lt;0.001) or BD (n=46, HR 2.0, 95% CI 1.4-3.7; p=0.004) had significantly lower rates of TFS. Overall 10-and 18-year survival rates were 90.9% and 88.6%, respectively.</a:t>
            </a:r>
            <a:endParaRPr lang="en-GB"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b="1" kern="1200" dirty="0">
                <a:solidFill>
                  <a:schemeClr val="tx1"/>
                </a:solidFill>
                <a:effectLst/>
                <a:latin typeface="Arial" panose="020B0604020202020204" pitchFamily="34" charset="0"/>
                <a:ea typeface="+mn-ea"/>
                <a:cs typeface="Arial" panose="020B0604020202020204" pitchFamily="34" charset="0"/>
              </a:rPr>
              <a:t>Conclusion:</a:t>
            </a:r>
            <a:r>
              <a:rPr lang="en-US" kern="1200" dirty="0">
                <a:solidFill>
                  <a:schemeClr val="tx1"/>
                </a:solidFill>
                <a:effectLst/>
                <a:latin typeface="Arial" panose="020B0604020202020204" pitchFamily="34" charset="0"/>
                <a:ea typeface="+mn-ea"/>
                <a:cs typeface="Arial" panose="020B0604020202020204" pitchFamily="34" charset="0"/>
              </a:rPr>
              <a:t> We describe the largest global cohort of ALGS to date. Almost 60% of ALGS children with neonatal cholestasis will undergo liver transplantation by the age of 18 years. ALGS patients who underwent a Kasai procedure had significantly lower rates of TFS – it remains to be seen if this is due to a more severe hepatic phenotype in these patients, or if Kasai adversely affects hepatic natural history. This dataset provides a robust foundation for future clinical studies in ALGS.</a:t>
            </a:r>
            <a:endParaRPr lang="en-GB"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b="0" i="1" kern="1200" dirty="0">
              <a:solidFill>
                <a:schemeClr val="tx1"/>
              </a:solidFill>
              <a:effectLst/>
              <a:latin typeface="Arial"/>
              <a:cs typeface="Arial"/>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b="0" i="1" kern="1200" dirty="0">
              <a:solidFill>
                <a:schemeClr val="tx1"/>
              </a:solidFill>
              <a:effectLst/>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247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indent="0" fontAlgn="base">
              <a:buNone/>
            </a:pPr>
            <a:r>
              <a:rPr lang="en-US" sz="1000" b="0" i="1" kern="1200" dirty="0">
                <a:solidFill>
                  <a:schemeClr val="tx1"/>
                </a:solidFill>
                <a:effectLst/>
                <a:latin typeface="Arial"/>
                <a:cs typeface="Arial"/>
              </a:rPr>
              <a:t>Abbreviations: ALT, alanine aminotransferase; ICP, intrahepatic cholestasis; NT-proBNP, N-terminal of pro-B-type natriuretic protein; r, correlation coefficient; TSBA, total serum bile acid; UDCA, ursodeoxycholic acid treatment</a:t>
            </a:r>
          </a:p>
          <a:p>
            <a:pPr marL="0" indent="0" fontAlgn="base">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FRI316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Elevated serum bile acid and alanine aminotransferase concentrations in intrahepatic cholestasis of pregnancy are associated with increased fetal NT-proBNP which is ameliorated by ursodeoxycholic acid treatment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Tharni Vasavan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Jenny Chambers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Paul Seed</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Peter Dixon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Jim Thornton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Lucy Chappell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Catherine Williamson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King's College London, Women and Children's Health,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Nottingham, Obstetrics &amp; Gynaecology,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tharni.vasavan@kcl.ac.uk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Intrahepatic cholestasis of pregnancy (ICP), diagnosed by elevated maternal total serum bile acid (TSBA) concentrations and pruritus, is associated with fetal cardiac dysfunction that is thought to cause the increased rate of stillbirth observed in severe forms of the disease.  We aimed to investigate the relationship between severity of deranged markers of liver function shown in ICP and fetal NT-proBNP, a marker of heart failure, at birth and assess the effect of ursodeoxycholic acid (UDCA) treatment.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Serum samples were collected between 1 and 21 days before birth from 17 women with uncomplicated pregnancies (defined as controls) and 68 women with ICP (35 of whom were untreated and 33 UDCA-treated) from St. Thomas’ and Queen Charlotte’s and Chelsea Hospitals (London, UK).  TSBA, alanine aminotransferase (ALT) and bilirubin concentrations were tested in-house by pathology laboratories.  Umbilical cord serum samples were collected immediately after birth and </a:t>
            </a:r>
            <a:r>
              <a:rPr lang="en-GB" sz="1000" kern="1200" dirty="0">
                <a:solidFill>
                  <a:schemeClr val="tx1"/>
                </a:solidFill>
                <a:effectLst/>
                <a:latin typeface="Arial" panose="020B0604020202020204" pitchFamily="34" charset="0"/>
                <a:ea typeface="+mn-ea"/>
                <a:cs typeface="Arial" panose="020B0604020202020204" pitchFamily="34" charset="0"/>
              </a:rPr>
              <a:t>NT-proBNP was measured via a human proBNP enzyme linked immunosorbant assay kit.  Maternal liver function and fetal NT-proBNP measurements were log transformed and the relationship between them analysed using linear regression models adjusted for the potential confounding variables of labour induction, mode of delivery and gestational age at delivery.  Figure 1 contains partial residual plots and fitted regression lines from the above models which include control participant data.</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A 1% increase in maternal TSBA or ALT concentration resulted in a 0.24% or 0.26% increase in fetal NT-proBNP concentration respectively (p = 0.0367 and p = 0.0260, Figures 1A and 1C).  No significant associations were observed in women who had UDCA treatment (p = 0.1355 and p = 0.2072, respectively, Figures 1B and 1D). Maternal bilirubin values did not have any significant associations with fetal NT-proBNP concentration in untreated participants (p = 0.1065) or UDCA-treated participants (p = 0.0646).</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Fetal NT-proBNP concentration in untreated ICP increases with increasing maternal concentrations of TSBA and ALT; this is not observed in UDCA-treated ICP.  This suggests that pregnancies complicated by untreated ICP may have a higher likelihood of fetal impaired ventricular function which is associated with severity of disease.  UDCA treatment appears to have a protective effect. Further studies are required to assess the clinical impact of these data.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fontAlgn="base">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a:cs typeface="Arial"/>
              </a:rPr>
              <a:t>Abbreviations: ALT, alanine aminotransferase; ICP, intrahepatic cholestasis; NT-proBNP, N-terminal of pro-B-type natriuretic protein; r, correlation coefficient; TSBA, total serum bile acid; UDCA, ursodeoxycholic acid treatment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FRI316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Elevated serum bile acid and alanine aminotransferase concentrations in intrahepatic cholestasis of pregnancy are associated with increased fetal NT-proBNP which is ameliorated by ursodeoxycholic acid treatment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Tharni Vasavan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Jenny Chambers</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Paul Seed</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Peter Dixon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Jim Thornton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Lucy Chappell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Catherine Williamson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King's College London, Women and Children's Health,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Nottingham, Obstetrics &amp; Gynaecology,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tharni.vasavan@kcl.ac.uk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Intrahepatic cholestasis of pregnancy (ICP), diagnosed by elevated maternal total serum bile acid (TSBA) concentrations and pruritus, is associated with fetal cardiac dysfunction that is thought to cause the increased rate of stillbirth observed in severe forms of the disease.  We aimed to investigate the relationship between severity of deranged markers of liver function shown in ICP and fetal NT-proBNP, a marker of heart failure, at birth and assess the effect of ursodeoxycholic acid (UDCA) treatment.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Serum samples were collected between 1 and 21 days before birth from 17 women with uncomplicated pregnancies (defined as controls) and 68 women with ICP (35 of whom were untreated and 33 UDCA-treated) from St. Thomas’ and Queen Charlotte’s and Chelsea Hospitals (London, UK).  TSBA, alanine aminotransferase (ALT) and bilirubin concentrations were tested in-house by pathology laboratories.  Umbilical cord serum samples were collected immediately after birth and </a:t>
            </a:r>
            <a:r>
              <a:rPr lang="en-GB" sz="1000" kern="1200" dirty="0">
                <a:solidFill>
                  <a:schemeClr val="tx1"/>
                </a:solidFill>
                <a:effectLst/>
                <a:latin typeface="Arial" panose="020B0604020202020204" pitchFamily="34" charset="0"/>
                <a:ea typeface="+mn-ea"/>
                <a:cs typeface="Arial" panose="020B0604020202020204" pitchFamily="34" charset="0"/>
              </a:rPr>
              <a:t>NT-proBNP was measured via a human proBNP enzyme linked immunosorbant assay kit.  Maternal liver function and fetal NT-proBNP measurements were log transformed and the relationship between them analysed using linear regression models adjusted for the potential confounding variables of labour induction, mode of delivery and gestational age at delivery.  Figure 1 contains partial residual plots and fitted regression lines from the above models which include control participant data.</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A 1% increase in maternal TSBA or ALT concentration resulted in a 0.24% or 0.26% increase in fetal NT-proBNP concentration respectively (p = 0.0367 and p = 0.0260, Figures 1A and 1C).  No significant associations were observed in women who had UDCA treatment (p = 0.1355 and p = 0.2072, respectively, Figures 1B and 1D). Maternal bilirubin values did not have any significant associations with fetal NT-proBNP concentration in untreated participants (p = 0.1065) or UDCA-treated participants (p = 0.0646).</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Fetal NT-proBNP concentration in untreated ICP increases with increasing maternal concentrations of TSBA and ALT; this is not observed in UDCA-treated ICP.  This suggests that pregnancies complicated by untreated ICP may have a higher likelihood of fetal impaired ventricular function which is associated with severity of disease.  UDCA treatment appears to have a protective effect. Further studies are required to assess the clinical impact of these data.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defRPr/>
            </a:pPr>
            <a:endParaRPr lang="en-GB" sz="1000" dirty="0">
              <a:solidFill>
                <a:prstClr val="black"/>
              </a:solidFill>
              <a:latin typeface="Times New Roman" panose="02020603050405020304" pitchFamily="18" charset="0"/>
              <a:ea typeface="Times New Roman" panose="02020603050405020304" pitchFamily="18" charset="0"/>
              <a:cs typeface="Times New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247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3</a:t>
            </a:fld>
            <a:endParaRPr lang="en-GB" dirty="0"/>
          </a:p>
        </p:txBody>
      </p:sp>
    </p:spTree>
    <p:extLst>
      <p:ext uri="{BB962C8B-B14F-4D97-AF65-F5344CB8AC3E}">
        <p14:creationId xmlns:p14="http://schemas.microsoft.com/office/powerpoint/2010/main" val="340233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4</a:t>
            </a:fld>
            <a:endParaRPr lang="en-GB" dirty="0"/>
          </a:p>
        </p:txBody>
      </p:sp>
    </p:spTree>
    <p:extLst>
      <p:ext uri="{BB962C8B-B14F-4D97-AF65-F5344CB8AC3E}">
        <p14:creationId xmlns:p14="http://schemas.microsoft.com/office/powerpoint/2010/main" val="122432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389261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indent="0" fontAlgn="base">
              <a:buNone/>
            </a:pPr>
            <a:r>
              <a:rPr lang="en-US" sz="1000" b="0" i="1" kern="1200" dirty="0">
                <a:solidFill>
                  <a:schemeClr val="tx1"/>
                </a:solidFill>
                <a:effectLst/>
                <a:latin typeface="Arial"/>
                <a:cs typeface="Arial"/>
              </a:rPr>
              <a:t>Abbreviations: ALT, alanine aminotransferase; AST, aspartate aminotransferase; FIB-4, fibrosis 4; HPVG, </a:t>
            </a:r>
            <a:r>
              <a:rPr lang="en-GB" sz="1000" b="0" i="1" kern="1200" dirty="0">
                <a:solidFill>
                  <a:schemeClr val="tx1"/>
                </a:solidFill>
                <a:effectLst/>
                <a:latin typeface="Arial"/>
                <a:cs typeface="Arial"/>
              </a:rPr>
              <a:t>h</a:t>
            </a:r>
            <a:r>
              <a:rPr lang="en-GB" sz="1000" b="0" i="1" dirty="0"/>
              <a:t>epatic venous pressure gradient; </a:t>
            </a:r>
            <a:r>
              <a:rPr lang="en-US" sz="1000" b="0" i="1" kern="1200" dirty="0">
                <a:solidFill>
                  <a:schemeClr val="tx1"/>
                </a:solidFill>
                <a:effectLst/>
                <a:latin typeface="Arial"/>
                <a:cs typeface="Arial"/>
              </a:rPr>
              <a:t>LI, liver involvement; MELD, model for end-stage liver disease; TRG, telomere-related genes</a:t>
            </a:r>
          </a:p>
          <a:p>
            <a:pPr marL="0" indent="0" fontAlgn="base">
              <a:buNone/>
            </a:pPr>
            <a:endParaRPr lang="en-US" sz="1000" b="0" i="1" kern="1200" dirty="0">
              <a:solidFill>
                <a:schemeClr val="tx1"/>
              </a:solidFill>
              <a:effectLst/>
              <a:latin typeface="Arial"/>
              <a:ea typeface="+mn-ea"/>
              <a:cs typeface="Arial"/>
            </a:endParaRPr>
          </a:p>
          <a:p>
            <a:pPr marL="0" indent="0" rtl="0" fontAlgn="base">
              <a:buNone/>
            </a:pPr>
            <a:r>
              <a:rPr lang="en-US" sz="1000" b="1" i="0" kern="1200" dirty="0">
                <a:solidFill>
                  <a:schemeClr val="tx1"/>
                </a:solidFill>
                <a:effectLst/>
                <a:latin typeface="+mn-lt"/>
                <a:ea typeface="+mn-ea"/>
                <a:cs typeface="+mn-cs"/>
              </a:rPr>
              <a:t>GS03</a:t>
            </a:r>
            <a:r>
              <a:rPr lang="en-US" sz="1000" b="0" i="0" kern="1200" dirty="0">
                <a:solidFill>
                  <a:schemeClr val="tx1"/>
                </a:solidFill>
                <a:effectLst/>
                <a:latin typeface="+mn-lt"/>
                <a:ea typeface="+mn-ea"/>
                <a:cs typeface="+mn-cs"/>
              </a:rPr>
              <a:t> </a:t>
            </a:r>
          </a:p>
          <a:p>
            <a:pPr marL="0" indent="0" rtl="0" fontAlgn="base">
              <a:buNone/>
            </a:pPr>
            <a:r>
              <a:rPr lang="en-US" sz="1000" b="1" i="0" kern="1200" dirty="0">
                <a:solidFill>
                  <a:schemeClr val="tx1"/>
                </a:solidFill>
                <a:effectLst/>
                <a:latin typeface="+mn-lt"/>
                <a:ea typeface="+mn-ea"/>
                <a:cs typeface="+mn-cs"/>
              </a:rPr>
              <a:t>Liver involvement in patients with telomere-related genes mutations: prevalence, clinical, radiological, pathological features, outcome and risk factors</a:t>
            </a:r>
            <a:r>
              <a:rPr lang="en-US" sz="1000" b="0" i="0" kern="1200" dirty="0">
                <a:solidFill>
                  <a:schemeClr val="tx1"/>
                </a:solidFill>
                <a:effectLst/>
                <a:latin typeface="+mn-lt"/>
                <a:ea typeface="+mn-ea"/>
                <a:cs typeface="+mn-cs"/>
              </a:rPr>
              <a:t> </a:t>
            </a:r>
          </a:p>
          <a:p>
            <a:pPr marL="0" indent="0" rtl="0" fontAlgn="base">
              <a:buNone/>
            </a:pPr>
            <a:r>
              <a:rPr lang="en-US" sz="1000" b="0" i="0" u="sng" kern="1200" dirty="0">
                <a:solidFill>
                  <a:schemeClr val="tx1"/>
                </a:solidFill>
                <a:effectLst/>
                <a:latin typeface="+mn-lt"/>
                <a:ea typeface="+mn-ea"/>
                <a:cs typeface="+mn-cs"/>
              </a:rPr>
              <a:t>Sabrina SIDALI</a:t>
            </a:r>
            <a:r>
              <a:rPr lang="en-US" sz="1000" b="0" i="0" kern="1200" baseline="30000" dirty="0">
                <a:solidFill>
                  <a:schemeClr val="tx1"/>
                </a:solidFill>
                <a:effectLst/>
                <a:latin typeface="+mn-lt"/>
                <a:ea typeface="+mn-ea"/>
                <a:cs typeface="+mn-cs"/>
              </a:rPr>
              <a:t>1</a:t>
            </a:r>
            <a:r>
              <a:rPr lang="en-US" sz="1000" b="0" i="0" kern="1200" dirty="0">
                <a:solidFill>
                  <a:schemeClr val="tx1"/>
                </a:solidFill>
                <a:effectLst/>
                <a:latin typeface="+mn-lt"/>
                <a:ea typeface="+mn-ea"/>
                <a:cs typeface="+mn-cs"/>
              </a:rPr>
              <a:t>, Raphaël Borie</a:t>
            </a:r>
            <a:r>
              <a:rPr lang="en-US" sz="1000" b="0" i="0" kern="1200" baseline="30000" dirty="0">
                <a:solidFill>
                  <a:schemeClr val="tx1"/>
                </a:solidFill>
                <a:effectLst/>
                <a:latin typeface="+mn-lt"/>
                <a:ea typeface="+mn-ea"/>
                <a:cs typeface="+mn-cs"/>
              </a:rPr>
              <a:t>2</a:t>
            </a:r>
            <a:r>
              <a:rPr lang="en-US" sz="1000" b="0" i="0" kern="1200" dirty="0">
                <a:solidFill>
                  <a:schemeClr val="tx1"/>
                </a:solidFill>
                <a:effectLst/>
                <a:latin typeface="+mn-lt"/>
                <a:ea typeface="+mn-ea"/>
                <a:cs typeface="+mn-cs"/>
              </a:rPr>
              <a:t>, Sicre Flore</a:t>
            </a:r>
            <a:r>
              <a:rPr lang="en-US" sz="1000" b="0" i="0" kern="1200" baseline="30000" dirty="0">
                <a:solidFill>
                  <a:schemeClr val="tx1"/>
                </a:solidFill>
                <a:effectLst/>
                <a:latin typeface="+mn-lt"/>
                <a:ea typeface="+mn-ea"/>
                <a:cs typeface="+mn-cs"/>
              </a:rPr>
              <a:t>3</a:t>
            </a:r>
            <a:r>
              <a:rPr lang="en-US" sz="1000" b="0" i="0" kern="1200" dirty="0">
                <a:solidFill>
                  <a:schemeClr val="tx1"/>
                </a:solidFill>
                <a:effectLst/>
                <a:latin typeface="+mn-lt"/>
                <a:ea typeface="+mn-ea"/>
                <a:cs typeface="+mn-cs"/>
              </a:rPr>
              <a:t>, Elodie Lainey</a:t>
            </a:r>
            <a:r>
              <a:rPr lang="en-US" sz="1000" b="0" i="0" kern="1200" baseline="30000" dirty="0">
                <a:solidFill>
                  <a:schemeClr val="tx1"/>
                </a:solidFill>
                <a:effectLst/>
                <a:latin typeface="+mn-lt"/>
                <a:ea typeface="+mn-ea"/>
                <a:cs typeface="+mn-cs"/>
              </a:rPr>
              <a:t>4</a:t>
            </a:r>
            <a:r>
              <a:rPr lang="en-US" sz="1000" b="0" i="0" kern="1200" dirty="0">
                <a:solidFill>
                  <a:schemeClr val="tx1"/>
                </a:solidFill>
                <a:effectLst/>
                <a:latin typeface="+mn-lt"/>
                <a:ea typeface="+mn-ea"/>
                <a:cs typeface="+mn-cs"/>
              </a:rPr>
              <a:t>, Pierre-Emmanuel Rautou</a:t>
            </a:r>
            <a:r>
              <a:rPr lang="en-US" sz="1000" b="0" i="0" kern="1200" baseline="30000" dirty="0">
                <a:solidFill>
                  <a:schemeClr val="tx1"/>
                </a:solidFill>
                <a:effectLst/>
                <a:latin typeface="+mn-lt"/>
                <a:ea typeface="+mn-ea"/>
                <a:cs typeface="+mn-cs"/>
              </a:rPr>
              <a:t>1</a:t>
            </a:r>
            <a:r>
              <a:rPr lang="en-US" sz="1000" b="0" i="0" kern="1200" dirty="0">
                <a:solidFill>
                  <a:schemeClr val="tx1"/>
                </a:solidFill>
                <a:effectLst/>
                <a:latin typeface="+mn-lt"/>
                <a:ea typeface="+mn-ea"/>
                <a:cs typeface="+mn-cs"/>
              </a:rPr>
              <a:t>, Jacques Cadranel</a:t>
            </a:r>
            <a:r>
              <a:rPr lang="en-US" sz="1000" b="0" i="0" kern="1200" baseline="30000" dirty="0">
                <a:solidFill>
                  <a:schemeClr val="tx1"/>
                </a:solidFill>
                <a:effectLst/>
                <a:latin typeface="+mn-lt"/>
                <a:ea typeface="+mn-ea"/>
                <a:cs typeface="+mn-cs"/>
              </a:rPr>
              <a:t>5</a:t>
            </a:r>
            <a:r>
              <a:rPr lang="en-US" sz="1000" b="0" i="0" kern="1200" dirty="0">
                <a:solidFill>
                  <a:schemeClr val="tx1"/>
                </a:solidFill>
                <a:effectLst/>
                <a:latin typeface="+mn-lt"/>
                <a:ea typeface="+mn-ea"/>
                <a:cs typeface="+mn-cs"/>
              </a:rPr>
              <a:t>, Jean-marc Naccache</a:t>
            </a:r>
            <a:r>
              <a:rPr lang="en-US" sz="1000" b="0" i="0" kern="1200" baseline="30000" dirty="0">
                <a:solidFill>
                  <a:schemeClr val="tx1"/>
                </a:solidFill>
                <a:effectLst/>
                <a:latin typeface="+mn-lt"/>
                <a:ea typeface="+mn-ea"/>
                <a:cs typeface="+mn-cs"/>
              </a:rPr>
              <a:t>5</a:t>
            </a:r>
            <a:r>
              <a:rPr lang="en-US" sz="1000" b="0" i="0" kern="1200" dirty="0">
                <a:solidFill>
                  <a:schemeClr val="tx1"/>
                </a:solidFill>
                <a:effectLst/>
                <a:latin typeface="+mn-lt"/>
                <a:ea typeface="+mn-ea"/>
                <a:cs typeface="+mn-cs"/>
              </a:rPr>
              <a:t>, Vincent Cottin</a:t>
            </a:r>
            <a:r>
              <a:rPr lang="en-US" sz="1000" b="0" i="0" kern="1200" baseline="30000" dirty="0">
                <a:solidFill>
                  <a:schemeClr val="tx1"/>
                </a:solidFill>
                <a:effectLst/>
                <a:latin typeface="+mn-lt"/>
                <a:ea typeface="+mn-ea"/>
                <a:cs typeface="+mn-cs"/>
              </a:rPr>
              <a:t>6</a:t>
            </a:r>
            <a:r>
              <a:rPr lang="en-US" sz="1000" b="0" i="0" kern="1200" dirty="0">
                <a:solidFill>
                  <a:schemeClr val="tx1"/>
                </a:solidFill>
                <a:effectLst/>
                <a:latin typeface="+mn-lt"/>
                <a:ea typeface="+mn-ea"/>
                <a:cs typeface="+mn-cs"/>
              </a:rPr>
              <a:t>, Jérôme Dumortier</a:t>
            </a:r>
            <a:r>
              <a:rPr lang="en-US" sz="1000" b="0" i="0" kern="1200" baseline="30000" dirty="0">
                <a:solidFill>
                  <a:schemeClr val="tx1"/>
                </a:solidFill>
                <a:effectLst/>
                <a:latin typeface="+mn-lt"/>
                <a:ea typeface="+mn-ea"/>
                <a:cs typeface="+mn-cs"/>
              </a:rPr>
              <a:t>7</a:t>
            </a:r>
            <a:r>
              <a:rPr lang="en-US" sz="1000" b="0" i="0" kern="1200" dirty="0">
                <a:solidFill>
                  <a:schemeClr val="tx1"/>
                </a:solidFill>
                <a:effectLst/>
                <a:latin typeface="+mn-lt"/>
                <a:ea typeface="+mn-ea"/>
                <a:cs typeface="+mn-cs"/>
              </a:rPr>
              <a:t>, Emmanuel Jacquemin</a:t>
            </a:r>
            <a:r>
              <a:rPr lang="en-US" sz="1000" b="0" i="0" kern="1200" baseline="30000" dirty="0">
                <a:solidFill>
                  <a:schemeClr val="tx1"/>
                </a:solidFill>
                <a:effectLst/>
                <a:latin typeface="+mn-lt"/>
                <a:ea typeface="+mn-ea"/>
                <a:cs typeface="+mn-cs"/>
              </a:rPr>
              <a:t>8</a:t>
            </a:r>
            <a:r>
              <a:rPr lang="en-US" sz="1000" b="0" i="0" kern="1200" dirty="0">
                <a:solidFill>
                  <a:schemeClr val="tx1"/>
                </a:solidFill>
                <a:effectLst/>
                <a:latin typeface="+mn-lt"/>
                <a:ea typeface="+mn-ea"/>
                <a:cs typeface="+mn-cs"/>
              </a:rPr>
              <a:t>, nousbaum jean baptiste</a:t>
            </a:r>
            <a:r>
              <a:rPr lang="en-US" sz="1000" b="0" i="0" kern="1200" baseline="30000" dirty="0">
                <a:solidFill>
                  <a:schemeClr val="tx1"/>
                </a:solidFill>
                <a:effectLst/>
                <a:latin typeface="+mn-lt"/>
                <a:ea typeface="+mn-ea"/>
                <a:cs typeface="+mn-cs"/>
              </a:rPr>
              <a:t>9</a:t>
            </a:r>
            <a:r>
              <a:rPr lang="en-US" sz="1000" b="0" i="0" kern="1200" dirty="0">
                <a:solidFill>
                  <a:schemeClr val="tx1"/>
                </a:solidFill>
                <a:effectLst/>
                <a:latin typeface="+mn-lt"/>
                <a:ea typeface="+mn-ea"/>
                <a:cs typeface="+mn-cs"/>
              </a:rPr>
              <a:t>, Sandrine Hirschi</a:t>
            </a:r>
            <a:r>
              <a:rPr lang="en-US" sz="1000" b="0" i="0" kern="1200" baseline="30000" dirty="0">
                <a:solidFill>
                  <a:schemeClr val="tx1"/>
                </a:solidFill>
                <a:effectLst/>
                <a:latin typeface="+mn-lt"/>
                <a:ea typeface="+mn-ea"/>
                <a:cs typeface="+mn-cs"/>
              </a:rPr>
              <a:t>10</a:t>
            </a:r>
            <a:r>
              <a:rPr lang="en-US" sz="1000" b="0" i="0" kern="1200" dirty="0">
                <a:solidFill>
                  <a:schemeClr val="tx1"/>
                </a:solidFill>
                <a:effectLst/>
                <a:latin typeface="+mn-lt"/>
                <a:ea typeface="+mn-ea"/>
                <a:cs typeface="+mn-cs"/>
              </a:rPr>
              <a:t>, Arnaud Bourdin</a:t>
            </a:r>
            <a:r>
              <a:rPr lang="en-US" sz="1000" b="0" i="0" kern="1200" baseline="30000" dirty="0">
                <a:solidFill>
                  <a:schemeClr val="tx1"/>
                </a:solidFill>
                <a:effectLst/>
                <a:latin typeface="+mn-lt"/>
                <a:ea typeface="+mn-ea"/>
                <a:cs typeface="+mn-cs"/>
              </a:rPr>
              <a:t>11</a:t>
            </a:r>
            <a:r>
              <a:rPr lang="en-US" sz="1000" b="0" i="0" kern="1200" dirty="0">
                <a:solidFill>
                  <a:schemeClr val="tx1"/>
                </a:solidFill>
                <a:effectLst/>
                <a:latin typeface="+mn-lt"/>
                <a:ea typeface="+mn-ea"/>
                <a:cs typeface="+mn-cs"/>
              </a:rPr>
              <a:t>, Magdalena Meszaros</a:t>
            </a:r>
            <a:r>
              <a:rPr lang="en-US" sz="1000" b="0" i="0" kern="1200" baseline="30000" dirty="0">
                <a:solidFill>
                  <a:schemeClr val="tx1"/>
                </a:solidFill>
                <a:effectLst/>
                <a:latin typeface="+mn-lt"/>
                <a:ea typeface="+mn-ea"/>
                <a:cs typeface="+mn-cs"/>
              </a:rPr>
              <a:t>11</a:t>
            </a:r>
            <a:r>
              <a:rPr lang="en-US" sz="1000" b="0" i="0" kern="1200" dirty="0">
                <a:solidFill>
                  <a:schemeClr val="tx1"/>
                </a:solidFill>
                <a:effectLst/>
                <a:latin typeface="+mn-lt"/>
                <a:ea typeface="+mn-ea"/>
                <a:cs typeface="+mn-cs"/>
              </a:rPr>
              <a:t>, Sebastien Dharancy</a:t>
            </a:r>
            <a:r>
              <a:rPr lang="en-US" sz="1000" b="0" i="0" kern="1200" baseline="30000" dirty="0">
                <a:solidFill>
                  <a:schemeClr val="tx1"/>
                </a:solidFill>
                <a:effectLst/>
                <a:latin typeface="+mn-lt"/>
                <a:ea typeface="+mn-ea"/>
                <a:cs typeface="+mn-cs"/>
              </a:rPr>
              <a:t>12</a:t>
            </a:r>
            <a:r>
              <a:rPr lang="en-US" sz="1000" b="0" i="0" kern="1200" dirty="0">
                <a:solidFill>
                  <a:schemeClr val="tx1"/>
                </a:solidFill>
                <a:effectLst/>
                <a:latin typeface="+mn-lt"/>
                <a:ea typeface="+mn-ea"/>
                <a:cs typeface="+mn-cs"/>
              </a:rPr>
              <a:t>, Sophie Hilaire</a:t>
            </a:r>
            <a:r>
              <a:rPr lang="en-US" sz="1000" b="0" i="0" kern="1200" baseline="30000" dirty="0">
                <a:solidFill>
                  <a:schemeClr val="tx1"/>
                </a:solidFill>
                <a:effectLst/>
                <a:latin typeface="+mn-lt"/>
                <a:ea typeface="+mn-ea"/>
                <a:cs typeface="+mn-cs"/>
              </a:rPr>
              <a:t>13</a:t>
            </a:r>
            <a:r>
              <a:rPr lang="en-US" sz="1000" b="0" i="0" kern="1200" dirty="0">
                <a:solidFill>
                  <a:schemeClr val="tx1"/>
                </a:solidFill>
                <a:effectLst/>
                <a:latin typeface="+mn-lt"/>
                <a:ea typeface="+mn-ea"/>
                <a:cs typeface="+mn-cs"/>
              </a:rPr>
              <a:t>, Vincent Mallet</a:t>
            </a:r>
            <a:r>
              <a:rPr lang="en-US" sz="1000" b="0" i="0" kern="1200" baseline="30000" dirty="0">
                <a:solidFill>
                  <a:schemeClr val="tx1"/>
                </a:solidFill>
                <a:effectLst/>
                <a:latin typeface="+mn-lt"/>
                <a:ea typeface="+mn-ea"/>
                <a:cs typeface="+mn-cs"/>
              </a:rPr>
              <a:t>14</a:t>
            </a:r>
            <a:r>
              <a:rPr lang="en-US" sz="1000" b="0" i="0" kern="1200" dirty="0">
                <a:solidFill>
                  <a:schemeClr val="tx1"/>
                </a:solidFill>
                <a:effectLst/>
                <a:latin typeface="+mn-lt"/>
                <a:ea typeface="+mn-ea"/>
                <a:cs typeface="+mn-cs"/>
              </a:rPr>
              <a:t>, Reynaud-Gaubert Martine</a:t>
            </a:r>
            <a:r>
              <a:rPr lang="en-US" sz="1000" b="0" i="0" kern="1200" baseline="30000" dirty="0">
                <a:solidFill>
                  <a:schemeClr val="tx1"/>
                </a:solidFill>
                <a:effectLst/>
                <a:latin typeface="+mn-lt"/>
                <a:ea typeface="+mn-ea"/>
                <a:cs typeface="+mn-cs"/>
              </a:rPr>
              <a:t>15</a:t>
            </a:r>
            <a:r>
              <a:rPr lang="en-US" sz="1000" b="0" i="0" kern="1200" dirty="0">
                <a:solidFill>
                  <a:schemeClr val="tx1"/>
                </a:solidFill>
                <a:effectLst/>
                <a:latin typeface="+mn-lt"/>
                <a:ea typeface="+mn-ea"/>
                <a:cs typeface="+mn-cs"/>
              </a:rPr>
              <a:t>, Louis Terriou</a:t>
            </a:r>
            <a:r>
              <a:rPr lang="en-US" sz="1000" b="0" i="0" kern="1200" baseline="30000" dirty="0">
                <a:solidFill>
                  <a:schemeClr val="tx1"/>
                </a:solidFill>
                <a:effectLst/>
                <a:latin typeface="+mn-lt"/>
                <a:ea typeface="+mn-ea"/>
                <a:cs typeface="+mn-cs"/>
              </a:rPr>
              <a:t>12</a:t>
            </a:r>
            <a:r>
              <a:rPr lang="en-US" sz="1000" b="0" i="0" kern="1200" dirty="0">
                <a:solidFill>
                  <a:schemeClr val="tx1"/>
                </a:solidFill>
                <a:effectLst/>
                <a:latin typeface="+mn-lt"/>
                <a:ea typeface="+mn-ea"/>
                <a:cs typeface="+mn-cs"/>
              </a:rPr>
              <a:t>, Frédéric Gottrand</a:t>
            </a:r>
            <a:r>
              <a:rPr lang="en-US" sz="1000" b="0" i="0" kern="1200" baseline="30000" dirty="0">
                <a:solidFill>
                  <a:schemeClr val="tx1"/>
                </a:solidFill>
                <a:effectLst/>
                <a:latin typeface="+mn-lt"/>
                <a:ea typeface="+mn-ea"/>
                <a:cs typeface="+mn-cs"/>
              </a:rPr>
              <a:t>16</a:t>
            </a:r>
            <a:r>
              <a:rPr lang="en-US" sz="1000" b="0" i="0" kern="1200" dirty="0">
                <a:solidFill>
                  <a:schemeClr val="tx1"/>
                </a:solidFill>
                <a:effectLst/>
                <a:latin typeface="+mn-lt"/>
                <a:ea typeface="+mn-ea"/>
                <a:cs typeface="+mn-cs"/>
              </a:rPr>
              <a:t>, Wadih Abou Chahla</a:t>
            </a:r>
            <a:r>
              <a:rPr lang="en-US" sz="1000" b="0" i="0" kern="1200" baseline="30000" dirty="0">
                <a:solidFill>
                  <a:schemeClr val="tx1"/>
                </a:solidFill>
                <a:effectLst/>
                <a:latin typeface="+mn-lt"/>
                <a:ea typeface="+mn-ea"/>
                <a:cs typeface="+mn-cs"/>
              </a:rPr>
              <a:t>16</a:t>
            </a:r>
            <a:r>
              <a:rPr lang="en-US" sz="1000" b="0" i="0" kern="1200" dirty="0">
                <a:solidFill>
                  <a:schemeClr val="tx1"/>
                </a:solidFill>
                <a:effectLst/>
                <a:latin typeface="+mn-lt"/>
                <a:ea typeface="+mn-ea"/>
                <a:cs typeface="+mn-cs"/>
              </a:rPr>
              <a:t>, Jean Emmanuel Khan</a:t>
            </a:r>
            <a:r>
              <a:rPr lang="en-US" sz="1000" b="0" i="0" kern="1200" baseline="30000" dirty="0">
                <a:solidFill>
                  <a:schemeClr val="tx1"/>
                </a:solidFill>
                <a:effectLst/>
                <a:latin typeface="+mn-lt"/>
                <a:ea typeface="+mn-ea"/>
                <a:cs typeface="+mn-cs"/>
              </a:rPr>
              <a:t>17</a:t>
            </a:r>
            <a:r>
              <a:rPr lang="en-US" sz="1000" b="0" i="0" kern="1200" dirty="0">
                <a:solidFill>
                  <a:schemeClr val="tx1"/>
                </a:solidFill>
                <a:effectLst/>
                <a:latin typeface="+mn-lt"/>
                <a:ea typeface="+mn-ea"/>
                <a:cs typeface="+mn-cs"/>
              </a:rPr>
              <a:t>, Paul Carrier</a:t>
            </a:r>
            <a:r>
              <a:rPr lang="en-US" sz="1000" b="0" i="0" kern="1200" baseline="30000" dirty="0">
                <a:solidFill>
                  <a:schemeClr val="tx1"/>
                </a:solidFill>
                <a:effectLst/>
                <a:latin typeface="+mn-lt"/>
                <a:ea typeface="+mn-ea"/>
                <a:cs typeface="+mn-cs"/>
              </a:rPr>
              <a:t>18</a:t>
            </a:r>
            <a:r>
              <a:rPr lang="en-US" sz="1000" b="0" i="0" kern="1200" dirty="0">
                <a:solidFill>
                  <a:schemeClr val="tx1"/>
                </a:solidFill>
                <a:effectLst/>
                <a:latin typeface="+mn-lt"/>
                <a:ea typeface="+mn-ea"/>
                <a:cs typeface="+mn-cs"/>
              </a:rPr>
              <a:t>, Faouzi Saliba</a:t>
            </a:r>
            <a:r>
              <a:rPr lang="en-US" sz="1000" b="0" i="0" kern="1200" baseline="30000" dirty="0">
                <a:solidFill>
                  <a:schemeClr val="tx1"/>
                </a:solidFill>
                <a:effectLst/>
                <a:latin typeface="+mn-lt"/>
                <a:ea typeface="+mn-ea"/>
                <a:cs typeface="+mn-cs"/>
              </a:rPr>
              <a:t>19</a:t>
            </a:r>
            <a:r>
              <a:rPr lang="en-US" sz="1000" b="0" i="0" kern="1200" dirty="0">
                <a:solidFill>
                  <a:schemeClr val="tx1"/>
                </a:solidFill>
                <a:effectLst/>
                <a:latin typeface="+mn-lt"/>
                <a:ea typeface="+mn-ea"/>
                <a:cs typeface="+mn-cs"/>
              </a:rPr>
              <a:t>, Laura RUBBIA-BRANDT</a:t>
            </a:r>
            <a:r>
              <a:rPr lang="en-US" sz="1000" b="0" i="0" kern="1200" baseline="30000" dirty="0">
                <a:solidFill>
                  <a:schemeClr val="tx1"/>
                </a:solidFill>
                <a:effectLst/>
                <a:latin typeface="+mn-lt"/>
                <a:ea typeface="+mn-ea"/>
                <a:cs typeface="+mn-cs"/>
              </a:rPr>
              <a:t>20</a:t>
            </a:r>
            <a:r>
              <a:rPr lang="en-US" sz="1000" b="0" i="0" kern="1200" dirty="0">
                <a:solidFill>
                  <a:schemeClr val="tx1"/>
                </a:solidFill>
                <a:effectLst/>
                <a:latin typeface="+mn-lt"/>
                <a:ea typeface="+mn-ea"/>
                <a:cs typeface="+mn-cs"/>
              </a:rPr>
              <a:t>, Laure Elkrief</a:t>
            </a:r>
            <a:r>
              <a:rPr lang="en-US" sz="1000" b="0" i="0" kern="1200" baseline="30000" dirty="0">
                <a:solidFill>
                  <a:schemeClr val="tx1"/>
                </a:solidFill>
                <a:effectLst/>
                <a:latin typeface="+mn-lt"/>
                <a:ea typeface="+mn-ea"/>
                <a:cs typeface="+mn-cs"/>
              </a:rPr>
              <a:t>21</a:t>
            </a:r>
            <a:r>
              <a:rPr lang="en-US" sz="1000" b="0" i="0" kern="1200" dirty="0">
                <a:solidFill>
                  <a:schemeClr val="tx1"/>
                </a:solidFill>
                <a:effectLst/>
                <a:latin typeface="+mn-lt"/>
                <a:ea typeface="+mn-ea"/>
                <a:cs typeface="+mn-cs"/>
              </a:rPr>
              <a:t>, Victor de Lédinghen</a:t>
            </a:r>
            <a:r>
              <a:rPr lang="en-US" sz="1000" b="0" i="0" kern="1200" baseline="30000" dirty="0">
                <a:solidFill>
                  <a:schemeClr val="tx1"/>
                </a:solidFill>
                <a:effectLst/>
                <a:latin typeface="+mn-lt"/>
                <a:ea typeface="+mn-ea"/>
                <a:cs typeface="+mn-cs"/>
              </a:rPr>
              <a:t>22</a:t>
            </a:r>
            <a:r>
              <a:rPr lang="en-US" sz="1000" b="0" i="0" kern="1200" dirty="0">
                <a:solidFill>
                  <a:schemeClr val="tx1"/>
                </a:solidFill>
                <a:effectLst/>
                <a:latin typeface="+mn-lt"/>
                <a:ea typeface="+mn-ea"/>
                <a:cs typeface="+mn-cs"/>
              </a:rPr>
              <a:t>, Armand Abergel</a:t>
            </a:r>
            <a:r>
              <a:rPr lang="en-US" sz="1000" b="0" i="0" kern="1200" baseline="30000" dirty="0">
                <a:solidFill>
                  <a:schemeClr val="tx1"/>
                </a:solidFill>
                <a:effectLst/>
                <a:latin typeface="+mn-lt"/>
                <a:ea typeface="+mn-ea"/>
                <a:cs typeface="+mn-cs"/>
              </a:rPr>
              <a:t>23</a:t>
            </a:r>
            <a:r>
              <a:rPr lang="en-US" sz="1000" b="0" i="0" kern="1200" dirty="0">
                <a:solidFill>
                  <a:schemeClr val="tx1"/>
                </a:solidFill>
                <a:effectLst/>
                <a:latin typeface="+mn-lt"/>
                <a:ea typeface="+mn-ea"/>
                <a:cs typeface="+mn-cs"/>
              </a:rPr>
              <a:t>, Tournilhac Olivier</a:t>
            </a:r>
            <a:r>
              <a:rPr lang="en-US" sz="1000" b="0" i="0" kern="1200" baseline="30000" dirty="0">
                <a:solidFill>
                  <a:schemeClr val="tx1"/>
                </a:solidFill>
                <a:effectLst/>
                <a:latin typeface="+mn-lt"/>
                <a:ea typeface="+mn-ea"/>
                <a:cs typeface="+mn-cs"/>
              </a:rPr>
              <a:t>24</a:t>
            </a:r>
            <a:r>
              <a:rPr lang="en-US" sz="1000" b="0" i="0" kern="1200" dirty="0">
                <a:solidFill>
                  <a:schemeClr val="tx1"/>
                </a:solidFill>
                <a:effectLst/>
                <a:latin typeface="+mn-lt"/>
                <a:ea typeface="+mn-ea"/>
                <a:cs typeface="+mn-cs"/>
              </a:rPr>
              <a:t>, Yasmina Chouik</a:t>
            </a:r>
            <a:r>
              <a:rPr lang="en-US" sz="1000" b="0" i="0" kern="1200" baseline="30000" dirty="0">
                <a:solidFill>
                  <a:schemeClr val="tx1"/>
                </a:solidFill>
                <a:effectLst/>
                <a:latin typeface="+mn-lt"/>
                <a:ea typeface="+mn-ea"/>
                <a:cs typeface="+mn-cs"/>
              </a:rPr>
              <a:t>7</a:t>
            </a:r>
            <a:r>
              <a:rPr lang="en-US" sz="1000" b="0" i="0" kern="1200" dirty="0">
                <a:solidFill>
                  <a:schemeClr val="tx1"/>
                </a:solidFill>
                <a:effectLst/>
                <a:latin typeface="+mn-lt"/>
                <a:ea typeface="+mn-ea"/>
                <a:cs typeface="+mn-cs"/>
              </a:rPr>
              <a:t>, Antoine Coupier</a:t>
            </a:r>
            <a:r>
              <a:rPr lang="en-US" sz="1000" b="0" i="0" kern="1200" baseline="30000" dirty="0">
                <a:solidFill>
                  <a:schemeClr val="tx1"/>
                </a:solidFill>
                <a:effectLst/>
                <a:latin typeface="+mn-lt"/>
                <a:ea typeface="+mn-ea"/>
                <a:cs typeface="+mn-cs"/>
              </a:rPr>
              <a:t>7</a:t>
            </a:r>
            <a:r>
              <a:rPr lang="en-US" sz="1000" b="0" i="0" kern="1200" dirty="0">
                <a:solidFill>
                  <a:schemeClr val="tx1"/>
                </a:solidFill>
                <a:effectLst/>
                <a:latin typeface="+mn-lt"/>
                <a:ea typeface="+mn-ea"/>
                <a:cs typeface="+mn-cs"/>
              </a:rPr>
              <a:t>, Thierry Leblanc</a:t>
            </a:r>
            <a:r>
              <a:rPr lang="en-US" sz="1000" b="0" i="0" kern="1200" baseline="30000" dirty="0">
                <a:solidFill>
                  <a:schemeClr val="tx1"/>
                </a:solidFill>
                <a:effectLst/>
                <a:latin typeface="+mn-lt"/>
                <a:ea typeface="+mn-ea"/>
                <a:cs typeface="+mn-cs"/>
              </a:rPr>
              <a:t>4</a:t>
            </a:r>
            <a:r>
              <a:rPr lang="en-US" sz="1000" b="0" i="0" kern="1200" dirty="0">
                <a:solidFill>
                  <a:schemeClr val="tx1"/>
                </a:solidFill>
                <a:effectLst/>
                <a:latin typeface="+mn-lt"/>
                <a:ea typeface="+mn-ea"/>
                <a:cs typeface="+mn-cs"/>
              </a:rPr>
              <a:t>, Isabelle Ollivier-Hourmand</a:t>
            </a:r>
            <a:r>
              <a:rPr lang="en-US" sz="1000" b="0" i="0" kern="1200" baseline="30000" dirty="0">
                <a:solidFill>
                  <a:schemeClr val="tx1"/>
                </a:solidFill>
                <a:effectLst/>
                <a:latin typeface="+mn-lt"/>
                <a:ea typeface="+mn-ea"/>
                <a:cs typeface="+mn-cs"/>
              </a:rPr>
              <a:t>25</a:t>
            </a:r>
            <a:r>
              <a:rPr lang="en-US" sz="1000" b="0" i="0" kern="1200" dirty="0">
                <a:solidFill>
                  <a:schemeClr val="tx1"/>
                </a:solidFill>
                <a:effectLst/>
                <a:latin typeface="+mn-lt"/>
                <a:ea typeface="+mn-ea"/>
                <a:cs typeface="+mn-cs"/>
              </a:rPr>
              <a:t>, Eric Nguyen Khac</a:t>
            </a:r>
            <a:r>
              <a:rPr lang="en-US" sz="1000" b="0" i="0" kern="1200" baseline="30000" dirty="0">
                <a:solidFill>
                  <a:schemeClr val="tx1"/>
                </a:solidFill>
                <a:effectLst/>
                <a:latin typeface="+mn-lt"/>
                <a:ea typeface="+mn-ea"/>
                <a:cs typeface="+mn-cs"/>
              </a:rPr>
              <a:t>26</a:t>
            </a:r>
            <a:r>
              <a:rPr lang="en-US" sz="1000" b="0" i="0" kern="1200" dirty="0">
                <a:solidFill>
                  <a:schemeClr val="tx1"/>
                </a:solidFill>
                <a:effectLst/>
                <a:latin typeface="+mn-lt"/>
                <a:ea typeface="+mn-ea"/>
                <a:cs typeface="+mn-cs"/>
              </a:rPr>
              <a:t>, Hélène Morisse-Pradier</a:t>
            </a:r>
            <a:r>
              <a:rPr lang="en-US" sz="1000" b="0" i="0" kern="1200" baseline="30000" dirty="0">
                <a:solidFill>
                  <a:schemeClr val="tx1"/>
                </a:solidFill>
                <a:effectLst/>
                <a:latin typeface="+mn-lt"/>
                <a:ea typeface="+mn-ea"/>
                <a:cs typeface="+mn-cs"/>
              </a:rPr>
              <a:t>27</a:t>
            </a:r>
            <a:r>
              <a:rPr lang="en-US" sz="1000" b="0" i="0" kern="1200" dirty="0">
                <a:solidFill>
                  <a:schemeClr val="tx1"/>
                </a:solidFill>
                <a:effectLst/>
                <a:latin typeface="+mn-lt"/>
                <a:ea typeface="+mn-ea"/>
                <a:cs typeface="+mn-cs"/>
              </a:rPr>
              <a:t>, Kinan El Husseini</a:t>
            </a:r>
            <a:r>
              <a:rPr lang="en-US" sz="1000" b="0" i="0" kern="1200" baseline="30000" dirty="0">
                <a:solidFill>
                  <a:schemeClr val="tx1"/>
                </a:solidFill>
                <a:effectLst/>
                <a:latin typeface="+mn-lt"/>
                <a:ea typeface="+mn-ea"/>
                <a:cs typeface="+mn-cs"/>
              </a:rPr>
              <a:t>27</a:t>
            </a:r>
            <a:r>
              <a:rPr lang="en-US" sz="1000" b="0" i="0" kern="1200" dirty="0">
                <a:solidFill>
                  <a:schemeClr val="tx1"/>
                </a:solidFill>
                <a:effectLst/>
                <a:latin typeface="+mn-lt"/>
                <a:ea typeface="+mn-ea"/>
                <a:cs typeface="+mn-cs"/>
              </a:rPr>
              <a:t>, Odile Goria</a:t>
            </a:r>
            <a:r>
              <a:rPr lang="en-US" sz="1000" b="0" i="0" kern="1200" baseline="30000" dirty="0">
                <a:solidFill>
                  <a:schemeClr val="tx1"/>
                </a:solidFill>
                <a:effectLst/>
                <a:latin typeface="+mn-lt"/>
                <a:ea typeface="+mn-ea"/>
                <a:cs typeface="+mn-cs"/>
              </a:rPr>
              <a:t>28</a:t>
            </a:r>
            <a:r>
              <a:rPr lang="en-US" sz="1000" b="0" i="0" kern="1200" dirty="0">
                <a:solidFill>
                  <a:schemeClr val="tx1"/>
                </a:solidFill>
                <a:effectLst/>
                <a:latin typeface="+mn-lt"/>
                <a:ea typeface="+mn-ea"/>
                <a:cs typeface="+mn-cs"/>
              </a:rPr>
              <a:t>, Ba Ibrahima</a:t>
            </a:r>
            <a:r>
              <a:rPr lang="en-US" sz="1000" b="0" i="0" kern="1200" baseline="30000" dirty="0">
                <a:solidFill>
                  <a:schemeClr val="tx1"/>
                </a:solidFill>
                <a:effectLst/>
                <a:latin typeface="+mn-lt"/>
                <a:ea typeface="+mn-ea"/>
                <a:cs typeface="+mn-cs"/>
              </a:rPr>
              <a:t>29</a:t>
            </a:r>
            <a:r>
              <a:rPr lang="en-US" sz="1000" b="0" i="0" kern="1200" dirty="0">
                <a:solidFill>
                  <a:schemeClr val="tx1"/>
                </a:solidFill>
                <a:effectLst/>
                <a:latin typeface="+mn-lt"/>
                <a:ea typeface="+mn-ea"/>
                <a:cs typeface="+mn-cs"/>
              </a:rPr>
              <a:t>, Dominique Roulot</a:t>
            </a:r>
            <a:r>
              <a:rPr lang="en-US" sz="1000" b="0" i="0" kern="1200" baseline="30000" dirty="0">
                <a:solidFill>
                  <a:schemeClr val="tx1"/>
                </a:solidFill>
                <a:effectLst/>
                <a:latin typeface="+mn-lt"/>
                <a:ea typeface="+mn-ea"/>
                <a:cs typeface="+mn-cs"/>
              </a:rPr>
              <a:t>30</a:t>
            </a:r>
            <a:r>
              <a:rPr lang="en-US" sz="1000" b="0" i="0" kern="1200" dirty="0">
                <a:solidFill>
                  <a:schemeClr val="tx1"/>
                </a:solidFill>
                <a:effectLst/>
                <a:latin typeface="+mn-lt"/>
                <a:ea typeface="+mn-ea"/>
                <a:cs typeface="+mn-cs"/>
              </a:rPr>
              <a:t>, Christophe Bureau</a:t>
            </a:r>
            <a:r>
              <a:rPr lang="en-US" sz="1000" b="0" i="0" kern="1200" baseline="30000" dirty="0">
                <a:solidFill>
                  <a:schemeClr val="tx1"/>
                </a:solidFill>
                <a:effectLst/>
                <a:latin typeface="+mn-lt"/>
                <a:ea typeface="+mn-ea"/>
                <a:cs typeface="+mn-cs"/>
              </a:rPr>
              <a:t>31 32</a:t>
            </a:r>
            <a:r>
              <a:rPr lang="en-US" sz="1000" b="0" i="0" kern="1200" dirty="0">
                <a:solidFill>
                  <a:schemeClr val="tx1"/>
                </a:solidFill>
                <a:effectLst/>
                <a:latin typeface="+mn-lt"/>
                <a:ea typeface="+mn-ea"/>
                <a:cs typeface="+mn-cs"/>
              </a:rPr>
              <a:t>, Hilario Nunes</a:t>
            </a:r>
            <a:r>
              <a:rPr lang="en-US" sz="1000" b="0" i="0" kern="1200" baseline="30000" dirty="0">
                <a:solidFill>
                  <a:schemeClr val="tx1"/>
                </a:solidFill>
                <a:effectLst/>
                <a:latin typeface="+mn-lt"/>
                <a:ea typeface="+mn-ea"/>
                <a:cs typeface="+mn-cs"/>
              </a:rPr>
              <a:t>33</a:t>
            </a:r>
            <a:r>
              <a:rPr lang="en-US" sz="1000" b="0" i="0" kern="1200" dirty="0">
                <a:solidFill>
                  <a:schemeClr val="tx1"/>
                </a:solidFill>
                <a:effectLst/>
                <a:latin typeface="+mn-lt"/>
                <a:ea typeface="+mn-ea"/>
                <a:cs typeface="+mn-cs"/>
              </a:rPr>
              <a:t>, Dominique Valla</a:t>
            </a:r>
            <a:r>
              <a:rPr lang="en-US" sz="1000" b="0" i="0" kern="1200" baseline="30000" dirty="0">
                <a:solidFill>
                  <a:schemeClr val="tx1"/>
                </a:solidFill>
                <a:effectLst/>
                <a:latin typeface="+mn-lt"/>
                <a:ea typeface="+mn-ea"/>
                <a:cs typeface="+mn-cs"/>
              </a:rPr>
              <a:t>1</a:t>
            </a:r>
            <a:r>
              <a:rPr lang="en-US" sz="1000" b="0" i="0" kern="1200" dirty="0">
                <a:solidFill>
                  <a:schemeClr val="tx1"/>
                </a:solidFill>
                <a:effectLst/>
                <a:latin typeface="+mn-lt"/>
                <a:ea typeface="+mn-ea"/>
                <a:cs typeface="+mn-cs"/>
              </a:rPr>
              <a:t>, Valérie Paradis</a:t>
            </a:r>
            <a:r>
              <a:rPr lang="en-US" sz="1000" b="0" i="0" kern="1200" baseline="30000" dirty="0">
                <a:solidFill>
                  <a:schemeClr val="tx1"/>
                </a:solidFill>
                <a:effectLst/>
                <a:latin typeface="+mn-lt"/>
                <a:ea typeface="+mn-ea"/>
                <a:cs typeface="+mn-cs"/>
              </a:rPr>
              <a:t>34</a:t>
            </a:r>
            <a:r>
              <a:rPr lang="en-US" sz="1000" b="0" i="0" kern="1200" dirty="0">
                <a:solidFill>
                  <a:schemeClr val="tx1"/>
                </a:solidFill>
                <a:effectLst/>
                <a:latin typeface="+mn-lt"/>
                <a:ea typeface="+mn-ea"/>
                <a:cs typeface="+mn-cs"/>
              </a:rPr>
              <a:t>, Kannengiesser Caroline</a:t>
            </a:r>
            <a:r>
              <a:rPr lang="en-US" sz="1000" b="0" i="0" kern="1200" baseline="30000" dirty="0">
                <a:solidFill>
                  <a:schemeClr val="tx1"/>
                </a:solidFill>
                <a:effectLst/>
                <a:latin typeface="+mn-lt"/>
                <a:ea typeface="+mn-ea"/>
                <a:cs typeface="+mn-cs"/>
              </a:rPr>
              <a:t>29</a:t>
            </a:r>
            <a:r>
              <a:rPr lang="en-US" sz="1000" b="0" i="0" kern="1200" dirty="0">
                <a:solidFill>
                  <a:schemeClr val="tx1"/>
                </a:solidFill>
                <a:effectLst/>
                <a:latin typeface="+mn-lt"/>
                <a:ea typeface="+mn-ea"/>
                <a:cs typeface="+mn-cs"/>
              </a:rPr>
              <a:t>, Aurélie Plessier</a:t>
            </a:r>
            <a:r>
              <a:rPr lang="en-US" sz="1000" b="0" i="0" kern="1200" baseline="30000" dirty="0">
                <a:solidFill>
                  <a:schemeClr val="tx1"/>
                </a:solidFill>
                <a:effectLst/>
                <a:latin typeface="+mn-lt"/>
                <a:ea typeface="+mn-ea"/>
                <a:cs typeface="+mn-cs"/>
              </a:rPr>
              <a:t>1</a:t>
            </a:r>
            <a:r>
              <a:rPr lang="en-US" sz="1000" b="0" i="0" kern="1200" dirty="0">
                <a:solidFill>
                  <a:schemeClr val="tx1"/>
                </a:solidFill>
                <a:effectLst/>
                <a:latin typeface="+mn-lt"/>
                <a:ea typeface="+mn-ea"/>
                <a:cs typeface="+mn-cs"/>
              </a:rPr>
              <a:t> </a:t>
            </a:r>
          </a:p>
          <a:p>
            <a:pPr marL="0" indent="0" rtl="0" fontAlgn="base">
              <a:buNone/>
            </a:pPr>
            <a:r>
              <a:rPr lang="en-US" sz="1000" b="0" i="1" kern="1200" baseline="30000" dirty="0">
                <a:solidFill>
                  <a:schemeClr val="tx1"/>
                </a:solidFill>
                <a:effectLst/>
                <a:latin typeface="+mn-lt"/>
                <a:ea typeface="+mn-ea"/>
                <a:cs typeface="+mn-cs"/>
              </a:rPr>
              <a:t>1</a:t>
            </a:r>
            <a:r>
              <a:rPr lang="en-US" sz="1000" b="0" i="1" kern="1200" dirty="0">
                <a:solidFill>
                  <a:schemeClr val="tx1"/>
                </a:solidFill>
                <a:effectLst/>
                <a:latin typeface="+mn-lt"/>
                <a:ea typeface="+mn-ea"/>
                <a:cs typeface="+mn-cs"/>
              </a:rPr>
              <a:t>Hospital Beaujon AP-HP, Hepatology, Clichy,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a:t>
            </a:r>
            <a:r>
              <a:rPr lang="en-US" sz="1000" b="0" i="1" kern="1200" dirty="0">
                <a:solidFill>
                  <a:schemeClr val="tx1"/>
                </a:solidFill>
                <a:effectLst/>
                <a:latin typeface="+mn-lt"/>
                <a:ea typeface="+mn-ea"/>
                <a:cs typeface="+mn-cs"/>
              </a:rPr>
              <a:t>Bichat-Claude Bernard Hospital, Pneumology, Paris,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3</a:t>
            </a:r>
            <a:r>
              <a:rPr lang="en-US" sz="1000" b="0" i="1" kern="1200" dirty="0">
                <a:solidFill>
                  <a:schemeClr val="tx1"/>
                </a:solidFill>
                <a:effectLst/>
                <a:latin typeface="+mn-lt"/>
                <a:ea typeface="+mn-ea"/>
                <a:cs typeface="+mn-cs"/>
              </a:rPr>
              <a:t>Saint Louis Hospital, Hematology, Paris,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4</a:t>
            </a:r>
            <a:r>
              <a:rPr lang="en-US" sz="1000" b="0" i="1" kern="1200" dirty="0">
                <a:solidFill>
                  <a:schemeClr val="tx1"/>
                </a:solidFill>
                <a:effectLst/>
                <a:latin typeface="+mn-lt"/>
                <a:ea typeface="+mn-ea"/>
                <a:cs typeface="+mn-cs"/>
              </a:rPr>
              <a:t>Hôpital Robert Debré, Hematologie, Paris,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5</a:t>
            </a:r>
            <a:r>
              <a:rPr lang="en-US" sz="1000" b="0" i="1" kern="1200" dirty="0">
                <a:solidFill>
                  <a:schemeClr val="tx1"/>
                </a:solidFill>
                <a:effectLst/>
                <a:latin typeface="+mn-lt"/>
                <a:ea typeface="+mn-ea"/>
                <a:cs typeface="+mn-cs"/>
              </a:rPr>
              <a:t>Hospital Tenon Ap-Hp, Pneumologie, Paris,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6</a:t>
            </a:r>
            <a:r>
              <a:rPr lang="en-US" sz="1000" b="0" i="1" kern="1200" dirty="0">
                <a:solidFill>
                  <a:schemeClr val="tx1"/>
                </a:solidFill>
                <a:effectLst/>
                <a:latin typeface="+mn-lt"/>
                <a:ea typeface="+mn-ea"/>
                <a:cs typeface="+mn-cs"/>
              </a:rPr>
              <a:t>Lyon Sud Hospital Center, Pneumology, Pierre-Bénite,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7</a:t>
            </a:r>
            <a:r>
              <a:rPr lang="en-US" sz="1000" b="0" i="1" kern="1200" dirty="0">
                <a:solidFill>
                  <a:schemeClr val="tx1"/>
                </a:solidFill>
                <a:effectLst/>
                <a:latin typeface="+mn-lt"/>
                <a:ea typeface="+mn-ea"/>
                <a:cs typeface="+mn-cs"/>
              </a:rPr>
              <a:t>Hospital Édouard Herriot, Hepatology, Lyon,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8</a:t>
            </a:r>
            <a:r>
              <a:rPr lang="en-US" sz="1000" b="0" i="1" kern="1200" dirty="0">
                <a:solidFill>
                  <a:schemeClr val="tx1"/>
                </a:solidFill>
                <a:effectLst/>
                <a:latin typeface="+mn-lt"/>
                <a:ea typeface="+mn-ea"/>
                <a:cs typeface="+mn-cs"/>
              </a:rPr>
              <a:t>Bicetre Hospital AP-HP, Pediatric Hepatology , Le Kremlin-Bicêtre,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9</a:t>
            </a:r>
            <a:r>
              <a:rPr lang="en-US" sz="1000" b="0" i="1" kern="1200" dirty="0">
                <a:solidFill>
                  <a:schemeClr val="tx1"/>
                </a:solidFill>
                <a:effectLst/>
                <a:latin typeface="+mn-lt"/>
                <a:ea typeface="+mn-ea"/>
                <a:cs typeface="+mn-cs"/>
              </a:rPr>
              <a:t>Hospital Center Regional University Morvan De Brest, Hepatology, Brest,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10</a:t>
            </a:r>
            <a:r>
              <a:rPr lang="en-US" sz="1000" b="0" i="1" kern="1200" dirty="0">
                <a:solidFill>
                  <a:schemeClr val="tx1"/>
                </a:solidFill>
                <a:effectLst/>
                <a:latin typeface="+mn-lt"/>
                <a:ea typeface="+mn-ea"/>
                <a:cs typeface="+mn-cs"/>
              </a:rPr>
              <a:t>Chu Strasbourg, Pneumology, Strasbourg,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11</a:t>
            </a:r>
            <a:r>
              <a:rPr lang="en-US" sz="1000" b="0" i="1" kern="1200" dirty="0">
                <a:solidFill>
                  <a:schemeClr val="tx1"/>
                </a:solidFill>
                <a:effectLst/>
                <a:latin typeface="+mn-lt"/>
                <a:ea typeface="+mn-ea"/>
                <a:cs typeface="+mn-cs"/>
              </a:rPr>
              <a:t>Hospital Center University De Montpellier, Pneumology, Montpellier,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12</a:t>
            </a:r>
            <a:r>
              <a:rPr lang="en-US" sz="1000" b="0" i="1" kern="1200" dirty="0">
                <a:solidFill>
                  <a:schemeClr val="tx1"/>
                </a:solidFill>
                <a:effectLst/>
                <a:latin typeface="+mn-lt"/>
                <a:ea typeface="+mn-ea"/>
                <a:cs typeface="+mn-cs"/>
              </a:rPr>
              <a:t>Chu De Lille, Hematology, Lille,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13</a:t>
            </a:r>
            <a:r>
              <a:rPr lang="en-US" sz="1000" b="0" i="1" kern="1200" dirty="0">
                <a:solidFill>
                  <a:schemeClr val="tx1"/>
                </a:solidFill>
                <a:effectLst/>
                <a:latin typeface="+mn-lt"/>
                <a:ea typeface="+mn-ea"/>
                <a:cs typeface="+mn-cs"/>
              </a:rPr>
              <a:t>Hospital Foch, Hepatology, Suresnes,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14</a:t>
            </a:r>
            <a:r>
              <a:rPr lang="en-US" sz="1000" b="0" i="1" kern="1200" dirty="0">
                <a:solidFill>
                  <a:schemeClr val="tx1"/>
                </a:solidFill>
                <a:effectLst/>
                <a:latin typeface="+mn-lt"/>
                <a:ea typeface="+mn-ea"/>
                <a:cs typeface="+mn-cs"/>
              </a:rPr>
              <a:t>Hospital Cochin, Hepatology, Paris,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15</a:t>
            </a:r>
            <a:r>
              <a:rPr lang="en-US" sz="1000" b="0" i="1" kern="1200" dirty="0">
                <a:solidFill>
                  <a:schemeClr val="tx1"/>
                </a:solidFill>
                <a:effectLst/>
                <a:latin typeface="+mn-lt"/>
                <a:ea typeface="+mn-ea"/>
                <a:cs typeface="+mn-cs"/>
              </a:rPr>
              <a:t>Hôpital Nord, Pneumology, Marseille,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16</a:t>
            </a:r>
            <a:r>
              <a:rPr lang="en-US" sz="1000" b="0" i="1" kern="1200" dirty="0">
                <a:solidFill>
                  <a:schemeClr val="tx1"/>
                </a:solidFill>
                <a:effectLst/>
                <a:latin typeface="+mn-lt"/>
                <a:ea typeface="+mn-ea"/>
                <a:cs typeface="+mn-cs"/>
              </a:rPr>
              <a:t>Chu De Lille, Pediatric Department, Lille,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17</a:t>
            </a:r>
            <a:r>
              <a:rPr lang="en-US" sz="1000" b="0" i="1" kern="1200" dirty="0">
                <a:solidFill>
                  <a:schemeClr val="tx1"/>
                </a:solidFill>
                <a:effectLst/>
                <a:latin typeface="+mn-lt"/>
                <a:ea typeface="+mn-ea"/>
                <a:cs typeface="+mn-cs"/>
              </a:rPr>
              <a:t>Hospital Foch, Internal Medicine , Suresnes,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18</a:t>
            </a:r>
            <a:r>
              <a:rPr lang="en-US" sz="1000" b="0" i="1" kern="1200" dirty="0">
                <a:solidFill>
                  <a:schemeClr val="tx1"/>
                </a:solidFill>
                <a:effectLst/>
                <a:latin typeface="+mn-lt"/>
                <a:ea typeface="+mn-ea"/>
                <a:cs typeface="+mn-cs"/>
              </a:rPr>
              <a:t>University Hospital Limoges Dupuytren Hospital, Hepatology, Limoges,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19</a:t>
            </a:r>
            <a:r>
              <a:rPr lang="en-US" sz="1000" b="0" i="1" kern="1200" dirty="0">
                <a:solidFill>
                  <a:schemeClr val="tx1"/>
                </a:solidFill>
                <a:effectLst/>
                <a:latin typeface="+mn-lt"/>
                <a:ea typeface="+mn-ea"/>
                <a:cs typeface="+mn-cs"/>
              </a:rPr>
              <a:t>Hôpital Paul-Brousse Ap-Hp, Hepatology, Villejuif,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20</a:t>
            </a:r>
            <a:r>
              <a:rPr lang="en-US" sz="1000" b="0" i="1" kern="1200" dirty="0">
                <a:solidFill>
                  <a:schemeClr val="tx1"/>
                </a:solidFill>
                <a:effectLst/>
                <a:latin typeface="+mn-lt"/>
                <a:ea typeface="+mn-ea"/>
                <a:cs typeface="+mn-cs"/>
              </a:rPr>
              <a:t>Hôpitaux Universitaires de Genève (HUG), Pathology, Genève, Switzerland</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21</a:t>
            </a:r>
            <a:r>
              <a:rPr lang="en-US" sz="1000" b="0" i="1" kern="1200" dirty="0">
                <a:solidFill>
                  <a:schemeClr val="tx1"/>
                </a:solidFill>
                <a:effectLst/>
                <a:latin typeface="+mn-lt"/>
                <a:ea typeface="+mn-ea"/>
                <a:cs typeface="+mn-cs"/>
              </a:rPr>
              <a:t>Hôpitaux Universitaires de Genève (HUG), Hepatology, Genève, Switzerland</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22</a:t>
            </a:r>
            <a:r>
              <a:rPr lang="en-US" sz="1000" b="0" i="1" kern="1200" dirty="0">
                <a:solidFill>
                  <a:schemeClr val="tx1"/>
                </a:solidFill>
                <a:effectLst/>
                <a:latin typeface="+mn-lt"/>
                <a:ea typeface="+mn-ea"/>
                <a:cs typeface="+mn-cs"/>
              </a:rPr>
              <a:t>Chu De Bordeaux - Haut-Lévêque, Hepatology, Pessac,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23</a:t>
            </a:r>
            <a:r>
              <a:rPr lang="en-US" sz="1000" b="0" i="1" kern="1200" dirty="0">
                <a:solidFill>
                  <a:schemeClr val="tx1"/>
                </a:solidFill>
                <a:effectLst/>
                <a:latin typeface="+mn-lt"/>
                <a:ea typeface="+mn-ea"/>
                <a:cs typeface="+mn-cs"/>
              </a:rPr>
              <a:t>Centre Hospitalier Universitaire, Hepatology, Clermont-Ferrand,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24</a:t>
            </a:r>
            <a:r>
              <a:rPr lang="en-US" sz="1000" b="0" i="1" kern="1200" dirty="0">
                <a:solidFill>
                  <a:schemeClr val="tx1"/>
                </a:solidFill>
                <a:effectLst/>
                <a:latin typeface="+mn-lt"/>
                <a:ea typeface="+mn-ea"/>
                <a:cs typeface="+mn-cs"/>
              </a:rPr>
              <a:t>Centre Hospitalier Universitaire, Hematology, Clermont-Ferrand,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25</a:t>
            </a:r>
            <a:r>
              <a:rPr lang="en-US" sz="1000" b="0" i="1" kern="1200" dirty="0">
                <a:solidFill>
                  <a:schemeClr val="tx1"/>
                </a:solidFill>
                <a:effectLst/>
                <a:latin typeface="+mn-lt"/>
                <a:ea typeface="+mn-ea"/>
                <a:cs typeface="+mn-cs"/>
              </a:rPr>
              <a:t>Hospital Center University Of Caen Normandie, Hepatology, Caen,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26</a:t>
            </a:r>
            <a:r>
              <a:rPr lang="en-US" sz="1000" b="0" i="1" kern="1200" dirty="0">
                <a:solidFill>
                  <a:schemeClr val="tx1"/>
                </a:solidFill>
                <a:effectLst/>
                <a:latin typeface="+mn-lt"/>
                <a:ea typeface="+mn-ea"/>
                <a:cs typeface="+mn-cs"/>
              </a:rPr>
              <a:t>Chu D'amiens-Picardie Site Sud, Hepatology, Amiens,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27</a:t>
            </a:r>
            <a:r>
              <a:rPr lang="en-US" sz="1000" b="0" i="1" kern="1200" dirty="0">
                <a:solidFill>
                  <a:schemeClr val="tx1"/>
                </a:solidFill>
                <a:effectLst/>
                <a:latin typeface="+mn-lt"/>
                <a:ea typeface="+mn-ea"/>
                <a:cs typeface="+mn-cs"/>
              </a:rPr>
              <a:t>CHU Charles Nicolle , Pneumology, Rouen,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28</a:t>
            </a:r>
            <a:r>
              <a:rPr lang="en-US" sz="1000" b="0" i="1" kern="1200" dirty="0">
                <a:solidFill>
                  <a:schemeClr val="tx1"/>
                </a:solidFill>
                <a:effectLst/>
                <a:latin typeface="+mn-lt"/>
                <a:ea typeface="+mn-ea"/>
                <a:cs typeface="+mn-cs"/>
              </a:rPr>
              <a:t>CHU Charles Nicolle, Hepatology, Rouen,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29</a:t>
            </a:r>
            <a:r>
              <a:rPr lang="en-US" sz="1000" b="0" i="1" kern="1200" dirty="0">
                <a:solidFill>
                  <a:schemeClr val="tx1"/>
                </a:solidFill>
                <a:effectLst/>
                <a:latin typeface="+mn-lt"/>
                <a:ea typeface="+mn-ea"/>
                <a:cs typeface="+mn-cs"/>
              </a:rPr>
              <a:t>Bichat-Claude Bernard Hospital, Genetic Department, Paris,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30</a:t>
            </a:r>
            <a:r>
              <a:rPr lang="en-US" sz="1000" b="0" i="1" kern="1200" dirty="0">
                <a:solidFill>
                  <a:schemeClr val="tx1"/>
                </a:solidFill>
                <a:effectLst/>
                <a:latin typeface="+mn-lt"/>
                <a:ea typeface="+mn-ea"/>
                <a:cs typeface="+mn-cs"/>
              </a:rPr>
              <a:t>Avicenne Hospital (AP-HP), Hepatology, Bobigny,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31</a:t>
            </a:r>
            <a:r>
              <a:rPr lang="en-US" sz="1000" b="0" i="1" kern="1200" dirty="0">
                <a:solidFill>
                  <a:schemeClr val="tx1"/>
                </a:solidFill>
                <a:effectLst/>
                <a:latin typeface="+mn-lt"/>
                <a:ea typeface="+mn-ea"/>
                <a:cs typeface="+mn-cs"/>
              </a:rPr>
              <a:t>Hospital Purpan, hepatology, Toulouse,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32</a:t>
            </a:r>
            <a:r>
              <a:rPr lang="en-US" sz="1000" b="0" i="1" kern="1200" dirty="0">
                <a:solidFill>
                  <a:schemeClr val="tx1"/>
                </a:solidFill>
                <a:effectLst/>
                <a:latin typeface="+mn-lt"/>
                <a:ea typeface="+mn-ea"/>
                <a:cs typeface="+mn-cs"/>
              </a:rPr>
              <a:t>Hospital Purpan, Hepatology, Toulouse,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33</a:t>
            </a:r>
            <a:r>
              <a:rPr lang="en-US" sz="1000" b="0" i="1" kern="1200" dirty="0">
                <a:solidFill>
                  <a:schemeClr val="tx1"/>
                </a:solidFill>
                <a:effectLst/>
                <a:latin typeface="+mn-lt"/>
                <a:ea typeface="+mn-ea"/>
                <a:cs typeface="+mn-cs"/>
              </a:rPr>
              <a:t>Avicenne Hospital (AP-HP), Pneumology, Bobigny,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34</a:t>
            </a:r>
            <a:r>
              <a:rPr lang="en-US" sz="1000" b="0" i="1" kern="1200" dirty="0">
                <a:solidFill>
                  <a:schemeClr val="tx1"/>
                </a:solidFill>
                <a:effectLst/>
                <a:latin typeface="+mn-lt"/>
                <a:ea typeface="+mn-ea"/>
                <a:cs typeface="+mn-cs"/>
              </a:rPr>
              <a:t>Hospital Beaujon AP-HP, Pathology, Clichy, France</a:t>
            </a:r>
            <a:r>
              <a:rPr lang="en-US" sz="1000" b="0" i="0" kern="1200" dirty="0">
                <a:solidFill>
                  <a:schemeClr val="tx1"/>
                </a:solidFill>
                <a:effectLst/>
                <a:latin typeface="+mn-lt"/>
                <a:ea typeface="+mn-ea"/>
                <a:cs typeface="+mn-cs"/>
              </a:rPr>
              <a:t> </a:t>
            </a:r>
          </a:p>
          <a:p>
            <a:pPr marL="0" indent="0" rtl="0" fontAlgn="base">
              <a:buNone/>
            </a:pPr>
            <a:r>
              <a:rPr lang="en-US" sz="1000" b="0" i="0" kern="1200" dirty="0">
                <a:solidFill>
                  <a:schemeClr val="tx1"/>
                </a:solidFill>
                <a:effectLst/>
                <a:latin typeface="+mn-lt"/>
                <a:ea typeface="+mn-ea"/>
                <a:cs typeface="+mn-cs"/>
              </a:rPr>
              <a:t>Email:</a:t>
            </a:r>
            <a:r>
              <a:rPr lang="en-US" sz="1000" b="0" i="1"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sidali.sabrina@gmail.com </a:t>
            </a:r>
          </a:p>
          <a:p>
            <a:pPr marL="0" indent="0" rtl="0" fontAlgn="base">
              <a:buNone/>
            </a:pPr>
            <a:r>
              <a:rPr lang="en-US" sz="1000" b="0" i="0" kern="1200" dirty="0">
                <a:solidFill>
                  <a:schemeClr val="tx1"/>
                </a:solidFill>
                <a:effectLst/>
                <a:latin typeface="+mn-lt"/>
                <a:ea typeface="+mn-ea"/>
                <a:cs typeface="+mn-cs"/>
              </a:rPr>
              <a:t>  </a:t>
            </a:r>
          </a:p>
          <a:p>
            <a:pPr marL="0" indent="0" rtl="0" fontAlgn="base">
              <a:buNone/>
            </a:pPr>
            <a:r>
              <a:rPr lang="en-US" sz="1000" b="1" i="0" kern="1200" dirty="0">
                <a:solidFill>
                  <a:schemeClr val="tx1"/>
                </a:solidFill>
                <a:effectLst/>
                <a:latin typeface="+mn-lt"/>
                <a:ea typeface="+mn-ea"/>
                <a:cs typeface="+mn-cs"/>
              </a:rPr>
              <a:t>Background and aims:</a:t>
            </a:r>
            <a:r>
              <a:rPr lang="en-US" sz="1000" b="0" i="0" kern="1200" dirty="0">
                <a:solidFill>
                  <a:schemeClr val="tx1"/>
                </a:solidFill>
                <a:effectLst/>
                <a:latin typeface="+mn-lt"/>
                <a:ea typeface="+mn-ea"/>
                <a:cs typeface="+mn-cs"/>
              </a:rPr>
              <a:t> Germline mutations of telomere-related genes (TRG) induce excessive shortening of telomeres, genetic instability and early cell aging. The aim of this study was to provide a detailed characterization of liver involvement (LI) associated with these rare mutations.  </a:t>
            </a:r>
          </a:p>
          <a:p>
            <a:pPr rtl="0" fontAlgn="base"/>
            <a:endParaRPr lang="en-US" sz="1000" b="0" i="0" kern="1200" dirty="0">
              <a:solidFill>
                <a:schemeClr val="tx1"/>
              </a:solidFill>
              <a:effectLst/>
              <a:latin typeface="+mn-lt"/>
              <a:ea typeface="+mn-ea"/>
              <a:cs typeface="+mn-cs"/>
            </a:endParaRPr>
          </a:p>
          <a:p>
            <a:pPr marL="0" indent="0" rtl="0" fontAlgn="base">
              <a:buNone/>
            </a:pPr>
            <a:r>
              <a:rPr lang="en-US" sz="1000" b="1" i="0" kern="1200" dirty="0">
                <a:solidFill>
                  <a:schemeClr val="tx1"/>
                </a:solidFill>
                <a:effectLst/>
                <a:latin typeface="+mn-lt"/>
                <a:ea typeface="+mn-ea"/>
                <a:cs typeface="+mn-cs"/>
              </a:rPr>
              <a:t>Method:</a:t>
            </a:r>
            <a:r>
              <a:rPr lang="en-US" sz="1000" b="0" i="0" kern="1200" dirty="0">
                <a:solidFill>
                  <a:schemeClr val="tx1"/>
                </a:solidFill>
                <a:effectLst/>
                <a:latin typeface="+mn-lt"/>
                <a:ea typeface="+mn-ea"/>
                <a:cs typeface="+mn-cs"/>
              </a:rPr>
              <a:t> Retrospective analysis of all patients in whom a pathogenic germline mutation of one or more TRG has been identified between 2004 and 2019, in 25 pneumology, haematology and hepatology French tertiary centers. LI was defined as serum transaminases (AST and/or ALT) &gt; 30 IU/L and/or abnormal liver morphology. Survival analysis (Kaplan-Meier method) was performed only in patients who had both diagnosis of LI and genetic mutation after 2004.  </a:t>
            </a:r>
          </a:p>
          <a:p>
            <a:pPr rtl="0" fontAlgn="base"/>
            <a:endParaRPr lang="en-US" sz="1000" b="0" i="0" kern="1200" dirty="0">
              <a:solidFill>
                <a:schemeClr val="tx1"/>
              </a:solidFill>
              <a:effectLst/>
              <a:latin typeface="+mn-lt"/>
              <a:ea typeface="+mn-ea"/>
              <a:cs typeface="+mn-cs"/>
            </a:endParaRPr>
          </a:p>
          <a:p>
            <a:pPr marL="0" indent="0" rtl="0" fontAlgn="base">
              <a:buNone/>
            </a:pPr>
            <a:r>
              <a:rPr lang="en-US" sz="1000" b="1" i="0" kern="1200" dirty="0">
                <a:solidFill>
                  <a:schemeClr val="tx1"/>
                </a:solidFill>
                <a:effectLst/>
                <a:latin typeface="+mn-lt"/>
                <a:ea typeface="+mn-ea"/>
                <a:cs typeface="+mn-cs"/>
              </a:rPr>
              <a:t>Results:</a:t>
            </a:r>
            <a:r>
              <a:rPr lang="en-US" sz="1000" b="0" i="0" kern="1200" dirty="0">
                <a:solidFill>
                  <a:schemeClr val="tx1"/>
                </a:solidFill>
                <a:effectLst/>
                <a:latin typeface="+mn-lt"/>
                <a:ea typeface="+mn-ea"/>
                <a:cs typeface="+mn-cs"/>
              </a:rPr>
              <a:t> 132 patients were included: 95 with LI; 94 men; median age 57 years (35-63); 77 with </a:t>
            </a:r>
            <a:r>
              <a:rPr lang="en-US" sz="1000" b="0" i="1" kern="1200" dirty="0">
                <a:solidFill>
                  <a:schemeClr val="tx1"/>
                </a:solidFill>
                <a:effectLst/>
                <a:latin typeface="+mn-lt"/>
                <a:ea typeface="+mn-ea"/>
                <a:cs typeface="+mn-cs"/>
              </a:rPr>
              <a:t>TERT</a:t>
            </a:r>
            <a:r>
              <a:rPr lang="en-US" sz="1000" b="0" i="0" kern="1200" dirty="0">
                <a:solidFill>
                  <a:schemeClr val="tx1"/>
                </a:solidFill>
                <a:effectLst/>
                <a:latin typeface="+mn-lt"/>
                <a:ea typeface="+mn-ea"/>
                <a:cs typeface="+mn-cs"/>
              </a:rPr>
              <a:t> mutation, 26 with </a:t>
            </a:r>
            <a:r>
              <a:rPr lang="en-US" sz="1000" b="0" i="1" kern="1200" dirty="0">
                <a:solidFill>
                  <a:schemeClr val="tx1"/>
                </a:solidFill>
                <a:effectLst/>
                <a:latin typeface="+mn-lt"/>
                <a:ea typeface="+mn-ea"/>
                <a:cs typeface="+mn-cs"/>
              </a:rPr>
              <a:t>TERC</a:t>
            </a:r>
            <a:r>
              <a:rPr lang="en-US" sz="1000" b="0" i="0" kern="1200" dirty="0">
                <a:solidFill>
                  <a:schemeClr val="tx1"/>
                </a:solidFill>
                <a:effectLst/>
                <a:latin typeface="+mn-lt"/>
                <a:ea typeface="+mn-ea"/>
                <a:cs typeface="+mn-cs"/>
              </a:rPr>
              <a:t> mutation, and 29 mutations in other genes; telomere length &lt; 1</a:t>
            </a:r>
            <a:r>
              <a:rPr lang="en-US" sz="1000" b="0" i="0" kern="1200" baseline="30000" dirty="0">
                <a:solidFill>
                  <a:schemeClr val="tx1"/>
                </a:solidFill>
                <a:effectLst/>
                <a:latin typeface="+mn-lt"/>
                <a:ea typeface="+mn-ea"/>
                <a:cs typeface="+mn-cs"/>
              </a:rPr>
              <a:t>st</a:t>
            </a:r>
            <a:r>
              <a:rPr lang="en-US" sz="1000" b="0" i="0" kern="1200" dirty="0">
                <a:solidFill>
                  <a:schemeClr val="tx1"/>
                </a:solidFill>
                <a:effectLst/>
                <a:latin typeface="+mn-lt"/>
                <a:ea typeface="+mn-ea"/>
                <a:cs typeface="+mn-cs"/>
              </a:rPr>
              <a:t> percentile in 95% of the patients. Patients with LI had pulmonary, blood, skin, bone, ocular involvement in 82%, 77%, 55%, 39% and 30% respectively. At LI diagnosis, liver characteristics were: AST 36 (28-50) IU/L, ALT 35 (25-48) IU/L, MELD 8 (7-10), Child-Pugh 5 (5-5), FIB-4 2.3 (1.4-4.7), liver stiffness (FibroScan®) 8 (6-15) kPa and hepatic venous pressure gradient 6 (4-11) mmHg. Liver biopsy (n = 52) identified vascular porto-sinusoidal disease, advanced fibrosis/cirrhosis, and NASH in respectively 35%, 19%, and 13% of the patients. After a median follow-up of 21 (12-54) months after LI diagnosis, ascites, variceal bleeding, portal vein thrombosis, hepatic encephalopathy and hepatocellular carcinoma occurred in 14%, 13%, 5%, 4% and 2% of the patients respectively. Twelve patients underwent liver transplantation (LT), 5 hematopoietic stem cell graft and 13 lung transplantation. Five-year overall survival rate and LT-free survival rate of patients with LI were 79% and 70% respectively. In multivariate analysis, a FIB-4 score ≥ 3.25 and cofactor of liver disease (alcohol consumption &gt; 100g/week, HBsAg +, metabolic syndrome, BMI &gt; 25 kg/m², ferritin &gt; 1000 µg/L) independently predicted LT or death (</a:t>
            </a:r>
            <a:r>
              <a:rPr lang="en-US" sz="1000" b="1" i="0" kern="1200" dirty="0">
                <a:solidFill>
                  <a:schemeClr val="tx1"/>
                </a:solidFill>
                <a:effectLst/>
                <a:latin typeface="+mn-lt"/>
                <a:ea typeface="+mn-ea"/>
                <a:cs typeface="+mn-cs"/>
              </a:rPr>
              <a:t>Figure 1</a:t>
            </a:r>
            <a:r>
              <a:rPr lang="en-US" sz="1000" b="0" i="0" kern="1200" dirty="0">
                <a:solidFill>
                  <a:schemeClr val="tx1"/>
                </a:solidFill>
                <a:effectLst/>
                <a:latin typeface="+mn-lt"/>
                <a:ea typeface="+mn-ea"/>
                <a:cs typeface="+mn-cs"/>
              </a:rPr>
              <a:t>). </a:t>
            </a:r>
          </a:p>
          <a:p>
            <a:pPr rtl="0" fontAlgn="base"/>
            <a:endParaRPr lang="en-US" sz="1000" b="0" i="0" kern="1200" dirty="0">
              <a:solidFill>
                <a:schemeClr val="tx1"/>
              </a:solidFill>
              <a:effectLst/>
              <a:latin typeface="+mn-lt"/>
              <a:ea typeface="+mn-ea"/>
              <a:cs typeface="+mn-cs"/>
            </a:endParaRPr>
          </a:p>
          <a:p>
            <a:pPr marL="0" indent="0" rtl="0" fontAlgn="base">
              <a:buNone/>
            </a:pPr>
            <a:r>
              <a:rPr lang="en-US" sz="1000" b="1" i="0" kern="1200" dirty="0">
                <a:solidFill>
                  <a:schemeClr val="tx1"/>
                </a:solidFill>
                <a:effectLst/>
                <a:latin typeface="+mn-lt"/>
                <a:ea typeface="+mn-ea"/>
                <a:cs typeface="+mn-cs"/>
              </a:rPr>
              <a:t>Conclusion:</a:t>
            </a:r>
            <a:r>
              <a:rPr lang="en-US" sz="1000" b="0" i="0" kern="1200" dirty="0">
                <a:solidFill>
                  <a:schemeClr val="tx1"/>
                </a:solidFill>
                <a:effectLst/>
                <a:latin typeface="+mn-lt"/>
                <a:ea typeface="+mn-ea"/>
                <a:cs typeface="+mn-cs"/>
              </a:rPr>
              <a:t> Liver involvement is frequent but </a:t>
            </a:r>
            <a:r>
              <a:rPr lang="en-US" sz="1000" b="0" i="0" kern="1200" dirty="0" err="1">
                <a:solidFill>
                  <a:schemeClr val="tx1"/>
                </a:solidFill>
                <a:effectLst/>
                <a:latin typeface="+mn-lt"/>
                <a:ea typeface="+mn-ea"/>
                <a:cs typeface="+mn-cs"/>
              </a:rPr>
              <a:t>paucisymptomatic</a:t>
            </a:r>
            <a:r>
              <a:rPr lang="en-US" sz="1000" b="0" i="0" kern="1200" dirty="0">
                <a:solidFill>
                  <a:schemeClr val="tx1"/>
                </a:solidFill>
                <a:effectLst/>
                <a:latin typeface="+mn-lt"/>
                <a:ea typeface="+mn-ea"/>
                <a:cs typeface="+mn-cs"/>
              </a:rPr>
              <a:t>. Histological lesions are heterogeneous, including vascular </a:t>
            </a:r>
            <a:r>
              <a:rPr lang="en-US" sz="1000" b="0" i="0" kern="1200" dirty="0" err="1">
                <a:solidFill>
                  <a:schemeClr val="tx1"/>
                </a:solidFill>
                <a:effectLst/>
                <a:latin typeface="+mn-lt"/>
                <a:ea typeface="+mn-ea"/>
                <a:cs typeface="+mn-cs"/>
              </a:rPr>
              <a:t>porto</a:t>
            </a:r>
            <a:r>
              <a:rPr lang="en-US" sz="1000" b="0" i="0" kern="1200" dirty="0">
                <a:solidFill>
                  <a:schemeClr val="tx1"/>
                </a:solidFill>
                <a:effectLst/>
                <a:latin typeface="+mn-lt"/>
                <a:ea typeface="+mn-ea"/>
                <a:cs typeface="+mn-cs"/>
              </a:rPr>
              <a:t>-sinusoidal disease and advanced fibrosis/cirrhosis. A FIB-4 score ≥ 3.25 and/or association with excessive alcohol consumption, overweight and iron overload are risk factors for LT or death.  </a:t>
            </a:r>
          </a:p>
          <a:p>
            <a:pPr marL="0" indent="0" fontAlgn="base">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128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indent="0" fontAlgn="base">
              <a:buNone/>
            </a:pPr>
            <a:r>
              <a:rPr lang="en-US" sz="1000" b="0" i="1" kern="1200" dirty="0">
                <a:solidFill>
                  <a:schemeClr val="tx1"/>
                </a:solidFill>
                <a:effectLst/>
                <a:latin typeface="Arial"/>
                <a:cs typeface="Arial"/>
              </a:rPr>
              <a:t>Abbreviations: BMI, body mass index; FIB-4, fibrosis 4; HBsAg, HBV surface antigen; HCC, hepatocellular carcinoma; LI, liver involvement; LT, liver transplant; MELD, model for end-stage liver disease; NASH, non-alcoholic steatohepatitis; OS, overall survival; TRG, telomere-related genes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000" b="0" i="1" kern="1200" dirty="0">
              <a:solidFill>
                <a:schemeClr val="tx1"/>
              </a:solidFill>
              <a:effectLst/>
              <a:latin typeface="Arial"/>
              <a:cs typeface="Arial"/>
            </a:endParaRPr>
          </a:p>
          <a:p>
            <a:pPr marL="0" indent="0" rtl="0" fontAlgn="base">
              <a:buNone/>
            </a:pPr>
            <a:r>
              <a:rPr lang="en-US" sz="1000" b="1" i="0" kern="1200" dirty="0">
                <a:solidFill>
                  <a:schemeClr val="tx1"/>
                </a:solidFill>
                <a:effectLst/>
                <a:latin typeface="+mn-lt"/>
                <a:ea typeface="+mn-ea"/>
                <a:cs typeface="+mn-cs"/>
              </a:rPr>
              <a:t>GS03</a:t>
            </a:r>
            <a:r>
              <a:rPr lang="en-US" sz="1000" b="0" i="0" kern="1200" dirty="0">
                <a:solidFill>
                  <a:schemeClr val="tx1"/>
                </a:solidFill>
                <a:effectLst/>
                <a:latin typeface="+mn-lt"/>
                <a:ea typeface="+mn-ea"/>
                <a:cs typeface="+mn-cs"/>
              </a:rPr>
              <a:t> </a:t>
            </a:r>
          </a:p>
          <a:p>
            <a:pPr marL="0" indent="0" rtl="0" fontAlgn="base">
              <a:buNone/>
            </a:pPr>
            <a:r>
              <a:rPr lang="en-US" sz="1000" b="1" i="0" kern="1200" dirty="0">
                <a:solidFill>
                  <a:schemeClr val="tx1"/>
                </a:solidFill>
                <a:effectLst/>
                <a:latin typeface="+mn-lt"/>
                <a:ea typeface="+mn-ea"/>
                <a:cs typeface="+mn-cs"/>
              </a:rPr>
              <a:t>Liver involvement in patients with telomere-related genes mutations: prevalence, clinical, radiological, pathological features, outcome and risk factors</a:t>
            </a:r>
            <a:r>
              <a:rPr lang="en-US" sz="1000" b="0" i="0" kern="1200" dirty="0">
                <a:solidFill>
                  <a:schemeClr val="tx1"/>
                </a:solidFill>
                <a:effectLst/>
                <a:latin typeface="+mn-lt"/>
                <a:ea typeface="+mn-ea"/>
                <a:cs typeface="+mn-cs"/>
              </a:rPr>
              <a:t> </a:t>
            </a:r>
          </a:p>
          <a:p>
            <a:pPr marL="0" indent="0" rtl="0" fontAlgn="base">
              <a:buNone/>
            </a:pPr>
            <a:r>
              <a:rPr lang="en-US" sz="1000" b="0" i="0" u="sng" kern="1200" dirty="0">
                <a:solidFill>
                  <a:schemeClr val="tx1"/>
                </a:solidFill>
                <a:effectLst/>
                <a:latin typeface="+mn-lt"/>
                <a:ea typeface="+mn-ea"/>
                <a:cs typeface="+mn-cs"/>
              </a:rPr>
              <a:t>Sabrina SIDALI</a:t>
            </a:r>
            <a:r>
              <a:rPr lang="en-US" sz="1000" b="0" i="0" kern="1200" baseline="30000" dirty="0">
                <a:solidFill>
                  <a:schemeClr val="tx1"/>
                </a:solidFill>
                <a:effectLst/>
                <a:latin typeface="+mn-lt"/>
                <a:ea typeface="+mn-ea"/>
                <a:cs typeface="+mn-cs"/>
              </a:rPr>
              <a:t>1</a:t>
            </a:r>
            <a:r>
              <a:rPr lang="en-US" sz="1000" b="0" i="0" kern="1200" dirty="0">
                <a:solidFill>
                  <a:schemeClr val="tx1"/>
                </a:solidFill>
                <a:effectLst/>
                <a:latin typeface="+mn-lt"/>
                <a:ea typeface="+mn-ea"/>
                <a:cs typeface="+mn-cs"/>
              </a:rPr>
              <a:t>, Raphaël Borie</a:t>
            </a:r>
            <a:r>
              <a:rPr lang="en-US" sz="1000" b="0" i="0" kern="1200" baseline="30000" dirty="0">
                <a:solidFill>
                  <a:schemeClr val="tx1"/>
                </a:solidFill>
                <a:effectLst/>
                <a:latin typeface="+mn-lt"/>
                <a:ea typeface="+mn-ea"/>
                <a:cs typeface="+mn-cs"/>
              </a:rPr>
              <a:t>2</a:t>
            </a:r>
            <a:r>
              <a:rPr lang="en-US" sz="1000" b="0" i="0" kern="1200" dirty="0">
                <a:solidFill>
                  <a:schemeClr val="tx1"/>
                </a:solidFill>
                <a:effectLst/>
                <a:latin typeface="+mn-lt"/>
                <a:ea typeface="+mn-ea"/>
                <a:cs typeface="+mn-cs"/>
              </a:rPr>
              <a:t>, Sicre Flore</a:t>
            </a:r>
            <a:r>
              <a:rPr lang="en-US" sz="1000" b="0" i="0" kern="1200" baseline="30000" dirty="0">
                <a:solidFill>
                  <a:schemeClr val="tx1"/>
                </a:solidFill>
                <a:effectLst/>
                <a:latin typeface="+mn-lt"/>
                <a:ea typeface="+mn-ea"/>
                <a:cs typeface="+mn-cs"/>
              </a:rPr>
              <a:t>3</a:t>
            </a:r>
            <a:r>
              <a:rPr lang="en-US" sz="1000" b="0" i="0" kern="1200" dirty="0">
                <a:solidFill>
                  <a:schemeClr val="tx1"/>
                </a:solidFill>
                <a:effectLst/>
                <a:latin typeface="+mn-lt"/>
                <a:ea typeface="+mn-ea"/>
                <a:cs typeface="+mn-cs"/>
              </a:rPr>
              <a:t>, Elodie Lainey</a:t>
            </a:r>
            <a:r>
              <a:rPr lang="en-US" sz="1000" b="0" i="0" kern="1200" baseline="30000" dirty="0">
                <a:solidFill>
                  <a:schemeClr val="tx1"/>
                </a:solidFill>
                <a:effectLst/>
                <a:latin typeface="+mn-lt"/>
                <a:ea typeface="+mn-ea"/>
                <a:cs typeface="+mn-cs"/>
              </a:rPr>
              <a:t>4</a:t>
            </a:r>
            <a:r>
              <a:rPr lang="en-US" sz="1000" b="0" i="0" kern="1200" dirty="0">
                <a:solidFill>
                  <a:schemeClr val="tx1"/>
                </a:solidFill>
                <a:effectLst/>
                <a:latin typeface="+mn-lt"/>
                <a:ea typeface="+mn-ea"/>
                <a:cs typeface="+mn-cs"/>
              </a:rPr>
              <a:t>, Pierre-Emmanuel Rautou</a:t>
            </a:r>
            <a:r>
              <a:rPr lang="en-US" sz="1000" b="0" i="0" kern="1200" baseline="30000" dirty="0">
                <a:solidFill>
                  <a:schemeClr val="tx1"/>
                </a:solidFill>
                <a:effectLst/>
                <a:latin typeface="+mn-lt"/>
                <a:ea typeface="+mn-ea"/>
                <a:cs typeface="+mn-cs"/>
              </a:rPr>
              <a:t>1</a:t>
            </a:r>
            <a:r>
              <a:rPr lang="en-US" sz="1000" b="0" i="0" kern="1200" dirty="0">
                <a:solidFill>
                  <a:schemeClr val="tx1"/>
                </a:solidFill>
                <a:effectLst/>
                <a:latin typeface="+mn-lt"/>
                <a:ea typeface="+mn-ea"/>
                <a:cs typeface="+mn-cs"/>
              </a:rPr>
              <a:t>, Jacques Cadranel</a:t>
            </a:r>
            <a:r>
              <a:rPr lang="en-US" sz="1000" b="0" i="0" kern="1200" baseline="30000" dirty="0">
                <a:solidFill>
                  <a:schemeClr val="tx1"/>
                </a:solidFill>
                <a:effectLst/>
                <a:latin typeface="+mn-lt"/>
                <a:ea typeface="+mn-ea"/>
                <a:cs typeface="+mn-cs"/>
              </a:rPr>
              <a:t>5</a:t>
            </a:r>
            <a:r>
              <a:rPr lang="en-US" sz="1000" b="0" i="0" kern="1200" dirty="0">
                <a:solidFill>
                  <a:schemeClr val="tx1"/>
                </a:solidFill>
                <a:effectLst/>
                <a:latin typeface="+mn-lt"/>
                <a:ea typeface="+mn-ea"/>
                <a:cs typeface="+mn-cs"/>
              </a:rPr>
              <a:t>, Jean-marc Naccache</a:t>
            </a:r>
            <a:r>
              <a:rPr lang="en-US" sz="1000" b="0" i="0" kern="1200" baseline="30000" dirty="0">
                <a:solidFill>
                  <a:schemeClr val="tx1"/>
                </a:solidFill>
                <a:effectLst/>
                <a:latin typeface="+mn-lt"/>
                <a:ea typeface="+mn-ea"/>
                <a:cs typeface="+mn-cs"/>
              </a:rPr>
              <a:t>5</a:t>
            </a:r>
            <a:r>
              <a:rPr lang="en-US" sz="1000" b="0" i="0" kern="1200" dirty="0">
                <a:solidFill>
                  <a:schemeClr val="tx1"/>
                </a:solidFill>
                <a:effectLst/>
                <a:latin typeface="+mn-lt"/>
                <a:ea typeface="+mn-ea"/>
                <a:cs typeface="+mn-cs"/>
              </a:rPr>
              <a:t>, Vincent Cottin</a:t>
            </a:r>
            <a:r>
              <a:rPr lang="en-US" sz="1000" b="0" i="0" kern="1200" baseline="30000" dirty="0">
                <a:solidFill>
                  <a:schemeClr val="tx1"/>
                </a:solidFill>
                <a:effectLst/>
                <a:latin typeface="+mn-lt"/>
                <a:ea typeface="+mn-ea"/>
                <a:cs typeface="+mn-cs"/>
              </a:rPr>
              <a:t>6</a:t>
            </a:r>
            <a:r>
              <a:rPr lang="en-US" sz="1000" b="0" i="0" kern="1200" dirty="0">
                <a:solidFill>
                  <a:schemeClr val="tx1"/>
                </a:solidFill>
                <a:effectLst/>
                <a:latin typeface="+mn-lt"/>
                <a:ea typeface="+mn-ea"/>
                <a:cs typeface="+mn-cs"/>
              </a:rPr>
              <a:t>, Jérôme Dumortier</a:t>
            </a:r>
            <a:r>
              <a:rPr lang="en-US" sz="1000" b="0" i="0" kern="1200" baseline="30000" dirty="0">
                <a:solidFill>
                  <a:schemeClr val="tx1"/>
                </a:solidFill>
                <a:effectLst/>
                <a:latin typeface="+mn-lt"/>
                <a:ea typeface="+mn-ea"/>
                <a:cs typeface="+mn-cs"/>
              </a:rPr>
              <a:t>7</a:t>
            </a:r>
            <a:r>
              <a:rPr lang="en-US" sz="1000" b="0" i="0" kern="1200" dirty="0">
                <a:solidFill>
                  <a:schemeClr val="tx1"/>
                </a:solidFill>
                <a:effectLst/>
                <a:latin typeface="+mn-lt"/>
                <a:ea typeface="+mn-ea"/>
                <a:cs typeface="+mn-cs"/>
              </a:rPr>
              <a:t>, Emmanuel Jacquemin</a:t>
            </a:r>
            <a:r>
              <a:rPr lang="en-US" sz="1000" b="0" i="0" kern="1200" baseline="30000" dirty="0">
                <a:solidFill>
                  <a:schemeClr val="tx1"/>
                </a:solidFill>
                <a:effectLst/>
                <a:latin typeface="+mn-lt"/>
                <a:ea typeface="+mn-ea"/>
                <a:cs typeface="+mn-cs"/>
              </a:rPr>
              <a:t>8</a:t>
            </a:r>
            <a:r>
              <a:rPr lang="en-US" sz="1000" b="0" i="0" kern="1200" dirty="0">
                <a:solidFill>
                  <a:schemeClr val="tx1"/>
                </a:solidFill>
                <a:effectLst/>
                <a:latin typeface="+mn-lt"/>
                <a:ea typeface="+mn-ea"/>
                <a:cs typeface="+mn-cs"/>
              </a:rPr>
              <a:t>, nousbaum jean baptiste</a:t>
            </a:r>
            <a:r>
              <a:rPr lang="en-US" sz="1000" b="0" i="0" kern="1200" baseline="30000" dirty="0">
                <a:solidFill>
                  <a:schemeClr val="tx1"/>
                </a:solidFill>
                <a:effectLst/>
                <a:latin typeface="+mn-lt"/>
                <a:ea typeface="+mn-ea"/>
                <a:cs typeface="+mn-cs"/>
              </a:rPr>
              <a:t>9</a:t>
            </a:r>
            <a:r>
              <a:rPr lang="en-US" sz="1000" b="0" i="0" kern="1200" dirty="0">
                <a:solidFill>
                  <a:schemeClr val="tx1"/>
                </a:solidFill>
                <a:effectLst/>
                <a:latin typeface="+mn-lt"/>
                <a:ea typeface="+mn-ea"/>
                <a:cs typeface="+mn-cs"/>
              </a:rPr>
              <a:t>, Sandrine Hirschi</a:t>
            </a:r>
            <a:r>
              <a:rPr lang="en-US" sz="1000" b="0" i="0" kern="1200" baseline="30000" dirty="0">
                <a:solidFill>
                  <a:schemeClr val="tx1"/>
                </a:solidFill>
                <a:effectLst/>
                <a:latin typeface="+mn-lt"/>
                <a:ea typeface="+mn-ea"/>
                <a:cs typeface="+mn-cs"/>
              </a:rPr>
              <a:t>10</a:t>
            </a:r>
            <a:r>
              <a:rPr lang="en-US" sz="1000" b="0" i="0" kern="1200" dirty="0">
                <a:solidFill>
                  <a:schemeClr val="tx1"/>
                </a:solidFill>
                <a:effectLst/>
                <a:latin typeface="+mn-lt"/>
                <a:ea typeface="+mn-ea"/>
                <a:cs typeface="+mn-cs"/>
              </a:rPr>
              <a:t>, Arnaud Bourdin</a:t>
            </a:r>
            <a:r>
              <a:rPr lang="en-US" sz="1000" b="0" i="0" kern="1200" baseline="30000" dirty="0">
                <a:solidFill>
                  <a:schemeClr val="tx1"/>
                </a:solidFill>
                <a:effectLst/>
                <a:latin typeface="+mn-lt"/>
                <a:ea typeface="+mn-ea"/>
                <a:cs typeface="+mn-cs"/>
              </a:rPr>
              <a:t>11</a:t>
            </a:r>
            <a:r>
              <a:rPr lang="en-US" sz="1000" b="0" i="0" kern="1200" dirty="0">
                <a:solidFill>
                  <a:schemeClr val="tx1"/>
                </a:solidFill>
                <a:effectLst/>
                <a:latin typeface="+mn-lt"/>
                <a:ea typeface="+mn-ea"/>
                <a:cs typeface="+mn-cs"/>
              </a:rPr>
              <a:t>, Magdalena Meszaros</a:t>
            </a:r>
            <a:r>
              <a:rPr lang="en-US" sz="1000" b="0" i="0" kern="1200" baseline="30000" dirty="0">
                <a:solidFill>
                  <a:schemeClr val="tx1"/>
                </a:solidFill>
                <a:effectLst/>
                <a:latin typeface="+mn-lt"/>
                <a:ea typeface="+mn-ea"/>
                <a:cs typeface="+mn-cs"/>
              </a:rPr>
              <a:t>11</a:t>
            </a:r>
            <a:r>
              <a:rPr lang="en-US" sz="1000" b="0" i="0" kern="1200" dirty="0">
                <a:solidFill>
                  <a:schemeClr val="tx1"/>
                </a:solidFill>
                <a:effectLst/>
                <a:latin typeface="+mn-lt"/>
                <a:ea typeface="+mn-ea"/>
                <a:cs typeface="+mn-cs"/>
              </a:rPr>
              <a:t>, Sebastien Dharancy</a:t>
            </a:r>
            <a:r>
              <a:rPr lang="en-US" sz="1000" b="0" i="0" kern="1200" baseline="30000" dirty="0">
                <a:solidFill>
                  <a:schemeClr val="tx1"/>
                </a:solidFill>
                <a:effectLst/>
                <a:latin typeface="+mn-lt"/>
                <a:ea typeface="+mn-ea"/>
                <a:cs typeface="+mn-cs"/>
              </a:rPr>
              <a:t>12</a:t>
            </a:r>
            <a:r>
              <a:rPr lang="en-US" sz="1000" b="0" i="0" kern="1200" dirty="0">
                <a:solidFill>
                  <a:schemeClr val="tx1"/>
                </a:solidFill>
                <a:effectLst/>
                <a:latin typeface="+mn-lt"/>
                <a:ea typeface="+mn-ea"/>
                <a:cs typeface="+mn-cs"/>
              </a:rPr>
              <a:t>, Sophie Hilaire</a:t>
            </a:r>
            <a:r>
              <a:rPr lang="en-US" sz="1000" b="0" i="0" kern="1200" baseline="30000" dirty="0">
                <a:solidFill>
                  <a:schemeClr val="tx1"/>
                </a:solidFill>
                <a:effectLst/>
                <a:latin typeface="+mn-lt"/>
                <a:ea typeface="+mn-ea"/>
                <a:cs typeface="+mn-cs"/>
              </a:rPr>
              <a:t>13</a:t>
            </a:r>
            <a:r>
              <a:rPr lang="en-US" sz="1000" b="0" i="0" kern="1200" dirty="0">
                <a:solidFill>
                  <a:schemeClr val="tx1"/>
                </a:solidFill>
                <a:effectLst/>
                <a:latin typeface="+mn-lt"/>
                <a:ea typeface="+mn-ea"/>
                <a:cs typeface="+mn-cs"/>
              </a:rPr>
              <a:t>, Vincent Mallet</a:t>
            </a:r>
            <a:r>
              <a:rPr lang="en-US" sz="1000" b="0" i="0" kern="1200" baseline="30000" dirty="0">
                <a:solidFill>
                  <a:schemeClr val="tx1"/>
                </a:solidFill>
                <a:effectLst/>
                <a:latin typeface="+mn-lt"/>
                <a:ea typeface="+mn-ea"/>
                <a:cs typeface="+mn-cs"/>
              </a:rPr>
              <a:t>14</a:t>
            </a:r>
            <a:r>
              <a:rPr lang="en-US" sz="1000" b="0" i="0" kern="1200" dirty="0">
                <a:solidFill>
                  <a:schemeClr val="tx1"/>
                </a:solidFill>
                <a:effectLst/>
                <a:latin typeface="+mn-lt"/>
                <a:ea typeface="+mn-ea"/>
                <a:cs typeface="+mn-cs"/>
              </a:rPr>
              <a:t>, Reynaud-Gaubert Martine</a:t>
            </a:r>
            <a:r>
              <a:rPr lang="en-US" sz="1000" b="0" i="0" kern="1200" baseline="30000" dirty="0">
                <a:solidFill>
                  <a:schemeClr val="tx1"/>
                </a:solidFill>
                <a:effectLst/>
                <a:latin typeface="+mn-lt"/>
                <a:ea typeface="+mn-ea"/>
                <a:cs typeface="+mn-cs"/>
              </a:rPr>
              <a:t>15</a:t>
            </a:r>
            <a:r>
              <a:rPr lang="en-US" sz="1000" b="0" i="0" kern="1200" dirty="0">
                <a:solidFill>
                  <a:schemeClr val="tx1"/>
                </a:solidFill>
                <a:effectLst/>
                <a:latin typeface="+mn-lt"/>
                <a:ea typeface="+mn-ea"/>
                <a:cs typeface="+mn-cs"/>
              </a:rPr>
              <a:t>, Louis Terriou</a:t>
            </a:r>
            <a:r>
              <a:rPr lang="en-US" sz="1000" b="0" i="0" kern="1200" baseline="30000" dirty="0">
                <a:solidFill>
                  <a:schemeClr val="tx1"/>
                </a:solidFill>
                <a:effectLst/>
                <a:latin typeface="+mn-lt"/>
                <a:ea typeface="+mn-ea"/>
                <a:cs typeface="+mn-cs"/>
              </a:rPr>
              <a:t>12</a:t>
            </a:r>
            <a:r>
              <a:rPr lang="en-US" sz="1000" b="0" i="0" kern="1200" dirty="0">
                <a:solidFill>
                  <a:schemeClr val="tx1"/>
                </a:solidFill>
                <a:effectLst/>
                <a:latin typeface="+mn-lt"/>
                <a:ea typeface="+mn-ea"/>
                <a:cs typeface="+mn-cs"/>
              </a:rPr>
              <a:t>, Frédéric Gottrand</a:t>
            </a:r>
            <a:r>
              <a:rPr lang="en-US" sz="1000" b="0" i="0" kern="1200" baseline="30000" dirty="0">
                <a:solidFill>
                  <a:schemeClr val="tx1"/>
                </a:solidFill>
                <a:effectLst/>
                <a:latin typeface="+mn-lt"/>
                <a:ea typeface="+mn-ea"/>
                <a:cs typeface="+mn-cs"/>
              </a:rPr>
              <a:t>16</a:t>
            </a:r>
            <a:r>
              <a:rPr lang="en-US" sz="1000" b="0" i="0" kern="1200" dirty="0">
                <a:solidFill>
                  <a:schemeClr val="tx1"/>
                </a:solidFill>
                <a:effectLst/>
                <a:latin typeface="+mn-lt"/>
                <a:ea typeface="+mn-ea"/>
                <a:cs typeface="+mn-cs"/>
              </a:rPr>
              <a:t>, Wadih Abou Chahla</a:t>
            </a:r>
            <a:r>
              <a:rPr lang="en-US" sz="1000" b="0" i="0" kern="1200" baseline="30000" dirty="0">
                <a:solidFill>
                  <a:schemeClr val="tx1"/>
                </a:solidFill>
                <a:effectLst/>
                <a:latin typeface="+mn-lt"/>
                <a:ea typeface="+mn-ea"/>
                <a:cs typeface="+mn-cs"/>
              </a:rPr>
              <a:t>16</a:t>
            </a:r>
            <a:r>
              <a:rPr lang="en-US" sz="1000" b="0" i="0" kern="1200" dirty="0">
                <a:solidFill>
                  <a:schemeClr val="tx1"/>
                </a:solidFill>
                <a:effectLst/>
                <a:latin typeface="+mn-lt"/>
                <a:ea typeface="+mn-ea"/>
                <a:cs typeface="+mn-cs"/>
              </a:rPr>
              <a:t>, Jean Emmanuel Khan</a:t>
            </a:r>
            <a:r>
              <a:rPr lang="en-US" sz="1000" b="0" i="0" kern="1200" baseline="30000" dirty="0">
                <a:solidFill>
                  <a:schemeClr val="tx1"/>
                </a:solidFill>
                <a:effectLst/>
                <a:latin typeface="+mn-lt"/>
                <a:ea typeface="+mn-ea"/>
                <a:cs typeface="+mn-cs"/>
              </a:rPr>
              <a:t>17</a:t>
            </a:r>
            <a:r>
              <a:rPr lang="en-US" sz="1000" b="0" i="0" kern="1200" dirty="0">
                <a:solidFill>
                  <a:schemeClr val="tx1"/>
                </a:solidFill>
                <a:effectLst/>
                <a:latin typeface="+mn-lt"/>
                <a:ea typeface="+mn-ea"/>
                <a:cs typeface="+mn-cs"/>
              </a:rPr>
              <a:t>, Paul Carrier</a:t>
            </a:r>
            <a:r>
              <a:rPr lang="en-US" sz="1000" b="0" i="0" kern="1200" baseline="30000" dirty="0">
                <a:solidFill>
                  <a:schemeClr val="tx1"/>
                </a:solidFill>
                <a:effectLst/>
                <a:latin typeface="+mn-lt"/>
                <a:ea typeface="+mn-ea"/>
                <a:cs typeface="+mn-cs"/>
              </a:rPr>
              <a:t>18</a:t>
            </a:r>
            <a:r>
              <a:rPr lang="en-US" sz="1000" b="0" i="0" kern="1200" dirty="0">
                <a:solidFill>
                  <a:schemeClr val="tx1"/>
                </a:solidFill>
                <a:effectLst/>
                <a:latin typeface="+mn-lt"/>
                <a:ea typeface="+mn-ea"/>
                <a:cs typeface="+mn-cs"/>
              </a:rPr>
              <a:t>, Faouzi Saliba</a:t>
            </a:r>
            <a:r>
              <a:rPr lang="en-US" sz="1000" b="0" i="0" kern="1200" baseline="30000" dirty="0">
                <a:solidFill>
                  <a:schemeClr val="tx1"/>
                </a:solidFill>
                <a:effectLst/>
                <a:latin typeface="+mn-lt"/>
                <a:ea typeface="+mn-ea"/>
                <a:cs typeface="+mn-cs"/>
              </a:rPr>
              <a:t>19</a:t>
            </a:r>
            <a:r>
              <a:rPr lang="en-US" sz="1000" b="0" i="0" kern="1200" dirty="0">
                <a:solidFill>
                  <a:schemeClr val="tx1"/>
                </a:solidFill>
                <a:effectLst/>
                <a:latin typeface="+mn-lt"/>
                <a:ea typeface="+mn-ea"/>
                <a:cs typeface="+mn-cs"/>
              </a:rPr>
              <a:t>, Laura RUBBIA-BRANDT</a:t>
            </a:r>
            <a:r>
              <a:rPr lang="en-US" sz="1000" b="0" i="0" kern="1200" baseline="30000" dirty="0">
                <a:solidFill>
                  <a:schemeClr val="tx1"/>
                </a:solidFill>
                <a:effectLst/>
                <a:latin typeface="+mn-lt"/>
                <a:ea typeface="+mn-ea"/>
                <a:cs typeface="+mn-cs"/>
              </a:rPr>
              <a:t>20</a:t>
            </a:r>
            <a:r>
              <a:rPr lang="en-US" sz="1000" b="0" i="0" kern="1200" dirty="0">
                <a:solidFill>
                  <a:schemeClr val="tx1"/>
                </a:solidFill>
                <a:effectLst/>
                <a:latin typeface="+mn-lt"/>
                <a:ea typeface="+mn-ea"/>
                <a:cs typeface="+mn-cs"/>
              </a:rPr>
              <a:t>, Laure Elkrief</a:t>
            </a:r>
            <a:r>
              <a:rPr lang="en-US" sz="1000" b="0" i="0" kern="1200" baseline="30000" dirty="0">
                <a:solidFill>
                  <a:schemeClr val="tx1"/>
                </a:solidFill>
                <a:effectLst/>
                <a:latin typeface="+mn-lt"/>
                <a:ea typeface="+mn-ea"/>
                <a:cs typeface="+mn-cs"/>
              </a:rPr>
              <a:t>21</a:t>
            </a:r>
            <a:r>
              <a:rPr lang="en-US" sz="1000" b="0" i="0" kern="1200" dirty="0">
                <a:solidFill>
                  <a:schemeClr val="tx1"/>
                </a:solidFill>
                <a:effectLst/>
                <a:latin typeface="+mn-lt"/>
                <a:ea typeface="+mn-ea"/>
                <a:cs typeface="+mn-cs"/>
              </a:rPr>
              <a:t>, Victor de Lédinghen</a:t>
            </a:r>
            <a:r>
              <a:rPr lang="en-US" sz="1000" b="0" i="0" kern="1200" baseline="30000" dirty="0">
                <a:solidFill>
                  <a:schemeClr val="tx1"/>
                </a:solidFill>
                <a:effectLst/>
                <a:latin typeface="+mn-lt"/>
                <a:ea typeface="+mn-ea"/>
                <a:cs typeface="+mn-cs"/>
              </a:rPr>
              <a:t>22</a:t>
            </a:r>
            <a:r>
              <a:rPr lang="en-US" sz="1000" b="0" i="0" kern="1200" dirty="0">
                <a:solidFill>
                  <a:schemeClr val="tx1"/>
                </a:solidFill>
                <a:effectLst/>
                <a:latin typeface="+mn-lt"/>
                <a:ea typeface="+mn-ea"/>
                <a:cs typeface="+mn-cs"/>
              </a:rPr>
              <a:t>, Armand Abergel</a:t>
            </a:r>
            <a:r>
              <a:rPr lang="en-US" sz="1000" b="0" i="0" kern="1200" baseline="30000" dirty="0">
                <a:solidFill>
                  <a:schemeClr val="tx1"/>
                </a:solidFill>
                <a:effectLst/>
                <a:latin typeface="+mn-lt"/>
                <a:ea typeface="+mn-ea"/>
                <a:cs typeface="+mn-cs"/>
              </a:rPr>
              <a:t>23</a:t>
            </a:r>
            <a:r>
              <a:rPr lang="en-US" sz="1000" b="0" i="0" kern="1200" dirty="0">
                <a:solidFill>
                  <a:schemeClr val="tx1"/>
                </a:solidFill>
                <a:effectLst/>
                <a:latin typeface="+mn-lt"/>
                <a:ea typeface="+mn-ea"/>
                <a:cs typeface="+mn-cs"/>
              </a:rPr>
              <a:t>, Tournilhac Olivier</a:t>
            </a:r>
            <a:r>
              <a:rPr lang="en-US" sz="1000" b="0" i="0" kern="1200" baseline="30000" dirty="0">
                <a:solidFill>
                  <a:schemeClr val="tx1"/>
                </a:solidFill>
                <a:effectLst/>
                <a:latin typeface="+mn-lt"/>
                <a:ea typeface="+mn-ea"/>
                <a:cs typeface="+mn-cs"/>
              </a:rPr>
              <a:t>24</a:t>
            </a:r>
            <a:r>
              <a:rPr lang="en-US" sz="1000" b="0" i="0" kern="1200" dirty="0">
                <a:solidFill>
                  <a:schemeClr val="tx1"/>
                </a:solidFill>
                <a:effectLst/>
                <a:latin typeface="+mn-lt"/>
                <a:ea typeface="+mn-ea"/>
                <a:cs typeface="+mn-cs"/>
              </a:rPr>
              <a:t>, Yasmina Chouik</a:t>
            </a:r>
            <a:r>
              <a:rPr lang="en-US" sz="1000" b="0" i="0" kern="1200" baseline="30000" dirty="0">
                <a:solidFill>
                  <a:schemeClr val="tx1"/>
                </a:solidFill>
                <a:effectLst/>
                <a:latin typeface="+mn-lt"/>
                <a:ea typeface="+mn-ea"/>
                <a:cs typeface="+mn-cs"/>
              </a:rPr>
              <a:t>7</a:t>
            </a:r>
            <a:r>
              <a:rPr lang="en-US" sz="1000" b="0" i="0" kern="1200" dirty="0">
                <a:solidFill>
                  <a:schemeClr val="tx1"/>
                </a:solidFill>
                <a:effectLst/>
                <a:latin typeface="+mn-lt"/>
                <a:ea typeface="+mn-ea"/>
                <a:cs typeface="+mn-cs"/>
              </a:rPr>
              <a:t>, Antoine Coupier</a:t>
            </a:r>
            <a:r>
              <a:rPr lang="en-US" sz="1000" b="0" i="0" kern="1200" baseline="30000" dirty="0">
                <a:solidFill>
                  <a:schemeClr val="tx1"/>
                </a:solidFill>
                <a:effectLst/>
                <a:latin typeface="+mn-lt"/>
                <a:ea typeface="+mn-ea"/>
                <a:cs typeface="+mn-cs"/>
              </a:rPr>
              <a:t>7</a:t>
            </a:r>
            <a:r>
              <a:rPr lang="en-US" sz="1000" b="0" i="0" kern="1200" dirty="0">
                <a:solidFill>
                  <a:schemeClr val="tx1"/>
                </a:solidFill>
                <a:effectLst/>
                <a:latin typeface="+mn-lt"/>
                <a:ea typeface="+mn-ea"/>
                <a:cs typeface="+mn-cs"/>
              </a:rPr>
              <a:t>, Thierry Leblanc</a:t>
            </a:r>
            <a:r>
              <a:rPr lang="en-US" sz="1000" b="0" i="0" kern="1200" baseline="30000" dirty="0">
                <a:solidFill>
                  <a:schemeClr val="tx1"/>
                </a:solidFill>
                <a:effectLst/>
                <a:latin typeface="+mn-lt"/>
                <a:ea typeface="+mn-ea"/>
                <a:cs typeface="+mn-cs"/>
              </a:rPr>
              <a:t>4</a:t>
            </a:r>
            <a:r>
              <a:rPr lang="en-US" sz="1000" b="0" i="0" kern="1200" dirty="0">
                <a:solidFill>
                  <a:schemeClr val="tx1"/>
                </a:solidFill>
                <a:effectLst/>
                <a:latin typeface="+mn-lt"/>
                <a:ea typeface="+mn-ea"/>
                <a:cs typeface="+mn-cs"/>
              </a:rPr>
              <a:t>, Isabelle Ollivier-Hourmand</a:t>
            </a:r>
            <a:r>
              <a:rPr lang="en-US" sz="1000" b="0" i="0" kern="1200" baseline="30000" dirty="0">
                <a:solidFill>
                  <a:schemeClr val="tx1"/>
                </a:solidFill>
                <a:effectLst/>
                <a:latin typeface="+mn-lt"/>
                <a:ea typeface="+mn-ea"/>
                <a:cs typeface="+mn-cs"/>
              </a:rPr>
              <a:t>25</a:t>
            </a:r>
            <a:r>
              <a:rPr lang="en-US" sz="1000" b="0" i="0" kern="1200" dirty="0">
                <a:solidFill>
                  <a:schemeClr val="tx1"/>
                </a:solidFill>
                <a:effectLst/>
                <a:latin typeface="+mn-lt"/>
                <a:ea typeface="+mn-ea"/>
                <a:cs typeface="+mn-cs"/>
              </a:rPr>
              <a:t>, Eric Nguyen Khac</a:t>
            </a:r>
            <a:r>
              <a:rPr lang="en-US" sz="1000" b="0" i="0" kern="1200" baseline="30000" dirty="0">
                <a:solidFill>
                  <a:schemeClr val="tx1"/>
                </a:solidFill>
                <a:effectLst/>
                <a:latin typeface="+mn-lt"/>
                <a:ea typeface="+mn-ea"/>
                <a:cs typeface="+mn-cs"/>
              </a:rPr>
              <a:t>26</a:t>
            </a:r>
            <a:r>
              <a:rPr lang="en-US" sz="1000" b="0" i="0" kern="1200" dirty="0">
                <a:solidFill>
                  <a:schemeClr val="tx1"/>
                </a:solidFill>
                <a:effectLst/>
                <a:latin typeface="+mn-lt"/>
                <a:ea typeface="+mn-ea"/>
                <a:cs typeface="+mn-cs"/>
              </a:rPr>
              <a:t>, Hélène Morisse-Pradier</a:t>
            </a:r>
            <a:r>
              <a:rPr lang="en-US" sz="1000" b="0" i="0" kern="1200" baseline="30000" dirty="0">
                <a:solidFill>
                  <a:schemeClr val="tx1"/>
                </a:solidFill>
                <a:effectLst/>
                <a:latin typeface="+mn-lt"/>
                <a:ea typeface="+mn-ea"/>
                <a:cs typeface="+mn-cs"/>
              </a:rPr>
              <a:t>27</a:t>
            </a:r>
            <a:r>
              <a:rPr lang="en-US" sz="1000" b="0" i="0" kern="1200" dirty="0">
                <a:solidFill>
                  <a:schemeClr val="tx1"/>
                </a:solidFill>
                <a:effectLst/>
                <a:latin typeface="+mn-lt"/>
                <a:ea typeface="+mn-ea"/>
                <a:cs typeface="+mn-cs"/>
              </a:rPr>
              <a:t>, Kinan El Husseini</a:t>
            </a:r>
            <a:r>
              <a:rPr lang="en-US" sz="1000" b="0" i="0" kern="1200" baseline="30000" dirty="0">
                <a:solidFill>
                  <a:schemeClr val="tx1"/>
                </a:solidFill>
                <a:effectLst/>
                <a:latin typeface="+mn-lt"/>
                <a:ea typeface="+mn-ea"/>
                <a:cs typeface="+mn-cs"/>
              </a:rPr>
              <a:t>27</a:t>
            </a:r>
            <a:r>
              <a:rPr lang="en-US" sz="1000" b="0" i="0" kern="1200" dirty="0">
                <a:solidFill>
                  <a:schemeClr val="tx1"/>
                </a:solidFill>
                <a:effectLst/>
                <a:latin typeface="+mn-lt"/>
                <a:ea typeface="+mn-ea"/>
                <a:cs typeface="+mn-cs"/>
              </a:rPr>
              <a:t>, Odile Goria</a:t>
            </a:r>
            <a:r>
              <a:rPr lang="en-US" sz="1000" b="0" i="0" kern="1200" baseline="30000" dirty="0">
                <a:solidFill>
                  <a:schemeClr val="tx1"/>
                </a:solidFill>
                <a:effectLst/>
                <a:latin typeface="+mn-lt"/>
                <a:ea typeface="+mn-ea"/>
                <a:cs typeface="+mn-cs"/>
              </a:rPr>
              <a:t>28</a:t>
            </a:r>
            <a:r>
              <a:rPr lang="en-US" sz="1000" b="0" i="0" kern="1200" dirty="0">
                <a:solidFill>
                  <a:schemeClr val="tx1"/>
                </a:solidFill>
                <a:effectLst/>
                <a:latin typeface="+mn-lt"/>
                <a:ea typeface="+mn-ea"/>
                <a:cs typeface="+mn-cs"/>
              </a:rPr>
              <a:t>, Ba Ibrahima</a:t>
            </a:r>
            <a:r>
              <a:rPr lang="en-US" sz="1000" b="0" i="0" kern="1200" baseline="30000" dirty="0">
                <a:solidFill>
                  <a:schemeClr val="tx1"/>
                </a:solidFill>
                <a:effectLst/>
                <a:latin typeface="+mn-lt"/>
                <a:ea typeface="+mn-ea"/>
                <a:cs typeface="+mn-cs"/>
              </a:rPr>
              <a:t>29</a:t>
            </a:r>
            <a:r>
              <a:rPr lang="en-US" sz="1000" b="0" i="0" kern="1200" dirty="0">
                <a:solidFill>
                  <a:schemeClr val="tx1"/>
                </a:solidFill>
                <a:effectLst/>
                <a:latin typeface="+mn-lt"/>
                <a:ea typeface="+mn-ea"/>
                <a:cs typeface="+mn-cs"/>
              </a:rPr>
              <a:t>, Dominique Roulot</a:t>
            </a:r>
            <a:r>
              <a:rPr lang="en-US" sz="1000" b="0" i="0" kern="1200" baseline="30000" dirty="0">
                <a:solidFill>
                  <a:schemeClr val="tx1"/>
                </a:solidFill>
                <a:effectLst/>
                <a:latin typeface="+mn-lt"/>
                <a:ea typeface="+mn-ea"/>
                <a:cs typeface="+mn-cs"/>
              </a:rPr>
              <a:t>30</a:t>
            </a:r>
            <a:r>
              <a:rPr lang="en-US" sz="1000" b="0" i="0" kern="1200" dirty="0">
                <a:solidFill>
                  <a:schemeClr val="tx1"/>
                </a:solidFill>
                <a:effectLst/>
                <a:latin typeface="+mn-lt"/>
                <a:ea typeface="+mn-ea"/>
                <a:cs typeface="+mn-cs"/>
              </a:rPr>
              <a:t>, Christophe Bureau</a:t>
            </a:r>
            <a:r>
              <a:rPr lang="en-US" sz="1000" b="0" i="0" kern="1200" baseline="30000" dirty="0">
                <a:solidFill>
                  <a:schemeClr val="tx1"/>
                </a:solidFill>
                <a:effectLst/>
                <a:latin typeface="+mn-lt"/>
                <a:ea typeface="+mn-ea"/>
                <a:cs typeface="+mn-cs"/>
              </a:rPr>
              <a:t>31 32</a:t>
            </a:r>
            <a:r>
              <a:rPr lang="en-US" sz="1000" b="0" i="0" kern="1200" dirty="0">
                <a:solidFill>
                  <a:schemeClr val="tx1"/>
                </a:solidFill>
                <a:effectLst/>
                <a:latin typeface="+mn-lt"/>
                <a:ea typeface="+mn-ea"/>
                <a:cs typeface="+mn-cs"/>
              </a:rPr>
              <a:t>, Hilario Nunes</a:t>
            </a:r>
            <a:r>
              <a:rPr lang="en-US" sz="1000" b="0" i="0" kern="1200" baseline="30000" dirty="0">
                <a:solidFill>
                  <a:schemeClr val="tx1"/>
                </a:solidFill>
                <a:effectLst/>
                <a:latin typeface="+mn-lt"/>
                <a:ea typeface="+mn-ea"/>
                <a:cs typeface="+mn-cs"/>
              </a:rPr>
              <a:t>33</a:t>
            </a:r>
            <a:r>
              <a:rPr lang="en-US" sz="1000" b="0" i="0" kern="1200" dirty="0">
                <a:solidFill>
                  <a:schemeClr val="tx1"/>
                </a:solidFill>
                <a:effectLst/>
                <a:latin typeface="+mn-lt"/>
                <a:ea typeface="+mn-ea"/>
                <a:cs typeface="+mn-cs"/>
              </a:rPr>
              <a:t>, Dominique Valla</a:t>
            </a:r>
            <a:r>
              <a:rPr lang="en-US" sz="1000" b="0" i="0" kern="1200" baseline="30000" dirty="0">
                <a:solidFill>
                  <a:schemeClr val="tx1"/>
                </a:solidFill>
                <a:effectLst/>
                <a:latin typeface="+mn-lt"/>
                <a:ea typeface="+mn-ea"/>
                <a:cs typeface="+mn-cs"/>
              </a:rPr>
              <a:t>1</a:t>
            </a:r>
            <a:r>
              <a:rPr lang="en-US" sz="1000" b="0" i="0" kern="1200" dirty="0">
                <a:solidFill>
                  <a:schemeClr val="tx1"/>
                </a:solidFill>
                <a:effectLst/>
                <a:latin typeface="+mn-lt"/>
                <a:ea typeface="+mn-ea"/>
                <a:cs typeface="+mn-cs"/>
              </a:rPr>
              <a:t>, Valérie Paradis</a:t>
            </a:r>
            <a:r>
              <a:rPr lang="en-US" sz="1000" b="0" i="0" kern="1200" baseline="30000" dirty="0">
                <a:solidFill>
                  <a:schemeClr val="tx1"/>
                </a:solidFill>
                <a:effectLst/>
                <a:latin typeface="+mn-lt"/>
                <a:ea typeface="+mn-ea"/>
                <a:cs typeface="+mn-cs"/>
              </a:rPr>
              <a:t>34</a:t>
            </a:r>
            <a:r>
              <a:rPr lang="en-US" sz="1000" b="0" i="0" kern="1200" dirty="0">
                <a:solidFill>
                  <a:schemeClr val="tx1"/>
                </a:solidFill>
                <a:effectLst/>
                <a:latin typeface="+mn-lt"/>
                <a:ea typeface="+mn-ea"/>
                <a:cs typeface="+mn-cs"/>
              </a:rPr>
              <a:t>, Kannengiesser Caroline</a:t>
            </a:r>
            <a:r>
              <a:rPr lang="en-US" sz="1000" b="0" i="0" kern="1200" baseline="30000" dirty="0">
                <a:solidFill>
                  <a:schemeClr val="tx1"/>
                </a:solidFill>
                <a:effectLst/>
                <a:latin typeface="+mn-lt"/>
                <a:ea typeface="+mn-ea"/>
                <a:cs typeface="+mn-cs"/>
              </a:rPr>
              <a:t>29</a:t>
            </a:r>
            <a:r>
              <a:rPr lang="en-US" sz="1000" b="0" i="0" kern="1200" dirty="0">
                <a:solidFill>
                  <a:schemeClr val="tx1"/>
                </a:solidFill>
                <a:effectLst/>
                <a:latin typeface="+mn-lt"/>
                <a:ea typeface="+mn-ea"/>
                <a:cs typeface="+mn-cs"/>
              </a:rPr>
              <a:t>, Aurélie Plessier</a:t>
            </a:r>
            <a:r>
              <a:rPr lang="en-US" sz="1000" b="0" i="0" kern="1200" baseline="30000" dirty="0">
                <a:solidFill>
                  <a:schemeClr val="tx1"/>
                </a:solidFill>
                <a:effectLst/>
                <a:latin typeface="+mn-lt"/>
                <a:ea typeface="+mn-ea"/>
                <a:cs typeface="+mn-cs"/>
              </a:rPr>
              <a:t>1</a:t>
            </a:r>
            <a:r>
              <a:rPr lang="en-US" sz="1000" b="0" i="0" kern="1200" dirty="0">
                <a:solidFill>
                  <a:schemeClr val="tx1"/>
                </a:solidFill>
                <a:effectLst/>
                <a:latin typeface="+mn-lt"/>
                <a:ea typeface="+mn-ea"/>
                <a:cs typeface="+mn-cs"/>
              </a:rPr>
              <a:t> </a:t>
            </a:r>
          </a:p>
          <a:p>
            <a:pPr marL="0" indent="0" rtl="0" fontAlgn="base">
              <a:buNone/>
            </a:pPr>
            <a:r>
              <a:rPr lang="en-US" sz="1000" b="0" i="1" kern="1200" baseline="30000" dirty="0">
                <a:solidFill>
                  <a:schemeClr val="tx1"/>
                </a:solidFill>
                <a:effectLst/>
                <a:latin typeface="+mn-lt"/>
                <a:ea typeface="+mn-ea"/>
                <a:cs typeface="+mn-cs"/>
              </a:rPr>
              <a:t>1</a:t>
            </a:r>
            <a:r>
              <a:rPr lang="en-US" sz="1000" b="0" i="1" kern="1200" dirty="0">
                <a:solidFill>
                  <a:schemeClr val="tx1"/>
                </a:solidFill>
                <a:effectLst/>
                <a:latin typeface="+mn-lt"/>
                <a:ea typeface="+mn-ea"/>
                <a:cs typeface="+mn-cs"/>
              </a:rPr>
              <a:t>Hospital Beaujon AP-HP, Hepatology, Clichy,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a:t>
            </a:r>
            <a:r>
              <a:rPr lang="en-US" sz="1000" b="0" i="1" kern="1200" dirty="0">
                <a:solidFill>
                  <a:schemeClr val="tx1"/>
                </a:solidFill>
                <a:effectLst/>
                <a:latin typeface="+mn-lt"/>
                <a:ea typeface="+mn-ea"/>
                <a:cs typeface="+mn-cs"/>
              </a:rPr>
              <a:t>Bichat-Claude Bernard Hospital, Pneumology, Paris,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3</a:t>
            </a:r>
            <a:r>
              <a:rPr lang="en-US" sz="1000" b="0" i="1" kern="1200" dirty="0">
                <a:solidFill>
                  <a:schemeClr val="tx1"/>
                </a:solidFill>
                <a:effectLst/>
                <a:latin typeface="+mn-lt"/>
                <a:ea typeface="+mn-ea"/>
                <a:cs typeface="+mn-cs"/>
              </a:rPr>
              <a:t>Saint Louis Hospital, Hematology, Paris,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4</a:t>
            </a:r>
            <a:r>
              <a:rPr lang="en-US" sz="1000" b="0" i="1" kern="1200" dirty="0">
                <a:solidFill>
                  <a:schemeClr val="tx1"/>
                </a:solidFill>
                <a:effectLst/>
                <a:latin typeface="+mn-lt"/>
                <a:ea typeface="+mn-ea"/>
                <a:cs typeface="+mn-cs"/>
              </a:rPr>
              <a:t>Hôpital Robert Debré, Hematologie, Paris,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5</a:t>
            </a:r>
            <a:r>
              <a:rPr lang="en-US" sz="1000" b="0" i="1" kern="1200" dirty="0">
                <a:solidFill>
                  <a:schemeClr val="tx1"/>
                </a:solidFill>
                <a:effectLst/>
                <a:latin typeface="+mn-lt"/>
                <a:ea typeface="+mn-ea"/>
                <a:cs typeface="+mn-cs"/>
              </a:rPr>
              <a:t>Hospital Tenon Ap-Hp, Pneumologie, Paris,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6</a:t>
            </a:r>
            <a:r>
              <a:rPr lang="en-US" sz="1000" b="0" i="1" kern="1200" dirty="0">
                <a:solidFill>
                  <a:schemeClr val="tx1"/>
                </a:solidFill>
                <a:effectLst/>
                <a:latin typeface="+mn-lt"/>
                <a:ea typeface="+mn-ea"/>
                <a:cs typeface="+mn-cs"/>
              </a:rPr>
              <a:t>Lyon Sud Hospital Center, Pneumology, Pierre-Bénite,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7</a:t>
            </a:r>
            <a:r>
              <a:rPr lang="en-US" sz="1000" b="0" i="1" kern="1200" dirty="0">
                <a:solidFill>
                  <a:schemeClr val="tx1"/>
                </a:solidFill>
                <a:effectLst/>
                <a:latin typeface="+mn-lt"/>
                <a:ea typeface="+mn-ea"/>
                <a:cs typeface="+mn-cs"/>
              </a:rPr>
              <a:t>Hospital Édouard Herriot, Hepatology, Lyon,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8</a:t>
            </a:r>
            <a:r>
              <a:rPr lang="en-US" sz="1000" b="0" i="1" kern="1200" dirty="0">
                <a:solidFill>
                  <a:schemeClr val="tx1"/>
                </a:solidFill>
                <a:effectLst/>
                <a:latin typeface="+mn-lt"/>
                <a:ea typeface="+mn-ea"/>
                <a:cs typeface="+mn-cs"/>
              </a:rPr>
              <a:t>Bicetre Hospital AP-HP, Pediatric Hepatology , Le Kremlin-Bicêtre,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9</a:t>
            </a:r>
            <a:r>
              <a:rPr lang="en-US" sz="1000" b="0" i="1" kern="1200" dirty="0">
                <a:solidFill>
                  <a:schemeClr val="tx1"/>
                </a:solidFill>
                <a:effectLst/>
                <a:latin typeface="+mn-lt"/>
                <a:ea typeface="+mn-ea"/>
                <a:cs typeface="+mn-cs"/>
              </a:rPr>
              <a:t>Hospital Center Regional University Morvan De Brest, Hepatology, Brest,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10</a:t>
            </a:r>
            <a:r>
              <a:rPr lang="en-US" sz="1000" b="0" i="1" kern="1200" dirty="0">
                <a:solidFill>
                  <a:schemeClr val="tx1"/>
                </a:solidFill>
                <a:effectLst/>
                <a:latin typeface="+mn-lt"/>
                <a:ea typeface="+mn-ea"/>
                <a:cs typeface="+mn-cs"/>
              </a:rPr>
              <a:t>Chu Strasbourg, Pneumology, Strasbourg,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11</a:t>
            </a:r>
            <a:r>
              <a:rPr lang="en-US" sz="1000" b="0" i="1" kern="1200" dirty="0">
                <a:solidFill>
                  <a:schemeClr val="tx1"/>
                </a:solidFill>
                <a:effectLst/>
                <a:latin typeface="+mn-lt"/>
                <a:ea typeface="+mn-ea"/>
                <a:cs typeface="+mn-cs"/>
              </a:rPr>
              <a:t>Hospital Center University De Montpellier, Pneumology, Montpellier,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12</a:t>
            </a:r>
            <a:r>
              <a:rPr lang="en-US" sz="1000" b="0" i="1" kern="1200" dirty="0">
                <a:solidFill>
                  <a:schemeClr val="tx1"/>
                </a:solidFill>
                <a:effectLst/>
                <a:latin typeface="+mn-lt"/>
                <a:ea typeface="+mn-ea"/>
                <a:cs typeface="+mn-cs"/>
              </a:rPr>
              <a:t>Chu De Lille, Hematology, Lille,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13</a:t>
            </a:r>
            <a:r>
              <a:rPr lang="en-US" sz="1000" b="0" i="1" kern="1200" dirty="0">
                <a:solidFill>
                  <a:schemeClr val="tx1"/>
                </a:solidFill>
                <a:effectLst/>
                <a:latin typeface="+mn-lt"/>
                <a:ea typeface="+mn-ea"/>
                <a:cs typeface="+mn-cs"/>
              </a:rPr>
              <a:t>Hospital Foch, Hepatology, Suresnes,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14</a:t>
            </a:r>
            <a:r>
              <a:rPr lang="en-US" sz="1000" b="0" i="1" kern="1200" dirty="0">
                <a:solidFill>
                  <a:schemeClr val="tx1"/>
                </a:solidFill>
                <a:effectLst/>
                <a:latin typeface="+mn-lt"/>
                <a:ea typeface="+mn-ea"/>
                <a:cs typeface="+mn-cs"/>
              </a:rPr>
              <a:t>Hospital Cochin, Hepatology, Paris,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15</a:t>
            </a:r>
            <a:r>
              <a:rPr lang="en-US" sz="1000" b="0" i="1" kern="1200" dirty="0">
                <a:solidFill>
                  <a:schemeClr val="tx1"/>
                </a:solidFill>
                <a:effectLst/>
                <a:latin typeface="+mn-lt"/>
                <a:ea typeface="+mn-ea"/>
                <a:cs typeface="+mn-cs"/>
              </a:rPr>
              <a:t>Hôpital Nord, Pneumology, Marseille,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16</a:t>
            </a:r>
            <a:r>
              <a:rPr lang="en-US" sz="1000" b="0" i="1" kern="1200" dirty="0">
                <a:solidFill>
                  <a:schemeClr val="tx1"/>
                </a:solidFill>
                <a:effectLst/>
                <a:latin typeface="+mn-lt"/>
                <a:ea typeface="+mn-ea"/>
                <a:cs typeface="+mn-cs"/>
              </a:rPr>
              <a:t>Chu De Lille, Pediatric Department, Lille,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17</a:t>
            </a:r>
            <a:r>
              <a:rPr lang="en-US" sz="1000" b="0" i="1" kern="1200" dirty="0">
                <a:solidFill>
                  <a:schemeClr val="tx1"/>
                </a:solidFill>
                <a:effectLst/>
                <a:latin typeface="+mn-lt"/>
                <a:ea typeface="+mn-ea"/>
                <a:cs typeface="+mn-cs"/>
              </a:rPr>
              <a:t>Hospital Foch, Internal Medicine , Suresnes,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18</a:t>
            </a:r>
            <a:r>
              <a:rPr lang="en-US" sz="1000" b="0" i="1" kern="1200" dirty="0">
                <a:solidFill>
                  <a:schemeClr val="tx1"/>
                </a:solidFill>
                <a:effectLst/>
                <a:latin typeface="+mn-lt"/>
                <a:ea typeface="+mn-ea"/>
                <a:cs typeface="+mn-cs"/>
              </a:rPr>
              <a:t>University Hospital Limoges Dupuytren Hospital, Hepatology, Limoges,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19</a:t>
            </a:r>
            <a:r>
              <a:rPr lang="en-US" sz="1000" b="0" i="1" kern="1200" dirty="0">
                <a:solidFill>
                  <a:schemeClr val="tx1"/>
                </a:solidFill>
                <a:effectLst/>
                <a:latin typeface="+mn-lt"/>
                <a:ea typeface="+mn-ea"/>
                <a:cs typeface="+mn-cs"/>
              </a:rPr>
              <a:t>Hôpital Paul-Brousse Ap-Hp, Hepatology, Villejuif,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20</a:t>
            </a:r>
            <a:r>
              <a:rPr lang="en-US" sz="1000" b="0" i="1" kern="1200" dirty="0">
                <a:solidFill>
                  <a:schemeClr val="tx1"/>
                </a:solidFill>
                <a:effectLst/>
                <a:latin typeface="+mn-lt"/>
                <a:ea typeface="+mn-ea"/>
                <a:cs typeface="+mn-cs"/>
              </a:rPr>
              <a:t>Hôpitaux Universitaires de Genève (HUG), Pathology, Genève, Switzerland</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21</a:t>
            </a:r>
            <a:r>
              <a:rPr lang="en-US" sz="1000" b="0" i="1" kern="1200" dirty="0">
                <a:solidFill>
                  <a:schemeClr val="tx1"/>
                </a:solidFill>
                <a:effectLst/>
                <a:latin typeface="+mn-lt"/>
                <a:ea typeface="+mn-ea"/>
                <a:cs typeface="+mn-cs"/>
              </a:rPr>
              <a:t>Hôpitaux Universitaires de Genève (HUG), Hepatology, Genève, Switzerland</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22</a:t>
            </a:r>
            <a:r>
              <a:rPr lang="en-US" sz="1000" b="0" i="1" kern="1200" dirty="0">
                <a:solidFill>
                  <a:schemeClr val="tx1"/>
                </a:solidFill>
                <a:effectLst/>
                <a:latin typeface="+mn-lt"/>
                <a:ea typeface="+mn-ea"/>
                <a:cs typeface="+mn-cs"/>
              </a:rPr>
              <a:t>Chu De Bordeaux - Haut-Lévêque, Hepatology, Pessac,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23</a:t>
            </a:r>
            <a:r>
              <a:rPr lang="en-US" sz="1000" b="0" i="1" kern="1200" dirty="0">
                <a:solidFill>
                  <a:schemeClr val="tx1"/>
                </a:solidFill>
                <a:effectLst/>
                <a:latin typeface="+mn-lt"/>
                <a:ea typeface="+mn-ea"/>
                <a:cs typeface="+mn-cs"/>
              </a:rPr>
              <a:t>Centre Hospitalier Universitaire, Hepatology, Clermont-Ferrand,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24</a:t>
            </a:r>
            <a:r>
              <a:rPr lang="en-US" sz="1000" b="0" i="1" kern="1200" dirty="0">
                <a:solidFill>
                  <a:schemeClr val="tx1"/>
                </a:solidFill>
                <a:effectLst/>
                <a:latin typeface="+mn-lt"/>
                <a:ea typeface="+mn-ea"/>
                <a:cs typeface="+mn-cs"/>
              </a:rPr>
              <a:t>Centre Hospitalier Universitaire, Hematology, Clermont-Ferrand,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25</a:t>
            </a:r>
            <a:r>
              <a:rPr lang="en-US" sz="1000" b="0" i="1" kern="1200" dirty="0">
                <a:solidFill>
                  <a:schemeClr val="tx1"/>
                </a:solidFill>
                <a:effectLst/>
                <a:latin typeface="+mn-lt"/>
                <a:ea typeface="+mn-ea"/>
                <a:cs typeface="+mn-cs"/>
              </a:rPr>
              <a:t>Hospital Center University Of Caen Normandie, Hepatology, Caen,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26</a:t>
            </a:r>
            <a:r>
              <a:rPr lang="en-US" sz="1000" b="0" i="1" kern="1200" dirty="0">
                <a:solidFill>
                  <a:schemeClr val="tx1"/>
                </a:solidFill>
                <a:effectLst/>
                <a:latin typeface="+mn-lt"/>
                <a:ea typeface="+mn-ea"/>
                <a:cs typeface="+mn-cs"/>
              </a:rPr>
              <a:t>Chu D'amiens-Picardie Site Sud, Hepatology, Amiens,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27</a:t>
            </a:r>
            <a:r>
              <a:rPr lang="en-US" sz="1000" b="0" i="1" kern="1200" dirty="0">
                <a:solidFill>
                  <a:schemeClr val="tx1"/>
                </a:solidFill>
                <a:effectLst/>
                <a:latin typeface="+mn-lt"/>
                <a:ea typeface="+mn-ea"/>
                <a:cs typeface="+mn-cs"/>
              </a:rPr>
              <a:t>CHU Charles Nicolle , Pneumology, Rouen,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28</a:t>
            </a:r>
            <a:r>
              <a:rPr lang="en-US" sz="1000" b="0" i="1" kern="1200" dirty="0">
                <a:solidFill>
                  <a:schemeClr val="tx1"/>
                </a:solidFill>
                <a:effectLst/>
                <a:latin typeface="+mn-lt"/>
                <a:ea typeface="+mn-ea"/>
                <a:cs typeface="+mn-cs"/>
              </a:rPr>
              <a:t>CHU Charles Nicolle, Hepatology, Rouen,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29</a:t>
            </a:r>
            <a:r>
              <a:rPr lang="en-US" sz="1000" b="0" i="1" kern="1200" dirty="0">
                <a:solidFill>
                  <a:schemeClr val="tx1"/>
                </a:solidFill>
                <a:effectLst/>
                <a:latin typeface="+mn-lt"/>
                <a:ea typeface="+mn-ea"/>
                <a:cs typeface="+mn-cs"/>
              </a:rPr>
              <a:t>Bichat-Claude Bernard Hospital, Genetic Department, Paris,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30</a:t>
            </a:r>
            <a:r>
              <a:rPr lang="en-US" sz="1000" b="0" i="1" kern="1200" dirty="0">
                <a:solidFill>
                  <a:schemeClr val="tx1"/>
                </a:solidFill>
                <a:effectLst/>
                <a:latin typeface="+mn-lt"/>
                <a:ea typeface="+mn-ea"/>
                <a:cs typeface="+mn-cs"/>
              </a:rPr>
              <a:t>Avicenne Hospital (AP-HP), Hepatology, Bobigny,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31</a:t>
            </a:r>
            <a:r>
              <a:rPr lang="en-US" sz="1000" b="0" i="1" kern="1200" dirty="0">
                <a:solidFill>
                  <a:schemeClr val="tx1"/>
                </a:solidFill>
                <a:effectLst/>
                <a:latin typeface="+mn-lt"/>
                <a:ea typeface="+mn-ea"/>
                <a:cs typeface="+mn-cs"/>
              </a:rPr>
              <a:t>Hospital Purpan, hepatology, Toulouse,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32</a:t>
            </a:r>
            <a:r>
              <a:rPr lang="en-US" sz="1000" b="0" i="1" kern="1200" dirty="0">
                <a:solidFill>
                  <a:schemeClr val="tx1"/>
                </a:solidFill>
                <a:effectLst/>
                <a:latin typeface="+mn-lt"/>
                <a:ea typeface="+mn-ea"/>
                <a:cs typeface="+mn-cs"/>
              </a:rPr>
              <a:t>Hospital Purpan, Hepatology, Toulouse,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33</a:t>
            </a:r>
            <a:r>
              <a:rPr lang="en-US" sz="1000" b="0" i="1" kern="1200" dirty="0">
                <a:solidFill>
                  <a:schemeClr val="tx1"/>
                </a:solidFill>
                <a:effectLst/>
                <a:latin typeface="+mn-lt"/>
                <a:ea typeface="+mn-ea"/>
                <a:cs typeface="+mn-cs"/>
              </a:rPr>
              <a:t>Avicenne Hospital (AP-HP), Pneumology, Bobigny, France</a:t>
            </a:r>
            <a:r>
              <a:rPr lang="en-US" sz="1000" b="0" i="0" kern="1200" dirty="0">
                <a:solidFill>
                  <a:schemeClr val="tx1"/>
                </a:solidFill>
                <a:effectLst/>
                <a:latin typeface="+mn-lt"/>
                <a:ea typeface="+mn-ea"/>
                <a:cs typeface="+mn-cs"/>
              </a:rPr>
              <a:t>, </a:t>
            </a:r>
            <a:r>
              <a:rPr lang="en-US" sz="1000" b="0" i="1" kern="1200" baseline="30000" dirty="0">
                <a:solidFill>
                  <a:schemeClr val="tx1"/>
                </a:solidFill>
                <a:effectLst/>
                <a:latin typeface="+mn-lt"/>
                <a:ea typeface="+mn-ea"/>
                <a:cs typeface="+mn-cs"/>
              </a:rPr>
              <a:t>34</a:t>
            </a:r>
            <a:r>
              <a:rPr lang="en-US" sz="1000" b="0" i="1" kern="1200" dirty="0">
                <a:solidFill>
                  <a:schemeClr val="tx1"/>
                </a:solidFill>
                <a:effectLst/>
                <a:latin typeface="+mn-lt"/>
                <a:ea typeface="+mn-ea"/>
                <a:cs typeface="+mn-cs"/>
              </a:rPr>
              <a:t>Hospital Beaujon AP-HP, Pathology, Clichy, France</a:t>
            </a:r>
            <a:r>
              <a:rPr lang="en-US" sz="1000" b="0" i="0" kern="1200" dirty="0">
                <a:solidFill>
                  <a:schemeClr val="tx1"/>
                </a:solidFill>
                <a:effectLst/>
                <a:latin typeface="+mn-lt"/>
                <a:ea typeface="+mn-ea"/>
                <a:cs typeface="+mn-cs"/>
              </a:rPr>
              <a:t> </a:t>
            </a:r>
          </a:p>
          <a:p>
            <a:pPr marL="0" indent="0" rtl="0" fontAlgn="base">
              <a:buNone/>
            </a:pPr>
            <a:r>
              <a:rPr lang="en-US" sz="1000" b="0" i="0" kern="1200" dirty="0">
                <a:solidFill>
                  <a:schemeClr val="tx1"/>
                </a:solidFill>
                <a:effectLst/>
                <a:latin typeface="+mn-lt"/>
                <a:ea typeface="+mn-ea"/>
                <a:cs typeface="+mn-cs"/>
              </a:rPr>
              <a:t>Email:</a:t>
            </a:r>
            <a:r>
              <a:rPr lang="en-US" sz="1000" b="0" i="1" kern="1200" dirty="0">
                <a:solidFill>
                  <a:schemeClr val="tx1"/>
                </a:solidFill>
                <a:effectLst/>
                <a:latin typeface="+mn-lt"/>
                <a:ea typeface="+mn-ea"/>
                <a:cs typeface="+mn-cs"/>
              </a:rPr>
              <a:t> </a:t>
            </a:r>
            <a:r>
              <a:rPr lang="en-US" sz="1000" b="0" i="0" kern="1200" dirty="0">
                <a:solidFill>
                  <a:schemeClr val="tx1"/>
                </a:solidFill>
                <a:effectLst/>
                <a:latin typeface="+mn-lt"/>
                <a:ea typeface="+mn-ea"/>
                <a:cs typeface="+mn-cs"/>
              </a:rPr>
              <a:t>sidali.sabrina@gmail.com  </a:t>
            </a:r>
          </a:p>
          <a:p>
            <a:pPr rtl="0" fontAlgn="base"/>
            <a:endParaRPr lang="en-US" sz="1000" b="0" i="0" kern="1200" dirty="0">
              <a:solidFill>
                <a:schemeClr val="tx1"/>
              </a:solidFill>
              <a:effectLst/>
              <a:latin typeface="+mn-lt"/>
              <a:ea typeface="+mn-ea"/>
              <a:cs typeface="+mn-cs"/>
            </a:endParaRPr>
          </a:p>
          <a:p>
            <a:pPr marL="0" indent="0" rtl="0" fontAlgn="base">
              <a:buNone/>
            </a:pPr>
            <a:r>
              <a:rPr lang="en-US" sz="1000" b="1" i="0" kern="1200" dirty="0">
                <a:solidFill>
                  <a:schemeClr val="tx1"/>
                </a:solidFill>
                <a:effectLst/>
                <a:latin typeface="+mn-lt"/>
                <a:ea typeface="+mn-ea"/>
                <a:cs typeface="+mn-cs"/>
              </a:rPr>
              <a:t>Background and aims:</a:t>
            </a:r>
            <a:r>
              <a:rPr lang="en-US" sz="1000" b="0" i="0" kern="1200" dirty="0">
                <a:solidFill>
                  <a:schemeClr val="tx1"/>
                </a:solidFill>
                <a:effectLst/>
                <a:latin typeface="+mn-lt"/>
                <a:ea typeface="+mn-ea"/>
                <a:cs typeface="+mn-cs"/>
              </a:rPr>
              <a:t> Germline mutations of telomere-related genes (TRG) induce excessive shortening of telomeres, genetic instability and early cell aging. The aim of this study was to provide a detailed characterization of liver involvement (LI) associated with these rare mutations. </a:t>
            </a:r>
          </a:p>
          <a:p>
            <a:pPr marL="0" indent="0" rtl="0" fontAlgn="base">
              <a:buNone/>
            </a:pPr>
            <a:r>
              <a:rPr lang="en-US" sz="1000" b="0" i="0" kern="1200" dirty="0">
                <a:solidFill>
                  <a:schemeClr val="tx1"/>
                </a:solidFill>
                <a:effectLst/>
                <a:latin typeface="+mn-lt"/>
                <a:ea typeface="+mn-ea"/>
                <a:cs typeface="+mn-cs"/>
              </a:rPr>
              <a:t> </a:t>
            </a:r>
          </a:p>
          <a:p>
            <a:pPr marL="0" indent="0" rtl="0" fontAlgn="base">
              <a:buNone/>
            </a:pPr>
            <a:r>
              <a:rPr lang="en-US" sz="1000" b="1" i="0" kern="1200" dirty="0">
                <a:solidFill>
                  <a:schemeClr val="tx1"/>
                </a:solidFill>
                <a:effectLst/>
                <a:latin typeface="+mn-lt"/>
                <a:ea typeface="+mn-ea"/>
                <a:cs typeface="+mn-cs"/>
              </a:rPr>
              <a:t>Method:</a:t>
            </a:r>
            <a:r>
              <a:rPr lang="en-US" sz="1000" b="0" i="0" kern="1200" dirty="0">
                <a:solidFill>
                  <a:schemeClr val="tx1"/>
                </a:solidFill>
                <a:effectLst/>
                <a:latin typeface="+mn-lt"/>
                <a:ea typeface="+mn-ea"/>
                <a:cs typeface="+mn-cs"/>
              </a:rPr>
              <a:t> Retrospective analysis of all patients in whom a pathogenic germline mutation of one or more TRG has been identified between 2004 and 2019, in 25 pneumology, haematology and hepatology French tertiary centers. LI was defined as serum transaminases (AST and/or ALT) &gt; 30 IU/L and/or abnormal liver morphology. Survival analysis (Kaplan-Meier method) was performed only in patients who had both diagnosis of LI and genetic mutation after 2004.  </a:t>
            </a:r>
          </a:p>
          <a:p>
            <a:pPr rtl="0" fontAlgn="base"/>
            <a:endParaRPr lang="en-US" sz="1000" b="0" i="0" kern="1200" dirty="0">
              <a:solidFill>
                <a:schemeClr val="tx1"/>
              </a:solidFill>
              <a:effectLst/>
              <a:latin typeface="+mn-lt"/>
              <a:ea typeface="+mn-ea"/>
              <a:cs typeface="+mn-cs"/>
            </a:endParaRPr>
          </a:p>
          <a:p>
            <a:pPr marL="0" indent="0" rtl="0" fontAlgn="base">
              <a:buNone/>
            </a:pPr>
            <a:r>
              <a:rPr lang="en-US" sz="1000" b="1" i="0" kern="1200" dirty="0">
                <a:solidFill>
                  <a:schemeClr val="tx1"/>
                </a:solidFill>
                <a:effectLst/>
                <a:latin typeface="+mn-lt"/>
                <a:ea typeface="+mn-ea"/>
                <a:cs typeface="+mn-cs"/>
              </a:rPr>
              <a:t>Results:</a:t>
            </a:r>
            <a:r>
              <a:rPr lang="en-US" sz="1000" b="0" i="0" kern="1200" dirty="0">
                <a:solidFill>
                  <a:schemeClr val="tx1"/>
                </a:solidFill>
                <a:effectLst/>
                <a:latin typeface="+mn-lt"/>
                <a:ea typeface="+mn-ea"/>
                <a:cs typeface="+mn-cs"/>
              </a:rPr>
              <a:t> 132 patients were included: 95 with LI; 94 men; median age 57 years (35-63); 77 with </a:t>
            </a:r>
            <a:r>
              <a:rPr lang="en-US" sz="1000" b="0" i="1" kern="1200" dirty="0">
                <a:solidFill>
                  <a:schemeClr val="tx1"/>
                </a:solidFill>
                <a:effectLst/>
                <a:latin typeface="+mn-lt"/>
                <a:ea typeface="+mn-ea"/>
                <a:cs typeface="+mn-cs"/>
              </a:rPr>
              <a:t>TERT</a:t>
            </a:r>
            <a:r>
              <a:rPr lang="en-US" sz="1000" b="0" i="0" kern="1200" dirty="0">
                <a:solidFill>
                  <a:schemeClr val="tx1"/>
                </a:solidFill>
                <a:effectLst/>
                <a:latin typeface="+mn-lt"/>
                <a:ea typeface="+mn-ea"/>
                <a:cs typeface="+mn-cs"/>
              </a:rPr>
              <a:t> mutation, 26 with </a:t>
            </a:r>
            <a:r>
              <a:rPr lang="en-US" sz="1000" b="0" i="1" kern="1200" dirty="0">
                <a:solidFill>
                  <a:schemeClr val="tx1"/>
                </a:solidFill>
                <a:effectLst/>
                <a:latin typeface="+mn-lt"/>
                <a:ea typeface="+mn-ea"/>
                <a:cs typeface="+mn-cs"/>
              </a:rPr>
              <a:t>TERC</a:t>
            </a:r>
            <a:r>
              <a:rPr lang="en-US" sz="1000" b="0" i="0" kern="1200" dirty="0">
                <a:solidFill>
                  <a:schemeClr val="tx1"/>
                </a:solidFill>
                <a:effectLst/>
                <a:latin typeface="+mn-lt"/>
                <a:ea typeface="+mn-ea"/>
                <a:cs typeface="+mn-cs"/>
              </a:rPr>
              <a:t> mutation, and 29 mutations in other genes; telomere length &lt; 1</a:t>
            </a:r>
            <a:r>
              <a:rPr lang="en-US" sz="1000" b="0" i="0" kern="1200" baseline="30000" dirty="0">
                <a:solidFill>
                  <a:schemeClr val="tx1"/>
                </a:solidFill>
                <a:effectLst/>
                <a:latin typeface="+mn-lt"/>
                <a:ea typeface="+mn-ea"/>
                <a:cs typeface="+mn-cs"/>
              </a:rPr>
              <a:t>st</a:t>
            </a:r>
            <a:r>
              <a:rPr lang="en-US" sz="1000" b="0" i="0" kern="1200" dirty="0">
                <a:solidFill>
                  <a:schemeClr val="tx1"/>
                </a:solidFill>
                <a:effectLst/>
                <a:latin typeface="+mn-lt"/>
                <a:ea typeface="+mn-ea"/>
                <a:cs typeface="+mn-cs"/>
              </a:rPr>
              <a:t> percentile in 95% of the patients. Patients with LI had pulmonary, blood, skin, bone, ocular involvement in 82%, 77%, 55%, 39% and 30% respectively. At LI diagnosis, liver characteristics were: AST 36 (28-50) IU/L, ALT 35 (25-48) IU/L, MELD 8 (7-10), Child-Pugh 5 (5-5), FIB-4 2.3 (1.4-4.7), liver stiffness (FibroScan®) 8 (6-15) kPa and hepatic venous pressure gradient 6 (4-11) mmHg. Liver biopsy (n = 52) identified vascular porto-sinusoidal disease, advanced fibrosis/cirrhosis, and NASH in respectively 35%, 19%, and 13% of the patients. After a median follow-up of 21 (12-54) months after LI diagnosis, ascites, variceal bleeding, portal vein thrombosis, hepatic encephalopathy and hepatocellular carcinoma occurred in 14%, 13%, 5%, 4% and 2% of the patients respectively. Twelve patients underwent liver transplantation (LT), 5 hematopoietic stem cell graft and 13 lung transplantation. Five-year overall survival rate and LT-free survival rate of patients with LI were 79% and 70% respectively. In multivariate analysis, a FIB-4 score ≥ 3.25 and cofactor of liver disease (alcohol consumption &gt; 100g/week, HBsAg +, metabolic syndrome, BMI &gt; 25 kg/m², ferritin &gt; 1000 µg/L) independently predicted LT or death (</a:t>
            </a:r>
            <a:r>
              <a:rPr lang="en-US" sz="1000" b="1" i="0" kern="1200" dirty="0">
                <a:solidFill>
                  <a:schemeClr val="tx1"/>
                </a:solidFill>
                <a:effectLst/>
                <a:latin typeface="+mn-lt"/>
                <a:ea typeface="+mn-ea"/>
                <a:cs typeface="+mn-cs"/>
              </a:rPr>
              <a:t>Figure 1</a:t>
            </a:r>
            <a:r>
              <a:rPr lang="en-US" sz="1000" b="0" i="0" kern="1200" dirty="0">
                <a:solidFill>
                  <a:schemeClr val="tx1"/>
                </a:solidFill>
                <a:effectLst/>
                <a:latin typeface="+mn-lt"/>
                <a:ea typeface="+mn-ea"/>
                <a:cs typeface="+mn-cs"/>
              </a:rPr>
              <a:t>). </a:t>
            </a:r>
          </a:p>
          <a:p>
            <a:pPr rtl="0" fontAlgn="base"/>
            <a:endParaRPr lang="en-US" sz="1000" b="0" i="0" kern="1200" dirty="0">
              <a:solidFill>
                <a:schemeClr val="tx1"/>
              </a:solidFill>
              <a:effectLst/>
              <a:latin typeface="+mn-lt"/>
              <a:ea typeface="+mn-ea"/>
              <a:cs typeface="+mn-cs"/>
            </a:endParaRPr>
          </a:p>
          <a:p>
            <a:pPr marL="0" indent="0" rtl="0" fontAlgn="base">
              <a:buNone/>
            </a:pPr>
            <a:r>
              <a:rPr lang="en-US" sz="1000" b="1" i="0" kern="1200" dirty="0">
                <a:solidFill>
                  <a:schemeClr val="tx1"/>
                </a:solidFill>
                <a:effectLst/>
                <a:latin typeface="+mn-lt"/>
                <a:ea typeface="+mn-ea"/>
                <a:cs typeface="+mn-cs"/>
              </a:rPr>
              <a:t>Conclusion:</a:t>
            </a:r>
            <a:r>
              <a:rPr lang="en-US" sz="1000" b="0" i="0" kern="1200" dirty="0">
                <a:solidFill>
                  <a:schemeClr val="tx1"/>
                </a:solidFill>
                <a:effectLst/>
                <a:latin typeface="+mn-lt"/>
                <a:ea typeface="+mn-ea"/>
                <a:cs typeface="+mn-cs"/>
              </a:rPr>
              <a:t> Liver involvement is frequent but </a:t>
            </a:r>
            <a:r>
              <a:rPr lang="en-US" sz="1000" b="0" i="0" kern="1200" dirty="0" err="1">
                <a:solidFill>
                  <a:schemeClr val="tx1"/>
                </a:solidFill>
                <a:effectLst/>
                <a:latin typeface="+mn-lt"/>
                <a:ea typeface="+mn-ea"/>
                <a:cs typeface="+mn-cs"/>
              </a:rPr>
              <a:t>paucisymptomatic</a:t>
            </a:r>
            <a:r>
              <a:rPr lang="en-US" sz="1000" b="0" i="0" kern="1200" dirty="0">
                <a:solidFill>
                  <a:schemeClr val="tx1"/>
                </a:solidFill>
                <a:effectLst/>
                <a:latin typeface="+mn-lt"/>
                <a:ea typeface="+mn-ea"/>
                <a:cs typeface="+mn-cs"/>
              </a:rPr>
              <a:t>. Histological lesions are heterogeneous, including vascular </a:t>
            </a:r>
            <a:r>
              <a:rPr lang="en-US" sz="1000" b="0" i="0" kern="1200" dirty="0" err="1">
                <a:solidFill>
                  <a:schemeClr val="tx1"/>
                </a:solidFill>
                <a:effectLst/>
                <a:latin typeface="+mn-lt"/>
                <a:ea typeface="+mn-ea"/>
                <a:cs typeface="+mn-cs"/>
              </a:rPr>
              <a:t>porto</a:t>
            </a:r>
            <a:r>
              <a:rPr lang="en-US" sz="1000" b="0" i="0" kern="1200" dirty="0">
                <a:solidFill>
                  <a:schemeClr val="tx1"/>
                </a:solidFill>
                <a:effectLst/>
                <a:latin typeface="+mn-lt"/>
                <a:ea typeface="+mn-ea"/>
                <a:cs typeface="+mn-cs"/>
              </a:rPr>
              <a:t>-sinusoidal disease and advanced fibrosis/cirrhosis. A FIB-4 score ≥ 3.25 and/or association with excessive alcohol consumption, overweight and iron overload are risk factors for LT or death.  </a:t>
            </a:r>
          </a:p>
          <a:p>
            <a:pPr marL="0" indent="0" fontAlgn="base">
              <a:buNone/>
            </a:pPr>
            <a:endParaRPr lang="en-US" sz="1000" b="0" i="1" kern="1200" dirty="0">
              <a:solidFill>
                <a:schemeClr val="tx1"/>
              </a:solidFill>
              <a:effectLst/>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695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lvl="0" indent="0">
              <a:buNone/>
            </a:pPr>
            <a:r>
              <a:rPr lang="en-US" sz="1000" i="1" dirty="0">
                <a:latin typeface="Arial"/>
                <a:cs typeface="Arial"/>
              </a:rPr>
              <a:t>Abbreviations: CT, computed tomography; DUCT, </a:t>
            </a:r>
            <a:r>
              <a:rPr lang="en-GB" sz="1000" b="1" u="sng" dirty="0">
                <a:latin typeface="Calibri"/>
              </a:rPr>
              <a:t>D</a:t>
            </a:r>
            <a:r>
              <a:rPr lang="en-GB" sz="1000" dirty="0">
                <a:latin typeface="Calibri"/>
              </a:rPr>
              <a:t>o</a:t>
            </a:r>
            <a:r>
              <a:rPr lang="en-GB" sz="1000" b="1" u="sng" dirty="0">
                <a:latin typeface="Calibri"/>
              </a:rPr>
              <a:t>u</a:t>
            </a:r>
            <a:r>
              <a:rPr lang="en-GB" sz="1000" dirty="0">
                <a:latin typeface="Calibri"/>
              </a:rPr>
              <a:t>ble resin </a:t>
            </a:r>
            <a:r>
              <a:rPr lang="en-GB" sz="1000" b="1" u="sng" dirty="0">
                <a:latin typeface="Calibri"/>
              </a:rPr>
              <a:t>c</a:t>
            </a:r>
            <a:r>
              <a:rPr lang="en-GB" sz="1000" dirty="0">
                <a:latin typeface="Calibri"/>
              </a:rPr>
              <a:t>asting micro computed </a:t>
            </a:r>
            <a:r>
              <a:rPr lang="en-GB" sz="1000" b="1" u="sng" dirty="0">
                <a:latin typeface="Calibri"/>
              </a:rPr>
              <a:t>t</a:t>
            </a:r>
            <a:r>
              <a:rPr lang="en-GB" sz="1000" dirty="0">
                <a:latin typeface="Calibri"/>
              </a:rPr>
              <a:t>omography </a:t>
            </a:r>
            <a:endParaRPr lang="en-US" sz="1000" b="1" dirty="0">
              <a:latin typeface="Arial"/>
              <a:cs typeface="Arial"/>
            </a:endParaRPr>
          </a:p>
          <a:p>
            <a:pPr marL="0" lvl="0" indent="0">
              <a:buNone/>
            </a:pPr>
            <a:endParaRPr lang="en-US" sz="1000" b="1" dirty="0"/>
          </a:p>
          <a:p>
            <a:pPr marL="0" lvl="0" indent="0">
              <a:buNone/>
            </a:pPr>
            <a:r>
              <a:rPr lang="en-US" sz="1000" b="1" dirty="0"/>
              <a:t>AS058</a:t>
            </a:r>
            <a:r>
              <a:rPr lang="en-US" sz="1000" dirty="0"/>
              <a:t> </a:t>
            </a:r>
          </a:p>
          <a:p>
            <a:pPr marL="0" lvl="0" indent="0">
              <a:buNone/>
            </a:pPr>
            <a:r>
              <a:rPr lang="en-US" sz="1000" b="1" dirty="0"/>
              <a:t>Double resin casting micro computed tomography (CT) reveals biliary and vascular pathology in tandem in a mouse model for alagille syndrome</a:t>
            </a:r>
            <a:r>
              <a:rPr lang="en-US" sz="1000" dirty="0"/>
              <a:t> </a:t>
            </a:r>
          </a:p>
          <a:p>
            <a:pPr marL="0" lvl="0" indent="0">
              <a:buNone/>
            </a:pPr>
            <a:r>
              <a:rPr lang="en-US" sz="1000" dirty="0"/>
              <a:t>Simona Hankeova</a:t>
            </a:r>
            <a:r>
              <a:rPr lang="en-US" sz="1000" baseline="30000" dirty="0"/>
              <a:t>1 2</a:t>
            </a:r>
            <a:r>
              <a:rPr lang="en-US" sz="1000" dirty="0"/>
              <a:t>, Jakub Salplachta</a:t>
            </a:r>
            <a:r>
              <a:rPr lang="en-US" sz="1000" baseline="30000" dirty="0"/>
              <a:t>3</a:t>
            </a:r>
            <a:r>
              <a:rPr lang="en-US" sz="1000" dirty="0"/>
              <a:t>, Tomas Zikmund</a:t>
            </a:r>
            <a:r>
              <a:rPr lang="en-US" sz="1000" baseline="30000" dirty="0"/>
              <a:t>3</a:t>
            </a:r>
            <a:r>
              <a:rPr lang="en-US" sz="1000" dirty="0"/>
              <a:t>, Michaela Kavkova</a:t>
            </a:r>
            <a:r>
              <a:rPr lang="en-US" sz="1000" baseline="30000" dirty="0"/>
              <a:t>3</a:t>
            </a:r>
            <a:r>
              <a:rPr lang="en-US" sz="1000" dirty="0"/>
              <a:t>, Noémi K. M. Van Hul</a:t>
            </a:r>
            <a:r>
              <a:rPr lang="en-US" sz="1000" baseline="30000" dirty="0"/>
              <a:t>1</a:t>
            </a:r>
            <a:r>
              <a:rPr lang="en-US" sz="1000" dirty="0"/>
              <a:t>, Adam Brinek</a:t>
            </a:r>
            <a:r>
              <a:rPr lang="en-US" sz="1000" baseline="30000" dirty="0"/>
              <a:t>3</a:t>
            </a:r>
            <a:r>
              <a:rPr lang="en-US" sz="1000" dirty="0"/>
              <a:t>, Veronika Smekalova</a:t>
            </a:r>
            <a:r>
              <a:rPr lang="en-US" sz="1000" baseline="30000" dirty="0"/>
              <a:t>3</a:t>
            </a:r>
            <a:r>
              <a:rPr lang="en-US" sz="1000" dirty="0"/>
              <a:t>, Jakub Laznovsky</a:t>
            </a:r>
            <a:r>
              <a:rPr lang="en-US" sz="1000" baseline="30000" dirty="0"/>
              <a:t>3</a:t>
            </a:r>
            <a:r>
              <a:rPr lang="en-US" sz="1000" dirty="0"/>
              <a:t>, Josef Jaros</a:t>
            </a:r>
            <a:r>
              <a:rPr lang="en-US" sz="1000" baseline="30000" dirty="0"/>
              <a:t>2</a:t>
            </a:r>
            <a:r>
              <a:rPr lang="en-US" sz="1000" dirty="0"/>
              <a:t>, Vitezslav Bryja</a:t>
            </a:r>
            <a:r>
              <a:rPr lang="en-US" sz="1000" baseline="30000" dirty="0"/>
              <a:t>2</a:t>
            </a:r>
            <a:r>
              <a:rPr lang="en-US" sz="1000" dirty="0"/>
              <a:t>, Urban Lendahl</a:t>
            </a:r>
            <a:r>
              <a:rPr lang="en-US" sz="1000" baseline="30000" dirty="0"/>
              <a:t>1</a:t>
            </a:r>
            <a:r>
              <a:rPr lang="en-US" sz="1000" dirty="0"/>
              <a:t>, </a:t>
            </a:r>
            <a:r>
              <a:rPr lang="en-US" sz="1000" dirty="0" err="1"/>
              <a:t>Ewa</a:t>
            </a:r>
            <a:r>
              <a:rPr lang="en-US" sz="1000" dirty="0"/>
              <a:t> Ellis</a:t>
            </a:r>
            <a:r>
              <a:rPr lang="en-US" sz="1000" baseline="30000" dirty="0"/>
              <a:t>1</a:t>
            </a:r>
            <a:r>
              <a:rPr lang="en-US" sz="1000" dirty="0"/>
              <a:t>, Edouard Hannezo</a:t>
            </a:r>
            <a:r>
              <a:rPr lang="en-US" sz="1000" baseline="30000" dirty="0"/>
              <a:t>4</a:t>
            </a:r>
            <a:r>
              <a:rPr lang="en-US" sz="1000" dirty="0"/>
              <a:t>, </a:t>
            </a:r>
            <a:r>
              <a:rPr lang="en-US" sz="1000" dirty="0" err="1"/>
              <a:t>Jozef</a:t>
            </a:r>
            <a:r>
              <a:rPr lang="en-US" sz="1000" dirty="0"/>
              <a:t> Kaiser</a:t>
            </a:r>
            <a:r>
              <a:rPr lang="en-US" sz="1000" baseline="30000" dirty="0"/>
              <a:t>3</a:t>
            </a:r>
            <a:r>
              <a:rPr lang="en-US" sz="1000" dirty="0"/>
              <a:t>, </a:t>
            </a:r>
            <a:r>
              <a:rPr lang="en-US" sz="1000" u="sng" dirty="0"/>
              <a:t>Emma Andersson</a:t>
            </a:r>
            <a:r>
              <a:rPr lang="en-US" sz="1000" baseline="30000" dirty="0"/>
              <a:t>1</a:t>
            </a:r>
            <a:r>
              <a:rPr lang="en-US" sz="1000" dirty="0"/>
              <a:t> </a:t>
            </a:r>
          </a:p>
          <a:p>
            <a:pPr marL="0" lvl="0" indent="0">
              <a:buNone/>
            </a:pPr>
            <a:r>
              <a:rPr lang="en-US" sz="1000" i="1" baseline="30000" dirty="0"/>
              <a:t>1</a:t>
            </a:r>
            <a:r>
              <a:rPr lang="en-US" sz="1000" i="1" dirty="0"/>
              <a:t>Karolinska Institutet , Sweden</a:t>
            </a:r>
            <a:r>
              <a:rPr lang="en-US" sz="1000" dirty="0"/>
              <a:t>, </a:t>
            </a:r>
            <a:r>
              <a:rPr lang="en-US" sz="1000" i="1" baseline="30000" dirty="0"/>
              <a:t>2</a:t>
            </a:r>
            <a:r>
              <a:rPr lang="en-US" sz="1000" i="1" dirty="0"/>
              <a:t>Faculty of Medicine Masaryk University, Czech Republic</a:t>
            </a:r>
            <a:r>
              <a:rPr lang="en-US" sz="1000" dirty="0"/>
              <a:t>, </a:t>
            </a:r>
            <a:r>
              <a:rPr lang="en-US" sz="1000" i="1" baseline="30000" dirty="0"/>
              <a:t>3</a:t>
            </a:r>
            <a:r>
              <a:rPr lang="en-US" sz="1000" i="1" dirty="0"/>
              <a:t>CEITEC - </a:t>
            </a:r>
            <a:r>
              <a:rPr lang="en-US" sz="1000" i="1" dirty="0" err="1"/>
              <a:t>Vysoké</a:t>
            </a:r>
            <a:r>
              <a:rPr lang="en-US" sz="1000" i="1" dirty="0"/>
              <a:t> </a:t>
            </a:r>
            <a:r>
              <a:rPr lang="en-US" sz="1000" i="1" dirty="0" err="1"/>
              <a:t>učení</a:t>
            </a:r>
            <a:r>
              <a:rPr lang="en-US" sz="1000" i="1" dirty="0"/>
              <a:t> </a:t>
            </a:r>
            <a:r>
              <a:rPr lang="en-US" sz="1000" i="1" dirty="0" err="1"/>
              <a:t>technické</a:t>
            </a:r>
            <a:r>
              <a:rPr lang="en-US" sz="1000" i="1" dirty="0"/>
              <a:t> v </a:t>
            </a:r>
            <a:r>
              <a:rPr lang="en-US" sz="1000" i="1" dirty="0" err="1"/>
              <a:t>Brně</a:t>
            </a:r>
            <a:r>
              <a:rPr lang="en-US" sz="1000" i="1" dirty="0"/>
              <a:t>, Czech Republic</a:t>
            </a:r>
            <a:r>
              <a:rPr lang="en-US" sz="1000" dirty="0"/>
              <a:t>, </a:t>
            </a:r>
            <a:r>
              <a:rPr lang="en-US" sz="1000" i="1" baseline="30000" dirty="0"/>
              <a:t>4</a:t>
            </a:r>
            <a:r>
              <a:rPr lang="en-US" sz="1000" i="1" dirty="0"/>
              <a:t>Institute of Science and Technology Austria (IST Austria), </a:t>
            </a:r>
            <a:r>
              <a:rPr lang="en-US" sz="1000" i="1" dirty="0" err="1"/>
              <a:t>Klosterneuburg</a:t>
            </a:r>
            <a:r>
              <a:rPr lang="en-US" sz="1000" i="1" dirty="0"/>
              <a:t>, Austria</a:t>
            </a:r>
            <a:r>
              <a:rPr lang="en-US" sz="1000" dirty="0"/>
              <a:t> </a:t>
            </a:r>
          </a:p>
          <a:p>
            <a:pPr marL="0" lvl="0" indent="0">
              <a:buNone/>
            </a:pPr>
            <a:r>
              <a:rPr lang="en-US" sz="1000" dirty="0"/>
              <a:t>Email:</a:t>
            </a:r>
            <a:r>
              <a:rPr lang="en-US" sz="1000" i="1" dirty="0"/>
              <a:t> </a:t>
            </a:r>
            <a:r>
              <a:rPr lang="en-US" sz="1000" dirty="0"/>
              <a:t>emma.andersson@ki.se </a:t>
            </a:r>
          </a:p>
          <a:p>
            <a:pPr marL="0" lvl="0" indent="0">
              <a:buNone/>
            </a:pPr>
            <a:r>
              <a:rPr lang="en-US" sz="1000" dirty="0"/>
              <a:t> </a:t>
            </a:r>
          </a:p>
          <a:p>
            <a:pPr marL="0" lvl="0" indent="0">
              <a:buNone/>
            </a:pPr>
            <a:r>
              <a:rPr lang="en-US" sz="1000" dirty="0"/>
              <a:t> </a:t>
            </a:r>
          </a:p>
          <a:p>
            <a:pPr marL="0" lvl="0" indent="0">
              <a:buNone/>
            </a:pPr>
            <a:r>
              <a:rPr lang="en-US" sz="1000" b="1" dirty="0"/>
              <a:t>Background and aims:</a:t>
            </a:r>
            <a:r>
              <a:rPr lang="en-US" sz="1000" dirty="0"/>
              <a:t> Malformation of </a:t>
            </a:r>
            <a:r>
              <a:rPr lang="en-US" sz="1000" dirty="0" err="1"/>
              <a:t>lumenized</a:t>
            </a:r>
            <a:r>
              <a:rPr lang="en-US" sz="1000" dirty="0"/>
              <a:t> structures, such as the intrahepatic circulatory or biliary systems, is a hallmark of several liver disorders, from vascular hepatic disease to Alagille syndrome. Liver architecture in mice has typically been studied using 2D sections and, more recently, with thicker tissue sections and whole mount immunofluorescence, neither of which resolves 3D architecture adequately. Importantly, the vascular and biliary systems are inter-dependent, and we therefore aimed to develop a robust method to image, digitalize and quantify 3D architecture of the biliary and vascular systems in tandem. </a:t>
            </a:r>
          </a:p>
          <a:p>
            <a:pPr marL="0" lvl="0" indent="0">
              <a:buNone/>
            </a:pPr>
            <a:endParaRPr lang="en-US" sz="1000" dirty="0"/>
          </a:p>
          <a:p>
            <a:pPr marL="0" lvl="0" indent="0">
              <a:buNone/>
            </a:pPr>
            <a:r>
              <a:rPr lang="en-US" sz="1000" b="1" dirty="0"/>
              <a:t>Method: </a:t>
            </a:r>
            <a:r>
              <a:rPr lang="en-US" sz="1000" dirty="0"/>
              <a:t>The biliary and portal vein trees of the mouse liver were injected with </a:t>
            </a:r>
            <a:r>
              <a:rPr lang="en-US" sz="1000" dirty="0" err="1"/>
              <a:t>Microfil</a:t>
            </a:r>
            <a:r>
              <a:rPr lang="en-US" sz="1000" dirty="0"/>
              <a:t> resin, followed by </a:t>
            </a:r>
            <a:r>
              <a:rPr lang="en-US" sz="1000" dirty="0" err="1"/>
              <a:t>microCT</a:t>
            </a:r>
            <a:r>
              <a:rPr lang="en-US" sz="1000" dirty="0"/>
              <a:t> scanning. Tomographic data was segmented and analyzed using a MATLAB script we wrote to investigate length, volume, tortuosity, branching, and the relation between the vascular and biliary </a:t>
            </a:r>
            <a:r>
              <a:rPr lang="en-US" sz="1000" dirty="0" err="1"/>
              <a:t>systems.We</a:t>
            </a:r>
            <a:r>
              <a:rPr lang="en-US" sz="1000" dirty="0"/>
              <a:t> applied this pipeline ( </a:t>
            </a:r>
            <a:r>
              <a:rPr lang="en-US" sz="1000" u="sng" dirty="0"/>
              <a:t>D</a:t>
            </a:r>
            <a:r>
              <a:rPr lang="en-US" sz="1000" dirty="0"/>
              <a:t>o</a:t>
            </a:r>
            <a:r>
              <a:rPr lang="en-US" sz="1000" u="sng" dirty="0"/>
              <a:t>u</a:t>
            </a:r>
            <a:r>
              <a:rPr lang="en-US" sz="1000" dirty="0"/>
              <a:t>ble resin </a:t>
            </a:r>
            <a:r>
              <a:rPr lang="en-US" sz="1000" u="sng" dirty="0"/>
              <a:t>c</a:t>
            </a:r>
            <a:r>
              <a:rPr lang="en-US" sz="1000" dirty="0"/>
              <a:t>asting micro computed </a:t>
            </a:r>
            <a:r>
              <a:rPr lang="en-US" sz="1000" u="sng" dirty="0"/>
              <a:t>t</a:t>
            </a:r>
            <a:r>
              <a:rPr lang="en-US" sz="1000" dirty="0"/>
              <a:t>omography (DUCT))to a mouse model for Alagille syndrome (</a:t>
            </a:r>
            <a:r>
              <a:rPr lang="en-US" sz="1000" i="1" dirty="0"/>
              <a:t>Jag1</a:t>
            </a:r>
            <a:r>
              <a:rPr lang="en-US" sz="1000" i="1" baseline="30000" dirty="0"/>
              <a:t>Ndr/</a:t>
            </a:r>
            <a:r>
              <a:rPr lang="en-US" sz="1000" i="1" baseline="30000" dirty="0" err="1"/>
              <a:t>Ndr</a:t>
            </a:r>
            <a:r>
              <a:rPr lang="en-US" sz="1000" dirty="0"/>
              <a:t> mice), in which the biliary system is absent at postnatal stages, but regenerates by adulthood. Phenotypes discovered using DUCT were validated with cumbersome consecutive liver sections from mouse. Phenotypes identified using DUCT, and confirmed in sections of mouse liver, were further validated in liver samples from patients with Alagille syndrome. </a:t>
            </a:r>
          </a:p>
          <a:p>
            <a:pPr marL="0" lvl="0" indent="0">
              <a:buNone/>
            </a:pPr>
            <a:endParaRPr lang="en-US" sz="1000" dirty="0"/>
          </a:p>
          <a:p>
            <a:pPr marL="0" lvl="0" indent="0">
              <a:buNone/>
            </a:pPr>
            <a:r>
              <a:rPr lang="en-US" sz="1000" b="1" dirty="0"/>
              <a:t>Results:</a:t>
            </a:r>
            <a:r>
              <a:rPr lang="en-US" sz="1000" dirty="0"/>
              <a:t> DUCT revealed tortuous bile ducts either placed further from portal veins, or ectopically traversing the parenchyma and connecting two portal areas, in </a:t>
            </a:r>
            <a:r>
              <a:rPr lang="en-US" sz="1000" i="1" dirty="0"/>
              <a:t>Jag1</a:t>
            </a:r>
            <a:r>
              <a:rPr lang="en-US" sz="1000" i="1" baseline="30000" dirty="0"/>
              <a:t>Ndr/</a:t>
            </a:r>
            <a:r>
              <a:rPr lang="en-US" sz="1000" i="1" baseline="30000" dirty="0" err="1"/>
              <a:t>Ndr</a:t>
            </a:r>
            <a:r>
              <a:rPr lang="en-US" sz="1000" i="1" baseline="30000" dirty="0"/>
              <a:t> </a:t>
            </a:r>
            <a:r>
              <a:rPr lang="en-US" sz="1000" dirty="0"/>
              <a:t>mice. Furthermore, bile ducts either ended abruptly, or branched independently of portal vein branching, with bifurcations placed hilar or peripheral to portal vein branches. Branch lengths were stochastic in </a:t>
            </a:r>
            <a:r>
              <a:rPr lang="en-US" sz="1000" i="1" dirty="0"/>
              <a:t>Jag1</a:t>
            </a:r>
            <a:r>
              <a:rPr lang="en-US" sz="1000" i="1" baseline="30000" dirty="0"/>
              <a:t>Ndr/</a:t>
            </a:r>
            <a:r>
              <a:rPr lang="en-US" sz="1000" i="1" baseline="30000" dirty="0" err="1"/>
              <a:t>Ndr</a:t>
            </a:r>
            <a:r>
              <a:rPr lang="en-US" sz="1000" i="1" baseline="30000" dirty="0"/>
              <a:t> </a:t>
            </a:r>
            <a:r>
              <a:rPr lang="en-US" sz="1000" dirty="0"/>
              <a:t>mice, with shorter hilar branches, suggesting ectopic regenerative sprouting occurs in the hilar region. The branching defects, parenchymal bile ducts, and blunt endings were confirmed in samples from patients with Alagille syndrome. </a:t>
            </a:r>
          </a:p>
          <a:p>
            <a:pPr marL="0" lvl="0" indent="0">
              <a:buNone/>
            </a:pPr>
            <a:endParaRPr lang="en-US" sz="1000" dirty="0"/>
          </a:p>
          <a:p>
            <a:pPr marL="0" lvl="0" indent="0">
              <a:buNone/>
            </a:pPr>
            <a:r>
              <a:rPr lang="en-US" sz="1000" b="1" dirty="0"/>
              <a:t>Conclusion:</a:t>
            </a:r>
            <a:r>
              <a:rPr lang="en-US" sz="1000" dirty="0"/>
              <a:t> DUCT is a powerful technique that provides 3D reconstruction of resin-cast networks and quantification of 3D architecture. It exposes and quantifies previously unknown vascular and biliary phenotypes in mouse models, and thus can reveal new phenotypes in patients. Application of this technique to mouse models of liver disease will improve and standardize our 3D understanding of healthy and pathological liver states.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295275"/>
            <a:ext cx="5702300" cy="3208338"/>
          </a:xfrm>
        </p:spPr>
      </p:sp>
      <p:sp>
        <p:nvSpPr>
          <p:cNvPr id="3" name="Notes Placeholder 2"/>
          <p:cNvSpPr>
            <a:spLocks noGrp="1"/>
          </p:cNvSpPr>
          <p:nvPr>
            <p:ph type="body" idx="1"/>
          </p:nvPr>
        </p:nvSpPr>
        <p:spPr/>
        <p:txBody>
          <a:bodyPr/>
          <a:lstStyle/>
          <a:p>
            <a:pPr marL="0" lvl="0" indent="0">
              <a:buNone/>
            </a:pPr>
            <a:r>
              <a:rPr lang="en-US" sz="1000" i="1" dirty="0">
                <a:latin typeface="Arial"/>
                <a:cs typeface="Arial"/>
              </a:rPr>
              <a:t>Abbreviations: DUCT, </a:t>
            </a:r>
            <a:r>
              <a:rPr lang="en-GB" sz="1000" b="1" u="sng" dirty="0">
                <a:latin typeface="Calibri"/>
              </a:rPr>
              <a:t>D</a:t>
            </a:r>
            <a:r>
              <a:rPr lang="en-GB" sz="1000" dirty="0">
                <a:latin typeface="Calibri"/>
              </a:rPr>
              <a:t>o</a:t>
            </a:r>
            <a:r>
              <a:rPr lang="en-GB" sz="1000" b="1" u="sng" dirty="0">
                <a:latin typeface="Calibri"/>
              </a:rPr>
              <a:t>u</a:t>
            </a:r>
            <a:r>
              <a:rPr lang="en-GB" sz="1000" dirty="0">
                <a:latin typeface="Calibri"/>
              </a:rPr>
              <a:t>ble resin </a:t>
            </a:r>
            <a:r>
              <a:rPr lang="en-GB" sz="1000" b="1" u="sng" dirty="0">
                <a:latin typeface="Calibri"/>
              </a:rPr>
              <a:t>c</a:t>
            </a:r>
            <a:r>
              <a:rPr lang="en-GB" sz="1000" dirty="0">
                <a:latin typeface="Calibri"/>
              </a:rPr>
              <a:t>asting micro computed </a:t>
            </a:r>
            <a:r>
              <a:rPr lang="en-GB" sz="1000" b="1" u="sng" dirty="0">
                <a:latin typeface="Calibri"/>
              </a:rPr>
              <a:t>t</a:t>
            </a:r>
            <a:r>
              <a:rPr lang="en-GB" sz="1000" dirty="0">
                <a:latin typeface="Calibri"/>
              </a:rPr>
              <a:t>omography </a:t>
            </a:r>
            <a:endParaRPr lang="en-US" sz="1000" b="1" dirty="0">
              <a:latin typeface="Arial"/>
              <a:cs typeface="Arial"/>
            </a:endParaRPr>
          </a:p>
          <a:p>
            <a:pPr marL="0" lvl="0" indent="0">
              <a:buNone/>
            </a:pPr>
            <a:endParaRPr lang="en-US" sz="1000" b="1" dirty="0"/>
          </a:p>
          <a:p>
            <a:pPr marL="0" lvl="0" indent="0">
              <a:buNone/>
            </a:pPr>
            <a:r>
              <a:rPr lang="en-US" sz="1000" b="1" dirty="0"/>
              <a:t>AS058</a:t>
            </a:r>
            <a:r>
              <a:rPr lang="en-US" sz="1000" dirty="0"/>
              <a:t> </a:t>
            </a:r>
          </a:p>
          <a:p>
            <a:pPr marL="0" lvl="0" indent="0">
              <a:buNone/>
            </a:pPr>
            <a:r>
              <a:rPr lang="en-US" sz="1000" b="1" dirty="0"/>
              <a:t>Double resin casting micro computed tomography (CT) reveals biliary and vascular pathology in tandem in a mouse model for alagille syndrome</a:t>
            </a:r>
            <a:r>
              <a:rPr lang="en-US" sz="1000" dirty="0"/>
              <a:t> </a:t>
            </a:r>
          </a:p>
          <a:p>
            <a:pPr marL="0" lvl="0" indent="0">
              <a:buNone/>
            </a:pPr>
            <a:r>
              <a:rPr lang="en-US" sz="1000" dirty="0"/>
              <a:t>Simona Hankeova</a:t>
            </a:r>
            <a:r>
              <a:rPr lang="en-US" sz="1000" baseline="30000" dirty="0"/>
              <a:t>1 2</a:t>
            </a:r>
            <a:r>
              <a:rPr lang="en-US" sz="1000" dirty="0"/>
              <a:t>, Jakub Salplachta</a:t>
            </a:r>
            <a:r>
              <a:rPr lang="en-US" sz="1000" baseline="30000" dirty="0"/>
              <a:t>3</a:t>
            </a:r>
            <a:r>
              <a:rPr lang="en-US" sz="1000" dirty="0"/>
              <a:t>, Tomas Zikmund</a:t>
            </a:r>
            <a:r>
              <a:rPr lang="en-US" sz="1000" baseline="30000" dirty="0"/>
              <a:t>3</a:t>
            </a:r>
            <a:r>
              <a:rPr lang="en-US" sz="1000" dirty="0"/>
              <a:t>, Michaela Kavkova</a:t>
            </a:r>
            <a:r>
              <a:rPr lang="en-US" sz="1000" baseline="30000" dirty="0"/>
              <a:t>3</a:t>
            </a:r>
            <a:r>
              <a:rPr lang="en-US" sz="1000" dirty="0"/>
              <a:t>, Noémi K. M. Van Hul</a:t>
            </a:r>
            <a:r>
              <a:rPr lang="en-US" sz="1000" baseline="30000" dirty="0"/>
              <a:t>1</a:t>
            </a:r>
            <a:r>
              <a:rPr lang="en-US" sz="1000" dirty="0"/>
              <a:t>, Adam Brinek</a:t>
            </a:r>
            <a:r>
              <a:rPr lang="en-US" sz="1000" baseline="30000" dirty="0"/>
              <a:t>3</a:t>
            </a:r>
            <a:r>
              <a:rPr lang="en-US" sz="1000" dirty="0"/>
              <a:t>, Veronika Smekalova</a:t>
            </a:r>
            <a:r>
              <a:rPr lang="en-US" sz="1000" baseline="30000" dirty="0"/>
              <a:t>3</a:t>
            </a:r>
            <a:r>
              <a:rPr lang="en-US" sz="1000" dirty="0"/>
              <a:t>, Jakub Laznovsky</a:t>
            </a:r>
            <a:r>
              <a:rPr lang="en-US" sz="1000" baseline="30000" dirty="0"/>
              <a:t>3</a:t>
            </a:r>
            <a:r>
              <a:rPr lang="en-US" sz="1000" dirty="0"/>
              <a:t>, Josef Jaros</a:t>
            </a:r>
            <a:r>
              <a:rPr lang="en-US" sz="1000" baseline="30000" dirty="0"/>
              <a:t>2</a:t>
            </a:r>
            <a:r>
              <a:rPr lang="en-US" sz="1000" dirty="0"/>
              <a:t>, Vitezslav Bryja</a:t>
            </a:r>
            <a:r>
              <a:rPr lang="en-US" sz="1000" baseline="30000" dirty="0"/>
              <a:t>2</a:t>
            </a:r>
            <a:r>
              <a:rPr lang="en-US" sz="1000" dirty="0"/>
              <a:t>, Urban Lendahl</a:t>
            </a:r>
            <a:r>
              <a:rPr lang="en-US" sz="1000" baseline="30000" dirty="0"/>
              <a:t>1</a:t>
            </a:r>
            <a:r>
              <a:rPr lang="en-US" sz="1000" dirty="0"/>
              <a:t>, Ewa Ellis</a:t>
            </a:r>
            <a:r>
              <a:rPr lang="en-US" sz="1000" baseline="30000" dirty="0"/>
              <a:t>1</a:t>
            </a:r>
            <a:r>
              <a:rPr lang="en-US" sz="1000" dirty="0"/>
              <a:t>, Edouard Hannezo</a:t>
            </a:r>
            <a:r>
              <a:rPr lang="en-US" sz="1000" baseline="30000" dirty="0"/>
              <a:t>4</a:t>
            </a:r>
            <a:r>
              <a:rPr lang="en-US" sz="1000" dirty="0"/>
              <a:t>, </a:t>
            </a:r>
            <a:r>
              <a:rPr lang="en-US" sz="1000" dirty="0" err="1"/>
              <a:t>Jozef</a:t>
            </a:r>
            <a:r>
              <a:rPr lang="en-US" sz="1000" dirty="0"/>
              <a:t> Kaiser</a:t>
            </a:r>
            <a:r>
              <a:rPr lang="en-US" sz="1000" baseline="30000" dirty="0"/>
              <a:t>3</a:t>
            </a:r>
            <a:r>
              <a:rPr lang="en-US" sz="1000" dirty="0"/>
              <a:t>, </a:t>
            </a:r>
            <a:r>
              <a:rPr lang="en-US" sz="1000" u="sng" dirty="0"/>
              <a:t>Emma Andersson</a:t>
            </a:r>
            <a:r>
              <a:rPr lang="en-US" sz="1000" baseline="30000" dirty="0"/>
              <a:t>1</a:t>
            </a:r>
            <a:r>
              <a:rPr lang="en-US" sz="1000" dirty="0"/>
              <a:t> </a:t>
            </a:r>
          </a:p>
          <a:p>
            <a:pPr marL="0" lvl="0" indent="0">
              <a:buNone/>
            </a:pPr>
            <a:r>
              <a:rPr lang="en-US" sz="1000" i="1" baseline="30000" dirty="0"/>
              <a:t>1</a:t>
            </a:r>
            <a:r>
              <a:rPr lang="en-US" sz="1000" i="1" dirty="0"/>
              <a:t>Karolinska Institutet , Sweden</a:t>
            </a:r>
            <a:r>
              <a:rPr lang="en-US" sz="1000" dirty="0"/>
              <a:t>, </a:t>
            </a:r>
            <a:r>
              <a:rPr lang="en-US" sz="1000" i="1" baseline="30000" dirty="0"/>
              <a:t>2</a:t>
            </a:r>
            <a:r>
              <a:rPr lang="en-US" sz="1000" i="1" dirty="0"/>
              <a:t>Faculty of Medicine Masaryk University, Czech Republic</a:t>
            </a:r>
            <a:r>
              <a:rPr lang="en-US" sz="1000" dirty="0"/>
              <a:t>, </a:t>
            </a:r>
            <a:r>
              <a:rPr lang="en-US" sz="1000" i="1" baseline="30000" dirty="0"/>
              <a:t>3</a:t>
            </a:r>
            <a:r>
              <a:rPr lang="en-US" sz="1000" i="1" dirty="0"/>
              <a:t>CEITEC - </a:t>
            </a:r>
            <a:r>
              <a:rPr lang="en-US" sz="1000" i="1" dirty="0" err="1"/>
              <a:t>Vysoké</a:t>
            </a:r>
            <a:r>
              <a:rPr lang="en-US" sz="1000" i="1" dirty="0"/>
              <a:t> </a:t>
            </a:r>
            <a:r>
              <a:rPr lang="en-US" sz="1000" i="1" dirty="0" err="1"/>
              <a:t>učení</a:t>
            </a:r>
            <a:r>
              <a:rPr lang="en-US" sz="1000" i="1" dirty="0"/>
              <a:t> </a:t>
            </a:r>
            <a:r>
              <a:rPr lang="en-US" sz="1000" i="1" dirty="0" err="1"/>
              <a:t>technické</a:t>
            </a:r>
            <a:r>
              <a:rPr lang="en-US" sz="1000" i="1" dirty="0"/>
              <a:t> v </a:t>
            </a:r>
            <a:r>
              <a:rPr lang="en-US" sz="1000" i="1" dirty="0" err="1"/>
              <a:t>Brně</a:t>
            </a:r>
            <a:r>
              <a:rPr lang="en-US" sz="1000" i="1" dirty="0"/>
              <a:t>, Czech Republic</a:t>
            </a:r>
            <a:r>
              <a:rPr lang="en-US" sz="1000" dirty="0"/>
              <a:t>, </a:t>
            </a:r>
            <a:r>
              <a:rPr lang="en-US" sz="1000" i="1" baseline="30000" dirty="0"/>
              <a:t>4</a:t>
            </a:r>
            <a:r>
              <a:rPr lang="en-US" sz="1000" i="1" dirty="0"/>
              <a:t>Institute of Science and Technology Austria (IST Austria), </a:t>
            </a:r>
            <a:r>
              <a:rPr lang="en-US" sz="1000" i="1" dirty="0" err="1"/>
              <a:t>Klosterneuburg</a:t>
            </a:r>
            <a:r>
              <a:rPr lang="en-US" sz="1000" i="1" dirty="0"/>
              <a:t>, Austria</a:t>
            </a:r>
            <a:r>
              <a:rPr lang="en-US" sz="1000" dirty="0"/>
              <a:t> </a:t>
            </a:r>
          </a:p>
          <a:p>
            <a:pPr marL="0" lvl="0" indent="0">
              <a:buNone/>
            </a:pPr>
            <a:r>
              <a:rPr lang="en-US" sz="1000" dirty="0"/>
              <a:t>Email:</a:t>
            </a:r>
            <a:r>
              <a:rPr lang="en-US" sz="1000" i="1" dirty="0"/>
              <a:t> </a:t>
            </a:r>
            <a:r>
              <a:rPr lang="en-US" sz="1000" dirty="0"/>
              <a:t>emma.andersson@ki.se </a:t>
            </a:r>
          </a:p>
          <a:p>
            <a:pPr marL="0" lvl="0" indent="0">
              <a:buNone/>
            </a:pPr>
            <a:r>
              <a:rPr lang="en-US" sz="1000" dirty="0"/>
              <a:t> </a:t>
            </a:r>
          </a:p>
          <a:p>
            <a:pPr marL="0" lvl="0" indent="0">
              <a:buNone/>
            </a:pPr>
            <a:r>
              <a:rPr lang="en-US" sz="1000" dirty="0"/>
              <a:t> </a:t>
            </a:r>
          </a:p>
          <a:p>
            <a:pPr marL="0" lvl="0" indent="0">
              <a:buNone/>
            </a:pPr>
            <a:r>
              <a:rPr lang="en-US" sz="1000" b="1" dirty="0"/>
              <a:t>Background and aims:</a:t>
            </a:r>
            <a:r>
              <a:rPr lang="en-US" sz="1000" dirty="0"/>
              <a:t> Malformation of </a:t>
            </a:r>
            <a:r>
              <a:rPr lang="en-US" sz="1000" dirty="0" err="1"/>
              <a:t>lumenized</a:t>
            </a:r>
            <a:r>
              <a:rPr lang="en-US" sz="1000" dirty="0"/>
              <a:t> structures, such as the intrahepatic circulatory or biliary systems, is a hallmark of several liver disorders, from vascular hepatic disease to Alagille syndrome. Liver architecture in mice has typically been studied using 2D sections and, more recently, with thicker tissue sections and whole mount immunofluorescence, neither of which resolves 3D architecture adequately. Importantly, the vascular and biliary systems are inter-dependent, and we therefore aimed to develop a robust method to image, digitalize and quantify 3D architecture of the biliary and vascular systems in tandem. </a:t>
            </a:r>
          </a:p>
          <a:p>
            <a:pPr marL="0" lvl="0" indent="0">
              <a:buNone/>
            </a:pPr>
            <a:endParaRPr lang="en-US" sz="1000" dirty="0"/>
          </a:p>
          <a:p>
            <a:pPr marL="0" lvl="0" indent="0">
              <a:buNone/>
            </a:pPr>
            <a:r>
              <a:rPr lang="en-US" sz="1000" b="1" dirty="0"/>
              <a:t>Method: </a:t>
            </a:r>
            <a:r>
              <a:rPr lang="en-US" sz="1000" dirty="0"/>
              <a:t>The biliary and portal vein trees of the mouse liver were injected with </a:t>
            </a:r>
            <a:r>
              <a:rPr lang="en-US" sz="1000" dirty="0" err="1"/>
              <a:t>Microfil</a:t>
            </a:r>
            <a:r>
              <a:rPr lang="en-US" sz="1000" dirty="0"/>
              <a:t> resin, followed by </a:t>
            </a:r>
            <a:r>
              <a:rPr lang="en-US" sz="1000" dirty="0" err="1"/>
              <a:t>microCT</a:t>
            </a:r>
            <a:r>
              <a:rPr lang="en-US" sz="1000" dirty="0"/>
              <a:t> scanning. Tomographic data was segmented and analyzed using a MATLAB script we wrote to investigate length, volume, tortuosity, branching, and the relation between the vascular and biliary </a:t>
            </a:r>
            <a:r>
              <a:rPr lang="en-US" sz="1000" dirty="0" err="1"/>
              <a:t>systems.We</a:t>
            </a:r>
            <a:r>
              <a:rPr lang="en-US" sz="1000" dirty="0"/>
              <a:t> applied this pipeline ( </a:t>
            </a:r>
            <a:r>
              <a:rPr lang="en-US" sz="1000" u="sng" dirty="0"/>
              <a:t>D</a:t>
            </a:r>
            <a:r>
              <a:rPr lang="en-US" sz="1000" dirty="0"/>
              <a:t>o</a:t>
            </a:r>
            <a:r>
              <a:rPr lang="en-US" sz="1000" u="sng" dirty="0"/>
              <a:t>u</a:t>
            </a:r>
            <a:r>
              <a:rPr lang="en-US" sz="1000" dirty="0"/>
              <a:t>ble resin </a:t>
            </a:r>
            <a:r>
              <a:rPr lang="en-US" sz="1000" u="sng" dirty="0"/>
              <a:t>c</a:t>
            </a:r>
            <a:r>
              <a:rPr lang="en-US" sz="1000" dirty="0"/>
              <a:t>asting micro computed </a:t>
            </a:r>
            <a:r>
              <a:rPr lang="en-US" sz="1000" u="sng" dirty="0"/>
              <a:t>t</a:t>
            </a:r>
            <a:r>
              <a:rPr lang="en-US" sz="1000" dirty="0"/>
              <a:t>omography (DUCT))to a mouse model for Alagille syndrome (</a:t>
            </a:r>
            <a:r>
              <a:rPr lang="en-US" sz="1000" i="1" dirty="0"/>
              <a:t>Jag1</a:t>
            </a:r>
            <a:r>
              <a:rPr lang="en-US" sz="1000" i="1" baseline="30000" dirty="0"/>
              <a:t>Ndr/</a:t>
            </a:r>
            <a:r>
              <a:rPr lang="en-US" sz="1000" i="1" baseline="30000" dirty="0" err="1"/>
              <a:t>Ndr</a:t>
            </a:r>
            <a:r>
              <a:rPr lang="en-US" sz="1000" dirty="0"/>
              <a:t> mice), in which the biliary system is absent at postnatal stages, but regenerates by adulthood. Phenotypes discovered using DUCT were validated with cumbersome consecutive liver sections from mouse. Phenotypes identified using DUCT, and confirmed in sections of mouse liver, were further validated in liver samples from patients with Alagille syndrome. </a:t>
            </a:r>
          </a:p>
          <a:p>
            <a:pPr marL="0" lvl="0" indent="0">
              <a:buNone/>
            </a:pPr>
            <a:endParaRPr lang="en-US" sz="1000" dirty="0"/>
          </a:p>
          <a:p>
            <a:pPr marL="0" lvl="0" indent="0">
              <a:buNone/>
            </a:pPr>
            <a:r>
              <a:rPr lang="en-US" sz="1000" b="1" dirty="0"/>
              <a:t>Results:</a:t>
            </a:r>
            <a:r>
              <a:rPr lang="en-US" sz="1000" dirty="0"/>
              <a:t> DUCT revealed tortuous bile ducts either placed further from portal veins, or ectopically traversing the parenchyma and connecting two portal areas, in </a:t>
            </a:r>
            <a:r>
              <a:rPr lang="en-US" sz="1000" i="1" dirty="0"/>
              <a:t>Jag1</a:t>
            </a:r>
            <a:r>
              <a:rPr lang="en-US" sz="1000" i="1" baseline="30000" dirty="0"/>
              <a:t>Ndr/</a:t>
            </a:r>
            <a:r>
              <a:rPr lang="en-US" sz="1000" i="1" baseline="30000" dirty="0" err="1"/>
              <a:t>Ndr</a:t>
            </a:r>
            <a:r>
              <a:rPr lang="en-US" sz="1000" i="1" baseline="30000" dirty="0"/>
              <a:t> </a:t>
            </a:r>
            <a:r>
              <a:rPr lang="en-US" sz="1000" dirty="0"/>
              <a:t>mice. Furthermore, bile ducts either ended abruptly, or branched independently of portal vein branching, with bifurcations placed hilar or peripheral to portal vein branches. Branch lengths were stochastic in </a:t>
            </a:r>
            <a:r>
              <a:rPr lang="en-US" sz="1000" i="1" dirty="0"/>
              <a:t>Jag1</a:t>
            </a:r>
            <a:r>
              <a:rPr lang="en-US" sz="1000" i="1" baseline="30000" dirty="0"/>
              <a:t>Ndr/</a:t>
            </a:r>
            <a:r>
              <a:rPr lang="en-US" sz="1000" i="1" baseline="30000" dirty="0" err="1"/>
              <a:t>Ndr</a:t>
            </a:r>
            <a:r>
              <a:rPr lang="en-US" sz="1000" i="1" baseline="30000" dirty="0"/>
              <a:t> </a:t>
            </a:r>
            <a:r>
              <a:rPr lang="en-US" sz="1000" dirty="0"/>
              <a:t>mice, with shorter hilar branches, suggesting ectopic regenerative sprouting occurs in the hilar region. The branching defects, parenchymal bile ducts, and blunt endings were confirmed in samples from patients with Alagille syndrome. </a:t>
            </a:r>
          </a:p>
          <a:p>
            <a:pPr marL="0" lvl="0" indent="0">
              <a:buNone/>
            </a:pPr>
            <a:endParaRPr lang="en-US" sz="1000" dirty="0"/>
          </a:p>
          <a:p>
            <a:pPr marL="0" lvl="0" indent="0">
              <a:buNone/>
            </a:pPr>
            <a:r>
              <a:rPr lang="en-US" sz="1000" b="1" dirty="0"/>
              <a:t>Conclusion:</a:t>
            </a:r>
            <a:r>
              <a:rPr lang="en-US" sz="1000" dirty="0"/>
              <a:t> DUCT is a powerful technique that provides 3D reconstruction of resin-cast networks and quantification of 3D architecture. It exposes and quantifies previously unknown vascular and biliary phenotypes in mouse models, and thus can reveal new phenotypes in patients. Application of this technique to mouse models of liver disease will improve and standardize our 3D understanding of healthy and pathological liver states. </a:t>
            </a:r>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6101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6CB062-7C8A-4017-A1C5-EF978F1C5D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09EEA96-EE89-4381-8EAB-79292394F8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accent1"/>
                </a:solidFill>
              </a:defRPr>
            </a:lvl1pPr>
          </a:lstStyle>
          <a:p>
            <a:r>
              <a:rPr lang="en-GB" dirty="0"/>
              <a:t>Presentation title to go here</a:t>
            </a:r>
          </a:p>
        </p:txBody>
      </p:sp>
    </p:spTree>
    <p:extLst>
      <p:ext uri="{BB962C8B-B14F-4D97-AF65-F5344CB8AC3E}">
        <p14:creationId xmlns:p14="http://schemas.microsoft.com/office/powerpoint/2010/main" val="38146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31/08/2020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descr="A picture containing object, clock&#10;&#10;Description automatically generated">
            <a:extLst>
              <a:ext uri="{FF2B5EF4-FFF2-40B4-BE49-F238E27FC236}">
                <a16:creationId xmlns:a16="http://schemas.microsoft.com/office/drawing/2014/main" id="{05F520FA-C178-9849-843F-D988FF728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9" name="Subtitle 2">
            <a:extLst>
              <a:ext uri="{FF2B5EF4-FFF2-40B4-BE49-F238E27FC236}">
                <a16:creationId xmlns:a16="http://schemas.microsoft.com/office/drawing/2014/main" id="{D849BCB1-179C-174B-8634-361F2DAE2F75}"/>
              </a:ext>
            </a:extLst>
          </p:cNvPr>
          <p:cNvSpPr>
            <a:spLocks noGrp="1"/>
          </p:cNvSpPr>
          <p:nvPr>
            <p:ph type="subTitle" idx="1"/>
          </p:nvPr>
        </p:nvSpPr>
        <p:spPr>
          <a:xfrm>
            <a:off x="725557" y="3392470"/>
            <a:ext cx="6185382" cy="811781"/>
          </a:xfrm>
        </p:spPr>
        <p:txBody>
          <a:bodyPr anchor="t">
            <a:noAutofit/>
          </a:bodyPr>
          <a:lstStyle>
            <a:lvl1pPr marL="0" indent="0" algn="l">
              <a:buNone/>
              <a:defRPr sz="2400" b="0" spc="-150" baseline="0">
                <a:solidFill>
                  <a:schemeClr val="bg1"/>
                </a:solidFill>
              </a:defRPr>
            </a:lvl1pPr>
          </a:lstStyle>
          <a:p>
            <a:endParaRPr lang="en-GB" dirty="0"/>
          </a:p>
        </p:txBody>
      </p:sp>
      <p:sp>
        <p:nvSpPr>
          <p:cNvPr id="10" name="Title 1">
            <a:extLst>
              <a:ext uri="{FF2B5EF4-FFF2-40B4-BE49-F238E27FC236}">
                <a16:creationId xmlns:a16="http://schemas.microsoft.com/office/drawing/2014/main" id="{1592C2B0-D7F6-9141-AD0A-7376A252735B}"/>
              </a:ext>
            </a:extLst>
          </p:cNvPr>
          <p:cNvSpPr>
            <a:spLocks noGrp="1"/>
          </p:cNvSpPr>
          <p:nvPr>
            <p:ph type="ctrTitle" hasCustomPrompt="1"/>
          </p:nvPr>
        </p:nvSpPr>
        <p:spPr>
          <a:xfrm>
            <a:off x="725557" y="974035"/>
            <a:ext cx="6185382" cy="2325522"/>
          </a:xfrm>
        </p:spPr>
        <p:txBody>
          <a:bodyPr anchor="b">
            <a:noAutofit/>
          </a:bodyPr>
          <a:lstStyle>
            <a:lvl1pPr algn="l">
              <a:defRPr sz="5400" b="1" i="0" spc="-150" baseline="0">
                <a:solidFill>
                  <a:schemeClr val="bg1"/>
                </a:solidFill>
              </a:defRPr>
            </a:lvl1pPr>
          </a:lstStyle>
          <a:p>
            <a:r>
              <a:rPr lang="en-GB" dirty="0"/>
              <a:t>Presentation title in this space here</a:t>
            </a:r>
          </a:p>
        </p:txBody>
      </p:sp>
    </p:spTree>
    <p:extLst>
      <p:ext uri="{BB962C8B-B14F-4D97-AF65-F5344CB8AC3E}">
        <p14:creationId xmlns:p14="http://schemas.microsoft.com/office/powerpoint/2010/main" val="3876182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140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05858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778558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59457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71243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8.xml"/><Relationship Id="rId7"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grpSp>
        <p:nvGrpSpPr>
          <p:cNvPr id="4" name="Group 3">
            <a:extLst>
              <a:ext uri="{FF2B5EF4-FFF2-40B4-BE49-F238E27FC236}">
                <a16:creationId xmlns:a16="http://schemas.microsoft.com/office/drawing/2014/main" id="{917CD097-F1CE-400B-85A1-E4BBCD168668}"/>
              </a:ext>
            </a:extLst>
          </p:cNvPr>
          <p:cNvGrpSpPr/>
          <p:nvPr userDrawn="1"/>
        </p:nvGrpSpPr>
        <p:grpSpPr>
          <a:xfrm>
            <a:off x="1" y="138043"/>
            <a:ext cx="12018980" cy="1042271"/>
            <a:chOff x="1" y="138043"/>
            <a:chExt cx="12018980" cy="1042271"/>
          </a:xfrm>
        </p:grpSpPr>
        <p:pic>
          <p:nvPicPr>
            <p:cNvPr id="7" name="Picture 6">
              <a:extLst>
                <a:ext uri="{FF2B5EF4-FFF2-40B4-BE49-F238E27FC236}">
                  <a16:creationId xmlns:a16="http://schemas.microsoft.com/office/drawing/2014/main" id="{D0B3CFA3-0DAC-4DBA-A06A-53FCF46D1DC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46" y="138043"/>
              <a:ext cx="9014235" cy="1042271"/>
            </a:xfrm>
            <a:prstGeom prst="rect">
              <a:avLst/>
            </a:prstGeom>
          </p:spPr>
        </p:pic>
        <p:pic>
          <p:nvPicPr>
            <p:cNvPr id="10" name="Picture 9">
              <a:extLst>
                <a:ext uri="{FF2B5EF4-FFF2-40B4-BE49-F238E27FC236}">
                  <a16:creationId xmlns:a16="http://schemas.microsoft.com/office/drawing/2014/main" id="{5415361A-36F2-4E97-BCA2-1FA925F9D5F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8188"/>
            <a:stretch/>
          </p:blipFill>
          <p:spPr>
            <a:xfrm>
              <a:off x="1" y="138043"/>
              <a:ext cx="5571858" cy="1042271"/>
            </a:xfrm>
            <a:prstGeom prst="rect">
              <a:avLst/>
            </a:prstGeom>
          </p:spPr>
        </p:pic>
      </p:grpSp>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grpSp>
        <p:nvGrpSpPr>
          <p:cNvPr id="4" name="Group 3">
            <a:extLst>
              <a:ext uri="{FF2B5EF4-FFF2-40B4-BE49-F238E27FC236}">
                <a16:creationId xmlns:a16="http://schemas.microsoft.com/office/drawing/2014/main" id="{917CD097-F1CE-400B-85A1-E4BBCD168668}"/>
              </a:ext>
            </a:extLst>
          </p:cNvPr>
          <p:cNvGrpSpPr/>
          <p:nvPr userDrawn="1"/>
        </p:nvGrpSpPr>
        <p:grpSpPr>
          <a:xfrm>
            <a:off x="1" y="138043"/>
            <a:ext cx="12018980" cy="1042271"/>
            <a:chOff x="1" y="138043"/>
            <a:chExt cx="12018980" cy="1042271"/>
          </a:xfrm>
        </p:grpSpPr>
        <p:pic>
          <p:nvPicPr>
            <p:cNvPr id="7" name="Picture 6">
              <a:extLst>
                <a:ext uri="{FF2B5EF4-FFF2-40B4-BE49-F238E27FC236}">
                  <a16:creationId xmlns:a16="http://schemas.microsoft.com/office/drawing/2014/main" id="{D0B3CFA3-0DAC-4DBA-A06A-53FCF46D1DC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46" y="138043"/>
              <a:ext cx="9014235" cy="1042271"/>
            </a:xfrm>
            <a:prstGeom prst="rect">
              <a:avLst/>
            </a:prstGeom>
          </p:spPr>
        </p:pic>
        <p:pic>
          <p:nvPicPr>
            <p:cNvPr id="10" name="Picture 9">
              <a:extLst>
                <a:ext uri="{FF2B5EF4-FFF2-40B4-BE49-F238E27FC236}">
                  <a16:creationId xmlns:a16="http://schemas.microsoft.com/office/drawing/2014/main" id="{5415361A-36F2-4E97-BCA2-1FA925F9D5F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8188"/>
            <a:stretch/>
          </p:blipFill>
          <p:spPr>
            <a:xfrm>
              <a:off x="1" y="138043"/>
              <a:ext cx="5571858" cy="1042271"/>
            </a:xfrm>
            <a:prstGeom prst="rect">
              <a:avLst/>
            </a:prstGeom>
          </p:spPr>
        </p:pic>
      </p:grpSp>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570248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slide" Target="slide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15.png"/><Relationship Id="rId3" Type="http://schemas.openxmlformats.org/officeDocument/2006/relationships/image" Target="../media/image20.jpeg"/><Relationship Id="rId7" Type="http://schemas.openxmlformats.org/officeDocument/2006/relationships/image" Target="../media/image22.jpeg"/><Relationship Id="rId12"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1.jpeg"/><Relationship Id="rId10" Type="http://schemas.openxmlformats.org/officeDocument/2006/relationships/image" Target="../media/image24.jpeg"/><Relationship Id="rId4" Type="http://schemas.microsoft.com/office/2007/relationships/hdphoto" Target="../media/hdphoto1.wdp"/><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A3A2D1-C799-425B-BBF5-76FB134395D4}"/>
              </a:ext>
            </a:extLst>
          </p:cNvPr>
          <p:cNvSpPr>
            <a:spLocks noGrp="1"/>
          </p:cNvSpPr>
          <p:nvPr>
            <p:ph type="subTitle" idx="1"/>
          </p:nvPr>
        </p:nvSpPr>
        <p:spPr/>
        <p:txBody>
          <a:bodyPr/>
          <a:lstStyle/>
          <a:p>
            <a:r>
              <a:rPr lang="en-GB" dirty="0"/>
              <a:t>Best of Digital ILC 2020</a:t>
            </a:r>
          </a:p>
        </p:txBody>
      </p:sp>
      <p:sp>
        <p:nvSpPr>
          <p:cNvPr id="4" name="Title 3">
            <a:extLst>
              <a:ext uri="{FF2B5EF4-FFF2-40B4-BE49-F238E27FC236}">
                <a16:creationId xmlns:a16="http://schemas.microsoft.com/office/drawing/2014/main" id="{1394C4C7-6D87-4D24-8891-51A41C869020}"/>
              </a:ext>
            </a:extLst>
          </p:cNvPr>
          <p:cNvSpPr>
            <a:spLocks noGrp="1"/>
          </p:cNvSpPr>
          <p:nvPr>
            <p:ph type="ctrTitle"/>
          </p:nvPr>
        </p:nvSpPr>
        <p:spPr/>
        <p:txBody>
          <a:bodyPr/>
          <a:lstStyle/>
          <a:p>
            <a:r>
              <a:rPr lang="en-GB" dirty="0"/>
              <a:t>Rare diseases</a:t>
            </a:r>
          </a:p>
        </p:txBody>
      </p:sp>
    </p:spTree>
    <p:extLst>
      <p:ext uri="{BB962C8B-B14F-4D97-AF65-F5344CB8AC3E}">
        <p14:creationId xmlns:p14="http://schemas.microsoft.com/office/powerpoint/2010/main" val="316202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94EC-1617-4702-96F3-11208509DA18}"/>
              </a:ext>
            </a:extLst>
          </p:cNvPr>
          <p:cNvSpPr>
            <a:spLocks noGrp="1"/>
          </p:cNvSpPr>
          <p:nvPr>
            <p:ph type="title"/>
          </p:nvPr>
        </p:nvSpPr>
        <p:spPr/>
        <p:txBody>
          <a:bodyPr/>
          <a:lstStyle/>
          <a:p>
            <a:r>
              <a:rPr lang="en-GB" dirty="0">
                <a:latin typeface="Arial" panose="020B0604020202020204"/>
              </a:rPr>
              <a:t>2. Rare liver disease (including paediatric and genetic) </a:t>
            </a:r>
          </a:p>
        </p:txBody>
      </p:sp>
      <p:sp>
        <p:nvSpPr>
          <p:cNvPr id="3" name="Text Placeholder 2">
            <a:extLst>
              <a:ext uri="{FF2B5EF4-FFF2-40B4-BE49-F238E27FC236}">
                <a16:creationId xmlns:a16="http://schemas.microsoft.com/office/drawing/2014/main" id="{8048A179-659D-47B8-9A87-15BF688A7B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0252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1">
            <a:extLst>
              <a:ext uri="{FF2B5EF4-FFF2-40B4-BE49-F238E27FC236}">
                <a16:creationId xmlns:a16="http://schemas.microsoft.com/office/drawing/2014/main" id="{6333043C-CFE1-4B3B-A281-D1FE9202561E}"/>
              </a:ext>
            </a:extLst>
          </p:cNvPr>
          <p:cNvSpPr txBox="1">
            <a:spLocks/>
          </p:cNvSpPr>
          <p:nvPr/>
        </p:nvSpPr>
        <p:spPr>
          <a:xfrm>
            <a:off x="1686647" y="5068992"/>
            <a:ext cx="1258906" cy="38501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analyzed in</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Proteostasis improvement in cystic cholangiocytes alleviates endoplasmic reticulum stress and halts polycystic liver disease</a:t>
            </a:r>
            <a:endParaRPr lang="en-GB" dirty="0">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6542BBA7-316F-4CC7-BE4B-15F826817DE7}"/>
              </a:ext>
            </a:extLst>
          </p:cNvPr>
          <p:cNvSpPr>
            <a:spLocks noGrp="1"/>
          </p:cNvSpPr>
          <p:nvPr>
            <p:ph type="body" sz="quarter" idx="10"/>
          </p:nvPr>
        </p:nvSpPr>
        <p:spPr>
          <a:xfrm>
            <a:off x="-7947" y="6463367"/>
            <a:ext cx="2704408" cy="376990"/>
          </a:xfrm>
        </p:spPr>
        <p:txBody>
          <a:bodyPr/>
          <a:lstStyle/>
          <a:p>
            <a:r>
              <a:rPr lang="en-GB" dirty="0"/>
              <a:t>Santos-Laso A, et al. DILC 2020; FRI277</a:t>
            </a:r>
          </a:p>
        </p:txBody>
      </p:sp>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3848" y="1125774"/>
            <a:ext cx="11309347" cy="2461166"/>
          </a:xfrm>
        </p:spPr>
        <p:txBody>
          <a:bodyPr vert="horz" lIns="91440" tIns="45720" rIns="91440" bIns="45720" rtlCol="0" anchor="t">
            <a:normAutofit fontScale="92500" lnSpcReduction="10000"/>
          </a:bodyPr>
          <a:lstStyle/>
          <a:p>
            <a:pPr marL="0" indent="0">
              <a:buNone/>
            </a:pPr>
            <a:r>
              <a:rPr lang="en-US" sz="1800" b="1" dirty="0">
                <a:solidFill>
                  <a:schemeClr val="bg1"/>
                </a:solidFill>
                <a:highlight>
                  <a:srgbClr val="004A86"/>
                </a:highlight>
                <a:latin typeface="Arial" panose="020B0604020202020204" pitchFamily="34" charset="0"/>
                <a:cs typeface="Arial" panose="020B0604020202020204" pitchFamily="34" charset="0"/>
              </a:rPr>
              <a:t>BACKGROUND &amp; AIMS</a:t>
            </a:r>
            <a:endParaRPr lang="en-US" sz="1800" b="1" dirty="0">
              <a:solidFill>
                <a:schemeClr val="bg1"/>
              </a:solidFill>
              <a:latin typeface="Arial" panose="020B0604020202020204" pitchFamily="34" charset="0"/>
              <a:cs typeface="Arial" panose="020B0604020202020204" pitchFamily="34" charset="0"/>
            </a:endParaRPr>
          </a:p>
          <a:p>
            <a:pPr marL="261938" indent="-261938">
              <a:spcBef>
                <a:spcPts val="500"/>
              </a:spcBef>
            </a:pPr>
            <a:r>
              <a:rPr lang="en-US" sz="1800" dirty="0">
                <a:latin typeface="Arial" panose="020B0604020202020204" pitchFamily="34" charset="0"/>
                <a:cs typeface="Arial" panose="020B0604020202020204" pitchFamily="34" charset="0"/>
              </a:rPr>
              <a:t>PLD comprises a group of genetic cholangiopathies characterized by bile duct dilatation and progressive development of multiple fluid-filled (&gt;10) biliary cysts</a:t>
            </a:r>
          </a:p>
          <a:p>
            <a:pPr marL="261938" indent="-261938"/>
            <a:r>
              <a:rPr lang="en-US" sz="1800" dirty="0">
                <a:latin typeface="Arial" panose="020B0604020202020204" pitchFamily="34" charset="0"/>
                <a:cs typeface="Arial" panose="020B0604020202020204" pitchFamily="34" charset="0"/>
              </a:rPr>
              <a:t>Effective therapies are lacking; therefore, it is necessary to know the molecular mechanisms underlying these disorders in detail </a:t>
            </a:r>
          </a:p>
          <a:p>
            <a:pPr marL="261938" indent="-261938"/>
            <a:r>
              <a:rPr lang="en-US" sz="1800" dirty="0">
                <a:latin typeface="Arial" panose="020B0604020202020204" pitchFamily="34" charset="0"/>
                <a:cs typeface="Arial" panose="020B0604020202020204" pitchFamily="34" charset="0"/>
              </a:rPr>
              <a:t>PLD-causative genes coding for ER-resident proteins involved in protein biogenesis and transport have been recently identified</a:t>
            </a:r>
          </a:p>
          <a:p>
            <a:pPr marL="261938" indent="-261938"/>
            <a:r>
              <a:rPr lang="en-US" sz="1800" b="1" dirty="0"/>
              <a:t>AIM</a:t>
            </a:r>
            <a:r>
              <a:rPr lang="en-US" sz="1800" dirty="0"/>
              <a:t>: to determine whether aberrant proteostasis and ER-stress contribute to PLD pathogenesis and represent potential druggable targets</a:t>
            </a:r>
          </a:p>
          <a:p>
            <a:pPr marL="261938" indent="-261938"/>
            <a:endParaRPr lang="en-US" sz="1600" dirty="0">
              <a:latin typeface="Arial" panose="020B0604020202020204" pitchFamily="34" charset="0"/>
              <a:cs typeface="Arial" panose="020B0604020202020204" pitchFamily="34" charset="0"/>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415684" y="3559531"/>
            <a:ext cx="1117147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415684" y="3559531"/>
            <a:ext cx="13388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METHODS</a:t>
            </a:r>
          </a:p>
        </p:txBody>
      </p:sp>
      <p:sp>
        <p:nvSpPr>
          <p:cNvPr id="19" name="Content Placeholder 1">
            <a:extLst>
              <a:ext uri="{FF2B5EF4-FFF2-40B4-BE49-F238E27FC236}">
                <a16:creationId xmlns:a16="http://schemas.microsoft.com/office/drawing/2014/main" id="{6333043C-CFE1-4B3B-A281-D1FE9202561E}"/>
              </a:ext>
            </a:extLst>
          </p:cNvPr>
          <p:cNvSpPr txBox="1">
            <a:spLocks/>
          </p:cNvSpPr>
          <p:nvPr/>
        </p:nvSpPr>
        <p:spPr>
          <a:xfrm>
            <a:off x="563078" y="5177677"/>
            <a:ext cx="1123568" cy="38501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ER-stress</a:t>
            </a:r>
          </a:p>
        </p:txBody>
      </p:sp>
      <p:sp>
        <p:nvSpPr>
          <p:cNvPr id="21" name="Content Placeholder 1">
            <a:extLst>
              <a:ext uri="{FF2B5EF4-FFF2-40B4-BE49-F238E27FC236}">
                <a16:creationId xmlns:a16="http://schemas.microsoft.com/office/drawing/2014/main" id="{6333043C-CFE1-4B3B-A281-D1FE9202561E}"/>
              </a:ext>
            </a:extLst>
          </p:cNvPr>
          <p:cNvSpPr txBox="1">
            <a:spLocks/>
          </p:cNvSpPr>
          <p:nvPr/>
        </p:nvSpPr>
        <p:spPr>
          <a:xfrm>
            <a:off x="7948707" y="4680872"/>
            <a:ext cx="2943390" cy="157567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Transcriptional analysis</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Morphological characterization</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Functional assays</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Proteomic analysis</a:t>
            </a:r>
          </a:p>
        </p:txBody>
      </p:sp>
      <p:sp>
        <p:nvSpPr>
          <p:cNvPr id="5" name="4 Corchetes"/>
          <p:cNvSpPr/>
          <p:nvPr/>
        </p:nvSpPr>
        <p:spPr>
          <a:xfrm>
            <a:off x="584862" y="4951082"/>
            <a:ext cx="1080000" cy="857250"/>
          </a:xfrm>
          <a:prstGeom prst="bracketPair">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23 Corchetes"/>
          <p:cNvSpPr/>
          <p:nvPr/>
        </p:nvSpPr>
        <p:spPr>
          <a:xfrm>
            <a:off x="2763890" y="4636422"/>
            <a:ext cx="1902460" cy="1601070"/>
          </a:xfrm>
          <a:prstGeom prst="bracketPair">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10 Conector recto de flecha"/>
          <p:cNvCxnSpPr/>
          <p:nvPr/>
        </p:nvCxnSpPr>
        <p:spPr>
          <a:xfrm>
            <a:off x="1804089" y="5376532"/>
            <a:ext cx="864000"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7307548" y="5375050"/>
            <a:ext cx="540000"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31" name="Content Placeholder 1">
            <a:extLst>
              <a:ext uri="{FF2B5EF4-FFF2-40B4-BE49-F238E27FC236}">
                <a16:creationId xmlns:a16="http://schemas.microsoft.com/office/drawing/2014/main" id="{6333043C-CFE1-4B3B-A281-D1FE9202561E}"/>
              </a:ext>
            </a:extLst>
          </p:cNvPr>
          <p:cNvSpPr txBox="1">
            <a:spLocks/>
          </p:cNvSpPr>
          <p:nvPr/>
        </p:nvSpPr>
        <p:spPr>
          <a:xfrm>
            <a:off x="7230963" y="5068992"/>
            <a:ext cx="637968" cy="38501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using</a:t>
            </a:r>
          </a:p>
        </p:txBody>
      </p:sp>
      <p:sp>
        <p:nvSpPr>
          <p:cNvPr id="32" name="31 Corchetes"/>
          <p:cNvSpPr/>
          <p:nvPr/>
        </p:nvSpPr>
        <p:spPr>
          <a:xfrm>
            <a:off x="7927513" y="4606509"/>
            <a:ext cx="2916000" cy="1630983"/>
          </a:xfrm>
          <a:prstGeom prst="bracketPair">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5" name="Content Placeholder 1">
            <a:extLst>
              <a:ext uri="{FF2B5EF4-FFF2-40B4-BE49-F238E27FC236}">
                <a16:creationId xmlns:a16="http://schemas.microsoft.com/office/drawing/2014/main" id="{6333043C-CFE1-4B3B-A281-D1FE9202561E}"/>
              </a:ext>
            </a:extLst>
          </p:cNvPr>
          <p:cNvSpPr txBox="1">
            <a:spLocks/>
          </p:cNvSpPr>
          <p:nvPr/>
        </p:nvSpPr>
        <p:spPr>
          <a:xfrm>
            <a:off x="429069" y="3988588"/>
            <a:ext cx="1395755" cy="540000"/>
          </a:xfrm>
          <a:prstGeom prst="rect">
            <a:avLst/>
          </a:prstGeom>
          <a:solidFill>
            <a:srgbClr val="F4FDFE"/>
          </a:solidFill>
          <a:ln>
            <a:solidFill>
              <a:schemeClr val="accent2"/>
            </a:solidFill>
          </a:ln>
        </p:spPr>
        <p:txBody>
          <a:bodyPr vert="horz" lIns="91440" tIns="45720" rIns="91440" bIns="45720" rtlCol="0" anchor="ctr">
            <a:noAutofit/>
          </a:bodyPr>
          <a:lstStyle>
            <a:defPPr>
              <a:defRPr lang="en-US"/>
            </a:defPPr>
            <a:lvl1pPr indent="0" algn="ctr">
              <a:spcBef>
                <a:spcPct val="20000"/>
              </a:spcBef>
              <a:buClr>
                <a:srgbClr val="004B87"/>
              </a:buClr>
              <a:buFont typeface="Arial" panose="020B0604020202020204" pitchFamily="34" charset="0"/>
              <a:buNone/>
              <a:defRPr sz="1600" b="1">
                <a:latin typeface="Arial" panose="020B0604020202020204" pitchFamily="34" charset="0"/>
                <a:cs typeface="Arial" panose="020B0604020202020204" pitchFamily="34" charset="0"/>
              </a:defRPr>
            </a:lvl1pPr>
            <a:lvl2pPr marL="742950" indent="-285750">
              <a:spcBef>
                <a:spcPct val="20000"/>
              </a:spcBef>
              <a:buClr>
                <a:srgbClr val="004B87"/>
              </a:buClr>
              <a:buFont typeface="Arial" panose="020B0604020202020204" pitchFamily="34" charset="0"/>
              <a:buChar char="–"/>
            </a:lvl2pPr>
            <a:lvl3pPr marL="1143000" indent="-228600">
              <a:spcBef>
                <a:spcPct val="20000"/>
              </a:spcBef>
              <a:buClr>
                <a:srgbClr val="004B87"/>
              </a:buClr>
              <a:buFont typeface="Arial" panose="020B0604020202020204" pitchFamily="34" charset="0"/>
              <a:buChar char="•"/>
              <a:defRPr sz="1600"/>
            </a:lvl3pPr>
            <a:lvl4pPr marL="1600200" indent="-228600">
              <a:spcBef>
                <a:spcPct val="20000"/>
              </a:spcBef>
              <a:buClr>
                <a:srgbClr val="004B87"/>
              </a:buClr>
              <a:buFont typeface="Arial" panose="020B0604020202020204" pitchFamily="34" charset="0"/>
              <a:buChar char="–"/>
              <a:defRPr sz="1400"/>
            </a:lvl4pPr>
            <a:lvl5pPr marL="2114550" indent="-285750">
              <a:spcBef>
                <a:spcPct val="20000"/>
              </a:spcBef>
              <a:buClr>
                <a:srgbClr val="004B87"/>
              </a:buClr>
              <a:buFont typeface="Arial" panose="020B0604020202020204" pitchFamily="34" charset="0"/>
              <a:buChar char="•"/>
              <a:defRPr sz="1400"/>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pPr marL="0" marR="0" lvl="0" indent="0" algn="ctr"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Pathogenic mechanism</a:t>
            </a:r>
          </a:p>
        </p:txBody>
      </p:sp>
      <p:sp>
        <p:nvSpPr>
          <p:cNvPr id="36" name="Content Placeholder 1">
            <a:extLst>
              <a:ext uri="{FF2B5EF4-FFF2-40B4-BE49-F238E27FC236}">
                <a16:creationId xmlns:a16="http://schemas.microsoft.com/office/drawing/2014/main" id="{6333043C-CFE1-4B3B-A281-D1FE9202561E}"/>
              </a:ext>
            </a:extLst>
          </p:cNvPr>
          <p:cNvSpPr txBox="1">
            <a:spLocks/>
          </p:cNvSpPr>
          <p:nvPr/>
        </p:nvSpPr>
        <p:spPr>
          <a:xfrm>
            <a:off x="2926502" y="3988588"/>
            <a:ext cx="1567079" cy="540000"/>
          </a:xfrm>
          <a:prstGeom prst="rect">
            <a:avLst/>
          </a:prstGeom>
          <a:solidFill>
            <a:srgbClr val="F4FDFE"/>
          </a:solidFill>
          <a:ln>
            <a:solidFill>
              <a:schemeClr val="accent2"/>
            </a:solidFill>
          </a:ln>
        </p:spPr>
        <p:txBody>
          <a:bodyPr vert="horz" lIns="91440" tIns="45720" rIns="91440" bIns="45720" rtlCol="0" anchor="ctr">
            <a:noAutofit/>
          </a:bodyPr>
          <a:lstStyle>
            <a:defPPr>
              <a:defRPr lang="en-US"/>
            </a:defPPr>
            <a:lvl1pPr indent="0" algn="ctr">
              <a:spcBef>
                <a:spcPct val="20000"/>
              </a:spcBef>
              <a:buClr>
                <a:srgbClr val="004B87"/>
              </a:buClr>
              <a:buFont typeface="Arial" panose="020B0604020202020204" pitchFamily="34" charset="0"/>
              <a:buNone/>
              <a:defRPr sz="1600" b="1">
                <a:latin typeface="Arial" panose="020B0604020202020204" pitchFamily="34" charset="0"/>
                <a:cs typeface="Arial" panose="020B0604020202020204" pitchFamily="34" charset="0"/>
              </a:defRPr>
            </a:lvl1pPr>
            <a:lvl2pPr marL="742950" indent="-285750">
              <a:spcBef>
                <a:spcPct val="20000"/>
              </a:spcBef>
              <a:buClr>
                <a:srgbClr val="004B87"/>
              </a:buClr>
              <a:buFont typeface="Arial" panose="020B0604020202020204" pitchFamily="34" charset="0"/>
              <a:buChar char="–"/>
            </a:lvl2pPr>
            <a:lvl3pPr marL="1143000" indent="-228600">
              <a:spcBef>
                <a:spcPct val="20000"/>
              </a:spcBef>
              <a:buClr>
                <a:srgbClr val="004B87"/>
              </a:buClr>
              <a:buFont typeface="Arial" panose="020B0604020202020204" pitchFamily="34" charset="0"/>
              <a:buChar char="•"/>
              <a:defRPr sz="1600"/>
            </a:lvl3pPr>
            <a:lvl4pPr marL="1600200" indent="-228600">
              <a:spcBef>
                <a:spcPct val="20000"/>
              </a:spcBef>
              <a:buClr>
                <a:srgbClr val="004B87"/>
              </a:buClr>
              <a:buFont typeface="Arial" panose="020B0604020202020204" pitchFamily="34" charset="0"/>
              <a:buChar char="–"/>
              <a:defRPr sz="1400"/>
            </a:lvl4pPr>
            <a:lvl5pPr marL="2114550" indent="-285750">
              <a:spcBef>
                <a:spcPct val="20000"/>
              </a:spcBef>
              <a:buClr>
                <a:srgbClr val="004B87"/>
              </a:buClr>
              <a:buFont typeface="Arial" panose="020B0604020202020204" pitchFamily="34" charset="0"/>
              <a:buChar char="•"/>
              <a:defRPr sz="1400"/>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pPr marL="0" marR="0" lvl="0" indent="0" algn="ctr"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Experimental models</a:t>
            </a:r>
          </a:p>
        </p:txBody>
      </p:sp>
      <p:sp>
        <p:nvSpPr>
          <p:cNvPr id="37" name="Content Placeholder 1">
            <a:extLst>
              <a:ext uri="{FF2B5EF4-FFF2-40B4-BE49-F238E27FC236}">
                <a16:creationId xmlns:a16="http://schemas.microsoft.com/office/drawing/2014/main" id="{6333043C-CFE1-4B3B-A281-D1FE9202561E}"/>
              </a:ext>
            </a:extLst>
          </p:cNvPr>
          <p:cNvSpPr txBox="1">
            <a:spLocks/>
          </p:cNvSpPr>
          <p:nvPr/>
        </p:nvSpPr>
        <p:spPr>
          <a:xfrm>
            <a:off x="8650944" y="3988588"/>
            <a:ext cx="1424617" cy="540000"/>
          </a:xfrm>
          <a:prstGeom prst="rect">
            <a:avLst/>
          </a:prstGeom>
          <a:solidFill>
            <a:srgbClr val="F4FDFE"/>
          </a:solidFill>
          <a:ln>
            <a:solidFill>
              <a:schemeClr val="accent2"/>
            </a:solidFill>
          </a:ln>
        </p:spPr>
        <p:txBody>
          <a:bodyPr vert="horz" lIns="91440" tIns="45720" rIns="91440" bIns="45720" rtlCol="0" anchor="ctr">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Techniques</a:t>
            </a:r>
          </a:p>
        </p:txBody>
      </p:sp>
      <p:cxnSp>
        <p:nvCxnSpPr>
          <p:cNvPr id="25" name="24 Conector recto"/>
          <p:cNvCxnSpPr/>
          <p:nvPr/>
        </p:nvCxnSpPr>
        <p:spPr>
          <a:xfrm flipH="1">
            <a:off x="3271255" y="5562920"/>
            <a:ext cx="1" cy="185097"/>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6 Grupo"/>
          <p:cNvGrpSpPr/>
          <p:nvPr/>
        </p:nvGrpSpPr>
        <p:grpSpPr>
          <a:xfrm>
            <a:off x="2785170" y="4752618"/>
            <a:ext cx="1852142" cy="1324176"/>
            <a:chOff x="2527301" y="5269189"/>
            <a:chExt cx="1852142" cy="1324176"/>
          </a:xfrm>
        </p:grpSpPr>
        <p:pic>
          <p:nvPicPr>
            <p:cNvPr id="1026" name="Picture 2" descr="Contáctenos – City 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426" y="5274709"/>
              <a:ext cx="575999" cy="57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tect, rat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17" t="8664" r="8862" b="7706"/>
            <a:stretch/>
          </p:blipFill>
          <p:spPr bwMode="auto">
            <a:xfrm>
              <a:off x="3576384" y="5269189"/>
              <a:ext cx="640953" cy="648000"/>
            </a:xfrm>
            <a:prstGeom prst="rect">
              <a:avLst/>
            </a:prstGeom>
            <a:noFill/>
            <a:extLst>
              <a:ext uri="{909E8E84-426E-40DD-AFC4-6F175D3DCCD1}">
                <a14:hiddenFill xmlns:a14="http://schemas.microsoft.com/office/drawing/2010/main">
                  <a:solidFill>
                    <a:srgbClr val="FFFFFF"/>
                  </a:solidFill>
                </a14:hiddenFill>
              </a:ext>
            </a:extLst>
          </p:spPr>
        </p:pic>
        <p:sp>
          <p:nvSpPr>
            <p:cNvPr id="41" name="Content Placeholder 1">
              <a:extLst>
                <a:ext uri="{FF2B5EF4-FFF2-40B4-BE49-F238E27FC236}">
                  <a16:creationId xmlns:a16="http://schemas.microsoft.com/office/drawing/2014/main" id="{6333043C-CFE1-4B3B-A281-D1FE9202561E}"/>
                </a:ext>
              </a:extLst>
            </p:cNvPr>
            <p:cNvSpPr txBox="1">
              <a:spLocks/>
            </p:cNvSpPr>
            <p:nvPr/>
          </p:nvSpPr>
          <p:spPr>
            <a:xfrm>
              <a:off x="2527301" y="6378888"/>
              <a:ext cx="1852142" cy="21447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Liver tissue &amp; cell cultures</a:t>
              </a:r>
            </a:p>
          </p:txBody>
        </p:sp>
        <p:sp>
          <p:nvSpPr>
            <p:cNvPr id="42" name="Content Placeholder 1">
              <a:extLst>
                <a:ext uri="{FF2B5EF4-FFF2-40B4-BE49-F238E27FC236}">
                  <a16:creationId xmlns:a16="http://schemas.microsoft.com/office/drawing/2014/main" id="{6333043C-CFE1-4B3B-A281-D1FE9202561E}"/>
                </a:ext>
              </a:extLst>
            </p:cNvPr>
            <p:cNvSpPr txBox="1">
              <a:spLocks/>
            </p:cNvSpPr>
            <p:nvPr/>
          </p:nvSpPr>
          <p:spPr>
            <a:xfrm>
              <a:off x="2567940" y="5883263"/>
              <a:ext cx="889001" cy="22162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Human PLD</a:t>
              </a:r>
            </a:p>
          </p:txBody>
        </p:sp>
        <p:sp>
          <p:nvSpPr>
            <p:cNvPr id="43" name="Content Placeholder 1">
              <a:extLst>
                <a:ext uri="{FF2B5EF4-FFF2-40B4-BE49-F238E27FC236}">
                  <a16:creationId xmlns:a16="http://schemas.microsoft.com/office/drawing/2014/main" id="{6333043C-CFE1-4B3B-A281-D1FE9202561E}"/>
                </a:ext>
              </a:extLst>
            </p:cNvPr>
            <p:cNvSpPr txBox="1">
              <a:spLocks/>
            </p:cNvSpPr>
            <p:nvPr/>
          </p:nvSpPr>
          <p:spPr>
            <a:xfrm>
              <a:off x="3433368" y="5883263"/>
              <a:ext cx="889001" cy="221628"/>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PCK rat</a:t>
              </a:r>
            </a:p>
          </p:txBody>
        </p:sp>
        <p:cxnSp>
          <p:nvCxnSpPr>
            <p:cNvPr id="28" name="27 Conector recto"/>
            <p:cNvCxnSpPr/>
            <p:nvPr/>
          </p:nvCxnSpPr>
          <p:spPr>
            <a:xfrm flipH="1">
              <a:off x="3888663" y="6078221"/>
              <a:ext cx="1" cy="185097"/>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3012441" y="6264588"/>
              <a:ext cx="874894" cy="0"/>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46 Conector recto de flecha"/>
            <p:cNvCxnSpPr/>
            <p:nvPr/>
          </p:nvCxnSpPr>
          <p:spPr>
            <a:xfrm>
              <a:off x="3456941" y="6264587"/>
              <a:ext cx="0" cy="144000"/>
            </a:xfrm>
            <a:prstGeom prst="straightConnector1">
              <a:avLst/>
            </a:prstGeom>
            <a:ln w="3175">
              <a:solidFill>
                <a:schemeClr val="tx1"/>
              </a:solidFill>
              <a:headEnd type="none" w="med"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38" name="Content Placeholder 1">
            <a:extLst>
              <a:ext uri="{FF2B5EF4-FFF2-40B4-BE49-F238E27FC236}">
                <a16:creationId xmlns:a16="http://schemas.microsoft.com/office/drawing/2014/main" id="{6333043C-CFE1-4B3B-A281-D1FE9202561E}"/>
              </a:ext>
            </a:extLst>
          </p:cNvPr>
          <p:cNvSpPr txBox="1">
            <a:spLocks/>
          </p:cNvSpPr>
          <p:nvPr/>
        </p:nvSpPr>
        <p:spPr>
          <a:xfrm>
            <a:off x="5685038" y="3988588"/>
            <a:ext cx="1295106" cy="540000"/>
          </a:xfrm>
          <a:prstGeom prst="rect">
            <a:avLst/>
          </a:prstGeom>
          <a:solidFill>
            <a:srgbClr val="F4FDFE"/>
          </a:solidFill>
          <a:ln>
            <a:solidFill>
              <a:schemeClr val="accent2"/>
            </a:solidFill>
          </a:ln>
        </p:spPr>
        <p:txBody>
          <a:bodyPr vert="horz" lIns="91440" tIns="45720" rIns="91440" bIns="45720" rtlCol="0" anchor="ctr">
            <a:noAutofit/>
          </a:bodyPr>
          <a:lstStyle>
            <a:defPPr>
              <a:defRPr lang="en-US"/>
            </a:defPPr>
            <a:lvl1pPr indent="0" algn="ctr">
              <a:spcBef>
                <a:spcPct val="20000"/>
              </a:spcBef>
              <a:buClr>
                <a:srgbClr val="004B87"/>
              </a:buClr>
              <a:buFont typeface="Arial" panose="020B0604020202020204" pitchFamily="34" charset="0"/>
              <a:buNone/>
              <a:defRPr sz="1600" b="1">
                <a:latin typeface="Arial" panose="020B0604020202020204" pitchFamily="34" charset="0"/>
                <a:cs typeface="Arial" panose="020B0604020202020204" pitchFamily="34" charset="0"/>
              </a:defRPr>
            </a:lvl1pPr>
            <a:lvl2pPr marL="742950" indent="-285750">
              <a:spcBef>
                <a:spcPct val="20000"/>
              </a:spcBef>
              <a:buClr>
                <a:srgbClr val="004B87"/>
              </a:buClr>
              <a:buFont typeface="Arial" panose="020B0604020202020204" pitchFamily="34" charset="0"/>
              <a:buChar char="–"/>
            </a:lvl2pPr>
            <a:lvl3pPr marL="1143000" indent="-228600">
              <a:spcBef>
                <a:spcPct val="20000"/>
              </a:spcBef>
              <a:buClr>
                <a:srgbClr val="004B87"/>
              </a:buClr>
              <a:buFont typeface="Arial" panose="020B0604020202020204" pitchFamily="34" charset="0"/>
              <a:buChar char="•"/>
              <a:defRPr sz="1600"/>
            </a:lvl3pPr>
            <a:lvl4pPr marL="1600200" indent="-228600">
              <a:spcBef>
                <a:spcPct val="20000"/>
              </a:spcBef>
              <a:buClr>
                <a:srgbClr val="004B87"/>
              </a:buClr>
              <a:buFont typeface="Arial" panose="020B0604020202020204" pitchFamily="34" charset="0"/>
              <a:buChar char="–"/>
              <a:defRPr sz="1400"/>
            </a:lvl4pPr>
            <a:lvl5pPr marL="2114550" indent="-285750">
              <a:spcBef>
                <a:spcPct val="20000"/>
              </a:spcBef>
              <a:buClr>
                <a:srgbClr val="004B87"/>
              </a:buClr>
              <a:buFont typeface="Arial" panose="020B0604020202020204" pitchFamily="34" charset="0"/>
              <a:buChar char="•"/>
              <a:defRPr sz="1400"/>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pPr marL="0" marR="0" lvl="0" indent="0" algn="ctr"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Conditions</a:t>
            </a:r>
          </a:p>
        </p:txBody>
      </p:sp>
      <p:sp>
        <p:nvSpPr>
          <p:cNvPr id="39" name="38 Corchetes"/>
          <p:cNvSpPr/>
          <p:nvPr/>
        </p:nvSpPr>
        <p:spPr>
          <a:xfrm>
            <a:off x="5397655" y="4636422"/>
            <a:ext cx="1833308" cy="1601070"/>
          </a:xfrm>
          <a:prstGeom prst="bracketPair">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60" name="59 Conector recto de flecha"/>
          <p:cNvCxnSpPr/>
          <p:nvPr/>
        </p:nvCxnSpPr>
        <p:spPr>
          <a:xfrm>
            <a:off x="4768183" y="5376320"/>
            <a:ext cx="540000"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61" name="Content Placeholder 1">
            <a:extLst>
              <a:ext uri="{FF2B5EF4-FFF2-40B4-BE49-F238E27FC236}">
                <a16:creationId xmlns:a16="http://schemas.microsoft.com/office/drawing/2014/main" id="{6333043C-CFE1-4B3B-A281-D1FE9202561E}"/>
              </a:ext>
            </a:extLst>
          </p:cNvPr>
          <p:cNvSpPr txBox="1">
            <a:spLocks/>
          </p:cNvSpPr>
          <p:nvPr/>
        </p:nvSpPr>
        <p:spPr>
          <a:xfrm>
            <a:off x="4704933" y="5068992"/>
            <a:ext cx="637968" cy="38501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a:t>
            </a:r>
          </a:p>
        </p:txBody>
      </p:sp>
      <p:grpSp>
        <p:nvGrpSpPr>
          <p:cNvPr id="15" name="14 Grupo"/>
          <p:cNvGrpSpPr/>
          <p:nvPr/>
        </p:nvGrpSpPr>
        <p:grpSpPr>
          <a:xfrm>
            <a:off x="5323239" y="4723668"/>
            <a:ext cx="1938532" cy="1412224"/>
            <a:chOff x="5041564" y="5316439"/>
            <a:chExt cx="1938532" cy="1412224"/>
          </a:xfrm>
        </p:grpSpPr>
        <p:grpSp>
          <p:nvGrpSpPr>
            <p:cNvPr id="13" name="12 Grupo"/>
            <p:cNvGrpSpPr/>
            <p:nvPr/>
          </p:nvGrpSpPr>
          <p:grpSpPr>
            <a:xfrm>
              <a:off x="5041564" y="5316439"/>
              <a:ext cx="1938532" cy="1382811"/>
              <a:chOff x="4838364" y="5316439"/>
              <a:chExt cx="1938532" cy="1382811"/>
            </a:xfrm>
          </p:grpSpPr>
          <p:sp>
            <p:nvSpPr>
              <p:cNvPr id="59" name="Content Placeholder 1">
                <a:extLst>
                  <a:ext uri="{FF2B5EF4-FFF2-40B4-BE49-F238E27FC236}">
                    <a16:creationId xmlns:a16="http://schemas.microsoft.com/office/drawing/2014/main" id="{6333043C-CFE1-4B3B-A281-D1FE9202561E}"/>
                  </a:ext>
                </a:extLst>
              </p:cNvPr>
              <p:cNvSpPr txBox="1">
                <a:spLocks/>
              </p:cNvSpPr>
              <p:nvPr/>
            </p:nvSpPr>
            <p:spPr>
              <a:xfrm>
                <a:off x="5745303" y="5918503"/>
                <a:ext cx="1031593" cy="78074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4-PBA </a:t>
                </a:r>
              </a:p>
              <a:p>
                <a:pPr marL="0" marR="0" lvl="0" indent="0" algn="ctr" defTabSz="914400" rtl="0" eaLnBrk="1" fontAlgn="auto" latinLnBrk="0" hangingPunct="1">
                  <a:lnSpc>
                    <a:spcPct val="100000"/>
                  </a:lnSpc>
                  <a:spcBef>
                    <a:spcPts val="0"/>
                  </a:spcBef>
                  <a:spcAft>
                    <a:spcPts val="0"/>
                  </a:spcAft>
                  <a:buClr>
                    <a:srgbClr val="004B87"/>
                  </a:buClr>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(Inhibitor)</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600"/>
                  </a:spcBef>
                  <a:spcAft>
                    <a:spcPts val="0"/>
                  </a:spcAft>
                  <a:buClr>
                    <a:srgbClr val="004B87"/>
                  </a:buClr>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Tunicamycin </a:t>
                </a:r>
              </a:p>
              <a:p>
                <a:pPr marL="0" marR="0" lvl="0" indent="0" algn="ctr" defTabSz="914400" rtl="0" eaLnBrk="1" fontAlgn="auto" latinLnBrk="0" hangingPunct="1">
                  <a:lnSpc>
                    <a:spcPct val="100000"/>
                  </a:lnSpc>
                  <a:spcBef>
                    <a:spcPts val="0"/>
                  </a:spcBef>
                  <a:spcAft>
                    <a:spcPts val="0"/>
                  </a:spcAft>
                  <a:buClr>
                    <a:srgbClr val="004B87"/>
                  </a:buClr>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(Inducer)</a:t>
                </a:r>
              </a:p>
            </p:txBody>
          </p:sp>
          <p:sp>
            <p:nvSpPr>
              <p:cNvPr id="48" name="Content Placeholder 1">
                <a:extLst>
                  <a:ext uri="{FF2B5EF4-FFF2-40B4-BE49-F238E27FC236}">
                    <a16:creationId xmlns:a16="http://schemas.microsoft.com/office/drawing/2014/main" id="{6333043C-CFE1-4B3B-A281-D1FE9202561E}"/>
                  </a:ext>
                </a:extLst>
              </p:cNvPr>
              <p:cNvSpPr txBox="1">
                <a:spLocks/>
              </p:cNvSpPr>
              <p:nvPr/>
            </p:nvSpPr>
            <p:spPr>
              <a:xfrm>
                <a:off x="4967504" y="5316439"/>
                <a:ext cx="729718" cy="3593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Basal</a:t>
                </a:r>
              </a:p>
            </p:txBody>
          </p:sp>
          <p:sp>
            <p:nvSpPr>
              <p:cNvPr id="57" name="Content Placeholder 1">
                <a:extLst>
                  <a:ext uri="{FF2B5EF4-FFF2-40B4-BE49-F238E27FC236}">
                    <a16:creationId xmlns:a16="http://schemas.microsoft.com/office/drawing/2014/main" id="{6333043C-CFE1-4B3B-A281-D1FE9202561E}"/>
                  </a:ext>
                </a:extLst>
              </p:cNvPr>
              <p:cNvSpPr txBox="1">
                <a:spLocks/>
              </p:cNvSpPr>
              <p:nvPr/>
            </p:nvSpPr>
            <p:spPr>
              <a:xfrm>
                <a:off x="4838364" y="6038076"/>
                <a:ext cx="1053288" cy="3593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Treated</a:t>
                </a:r>
              </a:p>
              <a:p>
                <a:pPr marL="0" marR="0" lvl="0" indent="0" algn="ctr"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ER-stress modulators)</a:t>
                </a:r>
              </a:p>
            </p:txBody>
          </p:sp>
        </p:grpSp>
        <p:cxnSp>
          <p:nvCxnSpPr>
            <p:cNvPr id="62" name="61 Conector recto"/>
            <p:cNvCxnSpPr/>
            <p:nvPr/>
          </p:nvCxnSpPr>
          <p:spPr>
            <a:xfrm>
              <a:off x="6007802" y="5906116"/>
              <a:ext cx="0" cy="822547"/>
            </a:xfrm>
            <a:prstGeom prst="line">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40" name="Picture 39">
            <a:hlinkClick r:id="rId5" action="ppaction://hlinksldjump"/>
            <a:extLst>
              <a:ext uri="{FF2B5EF4-FFF2-40B4-BE49-F238E27FC236}">
                <a16:creationId xmlns:a16="http://schemas.microsoft.com/office/drawing/2014/main" id="{C6B1BA75-CCF6-46F3-8D6D-33339FCED302}"/>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82027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42723"/>
          <a:stretch/>
        </p:blipFill>
        <p:spPr bwMode="auto">
          <a:xfrm>
            <a:off x="3770756" y="3428672"/>
            <a:ext cx="4041672" cy="205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4830" y="3409675"/>
            <a:ext cx="3309958" cy="217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Proteostasis improvement in cystic cholangiocytes alleviates endoplasmic reticulum stress and halts polycystic liver disease</a:t>
            </a:r>
          </a:p>
        </p:txBody>
      </p:sp>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3848" y="1131218"/>
            <a:ext cx="11634482" cy="2018382"/>
          </a:xfrm>
        </p:spPr>
        <p:txBody>
          <a:bodyPr>
            <a:normAutofit/>
          </a:bodyPr>
          <a:lstStyle/>
          <a:p>
            <a:pPr marL="0" indent="0">
              <a:buNone/>
            </a:pPr>
            <a:r>
              <a:rPr lang="en-US" sz="1800" b="1" dirty="0">
                <a:solidFill>
                  <a:schemeClr val="bg1"/>
                </a:solidFill>
                <a:highlight>
                  <a:srgbClr val="004A86"/>
                </a:highlight>
              </a:rPr>
              <a:t>RESULTS</a:t>
            </a:r>
            <a:r>
              <a:rPr lang="en-US" sz="1800" dirty="0"/>
              <a:t> </a:t>
            </a:r>
            <a:endParaRPr lang="en-US" sz="1800" b="1" dirty="0">
              <a:solidFill>
                <a:schemeClr val="bg1"/>
              </a:solidFill>
              <a:highlight>
                <a:srgbClr val="004A86"/>
              </a:highlight>
            </a:endParaRPr>
          </a:p>
          <a:p>
            <a:pPr marL="261938" indent="-261938">
              <a:spcBef>
                <a:spcPts val="500"/>
              </a:spcBef>
            </a:pPr>
            <a:r>
              <a:rPr lang="en-US" sz="1600" dirty="0">
                <a:latin typeface="Arial" panose="020B0604020202020204" pitchFamily="34" charset="0"/>
                <a:cs typeface="Arial" panose="020B0604020202020204" pitchFamily="34" charset="0"/>
              </a:rPr>
              <a:t>The UPR factors were overexpressed in PLD liver biopsies from both human (</a:t>
            </a:r>
            <a:r>
              <a:rPr lang="en-US" sz="1600" b="1" dirty="0">
                <a:latin typeface="Arial" panose="020B0604020202020204" pitchFamily="34" charset="0"/>
                <a:cs typeface="Arial" panose="020B0604020202020204" pitchFamily="34" charset="0"/>
              </a:rPr>
              <a:t>Figure 1</a:t>
            </a:r>
            <a:r>
              <a:rPr lang="en-US" sz="1600" dirty="0">
                <a:latin typeface="Arial" panose="020B0604020202020204" pitchFamily="34" charset="0"/>
                <a:cs typeface="Arial" panose="020B0604020202020204" pitchFamily="34" charset="0"/>
              </a:rPr>
              <a:t>) and rat</a:t>
            </a:r>
          </a:p>
          <a:p>
            <a:pPr marL="261938" indent="-261938">
              <a:spcBef>
                <a:spcPts val="500"/>
              </a:spcBef>
            </a:pPr>
            <a:r>
              <a:rPr lang="en-US" sz="1600" dirty="0">
                <a:latin typeface="Arial" panose="020B0604020202020204" pitchFamily="34" charset="0"/>
                <a:cs typeface="Arial" panose="020B0604020202020204" pitchFamily="34" charset="0"/>
              </a:rPr>
              <a:t>Upon pathological conditions, the ER lumen was markedly enlarged (</a:t>
            </a:r>
            <a:r>
              <a:rPr lang="en-US" sz="1600" b="1" dirty="0">
                <a:latin typeface="Arial" panose="020B0604020202020204" pitchFamily="34" charset="0"/>
                <a:cs typeface="Arial" panose="020B0604020202020204" pitchFamily="34" charset="0"/>
              </a:rPr>
              <a:t>Figure 2</a:t>
            </a:r>
            <a:r>
              <a:rPr lang="en-US" sz="1600" dirty="0">
                <a:latin typeface="Arial" panose="020B0604020202020204" pitchFamily="34" charset="0"/>
                <a:cs typeface="Arial" panose="020B0604020202020204" pitchFamily="34" charset="0"/>
              </a:rPr>
              <a:t>) and the 20S proteasome was hyperactivated</a:t>
            </a:r>
          </a:p>
          <a:p>
            <a:pPr marL="261938" indent="-261938">
              <a:spcBef>
                <a:spcPts val="500"/>
              </a:spcBef>
            </a:pPr>
            <a:r>
              <a:rPr lang="en-US" sz="1600" dirty="0">
                <a:latin typeface="Arial" panose="020B0604020202020204" pitchFamily="34" charset="0"/>
                <a:cs typeface="Arial" panose="020B0604020202020204" pitchFamily="34" charset="0"/>
              </a:rPr>
              <a:t>Chronic administration of 4-PBA delayed hepatic cystogenesis progression </a:t>
            </a:r>
            <a:r>
              <a:rPr lang="en-US" sz="1600" i="1" dirty="0">
                <a:latin typeface="Arial" panose="020B0604020202020204" pitchFamily="34" charset="0"/>
                <a:cs typeface="Arial" panose="020B0604020202020204" pitchFamily="34" charset="0"/>
              </a:rPr>
              <a:t>in vivo</a:t>
            </a:r>
            <a:endParaRPr lang="en-US" sz="1600" dirty="0">
              <a:latin typeface="Arial" panose="020B0604020202020204" pitchFamily="34" charset="0"/>
              <a:cs typeface="Arial" panose="020B0604020202020204" pitchFamily="34" charset="0"/>
            </a:endParaRPr>
          </a:p>
          <a:p>
            <a:pPr marL="261938" indent="-261938">
              <a:spcBef>
                <a:spcPts val="500"/>
              </a:spcBef>
            </a:pPr>
            <a:r>
              <a:rPr lang="en-US" sz="1600" dirty="0">
                <a:latin typeface="Arial" panose="020B0604020202020204" pitchFamily="34" charset="0"/>
                <a:cs typeface="Arial" panose="020B0604020202020204" pitchFamily="34" charset="0"/>
              </a:rPr>
              <a:t>4-PBA had both anti-apoptotic and anti-proliferative effects</a:t>
            </a:r>
          </a:p>
          <a:p>
            <a:pPr marL="261938" indent="-261938">
              <a:spcBef>
                <a:spcPts val="500"/>
              </a:spcBef>
            </a:pPr>
            <a:r>
              <a:rPr lang="en-US" sz="1600" dirty="0">
                <a:latin typeface="Arial" panose="020B0604020202020204" pitchFamily="34" charset="0"/>
                <a:cs typeface="Arial" panose="020B0604020202020204" pitchFamily="34" charset="0"/>
              </a:rPr>
              <a:t>4-PBA normalized the proteostasis maintenance-related proteomic profile of cystic cholangiocytes (</a:t>
            </a:r>
            <a:r>
              <a:rPr lang="en-US" sz="1600" b="1" dirty="0">
                <a:latin typeface="Arial" panose="020B0604020202020204" pitchFamily="34" charset="0"/>
                <a:cs typeface="Arial" panose="020B0604020202020204" pitchFamily="34" charset="0"/>
              </a:rPr>
              <a:t>Figure 3</a:t>
            </a:r>
            <a:r>
              <a:rPr lang="en-US" sz="1600" dirty="0">
                <a:latin typeface="Arial" panose="020B0604020202020204" pitchFamily="34" charset="0"/>
                <a:cs typeface="Arial" panose="020B0604020202020204" pitchFamily="34" charset="0"/>
              </a:rPr>
              <a:t>)</a:t>
            </a:r>
          </a:p>
          <a:p>
            <a:pPr marL="261938" indent="-261938">
              <a:spcBef>
                <a:spcPts val="500"/>
              </a:spcBef>
            </a:pPr>
            <a:endParaRPr lang="en-US" sz="1800" dirty="0">
              <a:latin typeface="Arial" panose="020B0604020202020204" pitchFamily="34" charset="0"/>
              <a:cs typeface="Arial" panose="020B0604020202020204" pitchFamily="34" charset="0"/>
            </a:endParaRPr>
          </a:p>
          <a:p>
            <a:pPr marL="0" indent="0">
              <a:buNone/>
            </a:pPr>
            <a:endParaRPr lang="en-US" sz="1800" b="1" dirty="0">
              <a:solidFill>
                <a:schemeClr val="bg1"/>
              </a:solidFill>
              <a:highlight>
                <a:srgbClr val="004A86"/>
              </a:highlight>
            </a:endParaRPr>
          </a:p>
          <a:p>
            <a:pPr marL="0" indent="0">
              <a:buNone/>
            </a:pPr>
            <a:endParaRPr lang="en-US" sz="1800" b="1" dirty="0">
              <a:solidFill>
                <a:schemeClr val="bg1"/>
              </a:solidFill>
              <a:highlight>
                <a:srgbClr val="004A86"/>
              </a:highlight>
            </a:endParaRPr>
          </a:p>
        </p:txBody>
      </p:sp>
      <p:cxnSp>
        <p:nvCxnSpPr>
          <p:cNvPr id="13" name="Straight Connector 12">
            <a:extLst>
              <a:ext uri="{FF2B5EF4-FFF2-40B4-BE49-F238E27FC236}">
                <a16:creationId xmlns:a16="http://schemas.microsoft.com/office/drawing/2014/main" id="{C73C1616-B543-41E5-A608-2FC0646023B0}"/>
              </a:ext>
            </a:extLst>
          </p:cNvPr>
          <p:cNvCxnSpPr>
            <a:cxnSpLocks/>
          </p:cNvCxnSpPr>
          <p:nvPr/>
        </p:nvCxnSpPr>
        <p:spPr>
          <a:xfrm flipH="1">
            <a:off x="423863" y="5627980"/>
            <a:ext cx="1134268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6542BBA7-316F-4CC7-BE4B-15F826817DE7}"/>
              </a:ext>
            </a:extLst>
          </p:cNvPr>
          <p:cNvSpPr txBox="1">
            <a:spLocks/>
          </p:cNvSpPr>
          <p:nvPr/>
        </p:nvSpPr>
        <p:spPr>
          <a:xfrm>
            <a:off x="-7947" y="6463367"/>
            <a:ext cx="2704408" cy="376990"/>
          </a:xfrm>
          <a:prstGeom prst="rect">
            <a:avLst/>
          </a:prstGeom>
        </p:spPr>
        <p:txBody>
          <a:bodyPr vert="horz" lIns="144000" tIns="72000" rIns="144000" bIns="72000" rtlCol="0" anchor="b">
            <a:noAutofit/>
          </a:bodyPr>
          <a:lstStyle>
            <a:lvl1pPr marL="0" indent="0" algn="l" defTabSz="914400" rtl="0" eaLnBrk="1" latinLnBrk="0" hangingPunct="1">
              <a:spcBef>
                <a:spcPts val="0"/>
              </a:spcBef>
              <a:buClr>
                <a:schemeClr val="accent1"/>
              </a:buClr>
              <a:buFont typeface="Arial" panose="020B0604020202020204" pitchFamily="34" charset="0"/>
              <a:buNone/>
              <a:defRPr sz="1000" kern="1200" baseline="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1D498B"/>
              </a:buClr>
              <a:buSzTx/>
              <a:buFont typeface="Arial" panose="020B0604020202020204" pitchFamily="34" charset="0"/>
              <a:buNone/>
              <a:tabLst/>
              <a:defRPr/>
            </a:pPr>
            <a:r>
              <a:rPr kumimoji="0" lang="en-GB" sz="1000" i="0" u="none" strike="noStrike" kern="1200" cap="none" spc="0" normalizeH="0" baseline="0" noProof="0" dirty="0">
                <a:ln>
                  <a:noFill/>
                </a:ln>
                <a:solidFill>
                  <a:prstClr val="black"/>
                </a:solidFill>
                <a:effectLst/>
                <a:uLnTx/>
                <a:uFillTx/>
                <a:latin typeface="Arial" panose="020B0604020202020204"/>
                <a:ea typeface="+mn-ea"/>
                <a:cs typeface="+mn-cs"/>
              </a:rPr>
              <a:t>Santos-Laso A, </a:t>
            </a:r>
            <a:r>
              <a:rPr kumimoji="0" lang="en-GB" sz="1000" i="1" u="none" strike="noStrike" kern="1200" cap="none" spc="0" normalizeH="0" baseline="0" noProof="0" dirty="0">
                <a:ln>
                  <a:noFill/>
                </a:ln>
                <a:solidFill>
                  <a:prstClr val="black"/>
                </a:solidFill>
                <a:effectLst/>
                <a:uLnTx/>
                <a:uFillTx/>
                <a:latin typeface="Arial" panose="020B0604020202020204"/>
                <a:ea typeface="+mn-ea"/>
                <a:cs typeface="+mn-cs"/>
              </a:rPr>
              <a:t>et al</a:t>
            </a:r>
            <a:r>
              <a:rPr kumimoji="0" lang="en-GB" sz="1000" i="0" u="none" strike="noStrike" kern="1200" cap="none" spc="0" normalizeH="0" baseline="0" noProof="0" dirty="0">
                <a:ln>
                  <a:noFill/>
                </a:ln>
                <a:solidFill>
                  <a:prstClr val="black"/>
                </a:solidFill>
                <a:effectLst/>
                <a:uLnTx/>
                <a:uFillTx/>
                <a:latin typeface="Arial" panose="020B0604020202020204"/>
                <a:ea typeface="+mn-ea"/>
                <a:cs typeface="+mn-cs"/>
              </a:rPr>
              <a:t>. DILC 2020; FRI277</a:t>
            </a:r>
          </a:p>
        </p:txBody>
      </p:sp>
      <p:sp>
        <p:nvSpPr>
          <p:cNvPr id="6" name="5 CuadroTexto"/>
          <p:cNvSpPr txBox="1"/>
          <p:nvPr/>
        </p:nvSpPr>
        <p:spPr>
          <a:xfrm>
            <a:off x="1452793" y="3169925"/>
            <a:ext cx="732893"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100" b="1" i="0" u="sng" strike="noStrike" kern="1200" cap="none" spc="0" normalizeH="0" baseline="0" noProof="0" dirty="0">
                <a:ln>
                  <a:noFill/>
                </a:ln>
                <a:solidFill>
                  <a:prstClr val="black"/>
                </a:solidFill>
                <a:effectLst/>
                <a:uLnTx/>
                <a:uFillTx/>
                <a:latin typeface="Arial" panose="020B0604020202020204"/>
                <a:ea typeface="+mn-ea"/>
                <a:cs typeface="+mn-cs"/>
              </a:rPr>
              <a:t>Figure 1</a:t>
            </a:r>
            <a:endParaRPr kumimoji="0" lang="es-AR" sz="1100" b="1" i="0" u="sng"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21" name="820 CuadroTexto"/>
          <p:cNvSpPr txBox="1"/>
          <p:nvPr/>
        </p:nvSpPr>
        <p:spPr>
          <a:xfrm>
            <a:off x="5425146" y="3169925"/>
            <a:ext cx="7328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100" b="1" i="0" u="sng" strike="noStrike" kern="1200" cap="none" spc="0" normalizeH="0" baseline="0" noProof="0" dirty="0">
                <a:ln>
                  <a:noFill/>
                </a:ln>
                <a:solidFill>
                  <a:prstClr val="black"/>
                </a:solidFill>
                <a:effectLst/>
                <a:uLnTx/>
                <a:uFillTx/>
                <a:latin typeface="Arial" panose="020B0604020202020204"/>
                <a:ea typeface="+mn-ea"/>
                <a:cs typeface="+mn-cs"/>
              </a:rPr>
              <a:t>Figure 2</a:t>
            </a:r>
            <a:endParaRPr kumimoji="0" lang="es-AR" sz="1100" b="1" i="0" u="sng"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049" name="2048 Conector recto"/>
          <p:cNvCxnSpPr/>
          <p:nvPr/>
        </p:nvCxnSpPr>
        <p:spPr>
          <a:xfrm>
            <a:off x="3697236" y="3281559"/>
            <a:ext cx="0" cy="2204659"/>
          </a:xfrm>
          <a:prstGeom prst="line">
            <a:avLst/>
          </a:prstGeom>
          <a:ln w="19050">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4" name="823 Conector recto"/>
          <p:cNvCxnSpPr/>
          <p:nvPr/>
        </p:nvCxnSpPr>
        <p:spPr>
          <a:xfrm>
            <a:off x="8023620" y="3281559"/>
            <a:ext cx="0" cy="2204659"/>
          </a:xfrm>
          <a:prstGeom prst="line">
            <a:avLst/>
          </a:prstGeom>
          <a:ln w="19050">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00685" y="4311276"/>
            <a:ext cx="499001"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8" name="827 CuadroTexto"/>
          <p:cNvSpPr txBox="1"/>
          <p:nvPr/>
        </p:nvSpPr>
        <p:spPr>
          <a:xfrm>
            <a:off x="9628846" y="3179974"/>
            <a:ext cx="73289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100" b="1" i="0" u="sng" strike="noStrike" kern="1200" cap="none" spc="0" normalizeH="0" baseline="0" noProof="0" dirty="0">
                <a:ln>
                  <a:noFill/>
                </a:ln>
                <a:solidFill>
                  <a:prstClr val="black"/>
                </a:solidFill>
                <a:effectLst/>
                <a:uLnTx/>
                <a:uFillTx/>
                <a:latin typeface="Arial" panose="020B0604020202020204"/>
                <a:ea typeface="+mn-ea"/>
                <a:cs typeface="+mn-cs"/>
              </a:rPr>
              <a:t>Figure 3</a:t>
            </a:r>
            <a:endParaRPr kumimoji="0" lang="es-AR" sz="1100" b="1" i="0" u="sng"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062" name="2061 Grupo"/>
          <p:cNvGrpSpPr/>
          <p:nvPr/>
        </p:nvGrpSpPr>
        <p:grpSpPr>
          <a:xfrm>
            <a:off x="8263232" y="3350146"/>
            <a:ext cx="1847373" cy="2167130"/>
            <a:chOff x="7894932" y="3312046"/>
            <a:chExt cx="1847373" cy="2167130"/>
          </a:xfrm>
        </p:grpSpPr>
        <p:pic>
          <p:nvPicPr>
            <p:cNvPr id="2053"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b="13414"/>
            <a:stretch/>
          </p:blipFill>
          <p:spPr bwMode="auto">
            <a:xfrm>
              <a:off x="7894932" y="3499176"/>
              <a:ext cx="1847373"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58" name="2057 Conector recto"/>
            <p:cNvCxnSpPr/>
            <p:nvPr/>
          </p:nvCxnSpPr>
          <p:spPr>
            <a:xfrm>
              <a:off x="7894932" y="3485822"/>
              <a:ext cx="1847373" cy="0"/>
            </a:xfrm>
            <a:prstGeom prst="line">
              <a:avLst/>
            </a:prstGeom>
            <a:ln w="3175">
              <a:solidFill>
                <a:schemeClr val="bg1">
                  <a:lumMod val="6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59" name="2058 CuadroTexto"/>
            <p:cNvSpPr txBox="1"/>
            <p:nvPr/>
          </p:nvSpPr>
          <p:spPr>
            <a:xfrm>
              <a:off x="8286642" y="3312046"/>
              <a:ext cx="1090363"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7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mn-cs"/>
                </a:rPr>
                <a:t>Human cholangiocytes</a:t>
              </a:r>
              <a:endParaRPr kumimoji="0" lang="es-AR" sz="7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mn-cs"/>
              </a:endParaRPr>
            </a:p>
          </p:txBody>
        </p:sp>
      </p:grpSp>
      <p:grpSp>
        <p:nvGrpSpPr>
          <p:cNvPr id="2063" name="2062 Grupo"/>
          <p:cNvGrpSpPr/>
          <p:nvPr/>
        </p:nvGrpSpPr>
        <p:grpSpPr>
          <a:xfrm>
            <a:off x="10768307" y="3350146"/>
            <a:ext cx="978522" cy="2154430"/>
            <a:chOff x="10400007" y="3312046"/>
            <a:chExt cx="978522" cy="2154430"/>
          </a:xfrm>
        </p:grpSpPr>
        <p:pic>
          <p:nvPicPr>
            <p:cNvPr id="2054" name="Picture 6"/>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17067" y="3486476"/>
              <a:ext cx="961462"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36" name="835 Conector recto"/>
            <p:cNvCxnSpPr/>
            <p:nvPr/>
          </p:nvCxnSpPr>
          <p:spPr>
            <a:xfrm>
              <a:off x="10400007" y="3485822"/>
              <a:ext cx="972000" cy="0"/>
            </a:xfrm>
            <a:prstGeom prst="line">
              <a:avLst/>
            </a:prstGeom>
            <a:ln w="3175">
              <a:solidFill>
                <a:schemeClr val="bg1">
                  <a:lumMod val="6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37" name="836 CuadroTexto"/>
            <p:cNvSpPr txBox="1"/>
            <p:nvPr/>
          </p:nvSpPr>
          <p:spPr>
            <a:xfrm>
              <a:off x="10415366" y="3312046"/>
              <a:ext cx="941283"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7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mn-cs"/>
                </a:rPr>
                <a:t>Rat cholangiocytes</a:t>
              </a:r>
              <a:endParaRPr kumimoji="0" lang="es-AR" sz="700" b="0" i="0" u="none" strike="noStrike" kern="1200" cap="none" spc="0" normalizeH="0" baseline="0" noProof="0" dirty="0">
                <a:ln>
                  <a:noFill/>
                </a:ln>
                <a:solidFill>
                  <a:prstClr val="black">
                    <a:lumMod val="85000"/>
                    <a:lumOff val="15000"/>
                  </a:prstClr>
                </a:solidFill>
                <a:effectLst/>
                <a:uLnTx/>
                <a:uFillTx/>
                <a:latin typeface="Arial" panose="020B0604020202020204"/>
                <a:ea typeface="+mn-ea"/>
                <a:cs typeface="+mn-cs"/>
              </a:endParaRPr>
            </a:p>
          </p:txBody>
        </p:sp>
      </p:grpSp>
      <p:sp>
        <p:nvSpPr>
          <p:cNvPr id="28" name="Content Placeholder 1">
            <a:extLst>
              <a:ext uri="{FF2B5EF4-FFF2-40B4-BE49-F238E27FC236}">
                <a16:creationId xmlns:a16="http://schemas.microsoft.com/office/drawing/2014/main" id="{0D1A1B27-32CE-4E89-949F-E3A05CBC32BF}"/>
              </a:ext>
            </a:extLst>
          </p:cNvPr>
          <p:cNvSpPr txBox="1">
            <a:spLocks/>
          </p:cNvSpPr>
          <p:nvPr/>
        </p:nvSpPr>
        <p:spPr>
          <a:xfrm>
            <a:off x="425752" y="5696993"/>
            <a:ext cx="11434944" cy="11446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Restoration of proteostasis in cystic cholangiocytes with 4-PBA halts hepatic cystogenesis, emerging as a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novel therapeutic strategy for patients with PLD</a:t>
            </a:r>
          </a:p>
        </p:txBody>
      </p:sp>
      <p:pic>
        <p:nvPicPr>
          <p:cNvPr id="23" name="Picture 22">
            <a:hlinkClick r:id="rId12" action="ppaction://hlinksldjump"/>
            <a:extLst>
              <a:ext uri="{FF2B5EF4-FFF2-40B4-BE49-F238E27FC236}">
                <a16:creationId xmlns:a16="http://schemas.microsoft.com/office/drawing/2014/main" id="{FE9E898A-E4A2-4642-AB23-1C3BD3E93C51}"/>
              </a:ext>
            </a:extLst>
          </p:cNvPr>
          <p:cNvPicPr>
            <a:picLocks noChangeAspect="1"/>
          </p:cNvPicPr>
          <p:nvPr/>
        </p:nvPicPr>
        <p:blipFill rotWithShape="1">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
        <p:nvSpPr>
          <p:cNvPr id="7" name="TextBox 6">
            <a:extLst>
              <a:ext uri="{FF2B5EF4-FFF2-40B4-BE49-F238E27FC236}">
                <a16:creationId xmlns:a16="http://schemas.microsoft.com/office/drawing/2014/main" id="{F401768E-D0AD-4A49-9115-9FD39BC88FE7}"/>
              </a:ext>
            </a:extLst>
          </p:cNvPr>
          <p:cNvSpPr txBox="1"/>
          <p:nvPr/>
        </p:nvSpPr>
        <p:spPr>
          <a:xfrm>
            <a:off x="2991980" y="4180446"/>
            <a:ext cx="739305" cy="507831"/>
          </a:xfrm>
          <a:prstGeom prst="rect">
            <a:avLst/>
          </a:prstGeom>
          <a:noFill/>
        </p:spPr>
        <p:txBody>
          <a:bodyPr wrap="none" rtlCol="0">
            <a:spAutoFit/>
          </a:bodyPr>
          <a:lstStyle/>
          <a:p>
            <a:pPr algn="ctr"/>
            <a:r>
              <a:rPr lang="en-US" sz="900" dirty="0"/>
              <a:t> *p&lt;0.05</a:t>
            </a:r>
          </a:p>
          <a:p>
            <a:pPr algn="ctr"/>
            <a:r>
              <a:rPr lang="en-US" sz="900" dirty="0"/>
              <a:t>**p&lt;0.01</a:t>
            </a:r>
          </a:p>
          <a:p>
            <a:pPr algn="ctr"/>
            <a:r>
              <a:rPr lang="en-US" sz="900" dirty="0"/>
              <a:t>***p&lt;0.001</a:t>
            </a:r>
            <a:endParaRPr lang="en-GB" sz="900" dirty="0"/>
          </a:p>
        </p:txBody>
      </p:sp>
    </p:spTree>
    <p:extLst>
      <p:ext uri="{BB962C8B-B14F-4D97-AF65-F5344CB8AC3E}">
        <p14:creationId xmlns:p14="http://schemas.microsoft.com/office/powerpoint/2010/main" val="115520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t>Prognosis in persons with an HFE-mutation: </a:t>
            </a:r>
            <a:br>
              <a:rPr lang="en-US" dirty="0"/>
            </a:br>
            <a:r>
              <a:rPr lang="en-US" dirty="0"/>
              <a:t>population-based cohort study of 3,645 individuals</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dirty="0"/>
              <a:t>Hagström H, et al. DILC 2020; FRI285</a:t>
            </a:r>
            <a:endParaRPr lang="en-GB" dirty="0"/>
          </a:p>
        </p:txBody>
      </p:sp>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68"/>
            <a:ext cx="11342400" cy="2088232"/>
          </a:xfrm>
        </p:spPr>
        <p:txBody>
          <a:bodyPr vert="horz" lIns="91440" tIns="45720" rIns="91440" bIns="45720" rtlCol="0" anchor="t">
            <a:noAutofit/>
          </a:bodyPr>
          <a:lstStyle/>
          <a:p>
            <a:pPr marL="0" indent="0">
              <a:buNone/>
            </a:pPr>
            <a:r>
              <a:rPr lang="en-US" b="1" dirty="0">
                <a:solidFill>
                  <a:schemeClr val="bg1"/>
                </a:solidFill>
                <a:highlight>
                  <a:srgbClr val="004A86"/>
                </a:highlight>
              </a:rPr>
              <a:t>BACKGROUND &amp; AIMS</a:t>
            </a:r>
            <a:r>
              <a:rPr lang="en-US" b="1" dirty="0">
                <a:solidFill>
                  <a:schemeClr val="bg1"/>
                </a:solidFill>
              </a:rPr>
              <a:t> </a:t>
            </a:r>
          </a:p>
          <a:p>
            <a:r>
              <a:rPr lang="en-US" dirty="0"/>
              <a:t>Mutations in the HFE gene can lead to haemochromatosis and cirrhosis</a:t>
            </a:r>
          </a:p>
          <a:p>
            <a:pPr lvl="1"/>
            <a:r>
              <a:rPr lang="en-US" dirty="0"/>
              <a:t>May also increase the risk of extra-hepatic diseases, in particular breast and colorectal cancer</a:t>
            </a:r>
          </a:p>
          <a:p>
            <a:r>
              <a:rPr lang="en-US" b="1" dirty="0"/>
              <a:t>AIMS</a:t>
            </a:r>
            <a:r>
              <a:rPr lang="en-US" dirty="0"/>
              <a:t>: to investigate the long-term outcomes of a large cohort of patients with the most common HFE mutations</a:t>
            </a:r>
            <a:endParaRPr lang="en-GB" dirty="0"/>
          </a:p>
          <a:p>
            <a:pPr marL="0" indent="0">
              <a:buNone/>
            </a:pPr>
            <a:r>
              <a:rPr lang="en-GB" b="1" dirty="0">
                <a:solidFill>
                  <a:schemeClr val="bg1"/>
                </a:solidFill>
                <a:highlight>
                  <a:srgbClr val="004A86"/>
                </a:highlight>
              </a:rPr>
              <a:t>METHODS</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444919" y="3060401"/>
            <a:ext cx="1114224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E3F8A9-A089-4ABE-9070-F76A7730B510}"/>
              </a:ext>
            </a:extLst>
          </p:cNvPr>
          <p:cNvSpPr/>
          <p:nvPr/>
        </p:nvSpPr>
        <p:spPr>
          <a:xfrm>
            <a:off x="1434268" y="5990966"/>
            <a:ext cx="9180000" cy="48896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a:ea typeface="+mn-ea"/>
                <a:cs typeface="+mn-cs"/>
              </a:rPr>
              <a:t>Cox regression analysis</a:t>
            </a:r>
            <a:br>
              <a:rPr kumimoji="0" lang="en-US" sz="14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chemeClr val="tx1"/>
                </a:solidFill>
                <a:effectLst/>
                <a:uLnTx/>
                <a:uFillTx/>
                <a:latin typeface="Arial" panose="020B0604020202020204"/>
                <a:ea typeface="+mn-ea"/>
                <a:cs typeface="+mn-cs"/>
              </a:rPr>
              <a:t>To estimate hazard ratios for the outcomes in patients with HFE mutations compared with the reference population</a:t>
            </a:r>
            <a:endParaRPr kumimoji="0" lang="en-GB" sz="14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84516F20-DE07-496E-B958-13424A119121}"/>
              </a:ext>
            </a:extLst>
          </p:cNvPr>
          <p:cNvSpPr/>
          <p:nvPr/>
        </p:nvSpPr>
        <p:spPr>
          <a:xfrm>
            <a:off x="526601" y="3489765"/>
            <a:ext cx="4967999" cy="556322"/>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3,645 patients from eight centres in Sweden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(1997−2017)</a:t>
            </a:r>
          </a:p>
        </p:txBody>
      </p:sp>
      <p:sp>
        <p:nvSpPr>
          <p:cNvPr id="23" name="Rectangle 22">
            <a:extLst>
              <a:ext uri="{FF2B5EF4-FFF2-40B4-BE49-F238E27FC236}">
                <a16:creationId xmlns:a16="http://schemas.microsoft.com/office/drawing/2014/main" id="{B5AFD8ED-5FC6-4C1C-AD32-2D1613CE42CD}"/>
              </a:ext>
            </a:extLst>
          </p:cNvPr>
          <p:cNvSpPr/>
          <p:nvPr/>
        </p:nvSpPr>
        <p:spPr>
          <a:xfrm>
            <a:off x="526600" y="4117984"/>
            <a:ext cx="4968000" cy="57591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a:ea typeface="+mn-ea"/>
                <a:cs typeface="+mn-cs"/>
              </a:rPr>
              <a:t>Homozygous C282Y (68%)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a:ea typeface="+mn-ea"/>
                <a:cs typeface="+mn-cs"/>
              </a:rPr>
              <a:t>C282Y/H63D (32%)</a:t>
            </a:r>
          </a:p>
        </p:txBody>
      </p:sp>
      <p:sp>
        <p:nvSpPr>
          <p:cNvPr id="24" name="Rectangle 23">
            <a:extLst>
              <a:ext uri="{FF2B5EF4-FFF2-40B4-BE49-F238E27FC236}">
                <a16:creationId xmlns:a16="http://schemas.microsoft.com/office/drawing/2014/main" id="{C774B7BC-7EF6-47D5-BACD-A8B81D25D3C8}"/>
              </a:ext>
            </a:extLst>
          </p:cNvPr>
          <p:cNvSpPr/>
          <p:nvPr/>
        </p:nvSpPr>
        <p:spPr>
          <a:xfrm>
            <a:off x="6553940" y="4117984"/>
            <a:ext cx="4968000" cy="57591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a:ea typeface="+mn-ea"/>
                <a:cs typeface="+mn-cs"/>
              </a:rPr>
              <a:t>Reference 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a:ea typeface="+mn-ea"/>
                <a:cs typeface="+mn-cs"/>
              </a:rPr>
              <a:t>(matched by age, sex, county at time of HFE testing)</a:t>
            </a:r>
          </a:p>
        </p:txBody>
      </p:sp>
      <p:sp>
        <p:nvSpPr>
          <p:cNvPr id="25" name="Rectangle 24">
            <a:extLst>
              <a:ext uri="{FF2B5EF4-FFF2-40B4-BE49-F238E27FC236}">
                <a16:creationId xmlns:a16="http://schemas.microsoft.com/office/drawing/2014/main" id="{E8628FB7-A8C7-4B5F-982D-B55ECC04B445}"/>
              </a:ext>
            </a:extLst>
          </p:cNvPr>
          <p:cNvSpPr/>
          <p:nvPr/>
        </p:nvSpPr>
        <p:spPr>
          <a:xfrm>
            <a:off x="5633875" y="4117984"/>
            <a:ext cx="803305" cy="575910"/>
          </a:xfrm>
          <a:prstGeom prst="rect">
            <a:avLst/>
          </a:prstGeom>
          <a:solidFill>
            <a:schemeClr val="tx2">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4B87"/>
                </a:solidFill>
                <a:effectLst/>
                <a:uLnTx/>
                <a:uFillTx/>
                <a:latin typeface="Arial" panose="020B0604020202020204"/>
                <a:ea typeface="+mn-ea"/>
                <a:cs typeface="+mn-cs"/>
              </a:rPr>
              <a:t>1:10</a:t>
            </a:r>
          </a:p>
        </p:txBody>
      </p:sp>
      <p:sp>
        <p:nvSpPr>
          <p:cNvPr id="26" name="Rectangle 25">
            <a:extLst>
              <a:ext uri="{FF2B5EF4-FFF2-40B4-BE49-F238E27FC236}">
                <a16:creationId xmlns:a16="http://schemas.microsoft.com/office/drawing/2014/main" id="{8DA6C37D-526B-438C-A08B-B2D4964A7A07}"/>
              </a:ext>
            </a:extLst>
          </p:cNvPr>
          <p:cNvSpPr/>
          <p:nvPr/>
        </p:nvSpPr>
        <p:spPr>
          <a:xfrm>
            <a:off x="526599" y="5017915"/>
            <a:ext cx="10995339" cy="820517"/>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panose="020B0604020202020204"/>
                <a:ea typeface="+mn-ea"/>
                <a:cs typeface="+mn-cs"/>
              </a:rPr>
              <a:t>Incident diagnoses (to end 2017)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Arial" panose="020B0604020202020204"/>
                <a:ea typeface="+mn-ea"/>
                <a:cs typeface="+mn-cs"/>
              </a:rPr>
              <a:t>Studied outcomes</a:t>
            </a:r>
            <a:r>
              <a:rPr kumimoji="0" lang="en-GB" sz="1400" b="0" i="0" u="none" strike="noStrike" kern="1200" cap="none" spc="0" normalizeH="0" baseline="0" noProof="0" dirty="0">
                <a:ln>
                  <a:noFill/>
                </a:ln>
                <a:solidFill>
                  <a:schemeClr val="tx1"/>
                </a:solidFill>
                <a:effectLst/>
                <a:uLnTx/>
                <a:uFillTx/>
                <a:latin typeface="Arial" panose="020B0604020202020204"/>
                <a:ea typeface="+mn-ea"/>
                <a:cs typeface="+mn-cs"/>
              </a:rPr>
              <a:t>: haemochromatosis, cirrhosis, HCC, breast cancer (in women), CRC, type 1 and 2 DM, hypothyroidism, </a:t>
            </a:r>
            <a:br>
              <a:rPr kumimoji="0" lang="en-GB" sz="14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GB" sz="1400" b="0" i="0" u="none" strike="noStrike" kern="1200" cap="none" spc="0" normalizeH="0" baseline="0" noProof="0" dirty="0">
                <a:ln>
                  <a:noFill/>
                </a:ln>
                <a:solidFill>
                  <a:schemeClr val="tx1"/>
                </a:solidFill>
                <a:effectLst/>
                <a:uLnTx/>
                <a:uFillTx/>
                <a:latin typeface="Arial" panose="020B0604020202020204"/>
                <a:ea typeface="+mn-ea"/>
                <a:cs typeface="+mn-cs"/>
              </a:rPr>
              <a:t>Parkinson’s disease and overall mortality</a:t>
            </a:r>
          </a:p>
        </p:txBody>
      </p:sp>
      <p:cxnSp>
        <p:nvCxnSpPr>
          <p:cNvPr id="19" name="Connector: Elbow 18">
            <a:extLst>
              <a:ext uri="{FF2B5EF4-FFF2-40B4-BE49-F238E27FC236}">
                <a16:creationId xmlns:a16="http://schemas.microsoft.com/office/drawing/2014/main" id="{E6C82B99-AE1E-4BEC-BC7D-981B18457E27}"/>
              </a:ext>
            </a:extLst>
          </p:cNvPr>
          <p:cNvCxnSpPr>
            <a:cxnSpLocks/>
            <a:stCxn id="23" idx="2"/>
            <a:endCxn id="26" idx="0"/>
          </p:cNvCxnSpPr>
          <p:nvPr/>
        </p:nvCxnSpPr>
        <p:spPr>
          <a:xfrm rot="16200000" flipH="1">
            <a:off x="4355424" y="3349069"/>
            <a:ext cx="324021" cy="301366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BFFCB64-DC08-42B0-88DA-0A861F7CBDCD}"/>
              </a:ext>
            </a:extLst>
          </p:cNvPr>
          <p:cNvCxnSpPr>
            <a:cxnSpLocks/>
            <a:stCxn id="24" idx="2"/>
            <a:endCxn id="26" idx="0"/>
          </p:cNvCxnSpPr>
          <p:nvPr/>
        </p:nvCxnSpPr>
        <p:spPr>
          <a:xfrm rot="5400000">
            <a:off x="7369095" y="3349069"/>
            <a:ext cx="324021" cy="301367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D7E2B98-F067-492F-80CF-637682CDF8A8}"/>
              </a:ext>
            </a:extLst>
          </p:cNvPr>
          <p:cNvCxnSpPr>
            <a:stCxn id="26" idx="2"/>
            <a:endCxn id="13" idx="0"/>
          </p:cNvCxnSpPr>
          <p:nvPr/>
        </p:nvCxnSpPr>
        <p:spPr>
          <a:xfrm flipH="1">
            <a:off x="6024268" y="5838432"/>
            <a:ext cx="1" cy="1525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rId3" action="ppaction://hlinksldjump"/>
            <a:extLst>
              <a:ext uri="{FF2B5EF4-FFF2-40B4-BE49-F238E27FC236}">
                <a16:creationId xmlns:a16="http://schemas.microsoft.com/office/drawing/2014/main" id="{EEEF53E2-F3CB-4D71-BFA8-64E7198D977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2245144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1934" y="1340769"/>
            <a:ext cx="10742251" cy="4622400"/>
          </a:xfrm>
        </p:spPr>
        <p:txBody>
          <a:bodyPr vert="horz" lIns="91440" tIns="45720" rIns="91440" bIns="45720" rtlCol="0" anchor="t">
            <a:noAutofit/>
          </a:bodyPr>
          <a:lstStyle/>
          <a:p>
            <a:pPr marL="0" indent="0">
              <a:buNone/>
            </a:pPr>
            <a:r>
              <a:rPr lang="en-US" b="1" dirty="0">
                <a:solidFill>
                  <a:schemeClr val="bg1"/>
                </a:solidFill>
                <a:highlight>
                  <a:srgbClr val="004A86"/>
                </a:highlight>
              </a:rPr>
              <a:t>RESULTS</a:t>
            </a:r>
            <a:r>
              <a:rPr lang="en-US" b="1" dirty="0">
                <a:solidFill>
                  <a:schemeClr val="bg1"/>
                </a:solidFill>
              </a:rPr>
              <a:t> </a:t>
            </a:r>
            <a:endParaRPr lang="en-GB" dirty="0"/>
          </a:p>
          <a:p>
            <a:r>
              <a:rPr lang="en-US" sz="1800" dirty="0"/>
              <a:t>Median age at diagnosis, 52 years;  44% female </a:t>
            </a:r>
          </a:p>
          <a:p>
            <a:r>
              <a:rPr lang="en-US" sz="1800" dirty="0"/>
              <a:t>During a mean follow-up of 7.9 years</a:t>
            </a:r>
          </a:p>
          <a:p>
            <a:pPr lvl="1"/>
            <a:r>
              <a:rPr lang="en-US" sz="1600" b="1" dirty="0"/>
              <a:t>Increased risk of HCC, haemochromatosis, cirrhosis, type 2 DM, and death </a:t>
            </a:r>
          </a:p>
          <a:p>
            <a:pPr lvl="1"/>
            <a:r>
              <a:rPr lang="en-US" sz="1600" dirty="0"/>
              <a:t>Liver-related outcomes were rare, with a cumulative incidence of &lt;1%</a:t>
            </a:r>
          </a:p>
          <a:p>
            <a:endParaRPr lang="en-GB" sz="18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a:bodyPr>
          <a:lstStyle/>
          <a:p>
            <a:r>
              <a:rPr lang="en-US" dirty="0"/>
              <a:t>Prognosis in persons with an HFE-mutation: </a:t>
            </a:r>
            <a:br>
              <a:rPr lang="en-US" dirty="0"/>
            </a:br>
            <a:r>
              <a:rPr lang="en-US" dirty="0"/>
              <a:t>population-based cohort study of 3,645 individuals</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dirty="0"/>
              <a:t>Hagström H, et al. DILC 2020; FRI285</a:t>
            </a:r>
            <a:endParaRPr lang="en-GB" dirty="0"/>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497966" y="5719251"/>
            <a:ext cx="1119606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1">
            <a:extLst>
              <a:ext uri="{FF2B5EF4-FFF2-40B4-BE49-F238E27FC236}">
                <a16:creationId xmlns:a16="http://schemas.microsoft.com/office/drawing/2014/main" id="{5D52E5A1-9CC1-41ED-819B-770D14E66C97}"/>
              </a:ext>
            </a:extLst>
          </p:cNvPr>
          <p:cNvSpPr txBox="1">
            <a:spLocks/>
          </p:cNvSpPr>
          <p:nvPr/>
        </p:nvSpPr>
        <p:spPr>
          <a:xfrm>
            <a:off x="421934" y="5718214"/>
            <a:ext cx="11196068" cy="675134"/>
          </a:xfrm>
          <a:prstGeom prst="rect">
            <a:avLst/>
          </a:prstGeom>
          <a:noFill/>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a:t>
            </a: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In this large cohort study no increased risk for extra-hepatic malignancies was found</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in persons with verified HFE mutations</a:t>
            </a:r>
          </a:p>
        </p:txBody>
      </p:sp>
      <p:sp>
        <p:nvSpPr>
          <p:cNvPr id="14" name="Content Placeholder 1">
            <a:extLst>
              <a:ext uri="{FF2B5EF4-FFF2-40B4-BE49-F238E27FC236}">
                <a16:creationId xmlns:a16="http://schemas.microsoft.com/office/drawing/2014/main" id="{E757A178-383C-45F5-9BB1-91F0B198108B}"/>
              </a:ext>
            </a:extLst>
          </p:cNvPr>
          <p:cNvSpPr txBox="1">
            <a:spLocks/>
          </p:cNvSpPr>
          <p:nvPr/>
        </p:nvSpPr>
        <p:spPr>
          <a:xfrm>
            <a:off x="6237807" y="1275453"/>
            <a:ext cx="5670248" cy="4622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highlight>
                <a:srgbClr val="004A86"/>
              </a:highlight>
              <a:uLnTx/>
              <a:uFillTx/>
              <a:latin typeface="Arial" panose="020B0604020202020204"/>
              <a:ea typeface="+mn-ea"/>
              <a:cs typeface="+mn-cs"/>
            </a:endParaRPr>
          </a:p>
        </p:txBody>
      </p:sp>
      <p:graphicFrame>
        <p:nvGraphicFramePr>
          <p:cNvPr id="15" name="Table 5">
            <a:extLst>
              <a:ext uri="{FF2B5EF4-FFF2-40B4-BE49-F238E27FC236}">
                <a16:creationId xmlns:a16="http://schemas.microsoft.com/office/drawing/2014/main" id="{F8F17BA7-D4CE-4B9F-AF65-411EC7625BFA}"/>
              </a:ext>
            </a:extLst>
          </p:cNvPr>
          <p:cNvGraphicFramePr>
            <a:graphicFrameLocks noGrp="1"/>
          </p:cNvGraphicFramePr>
          <p:nvPr>
            <p:extLst>
              <p:ext uri="{D42A27DB-BD31-4B8C-83A1-F6EECF244321}">
                <p14:modId xmlns:p14="http://schemas.microsoft.com/office/powerpoint/2010/main" val="3117649215"/>
              </p:ext>
            </p:extLst>
          </p:nvPr>
        </p:nvGraphicFramePr>
        <p:xfrm>
          <a:off x="686856" y="3038171"/>
          <a:ext cx="10742253" cy="2734056"/>
        </p:xfrm>
        <a:graphic>
          <a:graphicData uri="http://schemas.openxmlformats.org/drawingml/2006/table">
            <a:tbl>
              <a:tblPr firstRow="1" bandRow="1">
                <a:tableStyleId>{5C22544A-7EE6-4342-B048-85BDC9FD1C3A}</a:tableStyleId>
              </a:tblPr>
              <a:tblGrid>
                <a:gridCol w="1497698">
                  <a:extLst>
                    <a:ext uri="{9D8B030D-6E8A-4147-A177-3AD203B41FA5}">
                      <a16:colId xmlns:a16="http://schemas.microsoft.com/office/drawing/2014/main" val="4218136775"/>
                    </a:ext>
                  </a:extLst>
                </a:gridCol>
                <a:gridCol w="954157">
                  <a:extLst>
                    <a:ext uri="{9D8B030D-6E8A-4147-A177-3AD203B41FA5}">
                      <a16:colId xmlns:a16="http://schemas.microsoft.com/office/drawing/2014/main" val="2659202652"/>
                    </a:ext>
                  </a:extLst>
                </a:gridCol>
                <a:gridCol w="954157">
                  <a:extLst>
                    <a:ext uri="{9D8B030D-6E8A-4147-A177-3AD203B41FA5}">
                      <a16:colId xmlns:a16="http://schemas.microsoft.com/office/drawing/2014/main" val="336979224"/>
                    </a:ext>
                  </a:extLst>
                </a:gridCol>
                <a:gridCol w="2125234">
                  <a:extLst>
                    <a:ext uri="{9D8B030D-6E8A-4147-A177-3AD203B41FA5}">
                      <a16:colId xmlns:a16="http://schemas.microsoft.com/office/drawing/2014/main" val="989326799"/>
                    </a:ext>
                  </a:extLst>
                </a:gridCol>
                <a:gridCol w="2125234">
                  <a:extLst>
                    <a:ext uri="{9D8B030D-6E8A-4147-A177-3AD203B41FA5}">
                      <a16:colId xmlns:a16="http://schemas.microsoft.com/office/drawing/2014/main" val="3841346214"/>
                    </a:ext>
                  </a:extLst>
                </a:gridCol>
                <a:gridCol w="954157">
                  <a:extLst>
                    <a:ext uri="{9D8B030D-6E8A-4147-A177-3AD203B41FA5}">
                      <a16:colId xmlns:a16="http://schemas.microsoft.com/office/drawing/2014/main" val="2830769677"/>
                    </a:ext>
                  </a:extLst>
                </a:gridCol>
                <a:gridCol w="1385021">
                  <a:extLst>
                    <a:ext uri="{9D8B030D-6E8A-4147-A177-3AD203B41FA5}">
                      <a16:colId xmlns:a16="http://schemas.microsoft.com/office/drawing/2014/main" val="3055302874"/>
                    </a:ext>
                  </a:extLst>
                </a:gridCol>
                <a:gridCol w="746595">
                  <a:extLst>
                    <a:ext uri="{9D8B030D-6E8A-4147-A177-3AD203B41FA5}">
                      <a16:colId xmlns:a16="http://schemas.microsoft.com/office/drawing/2014/main" val="242184589"/>
                    </a:ext>
                  </a:extLst>
                </a:gridCol>
              </a:tblGrid>
              <a:tr h="0">
                <a:tc>
                  <a:txBody>
                    <a:bodyPr/>
                    <a:lstStyle/>
                    <a:p>
                      <a:pPr algn="ctr">
                        <a:lnSpc>
                          <a:spcPct val="115000"/>
                        </a:lnSpc>
                        <a:spcAft>
                          <a:spcPts val="0"/>
                        </a:spcAft>
                      </a:pPr>
                      <a:r>
                        <a:rPr lang="en-GB" sz="1200" b="1" dirty="0">
                          <a:effectLst/>
                          <a:latin typeface="Arial" panose="020B0604020202020204" pitchFamily="34" charset="0"/>
                          <a:ea typeface="Times New Roman" panose="02020603050405020304" pitchFamily="18" charset="0"/>
                        </a:rPr>
                        <a:t>Incident outcomes</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b="1" dirty="0">
                          <a:effectLst/>
                          <a:latin typeface="Arial" panose="020B0604020202020204" pitchFamily="34" charset="0"/>
                          <a:ea typeface="Times New Roman" panose="02020603050405020304" pitchFamily="18" charset="0"/>
                        </a:rPr>
                        <a:t>N (%) </a:t>
                      </a:r>
                      <a:r>
                        <a:rPr lang="en-US" sz="1200" b="1" dirty="0">
                          <a:effectLst/>
                          <a:latin typeface="Arial" panose="020B0604020202020204" pitchFamily="34" charset="0"/>
                          <a:ea typeface="Times New Roman" panose="02020603050405020304" pitchFamily="18" charset="0"/>
                        </a:rPr>
                        <a:t>HFE </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b="1" dirty="0">
                          <a:effectLst/>
                          <a:latin typeface="Arial" panose="020B0604020202020204" pitchFamily="34" charset="0"/>
                          <a:ea typeface="Times New Roman" panose="02020603050405020304" pitchFamily="18" charset="0"/>
                        </a:rPr>
                        <a:t>N (%) controls</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US" sz="1200" b="1" dirty="0">
                          <a:effectLst/>
                          <a:latin typeface="Arial" panose="020B0604020202020204" pitchFamily="34" charset="0"/>
                          <a:ea typeface="Times New Roman" panose="02020603050405020304" pitchFamily="18" charset="0"/>
                        </a:rPr>
                        <a:t>Incidence rate per 1000 person-years, cases with HFE (95% CI)</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US" sz="1200" b="1" dirty="0">
                          <a:effectLst/>
                          <a:latin typeface="Arial" panose="020B0604020202020204" pitchFamily="34" charset="0"/>
                          <a:ea typeface="Times New Roman" panose="02020603050405020304" pitchFamily="18" charset="0"/>
                        </a:rPr>
                        <a:t>Incidence rate per 1000 person-years, controls (95% CI)</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b="1" dirty="0">
                          <a:effectLst/>
                          <a:latin typeface="Arial" panose="020B0604020202020204" pitchFamily="34" charset="0"/>
                          <a:ea typeface="Times New Roman" panose="02020603050405020304" pitchFamily="18" charset="0"/>
                        </a:rPr>
                        <a:t>aHR</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b="1" dirty="0">
                          <a:effectLst/>
                          <a:latin typeface="Arial" panose="020B0604020202020204" pitchFamily="34" charset="0"/>
                          <a:ea typeface="Times New Roman" panose="02020603050405020304" pitchFamily="18" charset="0"/>
                        </a:rPr>
                        <a:t>95% CI</a:t>
                      </a:r>
                      <a:endParaRPr lang="en-GB"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b="1" dirty="0">
                          <a:effectLst/>
                          <a:latin typeface="Arial" panose="020B0604020202020204" pitchFamily="34" charset="0"/>
                          <a:ea typeface="Times New Roman" panose="02020603050405020304" pitchFamily="18" charset="0"/>
                        </a:rPr>
                        <a:t>p</a:t>
                      </a:r>
                      <a:endParaRPr lang="en-GB" sz="12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261241080"/>
                  </a:ext>
                </a:extLst>
              </a:tr>
              <a:tr h="0">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rPr>
                        <a:t>HCC</a:t>
                      </a:r>
                      <a:endParaRPr lang="en-GB" sz="12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tx2">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23 (0.63)</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12 (0.03)</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0.80 (0.53, 1.21)</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0.04 (0.02, 0.07)</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21.32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10.34, 43.97</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&lt;0.01</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51064263"/>
                  </a:ext>
                </a:extLst>
              </a:tr>
              <a:tr h="0">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rPr>
                        <a:t>Colorectal cancer</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50 (1.37)</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570 (1.57)</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1.03 (0.71, 1.49)</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1.05 (0.94, 1.18)</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0.99</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0.67, 1.46</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0.97</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658019"/>
                  </a:ext>
                </a:extLst>
              </a:tr>
              <a:tr h="0">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rPr>
                        <a:t>Breast cancer</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73 (2.00)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742 (2.04)</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1.03 (0.71, 1.50)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0.95 (0.84, 1.07)</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1.08</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0.73, 1.60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0.68</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3427332"/>
                  </a:ext>
                </a:extLst>
              </a:tr>
              <a:tr h="0">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rPr>
                        <a:t>Type 1 DM</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6 (0.21)</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79 (0.27)</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0.18 (0.06, 0.56)</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0.08 (0.04, 0.13)</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2.34</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0.67, 8.22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0.18</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798886520"/>
                  </a:ext>
                </a:extLst>
              </a:tr>
              <a:tr h="0">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rPr>
                        <a:t>Type 2 DM</a:t>
                      </a:r>
                      <a:endParaRPr lang="en-GB" sz="12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tx2">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283 (9.82)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2293 (7.96)</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7.57 (6.33, 9.05)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5.72 (5.37, 6.09)</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1.36</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1.12, 1.64</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0.002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24892359"/>
                  </a:ext>
                </a:extLst>
              </a:tr>
              <a:tr h="0">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rPr>
                        <a:t>Hypothyroidism</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278 (9.64)</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2101 (7.29)</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4.90 (3.92, 6.12)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3.92 (3.63, 4.23)</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1.25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0.99, 1.58</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0.06</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5043628"/>
                  </a:ext>
                </a:extLst>
              </a:tr>
              <a:tr h="0">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rPr>
                        <a:t>Parkinson’s disease</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7 (0.21)</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142 (0.42)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0.13 (0.04, 0.39)</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0.37 (0.30, 0.45)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0.35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0.11, 1.10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0.07</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294317"/>
                  </a:ext>
                </a:extLst>
              </a:tr>
              <a:tr h="0">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rPr>
                        <a:t>Cirrhosis</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13 (0.38)</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60 (0.18)</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0.38 (0.20, 0.73)</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0.18 (0.13, 0.24)</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2.15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1.05, 4.41</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0.03</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412156668"/>
                  </a:ext>
                </a:extLst>
              </a:tr>
              <a:tr h="0">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rPr>
                        <a:t>Haemochromatosis</a:t>
                      </a:r>
                      <a:endParaRPr lang="en-GB" sz="12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tx2">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1694 (49.7)</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18 (0.05)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119.01 (113.11, 125.22)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0.04 (0.02, 0.08)</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2317.90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1280.75, 4194.92</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&lt;0.01</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121842046"/>
                  </a:ext>
                </a:extLst>
              </a:tr>
              <a:tr h="0">
                <a:tc>
                  <a:txBody>
                    <a:bodyPr/>
                    <a:lstStyle/>
                    <a:p>
                      <a:pPr algn="just">
                        <a:lnSpc>
                          <a:spcPct val="115000"/>
                        </a:lnSpc>
                        <a:spcAft>
                          <a:spcPts val="0"/>
                        </a:spcAft>
                      </a:pPr>
                      <a:r>
                        <a:rPr lang="en-GB" sz="1200" dirty="0">
                          <a:effectLst/>
                          <a:latin typeface="Arial" panose="020B0604020202020204" pitchFamily="34" charset="0"/>
                          <a:ea typeface="Times New Roman" panose="02020603050405020304" pitchFamily="18" charset="0"/>
                        </a:rPr>
                        <a:t>Death</a:t>
                      </a:r>
                      <a:endParaRPr lang="en-GB" sz="12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tx2">
                          <a:lumMod val="40000"/>
                          <a:lumOff val="6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339 (9.30)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3149 (8.65)</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12.29 (11.05,13.67)</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11.01 (10.64, 11.41)</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1.16</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1.04, 1.30</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tcPr>
                </a:tc>
                <a:tc>
                  <a:txBody>
                    <a:bodyPr/>
                    <a:lstStyle/>
                    <a:p>
                      <a:pPr algn="ctr">
                        <a:lnSpc>
                          <a:spcPct val="115000"/>
                        </a:lnSpc>
                        <a:spcAft>
                          <a:spcPts val="0"/>
                        </a:spcAft>
                      </a:pPr>
                      <a:r>
                        <a:rPr lang="en-GB" sz="1200" dirty="0">
                          <a:effectLst/>
                          <a:latin typeface="Arial" panose="020B0604020202020204" pitchFamily="34" charset="0"/>
                          <a:ea typeface="Times New Roman" panose="02020603050405020304" pitchFamily="18" charset="0"/>
                        </a:rPr>
                        <a:t>0.009</a:t>
                      </a:r>
                      <a:endParaRPr lang="en-GB" sz="1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2">
                          <a:lumMod val="40000"/>
                          <a:lumOff val="60000"/>
                        </a:schemeClr>
                      </a:solidFill>
                      <a:prstDash val="solid"/>
                      <a:round/>
                      <a:headEnd type="none" w="med" len="med"/>
                      <a:tailEnd type="none" w="med" len="med"/>
                    </a:lnR>
                    <a:lnT w="38100" cap="flat" cmpd="sng" algn="ctr">
                      <a:solidFill>
                        <a:schemeClr val="tx2">
                          <a:lumMod val="40000"/>
                          <a:lumOff val="60000"/>
                        </a:schemeClr>
                      </a:solidFill>
                      <a:prstDash val="solid"/>
                      <a:round/>
                      <a:headEnd type="none" w="med" len="med"/>
                      <a:tailEnd type="none" w="med" len="med"/>
                    </a:lnT>
                    <a:lnB w="381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154932806"/>
                  </a:ext>
                </a:extLst>
              </a:tr>
            </a:tbl>
          </a:graphicData>
        </a:graphic>
      </p:graphicFrame>
      <p:pic>
        <p:nvPicPr>
          <p:cNvPr id="10" name="Picture 9">
            <a:hlinkClick r:id="rId3" action="ppaction://hlinksldjump"/>
            <a:extLst>
              <a:ext uri="{FF2B5EF4-FFF2-40B4-BE49-F238E27FC236}">
                <a16:creationId xmlns:a16="http://schemas.microsoft.com/office/drawing/2014/main" id="{A988A7A9-2A91-44F6-BD8F-39917045AF1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7349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DD0C304-1B98-4BC5-B050-BDE5EB63EFCC}"/>
              </a:ext>
            </a:extLst>
          </p:cNvPr>
          <p:cNvSpPr>
            <a:spLocks noGrp="1"/>
          </p:cNvSpPr>
          <p:nvPr>
            <p:ph sz="half" idx="1"/>
          </p:nvPr>
        </p:nvSpPr>
        <p:spPr/>
        <p:txBody>
          <a:bodyPr/>
          <a:lstStyle/>
          <a:p>
            <a:pPr marL="0" indent="0">
              <a:buNone/>
            </a:pPr>
            <a:r>
              <a:rPr lang="en-US" b="1" dirty="0">
                <a:solidFill>
                  <a:schemeClr val="bg1"/>
                </a:solidFill>
                <a:highlight>
                  <a:srgbClr val="004A86"/>
                </a:highlight>
              </a:rPr>
              <a:t>BACKGROUND &amp; AIMS</a:t>
            </a:r>
            <a:r>
              <a:rPr lang="en-US" b="1" dirty="0">
                <a:solidFill>
                  <a:schemeClr val="bg1"/>
                </a:solidFill>
              </a:rPr>
              <a:t> </a:t>
            </a:r>
          </a:p>
          <a:p>
            <a:r>
              <a:rPr lang="en-GB" sz="1800" dirty="0"/>
              <a:t>Population-level coding data in adults have identified two common variants protective against NAFLD and all-cause cirrhosis at genome-wide significance:</a:t>
            </a:r>
          </a:p>
          <a:p>
            <a:pPr lvl="1"/>
            <a:r>
              <a:rPr lang="en-GB" sz="1600" dirty="0"/>
              <a:t>rs72613567T&gt;TA in </a:t>
            </a:r>
            <a:r>
              <a:rPr lang="en-GB" sz="1600" i="1" dirty="0"/>
              <a:t>HSD17B13</a:t>
            </a:r>
          </a:p>
          <a:p>
            <a:pPr lvl="1"/>
            <a:r>
              <a:rPr lang="en-GB" sz="1600" dirty="0"/>
              <a:t>rs2642438G&gt;A in </a:t>
            </a:r>
            <a:r>
              <a:rPr lang="en-GB" sz="1600" i="1" dirty="0"/>
              <a:t>MARC1</a:t>
            </a:r>
          </a:p>
          <a:p>
            <a:r>
              <a:rPr lang="en-GB" sz="1800" dirty="0"/>
              <a:t>No histological data confirm the observation in MARC1</a:t>
            </a:r>
          </a:p>
          <a:p>
            <a:pPr lvl="1"/>
            <a:r>
              <a:rPr lang="en-GB" sz="1600" dirty="0"/>
              <a:t>Neither has been studied in children</a:t>
            </a:r>
          </a:p>
          <a:p>
            <a:r>
              <a:rPr lang="en-GB" sz="1800" dirty="0"/>
              <a:t>Also unclear to what extent genetic influences are shared consistently in adults and children</a:t>
            </a:r>
          </a:p>
          <a:p>
            <a:r>
              <a:rPr lang="en-US" sz="1800" b="1" dirty="0"/>
              <a:t>AIM</a:t>
            </a:r>
            <a:r>
              <a:rPr lang="en-US" sz="1800" dirty="0"/>
              <a:t>: to establish </a:t>
            </a:r>
            <a:r>
              <a:rPr lang="en-GB" sz="1800" dirty="0"/>
              <a:t>the effect these common variants have on histological features of NAFLD in children</a:t>
            </a:r>
            <a:endParaRPr lang="en-US" sz="1800" dirty="0"/>
          </a:p>
        </p:txBody>
      </p:sp>
      <p:sp>
        <p:nvSpPr>
          <p:cNvPr id="10" name="Content Placeholder 9">
            <a:extLst>
              <a:ext uri="{FF2B5EF4-FFF2-40B4-BE49-F238E27FC236}">
                <a16:creationId xmlns:a16="http://schemas.microsoft.com/office/drawing/2014/main" id="{7EA91696-F888-4952-BD3B-17B663C8670B}"/>
              </a:ext>
            </a:extLst>
          </p:cNvPr>
          <p:cNvSpPr>
            <a:spLocks noGrp="1"/>
          </p:cNvSpPr>
          <p:nvPr>
            <p:ph sz="half" idx="2"/>
          </p:nvPr>
        </p:nvSpPr>
        <p:spPr/>
        <p:txBody>
          <a:bodyPr/>
          <a:lstStyle/>
          <a:p>
            <a:pPr marL="0" indent="0">
              <a:buNone/>
            </a:pPr>
            <a:r>
              <a:rPr lang="en-GB" b="1" dirty="0">
                <a:solidFill>
                  <a:schemeClr val="bg1"/>
                </a:solidFill>
                <a:highlight>
                  <a:srgbClr val="004A86"/>
                </a:highlight>
              </a:rPr>
              <a:t>METHODS</a:t>
            </a:r>
          </a:p>
          <a:p>
            <a:endParaRPr lang="en-GB" sz="1800" dirty="0"/>
          </a:p>
          <a:p>
            <a:endParaRPr lang="en-GB" sz="1800" dirty="0"/>
          </a:p>
          <a:p>
            <a:endParaRPr lang="en-GB" sz="1800" dirty="0"/>
          </a:p>
          <a:p>
            <a:endParaRPr lang="en-GB" sz="1800" dirty="0"/>
          </a:p>
          <a:p>
            <a:endParaRPr lang="en-GB" sz="1800" dirty="0"/>
          </a:p>
          <a:p>
            <a:endParaRPr lang="en-US" sz="1800" dirty="0"/>
          </a:p>
          <a:p>
            <a:endParaRPr lang="en-US" sz="1800" dirty="0"/>
          </a:p>
          <a:p>
            <a:endParaRPr lang="en-US" sz="1800" dirty="0"/>
          </a:p>
          <a:p>
            <a:pPr marL="0" indent="0">
              <a:buNone/>
            </a:pPr>
            <a:endParaRPr lang="en-US" sz="18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Genome-wide protective variants in MARC1 and HSD17B13 are associated with reduced inflammation and lower fibrosis stage on biopsy in children with NAFLD</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*Aged &lt;18 years</a:t>
            </a:r>
          </a:p>
          <a:p>
            <a:r>
              <a:rPr lang="en-GB" dirty="0"/>
              <a:t>Hudert C, et al. DILC 2020; FRI292</a:t>
            </a:r>
            <a:r>
              <a:rPr lang="en-US" dirty="0"/>
              <a:t> </a:t>
            </a:r>
            <a:endParaRPr lang="en-GB" dirty="0"/>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6044152" y="1340769"/>
            <a:ext cx="0" cy="4633862"/>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EF157EB-AC39-49BF-9F7F-BE5444EDB244}"/>
              </a:ext>
            </a:extLst>
          </p:cNvPr>
          <p:cNvSpPr/>
          <p:nvPr/>
        </p:nvSpPr>
        <p:spPr>
          <a:xfrm>
            <a:off x="7826897" y="2783455"/>
            <a:ext cx="2499359" cy="560070"/>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204</a:t>
            </a: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 children* with </a:t>
            </a:r>
            <a:b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biopsy-proven NAFLD</a:t>
            </a:r>
          </a:p>
        </p:txBody>
      </p:sp>
      <p:sp>
        <p:nvSpPr>
          <p:cNvPr id="15" name="Rectangle 14">
            <a:extLst>
              <a:ext uri="{FF2B5EF4-FFF2-40B4-BE49-F238E27FC236}">
                <a16:creationId xmlns:a16="http://schemas.microsoft.com/office/drawing/2014/main" id="{C2BA961F-17E0-4883-895B-FB9BE0CCED0B}"/>
              </a:ext>
            </a:extLst>
          </p:cNvPr>
          <p:cNvSpPr/>
          <p:nvPr/>
        </p:nvSpPr>
        <p:spPr>
          <a:xfrm>
            <a:off x="6237742" y="1794422"/>
            <a:ext cx="2742106" cy="56007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a:ea typeface="+mn-ea"/>
                <a:cs typeface="+mn-cs"/>
              </a:rPr>
              <a:t>European Paediatric</a:t>
            </a:r>
            <a:br>
              <a:rPr kumimoji="0" lang="en-GB" sz="16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chemeClr val="tx1"/>
                </a:solidFill>
                <a:effectLst/>
                <a:uLnTx/>
                <a:uFillTx/>
                <a:latin typeface="Arial" panose="020B0604020202020204"/>
                <a:ea typeface="+mn-ea"/>
                <a:cs typeface="+mn-cs"/>
              </a:rPr>
              <a:t>NAFLD Registry</a:t>
            </a:r>
          </a:p>
        </p:txBody>
      </p:sp>
      <p:sp>
        <p:nvSpPr>
          <p:cNvPr id="16" name="Rectangle 15">
            <a:extLst>
              <a:ext uri="{FF2B5EF4-FFF2-40B4-BE49-F238E27FC236}">
                <a16:creationId xmlns:a16="http://schemas.microsoft.com/office/drawing/2014/main" id="{F6B476DE-4737-43D6-A256-D7AAA79D2D41}"/>
              </a:ext>
            </a:extLst>
          </p:cNvPr>
          <p:cNvSpPr/>
          <p:nvPr/>
        </p:nvSpPr>
        <p:spPr>
          <a:xfrm>
            <a:off x="9173437" y="1794422"/>
            <a:ext cx="2742106" cy="56007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a:ea typeface="+mn-ea"/>
                <a:cs typeface="+mn-cs"/>
              </a:rPr>
              <a:t>Berlin paediatric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a:ea typeface="+mn-ea"/>
                <a:cs typeface="+mn-cs"/>
              </a:rPr>
              <a:t>NAFLD cohort</a:t>
            </a:r>
          </a:p>
        </p:txBody>
      </p:sp>
      <p:cxnSp>
        <p:nvCxnSpPr>
          <p:cNvPr id="14" name="Connector: Elbow 13">
            <a:extLst>
              <a:ext uri="{FF2B5EF4-FFF2-40B4-BE49-F238E27FC236}">
                <a16:creationId xmlns:a16="http://schemas.microsoft.com/office/drawing/2014/main" id="{3604E2C4-9595-40E4-AE49-55C42BB854A0}"/>
              </a:ext>
            </a:extLst>
          </p:cNvPr>
          <p:cNvCxnSpPr>
            <a:cxnSpLocks/>
            <a:stCxn id="15" idx="2"/>
            <a:endCxn id="12" idx="0"/>
          </p:cNvCxnSpPr>
          <p:nvPr/>
        </p:nvCxnSpPr>
        <p:spPr>
          <a:xfrm rot="16200000" flipH="1">
            <a:off x="8128205" y="1835082"/>
            <a:ext cx="428963" cy="146778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B4101439-2A7C-4D22-9896-D9310C862D42}"/>
              </a:ext>
            </a:extLst>
          </p:cNvPr>
          <p:cNvCxnSpPr>
            <a:stCxn id="16" idx="2"/>
            <a:endCxn id="12" idx="0"/>
          </p:cNvCxnSpPr>
          <p:nvPr/>
        </p:nvCxnSpPr>
        <p:spPr>
          <a:xfrm rot="5400000">
            <a:off x="9596053" y="1835017"/>
            <a:ext cx="428963" cy="146791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719D2DD-608B-4A62-8372-DA7EEBCE1378}"/>
              </a:ext>
            </a:extLst>
          </p:cNvPr>
          <p:cNvSpPr/>
          <p:nvPr/>
        </p:nvSpPr>
        <p:spPr>
          <a:xfrm>
            <a:off x="6237611" y="3521876"/>
            <a:ext cx="5677931" cy="56007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a:ea typeface="+mn-ea"/>
                <a:cs typeface="+mn-cs"/>
              </a:rPr>
              <a:t>Histology assessed according to the Non-Alcoholic Steatohepatitis Clinical Research Network scoring criteria </a:t>
            </a:r>
          </a:p>
        </p:txBody>
      </p:sp>
      <p:sp>
        <p:nvSpPr>
          <p:cNvPr id="24" name="Rectangle 23">
            <a:extLst>
              <a:ext uri="{FF2B5EF4-FFF2-40B4-BE49-F238E27FC236}">
                <a16:creationId xmlns:a16="http://schemas.microsoft.com/office/drawing/2014/main" id="{DEDEB01E-F71D-4C74-9299-B89D3C565D0A}"/>
              </a:ext>
            </a:extLst>
          </p:cNvPr>
          <p:cNvSpPr/>
          <p:nvPr/>
        </p:nvSpPr>
        <p:spPr>
          <a:xfrm>
            <a:off x="6237611" y="4292994"/>
            <a:ext cx="5677931" cy="769621"/>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panose="020B0604020202020204"/>
                <a:ea typeface="+mn-ea"/>
                <a:cs typeface="+mn-cs"/>
              </a:rPr>
              <a:t>Genotyping with TaqMan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a:ea typeface="+mn-ea"/>
                <a:cs typeface="+mn-cs"/>
              </a:rPr>
              <a:t>rs72613567T&gt;TA in </a:t>
            </a:r>
            <a:r>
              <a:rPr kumimoji="0" lang="en-US" sz="1600" b="0" i="1" u="none" strike="noStrike" kern="1200" cap="none" spc="0" normalizeH="0" baseline="0" noProof="0" dirty="0">
                <a:ln>
                  <a:noFill/>
                </a:ln>
                <a:solidFill>
                  <a:schemeClr val="tx1"/>
                </a:solidFill>
                <a:effectLst/>
                <a:uLnTx/>
                <a:uFillTx/>
                <a:latin typeface="Arial" panose="020B0604020202020204"/>
                <a:ea typeface="+mn-ea"/>
                <a:cs typeface="+mn-cs"/>
              </a:rPr>
              <a:t>HSD17B13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a:ea typeface="+mn-ea"/>
                <a:cs typeface="+mn-cs"/>
              </a:rPr>
              <a:t>rs2642438G&gt;A in </a:t>
            </a:r>
            <a:r>
              <a:rPr kumimoji="0" lang="en-US" sz="1600" b="0" i="1" u="none" strike="noStrike" kern="1200" cap="none" spc="0" normalizeH="0" baseline="0" noProof="0" dirty="0">
                <a:ln>
                  <a:noFill/>
                </a:ln>
                <a:solidFill>
                  <a:schemeClr val="tx1"/>
                </a:solidFill>
                <a:effectLst/>
                <a:uLnTx/>
                <a:uFillTx/>
                <a:latin typeface="Arial" panose="020B0604020202020204"/>
                <a:ea typeface="+mn-ea"/>
                <a:cs typeface="+mn-cs"/>
              </a:rPr>
              <a:t>MARC1</a:t>
            </a:r>
          </a:p>
        </p:txBody>
      </p:sp>
      <p:sp>
        <p:nvSpPr>
          <p:cNvPr id="25" name="Rectangle 24">
            <a:extLst>
              <a:ext uri="{FF2B5EF4-FFF2-40B4-BE49-F238E27FC236}">
                <a16:creationId xmlns:a16="http://schemas.microsoft.com/office/drawing/2014/main" id="{E60847C3-6467-4AAB-8947-916FA0A627A0}"/>
              </a:ext>
            </a:extLst>
          </p:cNvPr>
          <p:cNvSpPr/>
          <p:nvPr/>
        </p:nvSpPr>
        <p:spPr>
          <a:xfrm>
            <a:off x="9098658" y="5377697"/>
            <a:ext cx="2742237" cy="59693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a:ea typeface="+mn-ea"/>
                <a:cs typeface="+mn-cs"/>
              </a:rPr>
              <a:t>Histological differences between genotype (ordinal regression)</a:t>
            </a:r>
          </a:p>
        </p:txBody>
      </p:sp>
      <p:sp>
        <p:nvSpPr>
          <p:cNvPr id="26" name="Rectangle 25">
            <a:extLst>
              <a:ext uri="{FF2B5EF4-FFF2-40B4-BE49-F238E27FC236}">
                <a16:creationId xmlns:a16="http://schemas.microsoft.com/office/drawing/2014/main" id="{4EB35E7F-F8E1-41B1-AC5F-D63DAEEBE584}"/>
              </a:ext>
            </a:extLst>
          </p:cNvPr>
          <p:cNvSpPr/>
          <p:nvPr/>
        </p:nvSpPr>
        <p:spPr>
          <a:xfrm>
            <a:off x="6237611" y="5383119"/>
            <a:ext cx="2742237" cy="59633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a:ea typeface="+mn-ea"/>
                <a:cs typeface="+mn-cs"/>
              </a:rPr>
              <a:t>Expected genotype frequencies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a:ea typeface="+mn-ea"/>
                <a:cs typeface="+mn-cs"/>
              </a:rPr>
              <a:t>(chi-squared)</a:t>
            </a:r>
          </a:p>
        </p:txBody>
      </p:sp>
      <p:cxnSp>
        <p:nvCxnSpPr>
          <p:cNvPr id="29" name="Straight Arrow Connector 28">
            <a:extLst>
              <a:ext uri="{FF2B5EF4-FFF2-40B4-BE49-F238E27FC236}">
                <a16:creationId xmlns:a16="http://schemas.microsoft.com/office/drawing/2014/main" id="{1C80FBFD-33E5-4EF9-B223-51083F239432}"/>
              </a:ext>
            </a:extLst>
          </p:cNvPr>
          <p:cNvCxnSpPr>
            <a:stCxn id="12" idx="2"/>
            <a:endCxn id="23" idx="0"/>
          </p:cNvCxnSpPr>
          <p:nvPr/>
        </p:nvCxnSpPr>
        <p:spPr>
          <a:xfrm>
            <a:off x="9076577" y="3343525"/>
            <a:ext cx="0" cy="1783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486662C-4FB2-41B5-BAF9-75F9D08AC1ED}"/>
              </a:ext>
            </a:extLst>
          </p:cNvPr>
          <p:cNvCxnSpPr>
            <a:cxnSpLocks/>
            <a:stCxn id="23" idx="2"/>
            <a:endCxn id="24" idx="0"/>
          </p:cNvCxnSpPr>
          <p:nvPr/>
        </p:nvCxnSpPr>
        <p:spPr>
          <a:xfrm>
            <a:off x="9076577" y="4081946"/>
            <a:ext cx="0" cy="2110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F25DE855-EC05-449C-9409-D7262E551FC4}"/>
              </a:ext>
            </a:extLst>
          </p:cNvPr>
          <p:cNvCxnSpPr>
            <a:cxnSpLocks/>
            <a:stCxn id="24" idx="2"/>
            <a:endCxn id="26" idx="0"/>
          </p:cNvCxnSpPr>
          <p:nvPr/>
        </p:nvCxnSpPr>
        <p:spPr>
          <a:xfrm rot="5400000">
            <a:off x="8182402" y="4488944"/>
            <a:ext cx="320504" cy="146784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EAEE28C6-1F45-4E40-982D-B2FA594FFCD6}"/>
              </a:ext>
            </a:extLst>
          </p:cNvPr>
          <p:cNvCxnSpPr>
            <a:cxnSpLocks/>
            <a:stCxn id="24" idx="2"/>
            <a:endCxn id="25" idx="0"/>
          </p:cNvCxnSpPr>
          <p:nvPr/>
        </p:nvCxnSpPr>
        <p:spPr>
          <a:xfrm rot="16200000" flipH="1">
            <a:off x="9615636" y="4523556"/>
            <a:ext cx="315082" cy="139320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1" name="Picture 20">
            <a:hlinkClick r:id="rId3" action="ppaction://hlinksldjump"/>
            <a:extLst>
              <a:ext uri="{FF2B5EF4-FFF2-40B4-BE49-F238E27FC236}">
                <a16:creationId xmlns:a16="http://schemas.microsoft.com/office/drawing/2014/main" id="{75D920EA-9844-42CF-8302-1728607DB52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31467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1935" y="1340769"/>
            <a:ext cx="6606554" cy="4622400"/>
          </a:xfrm>
        </p:spPr>
        <p:txBody>
          <a:bodyPr vert="horz" lIns="91440" tIns="45720" rIns="91440" bIns="45720" rtlCol="0" anchor="t">
            <a:noAutofit/>
          </a:bodyPr>
          <a:lstStyle/>
          <a:p>
            <a:pPr marL="0" indent="0">
              <a:buNone/>
            </a:pPr>
            <a:r>
              <a:rPr lang="en-US" b="1" dirty="0">
                <a:solidFill>
                  <a:schemeClr val="bg1"/>
                </a:solidFill>
                <a:highlight>
                  <a:srgbClr val="004A86"/>
                </a:highlight>
              </a:rPr>
              <a:t>RESULTS</a:t>
            </a:r>
            <a:r>
              <a:rPr lang="en-US" b="1" dirty="0">
                <a:solidFill>
                  <a:schemeClr val="bg1"/>
                </a:solidFill>
              </a:rPr>
              <a:t> </a:t>
            </a:r>
            <a:endParaRPr lang="en-GB" dirty="0"/>
          </a:p>
          <a:p>
            <a:r>
              <a:rPr lang="en-US" sz="1800" dirty="0"/>
              <a:t>Protective AA-genotype of rs2642438G&gt;A in </a:t>
            </a:r>
            <a:r>
              <a:rPr lang="en-US" sz="1800" i="1" dirty="0"/>
              <a:t>MARC1</a:t>
            </a:r>
            <a:r>
              <a:rPr lang="en-US" sz="1800" dirty="0"/>
              <a:t>:</a:t>
            </a:r>
          </a:p>
          <a:p>
            <a:pPr lvl="1"/>
            <a:r>
              <a:rPr lang="en-US" sz="1600" dirty="0"/>
              <a:t>Under-represented compared with reference population</a:t>
            </a:r>
          </a:p>
          <a:p>
            <a:pPr lvl="2"/>
            <a:r>
              <a:rPr lang="en-US" sz="1400" dirty="0"/>
              <a:t>6% NAFLD vs 9% population (p=0.01)</a:t>
            </a:r>
          </a:p>
          <a:p>
            <a:pPr lvl="1"/>
            <a:r>
              <a:rPr lang="en-US" sz="1600" dirty="0"/>
              <a:t>Associated with lower AST (p=0.02), steatosis grade (p=0.04), and fibrosis stage (p=0.03)</a:t>
            </a:r>
            <a:endParaRPr lang="en-GB" sz="1600" dirty="0"/>
          </a:p>
          <a:p>
            <a:r>
              <a:rPr lang="en-US" sz="1800" dirty="0"/>
              <a:t>Protective TA-allele of rs72613567T&gt;TA in </a:t>
            </a:r>
            <a:r>
              <a:rPr lang="en-US" sz="1800" i="1" dirty="0"/>
              <a:t>HSD17B13</a:t>
            </a:r>
            <a:r>
              <a:rPr lang="en-US" sz="1800" dirty="0"/>
              <a:t>:</a:t>
            </a:r>
          </a:p>
          <a:p>
            <a:pPr lvl="1"/>
            <a:r>
              <a:rPr lang="en-US" sz="1600" dirty="0"/>
              <a:t>Less prevalent compared with reference population</a:t>
            </a:r>
          </a:p>
          <a:p>
            <a:pPr lvl="2"/>
            <a:r>
              <a:rPr lang="en-US" sz="1400" dirty="0"/>
              <a:t>18% NAFLD vs 27% population (p=0.002)</a:t>
            </a:r>
          </a:p>
          <a:p>
            <a:pPr lvl="1"/>
            <a:r>
              <a:rPr lang="en-US" sz="1600" dirty="0"/>
              <a:t>Associated with lower portal inflammation (p=0.01) and </a:t>
            </a:r>
            <a:br>
              <a:rPr lang="en-US" sz="1600" dirty="0"/>
            </a:br>
            <a:r>
              <a:rPr lang="en-US" sz="1600" dirty="0"/>
              <a:t>a trend towards lower fibrosis stage</a:t>
            </a:r>
          </a:p>
          <a:p>
            <a:pPr marL="0" indent="0">
              <a:buNone/>
            </a:pPr>
            <a:r>
              <a:rPr lang="en-US" b="1" dirty="0">
                <a:solidFill>
                  <a:schemeClr val="bg1"/>
                </a:solidFill>
                <a:highlight>
                  <a:srgbClr val="004A86"/>
                </a:highlight>
              </a:rPr>
              <a:t>CONCLUSIONS</a:t>
            </a:r>
          </a:p>
          <a:p>
            <a:r>
              <a:rPr lang="en-US" sz="1800" dirty="0"/>
              <a:t>First histological confirmation of protective </a:t>
            </a:r>
            <a:r>
              <a:rPr lang="en-GB" sz="1800" dirty="0"/>
              <a:t>rs2642438G&gt;A in </a:t>
            </a:r>
            <a:r>
              <a:rPr lang="en-GB" sz="1800" i="1" dirty="0"/>
              <a:t>MARC1</a:t>
            </a:r>
            <a:r>
              <a:rPr lang="en-GB" sz="1800" dirty="0"/>
              <a:t> in NAFLD, confirming the utility of coding data in identifying variants influencing NAFLD histology</a:t>
            </a:r>
          </a:p>
          <a:p>
            <a:pPr marL="685800" lvl="1"/>
            <a:r>
              <a:rPr lang="en-GB" sz="1600" dirty="0"/>
              <a:t>Genome-wide significant protective variants have pervasive effects across adults and children suggesting substantial genetic similarity between paediatric and adult NAFLD</a:t>
            </a:r>
            <a:endParaRPr lang="en-US" sz="1600" dirty="0"/>
          </a:p>
          <a:p>
            <a:pPr lvl="1"/>
            <a:endParaRPr lang="en-US" sz="1600" b="1" dirty="0">
              <a:highlight>
                <a:srgbClr val="004A86"/>
              </a:highlight>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Genome-wide protective variants in MARC1 and HSD17B13 are associated with reduced inflammation and lower fibrosis stage on biopsy in children with NAFLD</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endParaRPr lang="en-GB" dirty="0"/>
          </a:p>
          <a:p>
            <a:r>
              <a:rPr lang="en-GB" dirty="0"/>
              <a:t>Hudert C, et al. DILC 2020; FRI292</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524015" y="4537989"/>
            <a:ext cx="640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A5C121A-1F40-4562-9784-79FB14D108F0}"/>
              </a:ext>
            </a:extLst>
          </p:cNvPr>
          <p:cNvPicPr/>
          <p:nvPr/>
        </p:nvPicPr>
        <p:blipFill rotWithShape="1">
          <a:blip r:embed="rId3" cstate="print">
            <a:extLst>
              <a:ext uri="{28A0092B-C50C-407E-A947-70E740481C1C}">
                <a14:useLocalDpi xmlns:a14="http://schemas.microsoft.com/office/drawing/2010/main" val="0"/>
              </a:ext>
            </a:extLst>
          </a:blip>
          <a:srcRect b="2977"/>
          <a:stretch/>
        </p:blipFill>
        <p:spPr bwMode="auto">
          <a:xfrm>
            <a:off x="6932015" y="1073489"/>
            <a:ext cx="4453329" cy="5053021"/>
          </a:xfrm>
          <a:prstGeom prst="rect">
            <a:avLst/>
          </a:prstGeom>
          <a:ln>
            <a:noFill/>
          </a:ln>
          <a:extLst>
            <a:ext uri="{53640926-AAD7-44D8-BBD7-CCE9431645EC}">
              <a14:shadowObscured xmlns:a14="http://schemas.microsoft.com/office/drawing/2010/main"/>
            </a:ext>
          </a:extLst>
        </p:spPr>
      </p:pic>
      <p:cxnSp>
        <p:nvCxnSpPr>
          <p:cNvPr id="9" name="Straight Connector 8">
            <a:extLst>
              <a:ext uri="{FF2B5EF4-FFF2-40B4-BE49-F238E27FC236}">
                <a16:creationId xmlns:a16="http://schemas.microsoft.com/office/drawing/2014/main" id="{3F80E5AA-054E-481A-B6DC-EEE9030F9D86}"/>
              </a:ext>
            </a:extLst>
          </p:cNvPr>
          <p:cNvCxnSpPr>
            <a:cxnSpLocks/>
          </p:cNvCxnSpPr>
          <p:nvPr/>
        </p:nvCxnSpPr>
        <p:spPr>
          <a:xfrm>
            <a:off x="6932015" y="4105469"/>
            <a:ext cx="0" cy="2223894"/>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hlinkClick r:id="rId4" action="ppaction://hlinksldjump"/>
            <a:extLst>
              <a:ext uri="{FF2B5EF4-FFF2-40B4-BE49-F238E27FC236}">
                <a16:creationId xmlns:a16="http://schemas.microsoft.com/office/drawing/2014/main" id="{EB58C4DE-6E8D-4766-B1D5-C7E421F20486}"/>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1549290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68"/>
            <a:ext cx="5670248" cy="4988593"/>
          </a:xfrm>
        </p:spPr>
        <p:txBody>
          <a:bodyPr/>
          <a:lstStyle/>
          <a:p>
            <a:pPr marL="0" indent="0">
              <a:buNone/>
            </a:pPr>
            <a:r>
              <a:rPr lang="en-US" b="1" dirty="0">
                <a:solidFill>
                  <a:schemeClr val="bg1"/>
                </a:solidFill>
                <a:highlight>
                  <a:srgbClr val="004A86"/>
                </a:highlight>
              </a:rPr>
              <a:t>BACKGROUND &amp; AIMS</a:t>
            </a:r>
            <a:r>
              <a:rPr lang="en-US" dirty="0"/>
              <a:t> </a:t>
            </a:r>
          </a:p>
          <a:p>
            <a:r>
              <a:rPr lang="en-GB" dirty="0"/>
              <a:t>OSTα-OSTβ facilitates bile acid efflux to protect cells from an overload of bile acids</a:t>
            </a:r>
          </a:p>
          <a:p>
            <a:r>
              <a:rPr lang="en-GB" dirty="0"/>
              <a:t>OSTα-OSTβ consists of two distinct subunits expressed on separate genes</a:t>
            </a:r>
          </a:p>
          <a:p>
            <a:pPr lvl="1"/>
            <a:r>
              <a:rPr lang="en-GB" dirty="0"/>
              <a:t>Heterodimerization is essential for transporter stability, trafficking to the plasma membrane and bile acid transport</a:t>
            </a:r>
          </a:p>
          <a:p>
            <a:r>
              <a:rPr lang="en-GB" dirty="0"/>
              <a:t>OSTβ deficiency leads to congenital chronic diarrhoea with features of cholestatic liver disease</a:t>
            </a:r>
          </a:p>
          <a:p>
            <a:r>
              <a:rPr lang="en-GB" dirty="0"/>
              <a:t>In contrast, </a:t>
            </a:r>
            <a:r>
              <a:rPr lang="en-GB" i="1" dirty="0"/>
              <a:t>Ostα-/- </a:t>
            </a:r>
            <a:r>
              <a:rPr lang="en-GB" dirty="0"/>
              <a:t>mice display attenuated cholestasis-induced liver injury by increased urinary bile acid excretion</a:t>
            </a:r>
          </a:p>
          <a:p>
            <a:pPr lvl="1"/>
            <a:endParaRPr lang="en-US" dirty="0"/>
          </a:p>
        </p:txBody>
      </p:sp>
      <p:sp>
        <p:nvSpPr>
          <p:cNvPr id="9" name="Content Placeholder 8">
            <a:extLst>
              <a:ext uri="{FF2B5EF4-FFF2-40B4-BE49-F238E27FC236}">
                <a16:creationId xmlns:a16="http://schemas.microsoft.com/office/drawing/2014/main" id="{F894C7C0-0EE8-49D2-A00E-13E4984F3524}"/>
              </a:ext>
            </a:extLst>
          </p:cNvPr>
          <p:cNvSpPr>
            <a:spLocks noGrp="1"/>
          </p:cNvSpPr>
          <p:nvPr>
            <p:ph sz="half" idx="2"/>
          </p:nvPr>
        </p:nvSpPr>
        <p:spPr>
          <a:xfrm>
            <a:off x="6193448" y="3210326"/>
            <a:ext cx="5572800" cy="3269604"/>
          </a:xfrm>
        </p:spPr>
        <p:txBody>
          <a:bodyPr/>
          <a:lstStyle/>
          <a:p>
            <a:pPr marL="0" indent="0">
              <a:buNone/>
            </a:pPr>
            <a:r>
              <a:rPr lang="en-US" b="1" dirty="0">
                <a:solidFill>
                  <a:schemeClr val="bg1"/>
                </a:solidFill>
                <a:highlight>
                  <a:srgbClr val="004A86"/>
                </a:highlight>
              </a:rPr>
              <a:t>METHODS</a:t>
            </a:r>
          </a:p>
          <a:p>
            <a:r>
              <a:rPr lang="en-GB" i="1" dirty="0"/>
              <a:t>Ostβ</a:t>
            </a:r>
            <a:r>
              <a:rPr lang="en-GB" i="1" baseline="30000" dirty="0"/>
              <a:t>-/-</a:t>
            </a:r>
            <a:r>
              <a:rPr lang="en-GB" dirty="0"/>
              <a:t> mice were generated using the CRISPR/Cas9 system</a:t>
            </a:r>
          </a:p>
          <a:p>
            <a:r>
              <a:rPr lang="en-GB" dirty="0"/>
              <a:t>Ileal organoids were isolated and cultured from </a:t>
            </a:r>
            <a:r>
              <a:rPr lang="en-GB" i="1" dirty="0"/>
              <a:t>Ostβ</a:t>
            </a:r>
            <a:r>
              <a:rPr lang="en-GB" i="1" baseline="30000" dirty="0"/>
              <a:t>-/-</a:t>
            </a:r>
            <a:r>
              <a:rPr lang="en-GB" dirty="0"/>
              <a:t> and </a:t>
            </a:r>
            <a:r>
              <a:rPr lang="en-GB" i="1" dirty="0"/>
              <a:t>Ostα</a:t>
            </a:r>
            <a:r>
              <a:rPr lang="en-GB" i="1" baseline="30000" dirty="0"/>
              <a:t>-/-</a:t>
            </a:r>
            <a:r>
              <a:rPr lang="en-GB" dirty="0"/>
              <a:t> mice, as well as their wild-type littermates</a:t>
            </a:r>
          </a:p>
          <a:p>
            <a:r>
              <a:rPr lang="en-GB" dirty="0"/>
              <a:t>Cholestatic liver injury was induced by BDL</a:t>
            </a:r>
          </a:p>
          <a:p>
            <a:r>
              <a:rPr lang="en-GB" dirty="0"/>
              <a:t>Histological and biochemical parameters for liver damage were assessed</a:t>
            </a:r>
            <a:endParaRPr lang="en-US" b="1" dirty="0">
              <a:solidFill>
                <a:schemeClr val="bg1"/>
              </a:solidFill>
            </a:endParaRPr>
          </a:p>
          <a:p>
            <a:endParaRPr lang="en-GB"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97845" cy="769620"/>
          </a:xfrm>
        </p:spPr>
        <p:txBody>
          <a:bodyPr>
            <a:noAutofit/>
          </a:bodyPr>
          <a:lstStyle/>
          <a:p>
            <a:r>
              <a:rPr lang="en-US" sz="2000" dirty="0">
                <a:cs typeface="Arial" panose="020B0604020202020204" pitchFamily="34" charset="0"/>
              </a:rPr>
              <a:t>Cholestatic phenotype of a mouse model for organic solute transporter </a:t>
            </a:r>
            <a:r>
              <a:rPr lang="en-GB" sz="2000" dirty="0"/>
              <a:t>β</a:t>
            </a:r>
            <a:r>
              <a:rPr lang="en-US" sz="2000" dirty="0">
                <a:cs typeface="Arial" panose="020B0604020202020204" pitchFamily="34" charset="0"/>
              </a:rPr>
              <a:t> (OST</a:t>
            </a:r>
            <a:r>
              <a:rPr lang="en-GB" sz="2000" dirty="0"/>
              <a:t>β</a:t>
            </a:r>
            <a:r>
              <a:rPr lang="en-US" sz="2000" dirty="0">
                <a:cs typeface="Arial" panose="020B0604020202020204" pitchFamily="34" charset="0"/>
              </a:rPr>
              <a:t>/SLC51B) deficiency suggests a role for the beta subunit beyond an OST</a:t>
            </a:r>
            <a:r>
              <a:rPr lang="en-GB" sz="2000" dirty="0"/>
              <a:t>β</a:t>
            </a:r>
            <a:r>
              <a:rPr lang="en-US" sz="2000" dirty="0">
                <a:cs typeface="Arial" panose="020B0604020202020204" pitchFamily="34" charset="0"/>
              </a:rPr>
              <a:t> chaperone</a:t>
            </a:r>
            <a:endParaRPr lang="en-GB"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Van der Wiel S, et al. DILC 2020; FRI294</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GB" dirty="0"/>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6106886" y="2732314"/>
            <a:ext cx="0" cy="3597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ECEC935-F972-4C3A-8DBA-B0993E7D266D}"/>
              </a:ext>
            </a:extLst>
          </p:cNvPr>
          <p:cNvCxnSpPr>
            <a:cxnSpLocks/>
          </p:cNvCxnSpPr>
          <p:nvPr/>
        </p:nvCxnSpPr>
        <p:spPr>
          <a:xfrm>
            <a:off x="6106886" y="3096246"/>
            <a:ext cx="567024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8">
            <a:extLst>
              <a:ext uri="{FF2B5EF4-FFF2-40B4-BE49-F238E27FC236}">
                <a16:creationId xmlns:a16="http://schemas.microsoft.com/office/drawing/2014/main" id="{B4A1AACB-C84A-40E0-BF0C-96CE0DDDBF55}"/>
              </a:ext>
            </a:extLst>
          </p:cNvPr>
          <p:cNvSpPr txBox="1">
            <a:spLocks/>
          </p:cNvSpPr>
          <p:nvPr/>
        </p:nvSpPr>
        <p:spPr>
          <a:xfrm>
            <a:off x="6193448" y="1765938"/>
            <a:ext cx="5572800" cy="1444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b="1" dirty="0"/>
              <a:t>AIM</a:t>
            </a:r>
            <a:r>
              <a:rPr lang="en-US" dirty="0"/>
              <a:t>: </a:t>
            </a:r>
            <a:r>
              <a:rPr lang="en-GB" dirty="0"/>
              <a:t>to elucidate the consequence of OSTβ deficiency by comparing </a:t>
            </a:r>
            <a:r>
              <a:rPr lang="en-GB" i="1" dirty="0"/>
              <a:t>Ostβ-/- </a:t>
            </a:r>
            <a:r>
              <a:rPr lang="en-GB" dirty="0"/>
              <a:t>mice with </a:t>
            </a:r>
            <a:r>
              <a:rPr lang="en-GB" i="1" dirty="0"/>
              <a:t>Ostα-/- </a:t>
            </a:r>
            <a:r>
              <a:rPr lang="en-GB" dirty="0"/>
              <a:t>mice and wild-type littermate controls under standard and cholestatic conditions</a:t>
            </a:r>
          </a:p>
        </p:txBody>
      </p:sp>
      <p:pic>
        <p:nvPicPr>
          <p:cNvPr id="10" name="Picture 9">
            <a:hlinkClick r:id="rId3" action="ppaction://hlinksldjump"/>
            <a:extLst>
              <a:ext uri="{FF2B5EF4-FFF2-40B4-BE49-F238E27FC236}">
                <a16:creationId xmlns:a16="http://schemas.microsoft.com/office/drawing/2014/main" id="{2C0838E9-0C69-4B74-A636-F7B5E865635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130613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1934" y="1340769"/>
            <a:ext cx="5940765" cy="4622400"/>
          </a:xfrm>
        </p:spPr>
        <p:txBody>
          <a:bodyPr vert="horz" lIns="91440" tIns="45720" rIns="91440" bIns="45720" rtlCol="0" anchor="t">
            <a:noAutofit/>
          </a:bodyPr>
          <a:lstStyle/>
          <a:p>
            <a:pPr marL="0" indent="0">
              <a:buNone/>
            </a:pPr>
            <a:r>
              <a:rPr lang="en-US" b="1" dirty="0">
                <a:solidFill>
                  <a:schemeClr val="bg1"/>
                </a:solidFill>
                <a:highlight>
                  <a:srgbClr val="004A86"/>
                </a:highlight>
              </a:rPr>
              <a:t>RESULTS</a:t>
            </a:r>
            <a:r>
              <a:rPr lang="en-US" sz="1800" b="1" dirty="0">
                <a:solidFill>
                  <a:schemeClr val="bg1"/>
                </a:solidFill>
              </a:rPr>
              <a:t> </a:t>
            </a:r>
          </a:p>
          <a:p>
            <a:r>
              <a:rPr lang="en-GB" sz="1800" i="1" dirty="0"/>
              <a:t>Ostβ</a:t>
            </a:r>
            <a:r>
              <a:rPr lang="en-GB" sz="1800" i="1" baseline="30000" dirty="0"/>
              <a:t>-/-</a:t>
            </a:r>
            <a:r>
              <a:rPr lang="en-GB" sz="1800" dirty="0"/>
              <a:t> mice displayed a trend towards modestly elevated ALT and ALP levels</a:t>
            </a:r>
          </a:p>
          <a:p>
            <a:pPr lvl="1"/>
            <a:r>
              <a:rPr lang="en-GB" sz="1600" dirty="0"/>
              <a:t>Without other signs of cholestasis or diarrhoea</a:t>
            </a:r>
          </a:p>
          <a:p>
            <a:r>
              <a:rPr lang="en-GB" sz="1800" i="1" dirty="0"/>
              <a:t>Ostα</a:t>
            </a:r>
            <a:r>
              <a:rPr lang="en-GB" sz="1800" i="1" baseline="30000" dirty="0"/>
              <a:t>-/-</a:t>
            </a:r>
            <a:r>
              <a:rPr lang="en-GB" sz="1800" dirty="0"/>
              <a:t> and </a:t>
            </a:r>
            <a:r>
              <a:rPr lang="en-GB" sz="1800" i="1" dirty="0"/>
              <a:t>Ostβ</a:t>
            </a:r>
            <a:r>
              <a:rPr lang="en-GB" sz="1800" i="1" baseline="30000" dirty="0"/>
              <a:t>-/-</a:t>
            </a:r>
            <a:r>
              <a:rPr lang="en-GB" sz="1800" dirty="0"/>
              <a:t> mice exhibited longer, heavier small intestines and altered ileal histology</a:t>
            </a:r>
          </a:p>
          <a:p>
            <a:pPr lvl="1"/>
            <a:r>
              <a:rPr lang="en-GB" sz="1600" dirty="0"/>
              <a:t>Blunted villi, increased crypt depth and increased mucus at the top of the villi</a:t>
            </a:r>
          </a:p>
          <a:p>
            <a:r>
              <a:rPr lang="en-GB" sz="1800" dirty="0"/>
              <a:t>Increased ileal </a:t>
            </a:r>
            <a:r>
              <a:rPr lang="en-GB" sz="1800" i="1" dirty="0"/>
              <a:t>Fgf15</a:t>
            </a:r>
            <a:r>
              <a:rPr lang="en-GB" sz="1800" dirty="0"/>
              <a:t>, and decreased </a:t>
            </a:r>
            <a:r>
              <a:rPr lang="en-GB" sz="1800" i="1" dirty="0"/>
              <a:t>Asbt </a:t>
            </a:r>
            <a:r>
              <a:rPr lang="en-GB" sz="1800" dirty="0"/>
              <a:t>expression indicate enterocyte bile acid accumulation</a:t>
            </a:r>
          </a:p>
          <a:p>
            <a:r>
              <a:rPr lang="en-GB" sz="1800" i="1" dirty="0"/>
              <a:t>Ostα</a:t>
            </a:r>
            <a:r>
              <a:rPr lang="en-GB" sz="1800" i="1" baseline="30000" dirty="0"/>
              <a:t>-/</a:t>
            </a:r>
            <a:r>
              <a:rPr lang="en-GB" sz="1800" baseline="30000" dirty="0"/>
              <a:t>-</a:t>
            </a:r>
            <a:r>
              <a:rPr lang="en-GB" sz="1800" dirty="0"/>
              <a:t> and </a:t>
            </a:r>
            <a:r>
              <a:rPr lang="en-GB" sz="1800" i="1" dirty="0"/>
              <a:t>Ostβ</a:t>
            </a:r>
            <a:r>
              <a:rPr lang="en-GB" sz="1800" i="1" baseline="30000" dirty="0"/>
              <a:t>-/-</a:t>
            </a:r>
            <a:r>
              <a:rPr lang="en-GB" sz="1800" dirty="0"/>
              <a:t> organoids cultured in the absence of bile acids show a similar phenotype and gene expression pattern as wild-type</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9571" y="139607"/>
            <a:ext cx="10443838" cy="769620"/>
          </a:xfrm>
        </p:spPr>
        <p:txBody>
          <a:bodyPr>
            <a:noAutofit/>
          </a:bodyPr>
          <a:lstStyle/>
          <a:p>
            <a:r>
              <a:rPr lang="en-US" sz="2000" dirty="0">
                <a:cs typeface="Arial" panose="020B0604020202020204" pitchFamily="34" charset="0"/>
              </a:rPr>
              <a:t>Cholestatic phenotype of a mouse model for organic solute transporter </a:t>
            </a:r>
            <a:r>
              <a:rPr lang="en-GB" sz="2000" dirty="0"/>
              <a:t>β</a:t>
            </a:r>
            <a:r>
              <a:rPr lang="en-US" sz="2000" dirty="0">
                <a:cs typeface="Arial" panose="020B0604020202020204" pitchFamily="34" charset="0"/>
              </a:rPr>
              <a:t> (OST</a:t>
            </a:r>
            <a:r>
              <a:rPr lang="en-GB" sz="2000" dirty="0"/>
              <a:t>β</a:t>
            </a:r>
            <a:r>
              <a:rPr lang="en-US" sz="2000" dirty="0">
                <a:cs typeface="Arial" panose="020B0604020202020204" pitchFamily="34" charset="0"/>
              </a:rPr>
              <a:t>/SLC51B) deficiency suggests a role for the beta subunit beyond an OST</a:t>
            </a:r>
            <a:r>
              <a:rPr lang="en-GB" sz="2000" dirty="0"/>
              <a:t>β</a:t>
            </a:r>
            <a:r>
              <a:rPr lang="en-US" sz="2000" dirty="0">
                <a:cs typeface="Arial" panose="020B0604020202020204" pitchFamily="34" charset="0"/>
              </a:rPr>
              <a:t> chaperone</a:t>
            </a:r>
            <a:endParaRPr lang="en-GB"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endParaRPr lang="en-GB" dirty="0"/>
          </a:p>
          <a:p>
            <a:r>
              <a:rPr lang="en-GB" dirty="0"/>
              <a:t>Van der Wiel S, et al. DILC 2020; FRI294</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GB" dirty="0"/>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497986" y="5416649"/>
            <a:ext cx="1119606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1">
            <a:extLst>
              <a:ext uri="{FF2B5EF4-FFF2-40B4-BE49-F238E27FC236}">
                <a16:creationId xmlns:a16="http://schemas.microsoft.com/office/drawing/2014/main" id="{5D52E5A1-9CC1-41ED-819B-770D14E66C97}"/>
              </a:ext>
            </a:extLst>
          </p:cNvPr>
          <p:cNvSpPr txBox="1">
            <a:spLocks/>
          </p:cNvSpPr>
          <p:nvPr/>
        </p:nvSpPr>
        <p:spPr>
          <a:xfrm>
            <a:off x="429571" y="5452555"/>
            <a:ext cx="10362476" cy="675134"/>
          </a:xfrm>
          <a:prstGeom prst="rect">
            <a:avLst/>
          </a:prstGeom>
          <a:noFill/>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highlight>
                  <a:srgbClr val="004A86"/>
                </a:highlight>
              </a:rPr>
              <a:t>CONCLUSIONS</a:t>
            </a:r>
            <a:r>
              <a:rPr lang="en-US" sz="1800" b="1" dirty="0">
                <a:solidFill>
                  <a:schemeClr val="bg1"/>
                </a:solidFill>
              </a:rPr>
              <a:t> </a:t>
            </a:r>
            <a:r>
              <a:rPr lang="en-US" sz="1800" dirty="0"/>
              <a:t>OSTβ deficiency leads to an intestinal phenotype similar to </a:t>
            </a:r>
            <a:r>
              <a:rPr lang="en-US" sz="1800" i="1" dirty="0"/>
              <a:t>Ostα</a:t>
            </a:r>
            <a:r>
              <a:rPr lang="en-US" sz="1800" i="1" baseline="30000" dirty="0"/>
              <a:t>-/</a:t>
            </a:r>
            <a:r>
              <a:rPr lang="en-US" sz="1800" baseline="30000" dirty="0"/>
              <a:t>-</a:t>
            </a:r>
            <a:r>
              <a:rPr lang="en-US" sz="1800" dirty="0"/>
              <a:t> mice. In </a:t>
            </a:r>
            <a:r>
              <a:rPr lang="en-US" sz="1800" i="1" dirty="0"/>
              <a:t>Ostβ</a:t>
            </a:r>
            <a:r>
              <a:rPr lang="en-US" sz="1800" i="1" baseline="30000" dirty="0"/>
              <a:t>-/-</a:t>
            </a:r>
            <a:r>
              <a:rPr lang="en-US" sz="1800" dirty="0"/>
              <a:t> mice BDL reveals an unexpected phenotype, beyond the isolated hepatoprotection seen in </a:t>
            </a:r>
            <a:r>
              <a:rPr lang="en-US" sz="1800" i="1" dirty="0"/>
              <a:t>Ostα</a:t>
            </a:r>
            <a:r>
              <a:rPr lang="en-US" sz="1800" i="1" baseline="30000" dirty="0"/>
              <a:t>-/-</a:t>
            </a:r>
            <a:r>
              <a:rPr lang="en-US" sz="1800" dirty="0"/>
              <a:t> mice. This suggests that the chaperone function of OSTβ is not restricted to OSTα</a:t>
            </a:r>
          </a:p>
        </p:txBody>
      </p:sp>
      <p:sp>
        <p:nvSpPr>
          <p:cNvPr id="15" name="Content Placeholder 1">
            <a:extLst>
              <a:ext uri="{FF2B5EF4-FFF2-40B4-BE49-F238E27FC236}">
                <a16:creationId xmlns:a16="http://schemas.microsoft.com/office/drawing/2014/main" id="{ED7631BF-05F3-4BA3-8507-9EC95BFDA4BB}"/>
              </a:ext>
            </a:extLst>
          </p:cNvPr>
          <p:cNvSpPr txBox="1">
            <a:spLocks/>
          </p:cNvSpPr>
          <p:nvPr/>
        </p:nvSpPr>
        <p:spPr>
          <a:xfrm>
            <a:off x="6457950" y="1665445"/>
            <a:ext cx="5734050" cy="324945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800" dirty="0"/>
              <a:t>After BDL clear differences were observed:</a:t>
            </a:r>
          </a:p>
          <a:p>
            <a:pPr lvl="1"/>
            <a:r>
              <a:rPr lang="en-GB" sz="1600" i="1" dirty="0"/>
              <a:t>Ostα</a:t>
            </a:r>
            <a:r>
              <a:rPr lang="en-GB" sz="1600" i="1" baseline="30000" dirty="0"/>
              <a:t>-/-</a:t>
            </a:r>
            <a:r>
              <a:rPr lang="en-GB" sz="1600" dirty="0"/>
              <a:t> and wild-type mice all survived</a:t>
            </a:r>
          </a:p>
          <a:p>
            <a:pPr lvl="1"/>
            <a:r>
              <a:rPr lang="en-GB" sz="1600" i="1" dirty="0"/>
              <a:t>Ostα</a:t>
            </a:r>
            <a:r>
              <a:rPr lang="en-GB" sz="1600" i="1" baseline="30000" dirty="0"/>
              <a:t>-/-</a:t>
            </a:r>
            <a:r>
              <a:rPr lang="en-GB" sz="1600" dirty="0"/>
              <a:t> mice had a hepatoprotective phenotype</a:t>
            </a:r>
          </a:p>
          <a:p>
            <a:pPr lvl="1"/>
            <a:r>
              <a:rPr lang="en-GB" sz="1600" dirty="0"/>
              <a:t>40–100% of </a:t>
            </a:r>
            <a:r>
              <a:rPr lang="en-GB" sz="1600" i="1" dirty="0"/>
              <a:t>Ostβ</a:t>
            </a:r>
            <a:r>
              <a:rPr lang="en-GB" sz="1600" i="1" baseline="30000" dirty="0"/>
              <a:t>-/-</a:t>
            </a:r>
            <a:r>
              <a:rPr lang="en-GB" sz="1600" dirty="0"/>
              <a:t> mice died within 5 days</a:t>
            </a:r>
          </a:p>
          <a:p>
            <a:r>
              <a:rPr lang="en-GB" sz="1800" dirty="0"/>
              <a:t>Surviving </a:t>
            </a:r>
            <a:r>
              <a:rPr lang="en-GB" sz="1800" i="1" dirty="0"/>
              <a:t>Ostβ</a:t>
            </a:r>
            <a:r>
              <a:rPr lang="en-GB" sz="1800" i="1" baseline="30000" dirty="0"/>
              <a:t>-/-</a:t>
            </a:r>
            <a:r>
              <a:rPr lang="en-GB" sz="1800" dirty="0"/>
              <a:t> mice showed clear reductions in:</a:t>
            </a:r>
          </a:p>
          <a:p>
            <a:pPr lvl="1"/>
            <a:r>
              <a:rPr lang="en-GB" sz="1600" dirty="0"/>
              <a:t>Plasma bilirubin (</a:t>
            </a:r>
            <a:r>
              <a:rPr lang="en-GB" sz="1600" b="1" dirty="0">
                <a:sym typeface="Symbol" panose="05050102010706020507" pitchFamily="18" charset="2"/>
              </a:rPr>
              <a:t></a:t>
            </a:r>
            <a:r>
              <a:rPr lang="en-GB" sz="1600" dirty="0">
                <a:sym typeface="Symbol" panose="05050102010706020507" pitchFamily="18" charset="2"/>
              </a:rPr>
              <a:t> </a:t>
            </a:r>
            <a:r>
              <a:rPr lang="en-GB" sz="1600" dirty="0"/>
              <a:t>42%)</a:t>
            </a:r>
          </a:p>
          <a:p>
            <a:pPr lvl="1"/>
            <a:r>
              <a:rPr lang="en-GB" sz="1600" dirty="0"/>
              <a:t>Cholesterol (</a:t>
            </a:r>
            <a:r>
              <a:rPr lang="en-GB" sz="1600" b="1" dirty="0">
                <a:sym typeface="Symbol" panose="05050102010706020507" pitchFamily="18" charset="2"/>
              </a:rPr>
              <a:t>  </a:t>
            </a:r>
            <a:r>
              <a:rPr lang="en-GB" sz="1600" dirty="0"/>
              <a:t>38%)</a:t>
            </a:r>
          </a:p>
          <a:p>
            <a:pPr lvl="1"/>
            <a:r>
              <a:rPr lang="en-GB" sz="1600" dirty="0"/>
              <a:t>Bile acid (</a:t>
            </a:r>
            <a:r>
              <a:rPr lang="en-GB" sz="1600" b="1" dirty="0">
                <a:sym typeface="Symbol" panose="05050102010706020507" pitchFamily="18" charset="2"/>
              </a:rPr>
              <a:t> </a:t>
            </a:r>
            <a:r>
              <a:rPr lang="en-GB" sz="1600" dirty="0"/>
              <a:t>62%)</a:t>
            </a:r>
          </a:p>
          <a:p>
            <a:r>
              <a:rPr lang="en-GB" sz="1800" i="1" dirty="0"/>
              <a:t>Ostβ</a:t>
            </a:r>
            <a:r>
              <a:rPr lang="en-GB" sz="1800" i="1" baseline="30000" dirty="0"/>
              <a:t>-/-</a:t>
            </a:r>
            <a:r>
              <a:rPr lang="en-GB" sz="1800" dirty="0"/>
              <a:t> mice that died did not produce faeces</a:t>
            </a:r>
          </a:p>
          <a:p>
            <a:pPr lvl="1"/>
            <a:r>
              <a:rPr lang="en-GB" sz="1600" dirty="0"/>
              <a:t>Contents of small intestine and stomach were blackened</a:t>
            </a:r>
          </a:p>
        </p:txBody>
      </p:sp>
      <p:pic>
        <p:nvPicPr>
          <p:cNvPr id="9" name="Picture 8">
            <a:hlinkClick r:id="rId3" action="ppaction://hlinksldjump"/>
            <a:extLst>
              <a:ext uri="{FF2B5EF4-FFF2-40B4-BE49-F238E27FC236}">
                <a16:creationId xmlns:a16="http://schemas.microsoft.com/office/drawing/2014/main" id="{74623A90-FCA5-411B-B638-D12942A4673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1050099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6595158" cy="4622400"/>
          </a:xfrm>
        </p:spPr>
        <p:txBody>
          <a:bodyPr vert="horz" lIns="91440" tIns="45720" rIns="91440" bIns="45720" rtlCol="0" anchor="t">
            <a:noAutofit/>
          </a:bodyPr>
          <a:lstStyle/>
          <a:p>
            <a:pPr marL="0" indent="0">
              <a:buNone/>
            </a:pPr>
            <a:r>
              <a:rPr lang="en-US" sz="1800" b="1" dirty="0">
                <a:solidFill>
                  <a:schemeClr val="bg1"/>
                </a:solidFill>
                <a:highlight>
                  <a:srgbClr val="004A86"/>
                </a:highlight>
              </a:rPr>
              <a:t>BACKGROUND &amp; AIMS</a:t>
            </a:r>
            <a:r>
              <a:rPr lang="en-US" b="1" dirty="0">
                <a:solidFill>
                  <a:schemeClr val="bg1"/>
                </a:solidFill>
              </a:rPr>
              <a:t> </a:t>
            </a:r>
          </a:p>
          <a:p>
            <a:r>
              <a:rPr lang="en-US" sz="1800" dirty="0"/>
              <a:t>Mental health issues are underappreciated in WD</a:t>
            </a:r>
            <a:r>
              <a:rPr lang="en-US" sz="1800" baseline="30000" dirty="0"/>
              <a:t>1</a:t>
            </a:r>
            <a:r>
              <a:rPr lang="en-US" sz="1800" dirty="0"/>
              <a:t> </a:t>
            </a:r>
            <a:endParaRPr lang="en-US" sz="1800" dirty="0">
              <a:cs typeface="Arial"/>
            </a:endParaRPr>
          </a:p>
          <a:p>
            <a:r>
              <a:rPr lang="en-US" sz="1800" b="1" dirty="0"/>
              <a:t>AIMS</a:t>
            </a:r>
            <a:r>
              <a:rPr lang="en-US" sz="1800" dirty="0"/>
              <a:t>: </a:t>
            </a:r>
          </a:p>
          <a:p>
            <a:pPr lvl="1"/>
            <a:r>
              <a:rPr lang="en-US" sz="1600" dirty="0"/>
              <a:t>Determine the prevalence and clinical features of MDD in adults with WD</a:t>
            </a:r>
          </a:p>
          <a:p>
            <a:pPr lvl="1"/>
            <a:r>
              <a:rPr lang="en-US" sz="1600" dirty="0"/>
              <a:t>Evaluate whether MDD is related to liver and neurological disease and QoL</a:t>
            </a:r>
            <a:endParaRPr lang="en-GB" sz="1600" dirty="0"/>
          </a:p>
          <a:p>
            <a:pPr marL="0" indent="0">
              <a:buNone/>
            </a:pPr>
            <a:r>
              <a:rPr lang="en-GB" sz="1800" b="1" dirty="0">
                <a:solidFill>
                  <a:schemeClr val="bg1"/>
                </a:solidFill>
                <a:highlight>
                  <a:srgbClr val="004A86"/>
                </a:highlight>
              </a:rPr>
              <a:t>METHODS</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a:bodyPr>
          <a:lstStyle/>
          <a:p>
            <a:r>
              <a:rPr lang="en-US" dirty="0">
                <a:ea typeface="+mj-lt"/>
                <a:cs typeface="+mj-lt"/>
              </a:rPr>
              <a:t>Major depressive disorder in patients with Wilson's disease: </a:t>
            </a:r>
            <a:br>
              <a:rPr lang="en-US" dirty="0">
                <a:ea typeface="+mj-lt"/>
                <a:cs typeface="+mj-lt"/>
              </a:rPr>
            </a:br>
            <a:r>
              <a:rPr lang="en-US" dirty="0">
                <a:ea typeface="+mj-lt"/>
                <a:cs typeface="+mj-lt"/>
              </a:rPr>
              <a:t>relationship with liver disease, neurological disease and quality of life</a:t>
            </a:r>
            <a:endParaRPr lang="en-US"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dirty="0"/>
              <a:t>*Statistical analyses included Wilcoxon Rank Sum, Chi-squared or Fisher’s exact tests; </a:t>
            </a:r>
            <a:r>
              <a:rPr lang="en-US" baseline="30000" dirty="0"/>
              <a:t>†</a:t>
            </a:r>
            <a:r>
              <a:rPr lang="en-US" dirty="0"/>
              <a:t>Based on imaging, </a:t>
            </a:r>
            <a:r>
              <a:rPr lang="en-GB" dirty="0"/>
              <a:t>APRI and Fib4</a:t>
            </a:r>
            <a:endParaRPr lang="en-US" dirty="0"/>
          </a:p>
          <a:p>
            <a:r>
              <a:rPr lang="en-US" dirty="0"/>
              <a:t>1. Schaefer M, et al. Clin Res Hepatol Gastroenterol 2016;40:349–56</a:t>
            </a:r>
          </a:p>
          <a:p>
            <a:r>
              <a:rPr lang="en-GB" dirty="0"/>
              <a:t>Camarata M, et al. DILC 2020; FRI303</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423863" y="3440021"/>
            <a:ext cx="6849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7273160" y="1338263"/>
            <a:ext cx="0" cy="501042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7C6A8EA-AF6C-4B97-B3B2-BE67E422020D}"/>
              </a:ext>
            </a:extLst>
          </p:cNvPr>
          <p:cNvSpPr/>
          <p:nvPr/>
        </p:nvSpPr>
        <p:spPr>
          <a:xfrm>
            <a:off x="1815511" y="3496842"/>
            <a:ext cx="3960000" cy="324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Multi-site WD registry initiated (December 2017) </a:t>
            </a:r>
          </a:p>
        </p:txBody>
      </p:sp>
      <p:sp>
        <p:nvSpPr>
          <p:cNvPr id="10" name="Rectangle 9">
            <a:extLst>
              <a:ext uri="{FF2B5EF4-FFF2-40B4-BE49-F238E27FC236}">
                <a16:creationId xmlns:a16="http://schemas.microsoft.com/office/drawing/2014/main" id="{7A8D434B-7613-4552-BFAB-C735AC8A5C8F}"/>
              </a:ext>
            </a:extLst>
          </p:cNvPr>
          <p:cNvSpPr/>
          <p:nvPr/>
        </p:nvSpPr>
        <p:spPr>
          <a:xfrm>
            <a:off x="532723" y="3974708"/>
            <a:ext cx="6525577" cy="133132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55 patients enrolled and evaluated via questionnaire: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Assessed for c</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ognition, mood, psychosis, substance use, anxiety, perceived stress, personality change, and QoL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MINI-7: determination of MDD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Hepatological and neurological assessment (UWDRS)</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7E190B9-9E75-4E0F-B6D6-0344008DFC7B}"/>
              </a:ext>
            </a:extLst>
          </p:cNvPr>
          <p:cNvSpPr/>
          <p:nvPr/>
        </p:nvSpPr>
        <p:spPr>
          <a:xfrm>
            <a:off x="1188946" y="5465125"/>
            <a:ext cx="5213130" cy="324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Depression reviewed at first presentation and diagnosis</a:t>
            </a:r>
          </a:p>
        </p:txBody>
      </p:sp>
      <p:sp>
        <p:nvSpPr>
          <p:cNvPr id="13" name="Rectangle 12">
            <a:extLst>
              <a:ext uri="{FF2B5EF4-FFF2-40B4-BE49-F238E27FC236}">
                <a16:creationId xmlns:a16="http://schemas.microsoft.com/office/drawing/2014/main" id="{32E3F8A9-A089-4ABE-9070-F76A7730B510}"/>
              </a:ext>
            </a:extLst>
          </p:cNvPr>
          <p:cNvSpPr/>
          <p:nvPr/>
        </p:nvSpPr>
        <p:spPr>
          <a:xfrm>
            <a:off x="2707693" y="5949515"/>
            <a:ext cx="2175636" cy="324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Statistical analyses*</a:t>
            </a:r>
          </a:p>
        </p:txBody>
      </p:sp>
      <p:cxnSp>
        <p:nvCxnSpPr>
          <p:cNvPr id="16" name="Straight Arrow Connector 15">
            <a:extLst>
              <a:ext uri="{FF2B5EF4-FFF2-40B4-BE49-F238E27FC236}">
                <a16:creationId xmlns:a16="http://schemas.microsoft.com/office/drawing/2014/main" id="{F8A9DAF4-95C3-42A2-9466-4471D600190B}"/>
              </a:ext>
            </a:extLst>
          </p:cNvPr>
          <p:cNvCxnSpPr>
            <a:cxnSpLocks/>
            <a:stCxn id="6" idx="2"/>
            <a:endCxn id="10" idx="0"/>
          </p:cNvCxnSpPr>
          <p:nvPr/>
        </p:nvCxnSpPr>
        <p:spPr>
          <a:xfrm>
            <a:off x="3795511" y="3820842"/>
            <a:ext cx="1" cy="1538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CBE8270-F3F7-4844-A735-1508234F85F1}"/>
              </a:ext>
            </a:extLst>
          </p:cNvPr>
          <p:cNvCxnSpPr>
            <a:cxnSpLocks/>
            <a:stCxn id="10" idx="2"/>
            <a:endCxn id="12" idx="0"/>
          </p:cNvCxnSpPr>
          <p:nvPr/>
        </p:nvCxnSpPr>
        <p:spPr>
          <a:xfrm flipH="1">
            <a:off x="3795511" y="5306037"/>
            <a:ext cx="1" cy="1590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3F6C6C-BDD8-418E-A473-912F26F51781}"/>
              </a:ext>
            </a:extLst>
          </p:cNvPr>
          <p:cNvCxnSpPr>
            <a:cxnSpLocks/>
            <a:stCxn id="12" idx="2"/>
            <a:endCxn id="13" idx="0"/>
          </p:cNvCxnSpPr>
          <p:nvPr/>
        </p:nvCxnSpPr>
        <p:spPr>
          <a:xfrm>
            <a:off x="3795511" y="5789125"/>
            <a:ext cx="0" cy="1603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1">
            <a:extLst>
              <a:ext uri="{FF2B5EF4-FFF2-40B4-BE49-F238E27FC236}">
                <a16:creationId xmlns:a16="http://schemas.microsoft.com/office/drawing/2014/main" id="{674206BD-AB5F-4922-96E7-73ACF36C0587}"/>
              </a:ext>
            </a:extLst>
          </p:cNvPr>
          <p:cNvSpPr txBox="1">
            <a:spLocks/>
          </p:cNvSpPr>
          <p:nvPr/>
        </p:nvSpPr>
        <p:spPr>
          <a:xfrm>
            <a:off x="7306425" y="1340769"/>
            <a:ext cx="4570268" cy="4622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RESULTS</a:t>
            </a: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graphicFrame>
        <p:nvGraphicFramePr>
          <p:cNvPr id="21" name="Table 22">
            <a:extLst>
              <a:ext uri="{FF2B5EF4-FFF2-40B4-BE49-F238E27FC236}">
                <a16:creationId xmlns:a16="http://schemas.microsoft.com/office/drawing/2014/main" id="{8D7E5F1F-AE84-4753-A35C-0D0FD7BEF73E}"/>
              </a:ext>
            </a:extLst>
          </p:cNvPr>
          <p:cNvGraphicFramePr>
            <a:graphicFrameLocks noGrp="1"/>
          </p:cNvGraphicFramePr>
          <p:nvPr>
            <p:extLst>
              <p:ext uri="{D42A27DB-BD31-4B8C-83A1-F6EECF244321}">
                <p14:modId xmlns:p14="http://schemas.microsoft.com/office/powerpoint/2010/main" val="4106184727"/>
              </p:ext>
            </p:extLst>
          </p:nvPr>
        </p:nvGraphicFramePr>
        <p:xfrm>
          <a:off x="7399299" y="1847110"/>
          <a:ext cx="4572987" cy="2537560"/>
        </p:xfrm>
        <a:graphic>
          <a:graphicData uri="http://schemas.openxmlformats.org/drawingml/2006/table">
            <a:tbl>
              <a:tblPr firstRow="1" bandRow="1">
                <a:tableStyleId>{5C22544A-7EE6-4342-B048-85BDC9FD1C3A}</a:tableStyleId>
              </a:tblPr>
              <a:tblGrid>
                <a:gridCol w="3564000">
                  <a:extLst>
                    <a:ext uri="{9D8B030D-6E8A-4147-A177-3AD203B41FA5}">
                      <a16:colId xmlns:a16="http://schemas.microsoft.com/office/drawing/2014/main" val="3610456132"/>
                    </a:ext>
                  </a:extLst>
                </a:gridCol>
                <a:gridCol w="1008987">
                  <a:extLst>
                    <a:ext uri="{9D8B030D-6E8A-4147-A177-3AD203B41FA5}">
                      <a16:colId xmlns:a16="http://schemas.microsoft.com/office/drawing/2014/main" val="2888809510"/>
                    </a:ext>
                  </a:extLst>
                </a:gridCol>
              </a:tblGrid>
              <a:tr h="370840">
                <a:tc>
                  <a:txBody>
                    <a:bodyPr/>
                    <a:lstStyle/>
                    <a:p>
                      <a:pPr algn="l"/>
                      <a:r>
                        <a:rPr lang="en-GB" sz="1600" dirty="0"/>
                        <a:t>Characteristics at enrolment</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Patients (N=55)</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437955"/>
                  </a:ext>
                </a:extLst>
              </a:tr>
              <a:tr h="370840">
                <a:tc>
                  <a:txBody>
                    <a:bodyPr/>
                    <a:lstStyle/>
                    <a:p>
                      <a:pPr algn="l"/>
                      <a:r>
                        <a:rPr lang="en-GB" sz="1600" dirty="0"/>
                        <a:t>Self-reported depression, n (%)</a:t>
                      </a:r>
                    </a:p>
                    <a:p>
                      <a:pPr lvl="1" algn="l"/>
                      <a:r>
                        <a:rPr lang="en-GB" sz="1600" dirty="0"/>
                        <a:t>At first presentation of WD</a:t>
                      </a:r>
                    </a:p>
                    <a:p>
                      <a:pPr lvl="1" algn="l"/>
                      <a:r>
                        <a:rPr lang="en-GB" sz="1600" dirty="0"/>
                        <a:t>At diagnosis of WD</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600" dirty="0"/>
                    </a:p>
                    <a:p>
                      <a:pPr algn="ctr"/>
                      <a:r>
                        <a:rPr lang="en-GB" sz="1600" dirty="0"/>
                        <a:t>14 (26)</a:t>
                      </a:r>
                    </a:p>
                    <a:p>
                      <a:pPr algn="ctr"/>
                      <a:r>
                        <a:rPr lang="en-GB" sz="1600" dirty="0"/>
                        <a:t>18 (33)</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0514374"/>
                  </a:ext>
                </a:extLst>
              </a:tr>
              <a:tr h="370840">
                <a:tc>
                  <a:txBody>
                    <a:bodyPr/>
                    <a:lstStyle/>
                    <a:p>
                      <a:pPr algn="l"/>
                      <a:r>
                        <a:rPr lang="en-GB" sz="1600" dirty="0"/>
                        <a:t>Lifetime history of MDD, n (%)</a:t>
                      </a:r>
                    </a:p>
                    <a:p>
                      <a:pPr marL="360000" lvl="1" algn="l"/>
                      <a:r>
                        <a:rPr lang="en-GB" sz="1600" dirty="0"/>
                        <a:t>Current antidepressant use, n (%)</a:t>
                      </a:r>
                    </a:p>
                    <a:p>
                      <a:pPr marL="360000" lvl="1" algn="l"/>
                      <a:r>
                        <a:rPr lang="en-GB" sz="1600" dirty="0"/>
                        <a:t>Historic antidepressant use, n (%)</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19 (35) </a:t>
                      </a:r>
                    </a:p>
                    <a:p>
                      <a:pPr algn="ctr"/>
                      <a:r>
                        <a:rPr lang="en-GB" sz="1600" dirty="0"/>
                        <a:t>9 (47)</a:t>
                      </a:r>
                    </a:p>
                    <a:p>
                      <a:pPr algn="ctr"/>
                      <a:r>
                        <a:rPr lang="en-GB" sz="1600" dirty="0"/>
                        <a:t>10 (53)</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513537"/>
                  </a:ext>
                </a:extLst>
              </a:tr>
              <a:tr h="370840">
                <a:tc>
                  <a:txBody>
                    <a:bodyPr/>
                    <a:lstStyle/>
                    <a:p>
                      <a:pPr algn="l"/>
                      <a:r>
                        <a:rPr lang="en-GB" sz="1600" dirty="0"/>
                        <a:t>Cirrhosis</a:t>
                      </a:r>
                      <a:r>
                        <a:rPr lang="en-GB" sz="1600" baseline="30000" dirty="0"/>
                        <a:t>†</a:t>
                      </a:r>
                      <a:r>
                        <a:rPr lang="en-GB" sz="1600" baseline="0" dirty="0"/>
                        <a:t>, n (%)</a:t>
                      </a:r>
                      <a:endParaRPr lang="en-GB" sz="1600"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12 (24)</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012641"/>
                  </a:ext>
                </a:extLst>
              </a:tr>
            </a:tbl>
          </a:graphicData>
        </a:graphic>
      </p:graphicFrame>
      <p:pic>
        <p:nvPicPr>
          <p:cNvPr id="17" name="Picture 16">
            <a:hlinkClick r:id="rId3" action="ppaction://hlinksldjump"/>
            <a:extLst>
              <a:ext uri="{FF2B5EF4-FFF2-40B4-BE49-F238E27FC236}">
                <a16:creationId xmlns:a16="http://schemas.microsoft.com/office/drawing/2014/main" id="{6E42FE4A-0C48-49D7-B4ED-807356FC42F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244768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AC4C-DE85-47A6-9C52-284B0B4641BC}"/>
              </a:ext>
            </a:extLst>
          </p:cNvPr>
          <p:cNvSpPr>
            <a:spLocks noGrp="1"/>
          </p:cNvSpPr>
          <p:nvPr>
            <p:ph type="title"/>
          </p:nvPr>
        </p:nvSpPr>
        <p:spPr/>
        <p:txBody>
          <a:bodyPr/>
          <a:lstStyle/>
          <a:p>
            <a:r>
              <a:rPr lang="en-GB" b="0" i="0" u="none" strike="noStrike" dirty="0">
                <a:solidFill>
                  <a:srgbClr val="FFFFFF"/>
                </a:solidFill>
                <a:effectLst/>
                <a:latin typeface="Arial" panose="020B0604020202020204" pitchFamily="34" charset="0"/>
              </a:rPr>
              <a:t>About these slides</a:t>
            </a:r>
            <a:r>
              <a:rPr lang="en-GB" b="0" i="0" dirty="0">
                <a:solidFill>
                  <a:srgbClr val="000000"/>
                </a:solidFill>
                <a:effectLst/>
                <a:latin typeface="Arial" panose="020B0604020202020204" pitchFamily="34" charset="0"/>
              </a:rPr>
              <a:t>​</a:t>
            </a:r>
            <a:endParaRPr lang="en-US" dirty="0"/>
          </a:p>
        </p:txBody>
      </p:sp>
      <p:sp>
        <p:nvSpPr>
          <p:cNvPr id="3" name="Text Placeholder 2">
            <a:extLst>
              <a:ext uri="{FF2B5EF4-FFF2-40B4-BE49-F238E27FC236}">
                <a16:creationId xmlns:a16="http://schemas.microsoft.com/office/drawing/2014/main" id="{417B9E82-0869-47CD-A8F2-C05A3CA6616C}"/>
              </a:ext>
            </a:extLst>
          </p:cNvPr>
          <p:cNvSpPr>
            <a:spLocks noGrp="1"/>
          </p:cNvSpPr>
          <p:nvPr>
            <p:ph type="body" sz="quarter" idx="10"/>
          </p:nvPr>
        </p:nvSpPr>
        <p:spPr/>
        <p:txBody>
          <a:bodyPr/>
          <a:lstStyle/>
          <a:p>
            <a:endParaRPr lang="en-US" dirty="0"/>
          </a:p>
        </p:txBody>
      </p:sp>
      <p:sp>
        <p:nvSpPr>
          <p:cNvPr id="4" name="Content Placeholder 3">
            <a:extLst>
              <a:ext uri="{FF2B5EF4-FFF2-40B4-BE49-F238E27FC236}">
                <a16:creationId xmlns:a16="http://schemas.microsoft.com/office/drawing/2014/main" id="{924FC199-316D-4C1E-87CF-0959362555FC}"/>
              </a:ext>
            </a:extLst>
          </p:cNvPr>
          <p:cNvSpPr>
            <a:spLocks noGrp="1"/>
          </p:cNvSpPr>
          <p:nvPr>
            <p:ph sz="half" idx="1"/>
          </p:nvPr>
        </p:nvSpPr>
        <p:spPr/>
        <p:txBody>
          <a:bodyPr/>
          <a:lstStyle/>
          <a:p>
            <a:pPr fontAlgn="base">
              <a:spcBef>
                <a:spcPts val="1200"/>
              </a:spcBef>
            </a:pPr>
            <a:r>
              <a:rPr lang="it-IT" dirty="0">
                <a:solidFill>
                  <a:srgbClr val="000000"/>
                </a:solidFill>
                <a:latin typeface="Arial" panose="020B0604020202020204" pitchFamily="34" charset="0"/>
              </a:rPr>
              <a:t>These slides provide highlights of new data presented at Digital ILC 2020​</a:t>
            </a:r>
            <a:endParaRPr lang="en-GB" dirty="0">
              <a:solidFill>
                <a:srgbClr val="000000"/>
              </a:solidFill>
              <a:latin typeface="Arial" panose="020B0604020202020204" pitchFamily="34" charset="0"/>
            </a:endParaRPr>
          </a:p>
          <a:p>
            <a:pPr fontAlgn="base">
              <a:spcBef>
                <a:spcPts val="1200"/>
              </a:spcBef>
            </a:pPr>
            <a:r>
              <a:rPr lang="en-US" dirty="0">
                <a:solidFill>
                  <a:srgbClr val="000000"/>
                </a:solidFill>
                <a:latin typeface="Arial" panose="020B0604020202020204" pitchFamily="34" charset="0"/>
              </a:rPr>
              <a:t>Please feel free to use, adapt, and share these slides for your own personal use; however, please acknowledge EASL as the source​</a:t>
            </a:r>
          </a:p>
          <a:p>
            <a:pPr fontAlgn="base">
              <a:spcBef>
                <a:spcPts val="1200"/>
              </a:spcBef>
            </a:pPr>
            <a:r>
              <a:rPr lang="en-GB" dirty="0">
                <a:solidFill>
                  <a:srgbClr val="000000"/>
                </a:solidFill>
                <a:latin typeface="Arial" panose="020B0604020202020204" pitchFamily="34" charset="0"/>
              </a:rPr>
              <a:t>Definitions of all abbreviations shown in these slides, and a full copy of the original abstract text, are provided within the slide notes</a:t>
            </a:r>
            <a:r>
              <a:rPr lang="en-US" dirty="0">
                <a:solidFill>
                  <a:srgbClr val="000000"/>
                </a:solidFill>
                <a:latin typeface="Arial" panose="020B0604020202020204" pitchFamily="34" charset="0"/>
              </a:rPr>
              <a:t>​</a:t>
            </a:r>
          </a:p>
          <a:p>
            <a:pPr fontAlgn="base">
              <a:spcBef>
                <a:spcPts val="1200"/>
              </a:spcBef>
            </a:pPr>
            <a:r>
              <a:rPr lang="en-US" dirty="0">
                <a:solidFill>
                  <a:srgbClr val="000000"/>
                </a:solidFill>
                <a:latin typeface="Arial" panose="020B0604020202020204" pitchFamily="34" charset="0"/>
              </a:rPr>
              <a:t>Submitted abstracts are included in the slide notes, but data may not be identical to the final presented data shown on the slides</a:t>
            </a:r>
            <a:r>
              <a:rPr lang="en-GB" dirty="0">
                <a:solidFill>
                  <a:srgbClr val="000000"/>
                </a:solidFill>
                <a:latin typeface="Arial" panose="020B0604020202020204" pitchFamily="34" charset="0"/>
              </a:rPr>
              <a:t>​</a:t>
            </a:r>
          </a:p>
          <a:p>
            <a:pPr fontAlgn="base">
              <a:spcBef>
                <a:spcPts val="1200"/>
              </a:spcBef>
            </a:pPr>
            <a:r>
              <a:rPr lang="en-US" dirty="0"/>
              <a:t>When you see a symbol like this:       , you can click on it to return to the​ contents page</a:t>
            </a:r>
            <a:endParaRPr lang="en-US" dirty="0">
              <a:solidFill>
                <a:srgbClr val="000000"/>
              </a:solidFill>
              <a:latin typeface="Arial"/>
              <a:cs typeface="Arial"/>
            </a:endParaRPr>
          </a:p>
          <a:p>
            <a:pPr algn="l" rtl="0" fontAlgn="base">
              <a:buFont typeface="Arial" panose="020B0604020202020204" pitchFamily="34" charset="0"/>
              <a:buChar char="•"/>
            </a:pPr>
            <a:endParaRPr lang="en-GB" b="0" i="0" dirty="0">
              <a:solidFill>
                <a:srgbClr val="000000"/>
              </a:solidFill>
              <a:effectLst/>
              <a:latin typeface="Arial" panose="020B0604020202020204" pitchFamily="34" charset="0"/>
            </a:endParaRPr>
          </a:p>
          <a:p>
            <a:endParaRPr lang="en-US" dirty="0"/>
          </a:p>
        </p:txBody>
      </p:sp>
      <p:pic>
        <p:nvPicPr>
          <p:cNvPr id="6" name="Picture 2">
            <a:extLst>
              <a:ext uri="{FF2B5EF4-FFF2-40B4-BE49-F238E27FC236}">
                <a16:creationId xmlns:a16="http://schemas.microsoft.com/office/drawing/2014/main" id="{910E5FE7-0850-4DFB-9EFF-89069E4CC5C2}"/>
              </a:ext>
            </a:extLst>
          </p:cNvPr>
          <p:cNvPicPr>
            <a:picLocks noChangeAspect="1"/>
          </p:cNvPicPr>
          <p:nvPr/>
        </p:nvPicPr>
        <p:blipFill>
          <a:blip r:embed="rId3"/>
          <a:stretch>
            <a:fillRect/>
          </a:stretch>
        </p:blipFill>
        <p:spPr>
          <a:xfrm>
            <a:off x="4638502" y="4033207"/>
            <a:ext cx="381000" cy="381000"/>
          </a:xfrm>
          <a:prstGeom prst="rect">
            <a:avLst/>
          </a:prstGeom>
          <a:ln>
            <a:noFill/>
          </a:ln>
        </p:spPr>
      </p:pic>
      <p:sp>
        <p:nvSpPr>
          <p:cNvPr id="7" name="TextBox 6">
            <a:extLst>
              <a:ext uri="{FF2B5EF4-FFF2-40B4-BE49-F238E27FC236}">
                <a16:creationId xmlns:a16="http://schemas.microsoft.com/office/drawing/2014/main" id="{991DDAA7-B511-407E-838E-A29E8751E43A}"/>
              </a:ext>
            </a:extLst>
          </p:cNvPr>
          <p:cNvSpPr txBox="1"/>
          <p:nvPr/>
        </p:nvSpPr>
        <p:spPr>
          <a:xfrm>
            <a:off x="2279576" y="4806662"/>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3981751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1935" y="1340769"/>
            <a:ext cx="5670248" cy="4622400"/>
          </a:xfrm>
        </p:spPr>
        <p:txBody>
          <a:bodyPr vert="horz" lIns="91440" tIns="45720" rIns="91440" bIns="45720" rtlCol="0" anchor="t">
            <a:noAutofit/>
          </a:bodyPr>
          <a:lstStyle/>
          <a:p>
            <a:pPr marL="0" indent="0">
              <a:buNone/>
            </a:pPr>
            <a:r>
              <a:rPr lang="en-US" sz="1800" b="1" dirty="0">
                <a:solidFill>
                  <a:schemeClr val="bg1"/>
                </a:solidFill>
                <a:highlight>
                  <a:srgbClr val="004A86"/>
                </a:highlight>
              </a:rPr>
              <a:t>RESULTS (CONT.)</a:t>
            </a:r>
            <a:r>
              <a:rPr lang="en-US" b="1" dirty="0">
                <a:solidFill>
                  <a:schemeClr val="bg1"/>
                </a:solidFill>
              </a:rPr>
              <a:t> </a:t>
            </a:r>
            <a:endParaRPr lang="en-GB" dirty="0"/>
          </a:p>
          <a:p>
            <a:r>
              <a:rPr lang="en-GB" sz="1800" dirty="0"/>
              <a:t>No association between cirrhosis and lifetime MDD or current depression </a:t>
            </a:r>
          </a:p>
          <a:p>
            <a:endParaRPr lang="en-GB" sz="1800" dirty="0"/>
          </a:p>
          <a:p>
            <a:endParaRPr lang="en-GB" sz="1800" dirty="0"/>
          </a:p>
          <a:p>
            <a:endParaRPr lang="en-GB" sz="1800" dirty="0"/>
          </a:p>
          <a:p>
            <a:pPr marL="0" indent="0">
              <a:buNone/>
            </a:pPr>
            <a:endParaRPr lang="en-US" sz="1800" dirty="0"/>
          </a:p>
          <a:p>
            <a:r>
              <a:rPr lang="en-US" sz="1800" dirty="0"/>
              <a:t>In patients with cirrhosis liver disease severity did not differ in those with or without MDD*</a:t>
            </a:r>
            <a:endParaRPr lang="en-US" sz="1800" b="1" dirty="0">
              <a:highlight>
                <a:srgbClr val="004A86"/>
              </a:highlight>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a:bodyPr>
          <a:lstStyle/>
          <a:p>
            <a:r>
              <a:rPr lang="en-US" dirty="0"/>
              <a:t>Major depressive disorder in patients with Wilson's disease: relationship with liver disease, neurological disease and quality of life</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endParaRPr lang="en-GB" dirty="0"/>
          </a:p>
          <a:p>
            <a:r>
              <a:rPr lang="en-GB" dirty="0"/>
              <a:t>*</a:t>
            </a:r>
            <a:r>
              <a:rPr lang="en-US" dirty="0"/>
              <a:t>2 patients (1 with MDD) took medication for hepatic encephalopathy</a:t>
            </a:r>
            <a:endParaRPr lang="en-GB" dirty="0"/>
          </a:p>
          <a:p>
            <a:r>
              <a:rPr lang="en-GB" dirty="0"/>
              <a:t>1. Lee K, et al. Psychosomatics 2013;4:52–9</a:t>
            </a:r>
          </a:p>
          <a:p>
            <a:r>
              <a:rPr lang="en-GB" dirty="0"/>
              <a:t>Camarata M, et al. DILC 2020; FRI303</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567559" y="5375122"/>
            <a:ext cx="1119606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5">
            <a:extLst>
              <a:ext uri="{FF2B5EF4-FFF2-40B4-BE49-F238E27FC236}">
                <a16:creationId xmlns:a16="http://schemas.microsoft.com/office/drawing/2014/main" id="{4A5EA441-8203-4029-94CA-47E6099B49FC}"/>
              </a:ext>
            </a:extLst>
          </p:cNvPr>
          <p:cNvGraphicFramePr>
            <a:graphicFrameLocks noGrp="1"/>
          </p:cNvGraphicFramePr>
          <p:nvPr>
            <p:extLst>
              <p:ext uri="{D42A27DB-BD31-4B8C-83A1-F6EECF244321}">
                <p14:modId xmlns:p14="http://schemas.microsoft.com/office/powerpoint/2010/main" val="497899354"/>
              </p:ext>
            </p:extLst>
          </p:nvPr>
        </p:nvGraphicFramePr>
        <p:xfrm>
          <a:off x="523967" y="2337708"/>
          <a:ext cx="5466183" cy="1282800"/>
        </p:xfrm>
        <a:graphic>
          <a:graphicData uri="http://schemas.openxmlformats.org/drawingml/2006/table">
            <a:tbl>
              <a:tblPr firstRow="1" bandRow="1">
                <a:tableStyleId>{5C22544A-7EE6-4342-B048-85BDC9FD1C3A}</a:tableStyleId>
              </a:tblPr>
              <a:tblGrid>
                <a:gridCol w="2681686">
                  <a:extLst>
                    <a:ext uri="{9D8B030D-6E8A-4147-A177-3AD203B41FA5}">
                      <a16:colId xmlns:a16="http://schemas.microsoft.com/office/drawing/2014/main" val="4218136775"/>
                    </a:ext>
                  </a:extLst>
                </a:gridCol>
                <a:gridCol w="1030014">
                  <a:extLst>
                    <a:ext uri="{9D8B030D-6E8A-4147-A177-3AD203B41FA5}">
                      <a16:colId xmlns:a16="http://schemas.microsoft.com/office/drawing/2014/main" val="509795669"/>
                    </a:ext>
                  </a:extLst>
                </a:gridCol>
                <a:gridCol w="998483">
                  <a:extLst>
                    <a:ext uri="{9D8B030D-6E8A-4147-A177-3AD203B41FA5}">
                      <a16:colId xmlns:a16="http://schemas.microsoft.com/office/drawing/2014/main" val="1185945211"/>
                    </a:ext>
                  </a:extLst>
                </a:gridCol>
                <a:gridCol w="756000">
                  <a:extLst>
                    <a:ext uri="{9D8B030D-6E8A-4147-A177-3AD203B41FA5}">
                      <a16:colId xmlns:a16="http://schemas.microsoft.com/office/drawing/2014/main" val="242184589"/>
                    </a:ext>
                  </a:extLst>
                </a:gridCol>
              </a:tblGrid>
              <a:tr h="0">
                <a:tc>
                  <a:txBody>
                    <a:bodyPr/>
                    <a:lstStyle/>
                    <a:p>
                      <a:pPr algn="l"/>
                      <a:r>
                        <a:rPr lang="en-GB" sz="1400" dirty="0"/>
                        <a:t>Variable</a:t>
                      </a: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With cirrhosis</a:t>
                      </a: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Without cirrhosis</a:t>
                      </a: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p-value</a:t>
                      </a: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41080"/>
                  </a:ext>
                </a:extLst>
              </a:tr>
              <a:tr h="0">
                <a:tc>
                  <a:txBody>
                    <a:bodyPr/>
                    <a:lstStyle/>
                    <a:p>
                      <a:pPr algn="l"/>
                      <a:r>
                        <a:rPr lang="en-GB" sz="1400" dirty="0"/>
                        <a:t>MDD, %</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33 </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35</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1.00</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435983"/>
                  </a:ext>
                </a:extLst>
              </a:tr>
              <a:tr h="0">
                <a:tc>
                  <a:txBody>
                    <a:bodyPr/>
                    <a:lstStyle/>
                    <a:p>
                      <a:pPr algn="l"/>
                      <a:r>
                        <a:rPr lang="en-GB" sz="1400" dirty="0"/>
                        <a:t>PHQ-9 score of depression symptomology, median</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0.15</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8964575"/>
                  </a:ext>
                </a:extLst>
              </a:tr>
            </a:tbl>
          </a:graphicData>
        </a:graphic>
      </p:graphicFrame>
      <p:graphicFrame>
        <p:nvGraphicFramePr>
          <p:cNvPr id="10" name="Table 5">
            <a:extLst>
              <a:ext uri="{FF2B5EF4-FFF2-40B4-BE49-F238E27FC236}">
                <a16:creationId xmlns:a16="http://schemas.microsoft.com/office/drawing/2014/main" id="{89EBD65F-9E7A-4CDC-AC43-2178B213E13C}"/>
              </a:ext>
            </a:extLst>
          </p:cNvPr>
          <p:cNvGraphicFramePr>
            <a:graphicFrameLocks noGrp="1"/>
          </p:cNvGraphicFramePr>
          <p:nvPr>
            <p:extLst>
              <p:ext uri="{D42A27DB-BD31-4B8C-83A1-F6EECF244321}">
                <p14:modId xmlns:p14="http://schemas.microsoft.com/office/powerpoint/2010/main" val="24165894"/>
              </p:ext>
            </p:extLst>
          </p:nvPr>
        </p:nvGraphicFramePr>
        <p:xfrm>
          <a:off x="6336931" y="3078135"/>
          <a:ext cx="5472000" cy="2210880"/>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4218136775"/>
                    </a:ext>
                  </a:extLst>
                </a:gridCol>
                <a:gridCol w="1008000">
                  <a:extLst>
                    <a:ext uri="{9D8B030D-6E8A-4147-A177-3AD203B41FA5}">
                      <a16:colId xmlns:a16="http://schemas.microsoft.com/office/drawing/2014/main" val="509795669"/>
                    </a:ext>
                  </a:extLst>
                </a:gridCol>
                <a:gridCol w="1008000">
                  <a:extLst>
                    <a:ext uri="{9D8B030D-6E8A-4147-A177-3AD203B41FA5}">
                      <a16:colId xmlns:a16="http://schemas.microsoft.com/office/drawing/2014/main" val="1185945211"/>
                    </a:ext>
                  </a:extLst>
                </a:gridCol>
                <a:gridCol w="756000">
                  <a:extLst>
                    <a:ext uri="{9D8B030D-6E8A-4147-A177-3AD203B41FA5}">
                      <a16:colId xmlns:a16="http://schemas.microsoft.com/office/drawing/2014/main" val="242184589"/>
                    </a:ext>
                  </a:extLst>
                </a:gridCol>
              </a:tblGrid>
              <a:tr h="0">
                <a:tc>
                  <a:txBody>
                    <a:bodyPr/>
                    <a:lstStyle/>
                    <a:p>
                      <a:pPr algn="l"/>
                      <a:r>
                        <a:rPr lang="en-GB" sz="1400" dirty="0"/>
                        <a:t>Variable</a:t>
                      </a: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With</a:t>
                      </a:r>
                      <a:br>
                        <a:rPr lang="en-GB" sz="1400" dirty="0"/>
                      </a:br>
                      <a:r>
                        <a:rPr lang="en-GB" sz="1400" dirty="0"/>
                        <a:t>MDD</a:t>
                      </a: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Without MDD</a:t>
                      </a: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p-value</a:t>
                      </a: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41080"/>
                  </a:ext>
                </a:extLst>
              </a:tr>
              <a:tr h="0">
                <a:tc>
                  <a:txBody>
                    <a:bodyPr/>
                    <a:lstStyle/>
                    <a:p>
                      <a:pPr algn="l"/>
                      <a:r>
                        <a:rPr lang="en-GB" sz="1400" dirty="0"/>
                        <a:t>Mental health QoL, median</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43</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52.7</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0.042</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064263"/>
                  </a:ext>
                </a:extLst>
              </a:tr>
              <a:tr h="0">
                <a:tc>
                  <a:txBody>
                    <a:bodyPr/>
                    <a:lstStyle/>
                    <a:p>
                      <a:pPr marL="0" algn="l" defTabSz="914400" rtl="0" eaLnBrk="1" latinLnBrk="0" hangingPunct="1"/>
                      <a:r>
                        <a:rPr lang="en-GB" sz="1400" kern="1200" dirty="0">
                          <a:solidFill>
                            <a:schemeClr val="dk1"/>
                          </a:solidFill>
                          <a:latin typeface="+mn-lt"/>
                          <a:ea typeface="+mn-ea"/>
                          <a:cs typeface="+mn-cs"/>
                        </a:rPr>
                        <a:t>Physical health QoL, median</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55.6</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56.3</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0.69</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658019"/>
                  </a:ext>
                </a:extLst>
              </a:tr>
              <a:tr h="0">
                <a:tc>
                  <a:txBody>
                    <a:bodyPr/>
                    <a:lstStyle/>
                    <a:p>
                      <a:pPr algn="l"/>
                      <a:r>
                        <a:rPr lang="en-GB" sz="1400" dirty="0"/>
                        <a:t>Suicidal ideation, %</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32</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8</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0.05</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3427332"/>
                  </a:ext>
                </a:extLst>
              </a:tr>
              <a:tr h="0">
                <a:tc>
                  <a:txBody>
                    <a:bodyPr/>
                    <a:lstStyle/>
                    <a:p>
                      <a:pPr algn="l"/>
                      <a:r>
                        <a:rPr lang="en-GB" sz="1400" dirty="0"/>
                        <a:t>Anxiety, median</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3.5</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0.049</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8886520"/>
                  </a:ext>
                </a:extLst>
              </a:tr>
              <a:tr h="0">
                <a:tc>
                  <a:txBody>
                    <a:bodyPr/>
                    <a:lstStyle/>
                    <a:p>
                      <a:pPr algn="l"/>
                      <a:r>
                        <a:rPr lang="en-GB" sz="1400" dirty="0"/>
                        <a:t>Perceived stress, median</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19</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9</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0.007</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892359"/>
                  </a:ext>
                </a:extLst>
              </a:tr>
              <a:tr h="0">
                <a:tc>
                  <a:txBody>
                    <a:bodyPr/>
                    <a:lstStyle/>
                    <a:p>
                      <a:pPr algn="l"/>
                      <a:r>
                        <a:rPr lang="en-GB" sz="1400" dirty="0"/>
                        <a:t>Neuroticism, median</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7</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0.006</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5043628"/>
                  </a:ext>
                </a:extLst>
              </a:tr>
            </a:tbl>
          </a:graphicData>
        </a:graphic>
      </p:graphicFrame>
      <p:sp>
        <p:nvSpPr>
          <p:cNvPr id="12" name="Content Placeholder 1">
            <a:extLst>
              <a:ext uri="{FF2B5EF4-FFF2-40B4-BE49-F238E27FC236}">
                <a16:creationId xmlns:a16="http://schemas.microsoft.com/office/drawing/2014/main" id="{5D52E5A1-9CC1-41ED-819B-770D14E66C97}"/>
              </a:ext>
            </a:extLst>
          </p:cNvPr>
          <p:cNvSpPr txBox="1">
            <a:spLocks/>
          </p:cNvSpPr>
          <p:nvPr/>
        </p:nvSpPr>
        <p:spPr>
          <a:xfrm>
            <a:off x="429571" y="5422641"/>
            <a:ext cx="11196068" cy="675134"/>
          </a:xfrm>
          <a:prstGeom prst="rect">
            <a:avLst/>
          </a:prstGeom>
          <a:noFill/>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CONCLUSIONS</a:t>
            </a: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MDD is highly prevalent in WD and associated with worse mental health. Risk may be greater compared with other CLD.</a:t>
            </a:r>
            <a:r>
              <a:rPr kumimoji="0" lang="en-GB" sz="1800" b="0" i="0" u="none" strike="noStrike" kern="1200" cap="none" spc="0" normalizeH="0" baseline="30000" noProof="0" dirty="0">
                <a:ln>
                  <a:noFill/>
                </a:ln>
                <a:solidFill>
                  <a:prstClr val="black"/>
                </a:solidFill>
                <a:effectLst/>
                <a:uLnTx/>
                <a:uFillTx/>
                <a:latin typeface="Arial" panose="020B0604020202020204"/>
                <a:ea typeface="+mn-ea"/>
                <a:cs typeface="+mn-cs"/>
              </a:rPr>
              <a:t>1</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MDD was not associated with the severity of liver or neurological disease. Screening for depression should be considered in patients with WD</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13" name="Table 5">
            <a:extLst>
              <a:ext uri="{FF2B5EF4-FFF2-40B4-BE49-F238E27FC236}">
                <a16:creationId xmlns:a16="http://schemas.microsoft.com/office/drawing/2014/main" id="{DD178B64-516C-401D-BCB1-37B2352708A1}"/>
              </a:ext>
            </a:extLst>
          </p:cNvPr>
          <p:cNvGraphicFramePr>
            <a:graphicFrameLocks noGrp="1"/>
          </p:cNvGraphicFramePr>
          <p:nvPr>
            <p:extLst>
              <p:ext uri="{D42A27DB-BD31-4B8C-83A1-F6EECF244321}">
                <p14:modId xmlns:p14="http://schemas.microsoft.com/office/powerpoint/2010/main" val="4100028254"/>
              </p:ext>
            </p:extLst>
          </p:nvPr>
        </p:nvGraphicFramePr>
        <p:xfrm>
          <a:off x="523967" y="4313380"/>
          <a:ext cx="5466183" cy="870664"/>
        </p:xfrm>
        <a:graphic>
          <a:graphicData uri="http://schemas.openxmlformats.org/drawingml/2006/table">
            <a:tbl>
              <a:tblPr firstRow="1" bandRow="1">
                <a:tableStyleId>{5C22544A-7EE6-4342-B048-85BDC9FD1C3A}</a:tableStyleId>
              </a:tblPr>
              <a:tblGrid>
                <a:gridCol w="2681686">
                  <a:extLst>
                    <a:ext uri="{9D8B030D-6E8A-4147-A177-3AD203B41FA5}">
                      <a16:colId xmlns:a16="http://schemas.microsoft.com/office/drawing/2014/main" val="4218136775"/>
                    </a:ext>
                  </a:extLst>
                </a:gridCol>
                <a:gridCol w="1030014">
                  <a:extLst>
                    <a:ext uri="{9D8B030D-6E8A-4147-A177-3AD203B41FA5}">
                      <a16:colId xmlns:a16="http://schemas.microsoft.com/office/drawing/2014/main" val="509795669"/>
                    </a:ext>
                  </a:extLst>
                </a:gridCol>
                <a:gridCol w="998483">
                  <a:extLst>
                    <a:ext uri="{9D8B030D-6E8A-4147-A177-3AD203B41FA5}">
                      <a16:colId xmlns:a16="http://schemas.microsoft.com/office/drawing/2014/main" val="1185945211"/>
                    </a:ext>
                  </a:extLst>
                </a:gridCol>
                <a:gridCol w="756000">
                  <a:extLst>
                    <a:ext uri="{9D8B030D-6E8A-4147-A177-3AD203B41FA5}">
                      <a16:colId xmlns:a16="http://schemas.microsoft.com/office/drawing/2014/main" val="242184589"/>
                    </a:ext>
                  </a:extLst>
                </a:gridCol>
              </a:tblGrid>
              <a:tr h="553792">
                <a:tc>
                  <a:txBody>
                    <a:bodyPr/>
                    <a:lstStyle/>
                    <a:p>
                      <a:pPr algn="l"/>
                      <a:r>
                        <a:rPr lang="en-GB" sz="1400" dirty="0"/>
                        <a:t>Variable</a:t>
                      </a: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With</a:t>
                      </a:r>
                      <a:br>
                        <a:rPr lang="en-GB" sz="1400" dirty="0"/>
                      </a:br>
                      <a:r>
                        <a:rPr lang="en-GB" sz="1400" dirty="0"/>
                        <a:t>MDD</a:t>
                      </a: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Without MDD</a:t>
                      </a: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p-value</a:t>
                      </a: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41080"/>
                  </a:ext>
                </a:extLst>
              </a:tr>
              <a:tr h="316872">
                <a:tc>
                  <a:txBody>
                    <a:bodyPr/>
                    <a:lstStyle/>
                    <a:p>
                      <a:pPr marL="0" lvl="1" indent="-133200" algn="l"/>
                      <a:r>
                        <a:rPr lang="en-GB" sz="1400" dirty="0"/>
                        <a:t>Child−Pugh, median (range)</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 (5−5)</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6 (5−9)</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0.13</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435983"/>
                  </a:ext>
                </a:extLst>
              </a:tr>
            </a:tbl>
          </a:graphicData>
        </a:graphic>
      </p:graphicFrame>
      <p:sp>
        <p:nvSpPr>
          <p:cNvPr id="14" name="Content Placeholder 1">
            <a:extLst>
              <a:ext uri="{FF2B5EF4-FFF2-40B4-BE49-F238E27FC236}">
                <a16:creationId xmlns:a16="http://schemas.microsoft.com/office/drawing/2014/main" id="{E757A178-383C-45F5-9BB1-91F0B198108B}"/>
              </a:ext>
            </a:extLst>
          </p:cNvPr>
          <p:cNvSpPr txBox="1">
            <a:spLocks/>
          </p:cNvSpPr>
          <p:nvPr/>
        </p:nvSpPr>
        <p:spPr>
          <a:xfrm>
            <a:off x="6237807" y="1242779"/>
            <a:ext cx="5670248" cy="4622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UWDRS total score: no difference between those with MDD vs those without</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Median 8 (0−73) vs 5 (0−40); p=0.23</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Total score &gt;0 not associated with MDD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Patients with MDD had worse mental health</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No difference observed in physical health QoL </a:t>
            </a:r>
            <a:endParaRPr kumimoji="0" lang="en-US" sz="1600" b="0" i="0" u="none" strike="noStrike" kern="1200" cap="none" spc="0" normalizeH="0" baseline="0" noProof="0" dirty="0">
              <a:ln>
                <a:noFill/>
              </a:ln>
              <a:solidFill>
                <a:prstClr val="black"/>
              </a:solidFill>
              <a:effectLst/>
              <a:highlight>
                <a:srgbClr val="004A86"/>
              </a:highlight>
              <a:uLnTx/>
              <a:uFillTx/>
              <a:latin typeface="Arial" panose="020B0604020202020204"/>
              <a:ea typeface="+mn-ea"/>
              <a:cs typeface="+mn-cs"/>
            </a:endParaRPr>
          </a:p>
        </p:txBody>
      </p:sp>
      <p:pic>
        <p:nvPicPr>
          <p:cNvPr id="15" name="Picture 14">
            <a:hlinkClick r:id="rId3" action="ppaction://hlinksldjump"/>
            <a:extLst>
              <a:ext uri="{FF2B5EF4-FFF2-40B4-BE49-F238E27FC236}">
                <a16:creationId xmlns:a16="http://schemas.microsoft.com/office/drawing/2014/main" id="{D944C89D-F41D-4BD5-BD09-556184E6D72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283206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240128"/>
            <a:ext cx="6546548" cy="4751795"/>
          </a:xfrm>
        </p:spPr>
        <p:txBody>
          <a:bodyPr vert="horz" lIns="91440" tIns="45720" rIns="91440" bIns="45720" rtlCol="0" anchor="t">
            <a:noAutofit/>
          </a:bodyPr>
          <a:lstStyle/>
          <a:p>
            <a:pPr marL="0" indent="0">
              <a:buNone/>
            </a:pPr>
            <a:r>
              <a:rPr lang="en-US" b="1" dirty="0">
                <a:solidFill>
                  <a:schemeClr val="bg1"/>
                </a:solidFill>
                <a:highlight>
                  <a:srgbClr val="004A86"/>
                </a:highlight>
              </a:rPr>
              <a:t>BACKGROUND &amp; AIMS</a:t>
            </a:r>
            <a:r>
              <a:rPr lang="en-US" b="1" dirty="0">
                <a:solidFill>
                  <a:schemeClr val="bg1"/>
                </a:solidFill>
              </a:rPr>
              <a:t> </a:t>
            </a:r>
          </a:p>
          <a:p>
            <a:r>
              <a:rPr lang="en-US" sz="1800" dirty="0">
                <a:cs typeface="Arial"/>
              </a:rPr>
              <a:t>BCS is a rare and potentially life-threatening condition</a:t>
            </a:r>
          </a:p>
          <a:p>
            <a:r>
              <a:rPr lang="en-US" sz="1800" dirty="0">
                <a:cs typeface="Arial"/>
              </a:rPr>
              <a:t>Recanalization with TIPS or hepatic vein stenting is key </a:t>
            </a:r>
            <a:br>
              <a:rPr lang="en-US" sz="1800" dirty="0">
                <a:cs typeface="Arial"/>
              </a:rPr>
            </a:br>
            <a:r>
              <a:rPr lang="en-US" sz="1800" dirty="0">
                <a:cs typeface="Arial"/>
              </a:rPr>
              <a:t>in relieving hepatic congestion</a:t>
            </a:r>
          </a:p>
          <a:p>
            <a:pPr lvl="1"/>
            <a:r>
              <a:rPr lang="en-US" sz="1600" dirty="0">
                <a:cs typeface="Arial"/>
              </a:rPr>
              <a:t>Impossible in patients with complete HV occlusion</a:t>
            </a:r>
          </a:p>
          <a:p>
            <a:r>
              <a:rPr lang="en-US" sz="1800" dirty="0">
                <a:cs typeface="Arial"/>
              </a:rPr>
              <a:t>Novel DIPS procedure places a stent directly from the inferior vena cava to the portal vein, often through the caudate lobe, thus bypassing thrombosed hepatic veins</a:t>
            </a:r>
          </a:p>
          <a:p>
            <a:r>
              <a:rPr lang="en-US" sz="1800" b="1" dirty="0"/>
              <a:t>AIM</a:t>
            </a:r>
            <a:r>
              <a:rPr lang="en-US" sz="1800" dirty="0"/>
              <a:t>: to analyze </a:t>
            </a:r>
            <a:r>
              <a:rPr lang="en-US" sz="1800" dirty="0">
                <a:cs typeface="Arial"/>
              </a:rPr>
              <a:t>DIPS outcomes for recanalization in BCS</a:t>
            </a:r>
            <a:endParaRPr lang="en-GB" sz="1800" dirty="0">
              <a:cs typeface="Arial"/>
            </a:endParaRPr>
          </a:p>
          <a:p>
            <a:pPr marL="0" indent="0">
              <a:buNone/>
            </a:pPr>
            <a:r>
              <a:rPr lang="en-GB" b="1" dirty="0">
                <a:solidFill>
                  <a:schemeClr val="bg1"/>
                </a:solidFill>
                <a:highlight>
                  <a:srgbClr val="004A86"/>
                </a:highlight>
              </a:rPr>
              <a:t>METHODS</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a:bodyPr>
          <a:lstStyle/>
          <a:p>
            <a:r>
              <a:rPr lang="en-US" dirty="0">
                <a:ea typeface="+mj-lt"/>
                <a:cs typeface="+mj-lt"/>
              </a:rPr>
              <a:t>Good clinical outcomes after direct intrahepatic portocaval stent insertion for Budd-Chiari syndrome</a:t>
            </a:r>
            <a:endParaRPr lang="en-US"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All JAK2 positive with mutational load of 17.3 ± 10.2%;</a:t>
            </a:r>
            <a:r>
              <a:rPr lang="en-GB" dirty="0"/>
              <a:t> </a:t>
            </a:r>
            <a:r>
              <a:rPr lang="en-GB" baseline="30000" dirty="0"/>
              <a:t>†</a:t>
            </a:r>
            <a:r>
              <a:rPr lang="en-US" dirty="0">
                <a:solidFill>
                  <a:srgbClr val="000000"/>
                </a:solidFill>
                <a:latin typeface="Arial" panose="020B0604020202020204" pitchFamily="34" charset="0"/>
              </a:rPr>
              <a:t>All JAK2 negative following NGS; </a:t>
            </a:r>
            <a:r>
              <a:rPr lang="en-US" baseline="30000" dirty="0">
                <a:solidFill>
                  <a:srgbClr val="000000"/>
                </a:solidFill>
                <a:latin typeface="Arial" panose="020B0604020202020204" pitchFamily="34" charset="0"/>
              </a:rPr>
              <a:t>‡</a:t>
            </a:r>
            <a:r>
              <a:rPr lang="en-US" dirty="0">
                <a:solidFill>
                  <a:srgbClr val="000000"/>
                </a:solidFill>
                <a:latin typeface="Arial" panose="020B0604020202020204" pitchFamily="34" charset="0"/>
              </a:rPr>
              <a:t>(Age [years] x 0.08) + (bilirubin [mg/dL] x 0.16) + (INR x 0.63) </a:t>
            </a:r>
            <a:endParaRPr lang="en-GB" baseline="30000" dirty="0"/>
          </a:p>
          <a:p>
            <a:r>
              <a:rPr lang="en-GB" dirty="0"/>
              <a:t>1. </a:t>
            </a:r>
            <a:r>
              <a:rPr lang="en-US" dirty="0"/>
              <a:t>Tripathi D, et al. Liver Int 2017;37:111–20 </a:t>
            </a:r>
            <a:endParaRPr lang="en-GB" dirty="0"/>
          </a:p>
          <a:p>
            <a:r>
              <a:rPr lang="en-GB" dirty="0"/>
              <a:t>Chauhan A, et al. DILC 2020; FRI311</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425752" y="4025245"/>
            <a:ext cx="63747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6800506" y="1340769"/>
            <a:ext cx="0" cy="4855518"/>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B7C1BA3-CF21-4824-AF7E-C2288B0D820F}"/>
              </a:ext>
            </a:extLst>
          </p:cNvPr>
          <p:cNvGrpSpPr/>
          <p:nvPr/>
        </p:nvGrpSpPr>
        <p:grpSpPr>
          <a:xfrm>
            <a:off x="270645" y="4502501"/>
            <a:ext cx="6228522" cy="1569091"/>
            <a:chOff x="270645" y="4754864"/>
            <a:chExt cx="6228522" cy="1569091"/>
          </a:xfrm>
        </p:grpSpPr>
        <p:sp>
          <p:nvSpPr>
            <p:cNvPr id="9" name="Rectangle 8">
              <a:extLst>
                <a:ext uri="{FF2B5EF4-FFF2-40B4-BE49-F238E27FC236}">
                  <a16:creationId xmlns:a16="http://schemas.microsoft.com/office/drawing/2014/main" id="{B0CE421A-86DE-49E8-ADD3-2C8477359850}"/>
                </a:ext>
              </a:extLst>
            </p:cNvPr>
            <p:cNvSpPr/>
            <p:nvPr/>
          </p:nvSpPr>
          <p:spPr>
            <a:xfrm>
              <a:off x="2018136" y="4754864"/>
              <a:ext cx="2736000" cy="324000"/>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May 2015–January 2019</a:t>
              </a:r>
            </a:p>
          </p:txBody>
        </p:sp>
        <p:sp>
          <p:nvSpPr>
            <p:cNvPr id="10" name="Rectangle 9">
              <a:extLst>
                <a:ext uri="{FF2B5EF4-FFF2-40B4-BE49-F238E27FC236}">
                  <a16:creationId xmlns:a16="http://schemas.microsoft.com/office/drawing/2014/main" id="{8CCBB379-4C41-4218-BA26-655A0F8B405E}"/>
                </a:ext>
              </a:extLst>
            </p:cNvPr>
            <p:cNvSpPr/>
            <p:nvPr/>
          </p:nvSpPr>
          <p:spPr>
            <a:xfrm>
              <a:off x="1219199" y="5293953"/>
              <a:ext cx="4333875" cy="324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Single centre retrospective analysis</a:t>
              </a:r>
            </a:p>
          </p:txBody>
        </p:sp>
        <p:sp>
          <p:nvSpPr>
            <p:cNvPr id="12" name="Rectangle 11">
              <a:extLst>
                <a:ext uri="{FF2B5EF4-FFF2-40B4-BE49-F238E27FC236}">
                  <a16:creationId xmlns:a16="http://schemas.microsoft.com/office/drawing/2014/main" id="{869789B1-BEC8-40AC-B3B4-B3C5328E618B}"/>
                </a:ext>
              </a:extLst>
            </p:cNvPr>
            <p:cNvSpPr/>
            <p:nvPr/>
          </p:nvSpPr>
          <p:spPr>
            <a:xfrm>
              <a:off x="270645" y="5999955"/>
              <a:ext cx="2877368" cy="324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DIPS insertion (n=14)</a:t>
              </a:r>
            </a:p>
          </p:txBody>
        </p:sp>
        <p:sp>
          <p:nvSpPr>
            <p:cNvPr id="14" name="Rectangle 13">
              <a:extLst>
                <a:ext uri="{FF2B5EF4-FFF2-40B4-BE49-F238E27FC236}">
                  <a16:creationId xmlns:a16="http://schemas.microsoft.com/office/drawing/2014/main" id="{D24F12E1-1BAB-41F7-87CF-5B13DCD2C67D}"/>
                </a:ext>
              </a:extLst>
            </p:cNvPr>
            <p:cNvSpPr/>
            <p:nvPr/>
          </p:nvSpPr>
          <p:spPr>
            <a:xfrm>
              <a:off x="3621798" y="5999955"/>
              <a:ext cx="2877369" cy="3240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Previously published data</a:t>
              </a:r>
              <a:r>
                <a:rPr kumimoji="0" lang="en-GB" sz="1800" b="0" i="0" u="none" strike="noStrike" kern="1200" cap="none" spc="0" normalizeH="0" baseline="30000" noProof="0" dirty="0">
                  <a:ln>
                    <a:noFill/>
                  </a:ln>
                  <a:solidFill>
                    <a:prstClr val="black"/>
                  </a:solidFill>
                  <a:effectLst/>
                  <a:uLnTx/>
                  <a:uFillTx/>
                  <a:latin typeface="Arial" panose="020B0604020202020204"/>
                  <a:ea typeface="+mn-ea"/>
                  <a:cs typeface="+mn-cs"/>
                </a:rPr>
                <a:t>1</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5" name="Straight Arrow Connector 14">
              <a:extLst>
                <a:ext uri="{FF2B5EF4-FFF2-40B4-BE49-F238E27FC236}">
                  <a16:creationId xmlns:a16="http://schemas.microsoft.com/office/drawing/2014/main" id="{BF386C74-B1DD-4DC8-8C3D-2C5CF17D1D6F}"/>
                </a:ext>
              </a:extLst>
            </p:cNvPr>
            <p:cNvCxnSpPr>
              <a:stCxn id="9" idx="2"/>
              <a:endCxn id="10" idx="0"/>
            </p:cNvCxnSpPr>
            <p:nvPr/>
          </p:nvCxnSpPr>
          <p:spPr>
            <a:xfrm>
              <a:off x="3386136" y="5078864"/>
              <a:ext cx="1" cy="2150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2A406587-C7FE-4ECA-8697-1A096634E0F3}"/>
                </a:ext>
              </a:extLst>
            </p:cNvPr>
            <p:cNvCxnSpPr>
              <a:stCxn id="10" idx="2"/>
              <a:endCxn id="12" idx="0"/>
            </p:cNvCxnSpPr>
            <p:nvPr/>
          </p:nvCxnSpPr>
          <p:spPr>
            <a:xfrm rot="5400000">
              <a:off x="2356732" y="4970550"/>
              <a:ext cx="382002" cy="167680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7A687BA7-2FF6-4C02-9EC0-33CE5357AEF7}"/>
                </a:ext>
              </a:extLst>
            </p:cNvPr>
            <p:cNvCxnSpPr>
              <a:stCxn id="10" idx="2"/>
              <a:endCxn id="14" idx="0"/>
            </p:cNvCxnSpPr>
            <p:nvPr/>
          </p:nvCxnSpPr>
          <p:spPr>
            <a:xfrm rot="16200000" flipH="1">
              <a:off x="4032309" y="4971781"/>
              <a:ext cx="382002" cy="167434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8" name="Content Placeholder 1">
            <a:extLst>
              <a:ext uri="{FF2B5EF4-FFF2-40B4-BE49-F238E27FC236}">
                <a16:creationId xmlns:a16="http://schemas.microsoft.com/office/drawing/2014/main" id="{580961F3-B270-4F06-A84D-AF993744DE64}"/>
              </a:ext>
            </a:extLst>
          </p:cNvPr>
          <p:cNvSpPr txBox="1">
            <a:spLocks/>
          </p:cNvSpPr>
          <p:nvPr/>
        </p:nvSpPr>
        <p:spPr>
          <a:xfrm>
            <a:off x="6875722" y="1240128"/>
            <a:ext cx="5434842" cy="475179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RESULTS</a:t>
            </a:r>
          </a:p>
        </p:txBody>
      </p:sp>
      <p:graphicFrame>
        <p:nvGraphicFramePr>
          <p:cNvPr id="6" name="Table 7">
            <a:extLst>
              <a:ext uri="{FF2B5EF4-FFF2-40B4-BE49-F238E27FC236}">
                <a16:creationId xmlns:a16="http://schemas.microsoft.com/office/drawing/2014/main" id="{82472764-528D-4927-8BE8-4AC05AC868EF}"/>
              </a:ext>
            </a:extLst>
          </p:cNvPr>
          <p:cNvGraphicFramePr>
            <a:graphicFrameLocks noGrp="1"/>
          </p:cNvGraphicFramePr>
          <p:nvPr/>
        </p:nvGraphicFramePr>
        <p:xfrm>
          <a:off x="6995867" y="1791233"/>
          <a:ext cx="4788000" cy="4023360"/>
        </p:xfrm>
        <a:graphic>
          <a:graphicData uri="http://schemas.openxmlformats.org/drawingml/2006/table">
            <a:tbl>
              <a:tblPr firstRow="1" bandRow="1">
                <a:tableStyleId>{5C22544A-7EE6-4342-B048-85BDC9FD1C3A}</a:tableStyleId>
              </a:tblPr>
              <a:tblGrid>
                <a:gridCol w="3492000">
                  <a:extLst>
                    <a:ext uri="{9D8B030D-6E8A-4147-A177-3AD203B41FA5}">
                      <a16:colId xmlns:a16="http://schemas.microsoft.com/office/drawing/2014/main" val="414148580"/>
                    </a:ext>
                  </a:extLst>
                </a:gridCol>
                <a:gridCol w="1296000">
                  <a:extLst>
                    <a:ext uri="{9D8B030D-6E8A-4147-A177-3AD203B41FA5}">
                      <a16:colId xmlns:a16="http://schemas.microsoft.com/office/drawing/2014/main" val="2684735411"/>
                    </a:ext>
                  </a:extLst>
                </a:gridCol>
              </a:tblGrid>
              <a:tr h="258501">
                <a:tc>
                  <a:txBody>
                    <a:bodyPr/>
                    <a:lstStyle/>
                    <a:p>
                      <a:pPr algn="l"/>
                      <a:r>
                        <a:rPr lang="en-GB" sz="1400" dirty="0"/>
                        <a:t>Baseline characteristics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DIPS referral group (n=14)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449256"/>
                  </a:ext>
                </a:extLst>
              </a:tr>
              <a:tr h="152059">
                <a:tc>
                  <a:txBody>
                    <a:bodyPr/>
                    <a:lstStyle/>
                    <a:p>
                      <a:pPr algn="l"/>
                      <a:r>
                        <a:rPr lang="en-GB" sz="1400" dirty="0"/>
                        <a:t>Female, 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 (43)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8433000"/>
                  </a:ext>
                </a:extLst>
              </a:tr>
              <a:tr h="152059">
                <a:tc>
                  <a:txBody>
                    <a:bodyPr/>
                    <a:lstStyle/>
                    <a:p>
                      <a:pPr algn="l"/>
                      <a:r>
                        <a:rPr lang="en-GB" sz="1400" dirty="0"/>
                        <a:t>Age, mean ± SD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40.5 ± 13.2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566546"/>
                  </a:ext>
                </a:extLst>
              </a:tr>
              <a:tr h="152059">
                <a:tc>
                  <a:txBody>
                    <a:bodyPr/>
                    <a:lstStyle/>
                    <a:p>
                      <a:pPr algn="l"/>
                      <a:r>
                        <a:rPr lang="en-GB" sz="1400" dirty="0"/>
                        <a:t>HV-BCS type, 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14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8843065"/>
                  </a:ext>
                </a:extLst>
              </a:tr>
              <a:tr h="471384">
                <a:tc>
                  <a:txBody>
                    <a:bodyPr/>
                    <a:lstStyle/>
                    <a:p>
                      <a:pPr algn="l"/>
                      <a:r>
                        <a:rPr lang="en-GB" sz="1400" dirty="0"/>
                        <a:t>Aetiology, n (%)</a:t>
                      </a:r>
                    </a:p>
                    <a:p>
                      <a:pPr lvl="1" algn="l"/>
                      <a:r>
                        <a:rPr lang="en-GB" sz="1400" dirty="0"/>
                        <a:t>MPN*</a:t>
                      </a:r>
                    </a:p>
                    <a:p>
                      <a:pPr lvl="1" algn="l"/>
                      <a:r>
                        <a:rPr lang="en-GB" sz="1400" dirty="0"/>
                        <a:t>PNH</a:t>
                      </a:r>
                      <a:r>
                        <a:rPr lang="en-GB" sz="1400" baseline="30000" dirty="0"/>
                        <a:t>†</a:t>
                      </a:r>
                    </a:p>
                    <a:p>
                      <a:pPr lvl="1" algn="l"/>
                      <a:r>
                        <a:rPr lang="en-GB" sz="1400" dirty="0"/>
                        <a:t>Idiopathic</a:t>
                      </a:r>
                      <a:r>
                        <a:rPr lang="en-GB" sz="1400" baseline="30000" dirty="0"/>
                        <a:t>†</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7 (50)</a:t>
                      </a:r>
                    </a:p>
                    <a:p>
                      <a:pPr algn="ctr"/>
                      <a:r>
                        <a:rPr lang="en-GB" sz="1400" dirty="0"/>
                        <a:t>1 (7)</a:t>
                      </a:r>
                    </a:p>
                    <a:p>
                      <a:pPr algn="ctr"/>
                      <a:r>
                        <a:rPr lang="en-GB" sz="1400" dirty="0"/>
                        <a:t>6 (43)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545643"/>
                  </a:ext>
                </a:extLst>
              </a:tr>
              <a:tr h="152059">
                <a:tc>
                  <a:txBody>
                    <a:bodyPr/>
                    <a:lstStyle/>
                    <a:p>
                      <a:pPr lvl="0" algn="l"/>
                      <a:r>
                        <a:rPr lang="en-GB" sz="1400" dirty="0"/>
                        <a:t>MELD score, mean ± SD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13.1 ± 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37598"/>
                  </a:ext>
                </a:extLst>
              </a:tr>
              <a:tr h="152059">
                <a:tc>
                  <a:txBody>
                    <a:bodyPr/>
                    <a:lstStyle/>
                    <a:p>
                      <a:pPr lvl="0" algn="l"/>
                      <a:r>
                        <a:rPr lang="en-GB" sz="1400" dirty="0"/>
                        <a:t>UKELD score, mean ± SD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49.1 ± 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433142"/>
                  </a:ext>
                </a:extLst>
              </a:tr>
              <a:tr h="152059">
                <a:tc>
                  <a:txBody>
                    <a:bodyPr/>
                    <a:lstStyle/>
                    <a:p>
                      <a:pPr lvl="0" algn="l"/>
                      <a:r>
                        <a:rPr lang="en-US" sz="1400" dirty="0">
                          <a:solidFill>
                            <a:srgbClr val="000000"/>
                          </a:solidFill>
                          <a:latin typeface="Arial" panose="020B0604020202020204" pitchFamily="34" charset="0"/>
                        </a:rPr>
                        <a:t>BCS-TIPS PI score</a:t>
                      </a:r>
                      <a:r>
                        <a:rPr lang="en-US" sz="1400" baseline="30000" dirty="0">
                          <a:solidFill>
                            <a:srgbClr val="000000"/>
                          </a:solidFill>
                          <a:latin typeface="Arial" panose="020B0604020202020204" pitchFamily="34" charset="0"/>
                        </a:rPr>
                        <a:t>‡</a:t>
                      </a:r>
                      <a:r>
                        <a:rPr lang="en-US" sz="1400" dirty="0">
                          <a:solidFill>
                            <a:srgbClr val="000000"/>
                          </a:solidFill>
                          <a:latin typeface="Arial" panose="020B0604020202020204" pitchFamily="34" charset="0"/>
                        </a:rPr>
                        <a:t>, mean </a:t>
                      </a:r>
                      <a:r>
                        <a:rPr lang="en-GB" sz="1400" dirty="0"/>
                        <a:t>± SD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rgbClr val="000000"/>
                          </a:solidFill>
                          <a:latin typeface="Arial" panose="020B0604020202020204" pitchFamily="34" charset="0"/>
                        </a:rPr>
                        <a:t>4.45 ± 1.1</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690252"/>
                  </a:ext>
                </a:extLst>
              </a:tr>
              <a:tr h="152059">
                <a:tc>
                  <a:txBody>
                    <a:bodyPr/>
                    <a:lstStyle/>
                    <a:p>
                      <a:pPr lvl="0" algn="l"/>
                      <a:r>
                        <a:rPr lang="en-GB" sz="1400" dirty="0"/>
                        <a:t>Clinical indication</a:t>
                      </a:r>
                    </a:p>
                    <a:p>
                      <a:pPr lvl="1" algn="l"/>
                      <a:r>
                        <a:rPr lang="en-GB" sz="1400" dirty="0"/>
                        <a:t>Variceal bleeding and ascites, n (%)</a:t>
                      </a:r>
                    </a:p>
                    <a:p>
                      <a:pPr lvl="1" algn="l"/>
                      <a:r>
                        <a:rPr lang="en-GB" sz="1400" dirty="0"/>
                        <a:t>Ascites, 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1 (7)</a:t>
                      </a:r>
                    </a:p>
                    <a:p>
                      <a:pPr algn="ctr"/>
                      <a:r>
                        <a:rPr lang="en-GB" sz="1400" dirty="0"/>
                        <a:t>13 (93)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9711207"/>
                  </a:ext>
                </a:extLst>
              </a:tr>
            </a:tbl>
          </a:graphicData>
        </a:graphic>
      </p:graphicFrame>
      <p:sp>
        <p:nvSpPr>
          <p:cNvPr id="13" name="TextBox 12">
            <a:extLst>
              <a:ext uri="{FF2B5EF4-FFF2-40B4-BE49-F238E27FC236}">
                <a16:creationId xmlns:a16="http://schemas.microsoft.com/office/drawing/2014/main" id="{16895577-6EA2-4B15-BB33-15C47D62B2F4}"/>
              </a:ext>
            </a:extLst>
          </p:cNvPr>
          <p:cNvSpPr txBox="1"/>
          <p:nvPr/>
        </p:nvSpPr>
        <p:spPr>
          <a:xfrm>
            <a:off x="3177156" y="5689898"/>
            <a:ext cx="4154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vs</a:t>
            </a:r>
          </a:p>
        </p:txBody>
      </p:sp>
      <p:pic>
        <p:nvPicPr>
          <p:cNvPr id="20" name="Picture 19">
            <a:hlinkClick r:id="rId3" action="ppaction://hlinksldjump"/>
            <a:extLst>
              <a:ext uri="{FF2B5EF4-FFF2-40B4-BE49-F238E27FC236}">
                <a16:creationId xmlns:a16="http://schemas.microsoft.com/office/drawing/2014/main" id="{7CCC3C28-C9E2-4B2C-9ACE-A49CC92F34D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299542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240128"/>
            <a:ext cx="6250352" cy="4723041"/>
          </a:xfrm>
        </p:spPr>
        <p:txBody>
          <a:bodyPr vert="horz" lIns="91440" tIns="45720" rIns="91440" bIns="45720" rtlCol="0" anchor="t">
            <a:noAutofit/>
          </a:bodyPr>
          <a:lstStyle/>
          <a:p>
            <a:pPr marL="0" indent="0">
              <a:buNone/>
            </a:pPr>
            <a:r>
              <a:rPr lang="en-US" b="1" dirty="0">
                <a:solidFill>
                  <a:schemeClr val="bg1"/>
                </a:solidFill>
                <a:highlight>
                  <a:srgbClr val="004A86"/>
                </a:highlight>
              </a:rPr>
              <a:t>RESULTS (CONT.)</a:t>
            </a:r>
            <a:r>
              <a:rPr lang="en-US" sz="2400" b="1" dirty="0">
                <a:solidFill>
                  <a:schemeClr val="bg1"/>
                </a:solidFill>
              </a:rPr>
              <a:t> </a:t>
            </a:r>
          </a:p>
          <a:p>
            <a:r>
              <a:rPr lang="en-US" sz="1800" dirty="0"/>
              <a:t>Multidisciplinary consensus to undertake DIPS:</a:t>
            </a:r>
          </a:p>
          <a:p>
            <a:pPr lvl="1"/>
            <a:r>
              <a:rPr lang="en-US" sz="1600" dirty="0"/>
              <a:t>First-line procedure in 13 patients</a:t>
            </a:r>
          </a:p>
          <a:p>
            <a:pPr lvl="1"/>
            <a:r>
              <a:rPr lang="en-US" sz="1600" dirty="0"/>
              <a:t>Following a failed attempt at TIPS in one patient </a:t>
            </a:r>
            <a:br>
              <a:rPr lang="en-US" sz="1600" dirty="0"/>
            </a:br>
            <a:r>
              <a:rPr lang="en-US" sz="1600" dirty="0"/>
              <a:t>(rescue DIPS)</a:t>
            </a:r>
          </a:p>
          <a:p>
            <a:r>
              <a:rPr lang="en-US" sz="1800" dirty="0"/>
              <a:t>Mean (</a:t>
            </a:r>
            <a:r>
              <a:rPr lang="en-GB" sz="1800" dirty="0"/>
              <a:t>± SD) follow-up time was 23.1 (±15.0) months</a:t>
            </a:r>
          </a:p>
          <a:p>
            <a:pPr lvl="1"/>
            <a:r>
              <a:rPr lang="en-US" sz="1600" dirty="0">
                <a:solidFill>
                  <a:srgbClr val="000000"/>
                </a:solidFill>
                <a:latin typeface="Arial" panose="020B0604020202020204" pitchFamily="34" charset="0"/>
              </a:rPr>
              <a:t>Ascites resolution was seen in 7/11 (64%) patients</a:t>
            </a:r>
            <a:br>
              <a:rPr lang="en-US" sz="1600" dirty="0">
                <a:solidFill>
                  <a:srgbClr val="000000"/>
                </a:solidFill>
                <a:latin typeface="Arial" panose="020B0604020202020204" pitchFamily="34" charset="0"/>
              </a:rPr>
            </a:br>
            <a:r>
              <a:rPr lang="en-US" sz="1600" dirty="0">
                <a:solidFill>
                  <a:srgbClr val="000000"/>
                </a:solidFill>
                <a:latin typeface="Arial" panose="020B0604020202020204" pitchFamily="34" charset="0"/>
              </a:rPr>
              <a:t>at follow-up</a:t>
            </a:r>
          </a:p>
          <a:p>
            <a:pPr lvl="1"/>
            <a:r>
              <a:rPr lang="en-US" sz="1600" dirty="0">
                <a:solidFill>
                  <a:srgbClr val="000000"/>
                </a:solidFill>
                <a:latin typeface="Arial" panose="020B0604020202020204" pitchFamily="34" charset="0"/>
              </a:rPr>
              <a:t>Patient outcomes were comparable to those reported previously at the same institution using a cohort with similar BCS-TIPS PI but slightly lower MELD scores</a:t>
            </a:r>
            <a:r>
              <a:rPr lang="en-US" sz="1600" baseline="30000" dirty="0">
                <a:solidFill>
                  <a:srgbClr val="000000"/>
                </a:solidFill>
                <a:latin typeface="Arial" panose="020B0604020202020204" pitchFamily="34" charset="0"/>
              </a:rPr>
              <a:t>1</a:t>
            </a:r>
            <a:r>
              <a:rPr lang="en-US" sz="1600" dirty="0">
                <a:solidFill>
                  <a:srgbClr val="000000"/>
                </a:solidFill>
                <a:latin typeface="Arial" panose="020B0604020202020204" pitchFamily="34" charset="0"/>
              </a:rPr>
              <a:t>*  </a:t>
            </a:r>
            <a:endParaRPr lang="en-US" sz="1600" b="1" dirty="0">
              <a:solidFill>
                <a:srgbClr val="FFFFFF"/>
              </a:solidFill>
              <a:highlight>
                <a:srgbClr val="004A86"/>
              </a:highlight>
            </a:endParaRPr>
          </a:p>
          <a:p>
            <a:endParaRPr lang="en-GB" sz="1800" dirty="0"/>
          </a:p>
          <a:p>
            <a:endParaRPr lang="en-US" sz="1800" dirty="0">
              <a:highlight>
                <a:srgbClr val="004A86"/>
              </a:highlight>
            </a:endParaRPr>
          </a:p>
          <a:p>
            <a:endParaRPr lang="en-US" sz="1800" dirty="0">
              <a:highlight>
                <a:srgbClr val="004A86"/>
              </a:highlight>
            </a:endParaRPr>
          </a:p>
          <a:p>
            <a:endParaRPr lang="en-US" sz="1800" dirty="0">
              <a:highlight>
                <a:srgbClr val="004A86"/>
              </a:highlight>
            </a:endParaRPr>
          </a:p>
          <a:p>
            <a:endParaRPr lang="en-US" sz="1800" dirty="0">
              <a:highlight>
                <a:srgbClr val="004A86"/>
              </a:highlight>
            </a:endParaRPr>
          </a:p>
          <a:p>
            <a:endParaRPr lang="en-US" sz="1800" dirty="0">
              <a:highlight>
                <a:srgbClr val="004A86"/>
              </a:highlight>
            </a:endParaRPr>
          </a:p>
          <a:p>
            <a:endParaRPr lang="en-US" sz="1800" dirty="0">
              <a:highlight>
                <a:srgbClr val="004A86"/>
              </a:highlight>
            </a:endParaRPr>
          </a:p>
          <a:p>
            <a:endParaRPr lang="en-US" sz="1800" dirty="0">
              <a:highlight>
                <a:srgbClr val="004A86"/>
              </a:highlight>
            </a:endParaRPr>
          </a:p>
          <a:p>
            <a:pPr marL="0" indent="0">
              <a:buNone/>
            </a:pPr>
            <a:r>
              <a:rPr lang="en-US" sz="1800" dirty="0">
                <a:highlight>
                  <a:srgbClr val="004A86"/>
                </a:highlight>
              </a:rPr>
              <a:t/>
            </a:r>
            <a:br>
              <a:rPr lang="en-US" sz="1800" dirty="0">
                <a:highlight>
                  <a:srgbClr val="004A86"/>
                </a:highlight>
              </a:rPr>
            </a:br>
            <a:endParaRPr lang="en-US" sz="1600" dirty="0">
              <a:cs typeface="Arial"/>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182749" cy="769620"/>
          </a:xfrm>
        </p:spPr>
        <p:txBody>
          <a:bodyPr>
            <a:normAutofit/>
          </a:bodyPr>
          <a:lstStyle/>
          <a:p>
            <a:r>
              <a:rPr lang="en-US" dirty="0"/>
              <a:t>Good clinical outcomes after direct intrahepatic portocaval stent insertion for Budd-Chiari syndrome</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solidFill>
                  <a:srgbClr val="000000"/>
                </a:solidFill>
                <a:latin typeface="Arial"/>
                <a:cs typeface="Arial"/>
              </a:rPr>
              <a:t>One DIPS insertion (n=1 [7%]) was not successful, this patient was placed on the waiting list for transplantation</a:t>
            </a:r>
          </a:p>
          <a:p>
            <a:r>
              <a:rPr lang="en-GB" dirty="0"/>
              <a:t>1. </a:t>
            </a:r>
            <a:r>
              <a:rPr lang="en-US" dirty="0"/>
              <a:t>Tripathi D, et al. Liver Int 2017;37:111–20 </a:t>
            </a:r>
            <a:endParaRPr lang="en-GB" dirty="0"/>
          </a:p>
          <a:p>
            <a:r>
              <a:rPr lang="en-GB" dirty="0"/>
              <a:t>Chauhan A, et al. DILC 2020; FRI311</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374953" y="4823878"/>
            <a:ext cx="11436047"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F165776-FAE6-4B20-8A44-29B5D13B1C5F}"/>
              </a:ext>
            </a:extLst>
          </p:cNvPr>
          <p:cNvSpPr/>
          <p:nvPr/>
        </p:nvSpPr>
        <p:spPr>
          <a:xfrm>
            <a:off x="426446" y="4884681"/>
            <a:ext cx="11039840" cy="1231106"/>
          </a:xfrm>
          <a:prstGeom prst="rect">
            <a:avLst/>
          </a:prstGeom>
          <a:noFill/>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CONCLUSIONS</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Arial"/>
              </a:rPr>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rPr>
              <a:t>W</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ith technical excellence, multidisciplinary management, and careful patient selection, DIPS led to very good clinical outcomes in patients unsuitable for standard TIPS. Early referral of all</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patients with BCS to MDTs in centres that offer advanced interventional radiology and liver transplantation is highly recommended</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graphicFrame>
        <p:nvGraphicFramePr>
          <p:cNvPr id="12" name="Table 7">
            <a:extLst>
              <a:ext uri="{FF2B5EF4-FFF2-40B4-BE49-F238E27FC236}">
                <a16:creationId xmlns:a16="http://schemas.microsoft.com/office/drawing/2014/main" id="{2C2B0B93-F146-48C5-93C1-AA19062D9780}"/>
              </a:ext>
            </a:extLst>
          </p:cNvPr>
          <p:cNvGraphicFramePr>
            <a:graphicFrameLocks noGrp="1"/>
          </p:cNvGraphicFramePr>
          <p:nvPr>
            <p:extLst>
              <p:ext uri="{D42A27DB-BD31-4B8C-83A1-F6EECF244321}">
                <p14:modId xmlns:p14="http://schemas.microsoft.com/office/powerpoint/2010/main" val="848576152"/>
              </p:ext>
            </p:extLst>
          </p:nvPr>
        </p:nvGraphicFramePr>
        <p:xfrm>
          <a:off x="6509806" y="1392746"/>
          <a:ext cx="5210544" cy="3277680"/>
        </p:xfrm>
        <a:graphic>
          <a:graphicData uri="http://schemas.openxmlformats.org/drawingml/2006/table">
            <a:tbl>
              <a:tblPr firstRow="1" bandRow="1">
                <a:tableStyleId>{5C22544A-7EE6-4342-B048-85BDC9FD1C3A}</a:tableStyleId>
              </a:tblPr>
              <a:tblGrid>
                <a:gridCol w="3888000">
                  <a:extLst>
                    <a:ext uri="{9D8B030D-6E8A-4147-A177-3AD203B41FA5}">
                      <a16:colId xmlns:a16="http://schemas.microsoft.com/office/drawing/2014/main" val="414148580"/>
                    </a:ext>
                  </a:extLst>
                </a:gridCol>
                <a:gridCol w="1322544">
                  <a:extLst>
                    <a:ext uri="{9D8B030D-6E8A-4147-A177-3AD203B41FA5}">
                      <a16:colId xmlns:a16="http://schemas.microsoft.com/office/drawing/2014/main" val="2684735411"/>
                    </a:ext>
                  </a:extLst>
                </a:gridCol>
              </a:tblGrid>
              <a:tr h="0">
                <a:tc>
                  <a:txBody>
                    <a:bodyPr/>
                    <a:lstStyle/>
                    <a:p>
                      <a:pPr algn="l"/>
                      <a:r>
                        <a:rPr lang="en-GB" sz="1400" dirty="0"/>
                        <a:t>Outcomes</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DIPS referral group (n=14)</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944925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Successful DIPS insertion with no requirement for escalation to transplantation, n (%)*</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13 (93)</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234754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Post-DIPS portal pressure gradient,</a:t>
                      </a:r>
                      <a:br>
                        <a:rPr lang="en-GB" sz="1400" dirty="0"/>
                      </a:br>
                      <a:r>
                        <a:rPr lang="en-GB" sz="1400" dirty="0"/>
                        <a:t>mean ± SD (mmHg)</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6.9 ± 2.2</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8149895"/>
                  </a:ext>
                </a:extLst>
              </a:tr>
              <a:tr h="0">
                <a:tc>
                  <a:txBody>
                    <a:bodyPr/>
                    <a:lstStyle/>
                    <a:p>
                      <a:pPr algn="l"/>
                      <a:r>
                        <a:rPr lang="en-US" sz="1400" dirty="0">
                          <a:solidFill>
                            <a:srgbClr val="000000"/>
                          </a:solidFill>
                          <a:latin typeface="Arial" panose="020B0604020202020204" pitchFamily="34" charset="0"/>
                        </a:rPr>
                        <a:t>Post-DIPS hepatic encephalopathy, n (%)</a:t>
                      </a:r>
                      <a:endParaRPr lang="en-GB" sz="1400" dirty="0"/>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 (14)</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8843065"/>
                  </a:ext>
                </a:extLst>
              </a:tr>
              <a:tr h="0">
                <a:tc>
                  <a:txBody>
                    <a:bodyPr/>
                    <a:lstStyle/>
                    <a:p>
                      <a:pPr algn="l"/>
                      <a:r>
                        <a:rPr lang="en-GB" sz="1400" dirty="0"/>
                        <a:t>Primary patency rate, %</a:t>
                      </a:r>
                    </a:p>
                    <a:p>
                      <a:pPr lvl="1" algn="l"/>
                      <a:r>
                        <a:rPr lang="en-GB" sz="1400" dirty="0"/>
                        <a:t>6 months</a:t>
                      </a:r>
                    </a:p>
                    <a:p>
                      <a:pPr lvl="1" algn="l"/>
                      <a:r>
                        <a:rPr lang="en-GB" sz="1400" dirty="0"/>
                        <a:t>1 year</a:t>
                      </a:r>
                    </a:p>
                    <a:p>
                      <a:pPr lvl="1" algn="l"/>
                      <a:r>
                        <a:rPr lang="en-GB" sz="1400" dirty="0"/>
                        <a:t>2 years</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83</a:t>
                      </a:r>
                    </a:p>
                    <a:p>
                      <a:pPr algn="ctr"/>
                      <a:r>
                        <a:rPr lang="en-GB" sz="1400" dirty="0"/>
                        <a:t>83</a:t>
                      </a:r>
                    </a:p>
                    <a:p>
                      <a:pPr algn="ctr"/>
                      <a:r>
                        <a:rPr lang="en-GB" sz="1400" dirty="0"/>
                        <a:t>58</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545643"/>
                  </a:ext>
                </a:extLst>
              </a:tr>
              <a:tr h="0">
                <a:tc>
                  <a:txBody>
                    <a:bodyPr/>
                    <a:lstStyle/>
                    <a:p>
                      <a:pPr lvl="0" algn="l"/>
                      <a:r>
                        <a:rPr lang="en-GB" sz="1400" dirty="0"/>
                        <a:t>Secondary patency rate, %</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100</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37598"/>
                  </a:ext>
                </a:extLst>
              </a:tr>
              <a:tr h="0">
                <a:tc>
                  <a:txBody>
                    <a:bodyPr/>
                    <a:lstStyle/>
                    <a:p>
                      <a:pPr lvl="0" algn="l"/>
                      <a:r>
                        <a:rPr lang="en-GB" sz="1400" dirty="0"/>
                        <a:t>Transplant-free survival, %</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100</a:t>
                      </a:r>
                    </a:p>
                  </a:txBody>
                  <a:tcPr marL="39600" marR="396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9719724"/>
                  </a:ext>
                </a:extLst>
              </a:tr>
            </a:tbl>
          </a:graphicData>
        </a:graphic>
      </p:graphicFrame>
      <p:pic>
        <p:nvPicPr>
          <p:cNvPr id="9" name="Picture 8">
            <a:hlinkClick r:id="rId3" action="ppaction://hlinksldjump"/>
            <a:extLst>
              <a:ext uri="{FF2B5EF4-FFF2-40B4-BE49-F238E27FC236}">
                <a16:creationId xmlns:a16="http://schemas.microsoft.com/office/drawing/2014/main" id="{3C32A6D2-94D3-4C75-A640-F93778DCFAE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507925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163797" y="1081458"/>
            <a:ext cx="6304380" cy="4622400"/>
          </a:xfrm>
        </p:spPr>
        <p:txBody>
          <a:bodyPr vert="horz" lIns="91440" tIns="45720" rIns="91440" bIns="45720" rtlCol="0" anchor="t">
            <a:noAutofit/>
          </a:bodyPr>
          <a:lstStyle/>
          <a:p>
            <a:pPr marL="0" indent="0">
              <a:buNone/>
            </a:pPr>
            <a:r>
              <a:rPr lang="en-US" b="1" dirty="0">
                <a:solidFill>
                  <a:schemeClr val="bg1"/>
                </a:solidFill>
                <a:highlight>
                  <a:srgbClr val="004A86"/>
                </a:highlight>
              </a:rPr>
              <a:t>BACKGROUND &amp; AIMS</a:t>
            </a:r>
          </a:p>
          <a:p>
            <a:pPr marL="285750" indent="-285750"/>
            <a:r>
              <a:rPr lang="en-GB" sz="1500" dirty="0"/>
              <a:t>Prior ALGS studies largely come from tertiary liver centres and therefore select for the most severely affected cholestatic patients, leaving the full spectrum of ALGS liver involvement unclear</a:t>
            </a:r>
          </a:p>
          <a:p>
            <a:pPr marL="285750" indent="-285750"/>
            <a:r>
              <a:rPr lang="en-GB" sz="1500" dirty="0">
                <a:ea typeface="+mn-lt"/>
                <a:cs typeface="+mn-lt"/>
              </a:rPr>
              <a:t>The </a:t>
            </a:r>
            <a:r>
              <a:rPr lang="en-GB" sz="1500" b="1" u="sng" dirty="0">
                <a:ea typeface="+mn-lt"/>
                <a:cs typeface="+mn-lt"/>
              </a:rPr>
              <a:t>G</a:t>
            </a:r>
            <a:r>
              <a:rPr lang="en-GB" sz="1500" dirty="0">
                <a:ea typeface="+mn-lt"/>
                <a:cs typeface="+mn-lt"/>
              </a:rPr>
              <a:t>lobal </a:t>
            </a:r>
            <a:r>
              <a:rPr lang="en-GB" sz="1500" b="1" u="sng" dirty="0">
                <a:ea typeface="+mn-lt"/>
                <a:cs typeface="+mn-lt"/>
              </a:rPr>
              <a:t>AL</a:t>
            </a:r>
            <a:r>
              <a:rPr lang="en-GB" sz="1500" dirty="0">
                <a:ea typeface="+mn-lt"/>
                <a:cs typeface="+mn-lt"/>
              </a:rPr>
              <a:t>agille </a:t>
            </a:r>
            <a:r>
              <a:rPr lang="en-GB" sz="1500" b="1" u="sng" dirty="0">
                <a:ea typeface="+mn-lt"/>
                <a:cs typeface="+mn-lt"/>
              </a:rPr>
              <a:t>A</a:t>
            </a:r>
            <a:r>
              <a:rPr lang="en-GB" sz="1500" dirty="0">
                <a:ea typeface="+mn-lt"/>
                <a:cs typeface="+mn-lt"/>
              </a:rPr>
              <a:t>lliance (GALA) Study Group aims to overcome these limitations</a:t>
            </a:r>
          </a:p>
          <a:p>
            <a:pPr marL="285750" indent="-285750"/>
            <a:r>
              <a:rPr lang="en-GB" sz="1500" b="1" dirty="0">
                <a:ea typeface="+mn-lt"/>
                <a:cs typeface="+mn-lt"/>
              </a:rPr>
              <a:t>AIM: </a:t>
            </a:r>
            <a:r>
              <a:rPr lang="en-GB" sz="1500" dirty="0">
                <a:ea typeface="+mn-lt"/>
                <a:cs typeface="+mn-lt"/>
              </a:rPr>
              <a:t>to comprehensively analyze an international cohort of patients with ALGS and characterize:</a:t>
            </a:r>
          </a:p>
          <a:p>
            <a:pPr marL="685800" lvl="1">
              <a:buFont typeface="+mj-lt"/>
              <a:buAutoNum type="arabicPeriod"/>
            </a:pPr>
            <a:r>
              <a:rPr lang="en-GB" sz="1500" dirty="0">
                <a:ea typeface="+mn-lt"/>
                <a:cs typeface="+mn-lt"/>
              </a:rPr>
              <a:t>Natural history and long-term outcomes</a:t>
            </a:r>
          </a:p>
          <a:p>
            <a:pPr marL="685800" lvl="1">
              <a:buFont typeface="+mj-lt"/>
              <a:buAutoNum type="arabicPeriod"/>
            </a:pPr>
            <a:r>
              <a:rPr lang="en-GB" sz="1500" dirty="0">
                <a:ea typeface="+mn-lt"/>
                <a:cs typeface="+mn-lt"/>
              </a:rPr>
              <a:t>Spectrum of histopathological findings</a:t>
            </a:r>
          </a:p>
          <a:p>
            <a:pPr marL="685800" lvl="1">
              <a:buFont typeface="+mj-lt"/>
              <a:buAutoNum type="arabicPeriod"/>
            </a:pPr>
            <a:r>
              <a:rPr lang="en-GB" sz="1500" dirty="0">
                <a:ea typeface="+mn-lt"/>
                <a:cs typeface="+mn-lt"/>
              </a:rPr>
              <a:t>Frequency and clinical spectrum of extrahepatic manifestations</a:t>
            </a:r>
          </a:p>
          <a:p>
            <a:pPr marL="685800" lvl="1">
              <a:buFont typeface="+mj-lt"/>
              <a:buAutoNum type="arabicPeriod"/>
            </a:pPr>
            <a:endParaRPr lang="en-GB" sz="1500" dirty="0">
              <a:ea typeface="+mn-lt"/>
              <a:cs typeface="+mn-lt"/>
            </a:endParaRPr>
          </a:p>
          <a:p>
            <a:pPr marL="0" indent="0">
              <a:buNone/>
            </a:pPr>
            <a:r>
              <a:rPr lang="en-GB" b="1" dirty="0">
                <a:solidFill>
                  <a:schemeClr val="bg1"/>
                </a:solidFill>
                <a:highlight>
                  <a:srgbClr val="004A86"/>
                </a:highlight>
              </a:rPr>
              <a:t>METHODS</a:t>
            </a:r>
          </a:p>
          <a:p>
            <a:r>
              <a:rPr lang="en-GB" sz="1500" dirty="0"/>
              <a:t>Multicentre retrospective analysis of children with ALGS* born </a:t>
            </a:r>
            <a:br>
              <a:rPr lang="en-GB" sz="1500" dirty="0"/>
            </a:br>
            <a:r>
              <a:rPr lang="en-GB" sz="1500" dirty="0"/>
              <a:t>Jan 1997</a:t>
            </a:r>
            <a:r>
              <a:rPr lang="en-GB" sz="1500" dirty="0">
                <a:sym typeface="Symbol" panose="05050102010706020507" pitchFamily="18" charset="2"/>
              </a:rPr>
              <a:t></a:t>
            </a:r>
            <a:r>
              <a:rPr lang="en-GB" sz="1500" dirty="0"/>
              <a:t>Aug 2019</a:t>
            </a:r>
          </a:p>
          <a:p>
            <a:pPr lvl="1"/>
            <a:r>
              <a:rPr lang="en-GB" sz="1500" dirty="0"/>
              <a:t>Histopathological features in liver biopsies were compared using Chi-square test or Fisher’s exact test, as appropriate</a:t>
            </a:r>
          </a:p>
          <a:p>
            <a:pPr lvl="1"/>
            <a:r>
              <a:rPr lang="en-GB" sz="1500" dirty="0"/>
              <a:t>Cox proportional models constructed to determine TFS in ALGS patients who underwent a Kasai or BD </a:t>
            </a:r>
          </a:p>
          <a:p>
            <a:pPr lvl="1"/>
            <a:r>
              <a:rPr lang="en-GB" sz="1500" dirty="0"/>
              <a:t>TFS and OS estimated using Kaplan–Meier method</a:t>
            </a:r>
          </a:p>
        </p:txBody>
      </p:sp>
      <p:sp>
        <p:nvSpPr>
          <p:cNvPr id="10" name="Content Placeholder 9">
            <a:extLst>
              <a:ext uri="{FF2B5EF4-FFF2-40B4-BE49-F238E27FC236}">
                <a16:creationId xmlns:a16="http://schemas.microsoft.com/office/drawing/2014/main" id="{DBB3787E-2175-4955-B599-01386AA651BA}"/>
              </a:ext>
            </a:extLst>
          </p:cNvPr>
          <p:cNvSpPr>
            <a:spLocks noGrp="1"/>
          </p:cNvSpPr>
          <p:nvPr>
            <p:ph sz="half" idx="2"/>
          </p:nvPr>
        </p:nvSpPr>
        <p:spPr>
          <a:xfrm>
            <a:off x="6536719" y="1115268"/>
            <a:ext cx="5368382" cy="4643181"/>
          </a:xfrm>
        </p:spPr>
        <p:txBody>
          <a:bodyPr vert="horz" lIns="91440" tIns="45720" rIns="91440" bIns="45720" rtlCol="0" anchor="t">
            <a:noAutofit/>
          </a:bodyPr>
          <a:lstStyle/>
          <a:p>
            <a:pPr marL="0" indent="0">
              <a:buNone/>
            </a:pPr>
            <a:r>
              <a:rPr lang="en-US" b="1" dirty="0">
                <a:solidFill>
                  <a:schemeClr val="bg1"/>
                </a:solidFill>
                <a:highlight>
                  <a:srgbClr val="004A86"/>
                </a:highlight>
              </a:rPr>
              <a:t>RESULTS</a:t>
            </a:r>
          </a:p>
          <a:p>
            <a:r>
              <a:rPr lang="en-US" sz="1600" b="1" dirty="0"/>
              <a:t>1,154 ALGS patients from 25 countries included</a:t>
            </a:r>
          </a:p>
          <a:p>
            <a:pPr lvl="1"/>
            <a:r>
              <a:rPr lang="en-US" sz="1500" dirty="0"/>
              <a:t>58% male</a:t>
            </a:r>
          </a:p>
          <a:p>
            <a:pPr lvl="1"/>
            <a:r>
              <a:rPr lang="en-US" sz="1500" dirty="0"/>
              <a:t>Median follow-up 5.6 years (IQR 2.3–11.3)</a:t>
            </a:r>
          </a:p>
          <a:p>
            <a:r>
              <a:rPr lang="en-US" sz="1600" b="1" dirty="0"/>
              <a:t>75% had a </a:t>
            </a:r>
            <a:r>
              <a:rPr lang="en-US" sz="1600" b="1" dirty="0">
                <a:ea typeface="+mn-lt"/>
                <a:cs typeface="+mn-lt"/>
              </a:rPr>
              <a:t>genetically confirmed diagnosis</a:t>
            </a:r>
            <a:endParaRPr lang="en-US" sz="1600" b="1" dirty="0">
              <a:cs typeface="Arial"/>
            </a:endParaRPr>
          </a:p>
          <a:p>
            <a:pPr lvl="1"/>
            <a:r>
              <a:rPr lang="en-US" sz="1500" dirty="0"/>
              <a:t>93% had a mutation in </a:t>
            </a:r>
            <a:r>
              <a:rPr lang="en-US" sz="1500" i="1" dirty="0"/>
              <a:t>JAG1</a:t>
            </a:r>
          </a:p>
          <a:p>
            <a:pPr lvl="1"/>
            <a:r>
              <a:rPr lang="en-US" sz="1500" dirty="0"/>
              <a:t>4% had a mutation in </a:t>
            </a:r>
            <a:r>
              <a:rPr lang="en-US" sz="1500" i="1" dirty="0"/>
              <a:t>NOTCH2</a:t>
            </a:r>
            <a:r>
              <a:rPr lang="en-US" sz="1500" dirty="0"/>
              <a:t> (69% </a:t>
            </a:r>
            <a:r>
              <a:rPr lang="en-US" sz="1500" i="1" dirty="0"/>
              <a:t>de novo</a:t>
            </a:r>
            <a:r>
              <a:rPr lang="en-US" sz="1500" dirty="0"/>
              <a:t>)</a:t>
            </a:r>
          </a:p>
          <a:p>
            <a:r>
              <a:rPr lang="en-US" sz="1600" b="1" dirty="0"/>
              <a:t>Extrahepatic manifestations:</a:t>
            </a:r>
          </a:p>
          <a:p>
            <a:pPr lvl="1"/>
            <a:r>
              <a:rPr lang="en-US" sz="1500" dirty="0"/>
              <a:t>Any cardiac anomaly (89%)</a:t>
            </a:r>
          </a:p>
          <a:p>
            <a:pPr lvl="1"/>
            <a:r>
              <a:rPr lang="en-US" sz="1500" dirty="0"/>
              <a:t>Characteristic facial features (88%)</a:t>
            </a:r>
          </a:p>
          <a:p>
            <a:pPr lvl="1"/>
            <a:r>
              <a:rPr lang="en-US" sz="1500" dirty="0"/>
              <a:t>Posterior embryotoxon (49%)</a:t>
            </a:r>
          </a:p>
          <a:p>
            <a:pPr lvl="1"/>
            <a:r>
              <a:rPr lang="en-US" sz="1500" dirty="0"/>
              <a:t>Butterfly vertebrae (44%)</a:t>
            </a:r>
          </a:p>
          <a:p>
            <a:pPr lvl="1"/>
            <a:r>
              <a:rPr lang="en-US" sz="1500" dirty="0"/>
              <a:t>Renal anomalies (35%)</a:t>
            </a:r>
          </a:p>
          <a:p>
            <a:pPr lvl="1"/>
            <a:r>
              <a:rPr lang="en-US" sz="1500" dirty="0"/>
              <a:t>Cerebral anomalies</a:t>
            </a:r>
            <a:r>
              <a:rPr lang="en-US" sz="1500" baseline="30000" dirty="0">
                <a:solidFill>
                  <a:srgbClr val="000000"/>
                </a:solidFill>
                <a:effectLst/>
                <a:latin typeface="Arial" panose="020B0604020202020204" pitchFamily="34" charset="0"/>
                <a:ea typeface="Times New Roman" panose="02020603050405020304" pitchFamily="18" charset="0"/>
              </a:rPr>
              <a:t>†</a:t>
            </a:r>
            <a:r>
              <a:rPr lang="en-US" sz="1500" dirty="0"/>
              <a:t> (34%)</a:t>
            </a:r>
          </a:p>
          <a:p>
            <a:pPr lvl="1"/>
            <a:r>
              <a:rPr lang="en-US" sz="1500" dirty="0"/>
              <a:t>Intra-abdominal vascular anomalies</a:t>
            </a:r>
            <a:r>
              <a:rPr lang="en-US" sz="1500" baseline="30000" dirty="0">
                <a:solidFill>
                  <a:srgbClr val="000000"/>
                </a:solidFill>
                <a:effectLst/>
                <a:latin typeface="Arial" panose="020B0604020202020204" pitchFamily="34" charset="0"/>
                <a:ea typeface="Times New Roman" panose="02020603050405020304" pitchFamily="18" charset="0"/>
              </a:rPr>
              <a:t>†</a:t>
            </a:r>
            <a:r>
              <a:rPr lang="en-US" sz="1500" dirty="0"/>
              <a:t> (31%)</a:t>
            </a:r>
            <a:endParaRPr lang="en-US" sz="1500" dirty="0">
              <a:solidFill>
                <a:schemeClr val="bg1"/>
              </a:solidFill>
            </a:endParaRPr>
          </a:p>
          <a:p>
            <a:endParaRPr lang="en-GB"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Clinical features and natural history of 1154 Alagille syndrome patients: results from the international multicenter GALA study group</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0" y="6481010"/>
            <a:ext cx="10025871" cy="376990"/>
          </a:xfrm>
        </p:spPr>
        <p:txBody>
          <a:bodyPr/>
          <a:lstStyle/>
          <a:p>
            <a:r>
              <a:rPr lang="en-GB" dirty="0"/>
              <a:t>*Clinically and/or genetically confirmed; </a:t>
            </a:r>
            <a:r>
              <a:rPr lang="en-US" baseline="30000" dirty="0">
                <a:solidFill>
                  <a:srgbClr val="000000"/>
                </a:solidFill>
                <a:effectLst/>
                <a:latin typeface="Arial" panose="020B0604020202020204" pitchFamily="34" charset="0"/>
                <a:ea typeface="Times New Roman" panose="02020603050405020304" pitchFamily="18" charset="0"/>
              </a:rPr>
              <a:t>†</a:t>
            </a:r>
            <a:r>
              <a:rPr lang="en-GB" dirty="0"/>
              <a:t>Revealed by MRI or </a:t>
            </a:r>
            <a:r>
              <a:rPr lang="en-US" dirty="0"/>
              <a:t>CT reports</a:t>
            </a:r>
            <a:endParaRPr lang="en-GB" dirty="0"/>
          </a:p>
          <a:p>
            <a:r>
              <a:rPr lang="en-GB" dirty="0"/>
              <a:t>Vandriel SM, et al. DILC 2020; FRI312</a:t>
            </a:r>
            <a:endParaRPr lang="en-US" dirty="0"/>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286631" y="4195905"/>
            <a:ext cx="6250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6536719" y="1115268"/>
            <a:ext cx="0" cy="5214095"/>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6" descr="A close up of a sign&#10;&#10;Description automatically generated">
            <a:extLst>
              <a:ext uri="{FF2B5EF4-FFF2-40B4-BE49-F238E27FC236}">
                <a16:creationId xmlns:a16="http://schemas.microsoft.com/office/drawing/2014/main" id="{AECFE868-77B1-47D9-91F2-E11DE85CD262}"/>
              </a:ext>
            </a:extLst>
          </p:cNvPr>
          <p:cNvPicPr>
            <a:picLocks noChangeAspect="1"/>
          </p:cNvPicPr>
          <p:nvPr/>
        </p:nvPicPr>
        <p:blipFill>
          <a:blip r:embed="rId3"/>
          <a:stretch>
            <a:fillRect/>
          </a:stretch>
        </p:blipFill>
        <p:spPr>
          <a:xfrm>
            <a:off x="7806527" y="5373681"/>
            <a:ext cx="2005748" cy="1548524"/>
          </a:xfrm>
          <a:prstGeom prst="rect">
            <a:avLst/>
          </a:prstGeom>
        </p:spPr>
      </p:pic>
      <p:pic>
        <p:nvPicPr>
          <p:cNvPr id="9" name="Picture 8">
            <a:hlinkClick r:id="rId4" action="ppaction://hlinksldjump"/>
            <a:extLst>
              <a:ext uri="{FF2B5EF4-FFF2-40B4-BE49-F238E27FC236}">
                <a16:creationId xmlns:a16="http://schemas.microsoft.com/office/drawing/2014/main" id="{DE85809A-FBF8-462E-A7FE-F7F51710E4C5}"/>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252120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1935" y="1245233"/>
            <a:ext cx="5572465" cy="3573947"/>
          </a:xfrm>
        </p:spPr>
        <p:txBody>
          <a:bodyPr vert="horz" lIns="91440" tIns="45720" rIns="91440" bIns="45720" rtlCol="0" anchor="t">
            <a:noAutofit/>
          </a:bodyPr>
          <a:lstStyle/>
          <a:p>
            <a:pPr marL="0" indent="0">
              <a:buNone/>
            </a:pPr>
            <a:r>
              <a:rPr lang="en-US" b="1" dirty="0">
                <a:solidFill>
                  <a:schemeClr val="bg1"/>
                </a:solidFill>
                <a:highlight>
                  <a:srgbClr val="004A86"/>
                </a:highlight>
              </a:rPr>
              <a:t>RESULTS (CONT.)</a:t>
            </a:r>
            <a:r>
              <a:rPr lang="en-US" b="1" dirty="0">
                <a:solidFill>
                  <a:schemeClr val="bg1"/>
                </a:solidFill>
              </a:rPr>
              <a:t> </a:t>
            </a:r>
          </a:p>
          <a:p>
            <a:r>
              <a:rPr lang="en-GB" sz="1600" b="1" dirty="0"/>
              <a:t>497 baseline liver biopsy reports</a:t>
            </a:r>
          </a:p>
          <a:p>
            <a:pPr lvl="1"/>
            <a:r>
              <a:rPr lang="en-GB" sz="1400" dirty="0"/>
              <a:t>Increasing frequency of bile duct paucity with age</a:t>
            </a:r>
          </a:p>
          <a:p>
            <a:pPr lvl="1"/>
            <a:r>
              <a:rPr lang="en-GB" sz="1400" dirty="0"/>
              <a:t>Features of biliary obstruction in 20% of biopsies </a:t>
            </a:r>
            <a:br>
              <a:rPr lang="en-GB" sz="1400" dirty="0"/>
            </a:br>
            <a:r>
              <a:rPr lang="en-GB" sz="1400" dirty="0"/>
              <a:t>&lt;6 months </a:t>
            </a:r>
          </a:p>
          <a:p>
            <a:r>
              <a:rPr lang="en-GB" sz="1600" b="1" dirty="0"/>
              <a:t>In 911 ALGS patients presenting with </a:t>
            </a:r>
            <a:br>
              <a:rPr lang="en-GB" sz="1600" b="1" dirty="0"/>
            </a:br>
            <a:r>
              <a:rPr lang="en-GB" sz="1600" b="1" dirty="0"/>
              <a:t>neonatal cholestasis</a:t>
            </a:r>
          </a:p>
          <a:p>
            <a:pPr lvl="1"/>
            <a:r>
              <a:rPr lang="en-GB" sz="1400" dirty="0"/>
              <a:t>10-year TFS: 57%; 18-year TFS: 41% </a:t>
            </a:r>
          </a:p>
          <a:p>
            <a:r>
              <a:rPr lang="en-GB" sz="1600" b="1" dirty="0"/>
              <a:t>ALGS patients who underwent a Kasai or BD           had significantly lower rates of TFS</a:t>
            </a:r>
          </a:p>
          <a:p>
            <a:pPr lvl="1"/>
            <a:r>
              <a:rPr lang="en-GB" sz="1400" dirty="0"/>
              <a:t>Kasai (n=74): HR 3.3 (95% CI, 2.4–4.5; p&lt;0.001) </a:t>
            </a:r>
          </a:p>
          <a:p>
            <a:pPr lvl="1"/>
            <a:r>
              <a:rPr lang="en-GB" sz="1400" dirty="0"/>
              <a:t>BD (n=46): HR 2.0 (95% CI, 1.4–3.7; p=0.004)</a:t>
            </a:r>
          </a:p>
          <a:p>
            <a:r>
              <a:rPr lang="en-GB" sz="1600" b="1" dirty="0"/>
              <a:t>Overall survival rates</a:t>
            </a:r>
          </a:p>
          <a:p>
            <a:pPr lvl="1"/>
            <a:r>
              <a:rPr lang="en-GB" sz="1400" dirty="0"/>
              <a:t>10-year: 90.9%; 18-year: 88.6%</a:t>
            </a:r>
          </a:p>
          <a:p>
            <a:endParaRPr lang="en-GB" sz="16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dirty="0">
                <a:solidFill>
                  <a:srgbClr val="FFFFFF"/>
                </a:solidFill>
                <a:ea typeface="+mj-lt"/>
                <a:cs typeface="Arial" panose="020B0604020202020204"/>
              </a:rPr>
              <a:t>Clinical features and natural history of 1154 Alagille syndrome patients: results from the international multicenter GALA study group</a:t>
            </a:r>
            <a:endParaRPr lang="en-US"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Vandriel SM, et al. DILC 2020; FRI312</a:t>
            </a: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478659" y="5089165"/>
            <a:ext cx="1129140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1">
            <a:extLst>
              <a:ext uri="{FF2B5EF4-FFF2-40B4-BE49-F238E27FC236}">
                <a16:creationId xmlns:a16="http://schemas.microsoft.com/office/drawing/2014/main" id="{5D52E5A1-9CC1-41ED-819B-770D14E66C97}"/>
              </a:ext>
            </a:extLst>
          </p:cNvPr>
          <p:cNvSpPr txBox="1">
            <a:spLocks/>
          </p:cNvSpPr>
          <p:nvPr/>
        </p:nvSpPr>
        <p:spPr>
          <a:xfrm>
            <a:off x="421935" y="5160101"/>
            <a:ext cx="11341692" cy="675134"/>
          </a:xfrm>
          <a:prstGeom prst="rect">
            <a:avLst/>
          </a:prstGeom>
          <a:noFill/>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CONCLUSIONS</a:t>
            </a: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We describe the largest global cohort of ALGS to date. Almost 60% of ALGS children with neonatal cholestasis will undergo LT by the age of 18 years. ALGS patients who underwent a Kasai procedure had significantly lower rates of TFS – it remains to be seen if this is due to a more severe hepatic phenotype in these patients, or if Kasai adversely affects hepatic natural history. This dataset provides a robust foundation for future clinical studies in ALGS</a:t>
            </a:r>
            <a:endParaRPr kumimoji="0" lang="en-CA"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3" name="Table 2">
            <a:extLst>
              <a:ext uri="{FF2B5EF4-FFF2-40B4-BE49-F238E27FC236}">
                <a16:creationId xmlns:a16="http://schemas.microsoft.com/office/drawing/2014/main" id="{FC784454-98BB-4475-A59F-B747DFE0103F}"/>
              </a:ext>
            </a:extLst>
          </p:cNvPr>
          <p:cNvGraphicFramePr>
            <a:graphicFrameLocks noGrp="1"/>
          </p:cNvGraphicFramePr>
          <p:nvPr>
            <p:extLst>
              <p:ext uri="{D42A27DB-BD31-4B8C-83A1-F6EECF244321}">
                <p14:modId xmlns:p14="http://schemas.microsoft.com/office/powerpoint/2010/main" val="2857625770"/>
              </p:ext>
            </p:extLst>
          </p:nvPr>
        </p:nvGraphicFramePr>
        <p:xfrm>
          <a:off x="5403584" y="1703193"/>
          <a:ext cx="6551854" cy="3003553"/>
        </p:xfrm>
        <a:graphic>
          <a:graphicData uri="http://schemas.openxmlformats.org/drawingml/2006/table">
            <a:tbl>
              <a:tblPr firstRow="1" firstCol="1" bandRow="1">
                <a:tableStyleId>{5C22544A-7EE6-4342-B048-85BDC9FD1C3A}</a:tableStyleId>
              </a:tblPr>
              <a:tblGrid>
                <a:gridCol w="2293753">
                  <a:extLst>
                    <a:ext uri="{9D8B030D-6E8A-4147-A177-3AD203B41FA5}">
                      <a16:colId xmlns:a16="http://schemas.microsoft.com/office/drawing/2014/main" val="59899698"/>
                    </a:ext>
                  </a:extLst>
                </a:gridCol>
                <a:gridCol w="1132764">
                  <a:extLst>
                    <a:ext uri="{9D8B030D-6E8A-4147-A177-3AD203B41FA5}">
                      <a16:colId xmlns:a16="http://schemas.microsoft.com/office/drawing/2014/main" val="3022795795"/>
                    </a:ext>
                  </a:extLst>
                </a:gridCol>
                <a:gridCol w="1337481">
                  <a:extLst>
                    <a:ext uri="{9D8B030D-6E8A-4147-A177-3AD203B41FA5}">
                      <a16:colId xmlns:a16="http://schemas.microsoft.com/office/drawing/2014/main" val="2681171832"/>
                    </a:ext>
                  </a:extLst>
                </a:gridCol>
                <a:gridCol w="1091821">
                  <a:extLst>
                    <a:ext uri="{9D8B030D-6E8A-4147-A177-3AD203B41FA5}">
                      <a16:colId xmlns:a16="http://schemas.microsoft.com/office/drawing/2014/main" val="950018166"/>
                    </a:ext>
                  </a:extLst>
                </a:gridCol>
                <a:gridCol w="696035">
                  <a:extLst>
                    <a:ext uri="{9D8B030D-6E8A-4147-A177-3AD203B41FA5}">
                      <a16:colId xmlns:a16="http://schemas.microsoft.com/office/drawing/2014/main" val="1079508479"/>
                    </a:ext>
                  </a:extLst>
                </a:gridCol>
              </a:tblGrid>
              <a:tr h="887787">
                <a:tc>
                  <a:txBody>
                    <a:bodyPr/>
                    <a:lstStyle/>
                    <a:p>
                      <a:pPr algn="just">
                        <a:lnSpc>
                          <a:spcPct val="115000"/>
                        </a:lnSpc>
                        <a:spcAft>
                          <a:spcPts val="0"/>
                        </a:spcAft>
                      </a:pPr>
                      <a:r>
                        <a:rPr lang="en-US" sz="1400" b="0" dirty="0">
                          <a:effectLst/>
                        </a:rPr>
                        <a:t> </a:t>
                      </a:r>
                      <a:endParaRPr lang="en-GB" sz="18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400" b="0" dirty="0">
                          <a:effectLst/>
                        </a:rPr>
                        <a:t>Biopsy </a:t>
                      </a:r>
                      <a:br>
                        <a:rPr lang="en-US" sz="1400" b="0" dirty="0">
                          <a:effectLst/>
                        </a:rPr>
                      </a:br>
                      <a:r>
                        <a:rPr lang="en-US" sz="1400" b="0" dirty="0">
                          <a:effectLst/>
                        </a:rPr>
                        <a:t>&lt;6 months</a:t>
                      </a:r>
                      <a:endParaRPr lang="en-GB" sz="18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400" b="0" dirty="0">
                          <a:effectLst/>
                        </a:rPr>
                        <a:t>Biopsy ≥6 and &lt;24 months</a:t>
                      </a:r>
                      <a:endParaRPr lang="en-GB" sz="18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0" dirty="0">
                          <a:effectLst/>
                        </a:rPr>
                        <a:t>Biopsy </a:t>
                      </a:r>
                      <a:br>
                        <a:rPr lang="en-US" sz="1400" b="0" dirty="0">
                          <a:effectLst/>
                        </a:rPr>
                      </a:br>
                      <a:r>
                        <a:rPr lang="en-US" sz="1400" b="0" dirty="0">
                          <a:effectLst/>
                        </a:rPr>
                        <a:t>≥24 months</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400" b="0" dirty="0">
                          <a:effectLst/>
                        </a:rPr>
                        <a:t>p-value</a:t>
                      </a:r>
                      <a:endParaRPr lang="en-GB" sz="18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4391176"/>
                  </a:ext>
                </a:extLst>
              </a:tr>
              <a:tr h="264471">
                <a:tc>
                  <a:txBody>
                    <a:bodyPr/>
                    <a:lstStyle/>
                    <a:p>
                      <a:pPr algn="ctr">
                        <a:lnSpc>
                          <a:spcPct val="100000"/>
                        </a:lnSpc>
                        <a:spcAft>
                          <a:spcPts val="0"/>
                        </a:spcAft>
                      </a:pPr>
                      <a:r>
                        <a:rPr lang="en-US" sz="1400" b="0" i="1" dirty="0">
                          <a:solidFill>
                            <a:schemeClr val="tx1"/>
                          </a:solidFill>
                          <a:effectLst/>
                        </a:rPr>
                        <a:t>n</a:t>
                      </a:r>
                      <a:endParaRPr lang="en-GB" sz="18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lnSpc>
                          <a:spcPct val="100000"/>
                        </a:lnSpc>
                        <a:spcAft>
                          <a:spcPts val="0"/>
                        </a:spcAft>
                      </a:pPr>
                      <a:r>
                        <a:rPr lang="en-US" sz="1400" b="0" dirty="0">
                          <a:effectLst/>
                        </a:rPr>
                        <a:t>307</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lnSpc>
                          <a:spcPct val="100000"/>
                        </a:lnSpc>
                        <a:spcAft>
                          <a:spcPts val="0"/>
                        </a:spcAft>
                      </a:pPr>
                      <a:r>
                        <a:rPr lang="en-US" sz="1400" b="0" dirty="0">
                          <a:effectLst/>
                        </a:rPr>
                        <a:t>84</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r>
                        <a:rPr lang="en-US" sz="1400" b="0" dirty="0">
                          <a:effectLst/>
                        </a:rPr>
                        <a:t>106</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lnSpc>
                          <a:spcPct val="100000"/>
                        </a:lnSpc>
                        <a:spcAft>
                          <a:spcPts val="0"/>
                        </a:spcAft>
                      </a:pPr>
                      <a:r>
                        <a:rPr lang="en-US" sz="1400" b="0" dirty="0">
                          <a:effectLst/>
                        </a:rPr>
                        <a:t> </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extLst>
                  <a:ext uri="{0D108BD9-81ED-4DB2-BD59-A6C34878D82A}">
                    <a16:rowId xmlns:a16="http://schemas.microsoft.com/office/drawing/2014/main" val="1289096335"/>
                  </a:ext>
                </a:extLst>
              </a:tr>
              <a:tr h="264471">
                <a:tc gridSpan="5">
                  <a:txBody>
                    <a:bodyPr/>
                    <a:lstStyle/>
                    <a:p>
                      <a:pPr algn="l">
                        <a:lnSpc>
                          <a:spcPct val="100000"/>
                        </a:lnSpc>
                        <a:spcAft>
                          <a:spcPts val="0"/>
                        </a:spcAft>
                      </a:pPr>
                      <a:r>
                        <a:rPr lang="en-US" sz="1400" b="0" dirty="0">
                          <a:solidFill>
                            <a:schemeClr val="tx1"/>
                          </a:solidFill>
                          <a:effectLst/>
                        </a:rPr>
                        <a:t>Histopathologic findings, % (n)</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l">
                        <a:lnSpc>
                          <a:spcPct val="100000"/>
                        </a:lnSpc>
                        <a:spcAft>
                          <a:spcPts val="0"/>
                        </a:spcAft>
                      </a:pP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E"/>
                    </a:solidFill>
                  </a:tcPr>
                </a:tc>
                <a:extLst>
                  <a:ext uri="{0D108BD9-81ED-4DB2-BD59-A6C34878D82A}">
                    <a16:rowId xmlns:a16="http://schemas.microsoft.com/office/drawing/2014/main" val="2650007415"/>
                  </a:ext>
                </a:extLst>
              </a:tr>
              <a:tr h="264471">
                <a:tc>
                  <a:txBody>
                    <a:bodyPr/>
                    <a:lstStyle/>
                    <a:p>
                      <a:pPr algn="ctr">
                        <a:lnSpc>
                          <a:spcPct val="100000"/>
                        </a:lnSpc>
                        <a:spcAft>
                          <a:spcPts val="0"/>
                        </a:spcAft>
                      </a:pPr>
                      <a:r>
                        <a:rPr lang="en-US" sz="1400" b="0" dirty="0">
                          <a:solidFill>
                            <a:schemeClr val="tx1"/>
                          </a:solidFill>
                          <a:effectLst/>
                        </a:rPr>
                        <a:t>Bile duct paucity</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lnSpc>
                          <a:spcPct val="100000"/>
                        </a:lnSpc>
                        <a:spcAft>
                          <a:spcPts val="0"/>
                        </a:spcAft>
                      </a:pPr>
                      <a:r>
                        <a:rPr lang="en-US" sz="1400" b="0" dirty="0">
                          <a:effectLst/>
                        </a:rPr>
                        <a:t>61 (188)</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lnSpc>
                          <a:spcPct val="100000"/>
                        </a:lnSpc>
                        <a:spcAft>
                          <a:spcPts val="0"/>
                        </a:spcAft>
                      </a:pPr>
                      <a:r>
                        <a:rPr lang="en-US" sz="1400" b="0" dirty="0">
                          <a:effectLst/>
                        </a:rPr>
                        <a:t>63 (53)</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lnSpc>
                          <a:spcPct val="100000"/>
                        </a:lnSpc>
                        <a:spcAft>
                          <a:spcPts val="0"/>
                        </a:spcAft>
                      </a:pPr>
                      <a:r>
                        <a:rPr lang="en-US" sz="1400" b="0" dirty="0">
                          <a:effectLst/>
                        </a:rPr>
                        <a:t>77 (82)</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lnSpc>
                          <a:spcPct val="100000"/>
                        </a:lnSpc>
                        <a:spcAft>
                          <a:spcPts val="0"/>
                        </a:spcAft>
                      </a:pPr>
                      <a:r>
                        <a:rPr lang="en-US" sz="1400" b="0" dirty="0">
                          <a:effectLst/>
                        </a:rPr>
                        <a:t>0.01</a:t>
                      </a:r>
                      <a:endParaRPr lang="en-GB" sz="18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4390974"/>
                  </a:ext>
                </a:extLst>
              </a:tr>
              <a:tr h="528941">
                <a:tc>
                  <a:txBody>
                    <a:bodyPr/>
                    <a:lstStyle/>
                    <a:p>
                      <a:pPr algn="ctr">
                        <a:lnSpc>
                          <a:spcPct val="100000"/>
                        </a:lnSpc>
                        <a:spcAft>
                          <a:spcPts val="0"/>
                        </a:spcAft>
                      </a:pPr>
                      <a:r>
                        <a:rPr lang="en-US" sz="1400" b="0" dirty="0">
                          <a:solidFill>
                            <a:schemeClr val="tx1"/>
                          </a:solidFill>
                          <a:effectLst/>
                        </a:rPr>
                        <a:t>Giant cell transformation</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a:txBody>
                    <a:bodyPr/>
                    <a:lstStyle/>
                    <a:p>
                      <a:pPr algn="ctr">
                        <a:lnSpc>
                          <a:spcPct val="100000"/>
                        </a:lnSpc>
                        <a:spcAft>
                          <a:spcPts val="0"/>
                        </a:spcAft>
                      </a:pPr>
                      <a:r>
                        <a:rPr lang="en-US" sz="1400" b="0" dirty="0">
                          <a:effectLst/>
                        </a:rPr>
                        <a:t>40 (124)</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a:txBody>
                    <a:bodyPr/>
                    <a:lstStyle/>
                    <a:p>
                      <a:pPr algn="ctr">
                        <a:lnSpc>
                          <a:spcPct val="100000"/>
                        </a:lnSpc>
                        <a:spcAft>
                          <a:spcPts val="0"/>
                        </a:spcAft>
                      </a:pPr>
                      <a:r>
                        <a:rPr lang="en-US" sz="1400" b="0" dirty="0">
                          <a:effectLst/>
                        </a:rPr>
                        <a:t>12 (10)</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a:txBody>
                    <a:bodyPr/>
                    <a:lstStyle/>
                    <a:p>
                      <a:pPr algn="ctr">
                        <a:lnSpc>
                          <a:spcPct val="100000"/>
                        </a:lnSpc>
                        <a:spcAft>
                          <a:spcPts val="0"/>
                        </a:spcAft>
                      </a:pPr>
                      <a:r>
                        <a:rPr lang="en-US" sz="1400" b="0" dirty="0">
                          <a:effectLst/>
                        </a:rPr>
                        <a:t>4 (4)</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a:txBody>
                    <a:bodyPr/>
                    <a:lstStyle/>
                    <a:p>
                      <a:pPr algn="ctr">
                        <a:lnSpc>
                          <a:spcPct val="100000"/>
                        </a:lnSpc>
                        <a:spcAft>
                          <a:spcPts val="0"/>
                        </a:spcAft>
                      </a:pPr>
                      <a:r>
                        <a:rPr lang="en-US" sz="1400" b="0" dirty="0">
                          <a:effectLst/>
                        </a:rPr>
                        <a:t>&lt;0.001</a:t>
                      </a:r>
                      <a:endParaRPr lang="en-GB" sz="18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E"/>
                    </a:solidFill>
                  </a:tcPr>
                </a:tc>
                <a:extLst>
                  <a:ext uri="{0D108BD9-81ED-4DB2-BD59-A6C34878D82A}">
                    <a16:rowId xmlns:a16="http://schemas.microsoft.com/office/drawing/2014/main" val="1263058274"/>
                  </a:ext>
                </a:extLst>
              </a:tr>
              <a:tr h="264471">
                <a:tc>
                  <a:txBody>
                    <a:bodyPr/>
                    <a:lstStyle/>
                    <a:p>
                      <a:pPr algn="ctr">
                        <a:lnSpc>
                          <a:spcPct val="100000"/>
                        </a:lnSpc>
                        <a:spcAft>
                          <a:spcPts val="0"/>
                        </a:spcAft>
                      </a:pPr>
                      <a:r>
                        <a:rPr lang="en-US" sz="1400" b="0" dirty="0">
                          <a:solidFill>
                            <a:schemeClr val="tx1"/>
                          </a:solidFill>
                          <a:effectLst/>
                        </a:rPr>
                        <a:t>Bile duct proliferation</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lnSpc>
                          <a:spcPct val="100000"/>
                        </a:lnSpc>
                        <a:spcAft>
                          <a:spcPts val="0"/>
                        </a:spcAft>
                      </a:pPr>
                      <a:r>
                        <a:rPr lang="en-US" sz="1400" b="0" dirty="0">
                          <a:effectLst/>
                        </a:rPr>
                        <a:t>20 (62)</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lnSpc>
                          <a:spcPct val="100000"/>
                        </a:lnSpc>
                        <a:spcAft>
                          <a:spcPts val="0"/>
                        </a:spcAft>
                      </a:pPr>
                      <a:r>
                        <a:rPr lang="en-US" sz="1400" b="0" dirty="0">
                          <a:effectLst/>
                        </a:rPr>
                        <a:t>18 (15)</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lnSpc>
                          <a:spcPct val="100000"/>
                        </a:lnSpc>
                        <a:spcAft>
                          <a:spcPts val="0"/>
                        </a:spcAft>
                      </a:pPr>
                      <a:r>
                        <a:rPr lang="en-US" sz="1400" b="0" dirty="0">
                          <a:effectLst/>
                        </a:rPr>
                        <a:t>7 (7)</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lnSpc>
                          <a:spcPct val="100000"/>
                        </a:lnSpc>
                        <a:spcAft>
                          <a:spcPts val="0"/>
                        </a:spcAft>
                      </a:pPr>
                      <a:r>
                        <a:rPr lang="en-US" sz="1400" b="0" dirty="0">
                          <a:effectLst/>
                        </a:rPr>
                        <a:t>0.005</a:t>
                      </a:r>
                      <a:endParaRPr lang="en-GB" sz="18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9413079"/>
                  </a:ext>
                </a:extLst>
              </a:tr>
              <a:tr h="528941">
                <a:tc>
                  <a:txBody>
                    <a:bodyPr/>
                    <a:lstStyle/>
                    <a:p>
                      <a:pPr algn="ctr">
                        <a:lnSpc>
                          <a:spcPct val="100000"/>
                        </a:lnSpc>
                        <a:spcAft>
                          <a:spcPts val="0"/>
                        </a:spcAft>
                      </a:pPr>
                      <a:r>
                        <a:rPr lang="en-US" sz="1400" b="0" dirty="0">
                          <a:solidFill>
                            <a:schemeClr val="tx1"/>
                          </a:solidFill>
                          <a:effectLst/>
                        </a:rPr>
                        <a:t>Duct/ductular bile plugs</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a:txBody>
                    <a:bodyPr/>
                    <a:lstStyle/>
                    <a:p>
                      <a:pPr algn="ctr">
                        <a:lnSpc>
                          <a:spcPct val="100000"/>
                        </a:lnSpc>
                        <a:spcAft>
                          <a:spcPts val="0"/>
                        </a:spcAft>
                      </a:pPr>
                      <a:r>
                        <a:rPr lang="en-US" sz="1400" b="0" dirty="0">
                          <a:effectLst/>
                        </a:rPr>
                        <a:t>7 (20)</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a:txBody>
                    <a:bodyPr/>
                    <a:lstStyle/>
                    <a:p>
                      <a:pPr algn="ctr">
                        <a:lnSpc>
                          <a:spcPct val="100000"/>
                        </a:lnSpc>
                        <a:spcAft>
                          <a:spcPts val="0"/>
                        </a:spcAft>
                      </a:pPr>
                      <a:r>
                        <a:rPr lang="en-US" sz="1400" b="0" dirty="0">
                          <a:effectLst/>
                        </a:rPr>
                        <a:t>5 (4)</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a:txBody>
                    <a:bodyPr/>
                    <a:lstStyle/>
                    <a:p>
                      <a:pPr algn="ctr">
                        <a:lnSpc>
                          <a:spcPct val="100000"/>
                        </a:lnSpc>
                        <a:spcAft>
                          <a:spcPts val="0"/>
                        </a:spcAft>
                      </a:pPr>
                      <a:r>
                        <a:rPr lang="en-US" sz="1400" b="0" dirty="0">
                          <a:effectLst/>
                        </a:rPr>
                        <a:t>2 (2)</a:t>
                      </a:r>
                      <a:endParaRPr lang="en-GB"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E"/>
                    </a:solidFill>
                  </a:tcPr>
                </a:tc>
                <a:tc>
                  <a:txBody>
                    <a:bodyPr/>
                    <a:lstStyle/>
                    <a:p>
                      <a:pPr algn="ctr">
                        <a:lnSpc>
                          <a:spcPct val="100000"/>
                        </a:lnSpc>
                        <a:spcAft>
                          <a:spcPts val="0"/>
                        </a:spcAft>
                      </a:pPr>
                      <a:r>
                        <a:rPr lang="en-US" sz="1400" b="0" dirty="0">
                          <a:effectLst/>
                        </a:rPr>
                        <a:t>0.20</a:t>
                      </a:r>
                      <a:endParaRPr lang="en-GB" sz="1800" b="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5064338"/>
                  </a:ext>
                </a:extLst>
              </a:tr>
            </a:tbl>
          </a:graphicData>
        </a:graphic>
      </p:graphicFrame>
      <p:sp>
        <p:nvSpPr>
          <p:cNvPr id="9" name="TextBox 8">
            <a:extLst>
              <a:ext uri="{FF2B5EF4-FFF2-40B4-BE49-F238E27FC236}">
                <a16:creationId xmlns:a16="http://schemas.microsoft.com/office/drawing/2014/main" id="{967F39C7-1474-4050-B35A-A019E0FBFB30}"/>
              </a:ext>
            </a:extLst>
          </p:cNvPr>
          <p:cNvSpPr txBox="1"/>
          <p:nvPr/>
        </p:nvSpPr>
        <p:spPr>
          <a:xfrm>
            <a:off x="5403584" y="1311126"/>
            <a:ext cx="6551854" cy="338554"/>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Histopathological features in 497 baseline liver biopsies</a:t>
            </a:r>
          </a:p>
        </p:txBody>
      </p:sp>
      <p:sp>
        <p:nvSpPr>
          <p:cNvPr id="6" name="TextBox 5">
            <a:extLst>
              <a:ext uri="{FF2B5EF4-FFF2-40B4-BE49-F238E27FC236}">
                <a16:creationId xmlns:a16="http://schemas.microsoft.com/office/drawing/2014/main" id="{E841518B-B3D2-BD42-BA84-5E45A7BB68DA}"/>
              </a:ext>
            </a:extLst>
          </p:cNvPr>
          <p:cNvSpPr txBox="1"/>
          <p:nvPr/>
        </p:nvSpPr>
        <p:spPr>
          <a:xfrm>
            <a:off x="3022838" y="6347698"/>
            <a:ext cx="6203045"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Interested in joining The GALA Study Group?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contact Dr. Binita Kamath and Shannon Vandriel at gala.study@sickkids.ca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9">
            <a:hlinkClick r:id="rId3" action="ppaction://hlinksldjump"/>
            <a:extLst>
              <a:ext uri="{FF2B5EF4-FFF2-40B4-BE49-F238E27FC236}">
                <a16:creationId xmlns:a16="http://schemas.microsoft.com/office/drawing/2014/main" id="{6FBAA241-6800-4238-8DA9-15812F17D59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1527744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6595158" cy="4622400"/>
          </a:xfrm>
        </p:spPr>
        <p:txBody>
          <a:bodyPr vert="horz" lIns="91440" tIns="45720" rIns="91440" bIns="45720" rtlCol="0" anchor="t">
            <a:noAutofit/>
          </a:bodyPr>
          <a:lstStyle/>
          <a:p>
            <a:pPr marL="0" indent="0">
              <a:buNone/>
            </a:pPr>
            <a:r>
              <a:rPr lang="en-US" b="1" dirty="0">
                <a:solidFill>
                  <a:schemeClr val="bg1"/>
                </a:solidFill>
                <a:highlight>
                  <a:srgbClr val="004A86"/>
                </a:highlight>
              </a:rPr>
              <a:t>BACKGROUND &amp; AIMS</a:t>
            </a:r>
            <a:r>
              <a:rPr lang="en-US" b="1" dirty="0">
                <a:solidFill>
                  <a:schemeClr val="bg1"/>
                </a:solidFill>
              </a:rPr>
              <a:t> </a:t>
            </a:r>
          </a:p>
          <a:p>
            <a:r>
              <a:rPr lang="en-GB" sz="1600" dirty="0"/>
              <a:t>ICP is associated with the </a:t>
            </a:r>
            <a:r>
              <a:rPr lang="en-GB" sz="1600" dirty="0" err="1"/>
              <a:t>fetal</a:t>
            </a:r>
            <a:r>
              <a:rPr lang="en-GB" sz="1600" dirty="0"/>
              <a:t> cardiac dysfunction thought to cause the increased rate of stillbirth in severe forms of the disease</a:t>
            </a:r>
          </a:p>
          <a:p>
            <a:r>
              <a:rPr lang="en-US" sz="1800" b="1" dirty="0"/>
              <a:t>AIMS</a:t>
            </a:r>
            <a:r>
              <a:rPr lang="en-US" sz="1800" dirty="0"/>
              <a:t>:</a:t>
            </a:r>
            <a:r>
              <a:rPr lang="en-US" sz="1800" b="1" dirty="0"/>
              <a:t> </a:t>
            </a:r>
          </a:p>
          <a:p>
            <a:pPr lvl="1"/>
            <a:r>
              <a:rPr lang="en-US" sz="1600" dirty="0"/>
              <a:t>Investigate the relationship between severity of deranged markers of liver function in ICP and fetal NT-proBNP at birth</a:t>
            </a:r>
          </a:p>
          <a:p>
            <a:pPr lvl="1"/>
            <a:r>
              <a:rPr lang="en-US" sz="1600" dirty="0"/>
              <a:t>Assess the effect of UDCA treatment</a:t>
            </a:r>
            <a:endParaRPr lang="en-GB" sz="1400" dirty="0"/>
          </a:p>
          <a:p>
            <a:pPr marL="0" indent="0">
              <a:buNone/>
            </a:pPr>
            <a:r>
              <a:rPr lang="en-GB" b="1" dirty="0">
                <a:solidFill>
                  <a:schemeClr val="bg1"/>
                </a:solidFill>
                <a:highlight>
                  <a:srgbClr val="004A86"/>
                </a:highlight>
              </a:rPr>
              <a:t>METHODS</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2770"/>
            <a:ext cx="10182749" cy="769620"/>
          </a:xfrm>
        </p:spPr>
        <p:txBody>
          <a:bodyPr>
            <a:noAutofit/>
          </a:bodyPr>
          <a:lstStyle/>
          <a:p>
            <a:r>
              <a:rPr lang="en-US" sz="2000" dirty="0">
                <a:ea typeface="+mj-lt"/>
                <a:cs typeface="+mj-lt"/>
              </a:rPr>
              <a:t>Elevated serum bile acid and ALT concentrations in intrahepatic cholestasis of pregnancy are associated with increased fetal NT-proBNP which is ameliorated by UDCA</a:t>
            </a:r>
            <a:endParaRPr lang="en-US" sz="2000" dirty="0">
              <a:cs typeface="Arial"/>
            </a:endParaRP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*Maternal liver function and </a:t>
            </a:r>
            <a:r>
              <a:rPr lang="en-GB" dirty="0" err="1"/>
              <a:t>fetal</a:t>
            </a:r>
            <a:r>
              <a:rPr lang="en-GB" dirty="0"/>
              <a:t> NT-proBNP measurements were log-transformed and the relationship between them </a:t>
            </a:r>
            <a:br>
              <a:rPr lang="en-GB" dirty="0"/>
            </a:br>
            <a:r>
              <a:rPr lang="en-GB" dirty="0"/>
              <a:t>analyzed using partial correlation models adjusted for labour induction, mode of delivery and gestational age at delivery</a:t>
            </a:r>
            <a:br>
              <a:rPr lang="en-GB" dirty="0"/>
            </a:br>
            <a:r>
              <a:rPr lang="en-GB" dirty="0"/>
              <a:t>Vasavan T, et al. DILC 2020; FRI316</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423863" y="3426291"/>
            <a:ext cx="6849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7273160" y="1338263"/>
            <a:ext cx="0" cy="501042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A8D434B-7613-4552-BFAB-C735AC8A5C8F}"/>
              </a:ext>
            </a:extLst>
          </p:cNvPr>
          <p:cNvSpPr/>
          <p:nvPr/>
        </p:nvSpPr>
        <p:spPr>
          <a:xfrm>
            <a:off x="791513" y="5852601"/>
            <a:ext cx="5917629" cy="40579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mn-cs"/>
              </a:rPr>
              <a:t>Relationship between maternal liver function and </a:t>
            </a:r>
            <a:r>
              <a:rPr kumimoji="0" lang="en-GB" sz="1300" b="0" i="0" u="none" strike="noStrike" kern="1200" cap="none" spc="0" normalizeH="0" baseline="0" noProof="0" dirty="0" err="1">
                <a:ln>
                  <a:noFill/>
                </a:ln>
                <a:solidFill>
                  <a:prstClr val="black"/>
                </a:solidFill>
                <a:effectLst/>
                <a:uLnTx/>
                <a:uFillTx/>
                <a:latin typeface="Arial" panose="020B0604020202020204"/>
                <a:ea typeface="+mn-ea"/>
                <a:cs typeface="+mn-cs"/>
              </a:rPr>
              <a:t>fetal</a:t>
            </a: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mn-cs"/>
              </a:rPr>
              <a:t> NT-proBNP analyzed*</a:t>
            </a:r>
          </a:p>
        </p:txBody>
      </p:sp>
      <p:sp>
        <p:nvSpPr>
          <p:cNvPr id="22" name="Content Placeholder 1">
            <a:extLst>
              <a:ext uri="{FF2B5EF4-FFF2-40B4-BE49-F238E27FC236}">
                <a16:creationId xmlns:a16="http://schemas.microsoft.com/office/drawing/2014/main" id="{674206BD-AB5F-4922-96E7-73ACF36C0587}"/>
              </a:ext>
            </a:extLst>
          </p:cNvPr>
          <p:cNvSpPr txBox="1">
            <a:spLocks/>
          </p:cNvSpPr>
          <p:nvPr/>
        </p:nvSpPr>
        <p:spPr>
          <a:xfrm>
            <a:off x="7306424" y="1340769"/>
            <a:ext cx="4603623" cy="4622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RESULTS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Significant partial correlation between peak maternal TSBA/ALT and </a:t>
            </a:r>
            <a:r>
              <a:rPr kumimoji="0" lang="en-GB" sz="1600" b="0" i="0" u="none" strike="noStrike" kern="1200" cap="none" spc="0" normalizeH="0" baseline="0" noProof="0" dirty="0" err="1">
                <a:ln>
                  <a:noFill/>
                </a:ln>
                <a:solidFill>
                  <a:prstClr val="black"/>
                </a:solidFill>
                <a:effectLst/>
                <a:uLnTx/>
                <a:uFillTx/>
                <a:latin typeface="Arial" panose="020B0604020202020204"/>
                <a:ea typeface="+mn-ea"/>
                <a:cs typeface="+mn-cs"/>
              </a:rPr>
              <a:t>fetal</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NT-</a:t>
            </a:r>
            <a:r>
              <a:rPr kumimoji="0" lang="en-GB" sz="1600" b="0" i="0" u="none" strike="noStrike" kern="1200" cap="none" spc="0" normalizeH="0" baseline="0" noProof="0" dirty="0" err="1">
                <a:ln>
                  <a:noFill/>
                </a:ln>
                <a:solidFill>
                  <a:prstClr val="black"/>
                </a:solidFill>
                <a:effectLst/>
                <a:uLnTx/>
                <a:uFillTx/>
                <a:latin typeface="Arial" panose="020B0604020202020204"/>
                <a:ea typeface="+mn-ea"/>
                <a:cs typeface="+mn-cs"/>
              </a:rPr>
              <a:t>proBNP</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in controls and untreated ICP </a:t>
            </a:r>
            <a:endParaRPr kumimoji="0" lang="en-GB" sz="16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TSBA: </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r</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=0.43</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(p=0.004; Panel A [next slide])</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ALT: </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r=</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0.40</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(p=0.027; Panel D)</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Significant partial correlation between peak maternal TSBA/ALT and </a:t>
            </a:r>
            <a:r>
              <a:rPr kumimoji="0" lang="en-GB" sz="1600" b="0" i="0" u="none" strike="noStrike" kern="1200" cap="none" spc="0" normalizeH="0" baseline="0" noProof="0" dirty="0" err="1">
                <a:ln>
                  <a:noFill/>
                </a:ln>
                <a:solidFill>
                  <a:prstClr val="black"/>
                </a:solidFill>
                <a:effectLst/>
                <a:uLnTx/>
                <a:uFillTx/>
                <a:latin typeface="Arial" panose="020B0604020202020204"/>
                <a:ea typeface="+mn-ea"/>
                <a:cs typeface="+mn-cs"/>
              </a:rPr>
              <a:t>fetal</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NT-</a:t>
            </a:r>
            <a:r>
              <a:rPr kumimoji="0" lang="en-GB" sz="1600" b="0" i="0" u="none" strike="noStrike" kern="1200" cap="none" spc="0" normalizeH="0" baseline="0" noProof="0" dirty="0" err="1">
                <a:ln>
                  <a:noFill/>
                </a:ln>
                <a:solidFill>
                  <a:prstClr val="black"/>
                </a:solidFill>
                <a:effectLst/>
                <a:uLnTx/>
                <a:uFillTx/>
                <a:latin typeface="Arial" panose="020B0604020202020204"/>
                <a:ea typeface="+mn-ea"/>
                <a:cs typeface="+mn-cs"/>
              </a:rPr>
              <a:t>proBNP</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in controls </a:t>
            </a:r>
            <a:r>
              <a:rPr lang="en-GB" sz="1600" dirty="0">
                <a:solidFill>
                  <a:prstClr val="black"/>
                </a:solidFill>
                <a:latin typeface="Arial" panose="020B0604020202020204"/>
              </a:rPr>
              <a:t>in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untreated ICP only</a:t>
            </a:r>
            <a:endParaRPr kumimoji="0" lang="en-GB" sz="16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TSBA: </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r</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=0.40</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(p=0.026; Panel B)</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ALT: </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r=</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0.40</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(p=0.046; Panel E)</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No partial correlation between peak maternal TSBA/ALT and </a:t>
            </a:r>
            <a:r>
              <a:rPr kumimoji="0" lang="en-GB" sz="1600" b="0" i="0" u="none" strike="noStrike" kern="1200" cap="none" spc="0" normalizeH="0" baseline="0" noProof="0" dirty="0" err="1">
                <a:ln>
                  <a:noFill/>
                </a:ln>
                <a:solidFill>
                  <a:prstClr val="black"/>
                </a:solidFill>
                <a:effectLst/>
                <a:uLnTx/>
                <a:uFillTx/>
                <a:latin typeface="Arial" panose="020B0604020202020204"/>
                <a:ea typeface="+mn-ea"/>
                <a:cs typeface="+mn-cs"/>
              </a:rPr>
              <a:t>fetal</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NT-</a:t>
            </a:r>
            <a:r>
              <a:rPr kumimoji="0" lang="en-GB" sz="1600" b="0" i="0" u="none" strike="noStrike" kern="1200" cap="none" spc="0" normalizeH="0" baseline="0" noProof="0" dirty="0" err="1">
                <a:ln>
                  <a:noFill/>
                </a:ln>
                <a:solidFill>
                  <a:prstClr val="black"/>
                </a:solidFill>
                <a:effectLst/>
                <a:uLnTx/>
                <a:uFillTx/>
                <a:latin typeface="Arial" panose="020B0604020202020204"/>
                <a:ea typeface="+mn-ea"/>
                <a:cs typeface="+mn-cs"/>
              </a:rPr>
              <a:t>proBNP</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in UDCA-treated ICP</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TSBA:  </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r=0.22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(p=0.180; Panel C)</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ALT: </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r=0.30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(p=0.094; Panel F)</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24" name="Rectangle 23">
            <a:extLst>
              <a:ext uri="{FF2B5EF4-FFF2-40B4-BE49-F238E27FC236}">
                <a16:creationId xmlns:a16="http://schemas.microsoft.com/office/drawing/2014/main" id="{7C4E89FF-932A-41E0-8801-E0B1E3A499B4}"/>
              </a:ext>
            </a:extLst>
          </p:cNvPr>
          <p:cNvSpPr/>
          <p:nvPr/>
        </p:nvSpPr>
        <p:spPr>
          <a:xfrm>
            <a:off x="448707" y="5427430"/>
            <a:ext cx="6604045" cy="28327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mn-cs"/>
              </a:rPr>
              <a:t>Umbilical cord serum samples collected immediately after birth; NT-proBNP measured</a:t>
            </a:r>
          </a:p>
        </p:txBody>
      </p:sp>
      <p:sp>
        <p:nvSpPr>
          <p:cNvPr id="25" name="Rectangle 24">
            <a:extLst>
              <a:ext uri="{FF2B5EF4-FFF2-40B4-BE49-F238E27FC236}">
                <a16:creationId xmlns:a16="http://schemas.microsoft.com/office/drawing/2014/main" id="{4C6BA43C-1182-4B17-ACA3-BD7CFE46D7A6}"/>
              </a:ext>
            </a:extLst>
          </p:cNvPr>
          <p:cNvSpPr/>
          <p:nvPr/>
        </p:nvSpPr>
        <p:spPr>
          <a:xfrm>
            <a:off x="1246810" y="3797029"/>
            <a:ext cx="5060017" cy="29112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mn-cs"/>
              </a:rPr>
              <a:t>Serum samples collected from 85 women</a:t>
            </a:r>
            <a:endParaRPr kumimoji="0" lang="en-GB" sz="13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cxnSp>
        <p:nvCxnSpPr>
          <p:cNvPr id="28" name="Straight Arrow Connector 27">
            <a:extLst>
              <a:ext uri="{FF2B5EF4-FFF2-40B4-BE49-F238E27FC236}">
                <a16:creationId xmlns:a16="http://schemas.microsoft.com/office/drawing/2014/main" id="{EFD7A2C8-8427-4A88-9D3A-FB4915829E9F}"/>
              </a:ext>
            </a:extLst>
          </p:cNvPr>
          <p:cNvCxnSpPr>
            <a:cxnSpLocks/>
            <a:stCxn id="24" idx="2"/>
            <a:endCxn id="10" idx="0"/>
          </p:cNvCxnSpPr>
          <p:nvPr/>
        </p:nvCxnSpPr>
        <p:spPr>
          <a:xfrm flipH="1">
            <a:off x="3750328" y="5710702"/>
            <a:ext cx="402" cy="141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DEEEAF-36B0-42F8-8FF7-FF8EB7A2989F}"/>
              </a:ext>
            </a:extLst>
          </p:cNvPr>
          <p:cNvSpPr/>
          <p:nvPr/>
        </p:nvSpPr>
        <p:spPr>
          <a:xfrm>
            <a:off x="448708" y="4413359"/>
            <a:ext cx="3204000" cy="694237"/>
          </a:xfrm>
          <a:prstGeom prst="rect">
            <a:avLst/>
          </a:prstGeom>
          <a:solidFill>
            <a:srgbClr val="B4DEFF">
              <a:alpha val="49020"/>
            </a:srgbClr>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mn-cs"/>
              </a:rPr>
              <a:t>Women with uncomplicated pregnancies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mn-cs"/>
              </a:rPr>
              <a:t>(n=17; controls)</a:t>
            </a:r>
          </a:p>
        </p:txBody>
      </p:sp>
      <p:sp>
        <p:nvSpPr>
          <p:cNvPr id="16" name="Rectangle 15">
            <a:extLst>
              <a:ext uri="{FF2B5EF4-FFF2-40B4-BE49-F238E27FC236}">
                <a16:creationId xmlns:a16="http://schemas.microsoft.com/office/drawing/2014/main" id="{077F0423-0FBF-4B44-9D94-0B09CA0EBA9C}"/>
              </a:ext>
            </a:extLst>
          </p:cNvPr>
          <p:cNvSpPr/>
          <p:nvPr/>
        </p:nvSpPr>
        <p:spPr>
          <a:xfrm>
            <a:off x="3848755" y="4413359"/>
            <a:ext cx="3204000" cy="694235"/>
          </a:xfrm>
          <a:prstGeom prst="rect">
            <a:avLst/>
          </a:prstGeom>
          <a:solidFill>
            <a:srgbClr val="B4DEFF">
              <a:alpha val="49020"/>
            </a:srgbClr>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mn-cs"/>
              </a:rPr>
              <a:t>Women with ICP (n=68)</a:t>
            </a:r>
          </a:p>
        </p:txBody>
      </p:sp>
      <p:sp>
        <p:nvSpPr>
          <p:cNvPr id="17" name="Rectangle 16">
            <a:extLst>
              <a:ext uri="{FF2B5EF4-FFF2-40B4-BE49-F238E27FC236}">
                <a16:creationId xmlns:a16="http://schemas.microsoft.com/office/drawing/2014/main" id="{30E666F8-CDB6-4249-89AE-5CB9396657C3}"/>
              </a:ext>
            </a:extLst>
          </p:cNvPr>
          <p:cNvSpPr/>
          <p:nvPr/>
        </p:nvSpPr>
        <p:spPr>
          <a:xfrm>
            <a:off x="3925397" y="4758520"/>
            <a:ext cx="1450185" cy="288000"/>
          </a:xfrm>
          <a:prstGeom prst="rect">
            <a:avLst/>
          </a:prstGeom>
          <a:solidFill>
            <a:schemeClr val="bg1">
              <a:alpha val="49020"/>
            </a:schemeClr>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mn-cs"/>
              </a:rPr>
              <a:t>No UDCA (n=35)</a:t>
            </a:r>
          </a:p>
        </p:txBody>
      </p:sp>
      <p:sp>
        <p:nvSpPr>
          <p:cNvPr id="18" name="Rectangle 17">
            <a:extLst>
              <a:ext uri="{FF2B5EF4-FFF2-40B4-BE49-F238E27FC236}">
                <a16:creationId xmlns:a16="http://schemas.microsoft.com/office/drawing/2014/main" id="{191E2FD6-5984-4EC8-BC16-C37608B11338}"/>
              </a:ext>
            </a:extLst>
          </p:cNvPr>
          <p:cNvSpPr/>
          <p:nvPr/>
        </p:nvSpPr>
        <p:spPr>
          <a:xfrm>
            <a:off x="5538852" y="4758520"/>
            <a:ext cx="1450185" cy="288000"/>
          </a:xfrm>
          <a:prstGeom prst="rect">
            <a:avLst/>
          </a:prstGeom>
          <a:solidFill>
            <a:schemeClr val="bg1">
              <a:alpha val="49020"/>
            </a:schemeClr>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a:ea typeface="+mn-ea"/>
                <a:cs typeface="+mn-cs"/>
              </a:rPr>
              <a:t>UDCA (n=33)</a:t>
            </a:r>
          </a:p>
        </p:txBody>
      </p:sp>
      <p:cxnSp>
        <p:nvCxnSpPr>
          <p:cNvPr id="6" name="Connector: Elbow 5">
            <a:extLst>
              <a:ext uri="{FF2B5EF4-FFF2-40B4-BE49-F238E27FC236}">
                <a16:creationId xmlns:a16="http://schemas.microsoft.com/office/drawing/2014/main" id="{839F66DF-526C-4E9C-AE2A-68567568D8B2}"/>
              </a:ext>
            </a:extLst>
          </p:cNvPr>
          <p:cNvCxnSpPr>
            <a:cxnSpLocks/>
            <a:stCxn id="25" idx="2"/>
            <a:endCxn id="14" idx="0"/>
          </p:cNvCxnSpPr>
          <p:nvPr/>
        </p:nvCxnSpPr>
        <p:spPr>
          <a:xfrm rot="5400000">
            <a:off x="2751160" y="3387700"/>
            <a:ext cx="325208" cy="172611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69437D99-BD11-425F-B01C-FFA79A6270C7}"/>
              </a:ext>
            </a:extLst>
          </p:cNvPr>
          <p:cNvCxnSpPr>
            <a:cxnSpLocks/>
            <a:stCxn id="25" idx="2"/>
            <a:endCxn id="16" idx="0"/>
          </p:cNvCxnSpPr>
          <p:nvPr/>
        </p:nvCxnSpPr>
        <p:spPr>
          <a:xfrm rot="16200000" flipH="1">
            <a:off x="4451183" y="3413787"/>
            <a:ext cx="325208" cy="167393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6E8C2758-A120-482A-9DAF-70E701362F68}"/>
              </a:ext>
            </a:extLst>
          </p:cNvPr>
          <p:cNvCxnSpPr>
            <a:stCxn id="14" idx="2"/>
            <a:endCxn id="24" idx="0"/>
          </p:cNvCxnSpPr>
          <p:nvPr/>
        </p:nvCxnSpPr>
        <p:spPr>
          <a:xfrm rot="16200000" flipH="1">
            <a:off x="2740802" y="4417502"/>
            <a:ext cx="319834" cy="170002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1EF43D16-2FAD-4EC6-B20E-F92CC1C2F699}"/>
              </a:ext>
            </a:extLst>
          </p:cNvPr>
          <p:cNvCxnSpPr>
            <a:stCxn id="16" idx="2"/>
            <a:endCxn id="24" idx="0"/>
          </p:cNvCxnSpPr>
          <p:nvPr/>
        </p:nvCxnSpPr>
        <p:spPr>
          <a:xfrm rot="5400000">
            <a:off x="4440825" y="4417500"/>
            <a:ext cx="319836" cy="170002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3" name="Picture 22">
            <a:hlinkClick r:id="rId3" action="ppaction://hlinksldjump"/>
            <a:extLst>
              <a:ext uri="{FF2B5EF4-FFF2-40B4-BE49-F238E27FC236}">
                <a16:creationId xmlns:a16="http://schemas.microsoft.com/office/drawing/2014/main" id="{FA72A735-02EC-4BC2-BB9B-2B427DA2BA0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1166045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1935" y="1340769"/>
            <a:ext cx="5670248" cy="4622400"/>
          </a:xfrm>
        </p:spPr>
        <p:txBody>
          <a:bodyPr vert="horz" lIns="91440" tIns="45720" rIns="91440" bIns="45720" rtlCol="0" anchor="t">
            <a:noAutofit/>
          </a:bodyPr>
          <a:lstStyle/>
          <a:p>
            <a:pPr marL="0" indent="0">
              <a:buNone/>
            </a:pPr>
            <a:r>
              <a:rPr lang="en-US" b="1" dirty="0">
                <a:solidFill>
                  <a:schemeClr val="bg1"/>
                </a:solidFill>
                <a:highlight>
                  <a:srgbClr val="004A86"/>
                </a:highlight>
              </a:rPr>
              <a:t>RESULTS (CONT.)</a:t>
            </a:r>
            <a:r>
              <a:rPr lang="en-US" b="1" dirty="0">
                <a:solidFill>
                  <a:schemeClr val="bg1"/>
                </a:solidFill>
              </a:rPr>
              <a:t> </a:t>
            </a:r>
            <a:endParaRPr lang="en-GB"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000" dirty="0">
                <a:ea typeface="+mj-lt"/>
                <a:cs typeface="+mj-lt"/>
              </a:rPr>
              <a:t>Elevated serum bile acid and ALT concentrations in intrahepatic cholestasis of pregnancy are associated with increased fetal NT-proBNP which is ameliorated by UDCA</a:t>
            </a:r>
            <a:endParaRPr lang="en-US"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Vasavan T, et al. DILC 2020; FRI316</a:t>
            </a:r>
          </a:p>
        </p:txBody>
      </p:sp>
      <p:sp>
        <p:nvSpPr>
          <p:cNvPr id="12" name="Content Placeholder 1">
            <a:extLst>
              <a:ext uri="{FF2B5EF4-FFF2-40B4-BE49-F238E27FC236}">
                <a16:creationId xmlns:a16="http://schemas.microsoft.com/office/drawing/2014/main" id="{5D52E5A1-9CC1-41ED-819B-770D14E66C97}"/>
              </a:ext>
            </a:extLst>
          </p:cNvPr>
          <p:cNvSpPr txBox="1">
            <a:spLocks/>
          </p:cNvSpPr>
          <p:nvPr/>
        </p:nvSpPr>
        <p:spPr>
          <a:xfrm>
            <a:off x="429571" y="5370770"/>
            <a:ext cx="11196068" cy="675134"/>
          </a:xfrm>
          <a:prstGeom prst="rect">
            <a:avLst/>
          </a:prstGeom>
          <a:noFill/>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a:t>
            </a: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GB" sz="1800" b="0" i="0" u="none" strike="noStrike" kern="1200" cap="none" spc="0" normalizeH="0" baseline="0" noProof="0" dirty="0" err="1">
                <a:ln>
                  <a:noFill/>
                </a:ln>
                <a:solidFill>
                  <a:prstClr val="black"/>
                </a:solidFill>
                <a:effectLst/>
                <a:uLnTx/>
                <a:uFillTx/>
                <a:latin typeface="Arial" panose="020B0604020202020204"/>
                <a:ea typeface="+mn-ea"/>
                <a:cs typeface="+mn-cs"/>
              </a:rPr>
              <a:t>Fetal</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NT-proBNP increases with maternal concentrations of TSBA and ALT in untreated ICP but not in UDCA-treated ICP, suggesting that pregnancies complicated by untreated ICP may </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have a higher likelihood of impaired ventricular function in the </a:t>
            </a:r>
            <a:r>
              <a:rPr kumimoji="0" lang="en-GB" sz="1800" b="0" i="0" u="none" strike="noStrike" kern="1200" cap="none" spc="0" normalizeH="0" baseline="0" noProof="0" dirty="0" err="1">
                <a:ln>
                  <a:noFill/>
                </a:ln>
                <a:solidFill>
                  <a:prstClr val="black"/>
                </a:solidFill>
                <a:effectLst/>
                <a:uLnTx/>
                <a:uFillTx/>
                <a:latin typeface="Arial" panose="020B0604020202020204"/>
                <a:ea typeface="+mn-ea"/>
                <a:cs typeface="+mn-cs"/>
              </a:rPr>
              <a:t>fetus</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UDCA treatment </a:t>
            </a: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appears </a:t>
            </a:r>
            <a:b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to have a </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cardioprotective effect</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Content Placeholder 1">
            <a:extLst>
              <a:ext uri="{FF2B5EF4-FFF2-40B4-BE49-F238E27FC236}">
                <a16:creationId xmlns:a16="http://schemas.microsoft.com/office/drawing/2014/main" id="{E757A178-383C-45F5-9BB1-91F0B198108B}"/>
              </a:ext>
            </a:extLst>
          </p:cNvPr>
          <p:cNvSpPr txBox="1">
            <a:spLocks/>
          </p:cNvSpPr>
          <p:nvPr/>
        </p:nvSpPr>
        <p:spPr>
          <a:xfrm>
            <a:off x="6237807" y="1275453"/>
            <a:ext cx="5670248" cy="4622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highlight>
                <a:srgbClr val="004A86"/>
              </a:highlight>
              <a:uLnTx/>
              <a:uFillTx/>
              <a:latin typeface="Arial" panose="020B0604020202020204"/>
              <a:ea typeface="+mn-ea"/>
              <a:cs typeface="+mn-cs"/>
            </a:endParaRPr>
          </a:p>
        </p:txBody>
      </p:sp>
      <p:pic>
        <p:nvPicPr>
          <p:cNvPr id="3" name="Picture 5" descr="A picture containing text, map&#10;&#10;Description automatically generated">
            <a:extLst>
              <a:ext uri="{FF2B5EF4-FFF2-40B4-BE49-F238E27FC236}">
                <a16:creationId xmlns:a16="http://schemas.microsoft.com/office/drawing/2014/main" id="{EFF2D61C-C8B6-4CFD-9F00-241C3CA102F0}"/>
              </a:ext>
            </a:extLst>
          </p:cNvPr>
          <p:cNvPicPr>
            <a:picLocks noChangeAspect="1"/>
          </p:cNvPicPr>
          <p:nvPr/>
        </p:nvPicPr>
        <p:blipFill rotWithShape="1">
          <a:blip r:embed="rId3"/>
          <a:srcRect l="539" b="49790"/>
          <a:stretch/>
        </p:blipFill>
        <p:spPr>
          <a:xfrm>
            <a:off x="425570" y="1857930"/>
            <a:ext cx="5302368" cy="3447352"/>
          </a:xfrm>
          <a:prstGeom prst="rect">
            <a:avLst/>
          </a:prstGeom>
        </p:spPr>
      </p:pic>
      <p:pic>
        <p:nvPicPr>
          <p:cNvPr id="30" name="Picture 5" descr="A picture containing text, map&#10;&#10;Description automatically generated">
            <a:extLst>
              <a:ext uri="{FF2B5EF4-FFF2-40B4-BE49-F238E27FC236}">
                <a16:creationId xmlns:a16="http://schemas.microsoft.com/office/drawing/2014/main" id="{F468928D-B13B-4C81-9674-6A56D5DE7EC2}"/>
              </a:ext>
            </a:extLst>
          </p:cNvPr>
          <p:cNvPicPr>
            <a:picLocks noChangeAspect="1"/>
          </p:cNvPicPr>
          <p:nvPr/>
        </p:nvPicPr>
        <p:blipFill rotWithShape="1">
          <a:blip r:embed="rId3"/>
          <a:srcRect l="459" t="51311" r="207" b="-210"/>
          <a:stretch/>
        </p:blipFill>
        <p:spPr>
          <a:xfrm>
            <a:off x="6244105" y="1854402"/>
            <a:ext cx="5295634" cy="3357309"/>
          </a:xfrm>
          <a:prstGeom prst="rect">
            <a:avLst/>
          </a:prstGeom>
        </p:spPr>
      </p:pic>
      <p:pic>
        <p:nvPicPr>
          <p:cNvPr id="10" name="Picture 9">
            <a:hlinkClick r:id="rId4" action="ppaction://hlinksldjump"/>
            <a:extLst>
              <a:ext uri="{FF2B5EF4-FFF2-40B4-BE49-F238E27FC236}">
                <a16:creationId xmlns:a16="http://schemas.microsoft.com/office/drawing/2014/main" id="{5ADE8393-74DC-43B2-9A41-346EEDB55463}"/>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cxnSp>
        <p:nvCxnSpPr>
          <p:cNvPr id="11" name="Straight Connector 10">
            <a:extLst>
              <a:ext uri="{FF2B5EF4-FFF2-40B4-BE49-F238E27FC236}">
                <a16:creationId xmlns:a16="http://schemas.microsoft.com/office/drawing/2014/main" id="{0B9D3180-E6ED-45E9-B8EF-A8369E4522AF}"/>
              </a:ext>
            </a:extLst>
          </p:cNvPr>
          <p:cNvCxnSpPr>
            <a:cxnSpLocks/>
          </p:cNvCxnSpPr>
          <p:nvPr/>
        </p:nvCxnSpPr>
        <p:spPr>
          <a:xfrm>
            <a:off x="478659" y="5365390"/>
            <a:ext cx="1129140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50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3134-9D41-4455-AE44-20830899846D}"/>
              </a:ext>
            </a:extLst>
          </p:cNvPr>
          <p:cNvSpPr>
            <a:spLocks noGrp="1"/>
          </p:cNvSpPr>
          <p:nvPr>
            <p:ph type="title"/>
          </p:nvPr>
        </p:nvSpPr>
        <p:spPr/>
        <p:txBody>
          <a:bodyPr/>
          <a:lstStyle/>
          <a:p>
            <a:r>
              <a:rPr lang="en-GB" dirty="0"/>
              <a:t>Contents</a:t>
            </a:r>
            <a:endParaRPr lang="en-US" dirty="0"/>
          </a:p>
        </p:txBody>
      </p:sp>
      <p:sp>
        <p:nvSpPr>
          <p:cNvPr id="3" name="Text Placeholder 2">
            <a:extLst>
              <a:ext uri="{FF2B5EF4-FFF2-40B4-BE49-F238E27FC236}">
                <a16:creationId xmlns:a16="http://schemas.microsoft.com/office/drawing/2014/main" id="{0031141C-F214-44FF-89D7-D2B7B3FE4C50}"/>
              </a:ext>
            </a:extLst>
          </p:cNvPr>
          <p:cNvSpPr>
            <a:spLocks noGrp="1"/>
          </p:cNvSpPr>
          <p:nvPr>
            <p:ph type="body" sz="quarter" idx="10"/>
          </p:nvPr>
        </p:nvSpPr>
        <p:spPr/>
        <p:txBody>
          <a:bodyPr/>
          <a:lstStyle/>
          <a:p>
            <a:endParaRPr lang="en-US" dirty="0"/>
          </a:p>
        </p:txBody>
      </p:sp>
      <p:graphicFrame>
        <p:nvGraphicFramePr>
          <p:cNvPr id="15" name="Content Placeholder 10">
            <a:extLst>
              <a:ext uri="{FF2B5EF4-FFF2-40B4-BE49-F238E27FC236}">
                <a16:creationId xmlns:a16="http://schemas.microsoft.com/office/drawing/2014/main" id="{4B86583E-0920-4769-BF1E-CA603577D309}"/>
              </a:ext>
            </a:extLst>
          </p:cNvPr>
          <p:cNvGraphicFramePr>
            <a:graphicFrameLocks/>
          </p:cNvGraphicFramePr>
          <p:nvPr>
            <p:extLst>
              <p:ext uri="{D42A27DB-BD31-4B8C-83A1-F6EECF244321}">
                <p14:modId xmlns:p14="http://schemas.microsoft.com/office/powerpoint/2010/main" val="3086731371"/>
              </p:ext>
            </p:extLst>
          </p:nvPr>
        </p:nvGraphicFramePr>
        <p:xfrm>
          <a:off x="604837" y="1531162"/>
          <a:ext cx="10982325" cy="1294680"/>
        </p:xfrm>
        <a:graphic>
          <a:graphicData uri="http://schemas.openxmlformats.org/drawingml/2006/table">
            <a:tbl>
              <a:tblPr firstRow="1" bandRow="1"/>
              <a:tblGrid>
                <a:gridCol w="819776">
                  <a:extLst>
                    <a:ext uri="{9D8B030D-6E8A-4147-A177-3AD203B41FA5}">
                      <a16:colId xmlns:a16="http://schemas.microsoft.com/office/drawing/2014/main" val="20001"/>
                    </a:ext>
                  </a:extLst>
                </a:gridCol>
                <a:gridCol w="10162549">
                  <a:extLst>
                    <a:ext uri="{9D8B030D-6E8A-4147-A177-3AD203B41FA5}">
                      <a16:colId xmlns:a16="http://schemas.microsoft.com/office/drawing/2014/main" val="20002"/>
                    </a:ext>
                  </a:extLst>
                </a:gridCol>
              </a:tblGrid>
              <a:tr h="377447">
                <a:tc gridSpan="2">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1. Immune-mediated and chronic cholestatic liver disease: experimental and pathophysiology</a:t>
                      </a:r>
                    </a:p>
                  </a:txBody>
                  <a:tcPr anchor="ct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8575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rgbClr val="000000"/>
                          </a:solidFill>
                          <a:effectLst/>
                          <a:latin typeface="Arial (heading)"/>
                        </a:rPr>
                        <a:t>GS03</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rgbClr val="000000"/>
                          </a:solidFill>
                          <a:effectLst/>
                          <a:latin typeface="Arial (heading)"/>
                        </a:rPr>
                        <a:t>Liver involvement in patients with telomere-related genes mutations: prevalence, clinical, radiological, pathological features, outcome and risk factors</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7569213"/>
                  </a:ext>
                </a:extLst>
              </a:tr>
              <a:tr h="30031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rgbClr val="000000"/>
                          </a:solidFill>
                          <a:effectLst/>
                          <a:latin typeface="Arial (heading)"/>
                        </a:rPr>
                        <a:t>AS058</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400" b="0" i="0" u="none" strike="noStrike" kern="1200" dirty="0">
                          <a:solidFill>
                            <a:srgbClr val="000000"/>
                          </a:solidFill>
                          <a:effectLst/>
                          <a:latin typeface="Arial (heading)"/>
                          <a:ea typeface="+mn-ea"/>
                          <a:cs typeface="+mn-cs"/>
                        </a:rPr>
                        <a:t>Double resin casting micro computed tomography reveals biliary and vascular pathology in tandem in a mouse model for </a:t>
                      </a:r>
                      <a:br>
                        <a:rPr lang="en-GB" sz="1400" b="0" i="0" u="none" strike="noStrike" kern="1200" dirty="0">
                          <a:solidFill>
                            <a:srgbClr val="000000"/>
                          </a:solidFill>
                          <a:effectLst/>
                          <a:latin typeface="Arial (heading)"/>
                          <a:ea typeface="+mn-ea"/>
                          <a:cs typeface="+mn-cs"/>
                        </a:rPr>
                      </a:br>
                      <a:r>
                        <a:rPr lang="en-GB" sz="1400" b="0" i="0" u="none" strike="noStrike" kern="1200" dirty="0">
                          <a:solidFill>
                            <a:srgbClr val="000000"/>
                          </a:solidFill>
                          <a:effectLst/>
                          <a:latin typeface="Arial (heading)"/>
                          <a:ea typeface="+mn-ea"/>
                          <a:cs typeface="+mn-cs"/>
                        </a:rPr>
                        <a:t>Alagille syndrome</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848682"/>
                  </a:ext>
                </a:extLst>
              </a:tr>
            </a:tbl>
          </a:graphicData>
        </a:graphic>
      </p:graphicFrame>
      <p:sp>
        <p:nvSpPr>
          <p:cNvPr id="6" name="TextBox 5">
            <a:hlinkClick r:id="rId3" action="ppaction://hlinksldjump"/>
            <a:extLst>
              <a:ext uri="{FF2B5EF4-FFF2-40B4-BE49-F238E27FC236}">
                <a16:creationId xmlns:a16="http://schemas.microsoft.com/office/drawing/2014/main" id="{D88FE5CE-7CFF-4DEA-AA3C-583093F8C089}"/>
              </a:ext>
            </a:extLst>
          </p:cNvPr>
          <p:cNvSpPr txBox="1">
            <a:spLocks/>
          </p:cNvSpPr>
          <p:nvPr/>
        </p:nvSpPr>
        <p:spPr>
          <a:xfrm>
            <a:off x="4240520" y="3031275"/>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79635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3134-9D41-4455-AE44-20830899846D}"/>
              </a:ext>
            </a:extLst>
          </p:cNvPr>
          <p:cNvSpPr>
            <a:spLocks noGrp="1"/>
          </p:cNvSpPr>
          <p:nvPr>
            <p:ph type="title"/>
          </p:nvPr>
        </p:nvSpPr>
        <p:spPr/>
        <p:txBody>
          <a:bodyPr/>
          <a:lstStyle/>
          <a:p>
            <a:r>
              <a:rPr lang="en-GB" dirty="0"/>
              <a:t>Contents</a:t>
            </a:r>
            <a:endParaRPr lang="en-US" dirty="0"/>
          </a:p>
        </p:txBody>
      </p:sp>
      <p:sp>
        <p:nvSpPr>
          <p:cNvPr id="3" name="Text Placeholder 2">
            <a:extLst>
              <a:ext uri="{FF2B5EF4-FFF2-40B4-BE49-F238E27FC236}">
                <a16:creationId xmlns:a16="http://schemas.microsoft.com/office/drawing/2014/main" id="{0031141C-F214-44FF-89D7-D2B7B3FE4C50}"/>
              </a:ext>
            </a:extLst>
          </p:cNvPr>
          <p:cNvSpPr>
            <a:spLocks noGrp="1"/>
          </p:cNvSpPr>
          <p:nvPr>
            <p:ph type="body" sz="quarter" idx="10"/>
          </p:nvPr>
        </p:nvSpPr>
        <p:spPr/>
        <p:txBody>
          <a:bodyPr/>
          <a:lstStyle/>
          <a:p>
            <a:endParaRPr lang="en-US" dirty="0"/>
          </a:p>
        </p:txBody>
      </p:sp>
      <p:graphicFrame>
        <p:nvGraphicFramePr>
          <p:cNvPr id="15" name="Content Placeholder 10">
            <a:extLst>
              <a:ext uri="{FF2B5EF4-FFF2-40B4-BE49-F238E27FC236}">
                <a16:creationId xmlns:a16="http://schemas.microsoft.com/office/drawing/2014/main" id="{4B86583E-0920-4769-BF1E-CA603577D309}"/>
              </a:ext>
            </a:extLst>
          </p:cNvPr>
          <p:cNvGraphicFramePr>
            <a:graphicFrameLocks/>
          </p:cNvGraphicFramePr>
          <p:nvPr>
            <p:extLst>
              <p:ext uri="{D42A27DB-BD31-4B8C-83A1-F6EECF244321}">
                <p14:modId xmlns:p14="http://schemas.microsoft.com/office/powerpoint/2010/main" val="349852358"/>
              </p:ext>
            </p:extLst>
          </p:nvPr>
        </p:nvGraphicFramePr>
        <p:xfrm>
          <a:off x="604837" y="1531162"/>
          <a:ext cx="10982325" cy="3344862"/>
        </p:xfrm>
        <a:graphic>
          <a:graphicData uri="http://schemas.openxmlformats.org/drawingml/2006/table">
            <a:tbl>
              <a:tblPr firstRow="1" bandRow="1"/>
              <a:tblGrid>
                <a:gridCol w="819776">
                  <a:extLst>
                    <a:ext uri="{9D8B030D-6E8A-4147-A177-3AD203B41FA5}">
                      <a16:colId xmlns:a16="http://schemas.microsoft.com/office/drawing/2014/main" val="20001"/>
                    </a:ext>
                  </a:extLst>
                </a:gridCol>
                <a:gridCol w="10162549">
                  <a:extLst>
                    <a:ext uri="{9D8B030D-6E8A-4147-A177-3AD203B41FA5}">
                      <a16:colId xmlns:a16="http://schemas.microsoft.com/office/drawing/2014/main" val="20002"/>
                    </a:ext>
                  </a:extLst>
                </a:gridCol>
              </a:tblGrid>
              <a:tr h="377447">
                <a:tc gridSpan="2">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2. Rare liver disease (including paediatric and genetic) </a:t>
                      </a:r>
                      <a:endParaRPr lang="en-GB" sz="1600" dirty="0">
                        <a:latin typeface="+mj-lt"/>
                        <a:cs typeface="Arial" panose="020B0604020202020204" pitchFamily="34" charset="0"/>
                      </a:endParaRPr>
                    </a:p>
                  </a:txBody>
                  <a:tcPr anchor="ct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0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rgbClr val="000000"/>
                          </a:solidFill>
                          <a:effectLst/>
                          <a:latin typeface="+mj-lt"/>
                        </a:rPr>
                        <a:t>FRI277</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rgbClr val="000000"/>
                          </a:solidFill>
                          <a:effectLst/>
                          <a:latin typeface="+mj-lt"/>
                        </a:rPr>
                        <a:t>Proteostasis improvement in cystic cholangiocytes alleviates endoplasmic reticulum stress and halts polycystic liver disease</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7569213"/>
                  </a:ext>
                </a:extLst>
              </a:tr>
              <a:tr h="270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rgbClr val="000000"/>
                          </a:solidFill>
                          <a:effectLst/>
                          <a:latin typeface="+mj-lt"/>
                        </a:rPr>
                        <a:t>FRI285</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400" b="0" i="0" u="none" strike="noStrike" kern="1200" dirty="0">
                          <a:solidFill>
                            <a:srgbClr val="000000"/>
                          </a:solidFill>
                          <a:effectLst/>
                          <a:latin typeface="+mn-lt"/>
                          <a:ea typeface="+mn-ea"/>
                          <a:cs typeface="+mn-cs"/>
                        </a:rPr>
                        <a:t>Prognosis in persons with an HFE-mutation: population-based cohort study of 3,645 individuals</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848682"/>
                  </a:ext>
                </a:extLst>
              </a:tr>
              <a:tr h="30031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rgbClr val="000000"/>
                          </a:solidFill>
                          <a:effectLst/>
                          <a:latin typeface="+mj-lt"/>
                        </a:rPr>
                        <a:t>FRI292</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rgbClr val="000000"/>
                          </a:solidFill>
                          <a:effectLst/>
                          <a:latin typeface="+mj-lt"/>
                        </a:rPr>
                        <a:t>Genome-wide protective variants in MARC1 and HSD17B13 are associated with reduced inflammation and lower fibrosis stage on biopsy in children with NAFLD</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977789"/>
                  </a:ext>
                </a:extLst>
              </a:tr>
              <a:tr h="300315">
                <a:tc>
                  <a:txBody>
                    <a:bodyPr/>
                    <a:lstStyle/>
                    <a:p>
                      <a:pPr marL="36000" algn="l" fontAlgn="t"/>
                      <a:r>
                        <a:rPr lang="en-GB" sz="1400" b="0" i="0" u="none" strike="noStrike" dirty="0">
                          <a:solidFill>
                            <a:srgbClr val="000000"/>
                          </a:solidFill>
                          <a:effectLst/>
                          <a:latin typeface="+mj-lt"/>
                        </a:rPr>
                        <a:t>FRI294</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36000" algn="l" fontAlgn="t"/>
                      <a:r>
                        <a:rPr lang="en-GB" sz="1400" b="0" i="0" u="none" strike="noStrike" dirty="0">
                          <a:solidFill>
                            <a:srgbClr val="000000"/>
                          </a:solidFill>
                          <a:effectLst/>
                          <a:latin typeface="+mj-lt"/>
                        </a:rPr>
                        <a:t>Cholestatic phenotype of a mouse model for  organic solute transporter </a:t>
                      </a:r>
                      <a:r>
                        <a:rPr lang="en-GB" sz="1400" b="0" i="0" u="none" strike="noStrike" dirty="0">
                          <a:solidFill>
                            <a:srgbClr val="000000"/>
                          </a:solidFill>
                          <a:effectLst/>
                          <a:latin typeface="+mj-lt"/>
                          <a:sym typeface="Symbol" panose="05050102010706020507" pitchFamily="18" charset="2"/>
                        </a:rPr>
                        <a:t> </a:t>
                      </a:r>
                      <a:r>
                        <a:rPr lang="en-GB" sz="1400" b="0" i="0" u="none" strike="noStrike" dirty="0">
                          <a:solidFill>
                            <a:srgbClr val="000000"/>
                          </a:solidFill>
                          <a:effectLst/>
                          <a:latin typeface="+mj-lt"/>
                        </a:rPr>
                        <a:t>(OST</a:t>
                      </a:r>
                      <a:r>
                        <a:rPr lang="en-GB" sz="1400" b="0" i="0" u="none" strike="noStrike" dirty="0">
                          <a:solidFill>
                            <a:srgbClr val="000000"/>
                          </a:solidFill>
                          <a:effectLst/>
                          <a:latin typeface="+mj-lt"/>
                          <a:sym typeface="Symbol" panose="05050102010706020507" pitchFamily="18" charset="2"/>
                        </a:rPr>
                        <a:t></a:t>
                      </a:r>
                      <a:r>
                        <a:rPr lang="en-GB" sz="1400" b="0" i="0" u="none" strike="noStrike" dirty="0">
                          <a:solidFill>
                            <a:srgbClr val="000000"/>
                          </a:solidFill>
                          <a:effectLst/>
                          <a:latin typeface="+mj-lt"/>
                        </a:rPr>
                        <a:t>/SLC51B) deficiency suggest a role of the beta subunit beyond an OST</a:t>
                      </a:r>
                      <a:r>
                        <a:rPr lang="en-GB" sz="1400" b="0" i="0" u="none" strike="noStrike" dirty="0">
                          <a:solidFill>
                            <a:srgbClr val="000000"/>
                          </a:solidFill>
                          <a:effectLst/>
                          <a:latin typeface="+mj-lt"/>
                          <a:sym typeface="Symbol" panose="05050102010706020507" pitchFamily="18" charset="2"/>
                        </a:rPr>
                        <a:t></a:t>
                      </a:r>
                      <a:r>
                        <a:rPr lang="en-GB" sz="1400" b="0" i="0" u="none" strike="noStrike" dirty="0">
                          <a:solidFill>
                            <a:srgbClr val="000000"/>
                          </a:solidFill>
                          <a:effectLst/>
                          <a:latin typeface="+mj-lt"/>
                        </a:rPr>
                        <a:t> chaperone</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741842"/>
                  </a:ext>
                </a:extLst>
              </a:tr>
              <a:tr h="300315">
                <a:tc>
                  <a:txBody>
                    <a:bodyPr/>
                    <a:lstStyle/>
                    <a:p>
                      <a:pPr marL="36000" algn="l" fontAlgn="t"/>
                      <a:r>
                        <a:rPr lang="en-GB" sz="1400" b="0" i="0" u="none" strike="noStrike" dirty="0">
                          <a:solidFill>
                            <a:srgbClr val="000000"/>
                          </a:solidFill>
                          <a:effectLst/>
                          <a:latin typeface="+mj-lt"/>
                        </a:rPr>
                        <a:t>FRI303</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36000" algn="l" fontAlgn="t"/>
                      <a:r>
                        <a:rPr lang="en-GB" sz="1400" b="0" i="0" u="none" strike="noStrike" dirty="0">
                          <a:solidFill>
                            <a:srgbClr val="000000"/>
                          </a:solidFill>
                          <a:effectLst/>
                          <a:latin typeface="+mj-lt"/>
                        </a:rPr>
                        <a:t>Major depressive disorder in patients with Wilson's disease: relationship with liver disease, neurological disease and </a:t>
                      </a:r>
                      <a:br>
                        <a:rPr lang="en-GB" sz="1400" b="0" i="0" u="none" strike="noStrike" dirty="0">
                          <a:solidFill>
                            <a:srgbClr val="000000"/>
                          </a:solidFill>
                          <a:effectLst/>
                          <a:latin typeface="+mj-lt"/>
                        </a:rPr>
                      </a:br>
                      <a:r>
                        <a:rPr lang="en-GB" sz="1400" b="0" i="0" u="none" strike="noStrike" dirty="0">
                          <a:solidFill>
                            <a:srgbClr val="000000"/>
                          </a:solidFill>
                          <a:effectLst/>
                          <a:latin typeface="+mj-lt"/>
                        </a:rPr>
                        <a:t>quality of life</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447366"/>
                  </a:ext>
                </a:extLst>
              </a:tr>
              <a:tr h="270000">
                <a:tc>
                  <a:txBody>
                    <a:bodyPr/>
                    <a:lstStyle/>
                    <a:p>
                      <a:pPr marL="36000" algn="l" fontAlgn="t"/>
                      <a:r>
                        <a:rPr lang="en-GB" sz="1400" b="0" i="0" u="none" strike="noStrike" dirty="0">
                          <a:solidFill>
                            <a:srgbClr val="000000"/>
                          </a:solidFill>
                          <a:effectLst/>
                          <a:latin typeface="+mj-lt"/>
                        </a:rPr>
                        <a:t>FRI311</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36000" algn="l" fontAlgn="t"/>
                      <a:r>
                        <a:rPr lang="en-GB" sz="1400" b="0" i="0" u="none" strike="noStrike" dirty="0">
                          <a:solidFill>
                            <a:srgbClr val="000000"/>
                          </a:solidFill>
                          <a:effectLst/>
                          <a:latin typeface="+mj-lt"/>
                        </a:rPr>
                        <a:t>Good clinical outcomes after direct intrahepatic portocaval stent (DIPS) insertion for Budd-Chiari syndrome</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5389554"/>
                  </a:ext>
                </a:extLst>
              </a:tr>
              <a:tr h="300315">
                <a:tc>
                  <a:txBody>
                    <a:bodyPr/>
                    <a:lstStyle/>
                    <a:p>
                      <a:pPr marL="36000" algn="l" fontAlgn="t"/>
                      <a:r>
                        <a:rPr lang="en-GB" sz="1400" b="0" i="0" u="none" strike="noStrike" dirty="0">
                          <a:solidFill>
                            <a:srgbClr val="000000"/>
                          </a:solidFill>
                          <a:effectLst/>
                          <a:latin typeface="+mj-lt"/>
                        </a:rPr>
                        <a:t>FRI312</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36000" algn="l" fontAlgn="t"/>
                      <a:r>
                        <a:rPr lang="en-GB" sz="1400" b="0" i="0" u="none" strike="noStrike" dirty="0">
                          <a:solidFill>
                            <a:srgbClr val="000000"/>
                          </a:solidFill>
                          <a:effectLst/>
                          <a:latin typeface="+mj-lt"/>
                        </a:rPr>
                        <a:t>Clinical features and natural history of 1154 Alagille syndrome patients: results from the international multicentre </a:t>
                      </a:r>
                      <a:br>
                        <a:rPr lang="en-GB" sz="1400" b="0" i="0" u="none" strike="noStrike" dirty="0">
                          <a:solidFill>
                            <a:srgbClr val="000000"/>
                          </a:solidFill>
                          <a:effectLst/>
                          <a:latin typeface="+mj-lt"/>
                        </a:rPr>
                      </a:br>
                      <a:r>
                        <a:rPr lang="en-GB" sz="1400" b="0" i="0" u="none" strike="noStrike" dirty="0">
                          <a:solidFill>
                            <a:srgbClr val="000000"/>
                          </a:solidFill>
                          <a:effectLst/>
                          <a:latin typeface="+mj-lt"/>
                        </a:rPr>
                        <a:t>GALA study group</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432681"/>
                  </a:ext>
                </a:extLst>
              </a:tr>
              <a:tr h="300315">
                <a:tc>
                  <a:txBody>
                    <a:bodyPr/>
                    <a:lstStyle/>
                    <a:p>
                      <a:pPr marL="36000" algn="l" fontAlgn="t"/>
                      <a:r>
                        <a:rPr lang="en-GB" sz="1400" b="0" i="0" u="none" strike="noStrike" dirty="0">
                          <a:solidFill>
                            <a:srgbClr val="000000"/>
                          </a:solidFill>
                          <a:effectLst/>
                          <a:latin typeface="+mj-lt"/>
                        </a:rPr>
                        <a:t>FRI316</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36000" algn="l" fontAlgn="t"/>
                      <a:r>
                        <a:rPr lang="en-GB" sz="1400" b="0" i="0" u="none" strike="noStrike" dirty="0">
                          <a:solidFill>
                            <a:srgbClr val="000000"/>
                          </a:solidFill>
                          <a:effectLst/>
                          <a:latin typeface="+mj-lt"/>
                        </a:rPr>
                        <a:t>Elevated serum bile acid and alanine aminotransferase concentrations in intrahepatic cholestasis of pregnancy are associated with increased fetal NT-proBNP which is ameliorated by ursodeoxycholic acid treatment</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8907033"/>
                  </a:ext>
                </a:extLst>
              </a:tr>
            </a:tbl>
          </a:graphicData>
        </a:graphic>
      </p:graphicFrame>
      <p:sp>
        <p:nvSpPr>
          <p:cNvPr id="6" name="TextBox 5">
            <a:hlinkClick r:id="rId3" action="ppaction://hlinksldjump"/>
            <a:extLst>
              <a:ext uri="{FF2B5EF4-FFF2-40B4-BE49-F238E27FC236}">
                <a16:creationId xmlns:a16="http://schemas.microsoft.com/office/drawing/2014/main" id="{CF05FACC-E6E6-4F35-90A0-8205CF3128D2}"/>
              </a:ext>
            </a:extLst>
          </p:cNvPr>
          <p:cNvSpPr txBox="1">
            <a:spLocks/>
          </p:cNvSpPr>
          <p:nvPr/>
        </p:nvSpPr>
        <p:spPr>
          <a:xfrm>
            <a:off x="4240520" y="5400420"/>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60035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94EC-1617-4702-96F3-11208509DA18}"/>
              </a:ext>
            </a:extLst>
          </p:cNvPr>
          <p:cNvSpPr>
            <a:spLocks noGrp="1"/>
          </p:cNvSpPr>
          <p:nvPr>
            <p:ph type="title"/>
          </p:nvPr>
        </p:nvSpPr>
        <p:spPr/>
        <p:txBody>
          <a:bodyPr>
            <a:normAutofit/>
          </a:bodyPr>
          <a:lstStyle/>
          <a:p>
            <a:r>
              <a:rPr lang="en-GB" dirty="0"/>
              <a:t>1. Immune-mediated and chronic cholestatic liver disease: experimental and pathophysiology</a:t>
            </a:r>
            <a:endParaRPr lang="en-US" dirty="0"/>
          </a:p>
        </p:txBody>
      </p:sp>
      <p:sp>
        <p:nvSpPr>
          <p:cNvPr id="3" name="Text Placeholder 2">
            <a:extLst>
              <a:ext uri="{FF2B5EF4-FFF2-40B4-BE49-F238E27FC236}">
                <a16:creationId xmlns:a16="http://schemas.microsoft.com/office/drawing/2014/main" id="{8048A179-659D-47B8-9A87-15BF688A7B3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889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8"/>
            <a:ext cx="6595158" cy="4668145"/>
          </a:xfrm>
        </p:spPr>
        <p:txBody>
          <a:bodyPr vert="horz" lIns="91440" tIns="45720" rIns="91440" bIns="45720" rtlCol="0" anchor="t">
            <a:noAutofit/>
          </a:bodyPr>
          <a:lstStyle/>
          <a:p>
            <a:pPr marL="0" indent="0">
              <a:buNone/>
            </a:pPr>
            <a:r>
              <a:rPr lang="en-US" b="1" dirty="0">
                <a:solidFill>
                  <a:schemeClr val="bg1"/>
                </a:solidFill>
                <a:highlight>
                  <a:srgbClr val="004A86"/>
                </a:highlight>
              </a:rPr>
              <a:t>BACKGROUND &amp; AIMS</a:t>
            </a:r>
            <a:r>
              <a:rPr lang="en-US" b="1" dirty="0">
                <a:solidFill>
                  <a:schemeClr val="bg1"/>
                </a:solidFill>
              </a:rPr>
              <a:t> </a:t>
            </a:r>
          </a:p>
          <a:p>
            <a:r>
              <a:rPr lang="en-GB" sz="1800" dirty="0"/>
              <a:t>Germline mutations of TRG induce excessive telomere shortening, genetic instability and early cell aging</a:t>
            </a:r>
            <a:endParaRPr lang="en-US" sz="1800" dirty="0"/>
          </a:p>
          <a:p>
            <a:r>
              <a:rPr lang="en-US" b="1" dirty="0"/>
              <a:t>AIMS</a:t>
            </a:r>
            <a:r>
              <a:rPr lang="en-US" dirty="0"/>
              <a:t>: t</a:t>
            </a:r>
            <a:r>
              <a:rPr lang="en-GB" sz="1800" dirty="0"/>
              <a:t>o provide a detailed characterization of liver involvement (LI) associated with germline mutations </a:t>
            </a:r>
            <a:br>
              <a:rPr lang="en-GB" sz="1800" dirty="0"/>
            </a:br>
            <a:r>
              <a:rPr lang="en-GB" sz="1800" dirty="0"/>
              <a:t>of TRGs</a:t>
            </a:r>
            <a:br>
              <a:rPr lang="en-GB" sz="1800" dirty="0"/>
            </a:br>
            <a:endParaRPr lang="en-US" sz="1800" dirty="0"/>
          </a:p>
          <a:p>
            <a:pPr marL="0" indent="0">
              <a:buNone/>
            </a:pPr>
            <a:r>
              <a:rPr lang="en-GB" b="1" dirty="0">
                <a:solidFill>
                  <a:schemeClr val="bg1"/>
                </a:solidFill>
                <a:highlight>
                  <a:srgbClr val="004A86"/>
                </a:highlight>
              </a:rPr>
              <a:t>METHODS</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GB" sz="2000" dirty="0"/>
              <a:t>Liver involvement in patients with telomere-related genes mutations: prevalence, clinical, radiological, pathological features, outcome and risk factors </a:t>
            </a:r>
            <a:endParaRPr lang="en-US"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10025871" cy="376990"/>
          </a:xfrm>
        </p:spPr>
        <p:txBody>
          <a:bodyPr/>
          <a:lstStyle/>
          <a:p>
            <a:r>
              <a:rPr lang="en-US" dirty="0"/>
              <a:t>*Pneumology, haematology and hepatology</a:t>
            </a:r>
          </a:p>
          <a:p>
            <a:r>
              <a:rPr lang="en-US" dirty="0"/>
              <a:t>Sidali S, et al. DILC 2020; GS03 </a:t>
            </a:r>
            <a:endParaRPr lang="en-GB" dirty="0"/>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420472" y="3482259"/>
            <a:ext cx="6597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7020911" y="1380390"/>
            <a:ext cx="0" cy="501042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7C6A8EA-AF6C-4B97-B3B2-BE67E422020D}"/>
              </a:ext>
            </a:extLst>
          </p:cNvPr>
          <p:cNvSpPr/>
          <p:nvPr/>
        </p:nvSpPr>
        <p:spPr>
          <a:xfrm>
            <a:off x="674552" y="3913348"/>
            <a:ext cx="5724000" cy="79841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en-GB" sz="1400" dirty="0">
                <a:solidFill>
                  <a:prstClr val="black"/>
                </a:solidFill>
              </a:rPr>
              <a:t>Retrospective analysis of </a:t>
            </a:r>
            <a:r>
              <a:rPr lang="en-GB" sz="1400" b="1" dirty="0">
                <a:solidFill>
                  <a:prstClr val="black"/>
                </a:solidFill>
              </a:rPr>
              <a:t>132 patients </a:t>
            </a:r>
            <a:r>
              <a:rPr lang="en-GB" sz="1400" dirty="0">
                <a:solidFill>
                  <a:prstClr val="black"/>
                </a:solidFill>
              </a:rPr>
              <a:t>from 25 French tertiary centres* </a:t>
            </a:r>
            <a:r>
              <a:rPr lang="en-GB" sz="1400" b="1" dirty="0">
                <a:solidFill>
                  <a:prstClr val="black"/>
                </a:solidFill>
              </a:rPr>
              <a:t>with </a:t>
            </a:r>
            <a:r>
              <a:rPr lang="en-GB" sz="1400" b="1" dirty="0">
                <a:solidFill>
                  <a:schemeClr val="tx1"/>
                </a:solidFill>
              </a:rPr>
              <a:t>a pathogenic germline mutation of ≥1 TRG</a:t>
            </a:r>
            <a:r>
              <a:rPr lang="en-GB" sz="1400" dirty="0">
                <a:solidFill>
                  <a:schemeClr val="tx1"/>
                </a:solidFill>
              </a:rPr>
              <a:t> </a:t>
            </a:r>
          </a:p>
          <a:p>
            <a:pPr lvl="0" algn="ctr">
              <a:defRPr/>
            </a:pPr>
            <a:r>
              <a:rPr lang="en-GB" sz="1400" dirty="0">
                <a:solidFill>
                  <a:schemeClr val="tx1"/>
                </a:solidFill>
              </a:rPr>
              <a:t>(</a:t>
            </a:r>
            <a:r>
              <a:rPr lang="en-US" sz="1400" dirty="0">
                <a:solidFill>
                  <a:schemeClr val="tx1"/>
                </a:solidFill>
              </a:rPr>
              <a:t>identified between 2004 and 2019)</a:t>
            </a:r>
            <a:endParaRPr lang="en-GB" sz="1400" dirty="0">
              <a:solidFill>
                <a:schemeClr val="tx1"/>
              </a:solidFill>
            </a:endParaRPr>
          </a:p>
        </p:txBody>
      </p:sp>
      <p:sp>
        <p:nvSpPr>
          <p:cNvPr id="12" name="Rectangle 11">
            <a:extLst>
              <a:ext uri="{FF2B5EF4-FFF2-40B4-BE49-F238E27FC236}">
                <a16:creationId xmlns:a16="http://schemas.microsoft.com/office/drawing/2014/main" id="{F7E190B9-9E75-4E0F-B6D6-0344008DFC7B}"/>
              </a:ext>
            </a:extLst>
          </p:cNvPr>
          <p:cNvSpPr/>
          <p:nvPr/>
        </p:nvSpPr>
        <p:spPr>
          <a:xfrm>
            <a:off x="929987" y="5708080"/>
            <a:ext cx="5213130" cy="62929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en-US" sz="1400" dirty="0">
                <a:solidFill>
                  <a:prstClr val="black"/>
                </a:solidFill>
              </a:rPr>
              <a:t>Survival analysis was performed only in patients who had both diagnosis of LI and genetic mutation after 2004</a:t>
            </a:r>
          </a:p>
        </p:txBody>
      </p:sp>
      <p:cxnSp>
        <p:nvCxnSpPr>
          <p:cNvPr id="18" name="Straight Arrow Connector 17">
            <a:extLst>
              <a:ext uri="{FF2B5EF4-FFF2-40B4-BE49-F238E27FC236}">
                <a16:creationId xmlns:a16="http://schemas.microsoft.com/office/drawing/2014/main" id="{3CBE8270-F3F7-4844-A735-1508234F85F1}"/>
              </a:ext>
            </a:extLst>
          </p:cNvPr>
          <p:cNvCxnSpPr>
            <a:cxnSpLocks/>
            <a:stCxn id="6" idx="2"/>
            <a:endCxn id="23" idx="0"/>
          </p:cNvCxnSpPr>
          <p:nvPr/>
        </p:nvCxnSpPr>
        <p:spPr>
          <a:xfrm>
            <a:off x="3536552" y="4711763"/>
            <a:ext cx="0" cy="2382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1">
            <a:extLst>
              <a:ext uri="{FF2B5EF4-FFF2-40B4-BE49-F238E27FC236}">
                <a16:creationId xmlns:a16="http://schemas.microsoft.com/office/drawing/2014/main" id="{674206BD-AB5F-4922-96E7-73ACF36C0587}"/>
              </a:ext>
            </a:extLst>
          </p:cNvPr>
          <p:cNvSpPr txBox="1">
            <a:spLocks/>
          </p:cNvSpPr>
          <p:nvPr/>
        </p:nvSpPr>
        <p:spPr>
          <a:xfrm>
            <a:off x="7154025" y="1302669"/>
            <a:ext cx="4570268" cy="4622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RESULTS</a:t>
            </a: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mn-cs"/>
              </a:rPr>
              <a:t> </a:t>
            </a:r>
          </a:p>
        </p:txBody>
      </p:sp>
      <p:graphicFrame>
        <p:nvGraphicFramePr>
          <p:cNvPr id="25" name="Table 22">
            <a:extLst>
              <a:ext uri="{FF2B5EF4-FFF2-40B4-BE49-F238E27FC236}">
                <a16:creationId xmlns:a16="http://schemas.microsoft.com/office/drawing/2014/main" id="{4E6414E0-7376-495E-B308-4A1B0769EAB6}"/>
              </a:ext>
            </a:extLst>
          </p:cNvPr>
          <p:cNvGraphicFramePr>
            <a:graphicFrameLocks noGrp="1"/>
          </p:cNvGraphicFramePr>
          <p:nvPr>
            <p:extLst>
              <p:ext uri="{D42A27DB-BD31-4B8C-83A1-F6EECF244321}">
                <p14:modId xmlns:p14="http://schemas.microsoft.com/office/powerpoint/2010/main" val="3453538508"/>
              </p:ext>
            </p:extLst>
          </p:nvPr>
        </p:nvGraphicFramePr>
        <p:xfrm>
          <a:off x="7242482" y="1675148"/>
          <a:ext cx="4742218" cy="4322400"/>
        </p:xfrm>
        <a:graphic>
          <a:graphicData uri="http://schemas.openxmlformats.org/drawingml/2006/table">
            <a:tbl>
              <a:tblPr firstRow="1" bandRow="1">
                <a:tableStyleId>{5C22544A-7EE6-4342-B048-85BDC9FD1C3A}</a:tableStyleId>
              </a:tblPr>
              <a:tblGrid>
                <a:gridCol w="3151305">
                  <a:extLst>
                    <a:ext uri="{9D8B030D-6E8A-4147-A177-3AD203B41FA5}">
                      <a16:colId xmlns:a16="http://schemas.microsoft.com/office/drawing/2014/main" val="3610456132"/>
                    </a:ext>
                  </a:extLst>
                </a:gridCol>
                <a:gridCol w="1590913">
                  <a:extLst>
                    <a:ext uri="{9D8B030D-6E8A-4147-A177-3AD203B41FA5}">
                      <a16:colId xmlns:a16="http://schemas.microsoft.com/office/drawing/2014/main" val="2888809510"/>
                    </a:ext>
                  </a:extLst>
                </a:gridCol>
              </a:tblGrid>
              <a:tr h="236135">
                <a:tc>
                  <a:txBody>
                    <a:bodyPr/>
                    <a:lstStyle/>
                    <a:p>
                      <a:pPr algn="l"/>
                      <a:r>
                        <a:rPr lang="en-GB" sz="1300" dirty="0"/>
                        <a:t>Baseline characteristics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a:t>Patients (N=132)</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437955"/>
                  </a:ext>
                </a:extLst>
              </a:tr>
              <a:tr h="4093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Male, 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Age, years, median (range)</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t>94 (71)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t>57 (35−63)</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0514374"/>
                  </a:ext>
                </a:extLst>
              </a:tr>
              <a:tr h="1102104">
                <a:tc>
                  <a:txBody>
                    <a:bodyPr/>
                    <a:lstStyle/>
                    <a:p>
                      <a:pPr lvl="0" algn="l"/>
                      <a:r>
                        <a:rPr lang="en-GB" sz="1300" dirty="0"/>
                        <a:t>Diagnosis of LI, n (%)</a:t>
                      </a:r>
                    </a:p>
                    <a:p>
                      <a:pPr lvl="1" algn="l"/>
                      <a:r>
                        <a:rPr lang="en-GB" sz="1300" dirty="0"/>
                        <a:t>Pulmonary involvement </a:t>
                      </a:r>
                    </a:p>
                    <a:p>
                      <a:pPr lvl="1" algn="l"/>
                      <a:r>
                        <a:rPr lang="en-GB" sz="1300" dirty="0"/>
                        <a:t>Blood involvement </a:t>
                      </a:r>
                    </a:p>
                    <a:p>
                      <a:pPr lvl="1" algn="l"/>
                      <a:r>
                        <a:rPr lang="en-GB" sz="1300" dirty="0"/>
                        <a:t>Skin involvement </a:t>
                      </a:r>
                    </a:p>
                    <a:p>
                      <a:pPr lvl="1" algn="l"/>
                      <a:r>
                        <a:rPr lang="en-GB" sz="1300" dirty="0"/>
                        <a:t>Bone involvement </a:t>
                      </a:r>
                    </a:p>
                    <a:p>
                      <a:pPr lvl="1" algn="l"/>
                      <a:r>
                        <a:rPr lang="en-GB" sz="1300" dirty="0"/>
                        <a:t>Ocular involvement</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a:t>95 (72)</a:t>
                      </a:r>
                    </a:p>
                    <a:p>
                      <a:pPr algn="ctr"/>
                      <a:r>
                        <a:rPr lang="en-GB" sz="1300" dirty="0"/>
                        <a:t>78 (82)</a:t>
                      </a:r>
                    </a:p>
                    <a:p>
                      <a:pPr algn="ctr"/>
                      <a:r>
                        <a:rPr lang="en-GB" sz="1300" dirty="0"/>
                        <a:t>73 (77)</a:t>
                      </a:r>
                    </a:p>
                    <a:p>
                      <a:pPr algn="ctr"/>
                      <a:r>
                        <a:rPr lang="en-GB" sz="1300" dirty="0"/>
                        <a:t>52 (55)</a:t>
                      </a:r>
                    </a:p>
                    <a:p>
                      <a:pPr algn="ctr"/>
                      <a:r>
                        <a:rPr lang="en-GB" sz="1300" dirty="0"/>
                        <a:t>37 (39)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t>29 (30)</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117425"/>
                  </a:ext>
                </a:extLst>
              </a:tr>
              <a:tr h="1448491">
                <a:tc>
                  <a:txBody>
                    <a:bodyPr/>
                    <a:lstStyle/>
                    <a:p>
                      <a:pPr lvl="0" algn="l"/>
                      <a:r>
                        <a:rPr lang="en-GB" sz="1300" dirty="0"/>
                        <a:t>Liver characteristics, mean (range)</a:t>
                      </a:r>
                    </a:p>
                    <a:p>
                      <a:pPr lvl="1" algn="l"/>
                      <a:r>
                        <a:rPr lang="en-GB" sz="1300" dirty="0"/>
                        <a:t>AST, IU/L</a:t>
                      </a:r>
                      <a:endParaRPr lang="en-GB" sz="1300" b="0" dirty="0"/>
                    </a:p>
                    <a:p>
                      <a:pPr lvl="1" algn="l"/>
                      <a:r>
                        <a:rPr lang="en-GB" sz="1300" b="0" dirty="0"/>
                        <a:t>ALT, IU/L</a:t>
                      </a:r>
                    </a:p>
                    <a:p>
                      <a:pPr lvl="1" algn="l"/>
                      <a:r>
                        <a:rPr lang="en-GB" sz="1300" b="0" dirty="0"/>
                        <a:t>MELD score</a:t>
                      </a:r>
                    </a:p>
                    <a:p>
                      <a:pPr lvl="1" algn="l"/>
                      <a:r>
                        <a:rPr lang="en-GB" sz="1300" b="0" dirty="0"/>
                        <a:t>Child−Pugh</a:t>
                      </a:r>
                    </a:p>
                    <a:p>
                      <a:pPr lvl="1" algn="l"/>
                      <a:r>
                        <a:rPr lang="en-GB" sz="1300" b="0" dirty="0"/>
                        <a:t>FIB-4</a:t>
                      </a:r>
                    </a:p>
                    <a:p>
                      <a:pPr lvl="1" algn="l"/>
                      <a:r>
                        <a:rPr lang="en-GB" sz="1300" b="0" dirty="0"/>
                        <a:t>Liver stiffness, kPa</a:t>
                      </a:r>
                    </a:p>
                    <a:p>
                      <a:pPr lvl="1" algn="l"/>
                      <a:r>
                        <a:rPr lang="en-GB" sz="1300" b="0" dirty="0"/>
                        <a:t>HVPG, mmHg</a:t>
                      </a:r>
                      <a:endParaRPr lang="en-GB" sz="13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t>36 (28–50)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t>35 (25–48)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t>8 (7–10)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t>5 (5–5)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t>2.3 (1.4–4.7)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t>8 (6–15)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t>6 (4–11)</a:t>
                      </a:r>
                      <a:r>
                        <a:rPr lang="en-GB" sz="1300" b="1" dirty="0"/>
                        <a:t> </a:t>
                      </a:r>
                      <a:endParaRPr lang="en-GB" sz="13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9039141"/>
                  </a:ext>
                </a:extLst>
              </a:tr>
              <a:tr h="582523">
                <a:tc>
                  <a:txBody>
                    <a:bodyPr/>
                    <a:lstStyle/>
                    <a:p>
                      <a:pPr algn="l"/>
                      <a:r>
                        <a:rPr lang="en-GB" sz="1300" i="1" dirty="0"/>
                        <a:t>TERT</a:t>
                      </a:r>
                      <a:r>
                        <a:rPr lang="en-GB" sz="1300" dirty="0"/>
                        <a:t> mutation, n (%)</a:t>
                      </a:r>
                    </a:p>
                    <a:p>
                      <a:pPr algn="l"/>
                      <a:r>
                        <a:rPr lang="en-GB" sz="1300" i="1" dirty="0"/>
                        <a:t>TERC</a:t>
                      </a:r>
                      <a:r>
                        <a:rPr lang="en-GB" sz="1300" dirty="0"/>
                        <a:t> mutation, n (%)</a:t>
                      </a:r>
                    </a:p>
                    <a:p>
                      <a:pPr algn="l"/>
                      <a:r>
                        <a:rPr lang="en-GB" sz="1300" dirty="0"/>
                        <a:t>Other mutations, n (%)</a:t>
                      </a:r>
                      <a:endParaRPr lang="en-GB" sz="1300" kern="1200" dirty="0">
                        <a:solidFill>
                          <a:schemeClr val="dk1"/>
                        </a:solidFill>
                        <a:effectLst/>
                        <a:latin typeface="+mn-lt"/>
                        <a:ea typeface="+mn-ea"/>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300" dirty="0"/>
                        <a:t>77 (58)</a:t>
                      </a:r>
                    </a:p>
                    <a:p>
                      <a:pPr algn="ctr"/>
                      <a:r>
                        <a:rPr lang="en-GB" sz="1300" dirty="0"/>
                        <a:t>26 (20)</a:t>
                      </a:r>
                    </a:p>
                    <a:p>
                      <a:pPr algn="ctr"/>
                      <a:r>
                        <a:rPr lang="en-GB" sz="1300" dirty="0"/>
                        <a:t>29 (22)</a:t>
                      </a:r>
                      <a:endParaRPr lang="en-GB" sz="1300" b="1"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8966701"/>
                  </a:ext>
                </a:extLst>
              </a:tr>
            </a:tbl>
          </a:graphicData>
        </a:graphic>
      </p:graphicFrame>
      <p:sp>
        <p:nvSpPr>
          <p:cNvPr id="23" name="Rectangle 22">
            <a:extLst>
              <a:ext uri="{FF2B5EF4-FFF2-40B4-BE49-F238E27FC236}">
                <a16:creationId xmlns:a16="http://schemas.microsoft.com/office/drawing/2014/main" id="{8D4432EF-F2C0-45A6-A7F5-52CBB51BC24D}"/>
              </a:ext>
            </a:extLst>
          </p:cNvPr>
          <p:cNvSpPr/>
          <p:nvPr/>
        </p:nvSpPr>
        <p:spPr>
          <a:xfrm>
            <a:off x="273763" y="4949978"/>
            <a:ext cx="6525577" cy="56725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rPr>
              <a:t>Assessment for LI, </a:t>
            </a:r>
            <a:r>
              <a:rPr lang="en-US" sz="1400" dirty="0">
                <a:solidFill>
                  <a:prstClr val="black"/>
                </a:solidFill>
              </a:rPr>
              <a:t>defined as AST and/or ALT &gt;30 IU/L </a:t>
            </a:r>
            <a:br>
              <a:rPr lang="en-US" sz="1400" dirty="0">
                <a:solidFill>
                  <a:prstClr val="black"/>
                </a:solidFill>
              </a:rPr>
            </a:br>
            <a:r>
              <a:rPr lang="en-US" sz="1400" dirty="0">
                <a:solidFill>
                  <a:prstClr val="black"/>
                </a:solidFill>
              </a:rPr>
              <a:t>and/or abnormal liver morphology</a:t>
            </a:r>
          </a:p>
        </p:txBody>
      </p:sp>
      <p:cxnSp>
        <p:nvCxnSpPr>
          <p:cNvPr id="29" name="Straight Arrow Connector 28">
            <a:extLst>
              <a:ext uri="{FF2B5EF4-FFF2-40B4-BE49-F238E27FC236}">
                <a16:creationId xmlns:a16="http://schemas.microsoft.com/office/drawing/2014/main" id="{FBCA64B9-13BD-414E-8E82-B7D6BA6AB264}"/>
              </a:ext>
            </a:extLst>
          </p:cNvPr>
          <p:cNvCxnSpPr>
            <a:cxnSpLocks/>
            <a:stCxn id="23" idx="2"/>
            <a:endCxn id="12" idx="0"/>
          </p:cNvCxnSpPr>
          <p:nvPr/>
        </p:nvCxnSpPr>
        <p:spPr>
          <a:xfrm>
            <a:off x="3536552" y="5517230"/>
            <a:ext cx="0" cy="1908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rId3" action="ppaction://hlinksldjump"/>
            <a:extLst>
              <a:ext uri="{FF2B5EF4-FFF2-40B4-BE49-F238E27FC236}">
                <a16:creationId xmlns:a16="http://schemas.microsoft.com/office/drawing/2014/main" id="{0FEF1CA4-D059-42A9-94C1-2031D66B0D9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388441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1934" y="1340769"/>
            <a:ext cx="6227059" cy="4622400"/>
          </a:xfrm>
        </p:spPr>
        <p:txBody>
          <a:bodyPr vert="horz" lIns="91440" tIns="45720" rIns="91440" bIns="45720" rtlCol="0" anchor="t">
            <a:noAutofit/>
          </a:bodyPr>
          <a:lstStyle/>
          <a:p>
            <a:pPr marL="0" indent="0">
              <a:buNone/>
            </a:pPr>
            <a:r>
              <a:rPr lang="en-US" b="1" dirty="0">
                <a:solidFill>
                  <a:schemeClr val="bg1"/>
                </a:solidFill>
                <a:highlight>
                  <a:srgbClr val="004A86"/>
                </a:highlight>
              </a:rPr>
              <a:t>RESULTS (CONT.)</a:t>
            </a:r>
          </a:p>
          <a:p>
            <a:r>
              <a:rPr lang="en-GB" sz="1800" dirty="0"/>
              <a:t>Liver biopsy (n=52):</a:t>
            </a:r>
          </a:p>
          <a:p>
            <a:pPr lvl="1"/>
            <a:r>
              <a:rPr lang="en-GB" dirty="0"/>
              <a:t>Vascular porto-sinusoidal disease (35%), advanced fibrosis/cirrhosis (19%), and NASH (13%)</a:t>
            </a:r>
          </a:p>
          <a:p>
            <a:r>
              <a:rPr lang="en-GB" sz="1800" dirty="0"/>
              <a:t>At follow-up:*</a:t>
            </a:r>
          </a:p>
          <a:p>
            <a:pPr lvl="1"/>
            <a:r>
              <a:rPr lang="en-GB" dirty="0"/>
              <a:t>Ascites (14%), variceal bleeding (13%), portal vein thrombosis (5%), hepatic encephalopathy (4%), HCC (2%)</a:t>
            </a:r>
          </a:p>
          <a:p>
            <a:r>
              <a:rPr lang="en-GB" sz="1800" dirty="0"/>
              <a:t>12 patients (16%) underwent LT, five (7%) haematopoietic stem cell graft and 13 (17%) lung transplantation</a:t>
            </a:r>
          </a:p>
          <a:p>
            <a:r>
              <a:rPr lang="en-GB" sz="1800" dirty="0"/>
              <a:t>5-year OS and LT-free survival among patients with LI was 79% and 70%, respectively</a:t>
            </a:r>
          </a:p>
          <a:p>
            <a:endParaRPr lang="en-GB" sz="1600" b="1" dirty="0"/>
          </a:p>
          <a:p>
            <a:pPr marL="0" indent="0">
              <a:buNone/>
            </a:pPr>
            <a:endParaRPr lang="en-GB" sz="1600" b="1" dirty="0"/>
          </a:p>
          <a:p>
            <a:pPr marL="0" indent="0">
              <a:buNone/>
            </a:pPr>
            <a:r>
              <a:rPr lang="en-GB" sz="1200" dirty="0"/>
              <a:t> </a:t>
            </a:r>
            <a:endParaRPr lang="en-US" sz="1200" b="1" dirty="0">
              <a:solidFill>
                <a:schemeClr val="bg1"/>
              </a:solidFill>
            </a:endParaRPr>
          </a:p>
          <a:p>
            <a:pPr marL="0" indent="0">
              <a:buNone/>
            </a:pPr>
            <a:endParaRPr lang="en-US" sz="1800" b="1" dirty="0">
              <a:solidFill>
                <a:schemeClr val="bg1"/>
              </a:solidFill>
              <a:highlight>
                <a:srgbClr val="004A86"/>
              </a:highlight>
            </a:endParaRPr>
          </a:p>
          <a:p>
            <a:pPr marL="0" indent="0">
              <a:buNone/>
            </a:pPr>
            <a:endParaRPr lang="en-US" sz="1800" b="1" dirty="0">
              <a:solidFill>
                <a:schemeClr val="bg1"/>
              </a:solidFill>
              <a:highlight>
                <a:srgbClr val="004A86"/>
              </a:highlight>
            </a:endParaRPr>
          </a:p>
          <a:p>
            <a:pPr marL="0" indent="0">
              <a:buNone/>
            </a:pPr>
            <a:endParaRPr lang="en-US" sz="1800" b="1" dirty="0">
              <a:solidFill>
                <a:schemeClr val="bg1"/>
              </a:solidFill>
              <a:highlight>
                <a:srgbClr val="004A86"/>
              </a:highlight>
            </a:endParaRPr>
          </a:p>
          <a:p>
            <a:pPr marL="0" indent="0">
              <a:buNone/>
            </a:pPr>
            <a:endParaRPr lang="en-US" sz="1800" b="1" dirty="0">
              <a:solidFill>
                <a:schemeClr val="bg1"/>
              </a:solidFill>
              <a:highlight>
                <a:srgbClr val="004A86"/>
              </a:highlight>
            </a:endParaRPr>
          </a:p>
          <a:p>
            <a:pPr marL="0" indent="0">
              <a:buNone/>
            </a:pPr>
            <a:endParaRPr lang="en-US" sz="1800" b="1" dirty="0">
              <a:solidFill>
                <a:schemeClr val="bg1"/>
              </a:solidFill>
              <a:highlight>
                <a:srgbClr val="004A86"/>
              </a:highlight>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GB" sz="2000" dirty="0"/>
              <a:t>Liver involvement in patients with telomere-related genes mutations: prevalence, clinical, radiological, pathological features, outcome and risk factors </a:t>
            </a:r>
            <a:endParaRPr lang="en-US" sz="20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b="1" dirty="0"/>
              <a:t>*</a:t>
            </a:r>
            <a:r>
              <a:rPr lang="en-US" dirty="0"/>
              <a:t>Median 21 (12−54) months post LI diagnosis; </a:t>
            </a:r>
            <a:r>
              <a:rPr lang="en-US" baseline="30000" dirty="0"/>
              <a:t>†</a:t>
            </a:r>
            <a:r>
              <a:rPr lang="en-US" dirty="0"/>
              <a:t>Alcohol consumption &gt;100g/week, HBsAg+, metabolic syndrome, BMI &gt;25 kg/m², ferritin &gt;1000 µg/L</a:t>
            </a:r>
            <a:r>
              <a:rPr lang="en-GB" dirty="0"/>
              <a:t> </a:t>
            </a:r>
          </a:p>
          <a:p>
            <a:r>
              <a:rPr lang="en-GB" dirty="0"/>
              <a:t> Sidali S, et al. DILC 2020; GS03</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33376" y="3243664"/>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525571" y="5507804"/>
            <a:ext cx="1119606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1">
            <a:extLst>
              <a:ext uri="{FF2B5EF4-FFF2-40B4-BE49-F238E27FC236}">
                <a16:creationId xmlns:a16="http://schemas.microsoft.com/office/drawing/2014/main" id="{5D52E5A1-9CC1-41ED-819B-770D14E66C97}"/>
              </a:ext>
            </a:extLst>
          </p:cNvPr>
          <p:cNvSpPr txBox="1">
            <a:spLocks/>
          </p:cNvSpPr>
          <p:nvPr/>
        </p:nvSpPr>
        <p:spPr>
          <a:xfrm>
            <a:off x="497966" y="5537205"/>
            <a:ext cx="11196068" cy="675134"/>
          </a:xfrm>
          <a:prstGeom prst="rect">
            <a:avLst/>
          </a:prstGeom>
          <a:noFill/>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CONCLUSIONS</a:t>
            </a:r>
            <a:r>
              <a:rPr kumimoji="0" lang="en-US" sz="1800" b="1" i="0" u="none" strike="noStrike" kern="1200" cap="none" spc="0" normalizeH="0" baseline="0" noProof="0" dirty="0">
                <a:ln>
                  <a:noFill/>
                </a:ln>
                <a:solidFill>
                  <a:srgbClr val="FFFFFF"/>
                </a:solidFill>
                <a:effectLst/>
                <a:uLnTx/>
                <a:uFillTx/>
                <a:latin typeface="Arial" panose="020B0604020202020204"/>
                <a:ea typeface="+mn-ea"/>
                <a:cs typeface="+mn-cs"/>
              </a:rPr>
              <a:t> </a:t>
            </a:r>
            <a:r>
              <a:rPr lang="en-GB" sz="1800" dirty="0"/>
              <a:t>LI is frequent but paucisymptomatic and histological lesions are heterogeneous. A FIB-4 score ≥3.25 and/or association with excessive alcohol consumption, overweight and iron overload </a:t>
            </a:r>
            <a:br>
              <a:rPr lang="en-GB" sz="1800" dirty="0"/>
            </a:br>
            <a:r>
              <a:rPr lang="en-GB" sz="1800" dirty="0"/>
              <a:t>are risk factors for LT or death</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Content Placeholder 1">
            <a:extLst>
              <a:ext uri="{FF2B5EF4-FFF2-40B4-BE49-F238E27FC236}">
                <a16:creationId xmlns:a16="http://schemas.microsoft.com/office/drawing/2014/main" id="{E757A178-383C-45F5-9BB1-91F0B198108B}"/>
              </a:ext>
            </a:extLst>
          </p:cNvPr>
          <p:cNvSpPr txBox="1">
            <a:spLocks/>
          </p:cNvSpPr>
          <p:nvPr/>
        </p:nvSpPr>
        <p:spPr>
          <a:xfrm>
            <a:off x="6119410" y="1202847"/>
            <a:ext cx="6072590" cy="4622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800" dirty="0"/>
              <a:t>Multivariate analysis:</a:t>
            </a:r>
          </a:p>
          <a:p>
            <a:pPr lvl="1">
              <a:defRPr/>
            </a:pPr>
            <a:r>
              <a:rPr lang="en-GB" sz="1600" dirty="0"/>
              <a:t>FIB-4 score ≥3.25 and cofactor of liver disease</a:t>
            </a:r>
            <a:r>
              <a:rPr lang="en-US" sz="1600" baseline="30000" dirty="0"/>
              <a:t>†</a:t>
            </a:r>
            <a:r>
              <a:rPr lang="en-GB" sz="1600" dirty="0"/>
              <a:t> independently predicted LT or death</a:t>
            </a:r>
            <a:endParaRPr kumimoji="0" lang="en-US" i="0" u="none" strike="noStrike" kern="1200" cap="none" spc="0" normalizeH="0" baseline="0" noProof="0" dirty="0">
              <a:ln>
                <a:noFill/>
              </a:ln>
              <a:solidFill>
                <a:prstClr val="black"/>
              </a:solidFill>
              <a:effectLst/>
              <a:highlight>
                <a:srgbClr val="004A86"/>
              </a:highlight>
              <a:uLnTx/>
              <a:uFillTx/>
              <a:latin typeface="Arial" panose="020B0604020202020204"/>
              <a:ea typeface="+mn-ea"/>
              <a:cs typeface="+mn-cs"/>
            </a:endParaRPr>
          </a:p>
        </p:txBody>
      </p:sp>
      <p:pic>
        <p:nvPicPr>
          <p:cNvPr id="13" name="Image 2">
            <a:extLst>
              <a:ext uri="{FF2B5EF4-FFF2-40B4-BE49-F238E27FC236}">
                <a16:creationId xmlns:a16="http://schemas.microsoft.com/office/drawing/2014/main" id="{D793B003-7927-4364-8DD0-00CE8BA0DD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91867" y="2121601"/>
            <a:ext cx="4127676" cy="3386200"/>
          </a:xfrm>
          <a:prstGeom prst="rect">
            <a:avLst/>
          </a:prstGeom>
          <a:noFill/>
          <a:ln>
            <a:noFill/>
          </a:ln>
        </p:spPr>
      </p:pic>
      <p:pic>
        <p:nvPicPr>
          <p:cNvPr id="15" name="Picture 14">
            <a:hlinkClick r:id="rId4" action="ppaction://hlinksldjump"/>
            <a:extLst>
              <a:ext uri="{FF2B5EF4-FFF2-40B4-BE49-F238E27FC236}">
                <a16:creationId xmlns:a16="http://schemas.microsoft.com/office/drawing/2014/main" id="{72BA1DCE-BF6F-4C60-8D11-5ACAD48CF01B}"/>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182007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69"/>
            <a:ext cx="5827813" cy="4622400"/>
          </a:xfrm>
        </p:spPr>
        <p:txBody>
          <a:bodyPr vert="horz" lIns="91440" tIns="45720" rIns="91440" bIns="45720" rtlCol="0" anchor="t">
            <a:noAutofit/>
          </a:bodyPr>
          <a:lstStyle/>
          <a:p>
            <a:pPr marL="0" indent="0">
              <a:buNone/>
            </a:pPr>
            <a:r>
              <a:rPr lang="en-US" b="1" dirty="0">
                <a:solidFill>
                  <a:schemeClr val="bg1"/>
                </a:solidFill>
                <a:highlight>
                  <a:srgbClr val="004A86"/>
                </a:highlight>
              </a:rPr>
              <a:t>BACKGROUND &amp; AIMS</a:t>
            </a:r>
            <a:r>
              <a:rPr lang="en-US" b="1" dirty="0">
                <a:solidFill>
                  <a:schemeClr val="bg1"/>
                </a:solidFill>
              </a:rPr>
              <a:t> </a:t>
            </a:r>
          </a:p>
          <a:p>
            <a:pPr lvl="0"/>
            <a:r>
              <a:rPr lang="en-GB" sz="1800" dirty="0"/>
              <a:t>Malformation of lumenized structures is a hallmark of several liver disorders</a:t>
            </a:r>
          </a:p>
          <a:p>
            <a:pPr lvl="1"/>
            <a:r>
              <a:rPr lang="en-GB" sz="1600" dirty="0"/>
              <a:t>Including Alagille syndrome</a:t>
            </a:r>
            <a:endParaRPr lang="en-US" sz="1600" dirty="0"/>
          </a:p>
          <a:p>
            <a:r>
              <a:rPr lang="en-GB" sz="1800" dirty="0"/>
              <a:t>Vascular and biliary systems are interdependent</a:t>
            </a:r>
          </a:p>
          <a:p>
            <a:pPr lvl="0"/>
            <a:r>
              <a:rPr lang="en-GB" sz="1800" dirty="0"/>
              <a:t>Traditional studies of liver architecture in mice use 2D sections or thicker tissue sections and whole-mount immunofluorescence</a:t>
            </a:r>
          </a:p>
          <a:p>
            <a:pPr lvl="1"/>
            <a:r>
              <a:rPr lang="en-GB" sz="1600" dirty="0"/>
              <a:t>Neither resolves 3D architecture adequately</a:t>
            </a:r>
            <a:endParaRPr lang="en-US" sz="1600" dirty="0"/>
          </a:p>
          <a:p>
            <a:pPr>
              <a:spcBef>
                <a:spcPts val="400"/>
              </a:spcBef>
            </a:pPr>
            <a:r>
              <a:rPr lang="en-US" sz="1800" b="1" dirty="0"/>
              <a:t>AIM</a:t>
            </a:r>
            <a:r>
              <a:rPr lang="en-US" sz="1800" dirty="0"/>
              <a:t>: to develop a robust imaging method to image, digitize and quantify 3D architecture of the biliary and vascular systems, in tandem</a:t>
            </a:r>
          </a:p>
        </p:txBody>
      </p:sp>
      <p:sp>
        <p:nvSpPr>
          <p:cNvPr id="3" name="Content Placeholder 2">
            <a:extLst>
              <a:ext uri="{FF2B5EF4-FFF2-40B4-BE49-F238E27FC236}">
                <a16:creationId xmlns:a16="http://schemas.microsoft.com/office/drawing/2014/main" id="{0BF008A7-866D-4C08-9A55-6ADA218F9575}"/>
              </a:ext>
            </a:extLst>
          </p:cNvPr>
          <p:cNvSpPr>
            <a:spLocks noGrp="1"/>
          </p:cNvSpPr>
          <p:nvPr>
            <p:ph sz="half" idx="2"/>
          </p:nvPr>
        </p:nvSpPr>
        <p:spPr>
          <a:xfrm>
            <a:off x="6193448" y="1340769"/>
            <a:ext cx="5572800" cy="4622400"/>
          </a:xfrm>
        </p:spPr>
        <p:txBody>
          <a:bodyPr/>
          <a:lstStyle/>
          <a:p>
            <a:pPr marL="0" indent="0">
              <a:buNone/>
            </a:pPr>
            <a:r>
              <a:rPr lang="en-US" b="1" dirty="0">
                <a:solidFill>
                  <a:schemeClr val="bg1"/>
                </a:solidFill>
                <a:highlight>
                  <a:srgbClr val="004A86"/>
                </a:highlight>
              </a:rPr>
              <a:t>METHODS</a:t>
            </a:r>
          </a:p>
          <a:p>
            <a:r>
              <a:rPr lang="en-US" sz="1800" b="1" u="sng" dirty="0"/>
              <a:t>D</a:t>
            </a:r>
            <a:r>
              <a:rPr lang="en-US" sz="1800" dirty="0"/>
              <a:t>o</a:t>
            </a:r>
            <a:r>
              <a:rPr lang="en-US" sz="1800" b="1" u="sng" dirty="0"/>
              <a:t>u</a:t>
            </a:r>
            <a:r>
              <a:rPr lang="en-US" sz="1800" dirty="0"/>
              <a:t>ble resin </a:t>
            </a:r>
            <a:r>
              <a:rPr lang="en-US" sz="1800" b="1" u="sng" dirty="0"/>
              <a:t>c</a:t>
            </a:r>
            <a:r>
              <a:rPr lang="en-US" sz="1800" dirty="0"/>
              <a:t>asting micro computed </a:t>
            </a:r>
            <a:r>
              <a:rPr lang="en-US" sz="1800" b="1" u="sng" dirty="0"/>
              <a:t>t</a:t>
            </a:r>
            <a:r>
              <a:rPr lang="en-US" sz="1800" dirty="0"/>
              <a:t>omography (DUCT):</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a:bodyPr>
          <a:lstStyle/>
          <a:p>
            <a:r>
              <a:rPr lang="en-GB" dirty="0"/>
              <a:t>Double resin casting micro computed tomography reveals biliary and vascular pathology in tandem in a mouse model for Alagille syndrome</a:t>
            </a:r>
            <a:endParaRPr lang="en-US"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*Model for Alagille syndrome</a:t>
            </a:r>
          </a:p>
          <a:p>
            <a:r>
              <a:rPr lang="en-GB" dirty="0"/>
              <a:t>Hankeova S, et al. DILC 2020; AS058</a:t>
            </a: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6118730" y="1338263"/>
            <a:ext cx="0" cy="393353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4">
            <a:extLst>
              <a:ext uri="{FF2B5EF4-FFF2-40B4-BE49-F238E27FC236}">
                <a16:creationId xmlns:a16="http://schemas.microsoft.com/office/drawing/2014/main" id="{FC2AE506-5196-4227-97AC-A91DCAE89727}"/>
              </a:ext>
            </a:extLst>
          </p:cNvPr>
          <p:cNvSpPr txBox="1"/>
          <p:nvPr/>
        </p:nvSpPr>
        <p:spPr>
          <a:xfrm>
            <a:off x="6753426" y="2450417"/>
            <a:ext cx="4452833" cy="307777"/>
          </a:xfrm>
          <a:prstGeom prst="rect">
            <a:avLst/>
          </a:prstGeom>
          <a:noFill/>
          <a:ln w="12700" cap="flat">
            <a:solidFill>
              <a:srgbClr val="002060"/>
            </a:solidFill>
            <a:prstDash val="solid"/>
            <a:miter/>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1200" cap="none" spc="0" normalizeH="0" baseline="0" noProof="0" dirty="0">
                <a:ln>
                  <a:noFill/>
                </a:ln>
                <a:solidFill>
                  <a:srgbClr val="000000"/>
                </a:solidFill>
                <a:effectLst/>
                <a:uLnTx/>
                <a:uFillTx/>
                <a:latin typeface="Arial" pitchFamily="34"/>
                <a:ea typeface="+mn-ea"/>
                <a:cs typeface="Arial" pitchFamily="34"/>
              </a:rPr>
              <a:t>Biliary and portal vein trees injected with Microfil resin</a:t>
            </a:r>
            <a:endParaRPr kumimoji="0" lang="en-US" sz="1400" b="0" i="0" u="none" strike="noStrike" kern="1200" cap="none" spc="0" normalizeH="0" baseline="0" noProof="0" dirty="0">
              <a:ln>
                <a:noFill/>
              </a:ln>
              <a:solidFill>
                <a:srgbClr val="000000"/>
              </a:solidFill>
              <a:effectLst/>
              <a:uLnTx/>
              <a:uFillTx/>
              <a:latin typeface="Arial" pitchFamily="34"/>
              <a:ea typeface="+mn-ea"/>
              <a:cs typeface="Arial" pitchFamily="34"/>
            </a:endParaRPr>
          </a:p>
        </p:txBody>
      </p:sp>
      <p:sp>
        <p:nvSpPr>
          <p:cNvPr id="24" name="TextBox 27">
            <a:extLst>
              <a:ext uri="{FF2B5EF4-FFF2-40B4-BE49-F238E27FC236}">
                <a16:creationId xmlns:a16="http://schemas.microsoft.com/office/drawing/2014/main" id="{6EFF8871-B7F7-4ED0-A0EF-DC986DDD1921}"/>
              </a:ext>
            </a:extLst>
          </p:cNvPr>
          <p:cNvSpPr txBox="1"/>
          <p:nvPr/>
        </p:nvSpPr>
        <p:spPr>
          <a:xfrm>
            <a:off x="7774069" y="2968776"/>
            <a:ext cx="2411547" cy="307777"/>
          </a:xfrm>
          <a:prstGeom prst="rect">
            <a:avLst/>
          </a:prstGeom>
          <a:noFill/>
          <a:ln w="12700" cap="flat">
            <a:solidFill>
              <a:srgbClr val="002060"/>
            </a:solidFill>
            <a:prstDash val="solid"/>
            <a:miter/>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1200" cap="none" spc="0" normalizeH="0" baseline="0" noProof="0" dirty="0">
                <a:ln>
                  <a:noFill/>
                </a:ln>
                <a:solidFill>
                  <a:srgbClr val="000000"/>
                </a:solidFill>
                <a:effectLst/>
                <a:uLnTx/>
                <a:uFillTx/>
                <a:latin typeface="Arial" pitchFamily="34"/>
                <a:ea typeface="+mn-ea"/>
                <a:cs typeface="Arial" pitchFamily="34"/>
              </a:rPr>
              <a:t>MicroCT scanning</a:t>
            </a:r>
            <a:endParaRPr kumimoji="0" lang="en-US" sz="1400" b="0" i="0" u="none" strike="noStrike" kern="1200" cap="none" spc="0" normalizeH="0" baseline="0" noProof="0" dirty="0">
              <a:ln>
                <a:noFill/>
              </a:ln>
              <a:solidFill>
                <a:srgbClr val="000000"/>
              </a:solidFill>
              <a:effectLst/>
              <a:uLnTx/>
              <a:uFillTx/>
              <a:latin typeface="Arial" pitchFamily="34"/>
              <a:ea typeface="+mn-ea"/>
              <a:cs typeface="Arial" pitchFamily="34"/>
            </a:endParaRPr>
          </a:p>
        </p:txBody>
      </p:sp>
      <p:sp>
        <p:nvSpPr>
          <p:cNvPr id="25" name="TextBox 29">
            <a:extLst>
              <a:ext uri="{FF2B5EF4-FFF2-40B4-BE49-F238E27FC236}">
                <a16:creationId xmlns:a16="http://schemas.microsoft.com/office/drawing/2014/main" id="{63AAF735-6600-4F62-87BD-DDB29493F05E}"/>
              </a:ext>
            </a:extLst>
          </p:cNvPr>
          <p:cNvSpPr txBox="1"/>
          <p:nvPr/>
        </p:nvSpPr>
        <p:spPr>
          <a:xfrm>
            <a:off x="7007203" y="3497681"/>
            <a:ext cx="3945279" cy="523219"/>
          </a:xfrm>
          <a:prstGeom prst="rect">
            <a:avLst/>
          </a:prstGeom>
          <a:noFill/>
          <a:ln w="12700" cap="flat">
            <a:solidFill>
              <a:srgbClr val="002060"/>
            </a:solidFill>
            <a:prstDash val="solid"/>
            <a:miter/>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1200" cap="none" spc="0" normalizeH="0" baseline="0" noProof="0" dirty="0">
                <a:ln>
                  <a:noFill/>
                </a:ln>
                <a:solidFill>
                  <a:srgbClr val="000000"/>
                </a:solidFill>
                <a:effectLst/>
                <a:uLnTx/>
                <a:uFillTx/>
                <a:latin typeface="Arial" pitchFamily="34"/>
                <a:ea typeface="+mn-ea"/>
                <a:cs typeface="Arial" pitchFamily="34"/>
              </a:rPr>
              <a:t>Tomographic data segmented and analyzed using novel MATLAB script</a:t>
            </a:r>
            <a:endParaRPr kumimoji="0" lang="en-US" sz="1400" b="0" i="0" u="none" strike="noStrike" kern="1200" cap="none" spc="0" normalizeH="0" baseline="0" noProof="0" dirty="0">
              <a:ln>
                <a:noFill/>
              </a:ln>
              <a:solidFill>
                <a:srgbClr val="000000"/>
              </a:solidFill>
              <a:effectLst/>
              <a:uLnTx/>
              <a:uFillTx/>
              <a:latin typeface="Arial" pitchFamily="34"/>
              <a:ea typeface="+mn-ea"/>
              <a:cs typeface="Arial" pitchFamily="34"/>
            </a:endParaRPr>
          </a:p>
        </p:txBody>
      </p:sp>
      <p:cxnSp>
        <p:nvCxnSpPr>
          <p:cNvPr id="15" name="Straight Arrow Connector 14">
            <a:extLst>
              <a:ext uri="{FF2B5EF4-FFF2-40B4-BE49-F238E27FC236}">
                <a16:creationId xmlns:a16="http://schemas.microsoft.com/office/drawing/2014/main" id="{E9B76699-AE78-45B0-8B49-274C54CBDB5A}"/>
              </a:ext>
            </a:extLst>
          </p:cNvPr>
          <p:cNvCxnSpPr>
            <a:cxnSpLocks/>
            <a:stCxn id="24" idx="2"/>
            <a:endCxn id="25" idx="0"/>
          </p:cNvCxnSpPr>
          <p:nvPr/>
        </p:nvCxnSpPr>
        <p:spPr>
          <a:xfrm>
            <a:off x="8979843" y="3276553"/>
            <a:ext cx="0" cy="2211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4">
            <a:extLst>
              <a:ext uri="{FF2B5EF4-FFF2-40B4-BE49-F238E27FC236}">
                <a16:creationId xmlns:a16="http://schemas.microsoft.com/office/drawing/2014/main" id="{BF70F54B-739D-4EF1-A16D-6F122607C706}"/>
              </a:ext>
            </a:extLst>
          </p:cNvPr>
          <p:cNvSpPr txBox="1"/>
          <p:nvPr/>
        </p:nvSpPr>
        <p:spPr>
          <a:xfrm>
            <a:off x="7007203" y="4235758"/>
            <a:ext cx="3945279" cy="738664"/>
          </a:xfrm>
          <a:prstGeom prst="rect">
            <a:avLst/>
          </a:prstGeom>
          <a:noFill/>
          <a:ln w="12700" cap="flat">
            <a:solidFill>
              <a:srgbClr val="002060"/>
            </a:solidFill>
            <a:prstDash val="solid"/>
            <a:miter/>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0" i="0" u="none" strike="noStrike" kern="0" cap="none" spc="0" normalizeH="0" baseline="0" noProof="0" dirty="0">
                <a:ln>
                  <a:noFill/>
                </a:ln>
                <a:solidFill>
                  <a:srgbClr val="000000"/>
                </a:solidFill>
                <a:effectLst/>
                <a:uLnTx/>
                <a:uFillTx/>
                <a:latin typeface="Arial" pitchFamily="34"/>
                <a:ea typeface="+mn-ea"/>
                <a:cs typeface="Arial" pitchFamily="34"/>
              </a:rPr>
              <a:t>Length, volume, tortuosity, branching, and the relation between the vascular and biliary systems investigated</a:t>
            </a:r>
            <a:endParaRPr kumimoji="0" lang="en-US" sz="1400" b="0" i="0" u="none" strike="noStrike" kern="1200" cap="none" spc="0" normalizeH="0" baseline="0" noProof="0" dirty="0">
              <a:ln>
                <a:noFill/>
              </a:ln>
              <a:solidFill>
                <a:srgbClr val="000000"/>
              </a:solidFill>
              <a:effectLst/>
              <a:uLnTx/>
              <a:uFillTx/>
              <a:latin typeface="Arial" pitchFamily="34"/>
              <a:ea typeface="+mn-ea"/>
              <a:cs typeface="Arial" pitchFamily="34"/>
            </a:endParaRPr>
          </a:p>
        </p:txBody>
      </p:sp>
      <p:cxnSp>
        <p:nvCxnSpPr>
          <p:cNvPr id="29" name="Straight Arrow Connector 28">
            <a:extLst>
              <a:ext uri="{FF2B5EF4-FFF2-40B4-BE49-F238E27FC236}">
                <a16:creationId xmlns:a16="http://schemas.microsoft.com/office/drawing/2014/main" id="{CB478AB6-F63F-475F-B907-63C1D3BDB630}"/>
              </a:ext>
            </a:extLst>
          </p:cNvPr>
          <p:cNvCxnSpPr>
            <a:stCxn id="23" idx="2"/>
            <a:endCxn id="24" idx="0"/>
          </p:cNvCxnSpPr>
          <p:nvPr/>
        </p:nvCxnSpPr>
        <p:spPr>
          <a:xfrm>
            <a:off x="8979843" y="2758194"/>
            <a:ext cx="0" cy="2105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EC33534-87EE-4F14-8790-A04E34E78698}"/>
              </a:ext>
            </a:extLst>
          </p:cNvPr>
          <p:cNvCxnSpPr>
            <a:stCxn id="25" idx="2"/>
            <a:endCxn id="27" idx="0"/>
          </p:cNvCxnSpPr>
          <p:nvPr/>
        </p:nvCxnSpPr>
        <p:spPr>
          <a:xfrm>
            <a:off x="8979843" y="4020900"/>
            <a:ext cx="0" cy="214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58B976-1244-4AFC-AFC5-DEE52FF19F2A}"/>
              </a:ext>
            </a:extLst>
          </p:cNvPr>
          <p:cNvCxnSpPr>
            <a:cxnSpLocks/>
          </p:cNvCxnSpPr>
          <p:nvPr/>
        </p:nvCxnSpPr>
        <p:spPr>
          <a:xfrm>
            <a:off x="451170" y="5067945"/>
            <a:ext cx="5667560" cy="1"/>
          </a:xfrm>
          <a:prstGeom prst="line">
            <a:avLst/>
          </a:prstGeom>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A1CB745-CC9A-43A8-995A-1CF1B57D273F}"/>
              </a:ext>
            </a:extLst>
          </p:cNvPr>
          <p:cNvSpPr txBox="1">
            <a:spLocks/>
          </p:cNvSpPr>
          <p:nvPr/>
        </p:nvSpPr>
        <p:spPr>
          <a:xfrm>
            <a:off x="411095" y="5176825"/>
            <a:ext cx="11355147" cy="9969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DUCT applied to </a:t>
            </a: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mn-cs"/>
              </a:rPr>
              <a:t>Jag1</a:t>
            </a:r>
            <a:r>
              <a:rPr kumimoji="0" lang="en-US" sz="1800" b="0" i="1" u="none" strike="noStrike" kern="1200" cap="none" spc="0" normalizeH="0" baseline="30000" noProof="0" dirty="0">
                <a:ln>
                  <a:noFill/>
                </a:ln>
                <a:solidFill>
                  <a:prstClr val="black"/>
                </a:solidFill>
                <a:effectLst/>
                <a:uLnTx/>
                <a:uFillTx/>
                <a:latin typeface="Arial" panose="020B0604020202020204"/>
                <a:ea typeface="+mn-ea"/>
                <a:cs typeface="+mn-cs"/>
              </a:rPr>
              <a:t>Ndr/Ndr</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mice*</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Phenotypes discovered confirmed with consecutive mouse liver sections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Confirmed phenotypes validated in liver samples from patients with Alagille syndrome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6" name="Picture 15">
            <a:hlinkClick r:id="rId3" action="ppaction://hlinksldjump"/>
            <a:extLst>
              <a:ext uri="{FF2B5EF4-FFF2-40B4-BE49-F238E27FC236}">
                <a16:creationId xmlns:a16="http://schemas.microsoft.com/office/drawing/2014/main" id="{B1FED8CB-E557-4B46-A6C4-4C8C356C946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2063932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CC37B4-F4E6-4933-BC9A-ADD05F323384}"/>
              </a:ext>
            </a:extLst>
          </p:cNvPr>
          <p:cNvSpPr>
            <a:spLocks noGrp="1"/>
          </p:cNvSpPr>
          <p:nvPr>
            <p:ph type="title"/>
          </p:nvPr>
        </p:nvSpPr>
        <p:spPr/>
        <p:txBody>
          <a:bodyPr/>
          <a:lstStyle/>
          <a:p>
            <a:r>
              <a:rPr lang="en-GB" dirty="0"/>
              <a:t>Double resin casting micro computed tomography reveals biliary and vascular pathology in tandem in a mouse model for Alagille syndrome</a:t>
            </a:r>
          </a:p>
        </p:txBody>
      </p:sp>
      <p:sp>
        <p:nvSpPr>
          <p:cNvPr id="8" name="Text Placeholder 7">
            <a:extLst>
              <a:ext uri="{FF2B5EF4-FFF2-40B4-BE49-F238E27FC236}">
                <a16:creationId xmlns:a16="http://schemas.microsoft.com/office/drawing/2014/main" id="{CD1B109B-1F99-4990-8C0B-E935B01578DB}"/>
              </a:ext>
            </a:extLst>
          </p:cNvPr>
          <p:cNvSpPr>
            <a:spLocks noGrp="1"/>
          </p:cNvSpPr>
          <p:nvPr>
            <p:ph type="body" sz="quarter" idx="10"/>
          </p:nvPr>
        </p:nvSpPr>
        <p:spPr/>
        <p:txBody>
          <a:bodyPr/>
          <a:lstStyle/>
          <a:p>
            <a:r>
              <a:rPr lang="en-GB" dirty="0"/>
              <a:t>Hankeova S, et al. DILC 2020; AS058</a:t>
            </a:r>
          </a:p>
        </p:txBody>
      </p:sp>
      <p:sp>
        <p:nvSpPr>
          <p:cNvPr id="7" name="Content Placeholder 6">
            <a:extLst>
              <a:ext uri="{FF2B5EF4-FFF2-40B4-BE49-F238E27FC236}">
                <a16:creationId xmlns:a16="http://schemas.microsoft.com/office/drawing/2014/main" id="{B2840178-F7E2-400E-A750-49B974B5790C}"/>
              </a:ext>
            </a:extLst>
          </p:cNvPr>
          <p:cNvSpPr>
            <a:spLocks noGrp="1"/>
          </p:cNvSpPr>
          <p:nvPr>
            <p:ph sz="half" idx="1"/>
          </p:nvPr>
        </p:nvSpPr>
        <p:spPr>
          <a:xfrm>
            <a:off x="425752" y="1340768"/>
            <a:ext cx="11342400" cy="3174555"/>
          </a:xfrm>
        </p:spPr>
        <p:txBody>
          <a:bodyPr/>
          <a:lstStyle/>
          <a:p>
            <a:pPr marL="0" indent="0">
              <a:buNone/>
            </a:pPr>
            <a:r>
              <a:rPr lang="en-GB" b="1" dirty="0">
                <a:solidFill>
                  <a:schemeClr val="bg1"/>
                </a:solidFill>
                <a:highlight>
                  <a:srgbClr val="004A86"/>
                </a:highlight>
              </a:rPr>
              <a:t>RESULTS</a:t>
            </a:r>
          </a:p>
          <a:p>
            <a:pPr marL="0" indent="0">
              <a:buNone/>
            </a:pPr>
            <a:endParaRPr lang="en-GB" sz="1800" b="1" dirty="0">
              <a:solidFill>
                <a:schemeClr val="bg1"/>
              </a:solidFill>
              <a:highlight>
                <a:srgbClr val="004A86"/>
              </a:highlight>
            </a:endParaRPr>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Branching defects, parenchymal bile ducts, and blunt endings were confirmed in samples from patients with Alagille syndrome</a:t>
            </a:r>
          </a:p>
        </p:txBody>
      </p:sp>
      <p:cxnSp>
        <p:nvCxnSpPr>
          <p:cNvPr id="9" name="Straight Connector 10">
            <a:extLst>
              <a:ext uri="{FF2B5EF4-FFF2-40B4-BE49-F238E27FC236}">
                <a16:creationId xmlns:a16="http://schemas.microsoft.com/office/drawing/2014/main" id="{945A7132-0905-4A9A-9860-C8C65BECA6A4}"/>
              </a:ext>
            </a:extLst>
          </p:cNvPr>
          <p:cNvCxnSpPr/>
          <p:nvPr/>
        </p:nvCxnSpPr>
        <p:spPr>
          <a:xfrm>
            <a:off x="494141" y="4650885"/>
            <a:ext cx="11196069" cy="0"/>
          </a:xfrm>
          <a:prstGeom prst="straightConnector1">
            <a:avLst/>
          </a:prstGeom>
          <a:noFill/>
          <a:ln w="9528" cap="flat">
            <a:solidFill>
              <a:srgbClr val="19478A"/>
            </a:solidFill>
            <a:prstDash val="solid"/>
            <a:miter/>
          </a:ln>
        </p:spPr>
      </p:cxnSp>
      <p:sp>
        <p:nvSpPr>
          <p:cNvPr id="10" name="TextBox 6">
            <a:extLst>
              <a:ext uri="{FF2B5EF4-FFF2-40B4-BE49-F238E27FC236}">
                <a16:creationId xmlns:a16="http://schemas.microsoft.com/office/drawing/2014/main" id="{7B4C9234-A019-41EE-B93C-87F55EE86659}"/>
              </a:ext>
            </a:extLst>
          </p:cNvPr>
          <p:cNvSpPr txBox="1"/>
          <p:nvPr/>
        </p:nvSpPr>
        <p:spPr>
          <a:xfrm>
            <a:off x="4876290" y="1359580"/>
            <a:ext cx="4500000"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1" i="0" u="none" strike="noStrike" kern="0" cap="none" spc="0" normalizeH="0" baseline="0" noProof="0" dirty="0">
                <a:ln>
                  <a:noFill/>
                </a:ln>
                <a:solidFill>
                  <a:srgbClr val="000000"/>
                </a:solidFill>
                <a:effectLst/>
                <a:uLnTx/>
                <a:uFillTx/>
                <a:latin typeface="Arial" pitchFamily="34"/>
                <a:ea typeface="+mn-ea"/>
                <a:cs typeface="Arial" pitchFamily="34"/>
              </a:rPr>
              <a:t>Findings from</a:t>
            </a:r>
            <a:r>
              <a:rPr kumimoji="0" lang="en-GB" sz="1800" b="1" i="0" u="none" strike="noStrike" kern="1200" cap="none" spc="0" normalizeH="0" baseline="0" noProof="0" dirty="0">
                <a:ln>
                  <a:noFill/>
                </a:ln>
                <a:solidFill>
                  <a:srgbClr val="000000"/>
                </a:solidFill>
                <a:effectLst/>
                <a:uLnTx/>
                <a:uFillTx/>
                <a:latin typeface="Arial" pitchFamily="34"/>
                <a:ea typeface="+mn-ea"/>
                <a:cs typeface="Arial" pitchFamily="34"/>
              </a:rPr>
              <a:t> DUCT in </a:t>
            </a:r>
            <a:r>
              <a:rPr kumimoji="0" lang="en-GB" sz="1800" b="1" i="1" u="none" strike="noStrike" kern="1200" cap="none" spc="0" normalizeH="0" baseline="0" noProof="0" dirty="0">
                <a:ln>
                  <a:noFill/>
                </a:ln>
                <a:solidFill>
                  <a:srgbClr val="000000"/>
                </a:solidFill>
                <a:effectLst/>
                <a:uLnTx/>
                <a:uFillTx/>
                <a:latin typeface="Arial" pitchFamily="34"/>
                <a:ea typeface="+mn-ea"/>
                <a:cs typeface="Arial" pitchFamily="34"/>
              </a:rPr>
              <a:t>Jag1</a:t>
            </a:r>
            <a:r>
              <a:rPr kumimoji="0" lang="en-GB" sz="1800" b="1" i="1" u="none" strike="noStrike" kern="1200" cap="none" spc="0" normalizeH="0" baseline="30000" noProof="0" dirty="0">
                <a:ln>
                  <a:noFill/>
                </a:ln>
                <a:solidFill>
                  <a:srgbClr val="000000"/>
                </a:solidFill>
                <a:effectLst/>
                <a:uLnTx/>
                <a:uFillTx/>
                <a:latin typeface="Arial" pitchFamily="34"/>
                <a:ea typeface="+mn-ea"/>
                <a:cs typeface="Arial" pitchFamily="34"/>
              </a:rPr>
              <a:t>Ndr/Ndr </a:t>
            </a:r>
            <a:r>
              <a:rPr kumimoji="0" lang="en-GB" sz="1800" b="1" i="0" u="none" strike="noStrike" kern="1200" cap="none" spc="0" normalizeH="0" baseline="0" noProof="0" dirty="0">
                <a:ln>
                  <a:noFill/>
                </a:ln>
                <a:solidFill>
                  <a:srgbClr val="000000"/>
                </a:solidFill>
                <a:effectLst/>
                <a:uLnTx/>
                <a:uFillTx/>
                <a:latin typeface="Arial" pitchFamily="34"/>
                <a:ea typeface="+mn-ea"/>
                <a:cs typeface="Arial" pitchFamily="34"/>
              </a:rPr>
              <a:t>mice</a:t>
            </a:r>
            <a:r>
              <a:rPr kumimoji="0" lang="en-US" sz="1800" b="1" i="0" u="none" strike="noStrike" kern="1200" cap="none" spc="0" normalizeH="0" baseline="0" noProof="0" dirty="0">
                <a:ln>
                  <a:noFill/>
                </a:ln>
                <a:solidFill>
                  <a:srgbClr val="000000"/>
                </a:solidFill>
                <a:effectLst/>
                <a:uLnTx/>
                <a:uFillTx/>
                <a:latin typeface="Arial" pitchFamily="34"/>
                <a:ea typeface="+mn-ea"/>
                <a:cs typeface="Arial" pitchFamily="34"/>
              </a:rPr>
              <a:t> </a:t>
            </a:r>
          </a:p>
        </p:txBody>
      </p:sp>
      <p:sp>
        <p:nvSpPr>
          <p:cNvPr id="16" name="TextBox 7">
            <a:extLst>
              <a:ext uri="{FF2B5EF4-FFF2-40B4-BE49-F238E27FC236}">
                <a16:creationId xmlns:a16="http://schemas.microsoft.com/office/drawing/2014/main" id="{8D354D3D-6A17-4E09-927A-4231686EC55C}"/>
              </a:ext>
            </a:extLst>
          </p:cNvPr>
          <p:cNvSpPr txBox="1"/>
          <p:nvPr/>
        </p:nvSpPr>
        <p:spPr>
          <a:xfrm>
            <a:off x="3682871" y="1804236"/>
            <a:ext cx="2628488" cy="584775"/>
          </a:xfrm>
          <a:prstGeom prst="rect">
            <a:avLst/>
          </a:prstGeom>
          <a:noFill/>
          <a:ln w="19046" cap="flat">
            <a:solidFill>
              <a:srgbClr val="002060"/>
            </a:solidFill>
            <a:prstDash val="solid"/>
            <a:miter/>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pitchFamily="34"/>
              </a:rPr>
              <a:t>Tortuous bile ducts placed further from portal veins </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pitchFamily="34"/>
            </a:endParaRPr>
          </a:p>
        </p:txBody>
      </p:sp>
      <p:sp>
        <p:nvSpPr>
          <p:cNvPr id="17" name="TextBox 16">
            <a:extLst>
              <a:ext uri="{FF2B5EF4-FFF2-40B4-BE49-F238E27FC236}">
                <a16:creationId xmlns:a16="http://schemas.microsoft.com/office/drawing/2014/main" id="{B1E746D1-D826-44DE-AA71-DD7B195FB3B7}"/>
              </a:ext>
            </a:extLst>
          </p:cNvPr>
          <p:cNvSpPr txBox="1"/>
          <p:nvPr/>
        </p:nvSpPr>
        <p:spPr>
          <a:xfrm>
            <a:off x="6732740" y="1804236"/>
            <a:ext cx="4500000" cy="584775"/>
          </a:xfrm>
          <a:prstGeom prst="rect">
            <a:avLst/>
          </a:prstGeom>
          <a:noFill/>
          <a:ln w="19046" cap="flat">
            <a:solidFill>
              <a:srgbClr val="002060"/>
            </a:solidFill>
            <a:prstDash val="solid"/>
            <a:miter/>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pitchFamily="34"/>
              </a:rPr>
              <a:t>Tortuous bile ducts ectopically traversing the parenchyma and connecting two portal areas</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pitchFamily="34"/>
            </a:endParaRPr>
          </a:p>
        </p:txBody>
      </p:sp>
      <p:sp>
        <p:nvSpPr>
          <p:cNvPr id="18" name="TextBox 17">
            <a:extLst>
              <a:ext uri="{FF2B5EF4-FFF2-40B4-BE49-F238E27FC236}">
                <a16:creationId xmlns:a16="http://schemas.microsoft.com/office/drawing/2014/main" id="{81D4E006-C883-484D-967F-6FF02CEA907F}"/>
              </a:ext>
            </a:extLst>
          </p:cNvPr>
          <p:cNvSpPr txBox="1"/>
          <p:nvPr/>
        </p:nvSpPr>
        <p:spPr>
          <a:xfrm>
            <a:off x="3682871" y="2712446"/>
            <a:ext cx="2628488" cy="338554"/>
          </a:xfrm>
          <a:prstGeom prst="rect">
            <a:avLst/>
          </a:prstGeom>
          <a:noFill/>
          <a:ln w="19046" cap="flat">
            <a:solidFill>
              <a:srgbClr val="002060"/>
            </a:solidFill>
            <a:prstDash val="solid"/>
            <a:miter/>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pitchFamily="34"/>
              </a:rPr>
              <a:t>Bile ducts ended abruptly</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pitchFamily="34"/>
            </a:endParaRPr>
          </a:p>
        </p:txBody>
      </p:sp>
      <p:sp>
        <p:nvSpPr>
          <p:cNvPr id="19" name="TextBox 4">
            <a:extLst>
              <a:ext uri="{FF2B5EF4-FFF2-40B4-BE49-F238E27FC236}">
                <a16:creationId xmlns:a16="http://schemas.microsoft.com/office/drawing/2014/main" id="{7A73406B-AA49-4751-864E-83520B5B774F}"/>
              </a:ext>
            </a:extLst>
          </p:cNvPr>
          <p:cNvSpPr txBox="1"/>
          <p:nvPr/>
        </p:nvSpPr>
        <p:spPr>
          <a:xfrm>
            <a:off x="6732740" y="2466225"/>
            <a:ext cx="4500000" cy="830997"/>
          </a:xfrm>
          <a:prstGeom prst="rect">
            <a:avLst/>
          </a:prstGeom>
          <a:noFill/>
          <a:ln w="19046" cap="flat">
            <a:solidFill>
              <a:srgbClr val="002060"/>
            </a:solidFill>
            <a:prstDash val="solid"/>
            <a:miter/>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pitchFamily="34"/>
              </a:rPr>
              <a:t>Bile ducts branched independently of portal vein branching with bifurcations placed hilar or peripheral to portal vein branches </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pitchFamily="34"/>
            </a:endParaRPr>
          </a:p>
        </p:txBody>
      </p:sp>
      <p:sp>
        <p:nvSpPr>
          <p:cNvPr id="13" name="TextBox 11">
            <a:extLst>
              <a:ext uri="{FF2B5EF4-FFF2-40B4-BE49-F238E27FC236}">
                <a16:creationId xmlns:a16="http://schemas.microsoft.com/office/drawing/2014/main" id="{C0B3E998-110C-49EB-9203-D5646895BEC3}"/>
              </a:ext>
            </a:extLst>
          </p:cNvPr>
          <p:cNvSpPr txBox="1"/>
          <p:nvPr/>
        </p:nvSpPr>
        <p:spPr>
          <a:xfrm>
            <a:off x="3680848" y="3372422"/>
            <a:ext cx="7551892" cy="584775"/>
          </a:xfrm>
          <a:prstGeom prst="rect">
            <a:avLst/>
          </a:prstGeom>
          <a:noFill/>
          <a:ln w="19046" cap="flat">
            <a:solidFill>
              <a:srgbClr val="002060"/>
            </a:solidFill>
            <a:prstDash val="solid"/>
            <a:miter/>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0" cap="none" spc="0" normalizeH="0" baseline="0" noProof="0" dirty="0">
                <a:ln>
                  <a:noFill/>
                </a:ln>
                <a:solidFill>
                  <a:srgbClr val="000000"/>
                </a:solidFill>
                <a:effectLst/>
                <a:uLnTx/>
                <a:uFillTx/>
                <a:latin typeface="Arial" panose="020B0604020202020204"/>
                <a:ea typeface="+mn-ea"/>
                <a:cs typeface="Arial"/>
              </a:rPr>
              <a:t>Increased numbers of shorter</a:t>
            </a: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a:rPr>
              <a:t> hilar branches </a:t>
            </a:r>
            <a:r>
              <a:rPr kumimoji="0" lang="en-GB" sz="1600" b="0" i="0" u="none" strike="noStrike" kern="0" cap="none" spc="0" normalizeH="0" baseline="0" noProof="0" dirty="0">
                <a:ln>
                  <a:noFill/>
                </a:ln>
                <a:solidFill>
                  <a:srgbClr val="000000"/>
                </a:solidFill>
                <a:effectLst/>
                <a:uLnTx/>
                <a:uFillTx/>
                <a:latin typeface="Arial" panose="020B0604020202020204"/>
                <a:ea typeface="+mn-ea"/>
                <a:cs typeface="Arial"/>
              </a:rPr>
              <a:t>suggest</a:t>
            </a: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Arial"/>
              </a:rPr>
              <a:t> ectopic regenerative sprouting occurs in the hilar region</a:t>
            </a:r>
            <a:r>
              <a:rPr kumimoji="0" lang="en-US" sz="1600" b="0" i="0" u="none" strike="noStrike" kern="0" cap="none" spc="0" normalizeH="0" baseline="0" noProof="0" dirty="0">
                <a:ln>
                  <a:noFill/>
                </a:ln>
                <a:solidFill>
                  <a:srgbClr val="000000"/>
                </a:solidFill>
                <a:effectLst/>
                <a:uLnTx/>
                <a:uFillTx/>
                <a:latin typeface="Arial" panose="020B0604020202020204"/>
                <a:ea typeface="+mn-ea"/>
                <a:cs typeface="Arial"/>
              </a:rPr>
              <a:t> </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pitchFamily="34"/>
            </a:endParaRPr>
          </a:p>
        </p:txBody>
      </p:sp>
      <p:sp>
        <p:nvSpPr>
          <p:cNvPr id="14" name="TextBox 13">
            <a:extLst>
              <a:ext uri="{FF2B5EF4-FFF2-40B4-BE49-F238E27FC236}">
                <a16:creationId xmlns:a16="http://schemas.microsoft.com/office/drawing/2014/main" id="{FA081289-7F79-4967-818A-6A89851FE229}"/>
              </a:ext>
            </a:extLst>
          </p:cNvPr>
          <p:cNvSpPr txBox="1"/>
          <p:nvPr/>
        </p:nvSpPr>
        <p:spPr>
          <a:xfrm>
            <a:off x="6311359" y="1927346"/>
            <a:ext cx="365806" cy="338554"/>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or</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0DC422AB-ED8F-46B0-B349-801C21431C99}"/>
              </a:ext>
            </a:extLst>
          </p:cNvPr>
          <p:cNvSpPr txBox="1"/>
          <p:nvPr/>
        </p:nvSpPr>
        <p:spPr>
          <a:xfrm>
            <a:off x="6311359" y="2712446"/>
            <a:ext cx="365806" cy="338554"/>
          </a:xfrm>
          <a:prstGeom prst="rect">
            <a:avLst/>
          </a:prstGeom>
          <a:noFill/>
          <a:ln cap="flat">
            <a:noFill/>
          </a:ln>
        </p:spPr>
        <p:txBody>
          <a:bodyPr vert="horz" wrap="non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rPr>
              <a:t>or</a:t>
            </a: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 name="Picture 2" descr="A picture containing flower&#10;&#10;Description automatically generated">
            <a:extLst>
              <a:ext uri="{FF2B5EF4-FFF2-40B4-BE49-F238E27FC236}">
                <a16:creationId xmlns:a16="http://schemas.microsoft.com/office/drawing/2014/main" id="{525B74D3-F4C3-47C4-BD05-E23850A3019E}"/>
              </a:ext>
            </a:extLst>
          </p:cNvPr>
          <p:cNvPicPr>
            <a:picLocks noChangeAspect="1"/>
          </p:cNvPicPr>
          <p:nvPr/>
        </p:nvPicPr>
        <p:blipFill>
          <a:blip r:embed="rId3"/>
          <a:stretch>
            <a:fillRect/>
          </a:stretch>
        </p:blipFill>
        <p:spPr>
          <a:xfrm>
            <a:off x="459474" y="1801727"/>
            <a:ext cx="2868304" cy="2158384"/>
          </a:xfrm>
          <a:prstGeom prst="rect">
            <a:avLst/>
          </a:prstGeom>
        </p:spPr>
      </p:pic>
      <p:sp>
        <p:nvSpPr>
          <p:cNvPr id="4" name="TextBox 3">
            <a:extLst>
              <a:ext uri="{FF2B5EF4-FFF2-40B4-BE49-F238E27FC236}">
                <a16:creationId xmlns:a16="http://schemas.microsoft.com/office/drawing/2014/main" id="{811F4907-018E-47F9-981E-E1121FE983F1}"/>
              </a:ext>
            </a:extLst>
          </p:cNvPr>
          <p:cNvSpPr txBox="1"/>
          <p:nvPr/>
        </p:nvSpPr>
        <p:spPr>
          <a:xfrm>
            <a:off x="1989871" y="1868283"/>
            <a:ext cx="1276066"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Portal vein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92D050"/>
                </a:solidFill>
                <a:effectLst/>
                <a:uLnTx/>
                <a:uFillTx/>
                <a:latin typeface="Arial" panose="020B0604020202020204"/>
                <a:ea typeface="+mn-ea"/>
                <a:cs typeface="Arial"/>
              </a:rPr>
              <a:t>Bile ducts</a:t>
            </a:r>
          </a:p>
        </p:txBody>
      </p:sp>
      <p:sp>
        <p:nvSpPr>
          <p:cNvPr id="20" name="Content Placeholder 6">
            <a:extLst>
              <a:ext uri="{FF2B5EF4-FFF2-40B4-BE49-F238E27FC236}">
                <a16:creationId xmlns:a16="http://schemas.microsoft.com/office/drawing/2014/main" id="{3EF52A58-FC20-4E23-86E6-1D2722659083}"/>
              </a:ext>
            </a:extLst>
          </p:cNvPr>
          <p:cNvSpPr txBox="1">
            <a:spLocks/>
          </p:cNvSpPr>
          <p:nvPr/>
        </p:nvSpPr>
        <p:spPr>
          <a:xfrm>
            <a:off x="425752" y="4650885"/>
            <a:ext cx="11342400" cy="20661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highlight>
                  <a:srgbClr val="004A86"/>
                </a:highlight>
                <a:uLnTx/>
                <a:uFillTx/>
                <a:ea typeface="+mn-ea"/>
                <a:cs typeface="+mn-cs"/>
              </a:rPr>
              <a:t>CONCLUSIONS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DUCT is a powerful technique that provides 3D reconstruction of resin-cast networks and quantification of 3D architecture. It exposes and quantifies previously unknown vascular and biliary phenotypes in mouse models, and thus can reveal new phenotypes in patients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Application of this technique to mouse models of liver disease will improve and standardize </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our 3D understanding of healthy and pathological liver states</a:t>
            </a:r>
          </a:p>
        </p:txBody>
      </p:sp>
      <p:pic>
        <p:nvPicPr>
          <p:cNvPr id="21" name="Picture 20">
            <a:hlinkClick r:id="rId4" action="ppaction://hlinksldjump"/>
            <a:extLst>
              <a:ext uri="{FF2B5EF4-FFF2-40B4-BE49-F238E27FC236}">
                <a16:creationId xmlns:a16="http://schemas.microsoft.com/office/drawing/2014/main" id="{21EB839E-E89D-4E2E-AD86-05B147B804C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5358" y="442233"/>
            <a:ext cx="381237" cy="377560"/>
          </a:xfrm>
          <a:prstGeom prst="rect">
            <a:avLst/>
          </a:prstGeom>
        </p:spPr>
      </p:pic>
    </p:spTree>
    <p:extLst>
      <p:ext uri="{BB962C8B-B14F-4D97-AF65-F5344CB8AC3E}">
        <p14:creationId xmlns:p14="http://schemas.microsoft.com/office/powerpoint/2010/main" val="436000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a3f0d49-cb9d-4d28-b6b4-cb24b886583f">
      <UserInfo>
        <DisplayName>Julia Heagerty</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2.xml><?xml version="1.0" encoding="utf-8"?>
<ds:datastoreItem xmlns:ds="http://schemas.openxmlformats.org/officeDocument/2006/customXml" ds:itemID="{DC655285-0295-4DC9-BB3C-AA4FB57D4246}">
  <ds:schemaRefs>
    <ds:schemaRef ds:uri="http://purl.org/dc/elements/1.1/"/>
    <ds:schemaRef ds:uri="8b4f0aa6-f811-4d6e-9450-92a67e22359a"/>
    <ds:schemaRef ds:uri="http://www.w3.org/XML/1998/namespace"/>
    <ds:schemaRef ds:uri="http://purl.org/dc/dcmityp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7a3f0d49-cb9d-4d28-b6b4-cb24b886583f"/>
    <ds:schemaRef ds:uri="http://schemas.microsoft.com/office/2006/metadata/properties"/>
  </ds:schemaRefs>
</ds:datastoreItem>
</file>

<file path=customXml/itemProps3.xml><?xml version="1.0" encoding="utf-8"?>
<ds:datastoreItem xmlns:ds="http://schemas.openxmlformats.org/officeDocument/2006/customXml" ds:itemID="{91380FDD-A3FD-4E55-8373-9D08C12D7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5352</TotalTime>
  <Words>20179</Words>
  <Application>Microsoft Office PowerPoint</Application>
  <PresentationFormat>Grand écran</PresentationFormat>
  <Paragraphs>1054</Paragraphs>
  <Slides>26</Slides>
  <Notes>26</Notes>
  <HiddenSlides>0</HiddenSlides>
  <MMClips>0</MMClips>
  <ScaleCrop>false</ScaleCrop>
  <HeadingPairs>
    <vt:vector size="6" baseType="variant">
      <vt:variant>
        <vt:lpstr>Polices utilisées</vt:lpstr>
      </vt:variant>
      <vt:variant>
        <vt:i4>6</vt:i4>
      </vt:variant>
      <vt:variant>
        <vt:lpstr>Thème</vt:lpstr>
      </vt:variant>
      <vt:variant>
        <vt:i4>6</vt:i4>
      </vt:variant>
      <vt:variant>
        <vt:lpstr>Titres des diapositives</vt:lpstr>
      </vt:variant>
      <vt:variant>
        <vt:i4>26</vt:i4>
      </vt:variant>
    </vt:vector>
  </HeadingPairs>
  <TitlesOfParts>
    <vt:vector size="38" baseType="lpstr">
      <vt:lpstr>Arial</vt:lpstr>
      <vt:lpstr>Arial (heading)</vt:lpstr>
      <vt:lpstr>Calibri</vt:lpstr>
      <vt:lpstr>Century Gothic</vt:lpstr>
      <vt:lpstr>Symbol</vt:lpstr>
      <vt:lpstr>Times New Roman</vt:lpstr>
      <vt:lpstr>blank</vt:lpstr>
      <vt:lpstr>4_blank</vt:lpstr>
      <vt:lpstr>3_blank</vt:lpstr>
      <vt:lpstr>2_blank</vt:lpstr>
      <vt:lpstr>1_blank</vt:lpstr>
      <vt:lpstr>5_blank</vt:lpstr>
      <vt:lpstr>Rare diseases</vt:lpstr>
      <vt:lpstr>About these slides​</vt:lpstr>
      <vt:lpstr>Contents</vt:lpstr>
      <vt:lpstr>Contents</vt:lpstr>
      <vt:lpstr>1. Immune-mediated and chronic cholestatic liver disease: experimental and pathophysiology</vt:lpstr>
      <vt:lpstr>Liver involvement in patients with telomere-related genes mutations: prevalence, clinical, radiological, pathological features, outcome and risk factors </vt:lpstr>
      <vt:lpstr>Liver involvement in patients with telomere-related genes mutations: prevalence, clinical, radiological, pathological features, outcome and risk factors </vt:lpstr>
      <vt:lpstr>Double resin casting micro computed tomography reveals biliary and vascular pathology in tandem in a mouse model for Alagille syndrome</vt:lpstr>
      <vt:lpstr>Double resin casting micro computed tomography reveals biliary and vascular pathology in tandem in a mouse model for Alagille syndrome</vt:lpstr>
      <vt:lpstr>2. Rare liver disease (including paediatric and genetic) </vt:lpstr>
      <vt:lpstr>Proteostasis improvement in cystic cholangiocytes alleviates endoplasmic reticulum stress and halts polycystic liver disease</vt:lpstr>
      <vt:lpstr>Proteostasis improvement in cystic cholangiocytes alleviates endoplasmic reticulum stress and halts polycystic liver disease</vt:lpstr>
      <vt:lpstr>Prognosis in persons with an HFE-mutation:  population-based cohort study of 3,645 individuals</vt:lpstr>
      <vt:lpstr>Prognosis in persons with an HFE-mutation:  population-based cohort study of 3,645 individuals</vt:lpstr>
      <vt:lpstr>Genome-wide protective variants in MARC1 and HSD17B13 are associated with reduced inflammation and lower fibrosis stage on biopsy in children with NAFLD</vt:lpstr>
      <vt:lpstr>Genome-wide protective variants in MARC1 and HSD17B13 are associated with reduced inflammation and lower fibrosis stage on biopsy in children with NAFLD</vt:lpstr>
      <vt:lpstr>Cholestatic phenotype of a mouse model for organic solute transporter β (OSTβ/SLC51B) deficiency suggests a role for the beta subunit beyond an OSTβ chaperone</vt:lpstr>
      <vt:lpstr>Cholestatic phenotype of a mouse model for organic solute transporter β (OSTβ/SLC51B) deficiency suggests a role for the beta subunit beyond an OSTβ chaperone</vt:lpstr>
      <vt:lpstr>Major depressive disorder in patients with Wilson's disease:  relationship with liver disease, neurological disease and quality of life</vt:lpstr>
      <vt:lpstr>Major depressive disorder in patients with Wilson's disease: relationship with liver disease, neurological disease and quality of life</vt:lpstr>
      <vt:lpstr>Good clinical outcomes after direct intrahepatic portocaval stent insertion for Budd-Chiari syndrome</vt:lpstr>
      <vt:lpstr>Good clinical outcomes after direct intrahepatic portocaval stent insertion for Budd-Chiari syndrome</vt:lpstr>
      <vt:lpstr>Clinical features and natural history of 1154 Alagille syndrome patients: results from the international multicenter GALA study group</vt:lpstr>
      <vt:lpstr>Clinical features and natural history of 1154 Alagille syndrome patients: results from the international multicenter GALA study group</vt:lpstr>
      <vt:lpstr>Elevated serum bile acid and ALT concentrations in intrahepatic cholestasis of pregnancy are associated with increased fetal NT-proBNP which is ameliorated by UDCA</vt:lpstr>
      <vt:lpstr>Elevated serum bile acid and ALT concentrations in intrahepatic cholestasis of pregnancy are associated with increased fetal NT-proBNP which is ameliorated by UDCA</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g-sat-ohepasc6</cp:lastModifiedBy>
  <cp:revision>511</cp:revision>
  <dcterms:created xsi:type="dcterms:W3CDTF">2016-10-10T16:35:57Z</dcterms:created>
  <dcterms:modified xsi:type="dcterms:W3CDTF">2020-08-31T09:59:08Z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y fmtid="{D5CDD505-2E9C-101B-9397-08002B2CF9AE}" pid="3" name="AuthorIds_UIVersion_3072">
    <vt:lpwstr>61</vt:lpwstr>
  </property>
</Properties>
</file>