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676" r:id="rId5"/>
    <p:sldMasterId id="2147483668" r:id="rId6"/>
    <p:sldMasterId id="2147483661" r:id="rId7"/>
    <p:sldMasterId id="2147483692" r:id="rId8"/>
    <p:sldMasterId id="2147483700" r:id="rId9"/>
    <p:sldMasterId id="2147483708" r:id="rId10"/>
    <p:sldMasterId id="2147483718" r:id="rId11"/>
    <p:sldMasterId id="2147483728" r:id="rId12"/>
  </p:sldMasterIdLst>
  <p:notesMasterIdLst>
    <p:notesMasterId r:id="rId64"/>
  </p:notesMasterIdLst>
  <p:sldIdLst>
    <p:sldId id="257" r:id="rId13"/>
    <p:sldId id="286" r:id="rId14"/>
    <p:sldId id="379" r:id="rId15"/>
    <p:sldId id="407" r:id="rId16"/>
    <p:sldId id="386" r:id="rId17"/>
    <p:sldId id="415" r:id="rId18"/>
    <p:sldId id="408" r:id="rId19"/>
    <p:sldId id="310" r:id="rId20"/>
    <p:sldId id="307" r:id="rId21"/>
    <p:sldId id="312" r:id="rId22"/>
    <p:sldId id="311" r:id="rId23"/>
    <p:sldId id="419" r:id="rId24"/>
    <p:sldId id="420" r:id="rId25"/>
    <p:sldId id="409" r:id="rId26"/>
    <p:sldId id="421" r:id="rId27"/>
    <p:sldId id="422" r:id="rId28"/>
    <p:sldId id="423" r:id="rId29"/>
    <p:sldId id="424" r:id="rId30"/>
    <p:sldId id="412" r:id="rId31"/>
    <p:sldId id="425" r:id="rId32"/>
    <p:sldId id="426" r:id="rId33"/>
    <p:sldId id="427" r:id="rId34"/>
    <p:sldId id="428" r:id="rId35"/>
    <p:sldId id="429" r:id="rId36"/>
    <p:sldId id="430" r:id="rId37"/>
    <p:sldId id="413" r:id="rId38"/>
    <p:sldId id="431" r:id="rId39"/>
    <p:sldId id="432" r:id="rId40"/>
    <p:sldId id="416" r:id="rId41"/>
    <p:sldId id="433" r:id="rId42"/>
    <p:sldId id="434" r:id="rId43"/>
    <p:sldId id="435" r:id="rId44"/>
    <p:sldId id="436" r:id="rId45"/>
    <p:sldId id="417" r:id="rId46"/>
    <p:sldId id="437" r:id="rId47"/>
    <p:sldId id="438" r:id="rId48"/>
    <p:sldId id="439" r:id="rId49"/>
    <p:sldId id="440" r:id="rId50"/>
    <p:sldId id="441" r:id="rId51"/>
    <p:sldId id="308" r:id="rId52"/>
    <p:sldId id="418" r:id="rId53"/>
    <p:sldId id="442" r:id="rId54"/>
    <p:sldId id="443" r:id="rId55"/>
    <p:sldId id="444" r:id="rId56"/>
    <p:sldId id="445" r:id="rId57"/>
    <p:sldId id="446" r:id="rId58"/>
    <p:sldId id="447" r:id="rId59"/>
    <p:sldId id="448" r:id="rId60"/>
    <p:sldId id="449" r:id="rId61"/>
    <p:sldId id="450" r:id="rId62"/>
    <p:sldId id="451" r:id="rId63"/>
  </p:sldIdLst>
  <p:sldSz cx="12192000" cy="6858000"/>
  <p:notesSz cx="6889750" cy="10021888"/>
  <p:custDataLst>
    <p:tags r:id="rId6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5" userDrawn="1">
          <p15:clr>
            <a:srgbClr val="A4A3A4"/>
          </p15:clr>
        </p15:guide>
        <p15:guide id="2" pos="3840" userDrawn="1">
          <p15:clr>
            <a:srgbClr val="A4A3A4"/>
          </p15:clr>
        </p15:guide>
        <p15:guide id="3" pos="7412" userDrawn="1">
          <p15:clr>
            <a:srgbClr val="A4A3A4"/>
          </p15:clr>
        </p15:guide>
        <p15:guide id="4" pos="381" userDrawn="1">
          <p15:clr>
            <a:srgbClr val="A4A3A4"/>
          </p15:clr>
        </p15:guide>
        <p15:guide id="5" pos="7299" userDrawn="1">
          <p15:clr>
            <a:srgbClr val="A4A3A4"/>
          </p15:clr>
        </p15:guide>
        <p15:guide id="6" orient="horz" pos="3987" userDrawn="1">
          <p15:clr>
            <a:srgbClr val="A4A3A4"/>
          </p15:clr>
        </p15:guide>
        <p15:guide id="7" orient="horz" pos="2296" userDrawn="1">
          <p15:clr>
            <a:srgbClr val="A4A3A4"/>
          </p15:clr>
        </p15:guide>
        <p15:guide id="8" orient="horz" pos="12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Lott (Obsidian)" initials="SL(" lastIdx="1" clrIdx="0">
    <p:extLst>
      <p:ext uri="{19B8F6BF-5375-455C-9EA6-DF929625EA0E}">
        <p15:presenceInfo xmlns:p15="http://schemas.microsoft.com/office/powerpoint/2012/main" userId="Simon Lott (Obsidian)" providerId="None"/>
      </p:ext>
    </p:extLst>
  </p:cmAuthor>
  <p:cmAuthor id="2" name="Medical Writer" initials="A" lastIdx="14" clrIdx="1">
    <p:extLst>
      <p:ext uri="{19B8F6BF-5375-455C-9EA6-DF929625EA0E}">
        <p15:presenceInfo xmlns:p15="http://schemas.microsoft.com/office/powerpoint/2012/main" userId="Medical Writer" providerId="None"/>
      </p:ext>
    </p:extLst>
  </p:cmAuthor>
  <p:cmAuthor id="3" name="Simon Lott" initials="SL" lastIdx="28" clrIdx="2">
    <p:extLst>
      <p:ext uri="{19B8F6BF-5375-455C-9EA6-DF929625EA0E}">
        <p15:presenceInfo xmlns:p15="http://schemas.microsoft.com/office/powerpoint/2012/main" userId="Simon Lott" providerId="None"/>
      </p:ext>
    </p:extLst>
  </p:cmAuthor>
  <p:cmAuthor id="4" name="Writer" initials="Wr" lastIdx="6" clrIdx="3">
    <p:extLst>
      <p:ext uri="{19B8F6BF-5375-455C-9EA6-DF929625EA0E}">
        <p15:presenceInfo xmlns:p15="http://schemas.microsoft.com/office/powerpoint/2012/main" userId="Writer" providerId="None"/>
      </p:ext>
    </p:extLst>
  </p:cmAuthor>
  <p:cmAuthor id="5" name="Chris Watson" initials="CW" lastIdx="54" clrIdx="4">
    <p:extLst>
      <p:ext uri="{19B8F6BF-5375-455C-9EA6-DF929625EA0E}">
        <p15:presenceInfo xmlns:p15="http://schemas.microsoft.com/office/powerpoint/2012/main" userId="Chris Watson" providerId="None"/>
      </p:ext>
    </p:extLst>
  </p:cmAuthor>
  <p:cmAuthor id="6" name="Julia Heagerty" initials="JH" lastIdx="35" clrIdx="5">
    <p:extLst>
      <p:ext uri="{19B8F6BF-5375-455C-9EA6-DF929625EA0E}">
        <p15:presenceInfo xmlns:p15="http://schemas.microsoft.com/office/powerpoint/2012/main" userId="Julia Heagerty" providerId="None"/>
      </p:ext>
    </p:extLst>
  </p:cmAuthor>
  <p:cmAuthor id="7" name="Jamil Bacha" initials="JB" lastIdx="3" clrIdx="6">
    <p:extLst>
      <p:ext uri="{19B8F6BF-5375-455C-9EA6-DF929625EA0E}">
        <p15:presenceInfo xmlns:p15="http://schemas.microsoft.com/office/powerpoint/2012/main" userId="S-1-5-21-2416720587-102252390-449953431-4705" providerId="AD"/>
      </p:ext>
    </p:extLst>
  </p:cmAuthor>
  <p:cmAuthor id="8" name="Guest User" initials="GU" lastIdx="3" clrIdx="7">
    <p:extLst>
      <p:ext uri="{19B8F6BF-5375-455C-9EA6-DF929625EA0E}">
        <p15:presenceInfo xmlns:p15="http://schemas.microsoft.com/office/powerpoint/2012/main" userId="S::urn:spo:anon#c05bc95ce3cdce710c03c86ca5138fbd8ef160c319c467918d6669e6afad5585::" providerId="AD"/>
      </p:ext>
    </p:extLst>
  </p:cmAuthor>
  <p:cmAuthor id="9" name="-" initials="-" lastIdx="1" clrIdx="8">
    <p:extLst>
      <p:ext uri="{19B8F6BF-5375-455C-9EA6-DF929625EA0E}">
        <p15:presenceInfo xmlns:p15="http://schemas.microsoft.com/office/powerpoint/2012/main" userId="-" providerId="None"/>
      </p:ext>
    </p:extLst>
  </p:cmAuthor>
  <p:cmAuthor id="10" name="Guest User" initials="GU [2]" lastIdx="2" clrIdx="9">
    <p:extLst>
      <p:ext uri="{19B8F6BF-5375-455C-9EA6-DF929625EA0E}">
        <p15:presenceInfo xmlns:p15="http://schemas.microsoft.com/office/powerpoint/2012/main" userId="S::urn:spo:anon#a49bb04851e7a929167a4ed2b626b4123519160eab910054303ce601351daa00::" providerId="AD"/>
      </p:ext>
    </p:extLst>
  </p:cmAuthor>
  <p:cmAuthor id="11" name="Guest User" initials="GU [3]" lastIdx="3" clrIdx="10">
    <p:extLst>
      <p:ext uri="{19B8F6BF-5375-455C-9EA6-DF929625EA0E}">
        <p15:presenceInfo xmlns:p15="http://schemas.microsoft.com/office/powerpoint/2012/main" userId="S::urn:spo:anon#584a5a9b5ddcd0b2fdfa44e97fbe9f8957532ebd03ab77ee56cff5112e94f697::" providerId="AD"/>
      </p:ext>
    </p:extLst>
  </p:cmAuthor>
  <p:cmAuthor id="12" name="Guest User" initials="GU [4]" lastIdx="6" clrIdx="11">
    <p:extLst>
      <p:ext uri="{19B8F6BF-5375-455C-9EA6-DF929625EA0E}">
        <p15:presenceInfo xmlns:p15="http://schemas.microsoft.com/office/powerpoint/2012/main" userId="S::urn:spo:anon#56b29b25bed10daa3fb9bd00257684cbf07b49aa12d777b2687f0a311f61581f::" providerId="AD"/>
      </p:ext>
    </p:extLst>
  </p:cmAuthor>
  <p:cmAuthor id="13" name="Guest User" initials="GU [5]" lastIdx="3" clrIdx="12">
    <p:extLst>
      <p:ext uri="{19B8F6BF-5375-455C-9EA6-DF929625EA0E}">
        <p15:presenceInfo xmlns:p15="http://schemas.microsoft.com/office/powerpoint/2012/main" userId="S::urn:spo:anon#62a8b8eee84b2c6d9365857cf9df82a38fb6bb1237719a45b14cbd0f09c93830::" providerId="AD"/>
      </p:ext>
    </p:extLst>
  </p:cmAuthor>
  <p:cmAuthor id="14" name="Emma Di Rollo" initials="EDR" lastIdx="3" clrIdx="13">
    <p:extLst>
      <p:ext uri="{19B8F6BF-5375-455C-9EA6-DF929625EA0E}">
        <p15:presenceInfo xmlns:p15="http://schemas.microsoft.com/office/powerpoint/2012/main" userId="S::emmadirollo@connect2cme.com::fbc5ed96-857b-4684-9375-2bbf85930af6" providerId="AD"/>
      </p:ext>
    </p:extLst>
  </p:cmAuthor>
  <p:cmAuthor id="15" name="Chris Watson" initials="CW [2]" lastIdx="62" clrIdx="14">
    <p:extLst>
      <p:ext uri="{19B8F6BF-5375-455C-9EA6-DF929625EA0E}">
        <p15:presenceInfo xmlns:p15="http://schemas.microsoft.com/office/powerpoint/2012/main" userId="S::chrisw@obsidianhg.com::c7a5c81e-27f4-4121-a1f5-8539a13aa0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6"/>
    <a:srgbClr val="EB5F17"/>
    <a:srgbClr val="0A9390"/>
    <a:srgbClr val="DC204E"/>
    <a:srgbClr val="F8BE3D"/>
    <a:srgbClr val="D8E9B1"/>
    <a:srgbClr val="9DC93B"/>
    <a:srgbClr val="71C5E9"/>
    <a:srgbClr val="FEFCFC"/>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55FF19-B54A-E5FC-7F25-056BD8E6AE74}" v="8" dt="2020-08-20T14:49:01.889"/>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48" autoAdjust="0"/>
    <p:restoredTop sz="72579" autoAdjust="0"/>
  </p:normalViewPr>
  <p:slideViewPr>
    <p:cSldViewPr snapToGrid="0">
      <p:cViewPr varScale="1">
        <p:scale>
          <a:sx n="53" d="100"/>
          <a:sy n="53" d="100"/>
        </p:scale>
        <p:origin x="1176" y="72"/>
      </p:cViewPr>
      <p:guideLst>
        <p:guide orient="horz" pos="845"/>
        <p:guide pos="3840"/>
        <p:guide pos="7412"/>
        <p:guide pos="381"/>
        <p:guide pos="7299"/>
        <p:guide orient="horz" pos="3987"/>
        <p:guide orient="horz" pos="2296"/>
        <p:guide orient="horz" pos="126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194"/>
    </p:cViewPr>
  </p:sorterViewPr>
  <p:notesViewPr>
    <p:cSldViewPr snapToGrid="0">
      <p:cViewPr>
        <p:scale>
          <a:sx n="75" d="100"/>
          <a:sy n="75" d="100"/>
        </p:scale>
        <p:origin x="2856" y="-566"/>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viewProps" Target="viewProps.xml"/><Relationship Id="rId7" Type="http://schemas.openxmlformats.org/officeDocument/2006/relationships/slideMaster" Target="slideMasters/slideMaster4.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slide" Target="slides/slide49.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presProps" Target="pres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400" dirty="0">
                <a:solidFill>
                  <a:schemeClr val="tx1"/>
                </a:solidFill>
              </a:rPr>
              <a:t>Genotype</a:t>
            </a:r>
          </a:p>
        </c:rich>
      </c:tx>
      <c:layout>
        <c:manualLayout>
          <c:xMode val="edge"/>
          <c:yMode val="edge"/>
          <c:x val="0.36176536338373827"/>
          <c:y val="7.013685039447424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fr-FR"/>
        </a:p>
      </c:txPr>
    </c:title>
    <c:autoTitleDeleted val="0"/>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113-4F69-90D5-5A2B756F59D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113-4F69-90D5-5A2B756F59D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113-4F69-90D5-5A2B756F59D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113-4F69-90D5-5A2B756F59D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113-4F69-90D5-5A2B756F59D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113-4F69-90D5-5A2B756F59DC}"/>
              </c:ext>
            </c:extLst>
          </c:dPt>
          <c:cat>
            <c:strRef>
              <c:f>Sheet1!$A$2:$A$7</c:f>
              <c:strCache>
                <c:ptCount val="6"/>
                <c:pt idx="0">
                  <c:v>GT1</c:v>
                </c:pt>
                <c:pt idx="1">
                  <c:v>GT1a</c:v>
                </c:pt>
                <c:pt idx="2">
                  <c:v>GT1b</c:v>
                </c:pt>
                <c:pt idx="3">
                  <c:v>GT3</c:v>
                </c:pt>
                <c:pt idx="4">
                  <c:v>GT4</c:v>
                </c:pt>
                <c:pt idx="5">
                  <c:v>Undetermined</c:v>
                </c:pt>
              </c:strCache>
            </c:strRef>
          </c:cat>
          <c:val>
            <c:numRef>
              <c:f>Sheet1!$B$2:$B$7</c:f>
              <c:numCache>
                <c:formatCode>General</c:formatCode>
                <c:ptCount val="6"/>
                <c:pt idx="0">
                  <c:v>3</c:v>
                </c:pt>
                <c:pt idx="1">
                  <c:v>31</c:v>
                </c:pt>
                <c:pt idx="2">
                  <c:v>8</c:v>
                </c:pt>
                <c:pt idx="3">
                  <c:v>18</c:v>
                </c:pt>
                <c:pt idx="4">
                  <c:v>12</c:v>
                </c:pt>
                <c:pt idx="5">
                  <c:v>28</c:v>
                </c:pt>
              </c:numCache>
            </c:numRef>
          </c:val>
          <c:extLst>
            <c:ext xmlns:c16="http://schemas.microsoft.com/office/drawing/2014/chart" uri="{C3380CC4-5D6E-409C-BE32-E72D297353CC}">
              <c16:uniqueId val="{00000000-A7F8-4157-B418-926EEF620D4C}"/>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Cluster A  (n=190)
Increasing AFP and highest GGT/ALT/AST levels</c:v>
                </c:pt>
                <c:pt idx="1">
                  <c:v>Cluster B (n=198) Globally worsening liver function</c:v>
                </c:pt>
                <c:pt idx="2">
                  <c:v>Cluster C (n=329) More favourable and stable levels</c:v>
                </c:pt>
              </c:strCache>
            </c:strRef>
          </c:cat>
          <c:val>
            <c:numRef>
              <c:f>Sheet1!$B$2:$B$4</c:f>
              <c:numCache>
                <c:formatCode>General</c:formatCode>
                <c:ptCount val="3"/>
                <c:pt idx="0">
                  <c:v>25.3</c:v>
                </c:pt>
                <c:pt idx="1">
                  <c:v>26.8</c:v>
                </c:pt>
                <c:pt idx="2">
                  <c:v>12.5</c:v>
                </c:pt>
              </c:numCache>
            </c:numRef>
          </c:val>
          <c:extLst>
            <c:ext xmlns:c16="http://schemas.microsoft.com/office/drawing/2014/chart" uri="{C3380CC4-5D6E-409C-BE32-E72D297353CC}">
              <c16:uniqueId val="{00000000-973E-44F8-84CC-0D4725419582}"/>
            </c:ext>
          </c:extLst>
        </c:ser>
        <c:dLbls>
          <c:showLegendKey val="0"/>
          <c:showVal val="0"/>
          <c:showCatName val="0"/>
          <c:showSerName val="0"/>
          <c:showPercent val="0"/>
          <c:showBubbleSize val="0"/>
        </c:dLbls>
        <c:gapWidth val="106"/>
        <c:overlap val="-27"/>
        <c:axId val="607996000"/>
        <c:axId val="607998624"/>
      </c:barChart>
      <c:catAx>
        <c:axId val="6079960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crossAx val="607998624"/>
        <c:crosses val="autoZero"/>
        <c:auto val="1"/>
        <c:lblAlgn val="ctr"/>
        <c:lblOffset val="100"/>
        <c:noMultiLvlLbl val="0"/>
      </c:catAx>
      <c:valAx>
        <c:axId val="607998624"/>
        <c:scaling>
          <c:orientation val="minMax"/>
          <c:max val="40"/>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r-FR"/>
          </a:p>
        </c:txPr>
        <c:crossAx val="607996000"/>
        <c:crosses val="autoZero"/>
        <c:crossBetween val="between"/>
        <c:majorUnit val="1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92247493945859E-2"/>
          <c:y val="0.17912219184406233"/>
          <c:w val="0.87110536573554376"/>
          <c:h val="0.52056069288255924"/>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Cluster A  (n=228)
Greatest trend towards AST, ALT, GGT and AFP normalization</c:v>
                </c:pt>
                <c:pt idx="1">
                  <c:v>Cluster B (n=109) Persisting impaired liver function</c:v>
                </c:pt>
                <c:pt idx="2">
                  <c:v>Cluster C (n=95) Elevated biochemical parameters</c:v>
                </c:pt>
              </c:strCache>
            </c:strRef>
          </c:cat>
          <c:val>
            <c:numRef>
              <c:f>Sheet1!$B$2:$B$4</c:f>
              <c:numCache>
                <c:formatCode>General</c:formatCode>
                <c:ptCount val="3"/>
                <c:pt idx="0">
                  <c:v>7.5</c:v>
                </c:pt>
                <c:pt idx="1">
                  <c:v>15.6</c:v>
                </c:pt>
                <c:pt idx="2">
                  <c:v>13.7</c:v>
                </c:pt>
              </c:numCache>
            </c:numRef>
          </c:val>
          <c:extLst>
            <c:ext xmlns:c16="http://schemas.microsoft.com/office/drawing/2014/chart" uri="{C3380CC4-5D6E-409C-BE32-E72D297353CC}">
              <c16:uniqueId val="{00000000-6FBA-4733-85D4-885D7E0D0699}"/>
            </c:ext>
          </c:extLst>
        </c:ser>
        <c:dLbls>
          <c:showLegendKey val="0"/>
          <c:showVal val="0"/>
          <c:showCatName val="0"/>
          <c:showSerName val="0"/>
          <c:showPercent val="0"/>
          <c:showBubbleSize val="0"/>
        </c:dLbls>
        <c:gapWidth val="106"/>
        <c:overlap val="-27"/>
        <c:axId val="607996000"/>
        <c:axId val="607998624"/>
      </c:barChart>
      <c:catAx>
        <c:axId val="6079960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crossAx val="607998624"/>
        <c:crosses val="autoZero"/>
        <c:auto val="1"/>
        <c:lblAlgn val="ctr"/>
        <c:lblOffset val="100"/>
        <c:noMultiLvlLbl val="0"/>
      </c:catAx>
      <c:valAx>
        <c:axId val="607998624"/>
        <c:scaling>
          <c:orientation val="minMax"/>
          <c:max val="40"/>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r-FR"/>
          </a:p>
        </c:txPr>
        <c:crossAx val="607996000"/>
        <c:crosses val="autoZero"/>
        <c:crossBetween val="between"/>
        <c:majorUnit val="1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Genotype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DBD-4BC7-B297-7E8BD070FB2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DBD-4BC7-B297-7E8BD070FB2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DBD-4BC7-B297-7E8BD070FB2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DBD-4BC7-B297-7E8BD070FB2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DBD-4BC7-B297-7E8BD070FB2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DBD-4BC7-B297-7E8BD070FB2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DBD-4BC7-B297-7E8BD070FB2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GT3a</c:v>
                </c:pt>
                <c:pt idx="1">
                  <c:v>GT1a</c:v>
                </c:pt>
                <c:pt idx="2">
                  <c:v>GT1b</c:v>
                </c:pt>
                <c:pt idx="3">
                  <c:v>GT2c</c:v>
                </c:pt>
                <c:pt idx="4">
                  <c:v>GT2a</c:v>
                </c:pt>
                <c:pt idx="5">
                  <c:v>GT4d</c:v>
                </c:pt>
                <c:pt idx="6">
                  <c:v>GT3b, GT4k, GT6q</c:v>
                </c:pt>
              </c:strCache>
            </c:strRef>
          </c:cat>
          <c:val>
            <c:numRef>
              <c:f>Sheet1!$B$2:$B$8</c:f>
              <c:numCache>
                <c:formatCode>General</c:formatCode>
                <c:ptCount val="7"/>
                <c:pt idx="0">
                  <c:v>50</c:v>
                </c:pt>
                <c:pt idx="1">
                  <c:v>37</c:v>
                </c:pt>
                <c:pt idx="2">
                  <c:v>17</c:v>
                </c:pt>
                <c:pt idx="3">
                  <c:v>17</c:v>
                </c:pt>
                <c:pt idx="4">
                  <c:v>4</c:v>
                </c:pt>
                <c:pt idx="5">
                  <c:v>5</c:v>
                </c:pt>
                <c:pt idx="6">
                  <c:v>3</c:v>
                </c:pt>
              </c:numCache>
            </c:numRef>
          </c:val>
          <c:extLst>
            <c:ext xmlns:c16="http://schemas.microsoft.com/office/drawing/2014/chart" uri="{C3380CC4-5D6E-409C-BE32-E72D297353CC}">
              <c16:uniqueId val="{0000000E-1DBD-4BC7-B297-7E8BD070FB29}"/>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atin typeface="Arial" panose="020B0604020202020204" pitchFamily="34" charset="0"/>
                <a:cs typeface="Arial" panose="020B0604020202020204" pitchFamily="34" charset="0"/>
              </a:defRPr>
            </a:lvl1pPr>
          </a:lstStyle>
          <a:p>
            <a:fld id="{30E894B1-E518-44F2-8168-3C4520859ED9}" type="datetimeFigureOut">
              <a:rPr lang="en-GB" smtClean="0"/>
              <a:pPr/>
              <a:t>02/09/2020</a:t>
            </a:fld>
            <a:endParaRPr lang="en-GB" dirty="0"/>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dirty="0"/>
          </a:p>
        </p:txBody>
      </p:sp>
      <p:sp>
        <p:nvSpPr>
          <p:cNvPr id="5" name="Notes Placeholder 4"/>
          <p:cNvSpPr>
            <a:spLocks noGrp="1"/>
          </p:cNvSpPr>
          <p:nvPr>
            <p:ph type="body" sz="quarter" idx="3"/>
          </p:nvPr>
        </p:nvSpPr>
        <p:spPr>
          <a:xfrm>
            <a:off x="438150" y="4823034"/>
            <a:ext cx="6013450" cy="3946118"/>
          </a:xfrm>
          <a:prstGeom prst="rect">
            <a:avLst/>
          </a:prstGeom>
        </p:spPr>
        <p:txBody>
          <a:bodyPr vert="horz" lIns="96634" tIns="48317" rIns="96634" bIns="48317"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atin typeface="Arial" panose="020B0604020202020204" pitchFamily="34" charset="0"/>
                <a:cs typeface="Arial" panose="020B0604020202020204" pitchFamily="34" charset="0"/>
              </a:defRPr>
            </a:lvl1pPr>
          </a:lstStyle>
          <a:p>
            <a:fld id="{9BC1133C-0A91-4C56-9DB7-B268BA704BC5}" type="slidenum">
              <a:rPr lang="en-GB" smtClean="0"/>
              <a:pPr/>
              <a:t>‹N°›</a:t>
            </a:fld>
            <a:endParaRPr lang="en-GB" dirty="0"/>
          </a:p>
        </p:txBody>
      </p:sp>
    </p:spTree>
    <p:extLst>
      <p:ext uri="{BB962C8B-B14F-4D97-AF65-F5344CB8AC3E}">
        <p14:creationId xmlns:p14="http://schemas.microsoft.com/office/powerpoint/2010/main" val="1934940821"/>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1pPr>
    <a:lvl2pPr marL="628650" indent="-171450" algn="l" defTabSz="914400" rtl="0" eaLnBrk="1" latinLnBrk="0" hangingPunct="1">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2pPr>
    <a:lvl3pPr marL="1085850" indent="-171450" algn="l" defTabSz="914400" rtl="0" eaLnBrk="1" latinLnBrk="0" hangingPunct="1">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3pPr>
    <a:lvl4pPr marL="1543050" indent="-171450" algn="l" defTabSz="914400" rtl="0" eaLnBrk="1" latinLnBrk="0" hangingPunct="1">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4pPr>
    <a:lvl5pPr marL="2000250" indent="-171450" algn="l" defTabSz="914400" rtl="0" eaLnBrk="1" latinLnBrk="0" hangingPunct="1">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8150" y="4823034"/>
            <a:ext cx="6013450" cy="3946118"/>
          </a:xfrm>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1</a:t>
            </a:fld>
            <a:endParaRPr lang="en-GB" dirty="0"/>
          </a:p>
        </p:txBody>
      </p:sp>
    </p:spTree>
    <p:extLst>
      <p:ext uri="{BB962C8B-B14F-4D97-AF65-F5344CB8AC3E}">
        <p14:creationId xmlns:p14="http://schemas.microsoft.com/office/powerpoint/2010/main" val="2954404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buNone/>
            </a:pPr>
            <a:r>
              <a:rPr lang="en-US" sz="1000" b="0" i="1" kern="1200" dirty="0">
                <a:solidFill>
                  <a:schemeClr val="tx1"/>
                </a:solidFill>
                <a:effectLst/>
              </a:rPr>
              <a:t>Abbreviations: cccDNA, covalently closed circular DNA; CHB, chronic hepatitis B; FU, follow-up; HBcrAg, hepatitis B core-related antigen;  HBeAg-, hepatitis ‘e’ antigen negative; HBsAg, hepatitis B surface antigen; NA, nucleos(t)ide analogue; OLP, overlapping peptides; PBMC, peripheral blood mononuclear cells; pgRNA, pregenomic RNA </a:t>
            </a:r>
            <a:endParaRPr lang="en-US" sz="1000" b="1" i="0" kern="1200" dirty="0">
              <a:solidFill>
                <a:schemeClr val="tx1"/>
              </a:solidFill>
              <a:effectLst/>
            </a:endParaRPr>
          </a:p>
          <a:p>
            <a:pPr marL="0" indent="0" rtl="0" fontAlgn="base">
              <a:buNone/>
            </a:pPr>
            <a:endParaRPr lang="en-US" sz="1000" b="1" i="0" kern="1200" dirty="0">
              <a:solidFill>
                <a:schemeClr val="tx1"/>
              </a:solidFill>
              <a:effectLst/>
            </a:endParaRPr>
          </a:p>
          <a:p>
            <a:pPr marL="0" indent="0" algn="just">
              <a:spcAft>
                <a:spcPts val="0"/>
              </a:spcAft>
              <a:buNone/>
            </a:pPr>
            <a:r>
              <a:rPr lang="en-US" sz="1000" b="1" dirty="0">
                <a:effectLst/>
                <a:ea typeface="Times New Roman" panose="02020603050405020304" pitchFamily="18" charset="0"/>
              </a:rPr>
              <a:t>AS003</a:t>
            </a:r>
            <a:endParaRPr lang="en-GB" sz="1000" dirty="0">
              <a:effectLst/>
              <a:ea typeface="Times New Roman" panose="02020603050405020304" pitchFamily="18" charset="0"/>
            </a:endParaRPr>
          </a:p>
          <a:p>
            <a:pPr marL="0" indent="0" algn="just">
              <a:spcAft>
                <a:spcPts val="0"/>
              </a:spcAft>
              <a:buNone/>
            </a:pPr>
            <a:r>
              <a:rPr lang="en-US" sz="1000" b="1" dirty="0">
                <a:effectLst/>
                <a:ea typeface="Times New Roman" panose="02020603050405020304" pitchFamily="18" charset="0"/>
              </a:rPr>
              <a:t>Serum and intrahepatic HBV markers and HBV-specific CD8 T cell responses after nucleos(t)ide analog therapy discontinuation in HBeAg-negative chronic hepatitis B patients</a:t>
            </a:r>
            <a:endParaRPr lang="en-GB" sz="1000" dirty="0">
              <a:effectLst/>
              <a:ea typeface="Times New Roman" panose="02020603050405020304" pitchFamily="18" charset="0"/>
            </a:endParaRPr>
          </a:p>
          <a:p>
            <a:pPr marL="0" indent="0" algn="just">
              <a:spcAft>
                <a:spcPts val="0"/>
              </a:spcAft>
              <a:buNone/>
            </a:pPr>
            <a:r>
              <a:rPr lang="en-US" sz="1000" u="sng" dirty="0">
                <a:effectLst/>
                <a:ea typeface="Times New Roman" panose="02020603050405020304" pitchFamily="18" charset="0"/>
              </a:rPr>
              <a:t>Mireia García-López</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Sabela Lens</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Laura J Pallett</a:t>
            </a:r>
            <a:r>
              <a:rPr lang="en-US" sz="1000" baseline="30000" dirty="0">
                <a:effectLst/>
                <a:ea typeface="Times New Roman" panose="02020603050405020304" pitchFamily="18" charset="0"/>
              </a:rPr>
              <a:t>2</a:t>
            </a:r>
            <a:r>
              <a:rPr lang="de-DE" sz="1000" dirty="0">
                <a:effectLst/>
                <a:ea typeface="Arial" panose="020B0604020202020204" pitchFamily="34" charset="0"/>
              </a:rPr>
              <a:t>, </a:t>
            </a:r>
            <a:r>
              <a:rPr lang="en-US" sz="1000" dirty="0">
                <a:effectLst/>
                <a:ea typeface="Times New Roman" panose="02020603050405020304" pitchFamily="18" charset="0"/>
              </a:rPr>
              <a:t>Barbara Testoni</a:t>
            </a:r>
            <a:r>
              <a:rPr lang="en-US" sz="1000" baseline="30000" dirty="0">
                <a:effectLst/>
                <a:ea typeface="Times New Roman" panose="02020603050405020304" pitchFamily="18" charset="0"/>
              </a:rPr>
              <a:t>3</a:t>
            </a:r>
            <a:r>
              <a:rPr lang="de-DE" sz="1000" dirty="0">
                <a:effectLst/>
                <a:ea typeface="Arial" panose="020B0604020202020204" pitchFamily="34" charset="0"/>
              </a:rPr>
              <a:t>, </a:t>
            </a:r>
            <a:r>
              <a:rPr lang="en-US" sz="1000" dirty="0">
                <a:effectLst/>
                <a:ea typeface="Times New Roman" panose="02020603050405020304" pitchFamily="18" charset="0"/>
              </a:rPr>
              <a:t>Zoe Mariño</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Sergio Rodriguez-Tajes</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Concepció Bartres</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Ester García-Pras</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Thais Leonel</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Elena Perpiñan</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Juanjo Lozano</a:t>
            </a:r>
            <a:r>
              <a:rPr lang="en-US" sz="1000" baseline="30000" dirty="0">
                <a:effectLst/>
                <a:ea typeface="Times New Roman" panose="02020603050405020304" pitchFamily="18" charset="0"/>
              </a:rPr>
              <a:t>4</a:t>
            </a:r>
            <a:r>
              <a:rPr lang="de-DE" sz="1000" dirty="0">
                <a:effectLst/>
                <a:ea typeface="Arial" panose="020B0604020202020204" pitchFamily="34" charset="0"/>
              </a:rPr>
              <a:t>, </a:t>
            </a:r>
            <a:r>
              <a:rPr lang="en-US" sz="1000" dirty="0">
                <a:effectLst/>
                <a:ea typeface="Times New Roman" panose="02020603050405020304" pitchFamily="18" charset="0"/>
              </a:rPr>
              <a:t>Francisco Rodríguez-Frías</a:t>
            </a:r>
            <a:r>
              <a:rPr lang="en-US" sz="1000" baseline="30000" dirty="0">
                <a:effectLst/>
                <a:ea typeface="Times New Roman" panose="02020603050405020304" pitchFamily="18" charset="0"/>
              </a:rPr>
              <a:t>5</a:t>
            </a:r>
            <a:r>
              <a:rPr lang="de-DE" sz="1000" dirty="0">
                <a:effectLst/>
                <a:ea typeface="Arial" panose="020B0604020202020204" pitchFamily="34" charset="0"/>
              </a:rPr>
              <a:t>, </a:t>
            </a:r>
            <a:r>
              <a:rPr lang="en-US" sz="1000" dirty="0">
                <a:effectLst/>
                <a:ea typeface="Times New Roman" panose="02020603050405020304" pitchFamily="18" charset="0"/>
              </a:rPr>
              <a:t>George Koutsoudakis</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Fabien Zoulim</a:t>
            </a:r>
            <a:r>
              <a:rPr lang="en-US" sz="1000" baseline="30000" dirty="0">
                <a:effectLst/>
                <a:ea typeface="Times New Roman" panose="02020603050405020304" pitchFamily="18" charset="0"/>
              </a:rPr>
              <a:t>3</a:t>
            </a:r>
            <a:r>
              <a:rPr lang="de-DE" sz="1000" dirty="0">
                <a:effectLst/>
                <a:ea typeface="Arial" panose="020B0604020202020204" pitchFamily="34" charset="0"/>
              </a:rPr>
              <a:t>, </a:t>
            </a:r>
            <a:r>
              <a:rPr lang="en-US" sz="1000" dirty="0">
                <a:effectLst/>
                <a:ea typeface="Times New Roman" panose="02020603050405020304" pitchFamily="18" charset="0"/>
              </a:rPr>
              <a:t>Mala Maini</a:t>
            </a:r>
            <a:r>
              <a:rPr lang="en-US" sz="1000" baseline="30000" dirty="0">
                <a:effectLst/>
                <a:ea typeface="Times New Roman" panose="02020603050405020304" pitchFamily="18" charset="0"/>
              </a:rPr>
              <a:t>2</a:t>
            </a:r>
            <a:r>
              <a:rPr lang="de-DE" sz="1000" dirty="0">
                <a:effectLst/>
                <a:ea typeface="Arial" panose="020B0604020202020204" pitchFamily="34" charset="0"/>
              </a:rPr>
              <a:t>, </a:t>
            </a:r>
            <a:r>
              <a:rPr lang="en-US" sz="1000" dirty="0">
                <a:effectLst/>
                <a:ea typeface="Times New Roman" panose="02020603050405020304" pitchFamily="18" charset="0"/>
              </a:rPr>
              <a:t>Xavier Forns</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Sofía Pérez-del-Pulgar</a:t>
            </a:r>
            <a:r>
              <a:rPr lang="en-US" sz="1000" baseline="30000" dirty="0">
                <a:effectLst/>
                <a:ea typeface="Times New Roman" panose="02020603050405020304" pitchFamily="18" charset="0"/>
              </a:rPr>
              <a:t>1</a:t>
            </a:r>
            <a:endParaRPr lang="en-GB" sz="1000" dirty="0">
              <a:effectLst/>
              <a:ea typeface="Times New Roman" panose="02020603050405020304" pitchFamily="18" charset="0"/>
            </a:endParaRPr>
          </a:p>
          <a:p>
            <a:pPr marL="0" indent="0" algn="just">
              <a:spcAft>
                <a:spcPts val="0"/>
              </a:spcAft>
              <a:buNone/>
            </a:pPr>
            <a:r>
              <a:rPr lang="en-US" sz="1000" i="1" baseline="30000" dirty="0">
                <a:effectLst/>
                <a:ea typeface="Times New Roman" panose="02020603050405020304" pitchFamily="18" charset="0"/>
              </a:rPr>
              <a:t>1</a:t>
            </a:r>
            <a:r>
              <a:rPr lang="en-US" sz="1000" i="1" dirty="0">
                <a:effectLst/>
                <a:ea typeface="Times New Roman" panose="02020603050405020304" pitchFamily="18" charset="0"/>
              </a:rPr>
              <a:t>Liver Unit, Hospital Clínic, University of Barcelona, IDIBAPS, CIBERehd, Barcelona, Spain</a:t>
            </a:r>
            <a:r>
              <a:rPr lang="de-DE" sz="1000" dirty="0">
                <a:effectLst/>
                <a:ea typeface="Arial" panose="020B0604020202020204" pitchFamily="34" charset="0"/>
              </a:rPr>
              <a:t>, </a:t>
            </a:r>
            <a:r>
              <a:rPr lang="en-US" sz="1000" i="1" baseline="30000" dirty="0">
                <a:effectLst/>
                <a:ea typeface="Times New Roman" panose="02020603050405020304" pitchFamily="18" charset="0"/>
              </a:rPr>
              <a:t>2</a:t>
            </a:r>
            <a:r>
              <a:rPr lang="en-US" sz="1000" i="1" dirty="0">
                <a:effectLst/>
                <a:ea typeface="Times New Roman" panose="02020603050405020304" pitchFamily="18" charset="0"/>
              </a:rPr>
              <a:t>Division of Infection and Immunity, Institute of Immunity and Transplantation, University College London, London, United Kingdom</a:t>
            </a:r>
            <a:r>
              <a:rPr lang="de-DE" sz="1000" dirty="0">
                <a:effectLst/>
                <a:ea typeface="Arial" panose="020B0604020202020204" pitchFamily="34" charset="0"/>
              </a:rPr>
              <a:t>, </a:t>
            </a:r>
            <a:r>
              <a:rPr lang="en-US" sz="1000" i="1" baseline="30000" dirty="0">
                <a:effectLst/>
                <a:ea typeface="Times New Roman" panose="02020603050405020304" pitchFamily="18" charset="0"/>
              </a:rPr>
              <a:t>3</a:t>
            </a:r>
            <a:r>
              <a:rPr lang="en-US" sz="1000" i="1" dirty="0">
                <a:effectLst/>
                <a:ea typeface="Times New Roman" panose="02020603050405020304" pitchFamily="18" charset="0"/>
              </a:rPr>
              <a:t>Cancer Research Center of Lyon (CRCL), University of Lyon, UMR_S1052, UCBL, INSERM, U1052, Lyon, France</a:t>
            </a:r>
            <a:r>
              <a:rPr lang="de-DE" sz="1000" dirty="0">
                <a:effectLst/>
                <a:ea typeface="Arial" panose="020B0604020202020204" pitchFamily="34" charset="0"/>
              </a:rPr>
              <a:t>, </a:t>
            </a:r>
            <a:r>
              <a:rPr lang="en-US" sz="1000" i="1" baseline="30000" dirty="0">
                <a:effectLst/>
                <a:ea typeface="Times New Roman" panose="02020603050405020304" pitchFamily="18" charset="0"/>
              </a:rPr>
              <a:t>4</a:t>
            </a:r>
            <a:r>
              <a:rPr lang="en-US" sz="1000" i="1" dirty="0">
                <a:effectLst/>
                <a:ea typeface="Times New Roman" panose="02020603050405020304" pitchFamily="18" charset="0"/>
              </a:rPr>
              <a:t>Bioinformatics Platform, CIBERehd, Barcelona, Spain</a:t>
            </a:r>
            <a:r>
              <a:rPr lang="de-DE" sz="1000" dirty="0">
                <a:effectLst/>
                <a:ea typeface="Arial" panose="020B0604020202020204" pitchFamily="34" charset="0"/>
              </a:rPr>
              <a:t>, </a:t>
            </a:r>
            <a:r>
              <a:rPr lang="en-US" sz="1000" i="1" baseline="30000" dirty="0">
                <a:effectLst/>
                <a:ea typeface="Times New Roman" panose="02020603050405020304" pitchFamily="18" charset="0"/>
              </a:rPr>
              <a:t>5</a:t>
            </a:r>
            <a:r>
              <a:rPr lang="en-US" sz="1000" i="1" dirty="0">
                <a:effectLst/>
                <a:ea typeface="Times New Roman" panose="02020603050405020304" pitchFamily="18" charset="0"/>
              </a:rPr>
              <a:t>Liver Pathology Unit, Department of Biochemistry and Microbiology, Hospital Universitari Vall d'Hebron, Universitat Autònoma de Barcelona, CIBERehd, Barcelona, Spain</a:t>
            </a:r>
            <a:endParaRPr lang="en-GB" sz="1000" dirty="0">
              <a:effectLst/>
              <a:ea typeface="Times New Roman" panose="02020603050405020304" pitchFamily="18" charset="0"/>
            </a:endParaRPr>
          </a:p>
          <a:p>
            <a:pPr marL="0" indent="0" algn="just">
              <a:spcAft>
                <a:spcPts val="0"/>
              </a:spcAft>
              <a:buNone/>
            </a:pPr>
            <a:r>
              <a:rPr lang="en-US" sz="1000" dirty="0">
                <a:effectLst/>
                <a:ea typeface="Times New Roman" panose="02020603050405020304" pitchFamily="18" charset="0"/>
              </a:rPr>
              <a:t>Email:</a:t>
            </a:r>
            <a:r>
              <a:rPr lang="en-US" sz="1000" i="1" dirty="0">
                <a:effectLst/>
                <a:ea typeface="Times New Roman" panose="02020603050405020304" pitchFamily="18" charset="0"/>
              </a:rPr>
              <a:t> </a:t>
            </a:r>
            <a:r>
              <a:rPr lang="en-US" sz="1000" dirty="0">
                <a:effectLst/>
                <a:ea typeface="Times New Roman" panose="02020603050405020304" pitchFamily="18" charset="0"/>
              </a:rPr>
              <a:t>sofiapp@clinic.cat</a:t>
            </a:r>
            <a:endParaRPr lang="en-GB" sz="1000" dirty="0">
              <a:effectLst/>
              <a:ea typeface="Times New Roman" panose="02020603050405020304" pitchFamily="18" charset="0"/>
            </a:endParaRPr>
          </a:p>
          <a:p>
            <a:pPr marL="0" indent="0" algn="just">
              <a:spcAft>
                <a:spcPts val="0"/>
              </a:spcAft>
              <a:buNone/>
            </a:pPr>
            <a:r>
              <a:rPr lang="en-US" sz="1000" b="1" dirty="0">
                <a:effectLst/>
                <a:ea typeface="Times New Roman" panose="02020603050405020304" pitchFamily="18" charset="0"/>
              </a:rPr>
              <a:t> </a:t>
            </a:r>
            <a:endParaRPr lang="en-GB" sz="1000" dirty="0">
              <a:effectLst/>
              <a:ea typeface="Times New Roman" panose="02020603050405020304" pitchFamily="18" charset="0"/>
            </a:endParaRPr>
          </a:p>
          <a:p>
            <a:pPr marL="0" indent="0" algn="just">
              <a:spcAft>
                <a:spcPts val="0"/>
              </a:spcAft>
              <a:buNone/>
            </a:pPr>
            <a:r>
              <a:rPr lang="en-US" sz="1000" b="1" dirty="0">
                <a:effectLst/>
                <a:ea typeface="Times New Roman" panose="02020603050405020304" pitchFamily="18" charset="0"/>
              </a:rPr>
              <a:t>Background and aims:</a:t>
            </a:r>
            <a:r>
              <a:rPr lang="en-GB" sz="1000" dirty="0">
                <a:effectLst/>
                <a:ea typeface="Calibri" panose="020F0502020204030204" pitchFamily="34" charset="0"/>
              </a:rPr>
              <a:t> Previous studies have reported that up to 20% of patients with chronic hepatitis B (CHB) may achieve functional cure (HBsAg loss) after nucleos(t)ide analog (NA) treatment withdrawal. CD8 T cells play an important role in the immune control of HBV infection. The objective of this study was to analyze HBV-specific CD8 responses in parallel with peripheral and intrahepatic </a:t>
            </a:r>
            <a:r>
              <a:rPr lang="en-GB" sz="1000" dirty="0" err="1">
                <a:effectLst/>
                <a:ea typeface="Calibri" panose="020F0502020204030204" pitchFamily="34" charset="0"/>
              </a:rPr>
              <a:t>virological</a:t>
            </a:r>
            <a:r>
              <a:rPr lang="en-GB" sz="1000" dirty="0">
                <a:effectLst/>
                <a:ea typeface="Calibri" panose="020F0502020204030204" pitchFamily="34" charset="0"/>
              </a:rPr>
              <a:t> markers after NUC discontinuation in patients with HBeAg-negative (HBeAg-) CHB.</a:t>
            </a:r>
            <a:endParaRPr lang="en-GB" sz="1000" dirty="0">
              <a:effectLst/>
              <a:ea typeface="Times New Roman" panose="02020603050405020304" pitchFamily="18" charset="0"/>
            </a:endParaRPr>
          </a:p>
          <a:p>
            <a:pPr marL="0" indent="0" algn="just">
              <a:lnSpc>
                <a:spcPct val="115000"/>
              </a:lnSpc>
              <a:spcAft>
                <a:spcPts val="0"/>
              </a:spcAft>
              <a:buNone/>
            </a:pPr>
            <a:endParaRPr lang="en-US" sz="1000" b="1" dirty="0">
              <a:effectLst/>
              <a:ea typeface="Calibri" panose="020F0502020204030204" pitchFamily="34" charset="0"/>
            </a:endParaRPr>
          </a:p>
          <a:p>
            <a:pPr marL="0" indent="0" algn="just">
              <a:lnSpc>
                <a:spcPct val="115000"/>
              </a:lnSpc>
              <a:spcAft>
                <a:spcPts val="0"/>
              </a:spcAft>
              <a:buNone/>
            </a:pPr>
            <a:r>
              <a:rPr lang="en-US" sz="1000" b="1" dirty="0">
                <a:effectLst/>
                <a:ea typeface="Calibri" panose="020F0502020204030204" pitchFamily="34" charset="0"/>
              </a:rPr>
              <a:t>Method:</a:t>
            </a:r>
            <a:r>
              <a:rPr lang="en-US" sz="1000" dirty="0">
                <a:effectLst/>
                <a:ea typeface="Calibri" panose="020F0502020204030204" pitchFamily="34" charset="0"/>
              </a:rPr>
              <a:t> Twenty-seven HBeAg- CHB patients with complete viral suppression (&gt;3 years) and without cirrhosis were prospectively studied. A liver biopsy was taken at the time of treatment withdrawal (baseline). PBMC and serum samples were collected at baseline and various time-points during follow-up. Intrahepatic HBV-DNA (iHBV-DNA), covalently closed circular DNA (cccDNA) and serum HBV-DNA, HBsAg, core-related antigen (HBcrAg) and pregenomic RNA (pgRNA) levels were determined. HBV-specific T cell responses (IFNy, TNF and CD107a) were analyzed by multiparametric flow cytometry after in vitro expansion in the presence of overlapping peptides (OLP) spanning core, envelope and polymerase.</a:t>
            </a:r>
            <a:endParaRPr lang="en-GB" sz="1000" dirty="0">
              <a:effectLst/>
              <a:ea typeface="Times New Roman" panose="02020603050405020304" pitchFamily="18" charset="0"/>
            </a:endParaRPr>
          </a:p>
          <a:p>
            <a:pPr marL="0" indent="0" algn="just">
              <a:lnSpc>
                <a:spcPct val="115000"/>
              </a:lnSpc>
              <a:spcAft>
                <a:spcPts val="0"/>
              </a:spcAft>
              <a:buNone/>
            </a:pPr>
            <a:endParaRPr lang="en-US" sz="1000" b="1" dirty="0">
              <a:effectLst/>
              <a:ea typeface="Calibri" panose="020F0502020204030204" pitchFamily="34" charset="0"/>
            </a:endParaRPr>
          </a:p>
          <a:p>
            <a:pPr marL="0" indent="0" algn="just">
              <a:lnSpc>
                <a:spcPct val="115000"/>
              </a:lnSpc>
              <a:spcAft>
                <a:spcPts val="0"/>
              </a:spcAft>
              <a:buNone/>
            </a:pPr>
            <a:r>
              <a:rPr lang="en-US" sz="1000" b="1" dirty="0">
                <a:effectLst/>
                <a:ea typeface="Calibri" panose="020F0502020204030204" pitchFamily="34" charset="0"/>
              </a:rPr>
              <a:t>Results:</a:t>
            </a:r>
            <a:r>
              <a:rPr lang="en-US" sz="1000" dirty="0">
                <a:effectLst/>
                <a:ea typeface="Calibri" panose="020F0502020204030204" pitchFamily="34" charset="0"/>
              </a:rPr>
              <a:t> After a median follow-up of 34 months (IQR 26-37), 22 (81%) patients remain off-therapy, with 8 (30% of the total cohort) losing HBsAg; whilst 5 (19%) required NA reintroduction due to relapse. Although all patients were iHBV-DNA and cccDNA positive at baseline, only 41% and 48% had detectable serum pgRNA and HBcrAg, respectively. Baseline HBsAg levels correlated significantly with iHBV-DNA (r = 0.7, p &lt; 0.0001) and both markers were lower in patients who lost HBsAg (p &lt; 0.001). Baseline intrahepatic (iHBV-DNA, cccDNA) or serum (HBsAg, HBcrAg or pgRNA) viral markers did not show any association with peripheral CD8 T cell responses. Importantly, degranulating CD8 T cells (CD107a+) or those co-producing IFNy and TNF in response to stimulation with core OLP were significantly higher (p = 0.05 and p = 0.039, respectively) at baseline in patients remaining off-therapy compared to those requiring NA reintroduction. Interestingly, the enhanced frequency of CD8 T cells co-producing IFNy and TNF persisted up to 1 year of follow-up (p = 0.009). Notably, CD8 T cell responses to polymerase or envelope failed to associate with outcome as robustly as those against core.</a:t>
            </a:r>
            <a:endParaRPr lang="en-GB" sz="1000" dirty="0">
              <a:effectLst/>
              <a:ea typeface="Times New Roman" panose="02020603050405020304" pitchFamily="18" charset="0"/>
            </a:endParaRPr>
          </a:p>
          <a:p>
            <a:pPr marL="0" indent="0" algn="just">
              <a:lnSpc>
                <a:spcPct val="115000"/>
              </a:lnSpc>
              <a:spcAft>
                <a:spcPts val="0"/>
              </a:spcAft>
              <a:buNone/>
            </a:pPr>
            <a:endParaRPr lang="en-US" sz="1000" b="1" dirty="0">
              <a:effectLst/>
              <a:ea typeface="Calibri" panose="020F0502020204030204" pitchFamily="34" charset="0"/>
            </a:endParaRPr>
          </a:p>
          <a:p>
            <a:pPr marL="0" indent="0" algn="just">
              <a:lnSpc>
                <a:spcPct val="115000"/>
              </a:lnSpc>
              <a:spcAft>
                <a:spcPts val="0"/>
              </a:spcAft>
              <a:buNone/>
            </a:pPr>
            <a:r>
              <a:rPr lang="en-US" sz="1000" b="1" dirty="0">
                <a:effectLst/>
                <a:ea typeface="Calibri" panose="020F0502020204030204" pitchFamily="34" charset="0"/>
              </a:rPr>
              <a:t>Conclusion:</a:t>
            </a:r>
            <a:r>
              <a:rPr lang="en-US" sz="1000" dirty="0">
                <a:effectLst/>
                <a:ea typeface="Calibri" panose="020F0502020204030204" pitchFamily="34" charset="0"/>
              </a:rPr>
              <a:t> NA discontinuation is feasible in a high proportion of HBeAg- patients, particularly in those with low HBsAg levels. Higher frequencies of CD8 T cells with cytotoxic and non-cytolytic anti-HBV (core) reactivity are detectable at baseline in those patients who maintain viral control after therapy withdrawal. These data support HBsAg levels and HBV-specific CD8 T cell frequencies as correlates of HBV control off-therapy, requiring validation in larger studies.</a:t>
            </a:r>
            <a:endParaRPr lang="en-GB" sz="1000" dirty="0">
              <a:effectLst/>
              <a:ea typeface="Times New Roman" panose="02020603050405020304" pitchFamily="18" charset="0"/>
            </a:endParaRPr>
          </a:p>
          <a:p>
            <a:pPr marL="0" indent="0">
              <a:buNone/>
            </a:pP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92819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US" sz="1000" b="0" i="1" u="none" strike="noStrike" kern="1200" cap="none" spc="0" normalizeH="0" baseline="0" noProof="0" dirty="0">
                <a:ln>
                  <a:noFill/>
                </a:ln>
                <a:solidFill>
                  <a:prstClr val="black"/>
                </a:solidFill>
                <a:effectLst/>
                <a:uLnTx/>
                <a:uFillTx/>
              </a:rPr>
              <a:t>Abbreviations: CHB, chronic hepatitis B; FU, follow-up; HBeAg-, hepatitis ‘e’ antigen negative; HBsAg, hepatitis B surface antigen; IFN</a:t>
            </a:r>
            <a:r>
              <a:rPr kumimoji="0" lang="en-US" sz="1000" b="0" i="1" u="none" strike="noStrike" kern="1200" cap="none" spc="0" normalizeH="0" baseline="0" noProof="0" dirty="0">
                <a:ln>
                  <a:noFill/>
                </a:ln>
                <a:solidFill>
                  <a:prstClr val="black"/>
                </a:solidFill>
                <a:effectLst/>
                <a:uLnTx/>
                <a:uFillTx/>
                <a:sym typeface="Symbol" panose="05050102010706020507" pitchFamily="18" charset="2"/>
              </a:rPr>
              <a:t></a:t>
            </a:r>
            <a:r>
              <a:rPr kumimoji="0" lang="en-US" sz="1000" b="0" i="1" u="none" strike="noStrike" kern="1200" cap="none" spc="0" normalizeH="0" baseline="0" noProof="0" dirty="0">
                <a:ln>
                  <a:noFill/>
                </a:ln>
                <a:solidFill>
                  <a:prstClr val="black"/>
                </a:solidFill>
                <a:effectLst/>
                <a:uLnTx/>
                <a:uFillTx/>
              </a:rPr>
              <a:t>, gamma interferon; iHBV DNA, intrahepatic HBV DNA; </a:t>
            </a:r>
            <a:r>
              <a:rPr lang="en-US" sz="1000" i="1" dirty="0"/>
              <a:t>iHBV RNA, intrahepatic HBV RNA;</a:t>
            </a:r>
            <a:r>
              <a:rPr lang="en-US" sz="1000" dirty="0"/>
              <a:t> </a:t>
            </a:r>
            <a:r>
              <a:rPr kumimoji="0" lang="en-US" sz="1000" b="0" i="1" u="none" strike="noStrike" kern="1200" cap="none" spc="0" normalizeH="0" baseline="0" noProof="0" dirty="0">
                <a:ln>
                  <a:noFill/>
                </a:ln>
                <a:solidFill>
                  <a:prstClr val="black"/>
                </a:solidFill>
                <a:effectLst/>
                <a:uLnTx/>
                <a:uFillTx/>
              </a:rPr>
              <a:t>IQR, interquartile range; NA, nucleos(t)ide analogue; OLP, overlapping peptides; TNF, tumour necrosis factor </a:t>
            </a:r>
            <a:endParaRPr kumimoji="0" lang="en-US" sz="1000" b="1" i="0" u="none" strike="noStrike" kern="1200" cap="none" spc="0" normalizeH="0" baseline="0" noProof="0" dirty="0">
              <a:ln>
                <a:noFill/>
              </a:ln>
              <a:solidFill>
                <a:prstClr val="black"/>
              </a:solidFill>
              <a:effectLst/>
              <a:uLnTx/>
              <a:uFillTx/>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AS003</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Serum and intrahepatic HBV markers and HBV-specific CD8 T cell responses after nucleos(t)ide analog therapy discontinuation in HBeAg-negative chronic hepatitis B patients</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sng" strike="noStrike" kern="1200" cap="none" spc="0" normalizeH="0" baseline="0" noProof="0" dirty="0">
                <a:ln>
                  <a:noFill/>
                </a:ln>
                <a:solidFill>
                  <a:prstClr val="black"/>
                </a:solidFill>
                <a:effectLst/>
                <a:uLnTx/>
                <a:uFillTx/>
                <a:ea typeface="Times New Roman" panose="02020603050405020304" pitchFamily="18" charset="0"/>
              </a:rPr>
              <a:t>Mireia García-López</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Sabela Lens</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Laura J Pallett</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2</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Barbara Testoni</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3</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Zoe Mariño</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Sergio Rodriguez-Tajes</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Concepció Bartres</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Ester García-Pras</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Thais Leonel</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Elena Perpiñan</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Juanjo Lozano</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4</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Francisco Rodríguez-Frías</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5</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George Koutsoudakis</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Fabien Zoulim</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3</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Mala Maini</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2</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Xavier Forns</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Sofía Pérez-del-Pulgar</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Liver Unit, Hospital Clínic, University of Barcelona, IDIBAPS, CIBERehd, Barcelona, Spain</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2</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Division of Infection and Immunity, Institute of Immunity and Transplantation, University College London, London, United Kingdom</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3</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Cancer Research Center of Lyon (CRCL), University of Lyon, UMR_S1052, UCBL, INSERM, U1052, Lyon, France</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4</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Bioinformatics Platform, CIBERehd, Barcelona, Spain</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5</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Liver Pathology Unit, Department of Biochemistry and Microbiology, Hospital Universitari Vall d'Hebron, Universitat Autònoma de Barcelona, CIBERehd, Barcelona, Spain</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Email:</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sofiapp@clinic.cat</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 </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Background and aims:</a:t>
            </a:r>
            <a:r>
              <a:rPr kumimoji="0" lang="en-GB" sz="1000" b="0" i="0" u="none" strike="noStrike" kern="1200" cap="none" spc="0" normalizeH="0" baseline="0" noProof="0" dirty="0">
                <a:ln>
                  <a:noFill/>
                </a:ln>
                <a:solidFill>
                  <a:prstClr val="black"/>
                </a:solidFill>
                <a:effectLst/>
                <a:uLnTx/>
                <a:uFillTx/>
                <a:ea typeface="Calibri" panose="020F0502020204030204" pitchFamily="34" charset="0"/>
              </a:rPr>
              <a:t> Previous studies have reported that up to 20% of patients with chronic hepatitis B (CHB) may achieve functional cure (HBsAg loss) after nucleos(t)ide analog (NA) treatment withdrawal. CD8 T cells play an important role in the immune control of HBV infection. The objective of this study was to analyze HBV-specific CD8 responses in parallel with peripheral and intrahepatic </a:t>
            </a:r>
            <a:r>
              <a:rPr kumimoji="0" lang="en-GB" sz="1000" b="0" i="0" u="none" strike="noStrike" kern="1200" cap="none" spc="0" normalizeH="0" baseline="0" noProof="0" dirty="0" err="1">
                <a:ln>
                  <a:noFill/>
                </a:ln>
                <a:solidFill>
                  <a:prstClr val="black"/>
                </a:solidFill>
                <a:effectLst/>
                <a:uLnTx/>
                <a:uFillTx/>
                <a:ea typeface="Calibri" panose="020F0502020204030204" pitchFamily="34" charset="0"/>
              </a:rPr>
              <a:t>virological</a:t>
            </a:r>
            <a:r>
              <a:rPr kumimoji="0" lang="en-GB" sz="1000" b="0" i="0" u="none" strike="noStrike" kern="1200" cap="none" spc="0" normalizeH="0" baseline="0" noProof="0" dirty="0">
                <a:ln>
                  <a:noFill/>
                </a:ln>
                <a:solidFill>
                  <a:prstClr val="black"/>
                </a:solidFill>
                <a:effectLst/>
                <a:uLnTx/>
                <a:uFillTx/>
                <a:ea typeface="Calibri" panose="020F0502020204030204" pitchFamily="34" charset="0"/>
              </a:rPr>
              <a:t> markers after NUC discontinuation in patients with HBeAg-negative (HBeAg-) CHB.</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ea typeface="Calibri" panose="020F0502020204030204" pitchFamily="34"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Calibri" panose="020F0502020204030204" pitchFamily="34" charset="0"/>
              </a:rPr>
              <a:t>Method:</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Twenty-seven HBeAg- CHB patients with complete viral suppression (&gt;3 years) and without cirrhosis were prospectively studied. A liver biopsy was taken at the time of treatment withdrawal (baseline). PBMC and serum samples were collected at baseline and various time-points during follow-up. Intrahepatic HBV-DNA (iHBV-DNA), covalently closed circular DNA (cccDNA) and serum HBV-DNA, HBsAg, core-related antigen (HBcrAg) and pregenomic RNA (pgRNA) levels were determined. HBV-specific T cell responses (IFNy, TNF and CD107a) were analyzed by multiparametric flow cytometry after in vitro expansion in the presence of overlapping peptides (OLP) spanning core, envelope and polymerase.</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ea typeface="Calibri" panose="020F0502020204030204" pitchFamily="34"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Calibri" panose="020F0502020204030204" pitchFamily="34" charset="0"/>
              </a:rPr>
              <a:t>Results:</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After a median follow-up of 34 months (IQR 26-37), 22 (81%) patients remain off-therapy, with 8 (30% of the total cohort) losing HBsAg; whilst 5 (19%) required NA reintroduction due to relapse. Although all patients were iHBV-DNA and cccDNA positive at baseline, only 41% and 48% had detectable serum pgRNA and HBcrAg, respectively. Baseline HBsAg levels correlated significantly with iHBV-DNA (r = 0.7, p &lt; 0.0001) and both markers were lower in patients who lost HBsAg (p &lt; 0.001). Baseline intrahepatic (iHBV-DNA, cccDNA) or serum (HBsAg, HBcrAg or pgRNA) viral markers did not show any association with peripheral CD8 T cell responses. Importantly, degranulating CD8 T cells (CD107a+) or those co-producing IFNy and TNF in response to stimulation with core OLP were significantly higher (p = 0.05 and p = 0.039, respectively) at baseline in patients remaining off-therapy compared to those requiring NA reintroduction. Interestingly, the enhanced frequency of CD8 T cells co-producing IFNy and TNF persisted up to 1 year of follow-up (p = 0.009). Notably, CD8 T cell responses to polymerase or envelope failed to associate with outcome as robustly as those against core.</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ea typeface="Calibri" panose="020F0502020204030204" pitchFamily="34"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Calibri" panose="020F0502020204030204" pitchFamily="34" charset="0"/>
              </a:rPr>
              <a:t>Conclusion:</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NA discontinuation is feasible in a high proportion of HBeAg- patients, particularly in those with low HBsAg levels. Higher frequencies of CD8 T cells with cytotoxic and non-cytolytic anti-HBV (core) reactivity are detectable at baseline in those patients who maintain viral control after therapy withdrawal. These data support HBsAg levels and HBV-specific CD8 T cell frequencies as correlates of HBV control off-therapy, requiring validation in larger studies.</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indent="0">
              <a:buNone/>
            </a:pP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6487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buNone/>
            </a:pPr>
            <a:r>
              <a:rPr lang="en-US" sz="1000" b="0" i="1" kern="1200" dirty="0">
                <a:solidFill>
                  <a:schemeClr val="tx1"/>
                </a:solidFill>
                <a:effectLst/>
              </a:rPr>
              <a:t>Abbreviations: CHB, chronic hepatitis B; </a:t>
            </a:r>
            <a:r>
              <a:rPr lang="en-US" sz="1000" b="0" i="1" kern="1200" dirty="0" err="1">
                <a:solidFill>
                  <a:schemeClr val="tx1"/>
                </a:solidFill>
                <a:effectLst/>
              </a:rPr>
              <a:t>HBeAg</a:t>
            </a:r>
            <a:r>
              <a:rPr lang="en-US" sz="1000" b="0" i="1" kern="1200" dirty="0">
                <a:solidFill>
                  <a:schemeClr val="tx1"/>
                </a:solidFill>
                <a:effectLst/>
              </a:rPr>
              <a:t>, hepatitis B ‘e’ antigen; HCC, hepatocellular carcinoma; IDT, integrated DNA technologies; PCR, polymerase chain reaction; RNA-Seq, RNA-sequencing</a:t>
            </a:r>
          </a:p>
          <a:p>
            <a:pPr marL="0" indent="0" rtl="0" fontAlgn="base">
              <a:buNone/>
            </a:pPr>
            <a:endParaRPr lang="en-US" sz="1000" b="1" i="0" kern="1200" dirty="0">
              <a:solidFill>
                <a:schemeClr val="tx1"/>
              </a:solidFill>
              <a:effectLst/>
            </a:endParaRPr>
          </a:p>
          <a:p>
            <a:pPr marL="0" indent="0" algn="just">
              <a:spcAft>
                <a:spcPts val="0"/>
              </a:spcAft>
              <a:buNone/>
            </a:pPr>
            <a:r>
              <a:rPr lang="en-US" sz="1000" b="1" dirty="0">
                <a:effectLst/>
                <a:ea typeface="Times New Roman" panose="02020603050405020304" pitchFamily="18" charset="0"/>
              </a:rPr>
              <a:t>AS004</a:t>
            </a:r>
            <a:endParaRPr lang="en-GB" sz="1000" dirty="0">
              <a:effectLst/>
              <a:ea typeface="Times New Roman" panose="02020603050405020304" pitchFamily="18" charset="0"/>
            </a:endParaRPr>
          </a:p>
          <a:p>
            <a:pPr marL="0" indent="0" algn="just">
              <a:spcAft>
                <a:spcPts val="0"/>
              </a:spcAft>
              <a:buNone/>
            </a:pPr>
            <a:r>
              <a:rPr lang="en-US" sz="1000" b="1" dirty="0">
                <a:effectLst/>
                <a:ea typeface="Times New Roman" panose="02020603050405020304" pitchFamily="18" charset="0"/>
              </a:rPr>
              <a:t>Targeted long read sequencing reveals the comprehensive architecture and expression patterns of integrated HBV DNA in CHB liver biopsies</a:t>
            </a:r>
            <a:endParaRPr lang="en-GB" sz="1000" dirty="0">
              <a:effectLst/>
              <a:ea typeface="Times New Roman" panose="02020603050405020304" pitchFamily="18" charset="0"/>
            </a:endParaRPr>
          </a:p>
          <a:p>
            <a:pPr marL="0" indent="0" algn="just">
              <a:spcAft>
                <a:spcPts val="0"/>
              </a:spcAft>
              <a:buNone/>
            </a:pPr>
            <a:r>
              <a:rPr lang="en-US" sz="1000" u="sng" dirty="0">
                <a:effectLst/>
                <a:ea typeface="Times New Roman" panose="02020603050405020304" pitchFamily="18" charset="0"/>
              </a:rPr>
              <a:t>Ricardo Ramirez</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Nicholas Van Buuren</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Vithika Suri</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Henry Chan</a:t>
            </a:r>
            <a:r>
              <a:rPr lang="en-US" sz="1000" baseline="30000" dirty="0">
                <a:effectLst/>
                <a:ea typeface="Times New Roman" panose="02020603050405020304" pitchFamily="18" charset="0"/>
              </a:rPr>
              <a:t>1 2</a:t>
            </a:r>
            <a:r>
              <a:rPr lang="de-DE" sz="1000" dirty="0">
                <a:effectLst/>
                <a:ea typeface="Arial" panose="020B0604020202020204" pitchFamily="34" charset="0"/>
              </a:rPr>
              <a:t>, </a:t>
            </a:r>
            <a:r>
              <a:rPr lang="en-US" sz="1000" dirty="0">
                <a:effectLst/>
                <a:ea typeface="Times New Roman" panose="02020603050405020304" pitchFamily="18" charset="0"/>
              </a:rPr>
              <a:t>Maria Buti</a:t>
            </a:r>
            <a:r>
              <a:rPr lang="en-US" sz="1000" baseline="30000" dirty="0">
                <a:effectLst/>
                <a:ea typeface="Times New Roman" panose="02020603050405020304" pitchFamily="18" charset="0"/>
              </a:rPr>
              <a:t>1 3</a:t>
            </a:r>
            <a:r>
              <a:rPr lang="de-DE" sz="1000" dirty="0">
                <a:effectLst/>
                <a:ea typeface="Arial" panose="020B0604020202020204" pitchFamily="34" charset="0"/>
              </a:rPr>
              <a:t>, </a:t>
            </a:r>
            <a:r>
              <a:rPr lang="en-US" sz="1000" dirty="0">
                <a:effectLst/>
                <a:ea typeface="Times New Roman" panose="02020603050405020304" pitchFamily="18" charset="0"/>
              </a:rPr>
              <a:t>Patrick MARCELLIN</a:t>
            </a:r>
            <a:r>
              <a:rPr lang="en-US" sz="1000" baseline="30000" dirty="0">
                <a:effectLst/>
                <a:ea typeface="Times New Roman" panose="02020603050405020304" pitchFamily="18" charset="0"/>
              </a:rPr>
              <a:t>1 4</a:t>
            </a:r>
            <a:r>
              <a:rPr lang="de-DE" sz="1000" dirty="0">
                <a:effectLst/>
                <a:ea typeface="Arial" panose="020B0604020202020204" pitchFamily="34" charset="0"/>
              </a:rPr>
              <a:t>, </a:t>
            </a:r>
            <a:r>
              <a:rPr lang="en-US" sz="1000" dirty="0">
                <a:effectLst/>
                <a:ea typeface="Times New Roman" panose="02020603050405020304" pitchFamily="18" charset="0"/>
              </a:rPr>
              <a:t>Hongmei Mo</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Anuj Gaggar</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Li Li</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Becket Feierbach</a:t>
            </a:r>
            <a:r>
              <a:rPr lang="en-US" sz="1000" baseline="30000" dirty="0">
                <a:effectLst/>
                <a:ea typeface="Times New Roman" panose="02020603050405020304" pitchFamily="18" charset="0"/>
              </a:rPr>
              <a:t>1</a:t>
            </a:r>
            <a:endParaRPr lang="en-GB" sz="1000" dirty="0">
              <a:effectLst/>
              <a:ea typeface="Times New Roman" panose="02020603050405020304" pitchFamily="18" charset="0"/>
            </a:endParaRPr>
          </a:p>
          <a:p>
            <a:pPr marL="0" indent="0" algn="just">
              <a:spcAft>
                <a:spcPts val="0"/>
              </a:spcAft>
              <a:buNone/>
            </a:pPr>
            <a:r>
              <a:rPr lang="en-US" sz="1000" i="1" baseline="30000" dirty="0">
                <a:effectLst/>
                <a:ea typeface="Times New Roman" panose="02020603050405020304" pitchFamily="18" charset="0"/>
              </a:rPr>
              <a:t>1</a:t>
            </a:r>
            <a:r>
              <a:rPr lang="en-US" sz="1000" i="1" dirty="0">
                <a:effectLst/>
                <a:ea typeface="Times New Roman" panose="02020603050405020304" pitchFamily="18" charset="0"/>
              </a:rPr>
              <a:t>Gilead Sciences, Inc., Foster City, United States</a:t>
            </a:r>
            <a:r>
              <a:rPr lang="de-DE" sz="1000" dirty="0">
                <a:effectLst/>
                <a:ea typeface="Arial" panose="020B0604020202020204" pitchFamily="34" charset="0"/>
              </a:rPr>
              <a:t>, </a:t>
            </a:r>
            <a:r>
              <a:rPr lang="en-US" sz="1000" i="1" baseline="30000" dirty="0">
                <a:effectLst/>
                <a:ea typeface="Times New Roman" panose="02020603050405020304" pitchFamily="18" charset="0"/>
              </a:rPr>
              <a:t>2</a:t>
            </a:r>
            <a:r>
              <a:rPr lang="en-US" sz="1000" i="1" dirty="0">
                <a:effectLst/>
                <a:ea typeface="Times New Roman" panose="02020603050405020304" pitchFamily="18" charset="0"/>
              </a:rPr>
              <a:t>Chinese University Of Hong Kong, Hong Kong</a:t>
            </a:r>
            <a:r>
              <a:rPr lang="de-DE" sz="1000" dirty="0">
                <a:effectLst/>
                <a:ea typeface="Arial" panose="020B0604020202020204" pitchFamily="34" charset="0"/>
              </a:rPr>
              <a:t>, </a:t>
            </a:r>
            <a:r>
              <a:rPr lang="en-US" sz="1000" i="1" baseline="30000" dirty="0">
                <a:effectLst/>
                <a:ea typeface="Times New Roman" panose="02020603050405020304" pitchFamily="18" charset="0"/>
              </a:rPr>
              <a:t>3</a:t>
            </a:r>
            <a:r>
              <a:rPr lang="en-US" sz="1000" i="1" dirty="0">
                <a:effectLst/>
                <a:ea typeface="Times New Roman" panose="02020603050405020304" pitchFamily="18" charset="0"/>
              </a:rPr>
              <a:t>Vall d'Hebron University Hospital, Barcelona, Spain</a:t>
            </a:r>
            <a:r>
              <a:rPr lang="de-DE" sz="1000" dirty="0">
                <a:effectLst/>
                <a:ea typeface="Arial" panose="020B0604020202020204" pitchFamily="34" charset="0"/>
              </a:rPr>
              <a:t>, </a:t>
            </a:r>
            <a:r>
              <a:rPr lang="en-US" sz="1000" i="1" baseline="30000" dirty="0">
                <a:effectLst/>
                <a:ea typeface="Times New Roman" panose="02020603050405020304" pitchFamily="18" charset="0"/>
              </a:rPr>
              <a:t>4</a:t>
            </a:r>
            <a:r>
              <a:rPr lang="en-US" sz="1000" i="1" dirty="0">
                <a:effectLst/>
                <a:ea typeface="Times New Roman" panose="02020603050405020304" pitchFamily="18" charset="0"/>
              </a:rPr>
              <a:t>Hospital Beaujon AP-HP, Clichy, France</a:t>
            </a:r>
            <a:endParaRPr lang="en-GB" sz="1000" dirty="0">
              <a:effectLst/>
              <a:ea typeface="Times New Roman" panose="02020603050405020304" pitchFamily="18" charset="0"/>
            </a:endParaRPr>
          </a:p>
          <a:p>
            <a:pPr marL="0" indent="0" algn="just">
              <a:spcAft>
                <a:spcPts val="0"/>
              </a:spcAft>
              <a:buNone/>
            </a:pPr>
            <a:r>
              <a:rPr lang="en-US" sz="1000" dirty="0">
                <a:effectLst/>
                <a:ea typeface="Times New Roman" panose="02020603050405020304" pitchFamily="18" charset="0"/>
              </a:rPr>
              <a:t>Email:</a:t>
            </a:r>
            <a:r>
              <a:rPr lang="en-US" sz="1000" i="1" dirty="0">
                <a:effectLst/>
                <a:ea typeface="Times New Roman" panose="02020603050405020304" pitchFamily="18" charset="0"/>
              </a:rPr>
              <a:t> </a:t>
            </a:r>
            <a:r>
              <a:rPr lang="en-US" sz="1000" dirty="0">
                <a:effectLst/>
                <a:ea typeface="Times New Roman" panose="02020603050405020304" pitchFamily="18" charset="0"/>
              </a:rPr>
              <a:t>ricardo.ramirez@gilead.com</a:t>
            </a:r>
            <a:endParaRPr lang="en-GB" sz="1000" dirty="0">
              <a:effectLst/>
              <a:ea typeface="Times New Roman" panose="02020603050405020304" pitchFamily="18" charset="0"/>
            </a:endParaRPr>
          </a:p>
          <a:p>
            <a:pPr marL="0" indent="0" algn="just">
              <a:spcAft>
                <a:spcPts val="0"/>
              </a:spcAft>
              <a:buNone/>
            </a:pPr>
            <a:r>
              <a:rPr lang="en-US" sz="1000" b="1" dirty="0">
                <a:effectLst/>
                <a:ea typeface="Times New Roman" panose="02020603050405020304" pitchFamily="18" charset="0"/>
              </a:rPr>
              <a:t> </a:t>
            </a:r>
            <a:endParaRPr lang="en-GB" sz="1000" dirty="0">
              <a:effectLst/>
              <a:ea typeface="Times New Roman" panose="02020603050405020304" pitchFamily="18" charset="0"/>
            </a:endParaRPr>
          </a:p>
          <a:p>
            <a:pPr marL="0" indent="0" algn="just">
              <a:spcAft>
                <a:spcPts val="0"/>
              </a:spcAft>
              <a:buNone/>
            </a:pPr>
            <a:r>
              <a:rPr lang="en-US" sz="1000" b="1" dirty="0">
                <a:effectLst/>
                <a:ea typeface="Times New Roman" panose="02020603050405020304" pitchFamily="18" charset="0"/>
              </a:rPr>
              <a:t>Background and aims:</a:t>
            </a:r>
            <a:r>
              <a:rPr lang="en-GB" sz="1000" dirty="0">
                <a:effectLst/>
                <a:ea typeface="Arial" panose="020B0604020202020204" pitchFamily="34" charset="0"/>
              </a:rPr>
              <a:t> Hepatitis B virus (HBV) integration into the host genome has been implicated in the development of hepatocellular carcinoma and has been observed with PCR-based assays or short read sequencing, but limitations of these methods have prevented the full characterization of integration events. Here, we use an HBV-targeted sequencing strategy to determine the full architecture of HBV integrations in the liver of chronically-infected HBV (CHB) patients. We define the full sequences of integrated HBV DNA and compare these sequences with data from RNA-Seq to determine productive vs non-productive integrations.</a:t>
            </a:r>
            <a:endParaRPr lang="en-GB" sz="1000" dirty="0">
              <a:effectLst/>
              <a:ea typeface="Times New Roman" panose="02020603050405020304" pitchFamily="18" charset="0"/>
            </a:endParaRPr>
          </a:p>
          <a:p>
            <a:pPr marL="0" indent="0" algn="just">
              <a:lnSpc>
                <a:spcPct val="115000"/>
              </a:lnSpc>
              <a:spcAft>
                <a:spcPts val="0"/>
              </a:spcAft>
              <a:buNone/>
            </a:pPr>
            <a:endParaRPr lang="en-GB" sz="1000" b="1" dirty="0">
              <a:effectLst/>
              <a:ea typeface="Arial" panose="020B0604020202020204" pitchFamily="34" charset="0"/>
            </a:endParaRPr>
          </a:p>
          <a:p>
            <a:pPr marL="0" indent="0" algn="just">
              <a:lnSpc>
                <a:spcPct val="115000"/>
              </a:lnSpc>
              <a:spcAft>
                <a:spcPts val="0"/>
              </a:spcAft>
              <a:buNone/>
            </a:pPr>
            <a:r>
              <a:rPr lang="en-GB" sz="1000" b="1" dirty="0">
                <a:effectLst/>
                <a:ea typeface="Arial" panose="020B0604020202020204" pitchFamily="34" charset="0"/>
              </a:rPr>
              <a:t>Method:</a:t>
            </a:r>
            <a:r>
              <a:rPr lang="en-GB" sz="1000" dirty="0">
                <a:effectLst/>
                <a:ea typeface="Arial" panose="020B0604020202020204" pitchFamily="34" charset="0"/>
              </a:rPr>
              <a:t> 28 </a:t>
            </a:r>
            <a:r>
              <a:rPr lang="en-GB" sz="1000" dirty="0">
                <a:solidFill>
                  <a:srgbClr val="333333"/>
                </a:solidFill>
                <a:effectLst/>
                <a:ea typeface="Arial" panose="020B0604020202020204" pitchFamily="34" charset="0"/>
              </a:rPr>
              <a:t>liver biopsies were obtained from CHB patients enrolled in </a:t>
            </a:r>
            <a:r>
              <a:rPr lang="en-GB" sz="1000" dirty="0">
                <a:effectLst/>
                <a:ea typeface="Arial" panose="020B0604020202020204" pitchFamily="34" charset="0"/>
              </a:rPr>
              <a:t>Gilead Clinical Trial GS-US-174-0149 </a:t>
            </a:r>
            <a:r>
              <a:rPr lang="en-GB" sz="1000" dirty="0">
                <a:solidFill>
                  <a:srgbClr val="333333"/>
                </a:solidFill>
                <a:effectLst/>
                <a:ea typeface="Arial" panose="020B0604020202020204" pitchFamily="34" charset="0"/>
              </a:rPr>
              <a:t>with an even distribution of HBeAg positive and negative samples, including five samples taken 96 weeks post-baseline. </a:t>
            </a:r>
            <a:r>
              <a:rPr lang="en-GB" sz="1000" dirty="0">
                <a:effectLst/>
                <a:ea typeface="Arial" panose="020B0604020202020204" pitchFamily="34" charset="0"/>
              </a:rPr>
              <a:t>Genomic DNA was sheared to 7kb fragments, barcoded for multiplexing, and enriched for HBV using the IDT xGen platform with a custom panel of biotinylated 120bp probes targeted to HBV genotypes A through H. Enriched DNA libraries were sequenced using a Pacific Biosciences Sequel II (PacBio) and compared to corresponding RNA-Seq. </a:t>
            </a:r>
            <a:endParaRPr lang="en-GB" sz="1000" dirty="0">
              <a:effectLst/>
              <a:ea typeface="Times New Roman" panose="02020603050405020304" pitchFamily="18" charset="0"/>
            </a:endParaRPr>
          </a:p>
          <a:p>
            <a:pPr marL="0" indent="0" algn="just">
              <a:lnSpc>
                <a:spcPct val="115000"/>
              </a:lnSpc>
              <a:spcAft>
                <a:spcPts val="0"/>
              </a:spcAft>
              <a:buNone/>
            </a:pPr>
            <a:endParaRPr lang="en-GB" sz="1000" b="1" dirty="0">
              <a:effectLst/>
              <a:ea typeface="Arial" panose="020B0604020202020204" pitchFamily="34" charset="0"/>
            </a:endParaRPr>
          </a:p>
          <a:p>
            <a:pPr marL="0" indent="0" algn="just">
              <a:lnSpc>
                <a:spcPct val="115000"/>
              </a:lnSpc>
              <a:spcAft>
                <a:spcPts val="0"/>
              </a:spcAft>
              <a:buNone/>
            </a:pPr>
            <a:r>
              <a:rPr lang="en-GB" sz="1000" b="1" dirty="0">
                <a:effectLst/>
                <a:ea typeface="Arial" panose="020B0604020202020204" pitchFamily="34" charset="0"/>
              </a:rPr>
              <a:t>Results:</a:t>
            </a:r>
            <a:r>
              <a:rPr lang="en-GB" sz="1000" dirty="0">
                <a:effectLst/>
                <a:ea typeface="Arial" panose="020B0604020202020204" pitchFamily="34" charset="0"/>
              </a:rPr>
              <a:t> Target enrichment increased detection of HBV sequences, and the PacBio platform produced high quality reads that were several kilobases long, many of which contained the entire viral integration sequence and thousands of base pairs of adjacent host sequences within a single read. In contrast, short read whole genome sequencing data only detected virus-host junctions. We also observed transcripts resulting from non-integrated HBV as identified by the presence of 3.2kb reads exclusive of host sequences. Host/HBV chimeric reads were compared to RNA-Seq data from the same biopsies to match transcripts with specific integration events. Several partial integration events, not associated with HBV direct repeats (DR1 and DR2), were identified and appeared transcriptionally silent despite being inserted in or near host gene loci. Most transcribed integrations contained HBV promoter sequences driving S transcript expression and are associated with the HBV DR1 region. </a:t>
            </a:r>
            <a:endParaRPr lang="en-GB" sz="1000" dirty="0">
              <a:effectLst/>
              <a:ea typeface="Times New Roman" panose="02020603050405020304" pitchFamily="18" charset="0"/>
            </a:endParaRPr>
          </a:p>
          <a:p>
            <a:pPr marL="0" indent="0">
              <a:buNone/>
            </a:pPr>
            <a:endParaRPr lang="en-GB" sz="1000" b="1" dirty="0">
              <a:effectLst/>
              <a:ea typeface="Arial" panose="020B0604020202020204" pitchFamily="34" charset="0"/>
            </a:endParaRPr>
          </a:p>
          <a:p>
            <a:pPr marL="0" indent="0">
              <a:buNone/>
            </a:pPr>
            <a:r>
              <a:rPr lang="en-GB" sz="1000" b="1" dirty="0">
                <a:effectLst/>
                <a:ea typeface="Arial" panose="020B0604020202020204" pitchFamily="34" charset="0"/>
              </a:rPr>
              <a:t>Conclusion:</a:t>
            </a:r>
            <a:r>
              <a:rPr lang="en-GB" sz="1000" dirty="0">
                <a:effectLst/>
                <a:ea typeface="Arial" panose="020B0604020202020204" pitchFamily="34" charset="0"/>
              </a:rPr>
              <a:t> Targeted long-read sequencing provides better accuracy and deeper coverage, compared to whole genome sequencing. This assay can elucidate full primary sequence of integrated HBV, and, when paired with RNA-Seq data, can show the differences between transcriptionally active and inactive events.</a:t>
            </a: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92819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US" sz="1000" b="0" i="1" u="none" strike="noStrike" kern="1200" cap="none" spc="0" normalizeH="0" baseline="0" noProof="0" dirty="0">
                <a:ln>
                  <a:noFill/>
                </a:ln>
                <a:solidFill>
                  <a:prstClr val="black"/>
                </a:solidFill>
                <a:effectLst/>
                <a:uLnTx/>
                <a:uFillTx/>
              </a:rPr>
              <a:t>Abbreviations: DR, direct repeat; RNA-Seq, RNA-sequencing</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AS004</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Targeted long read sequencing reveals the comprehensive architecture and expression patterns of integrated HBV DNA in CHB liver biopsies</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sng" strike="noStrike" kern="1200" cap="none" spc="0" normalizeH="0" baseline="0" noProof="0" dirty="0">
                <a:ln>
                  <a:noFill/>
                </a:ln>
                <a:solidFill>
                  <a:prstClr val="black"/>
                </a:solidFill>
                <a:effectLst/>
                <a:uLnTx/>
                <a:uFillTx/>
                <a:ea typeface="Times New Roman" panose="02020603050405020304" pitchFamily="18" charset="0"/>
              </a:rPr>
              <a:t>Ricardo Ramirez</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Nicholas Van Buuren</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Vithika Suri</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Henry Chan</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1 2</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Maria Buti</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1 3</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Patrick MARCELLIN</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1 4</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Hongmei Mo</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Anuj Gaggar</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Li Li</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Becket Feierbach</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Gilead Sciences, Inc., Foster City, United States</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2</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Chinese University Of Hong Kong, Hong Kong</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3</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Vall d'Hebron University Hospital, Barcelona, Spain</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4</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Hospital Beaujon AP-HP, Clichy, France</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Email:</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ricardo.ramirez@gilead.com</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 </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Background and aims:</a:t>
            </a:r>
            <a:r>
              <a:rPr kumimoji="0" lang="en-GB" sz="1000" b="0" i="0" u="none" strike="noStrike" kern="1200" cap="none" spc="0" normalizeH="0" baseline="0" noProof="0" dirty="0">
                <a:ln>
                  <a:noFill/>
                </a:ln>
                <a:solidFill>
                  <a:prstClr val="black"/>
                </a:solidFill>
                <a:effectLst/>
                <a:uLnTx/>
                <a:uFillTx/>
                <a:ea typeface="Arial" panose="020B0604020202020204" pitchFamily="34" charset="0"/>
              </a:rPr>
              <a:t> Hepatitis B virus (HBV) integration into the host genome has been implicated in the development of hepatocellular carcinoma and has been observed with PCR-based assays or short read sequencing, but limitations of these methods have prevented the full characterization of integration events. Here, we use an HBV-targeted sequencing strategy to determine the full architecture of HBV integrations in the liver of chronically-infected HBV (CHB) patients. We define the full sequences of integrated HBV DNA and compare these sequences with data from RNA-Seq to determine productive vs non-productive integrations.</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GB" sz="1000" b="1" i="0" u="none" strike="noStrike" kern="1200" cap="none" spc="0" normalizeH="0" baseline="0" noProof="0" dirty="0">
              <a:ln>
                <a:noFill/>
              </a:ln>
              <a:solidFill>
                <a:prstClr val="black"/>
              </a:solidFill>
              <a:effectLst/>
              <a:uLnTx/>
              <a:uFillTx/>
              <a:ea typeface="Arial" panose="020B0604020202020204" pitchFamily="34"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ea typeface="Arial" panose="020B0604020202020204" pitchFamily="34" charset="0"/>
              </a:rPr>
              <a:t>Method:</a:t>
            </a:r>
            <a:r>
              <a:rPr kumimoji="0" lang="en-GB" sz="1000" b="0" i="0" u="none" strike="noStrike" kern="1200" cap="none" spc="0" normalizeH="0" baseline="0" noProof="0" dirty="0">
                <a:ln>
                  <a:noFill/>
                </a:ln>
                <a:solidFill>
                  <a:prstClr val="black"/>
                </a:solidFill>
                <a:effectLst/>
                <a:uLnTx/>
                <a:uFillTx/>
                <a:ea typeface="Arial" panose="020B0604020202020204" pitchFamily="34" charset="0"/>
              </a:rPr>
              <a:t> 28 </a:t>
            </a:r>
            <a:r>
              <a:rPr kumimoji="0" lang="en-GB" sz="1000" b="0" i="0" u="none" strike="noStrike" kern="1200" cap="none" spc="0" normalizeH="0" baseline="0" noProof="0" dirty="0">
                <a:ln>
                  <a:noFill/>
                </a:ln>
                <a:solidFill>
                  <a:srgbClr val="333333"/>
                </a:solidFill>
                <a:effectLst/>
                <a:uLnTx/>
                <a:uFillTx/>
                <a:ea typeface="Arial" panose="020B0604020202020204" pitchFamily="34" charset="0"/>
              </a:rPr>
              <a:t>liver biopsies were obtained from CHB patients enrolled in </a:t>
            </a:r>
            <a:r>
              <a:rPr kumimoji="0" lang="en-GB" sz="1000" b="0" i="0" u="none" strike="noStrike" kern="1200" cap="none" spc="0" normalizeH="0" baseline="0" noProof="0" dirty="0">
                <a:ln>
                  <a:noFill/>
                </a:ln>
                <a:solidFill>
                  <a:prstClr val="black"/>
                </a:solidFill>
                <a:effectLst/>
                <a:uLnTx/>
                <a:uFillTx/>
                <a:ea typeface="Arial" panose="020B0604020202020204" pitchFamily="34" charset="0"/>
              </a:rPr>
              <a:t>Gilead Clinical Trial GS-US-174-0149 </a:t>
            </a:r>
            <a:r>
              <a:rPr kumimoji="0" lang="en-GB" sz="1000" b="0" i="0" u="none" strike="noStrike" kern="1200" cap="none" spc="0" normalizeH="0" baseline="0" noProof="0" dirty="0">
                <a:ln>
                  <a:noFill/>
                </a:ln>
                <a:solidFill>
                  <a:srgbClr val="333333"/>
                </a:solidFill>
                <a:effectLst/>
                <a:uLnTx/>
                <a:uFillTx/>
                <a:ea typeface="Arial" panose="020B0604020202020204" pitchFamily="34" charset="0"/>
              </a:rPr>
              <a:t>with an even distribution of HBeAg positive and negative samples, including five samples taken 96 weeks post-baseline. </a:t>
            </a:r>
            <a:r>
              <a:rPr kumimoji="0" lang="en-GB" sz="1000" b="0" i="0" u="none" strike="noStrike" kern="1200" cap="none" spc="0" normalizeH="0" baseline="0" noProof="0" dirty="0">
                <a:ln>
                  <a:noFill/>
                </a:ln>
                <a:solidFill>
                  <a:prstClr val="black"/>
                </a:solidFill>
                <a:effectLst/>
                <a:uLnTx/>
                <a:uFillTx/>
                <a:ea typeface="Arial" panose="020B0604020202020204" pitchFamily="34" charset="0"/>
              </a:rPr>
              <a:t>Genomic DNA was sheared to 7kb fragments, barcoded for multiplexing, and enriched for HBV using the IDT xGen platform with a custom panel of biotinylated 120bp probes targeted to HBV genotypes A through H. Enriched DNA libraries were sequenced using a Pacific Biosciences Sequel II (PacBio) and compared to corresponding RNA-Seq. </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GB" sz="1000" b="1" i="0" u="none" strike="noStrike" kern="1200" cap="none" spc="0" normalizeH="0" baseline="0" noProof="0" dirty="0">
              <a:ln>
                <a:noFill/>
              </a:ln>
              <a:solidFill>
                <a:prstClr val="black"/>
              </a:solidFill>
              <a:effectLst/>
              <a:uLnTx/>
              <a:uFillTx/>
              <a:ea typeface="Arial" panose="020B0604020202020204" pitchFamily="34"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ea typeface="Arial" panose="020B0604020202020204" pitchFamily="34" charset="0"/>
              </a:rPr>
              <a:t>Results:</a:t>
            </a:r>
            <a:r>
              <a:rPr kumimoji="0" lang="en-GB" sz="1000" b="0" i="0" u="none" strike="noStrike" kern="1200" cap="none" spc="0" normalizeH="0" baseline="0" noProof="0" dirty="0">
                <a:ln>
                  <a:noFill/>
                </a:ln>
                <a:solidFill>
                  <a:prstClr val="black"/>
                </a:solidFill>
                <a:effectLst/>
                <a:uLnTx/>
                <a:uFillTx/>
                <a:ea typeface="Arial" panose="020B0604020202020204" pitchFamily="34" charset="0"/>
              </a:rPr>
              <a:t> Target enrichment increased detection of HBV sequences, and the PacBio platform produced high quality reads that were several kilobases long, many of which contained the entire viral integration sequence and thousands of base pairs of adjacent host sequences within a single read. In contrast, short read whole genome sequencing data only detected virus-host junctions. We also observed transcripts resulting from non-integrated HBV as identified by the presence of 3.2kb reads exclusive of host sequences. Host/HBV chimeric reads were compared to RNA-Seq data from the same biopsies to match transcripts with specific integration events. Several partial integration events, not associated with HBV direct repeats (DR1 and DR2), were identified and appeared transcriptionally silent despite being inserted in or near host gene loci. Most transcribed integrations contained HBV promoter sequences driving S transcript expression and are associated with the HBV DR1 region. </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00" b="1" i="0" u="none" strike="noStrike" kern="1200" cap="none" spc="0" normalizeH="0" baseline="0" noProof="0" dirty="0">
              <a:ln>
                <a:noFill/>
              </a:ln>
              <a:solidFill>
                <a:prstClr val="black"/>
              </a:solidFill>
              <a:effectLst/>
              <a:uLnTx/>
              <a:uFillTx/>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a:ln>
                  <a:noFill/>
                </a:ln>
                <a:solidFill>
                  <a:prstClr val="black"/>
                </a:solidFill>
                <a:effectLst/>
                <a:uLnTx/>
                <a:uFillTx/>
                <a:ea typeface="Arial" panose="020B0604020202020204" pitchFamily="34" charset="0"/>
              </a:rPr>
              <a:t>Conclusion:</a:t>
            </a:r>
            <a:r>
              <a:rPr kumimoji="0" lang="en-GB" sz="1000" b="0" i="0" u="none" strike="noStrike" kern="1200" cap="none" spc="0" normalizeH="0" baseline="0" noProof="0" dirty="0">
                <a:ln>
                  <a:noFill/>
                </a:ln>
                <a:solidFill>
                  <a:prstClr val="black"/>
                </a:solidFill>
                <a:effectLst/>
                <a:uLnTx/>
                <a:uFillTx/>
                <a:ea typeface="Arial" panose="020B0604020202020204" pitchFamily="34" charset="0"/>
              </a:rPr>
              <a:t> Targeted long-read sequencing provides better accuracy and deeper coverage, compared to whole genome sequencing. This assay can elucidate full primary sequence of integrated HBV, and, when paired with RNA-Seq data, can show the differences between transcriptionally active and inactive events.</a:t>
            </a:r>
            <a:endParaRPr kumimoji="0" lang="en-GB" sz="1000" b="0" i="0" u="none" strike="noStrike" kern="1200" cap="none" spc="0" normalizeH="0" baseline="0" noProof="0" dirty="0">
              <a:ln>
                <a:noFill/>
              </a:ln>
              <a:solidFill>
                <a:prstClr val="black"/>
              </a:solidFill>
              <a:effectLst/>
              <a:uLnTx/>
              <a:uFillTx/>
            </a:endParaRPr>
          </a:p>
          <a:p>
            <a:pPr marL="0" indent="0">
              <a:buNone/>
            </a:pP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6487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14</a:t>
            </a:fld>
            <a:endParaRPr lang="en-GB" dirty="0"/>
          </a:p>
        </p:txBody>
      </p:sp>
    </p:spTree>
    <p:extLst>
      <p:ext uri="{BB962C8B-B14F-4D97-AF65-F5344CB8AC3E}">
        <p14:creationId xmlns:p14="http://schemas.microsoft.com/office/powerpoint/2010/main" val="2207237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buNone/>
            </a:pPr>
            <a:r>
              <a:rPr lang="en-US" sz="1000" b="0" i="1" kern="1200" dirty="0">
                <a:solidFill>
                  <a:schemeClr val="tx1"/>
                </a:solidFill>
                <a:effectLst/>
              </a:rPr>
              <a:t>Abbreviations: BC, British Columbia; BC-HTC, BC Hepatitis Testers Cohort; MSM, </a:t>
            </a:r>
            <a:r>
              <a:rPr lang="en-GB" sz="1000" i="1" dirty="0"/>
              <a:t>men who have sex with men; SVR, sustained virologic response</a:t>
            </a:r>
            <a:endParaRPr lang="en-US" sz="1000" b="0" i="1" kern="1200" dirty="0">
              <a:solidFill>
                <a:schemeClr val="tx1"/>
              </a:solidFill>
              <a:effectLst/>
            </a:endParaRPr>
          </a:p>
          <a:p>
            <a:pPr marL="0" indent="0" rtl="0" fontAlgn="base">
              <a:buNone/>
            </a:pPr>
            <a:endParaRPr lang="en-US" sz="1000" b="1" i="0" kern="1200" dirty="0">
              <a:solidFill>
                <a:schemeClr val="tx1"/>
              </a:solidFill>
              <a:effectLst/>
            </a:endParaRPr>
          </a:p>
          <a:p>
            <a:pPr marL="0" indent="0" algn="just">
              <a:spcAft>
                <a:spcPts val="0"/>
              </a:spcAft>
              <a:buNone/>
            </a:pPr>
            <a:r>
              <a:rPr lang="en-US" sz="1000" b="1" dirty="0">
                <a:effectLst/>
                <a:ea typeface="Times New Roman" panose="02020603050405020304" pitchFamily="18" charset="0"/>
              </a:rPr>
              <a:t>AS038</a:t>
            </a:r>
            <a:endParaRPr lang="en-GB" sz="1000" dirty="0">
              <a:effectLst/>
              <a:ea typeface="Times New Roman" panose="02020603050405020304" pitchFamily="18" charset="0"/>
            </a:endParaRPr>
          </a:p>
          <a:p>
            <a:pPr marL="0" indent="0" algn="just">
              <a:spcAft>
                <a:spcPts val="0"/>
              </a:spcAft>
              <a:buNone/>
            </a:pPr>
            <a:r>
              <a:rPr lang="en-US" sz="1000" b="1" dirty="0">
                <a:effectLst/>
                <a:ea typeface="Times New Roman" panose="02020603050405020304" pitchFamily="18" charset="0"/>
              </a:rPr>
              <a:t>Population-level hepatitis C cascade of care among men who have sex with men in British Columbia, Canada</a:t>
            </a:r>
            <a:endParaRPr lang="en-GB" sz="1000" dirty="0">
              <a:effectLst/>
              <a:ea typeface="Times New Roman" panose="02020603050405020304" pitchFamily="18" charset="0"/>
            </a:endParaRPr>
          </a:p>
          <a:p>
            <a:pPr marL="0" indent="0" algn="just">
              <a:spcAft>
                <a:spcPts val="0"/>
              </a:spcAft>
              <a:buNone/>
            </a:pPr>
            <a:r>
              <a:rPr lang="en-US" sz="1000" u="sng" dirty="0">
                <a:effectLst/>
                <a:ea typeface="Times New Roman" panose="02020603050405020304" pitchFamily="18" charset="0"/>
              </a:rPr>
              <a:t>Naveed Janjua</a:t>
            </a:r>
            <a:r>
              <a:rPr lang="en-US" sz="1000" baseline="30000" dirty="0">
                <a:effectLst/>
                <a:ea typeface="Times New Roman" panose="02020603050405020304" pitchFamily="18" charset="0"/>
              </a:rPr>
              <a:t>1 2</a:t>
            </a:r>
            <a:r>
              <a:rPr lang="de-DE" sz="1000" dirty="0">
                <a:effectLst/>
                <a:ea typeface="Arial" panose="020B0604020202020204" pitchFamily="34" charset="0"/>
              </a:rPr>
              <a:t>, </a:t>
            </a:r>
            <a:r>
              <a:rPr lang="en-US" sz="1000" dirty="0">
                <a:effectLst/>
                <a:ea typeface="Times New Roman" panose="02020603050405020304" pitchFamily="18" charset="0"/>
              </a:rPr>
              <a:t>Amanda Yu</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James Wilton</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Prince Adu</a:t>
            </a:r>
            <a:r>
              <a:rPr lang="en-US" sz="1000" baseline="30000" dirty="0">
                <a:effectLst/>
                <a:ea typeface="Times New Roman" panose="02020603050405020304" pitchFamily="18" charset="0"/>
              </a:rPr>
              <a:t>1 2</a:t>
            </a:r>
            <a:r>
              <a:rPr lang="de-DE" sz="1000" dirty="0">
                <a:effectLst/>
                <a:ea typeface="Arial" panose="020B0604020202020204" pitchFamily="34" charset="0"/>
              </a:rPr>
              <a:t>, </a:t>
            </a:r>
            <a:r>
              <a:rPr lang="en-US" sz="1000" dirty="0">
                <a:effectLst/>
                <a:ea typeface="Times New Roman" panose="02020603050405020304" pitchFamily="18" charset="0"/>
              </a:rPr>
              <a:t>Dr. Margo Pearce</a:t>
            </a:r>
            <a:r>
              <a:rPr lang="en-US" sz="1000" baseline="30000" dirty="0">
                <a:effectLst/>
                <a:ea typeface="Times New Roman" panose="02020603050405020304" pitchFamily="18" charset="0"/>
              </a:rPr>
              <a:t>1 2</a:t>
            </a:r>
            <a:r>
              <a:rPr lang="de-DE" sz="1000" dirty="0">
                <a:effectLst/>
                <a:ea typeface="Arial" panose="020B0604020202020204" pitchFamily="34" charset="0"/>
              </a:rPr>
              <a:t>, </a:t>
            </a:r>
            <a:r>
              <a:rPr lang="en-US" sz="1000" dirty="0">
                <a:effectLst/>
                <a:ea typeface="Times New Roman" panose="02020603050405020304" pitchFamily="18" charset="0"/>
              </a:rPr>
              <a:t>Hasina Samji</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Geoff McKee</a:t>
            </a:r>
            <a:r>
              <a:rPr lang="en-US" sz="1000" baseline="30000" dirty="0">
                <a:effectLst/>
                <a:ea typeface="Times New Roman" panose="02020603050405020304" pitchFamily="18" charset="0"/>
              </a:rPr>
              <a:t>3</a:t>
            </a:r>
            <a:r>
              <a:rPr lang="de-DE" sz="1000" dirty="0">
                <a:effectLst/>
                <a:ea typeface="Arial" panose="020B0604020202020204" pitchFamily="34" charset="0"/>
              </a:rPr>
              <a:t>, </a:t>
            </a:r>
            <a:r>
              <a:rPr lang="en-US" sz="1000" dirty="0">
                <a:effectLst/>
                <a:ea typeface="Times New Roman" panose="02020603050405020304" pitchFamily="18" charset="0"/>
              </a:rPr>
              <a:t>Sofia Bartlett</a:t>
            </a:r>
            <a:r>
              <a:rPr lang="en-US" sz="1000" baseline="30000" dirty="0">
                <a:effectLst/>
                <a:ea typeface="Times New Roman" panose="02020603050405020304" pitchFamily="18" charset="0"/>
              </a:rPr>
              <a:t>1 4</a:t>
            </a:r>
            <a:r>
              <a:rPr lang="de-DE" sz="1000" dirty="0">
                <a:effectLst/>
                <a:ea typeface="Arial" panose="020B0604020202020204" pitchFamily="34" charset="0"/>
              </a:rPr>
              <a:t>, </a:t>
            </a:r>
            <a:r>
              <a:rPr lang="en-US" sz="1000" dirty="0">
                <a:effectLst/>
                <a:ea typeface="Times New Roman" panose="02020603050405020304" pitchFamily="18" charset="0"/>
              </a:rPr>
              <a:t>Zahid Butt</a:t>
            </a:r>
            <a:r>
              <a:rPr lang="en-US" sz="1000" baseline="30000" dirty="0">
                <a:effectLst/>
                <a:ea typeface="Times New Roman" panose="02020603050405020304" pitchFamily="18" charset="0"/>
              </a:rPr>
              <a:t>5</a:t>
            </a:r>
            <a:r>
              <a:rPr lang="de-DE" sz="1000" dirty="0">
                <a:effectLst/>
                <a:ea typeface="Arial" panose="020B0604020202020204" pitchFamily="34" charset="0"/>
              </a:rPr>
              <a:t>, </a:t>
            </a:r>
            <a:r>
              <a:rPr lang="en-US" sz="1000" dirty="0">
                <a:effectLst/>
                <a:ea typeface="Times New Roman" panose="02020603050405020304" pitchFamily="18" charset="0"/>
              </a:rPr>
              <a:t>Mawuena Binka</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Younathan Abdia</a:t>
            </a:r>
            <a:r>
              <a:rPr lang="en-US" sz="1000" baseline="30000" dirty="0">
                <a:effectLst/>
                <a:ea typeface="Times New Roman" panose="02020603050405020304" pitchFamily="18" charset="0"/>
              </a:rPr>
              <a:t>1 2</a:t>
            </a:r>
            <a:r>
              <a:rPr lang="de-DE" sz="1000" dirty="0">
                <a:effectLst/>
                <a:ea typeface="Arial" panose="020B0604020202020204" pitchFamily="34" charset="0"/>
              </a:rPr>
              <a:t>, </a:t>
            </a:r>
            <a:r>
              <a:rPr lang="en-US" sz="1000" dirty="0">
                <a:effectLst/>
                <a:ea typeface="Times New Roman" panose="02020603050405020304" pitchFamily="18" charset="0"/>
              </a:rPr>
              <a:t>Stanley Wong</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Dahn Jeong</a:t>
            </a:r>
            <a:r>
              <a:rPr lang="en-US" sz="1000" baseline="30000" dirty="0">
                <a:effectLst/>
                <a:ea typeface="Times New Roman" panose="02020603050405020304" pitchFamily="18" charset="0"/>
              </a:rPr>
              <a:t>1 2</a:t>
            </a:r>
            <a:r>
              <a:rPr lang="de-DE" sz="1000" dirty="0">
                <a:effectLst/>
                <a:ea typeface="Arial" panose="020B0604020202020204" pitchFamily="34" charset="0"/>
              </a:rPr>
              <a:t>, </a:t>
            </a:r>
            <a:r>
              <a:rPr lang="en-US" sz="1000" dirty="0">
                <a:effectLst/>
                <a:ea typeface="Times New Roman" panose="02020603050405020304" pitchFamily="18" charset="0"/>
              </a:rPr>
              <a:t>Emilia Clementi</a:t>
            </a:r>
            <a:r>
              <a:rPr lang="en-US" sz="1000" baseline="30000" dirty="0">
                <a:effectLst/>
                <a:ea typeface="Times New Roman" panose="02020603050405020304" pitchFamily="18" charset="0"/>
              </a:rPr>
              <a:t>1 2</a:t>
            </a:r>
            <a:r>
              <a:rPr lang="de-DE" sz="1000" dirty="0">
                <a:effectLst/>
                <a:ea typeface="Arial" panose="020B0604020202020204" pitchFamily="34" charset="0"/>
              </a:rPr>
              <a:t>, </a:t>
            </a:r>
            <a:r>
              <a:rPr lang="en-US" sz="1000" dirty="0">
                <a:effectLst/>
                <a:ea typeface="Times New Roman" panose="02020603050405020304" pitchFamily="18" charset="0"/>
              </a:rPr>
              <a:t>Maria Alvarez</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Dr. Jason Wong</a:t>
            </a:r>
            <a:r>
              <a:rPr lang="en-US" sz="1000" baseline="30000" dirty="0">
                <a:effectLst/>
                <a:ea typeface="Times New Roman" panose="02020603050405020304" pitchFamily="18" charset="0"/>
              </a:rPr>
              <a:t>1 2</a:t>
            </a:r>
            <a:r>
              <a:rPr lang="de-DE" sz="1000" dirty="0">
                <a:effectLst/>
                <a:ea typeface="Arial" panose="020B0604020202020204" pitchFamily="34" charset="0"/>
              </a:rPr>
              <a:t>, </a:t>
            </a:r>
            <a:r>
              <a:rPr lang="en-US" sz="1000" dirty="0">
                <a:effectLst/>
                <a:ea typeface="Times New Roman" panose="02020603050405020304" pitchFamily="18" charset="0"/>
              </a:rPr>
              <a:t>Mel Krajden</a:t>
            </a:r>
            <a:r>
              <a:rPr lang="en-US" sz="1000" baseline="30000" dirty="0">
                <a:effectLst/>
                <a:ea typeface="Times New Roman" panose="02020603050405020304" pitchFamily="18" charset="0"/>
              </a:rPr>
              <a:t>1 4</a:t>
            </a:r>
            <a:endParaRPr lang="en-GB" sz="1000" dirty="0">
              <a:effectLst/>
              <a:ea typeface="Times New Roman" panose="02020603050405020304" pitchFamily="18" charset="0"/>
            </a:endParaRPr>
          </a:p>
          <a:p>
            <a:pPr marL="0" indent="0" algn="just">
              <a:spcAft>
                <a:spcPts val="0"/>
              </a:spcAft>
              <a:buNone/>
            </a:pPr>
            <a:r>
              <a:rPr lang="en-US" sz="1000" i="1" baseline="30000" dirty="0">
                <a:effectLst/>
                <a:ea typeface="Times New Roman" panose="02020603050405020304" pitchFamily="18" charset="0"/>
              </a:rPr>
              <a:t>1</a:t>
            </a:r>
            <a:r>
              <a:rPr lang="en-US" sz="1000" i="1" dirty="0">
                <a:effectLst/>
                <a:ea typeface="Times New Roman" panose="02020603050405020304" pitchFamily="18" charset="0"/>
              </a:rPr>
              <a:t>BC Centre for Disease Control, Vancouver, Canada</a:t>
            </a:r>
            <a:r>
              <a:rPr lang="de-DE" sz="1000" dirty="0">
                <a:effectLst/>
                <a:ea typeface="Arial" panose="020B0604020202020204" pitchFamily="34" charset="0"/>
              </a:rPr>
              <a:t>, </a:t>
            </a:r>
            <a:r>
              <a:rPr lang="en-US" sz="1000" i="1" baseline="30000" dirty="0">
                <a:effectLst/>
                <a:ea typeface="Times New Roman" panose="02020603050405020304" pitchFamily="18" charset="0"/>
              </a:rPr>
              <a:t>2</a:t>
            </a:r>
            <a:r>
              <a:rPr lang="en-US" sz="1000" i="1" dirty="0">
                <a:effectLst/>
                <a:ea typeface="Times New Roman" panose="02020603050405020304" pitchFamily="18" charset="0"/>
              </a:rPr>
              <a:t>School of Population and Public Health, Vancouver, Canada</a:t>
            </a:r>
            <a:r>
              <a:rPr lang="de-DE" sz="1000" dirty="0">
                <a:effectLst/>
                <a:ea typeface="Arial" panose="020B0604020202020204" pitchFamily="34" charset="0"/>
              </a:rPr>
              <a:t>, </a:t>
            </a:r>
            <a:r>
              <a:rPr lang="en-US" sz="1000" i="1" baseline="30000" dirty="0">
                <a:effectLst/>
                <a:ea typeface="Times New Roman" panose="02020603050405020304" pitchFamily="18" charset="0"/>
              </a:rPr>
              <a:t>3</a:t>
            </a:r>
            <a:r>
              <a:rPr lang="en-US" sz="1000" i="1" dirty="0">
                <a:effectLst/>
                <a:ea typeface="Times New Roman" panose="02020603050405020304" pitchFamily="18" charset="0"/>
              </a:rPr>
              <a:t>Vancouver Coastal Health, Vancouver, Canada</a:t>
            </a:r>
            <a:r>
              <a:rPr lang="de-DE" sz="1000" dirty="0">
                <a:effectLst/>
                <a:ea typeface="Arial" panose="020B0604020202020204" pitchFamily="34" charset="0"/>
              </a:rPr>
              <a:t>, </a:t>
            </a:r>
            <a:r>
              <a:rPr lang="en-US" sz="1000" i="1" baseline="30000" dirty="0">
                <a:effectLst/>
                <a:ea typeface="Times New Roman" panose="02020603050405020304" pitchFamily="18" charset="0"/>
              </a:rPr>
              <a:t>4</a:t>
            </a:r>
            <a:r>
              <a:rPr lang="en-US" sz="1000" i="1" dirty="0">
                <a:effectLst/>
                <a:ea typeface="Times New Roman" panose="02020603050405020304" pitchFamily="18" charset="0"/>
              </a:rPr>
              <a:t>The University of British Columbia, Department of Pathology and Laboratory Medicine, Vancouver, Canada</a:t>
            </a:r>
            <a:r>
              <a:rPr lang="de-DE" sz="1000" dirty="0">
                <a:effectLst/>
                <a:ea typeface="Arial" panose="020B0604020202020204" pitchFamily="34" charset="0"/>
              </a:rPr>
              <a:t>, </a:t>
            </a:r>
            <a:r>
              <a:rPr lang="en-US" sz="1000" i="1" baseline="30000" dirty="0">
                <a:effectLst/>
                <a:ea typeface="Times New Roman" panose="02020603050405020304" pitchFamily="18" charset="0"/>
              </a:rPr>
              <a:t>5</a:t>
            </a:r>
            <a:r>
              <a:rPr lang="en-US" sz="1000" i="1" dirty="0">
                <a:effectLst/>
                <a:ea typeface="Times New Roman" panose="02020603050405020304" pitchFamily="18" charset="0"/>
              </a:rPr>
              <a:t>University of Waterloo, School of Public Health &amp; Health Systems, Waterloo, Canada</a:t>
            </a:r>
            <a:endParaRPr lang="en-GB" sz="1000" dirty="0">
              <a:effectLst/>
              <a:ea typeface="Times New Roman" panose="02020603050405020304" pitchFamily="18" charset="0"/>
            </a:endParaRPr>
          </a:p>
          <a:p>
            <a:pPr marL="0" indent="0" algn="just">
              <a:spcAft>
                <a:spcPts val="0"/>
              </a:spcAft>
              <a:buNone/>
            </a:pPr>
            <a:r>
              <a:rPr lang="en-US" sz="1000" dirty="0">
                <a:effectLst/>
                <a:ea typeface="Times New Roman" panose="02020603050405020304" pitchFamily="18" charset="0"/>
              </a:rPr>
              <a:t>Email:</a:t>
            </a:r>
            <a:r>
              <a:rPr lang="en-US" sz="1000" i="1" dirty="0">
                <a:effectLst/>
                <a:ea typeface="Times New Roman" panose="02020603050405020304" pitchFamily="18" charset="0"/>
              </a:rPr>
              <a:t> </a:t>
            </a:r>
            <a:r>
              <a:rPr lang="en-US" sz="1000" dirty="0">
                <a:effectLst/>
                <a:ea typeface="Times New Roman" panose="02020603050405020304" pitchFamily="18" charset="0"/>
              </a:rPr>
              <a:t>naveed.janjua@bccdc.ca</a:t>
            </a:r>
            <a:endParaRPr lang="en-GB" sz="1000" dirty="0">
              <a:effectLst/>
              <a:ea typeface="Times New Roman" panose="02020603050405020304" pitchFamily="18" charset="0"/>
            </a:endParaRPr>
          </a:p>
          <a:p>
            <a:pPr marL="0" indent="0" algn="just">
              <a:spcAft>
                <a:spcPts val="0"/>
              </a:spcAft>
              <a:buNone/>
            </a:pPr>
            <a:r>
              <a:rPr lang="en-US" sz="1000" b="1" dirty="0">
                <a:effectLst/>
                <a:ea typeface="Times New Roman" panose="02020603050405020304" pitchFamily="18" charset="0"/>
              </a:rPr>
              <a:t> </a:t>
            </a:r>
            <a:endParaRPr lang="en-GB" sz="1000" dirty="0">
              <a:effectLst/>
              <a:ea typeface="Times New Roman" panose="02020603050405020304" pitchFamily="18" charset="0"/>
            </a:endParaRPr>
          </a:p>
          <a:p>
            <a:pPr marL="0" indent="0" algn="just">
              <a:spcAft>
                <a:spcPts val="0"/>
              </a:spcAft>
              <a:buNone/>
            </a:pPr>
            <a:r>
              <a:rPr lang="en-US" sz="1000" b="1" dirty="0">
                <a:effectLst/>
                <a:ea typeface="Times New Roman" panose="02020603050405020304" pitchFamily="18" charset="0"/>
              </a:rPr>
              <a:t>Background and aims:</a:t>
            </a:r>
            <a:r>
              <a:rPr lang="en-US" sz="1000" dirty="0">
                <a:effectLst/>
                <a:ea typeface="Calibri" panose="020F0502020204030204" pitchFamily="34" charset="0"/>
              </a:rPr>
              <a:t> </a:t>
            </a:r>
            <a:r>
              <a:rPr lang="en-GB" sz="1000" dirty="0">
                <a:effectLst/>
                <a:ea typeface="Calibri" panose="020F0502020204030204" pitchFamily="34" charset="0"/>
              </a:rPr>
              <a:t>Gay, bisexual and other men who have sex with men (MSM) are at higher risk of hepatitis C virus (HCV) acquisition. Although monitoring progress of MSM across the care cascade is critical to achieving HCV elimination goals, there is lack of data from the population based systems for monitoring progress among MSM. We constructed the cascade of care among people diagnosed with HCV infection living in British Columbia (BC), Canada in 2018, stratified by MSM status, to compare progress in care and treatment in this population. </a:t>
            </a:r>
            <a:endParaRPr lang="en-GB" sz="1000" dirty="0">
              <a:effectLst/>
              <a:ea typeface="Times New Roman" panose="02020603050405020304" pitchFamily="18" charset="0"/>
            </a:endParaRPr>
          </a:p>
          <a:p>
            <a:pPr marL="0" indent="0" algn="just">
              <a:lnSpc>
                <a:spcPct val="115000"/>
              </a:lnSpc>
              <a:spcAft>
                <a:spcPts val="0"/>
              </a:spcAft>
              <a:buNone/>
            </a:pPr>
            <a:endParaRPr lang="en-US" sz="1000" b="1" dirty="0">
              <a:effectLst/>
              <a:ea typeface="Calibri" panose="020F0502020204030204" pitchFamily="34" charset="0"/>
            </a:endParaRPr>
          </a:p>
          <a:p>
            <a:pPr marL="0" indent="0" algn="just">
              <a:lnSpc>
                <a:spcPct val="115000"/>
              </a:lnSpc>
              <a:spcAft>
                <a:spcPts val="0"/>
              </a:spcAft>
              <a:buNone/>
            </a:pPr>
            <a:r>
              <a:rPr lang="en-US" sz="1000" b="1" dirty="0">
                <a:effectLst/>
                <a:ea typeface="Calibri" panose="020F0502020204030204" pitchFamily="34" charset="0"/>
              </a:rPr>
              <a:t>Method:</a:t>
            </a:r>
            <a:r>
              <a:rPr lang="en-US" sz="1000" dirty="0">
                <a:effectLst/>
                <a:ea typeface="Calibri" panose="020F0502020204030204" pitchFamily="34" charset="0"/>
              </a:rPr>
              <a:t> </a:t>
            </a:r>
            <a:r>
              <a:rPr lang="en-GB" sz="1000" dirty="0">
                <a:effectLst/>
                <a:ea typeface="Calibri" panose="020F0502020204030204" pitchFamily="34" charset="0"/>
              </a:rPr>
              <a:t>The BC Hepatitis Testers Cohort (BC-HTC) was used for this analysis. The BC-HTC includes all individuals tested for HCV in BC since 1990, with their data linked to all prescription drugs, medical visits, hospitalizations and mortality data. We defined six cascade of care stages: 1) anti-HCV positive (diagnosed); 2) RNA tested; 3) RNA positive, 4) genotyped; 5) initiated treatment; and 6) achieved a post-treatment sustained virologic response (SVR). We compared progression through the care cascade by MSM status. MSM identification was based on self-report as well as validated algorithm which imputed missing information with 95% specificity.</a:t>
            </a:r>
            <a:endParaRPr lang="en-GB" sz="1000" dirty="0">
              <a:effectLst/>
              <a:ea typeface="Times New Roman" panose="02020603050405020304" pitchFamily="18" charset="0"/>
            </a:endParaRPr>
          </a:p>
          <a:p>
            <a:pPr marL="0" indent="0" algn="just">
              <a:lnSpc>
                <a:spcPct val="115000"/>
              </a:lnSpc>
              <a:spcAft>
                <a:spcPts val="0"/>
              </a:spcAft>
              <a:buNone/>
            </a:pPr>
            <a:endParaRPr lang="en-US" sz="1000" b="1" dirty="0">
              <a:effectLst/>
              <a:ea typeface="Calibri" panose="020F0502020204030204" pitchFamily="34" charset="0"/>
            </a:endParaRPr>
          </a:p>
          <a:p>
            <a:pPr marL="0" indent="0" algn="just">
              <a:lnSpc>
                <a:spcPct val="115000"/>
              </a:lnSpc>
              <a:spcAft>
                <a:spcPts val="0"/>
              </a:spcAft>
              <a:buNone/>
            </a:pPr>
            <a:r>
              <a:rPr lang="en-US" sz="1000" b="1" dirty="0">
                <a:effectLst/>
                <a:ea typeface="Calibri" panose="020F0502020204030204" pitchFamily="34" charset="0"/>
              </a:rPr>
              <a:t>Results:</a:t>
            </a:r>
            <a:r>
              <a:rPr lang="en-US" sz="1000" dirty="0">
                <a:effectLst/>
                <a:ea typeface="Calibri" panose="020F0502020204030204" pitchFamily="34" charset="0"/>
              </a:rPr>
              <a:t> </a:t>
            </a:r>
            <a:r>
              <a:rPr lang="en-GB" sz="1000" dirty="0">
                <a:effectLst/>
                <a:ea typeface="Times New Roman" panose="02020603050405020304" pitchFamily="18" charset="0"/>
              </a:rPr>
              <a:t>Of 33,647 males diagnosed with HCV and alive in 2018, 3,940 were MSM and 29,707 were non-MSM. Slightly more MSM (3,314, 84%) received confirmatory HCV RNA testing compared non-MSM (24,264, 82%). Among those with a positive RNA test, there was no difference in progression to genotyping between the MSM and non-MSM groups (2,231, 90% vs 16,514, 90%). However, slightly more MSM initiated treatment than non-MSM (1,406, 63% vs 9,964, 60%). There was a substantial increase in treatment uptake between 2012 and 2018 among both groups (MSM: 37% to 63%; Non-MSM: 36% to 60%). Among those who were RNA positive, treatment uptake was slightly higher among MSM than non-MSM (1,406/ 2,473, 57% vs. 9,964/ 18,427, 54%). Among those who received treatment and were assessed for SVR, a similar proportion achieved SVR (MSM: 1,011/1,111, 91% vs non-MSM: 6,608/7,319, 90%).</a:t>
            </a:r>
          </a:p>
          <a:p>
            <a:pPr marL="0" indent="0">
              <a:buNone/>
            </a:pPr>
            <a:endParaRPr lang="en-US" sz="1000" b="1" dirty="0">
              <a:effectLst/>
              <a:ea typeface="Calibri" panose="020F0502020204030204" pitchFamily="34" charset="0"/>
            </a:endParaRPr>
          </a:p>
          <a:p>
            <a:pPr marL="0" indent="0">
              <a:buNone/>
            </a:pPr>
            <a:r>
              <a:rPr lang="en-US" sz="1000" b="1" dirty="0">
                <a:effectLst/>
                <a:ea typeface="Calibri" panose="020F0502020204030204" pitchFamily="34" charset="0"/>
              </a:rPr>
              <a:t>Conclusion:</a:t>
            </a:r>
            <a:r>
              <a:rPr lang="en-US" sz="1000" dirty="0">
                <a:effectLst/>
                <a:ea typeface="Calibri" panose="020F0502020204030204" pitchFamily="34" charset="0"/>
              </a:rPr>
              <a:t> </a:t>
            </a:r>
            <a:r>
              <a:rPr lang="en-GB" sz="1000" dirty="0">
                <a:effectLst/>
                <a:ea typeface="Times New Roman" panose="02020603050405020304" pitchFamily="18" charset="0"/>
              </a:rPr>
              <a:t>There has been substantial progression across the care cascade stages after introduction of DAAs. MSM had slightly better progression than non-MSM across the testing, care and treatment cascade.</a:t>
            </a: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92819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US" sz="1000" b="0" i="1" u="none" strike="noStrike" kern="1200" cap="none" spc="0" normalizeH="0" baseline="0" noProof="0" dirty="0">
                <a:ln>
                  <a:noFill/>
                </a:ln>
                <a:solidFill>
                  <a:prstClr val="black"/>
                </a:solidFill>
                <a:effectLst/>
                <a:uLnTx/>
                <a:uFillTx/>
              </a:rPr>
              <a:t>Abbreviations: DAAs, direct acting antivirals; MSM, men who have sex with men; PCR, polymerase chain reaction; SVR, sustained virologic response</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US" sz="1000" b="0" i="1" u="none" strike="noStrike" kern="1200" cap="none" spc="0" normalizeH="0" baseline="0" noProof="0" dirty="0">
              <a:ln>
                <a:noFill/>
              </a:ln>
              <a:solidFill>
                <a:prstClr val="black"/>
              </a:solidFill>
              <a:effectLst/>
              <a:uLnTx/>
              <a:uFillTx/>
            </a:endParaRPr>
          </a:p>
          <a:p>
            <a:pPr marL="0" indent="0" algn="just">
              <a:spcAft>
                <a:spcPts val="0"/>
              </a:spcAft>
              <a:buNone/>
            </a:pPr>
            <a:r>
              <a:rPr lang="en-US" sz="1000" b="1" dirty="0">
                <a:effectLst/>
                <a:ea typeface="Times New Roman" panose="02020603050405020304" pitchFamily="18" charset="0"/>
              </a:rPr>
              <a:t>AS038</a:t>
            </a:r>
            <a:endParaRPr lang="en-GB" sz="1000" dirty="0">
              <a:effectLst/>
              <a:ea typeface="Times New Roman" panose="02020603050405020304" pitchFamily="18" charset="0"/>
            </a:endParaRPr>
          </a:p>
          <a:p>
            <a:pPr marL="0" indent="0" algn="just">
              <a:spcAft>
                <a:spcPts val="0"/>
              </a:spcAft>
              <a:buNone/>
            </a:pPr>
            <a:r>
              <a:rPr lang="en-US" sz="1000" b="1" dirty="0">
                <a:effectLst/>
                <a:ea typeface="Times New Roman" panose="02020603050405020304" pitchFamily="18" charset="0"/>
              </a:rPr>
              <a:t>Population-level hepatitis C cascade of care among men who have sex with men in British Columbia, Canada</a:t>
            </a:r>
            <a:endParaRPr lang="en-GB" sz="1000" dirty="0">
              <a:effectLst/>
              <a:ea typeface="Times New Roman" panose="02020603050405020304" pitchFamily="18" charset="0"/>
            </a:endParaRPr>
          </a:p>
          <a:p>
            <a:pPr marL="0" indent="0" algn="just">
              <a:spcAft>
                <a:spcPts val="0"/>
              </a:spcAft>
              <a:buNone/>
            </a:pPr>
            <a:r>
              <a:rPr lang="en-US" sz="1000" u="sng" dirty="0">
                <a:effectLst/>
                <a:ea typeface="Times New Roman" panose="02020603050405020304" pitchFamily="18" charset="0"/>
              </a:rPr>
              <a:t>Naveed Janjua</a:t>
            </a:r>
            <a:r>
              <a:rPr lang="en-US" sz="1000" baseline="30000" dirty="0">
                <a:effectLst/>
                <a:ea typeface="Times New Roman" panose="02020603050405020304" pitchFamily="18" charset="0"/>
              </a:rPr>
              <a:t>1 2</a:t>
            </a:r>
            <a:r>
              <a:rPr lang="de-DE" sz="1000" dirty="0">
                <a:effectLst/>
                <a:ea typeface="Arial" panose="020B0604020202020204" pitchFamily="34" charset="0"/>
              </a:rPr>
              <a:t>, </a:t>
            </a:r>
            <a:r>
              <a:rPr lang="en-US" sz="1000" dirty="0">
                <a:effectLst/>
                <a:ea typeface="Times New Roman" panose="02020603050405020304" pitchFamily="18" charset="0"/>
              </a:rPr>
              <a:t>Amanda Yu</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James Wilton</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Prince Adu</a:t>
            </a:r>
            <a:r>
              <a:rPr lang="en-US" sz="1000" baseline="30000" dirty="0">
                <a:effectLst/>
                <a:ea typeface="Times New Roman" panose="02020603050405020304" pitchFamily="18" charset="0"/>
              </a:rPr>
              <a:t>1 2</a:t>
            </a:r>
            <a:r>
              <a:rPr lang="de-DE" sz="1000" dirty="0">
                <a:effectLst/>
                <a:ea typeface="Arial" panose="020B0604020202020204" pitchFamily="34" charset="0"/>
              </a:rPr>
              <a:t>, </a:t>
            </a:r>
            <a:r>
              <a:rPr lang="en-US" sz="1000" dirty="0">
                <a:effectLst/>
                <a:ea typeface="Times New Roman" panose="02020603050405020304" pitchFamily="18" charset="0"/>
              </a:rPr>
              <a:t>Dr. Margo Pearce</a:t>
            </a:r>
            <a:r>
              <a:rPr lang="en-US" sz="1000" baseline="30000" dirty="0">
                <a:effectLst/>
                <a:ea typeface="Times New Roman" panose="02020603050405020304" pitchFamily="18" charset="0"/>
              </a:rPr>
              <a:t>1 2</a:t>
            </a:r>
            <a:r>
              <a:rPr lang="de-DE" sz="1000" dirty="0">
                <a:effectLst/>
                <a:ea typeface="Arial" panose="020B0604020202020204" pitchFamily="34" charset="0"/>
              </a:rPr>
              <a:t>, </a:t>
            </a:r>
            <a:r>
              <a:rPr lang="en-US" sz="1000" dirty="0">
                <a:effectLst/>
                <a:ea typeface="Times New Roman" panose="02020603050405020304" pitchFamily="18" charset="0"/>
              </a:rPr>
              <a:t>Hasina Samji</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Geoff McKee</a:t>
            </a:r>
            <a:r>
              <a:rPr lang="en-US" sz="1000" baseline="30000" dirty="0">
                <a:effectLst/>
                <a:ea typeface="Times New Roman" panose="02020603050405020304" pitchFamily="18" charset="0"/>
              </a:rPr>
              <a:t>3</a:t>
            </a:r>
            <a:r>
              <a:rPr lang="de-DE" sz="1000" dirty="0">
                <a:effectLst/>
                <a:ea typeface="Arial" panose="020B0604020202020204" pitchFamily="34" charset="0"/>
              </a:rPr>
              <a:t>, </a:t>
            </a:r>
            <a:r>
              <a:rPr lang="en-US" sz="1000" dirty="0">
                <a:effectLst/>
                <a:ea typeface="Times New Roman" panose="02020603050405020304" pitchFamily="18" charset="0"/>
              </a:rPr>
              <a:t>Sofia Bartlett</a:t>
            </a:r>
            <a:r>
              <a:rPr lang="en-US" sz="1000" baseline="30000" dirty="0">
                <a:effectLst/>
                <a:ea typeface="Times New Roman" panose="02020603050405020304" pitchFamily="18" charset="0"/>
              </a:rPr>
              <a:t>1 4</a:t>
            </a:r>
            <a:r>
              <a:rPr lang="de-DE" sz="1000" dirty="0">
                <a:effectLst/>
                <a:ea typeface="Arial" panose="020B0604020202020204" pitchFamily="34" charset="0"/>
              </a:rPr>
              <a:t>, </a:t>
            </a:r>
            <a:r>
              <a:rPr lang="en-US" sz="1000" dirty="0">
                <a:effectLst/>
                <a:ea typeface="Times New Roman" panose="02020603050405020304" pitchFamily="18" charset="0"/>
              </a:rPr>
              <a:t>Zahid Butt</a:t>
            </a:r>
            <a:r>
              <a:rPr lang="en-US" sz="1000" baseline="30000" dirty="0">
                <a:effectLst/>
                <a:ea typeface="Times New Roman" panose="02020603050405020304" pitchFamily="18" charset="0"/>
              </a:rPr>
              <a:t>5</a:t>
            </a:r>
            <a:r>
              <a:rPr lang="de-DE" sz="1000" dirty="0">
                <a:effectLst/>
                <a:ea typeface="Arial" panose="020B0604020202020204" pitchFamily="34" charset="0"/>
              </a:rPr>
              <a:t>, </a:t>
            </a:r>
            <a:r>
              <a:rPr lang="en-US" sz="1000" dirty="0">
                <a:effectLst/>
                <a:ea typeface="Times New Roman" panose="02020603050405020304" pitchFamily="18" charset="0"/>
              </a:rPr>
              <a:t>Mawuena Binka</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Younathan Abdia</a:t>
            </a:r>
            <a:r>
              <a:rPr lang="en-US" sz="1000" baseline="30000" dirty="0">
                <a:effectLst/>
                <a:ea typeface="Times New Roman" panose="02020603050405020304" pitchFamily="18" charset="0"/>
              </a:rPr>
              <a:t>1 2</a:t>
            </a:r>
            <a:r>
              <a:rPr lang="de-DE" sz="1000" dirty="0">
                <a:effectLst/>
                <a:ea typeface="Arial" panose="020B0604020202020204" pitchFamily="34" charset="0"/>
              </a:rPr>
              <a:t>, </a:t>
            </a:r>
            <a:r>
              <a:rPr lang="en-US" sz="1000" dirty="0">
                <a:effectLst/>
                <a:ea typeface="Times New Roman" panose="02020603050405020304" pitchFamily="18" charset="0"/>
              </a:rPr>
              <a:t>Stanley Wong</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Dahn Jeong</a:t>
            </a:r>
            <a:r>
              <a:rPr lang="en-US" sz="1000" baseline="30000" dirty="0">
                <a:effectLst/>
                <a:ea typeface="Times New Roman" panose="02020603050405020304" pitchFamily="18" charset="0"/>
              </a:rPr>
              <a:t>1 2</a:t>
            </a:r>
            <a:r>
              <a:rPr lang="de-DE" sz="1000" dirty="0">
                <a:effectLst/>
                <a:ea typeface="Arial" panose="020B0604020202020204" pitchFamily="34" charset="0"/>
              </a:rPr>
              <a:t>, </a:t>
            </a:r>
            <a:r>
              <a:rPr lang="en-US" sz="1000" dirty="0">
                <a:effectLst/>
                <a:ea typeface="Times New Roman" panose="02020603050405020304" pitchFamily="18" charset="0"/>
              </a:rPr>
              <a:t>Emilia Clementi</a:t>
            </a:r>
            <a:r>
              <a:rPr lang="en-US" sz="1000" baseline="30000" dirty="0">
                <a:effectLst/>
                <a:ea typeface="Times New Roman" panose="02020603050405020304" pitchFamily="18" charset="0"/>
              </a:rPr>
              <a:t>1 2</a:t>
            </a:r>
            <a:r>
              <a:rPr lang="de-DE" sz="1000" dirty="0">
                <a:effectLst/>
                <a:ea typeface="Arial" panose="020B0604020202020204" pitchFamily="34" charset="0"/>
              </a:rPr>
              <a:t>, </a:t>
            </a:r>
            <a:r>
              <a:rPr lang="en-US" sz="1000" dirty="0">
                <a:effectLst/>
                <a:ea typeface="Times New Roman" panose="02020603050405020304" pitchFamily="18" charset="0"/>
              </a:rPr>
              <a:t>Maria Alvarez</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Dr. Jason Wong</a:t>
            </a:r>
            <a:r>
              <a:rPr lang="en-US" sz="1000" baseline="30000" dirty="0">
                <a:effectLst/>
                <a:ea typeface="Times New Roman" panose="02020603050405020304" pitchFamily="18" charset="0"/>
              </a:rPr>
              <a:t>1 2</a:t>
            </a:r>
            <a:r>
              <a:rPr lang="de-DE" sz="1000" dirty="0">
                <a:effectLst/>
                <a:ea typeface="Arial" panose="020B0604020202020204" pitchFamily="34" charset="0"/>
              </a:rPr>
              <a:t>, </a:t>
            </a:r>
            <a:r>
              <a:rPr lang="en-US" sz="1000" dirty="0">
                <a:effectLst/>
                <a:ea typeface="Times New Roman" panose="02020603050405020304" pitchFamily="18" charset="0"/>
              </a:rPr>
              <a:t>Mel Krajden</a:t>
            </a:r>
            <a:r>
              <a:rPr lang="en-US" sz="1000" baseline="30000" dirty="0">
                <a:effectLst/>
                <a:ea typeface="Times New Roman" panose="02020603050405020304" pitchFamily="18" charset="0"/>
              </a:rPr>
              <a:t>1 4</a:t>
            </a:r>
            <a:endParaRPr lang="en-GB" sz="1000" dirty="0">
              <a:effectLst/>
              <a:ea typeface="Times New Roman" panose="02020603050405020304" pitchFamily="18" charset="0"/>
            </a:endParaRPr>
          </a:p>
          <a:p>
            <a:pPr marL="0" indent="0" algn="just">
              <a:spcAft>
                <a:spcPts val="0"/>
              </a:spcAft>
              <a:buNone/>
            </a:pPr>
            <a:r>
              <a:rPr lang="en-US" sz="1000" i="1" baseline="30000" dirty="0">
                <a:effectLst/>
                <a:ea typeface="Times New Roman" panose="02020603050405020304" pitchFamily="18" charset="0"/>
              </a:rPr>
              <a:t>1</a:t>
            </a:r>
            <a:r>
              <a:rPr lang="en-US" sz="1000" i="1" dirty="0">
                <a:effectLst/>
                <a:ea typeface="Times New Roman" panose="02020603050405020304" pitchFamily="18" charset="0"/>
              </a:rPr>
              <a:t>BC Centre for Disease Control, Vancouver, Canada</a:t>
            </a:r>
            <a:r>
              <a:rPr lang="de-DE" sz="1000" dirty="0">
                <a:effectLst/>
                <a:ea typeface="Arial" panose="020B0604020202020204" pitchFamily="34" charset="0"/>
              </a:rPr>
              <a:t>, </a:t>
            </a:r>
            <a:r>
              <a:rPr lang="en-US" sz="1000" i="1" baseline="30000" dirty="0">
                <a:effectLst/>
                <a:ea typeface="Times New Roman" panose="02020603050405020304" pitchFamily="18" charset="0"/>
              </a:rPr>
              <a:t>2</a:t>
            </a:r>
            <a:r>
              <a:rPr lang="en-US" sz="1000" i="1" dirty="0">
                <a:effectLst/>
                <a:ea typeface="Times New Roman" panose="02020603050405020304" pitchFamily="18" charset="0"/>
              </a:rPr>
              <a:t>School of Population and Public Health, Vancouver, Canada</a:t>
            </a:r>
            <a:r>
              <a:rPr lang="de-DE" sz="1000" dirty="0">
                <a:effectLst/>
                <a:ea typeface="Arial" panose="020B0604020202020204" pitchFamily="34" charset="0"/>
              </a:rPr>
              <a:t>, </a:t>
            </a:r>
            <a:r>
              <a:rPr lang="en-US" sz="1000" i="1" baseline="30000" dirty="0">
                <a:effectLst/>
                <a:ea typeface="Times New Roman" panose="02020603050405020304" pitchFamily="18" charset="0"/>
              </a:rPr>
              <a:t>3</a:t>
            </a:r>
            <a:r>
              <a:rPr lang="en-US" sz="1000" i="1" dirty="0">
                <a:effectLst/>
                <a:ea typeface="Times New Roman" panose="02020603050405020304" pitchFamily="18" charset="0"/>
              </a:rPr>
              <a:t>Vancouver Coastal Health, Vancouver, Canada</a:t>
            </a:r>
            <a:r>
              <a:rPr lang="de-DE" sz="1000" dirty="0">
                <a:effectLst/>
                <a:ea typeface="Arial" panose="020B0604020202020204" pitchFamily="34" charset="0"/>
              </a:rPr>
              <a:t>, </a:t>
            </a:r>
            <a:r>
              <a:rPr lang="en-US" sz="1000" i="1" baseline="30000" dirty="0">
                <a:effectLst/>
                <a:ea typeface="Times New Roman" panose="02020603050405020304" pitchFamily="18" charset="0"/>
              </a:rPr>
              <a:t>4</a:t>
            </a:r>
            <a:r>
              <a:rPr lang="en-US" sz="1000" i="1" dirty="0">
                <a:effectLst/>
                <a:ea typeface="Times New Roman" panose="02020603050405020304" pitchFamily="18" charset="0"/>
              </a:rPr>
              <a:t>The University of British Columbia, Department of Pathology and Laboratory Medicine, Vancouver, Canada</a:t>
            </a:r>
            <a:r>
              <a:rPr lang="de-DE" sz="1000" dirty="0">
                <a:effectLst/>
                <a:ea typeface="Arial" panose="020B0604020202020204" pitchFamily="34" charset="0"/>
              </a:rPr>
              <a:t>, </a:t>
            </a:r>
            <a:r>
              <a:rPr lang="en-US" sz="1000" i="1" baseline="30000" dirty="0">
                <a:effectLst/>
                <a:ea typeface="Times New Roman" panose="02020603050405020304" pitchFamily="18" charset="0"/>
              </a:rPr>
              <a:t>5</a:t>
            </a:r>
            <a:r>
              <a:rPr lang="en-US" sz="1000" i="1" dirty="0">
                <a:effectLst/>
                <a:ea typeface="Times New Roman" panose="02020603050405020304" pitchFamily="18" charset="0"/>
              </a:rPr>
              <a:t>University of Waterloo, School of Public Health &amp; Health Systems, Waterloo, Canada</a:t>
            </a:r>
            <a:endParaRPr lang="en-GB" sz="1000" dirty="0">
              <a:effectLst/>
              <a:ea typeface="Times New Roman" panose="02020603050405020304" pitchFamily="18" charset="0"/>
            </a:endParaRPr>
          </a:p>
          <a:p>
            <a:pPr marL="0" indent="0" algn="just">
              <a:spcAft>
                <a:spcPts val="0"/>
              </a:spcAft>
              <a:buNone/>
            </a:pPr>
            <a:r>
              <a:rPr lang="en-US" sz="1000" dirty="0">
                <a:effectLst/>
                <a:ea typeface="Times New Roman" panose="02020603050405020304" pitchFamily="18" charset="0"/>
              </a:rPr>
              <a:t>Email:</a:t>
            </a:r>
            <a:r>
              <a:rPr lang="en-US" sz="1000" i="1" dirty="0">
                <a:effectLst/>
                <a:ea typeface="Times New Roman" panose="02020603050405020304" pitchFamily="18" charset="0"/>
              </a:rPr>
              <a:t> </a:t>
            </a:r>
            <a:r>
              <a:rPr lang="en-US" sz="1000" dirty="0">
                <a:effectLst/>
                <a:ea typeface="Times New Roman" panose="02020603050405020304" pitchFamily="18" charset="0"/>
              </a:rPr>
              <a:t>naveed.janjua@bccdc.ca</a:t>
            </a:r>
            <a:endParaRPr lang="en-GB" sz="1000" dirty="0">
              <a:effectLst/>
              <a:ea typeface="Times New Roman" panose="02020603050405020304" pitchFamily="18" charset="0"/>
            </a:endParaRPr>
          </a:p>
          <a:p>
            <a:pPr marL="0" indent="0" algn="just">
              <a:spcAft>
                <a:spcPts val="0"/>
              </a:spcAft>
              <a:buNone/>
            </a:pPr>
            <a:r>
              <a:rPr lang="en-US" sz="1000" b="1" dirty="0">
                <a:effectLst/>
                <a:ea typeface="Times New Roman" panose="02020603050405020304" pitchFamily="18" charset="0"/>
              </a:rPr>
              <a:t>  </a:t>
            </a:r>
            <a:endParaRPr lang="en-GB" sz="1000" dirty="0">
              <a:effectLst/>
              <a:ea typeface="Times New Roman" panose="02020603050405020304" pitchFamily="18" charset="0"/>
            </a:endParaRPr>
          </a:p>
          <a:p>
            <a:pPr marL="0" indent="0" algn="just">
              <a:lnSpc>
                <a:spcPct val="115000"/>
              </a:lnSpc>
              <a:spcAft>
                <a:spcPts val="0"/>
              </a:spcAft>
              <a:buNone/>
            </a:pPr>
            <a:r>
              <a:rPr lang="en-US" sz="1000" b="1" dirty="0">
                <a:effectLst/>
                <a:ea typeface="Times New Roman" panose="02020603050405020304" pitchFamily="18" charset="0"/>
              </a:rPr>
              <a:t>Background and aims:</a:t>
            </a:r>
            <a:r>
              <a:rPr lang="en-US" sz="1000" dirty="0">
                <a:effectLst/>
                <a:ea typeface="Calibri" panose="020F0502020204030204" pitchFamily="34" charset="0"/>
              </a:rPr>
              <a:t> </a:t>
            </a:r>
            <a:r>
              <a:rPr lang="en-GB" sz="1000" dirty="0">
                <a:effectLst/>
                <a:ea typeface="Calibri" panose="020F0502020204030204" pitchFamily="34" charset="0"/>
              </a:rPr>
              <a:t>Gay, bisexual and other men who have sex with men (MSM) are at higher risk of hepatitis C virus (HCV) acquisition. Although monitoring progress of MSM across the care cascade is critical to achieving HCV elimination goals, there is lack of data from the population based systems for monitoring progress among MSM. We constructed the cascade of care among people diagnosed with HCV infection living in British Columbia (BC), Canada in 2018, stratified by MSM status, to compare progress in care and treatment in this population. </a:t>
            </a:r>
            <a:endParaRPr lang="en-GB" sz="1000" dirty="0">
              <a:effectLst/>
              <a:ea typeface="Times New Roman" panose="02020603050405020304" pitchFamily="18" charset="0"/>
            </a:endParaRPr>
          </a:p>
          <a:p>
            <a:pPr marL="0" indent="0" algn="just">
              <a:lnSpc>
                <a:spcPct val="115000"/>
              </a:lnSpc>
              <a:spcAft>
                <a:spcPts val="0"/>
              </a:spcAft>
              <a:buNone/>
            </a:pPr>
            <a:endParaRPr lang="en-US" sz="1000" b="1" dirty="0">
              <a:effectLst/>
              <a:ea typeface="Calibri" panose="020F0502020204030204" pitchFamily="34" charset="0"/>
            </a:endParaRPr>
          </a:p>
          <a:p>
            <a:pPr marL="0" indent="0" algn="just">
              <a:lnSpc>
                <a:spcPct val="115000"/>
              </a:lnSpc>
              <a:spcAft>
                <a:spcPts val="0"/>
              </a:spcAft>
              <a:buNone/>
            </a:pPr>
            <a:r>
              <a:rPr lang="en-US" sz="1000" b="1" dirty="0">
                <a:effectLst/>
                <a:ea typeface="Calibri" panose="020F0502020204030204" pitchFamily="34" charset="0"/>
              </a:rPr>
              <a:t>Method:</a:t>
            </a:r>
            <a:r>
              <a:rPr lang="en-US" sz="1000" dirty="0">
                <a:effectLst/>
                <a:ea typeface="Calibri" panose="020F0502020204030204" pitchFamily="34" charset="0"/>
              </a:rPr>
              <a:t> </a:t>
            </a:r>
            <a:r>
              <a:rPr lang="en-GB" sz="1000" dirty="0">
                <a:effectLst/>
                <a:ea typeface="Calibri" panose="020F0502020204030204" pitchFamily="34" charset="0"/>
              </a:rPr>
              <a:t>The BC Hepatitis Testers Cohort (BC-HTC) was used for this analysis. The BC-HTC includes all individuals tested for HCV in BC since 1990, with their data linked to all prescription drugs, medical visits, hospitalizations and mortality data. We defined six cascade of care stages: 1) anti-HCV positive (diagnosed); 2) RNA tested; 3) RNA positive, 4) genotyped; 5) initiated treatment; and 6) achieved a post-treatment sustained virologic response (SVR). We compared progression through the care cascade by MSM status. MSM identification was based on self-report as well as validated algorithm which imputed missing information with 95% specificity.</a:t>
            </a:r>
            <a:endParaRPr lang="en-GB" sz="1000" dirty="0">
              <a:effectLst/>
              <a:ea typeface="Times New Roman" panose="02020603050405020304" pitchFamily="18" charset="0"/>
            </a:endParaRPr>
          </a:p>
          <a:p>
            <a:pPr marL="0" indent="0" algn="just">
              <a:lnSpc>
                <a:spcPct val="115000"/>
              </a:lnSpc>
              <a:spcAft>
                <a:spcPts val="0"/>
              </a:spcAft>
              <a:buNone/>
            </a:pPr>
            <a:endParaRPr lang="en-US" sz="1000" b="1" dirty="0">
              <a:effectLst/>
              <a:ea typeface="Calibri" panose="020F0502020204030204" pitchFamily="34" charset="0"/>
            </a:endParaRPr>
          </a:p>
          <a:p>
            <a:pPr marL="0" indent="0" algn="just">
              <a:lnSpc>
                <a:spcPct val="115000"/>
              </a:lnSpc>
              <a:spcAft>
                <a:spcPts val="0"/>
              </a:spcAft>
              <a:buNone/>
            </a:pPr>
            <a:r>
              <a:rPr lang="en-US" sz="1000" b="1" dirty="0">
                <a:effectLst/>
                <a:ea typeface="Calibri" panose="020F0502020204030204" pitchFamily="34" charset="0"/>
              </a:rPr>
              <a:t>Results:</a:t>
            </a:r>
            <a:r>
              <a:rPr lang="en-US" sz="1000" dirty="0">
                <a:effectLst/>
                <a:ea typeface="Calibri" panose="020F0502020204030204" pitchFamily="34" charset="0"/>
              </a:rPr>
              <a:t> </a:t>
            </a:r>
            <a:r>
              <a:rPr lang="en-GB" sz="1000" dirty="0">
                <a:effectLst/>
                <a:ea typeface="Times New Roman" panose="02020603050405020304" pitchFamily="18" charset="0"/>
              </a:rPr>
              <a:t>Of 33,647 males diagnosed with HCV and alive in 2018, 3,940 were MSM and 29,707 were non-MSM. Slightly more MSM (3,314, 84%) received confirmatory HCV RNA testing compared non-MSM (24,264, 82%). Among those with a positive RNA test, there was no difference in progression to genotyping between the MSM and non-MSM groups (2,231, 90% vs 16,514, 90%). However, slightly more MSM initiated treatment than non-MSM (1,406, 63% vs 9,964, 60%). There was a substantial increase in treatment uptake between 2012 and 2018 among both groups (MSM: 37% to 63%; Non-MSM: 36% to 60%). Among those who were RNA positive, treatment uptake was slightly higher among MSM than non-MSM (1,406/ 2,473, 57% vs. 9,964/ 18,427, 54%). Among those who received treatment and were assessed for SVR, a similar proportion achieved SVR (MSM: 1,011/1,111, 91% vs non-MSM: 6,608/7,319, 90%).</a:t>
            </a:r>
          </a:p>
          <a:p>
            <a:pPr marL="0" indent="0">
              <a:buNone/>
            </a:pPr>
            <a:endParaRPr lang="en-US" sz="1000" b="1" dirty="0">
              <a:effectLst/>
              <a:ea typeface="Calibri" panose="020F0502020204030204" pitchFamily="34" charset="0"/>
            </a:endParaRPr>
          </a:p>
          <a:p>
            <a:pPr marL="0" indent="0">
              <a:buNone/>
            </a:pPr>
            <a:r>
              <a:rPr lang="en-US" sz="1000" b="1" dirty="0">
                <a:effectLst/>
                <a:ea typeface="Calibri" panose="020F0502020204030204" pitchFamily="34" charset="0"/>
              </a:rPr>
              <a:t>Conclusion:</a:t>
            </a:r>
            <a:r>
              <a:rPr lang="en-US" sz="1000" dirty="0">
                <a:effectLst/>
                <a:ea typeface="Calibri" panose="020F0502020204030204" pitchFamily="34" charset="0"/>
              </a:rPr>
              <a:t> </a:t>
            </a:r>
            <a:r>
              <a:rPr lang="en-GB" sz="1000" dirty="0">
                <a:effectLst/>
                <a:ea typeface="Times New Roman" panose="02020603050405020304" pitchFamily="18" charset="0"/>
              </a:rPr>
              <a:t>There has been substantial progression across the care cascade stages after introduction of DAAs. MSM had slightly better progression than non-MSM across the testing, care and treatment cascade.</a:t>
            </a: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6487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buNone/>
            </a:pPr>
            <a:r>
              <a:rPr lang="en-US" sz="1000" b="0" i="1" kern="1200" dirty="0">
                <a:solidFill>
                  <a:schemeClr val="tx1"/>
                </a:solidFill>
                <a:effectLst/>
              </a:rPr>
              <a:t>Abbreviations:</a:t>
            </a:r>
          </a:p>
          <a:p>
            <a:pPr marL="0" indent="0" rtl="0" fontAlgn="base">
              <a:buNone/>
            </a:pPr>
            <a:endParaRPr lang="en-US" sz="1000" b="1" i="0" kern="1200" dirty="0">
              <a:solidFill>
                <a:schemeClr val="tx1"/>
              </a:solidFill>
              <a:effectLst/>
            </a:endParaRPr>
          </a:p>
          <a:p>
            <a:pPr marL="0" indent="0" algn="just">
              <a:spcAft>
                <a:spcPts val="0"/>
              </a:spcAft>
              <a:buNone/>
            </a:pPr>
            <a:r>
              <a:rPr lang="en-US" sz="1000" b="1" dirty="0">
                <a:effectLst/>
                <a:ea typeface="Times New Roman" panose="02020603050405020304" pitchFamily="18" charset="0"/>
              </a:rPr>
              <a:t>AS040</a:t>
            </a:r>
            <a:endParaRPr lang="en-GB" sz="1000" dirty="0">
              <a:effectLst/>
              <a:ea typeface="Times New Roman" panose="02020603050405020304" pitchFamily="18" charset="0"/>
            </a:endParaRPr>
          </a:p>
          <a:p>
            <a:pPr marL="0" indent="0" algn="just">
              <a:spcAft>
                <a:spcPts val="0"/>
              </a:spcAft>
              <a:buNone/>
            </a:pPr>
            <a:r>
              <a:rPr lang="en-US" sz="1000" b="1" dirty="0">
                <a:effectLst/>
                <a:ea typeface="Times New Roman" panose="02020603050405020304" pitchFamily="18" charset="0"/>
              </a:rPr>
              <a:t>Hepatitis C infection in the Spanish prison system. Elimination is a dream at our fingertips</a:t>
            </a:r>
            <a:endParaRPr lang="en-GB" sz="1000" dirty="0">
              <a:effectLst/>
              <a:ea typeface="Times New Roman" panose="02020603050405020304" pitchFamily="18" charset="0"/>
            </a:endParaRPr>
          </a:p>
          <a:p>
            <a:pPr marL="0" indent="0" algn="just">
              <a:spcAft>
                <a:spcPts val="0"/>
              </a:spcAft>
              <a:buNone/>
            </a:pPr>
            <a:r>
              <a:rPr lang="en-US" sz="1000" u="sng" dirty="0">
                <a:effectLst/>
                <a:ea typeface="Times New Roman" panose="02020603050405020304" pitchFamily="18" charset="0"/>
              </a:rPr>
              <a:t>Joaquin Cabezas</a:t>
            </a:r>
            <a:r>
              <a:rPr lang="en-US" sz="1000" baseline="30000" dirty="0">
                <a:effectLst/>
                <a:ea typeface="Times New Roman" panose="02020603050405020304" pitchFamily="18" charset="0"/>
              </a:rPr>
              <a:t>1 2</a:t>
            </a:r>
            <a:r>
              <a:rPr lang="de-DE" sz="1000" dirty="0">
                <a:effectLst/>
                <a:ea typeface="Arial" panose="020B0604020202020204" pitchFamily="34" charset="0"/>
              </a:rPr>
              <a:t>, </a:t>
            </a:r>
            <a:r>
              <a:rPr lang="en-US" sz="1000" dirty="0">
                <a:effectLst/>
                <a:ea typeface="Times New Roman" panose="02020603050405020304" pitchFamily="18" charset="0"/>
              </a:rPr>
              <a:t>Olga Muñoz Castrejon</a:t>
            </a:r>
            <a:r>
              <a:rPr lang="en-US" sz="1000" baseline="30000" dirty="0">
                <a:effectLst/>
                <a:ea typeface="Times New Roman" panose="02020603050405020304" pitchFamily="18" charset="0"/>
              </a:rPr>
              <a:t>3</a:t>
            </a:r>
            <a:r>
              <a:rPr lang="de-DE" sz="1000" dirty="0">
                <a:effectLst/>
                <a:ea typeface="Arial" panose="020B0604020202020204" pitchFamily="34" charset="0"/>
              </a:rPr>
              <a:t>, </a:t>
            </a:r>
            <a:r>
              <a:rPr lang="en-US" sz="1000" dirty="0">
                <a:effectLst/>
                <a:ea typeface="Times New Roman" panose="02020603050405020304" pitchFamily="18" charset="0"/>
              </a:rPr>
              <a:t>Enrique Acín</a:t>
            </a:r>
            <a:r>
              <a:rPr lang="en-US" sz="1000" baseline="30000" dirty="0">
                <a:effectLst/>
                <a:ea typeface="Times New Roman" panose="02020603050405020304" pitchFamily="18" charset="0"/>
              </a:rPr>
              <a:t>4</a:t>
            </a:r>
            <a:r>
              <a:rPr lang="de-DE" sz="1000" dirty="0">
                <a:effectLst/>
                <a:ea typeface="Arial" panose="020B0604020202020204" pitchFamily="34" charset="0"/>
              </a:rPr>
              <a:t>, </a:t>
            </a:r>
            <a:r>
              <a:rPr lang="en-US" sz="1000" dirty="0">
                <a:effectLst/>
                <a:ea typeface="Times New Roman" panose="02020603050405020304" pitchFamily="18" charset="0"/>
              </a:rPr>
              <a:t>Francisco Fernandez Gonzalez</a:t>
            </a:r>
            <a:r>
              <a:rPr lang="en-US" sz="1000" baseline="30000" dirty="0">
                <a:effectLst/>
                <a:ea typeface="Times New Roman" panose="02020603050405020304" pitchFamily="18" charset="0"/>
              </a:rPr>
              <a:t>5</a:t>
            </a:r>
            <a:r>
              <a:rPr lang="de-DE" sz="1000" dirty="0">
                <a:effectLst/>
                <a:ea typeface="Arial" panose="020B0604020202020204" pitchFamily="34" charset="0"/>
              </a:rPr>
              <a:t>, </a:t>
            </a:r>
            <a:r>
              <a:rPr lang="en-US" sz="1000" dirty="0">
                <a:effectLst/>
                <a:ea typeface="Times New Roman" panose="02020603050405020304" pitchFamily="18" charset="0"/>
              </a:rPr>
              <a:t>Carmen Martinez Aznar</a:t>
            </a:r>
            <a:r>
              <a:rPr lang="en-US" sz="1000" baseline="30000" dirty="0">
                <a:effectLst/>
                <a:ea typeface="Times New Roman" panose="02020603050405020304" pitchFamily="18" charset="0"/>
              </a:rPr>
              <a:t>3</a:t>
            </a:r>
            <a:r>
              <a:rPr lang="de-DE" sz="1000" dirty="0">
                <a:effectLst/>
                <a:ea typeface="Arial" panose="020B0604020202020204" pitchFamily="34" charset="0"/>
              </a:rPr>
              <a:t>, </a:t>
            </a:r>
            <a:r>
              <a:rPr lang="en-US" sz="1000" dirty="0">
                <a:effectLst/>
                <a:ea typeface="Times New Roman" panose="02020603050405020304" pitchFamily="18" charset="0"/>
              </a:rPr>
              <a:t>Miguel Mateo</a:t>
            </a:r>
            <a:r>
              <a:rPr lang="en-US" sz="1000" baseline="30000" dirty="0">
                <a:effectLst/>
                <a:ea typeface="Times New Roman" panose="02020603050405020304" pitchFamily="18" charset="0"/>
              </a:rPr>
              <a:t>6</a:t>
            </a:r>
            <a:r>
              <a:rPr lang="de-DE" sz="1000" dirty="0">
                <a:effectLst/>
                <a:ea typeface="Arial" panose="020B0604020202020204" pitchFamily="34" charset="0"/>
              </a:rPr>
              <a:t>, </a:t>
            </a:r>
            <a:r>
              <a:rPr lang="en-US" sz="1000" dirty="0">
                <a:effectLst/>
                <a:ea typeface="Times New Roman" panose="02020603050405020304" pitchFamily="18" charset="0"/>
              </a:rPr>
              <a:t>Javier Crespo</a:t>
            </a:r>
            <a:r>
              <a:rPr lang="en-US" sz="1000" baseline="30000" dirty="0">
                <a:effectLst/>
                <a:ea typeface="Times New Roman" panose="02020603050405020304" pitchFamily="18" charset="0"/>
              </a:rPr>
              <a:t>1 2 7</a:t>
            </a:r>
            <a:endParaRPr lang="en-GB" sz="1000" dirty="0">
              <a:effectLst/>
              <a:ea typeface="Times New Roman" panose="02020603050405020304" pitchFamily="18" charset="0"/>
            </a:endParaRPr>
          </a:p>
          <a:p>
            <a:pPr marL="0" indent="0" algn="just">
              <a:spcAft>
                <a:spcPts val="0"/>
              </a:spcAft>
              <a:buNone/>
            </a:pPr>
            <a:r>
              <a:rPr lang="en-US" sz="1000" i="1" baseline="30000" dirty="0">
                <a:effectLst/>
                <a:ea typeface="Times New Roman" panose="02020603050405020304" pitchFamily="18" charset="0"/>
              </a:rPr>
              <a:t>1</a:t>
            </a:r>
            <a:r>
              <a:rPr lang="en-US" sz="1000" i="1" dirty="0">
                <a:effectLst/>
                <a:ea typeface="Times New Roman" panose="02020603050405020304" pitchFamily="18" charset="0"/>
              </a:rPr>
              <a:t>University Hospital Marques de Valdecilla, Hepatology Unit, Santander, Spain</a:t>
            </a:r>
            <a:r>
              <a:rPr lang="de-DE" sz="1000" dirty="0">
                <a:effectLst/>
                <a:ea typeface="Arial" panose="020B0604020202020204" pitchFamily="34" charset="0"/>
              </a:rPr>
              <a:t>, </a:t>
            </a:r>
            <a:r>
              <a:rPr lang="en-US" sz="1000" i="1" baseline="30000" dirty="0">
                <a:effectLst/>
                <a:ea typeface="Times New Roman" panose="02020603050405020304" pitchFamily="18" charset="0"/>
              </a:rPr>
              <a:t>2</a:t>
            </a:r>
            <a:r>
              <a:rPr lang="en-US" sz="1000" i="1" dirty="0">
                <a:effectLst/>
                <a:ea typeface="Times New Roman" panose="02020603050405020304" pitchFamily="18" charset="0"/>
              </a:rPr>
              <a:t>Health Research Institute - IDIVAL, Santander, Spain</a:t>
            </a:r>
            <a:r>
              <a:rPr lang="de-DE" sz="1000" dirty="0">
                <a:effectLst/>
                <a:ea typeface="Arial" panose="020B0604020202020204" pitchFamily="34" charset="0"/>
              </a:rPr>
              <a:t>, </a:t>
            </a:r>
            <a:r>
              <a:rPr lang="en-US" sz="1000" i="1" baseline="30000" dirty="0">
                <a:effectLst/>
                <a:ea typeface="Times New Roman" panose="02020603050405020304" pitchFamily="18" charset="0"/>
              </a:rPr>
              <a:t>3</a:t>
            </a:r>
            <a:r>
              <a:rPr lang="en-US" sz="1000" i="1" dirty="0">
                <a:effectLst/>
                <a:ea typeface="Times New Roman" panose="02020603050405020304" pitchFamily="18" charset="0"/>
              </a:rPr>
              <a:t>Ministry of Interior , Subdirectorate General of Prsion Health Coordination, Madrid, Spain</a:t>
            </a:r>
            <a:r>
              <a:rPr lang="de-DE" sz="1000" dirty="0">
                <a:effectLst/>
                <a:ea typeface="Arial" panose="020B0604020202020204" pitchFamily="34" charset="0"/>
              </a:rPr>
              <a:t>, </a:t>
            </a:r>
            <a:r>
              <a:rPr lang="en-US" sz="1000" i="1" baseline="30000" dirty="0">
                <a:effectLst/>
                <a:ea typeface="Times New Roman" panose="02020603050405020304" pitchFamily="18" charset="0"/>
              </a:rPr>
              <a:t>4</a:t>
            </a:r>
            <a:r>
              <a:rPr lang="en-US" sz="1000" i="1" dirty="0">
                <a:effectLst/>
                <a:ea typeface="Times New Roman" panose="02020603050405020304" pitchFamily="18" charset="0"/>
              </a:rPr>
              <a:t>Ministry of Interior, General Directorate of Penitentiary Institutions, Madrid, Spain</a:t>
            </a:r>
            <a:r>
              <a:rPr lang="de-DE" sz="1000" dirty="0">
                <a:effectLst/>
                <a:ea typeface="Arial" panose="020B0604020202020204" pitchFamily="34" charset="0"/>
              </a:rPr>
              <a:t>, </a:t>
            </a:r>
            <a:r>
              <a:rPr lang="en-US" sz="1000" i="1" baseline="30000" dirty="0">
                <a:effectLst/>
                <a:ea typeface="Times New Roman" panose="02020603050405020304" pitchFamily="18" charset="0"/>
              </a:rPr>
              <a:t>5</a:t>
            </a:r>
            <a:r>
              <a:rPr lang="en-US" sz="1000" i="1" dirty="0">
                <a:effectLst/>
                <a:ea typeface="Times New Roman" panose="02020603050405020304" pitchFamily="18" charset="0"/>
              </a:rPr>
              <a:t>University Hospital Gregorio Marañón, Unit Of Restricted Area, Madrid, Spain</a:t>
            </a:r>
            <a:r>
              <a:rPr lang="de-DE" sz="1000" dirty="0">
                <a:effectLst/>
                <a:ea typeface="Arial" panose="020B0604020202020204" pitchFamily="34" charset="0"/>
              </a:rPr>
              <a:t>, </a:t>
            </a:r>
            <a:r>
              <a:rPr lang="en-US" sz="1000" i="1" baseline="30000" dirty="0">
                <a:effectLst/>
                <a:ea typeface="Times New Roman" panose="02020603050405020304" pitchFamily="18" charset="0"/>
              </a:rPr>
              <a:t>6</a:t>
            </a:r>
            <a:r>
              <a:rPr lang="en-US" sz="1000" i="1" dirty="0">
                <a:effectLst/>
                <a:ea typeface="Times New Roman" panose="02020603050405020304" pitchFamily="18" charset="0"/>
              </a:rPr>
              <a:t>Social Insertion Center "José Hierro", General Secretariat of Penitentiary Institutions, Santander, Spain</a:t>
            </a:r>
            <a:r>
              <a:rPr lang="de-DE" sz="1000" dirty="0">
                <a:effectLst/>
                <a:ea typeface="Arial" panose="020B0604020202020204" pitchFamily="34" charset="0"/>
              </a:rPr>
              <a:t>, </a:t>
            </a:r>
            <a:r>
              <a:rPr lang="en-US" sz="1000" i="1" baseline="30000" dirty="0">
                <a:effectLst/>
                <a:ea typeface="Times New Roman" panose="02020603050405020304" pitchFamily="18" charset="0"/>
              </a:rPr>
              <a:t>7</a:t>
            </a:r>
            <a:r>
              <a:rPr lang="en-US" sz="1000" i="1" dirty="0">
                <a:effectLst/>
                <a:ea typeface="Times New Roman" panose="02020603050405020304" pitchFamily="18" charset="0"/>
              </a:rPr>
              <a:t>University of Cantabria, Santander, Spain</a:t>
            </a:r>
            <a:endParaRPr lang="en-GB" sz="1000" dirty="0">
              <a:effectLst/>
              <a:ea typeface="Times New Roman" panose="02020603050405020304" pitchFamily="18" charset="0"/>
            </a:endParaRPr>
          </a:p>
          <a:p>
            <a:pPr marL="0" indent="0" algn="just">
              <a:spcAft>
                <a:spcPts val="0"/>
              </a:spcAft>
              <a:buNone/>
            </a:pPr>
            <a:r>
              <a:rPr lang="en-US" sz="1000" dirty="0">
                <a:effectLst/>
                <a:ea typeface="Times New Roman" panose="02020603050405020304" pitchFamily="18" charset="0"/>
              </a:rPr>
              <a:t>Email:</a:t>
            </a:r>
            <a:r>
              <a:rPr lang="en-US" sz="1000" i="1" dirty="0">
                <a:effectLst/>
                <a:ea typeface="Times New Roman" panose="02020603050405020304" pitchFamily="18" charset="0"/>
              </a:rPr>
              <a:t> </a:t>
            </a:r>
            <a:r>
              <a:rPr lang="en-US" sz="1000" dirty="0">
                <a:effectLst/>
                <a:ea typeface="Times New Roman" panose="02020603050405020304" pitchFamily="18" charset="0"/>
              </a:rPr>
              <a:t>joweycabezas@gmail.com</a:t>
            </a:r>
            <a:endParaRPr lang="en-GB" sz="1000" dirty="0">
              <a:effectLst/>
              <a:ea typeface="Times New Roman" panose="02020603050405020304" pitchFamily="18" charset="0"/>
            </a:endParaRPr>
          </a:p>
          <a:p>
            <a:pPr marL="0" indent="0" algn="just">
              <a:spcAft>
                <a:spcPts val="0"/>
              </a:spcAft>
              <a:buNone/>
            </a:pPr>
            <a:r>
              <a:rPr lang="en-US" sz="1000" b="1" dirty="0">
                <a:effectLst/>
                <a:ea typeface="Times New Roman" panose="02020603050405020304" pitchFamily="18" charset="0"/>
              </a:rPr>
              <a:t> </a:t>
            </a:r>
            <a:endParaRPr lang="en-GB" sz="1000" dirty="0">
              <a:effectLst/>
              <a:ea typeface="Times New Roman" panose="02020603050405020304" pitchFamily="18" charset="0"/>
            </a:endParaRPr>
          </a:p>
          <a:p>
            <a:pPr marL="0" indent="0" algn="just">
              <a:spcAft>
                <a:spcPts val="0"/>
              </a:spcAft>
              <a:buNone/>
            </a:pPr>
            <a:r>
              <a:rPr lang="en-US" sz="1000" b="1" dirty="0">
                <a:effectLst/>
                <a:ea typeface="Times New Roman" panose="02020603050405020304" pitchFamily="18" charset="0"/>
              </a:rPr>
              <a:t>Background and aims:</a:t>
            </a:r>
            <a:r>
              <a:rPr lang="en-US" sz="1000" dirty="0">
                <a:effectLst/>
                <a:ea typeface="Calibri" panose="020F0502020204030204" pitchFamily="34" charset="0"/>
              </a:rPr>
              <a:t> Spanish Program to tackle hepatitis C infection included the prison setting as priority to treat all inmates regardless fibrosis stage from the early beginning of the plan. Actually, HCV treatment is extended to almost all the prisons, thus it is speeding up the goal of elimination. Many microelimination programs are ongoing, however we lack global data regarding HCV management within the Spanish Prison System. We aim to describe hepatitis C situation in Prison across the Spanish Country. </a:t>
            </a:r>
            <a:endParaRPr lang="en-GB" sz="1000" dirty="0">
              <a:effectLst/>
              <a:ea typeface="Times New Roman" panose="02020603050405020304" pitchFamily="18" charset="0"/>
            </a:endParaRPr>
          </a:p>
          <a:p>
            <a:pPr marL="0" indent="0" algn="just">
              <a:lnSpc>
                <a:spcPct val="115000"/>
              </a:lnSpc>
              <a:spcAft>
                <a:spcPts val="0"/>
              </a:spcAft>
              <a:buNone/>
            </a:pPr>
            <a:endParaRPr lang="en-US" sz="1000" b="1" dirty="0">
              <a:effectLst/>
              <a:ea typeface="Calibri" panose="020F0502020204030204" pitchFamily="34" charset="0"/>
            </a:endParaRPr>
          </a:p>
          <a:p>
            <a:pPr marL="0" indent="0" algn="just">
              <a:lnSpc>
                <a:spcPct val="115000"/>
              </a:lnSpc>
              <a:spcAft>
                <a:spcPts val="0"/>
              </a:spcAft>
              <a:buNone/>
            </a:pPr>
            <a:r>
              <a:rPr lang="en-US" sz="1000" b="1" dirty="0">
                <a:effectLst/>
                <a:ea typeface="Calibri" panose="020F0502020204030204" pitchFamily="34" charset="0"/>
              </a:rPr>
              <a:t>Method:</a:t>
            </a:r>
            <a:r>
              <a:rPr lang="en-US" sz="1000" dirty="0">
                <a:effectLst/>
                <a:ea typeface="Calibri" panose="020F0502020204030204" pitchFamily="34" charset="0"/>
              </a:rPr>
              <a:t> We analyzed the systematic registry of the informatic database of Health Penitentiary Coordination Department of Spain, including registries from January 2015 to June 2019. This involved 71 prisons, and it did not include those in Catalonia.</a:t>
            </a:r>
            <a:endParaRPr lang="en-GB" sz="1000" dirty="0">
              <a:effectLst/>
              <a:ea typeface="Times New Roman" panose="02020603050405020304" pitchFamily="18" charset="0"/>
            </a:endParaRPr>
          </a:p>
          <a:p>
            <a:pPr marL="0" indent="0" algn="just">
              <a:lnSpc>
                <a:spcPct val="115000"/>
              </a:lnSpc>
              <a:spcAft>
                <a:spcPts val="0"/>
              </a:spcAft>
              <a:buNone/>
            </a:pPr>
            <a:endParaRPr lang="en-US" sz="1000" b="1" dirty="0">
              <a:effectLst/>
              <a:ea typeface="Calibri" panose="020F0502020204030204" pitchFamily="34" charset="0"/>
            </a:endParaRPr>
          </a:p>
          <a:p>
            <a:pPr marL="0" indent="0" algn="just">
              <a:lnSpc>
                <a:spcPct val="115000"/>
              </a:lnSpc>
              <a:spcAft>
                <a:spcPts val="0"/>
              </a:spcAft>
              <a:buNone/>
            </a:pPr>
            <a:r>
              <a:rPr lang="en-US" sz="1000" b="1" dirty="0">
                <a:effectLst/>
                <a:ea typeface="Calibri" panose="020F0502020204030204" pitchFamily="34" charset="0"/>
              </a:rPr>
              <a:t>Results:</a:t>
            </a:r>
            <a:r>
              <a:rPr lang="en-US" sz="1000" dirty="0">
                <a:effectLst/>
                <a:ea typeface="Calibri" panose="020F0502020204030204" pitchFamily="34" charset="0"/>
              </a:rPr>
              <a:t> We found: 49,976 inmates in 2015, 49,224 in 2016; 47,803 in 2017; 47,901 in 2018 and 47,499 in 2019. Mean turnover rate was 58% (</a:t>
            </a:r>
            <a:r>
              <a:rPr lang="en-US" sz="1000" u="sng" dirty="0">
                <a:effectLst/>
                <a:ea typeface="Calibri" panose="020F0502020204030204" pitchFamily="34" charset="0"/>
              </a:rPr>
              <a:t>+</a:t>
            </a:r>
            <a:r>
              <a:rPr lang="en-US" sz="1000" dirty="0">
                <a:effectLst/>
                <a:ea typeface="Calibri" panose="020F0502020204030204" pitchFamily="34" charset="0"/>
              </a:rPr>
              <a:t> 47). Screening rate was 60.9% in 2015, 66.5% (2016), 48% (2017), 79% (2018) and 79% in 2019 (p &lt; 0,001). This rate was lower in centers with higher turnover rate. Viremia prevalence is greatly decreasing across these years: 11% - 2016; 9% - 2017; 3% - 2018 and 1.9% -2019. Regarding HCV genotype, globally we found 1a (31%), then 3 (18%) and 4 (12%); 1b (8%) and 1 (3%); 28% was undetermined. Overall, advance fibrosis (F3-F4) was found in 34%, however it has decreased from 57% in 2015 to 25% in 2019. SVR rates were independent of viral load, genotype, fibrosis stage and prison features. The decrease in prevalence has been independent of the region, the type of the prison, the number of inmates or the turnover rate. We observed a reduction in the incidence, going down from 0,47 in 2010 to 0,29 (per 1000 inmates/year) in 2018 (p &lt; 0.01). Mean global mortality in the penitentiary setting is 0.28% in the last years. HCV-related mortality has come down from 0.018 in 2015 to 0.002 in 2018.</a:t>
            </a:r>
            <a:endParaRPr lang="en-GB" sz="1000" dirty="0">
              <a:effectLst/>
              <a:ea typeface="Times New Roman" panose="02020603050405020304" pitchFamily="18" charset="0"/>
            </a:endParaRPr>
          </a:p>
          <a:p>
            <a:pPr marL="0" indent="0" algn="just">
              <a:lnSpc>
                <a:spcPct val="115000"/>
              </a:lnSpc>
              <a:spcAft>
                <a:spcPts val="0"/>
              </a:spcAft>
              <a:buNone/>
            </a:pPr>
            <a:endParaRPr lang="en-US" sz="1000" b="1" dirty="0">
              <a:effectLst/>
              <a:ea typeface="Calibri" panose="020F0502020204030204" pitchFamily="34" charset="0"/>
            </a:endParaRPr>
          </a:p>
          <a:p>
            <a:pPr marL="0" indent="0" algn="just">
              <a:lnSpc>
                <a:spcPct val="115000"/>
              </a:lnSpc>
              <a:spcAft>
                <a:spcPts val="0"/>
              </a:spcAft>
              <a:buNone/>
            </a:pPr>
            <a:r>
              <a:rPr lang="en-US" sz="1000" b="1" dirty="0">
                <a:effectLst/>
                <a:ea typeface="Calibri" panose="020F0502020204030204" pitchFamily="34" charset="0"/>
              </a:rPr>
              <a:t>Conclusion:</a:t>
            </a:r>
            <a:r>
              <a:rPr lang="en-US" sz="1000" dirty="0">
                <a:effectLst/>
                <a:ea typeface="Calibri" panose="020F0502020204030204" pitchFamily="34" charset="0"/>
              </a:rPr>
              <a:t> The emergence of direct acting antiviral for HCV and its universal access in the penitentiary setting has led to a significant decrease in the prevalence of HCV infection. The prison system provides high screening and treatment rates that are close to WHO recommendations to achieve elimination in this group.</a:t>
            </a:r>
            <a:endParaRPr lang="en-GB" sz="1000" dirty="0">
              <a:effectLs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92819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US" sz="1000" b="0" i="1" u="none" strike="noStrike" kern="1200" cap="none" spc="0" normalizeH="0" baseline="0" noProof="0" dirty="0">
                <a:ln>
                  <a:noFill/>
                </a:ln>
                <a:solidFill>
                  <a:prstClr val="black"/>
                </a:solidFill>
                <a:effectLst/>
                <a:uLnTx/>
                <a:uFillTx/>
              </a:rPr>
              <a:t>Abbreviations: DAAs, direct acting antivirals; WHO, World Health Organization</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US" sz="1000" b="0" i="1"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AS040</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Hepatitis C infection in the Spanish prison system. Elimination is a dream at our fingertips</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sng" strike="noStrike" kern="1200" cap="none" spc="0" normalizeH="0" baseline="0" noProof="0" dirty="0">
                <a:ln>
                  <a:noFill/>
                </a:ln>
                <a:solidFill>
                  <a:prstClr val="black"/>
                </a:solidFill>
                <a:effectLst/>
                <a:uLnTx/>
                <a:uFillTx/>
                <a:ea typeface="Times New Roman" panose="02020603050405020304" pitchFamily="18" charset="0"/>
              </a:rPr>
              <a:t>Joaquin Cabezas</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1 2</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Olga Muñoz Castrejon</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3</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Enrique Acín</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4</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Francisco Fernandez Gonzalez</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5</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Carmen Martinez Aznar</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3</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Miguel Mateo</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6</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Javier Crespo</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1 2 7</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University Hospital Marques de Valdecilla, Hepatology Unit, Santander, Spain</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2</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Health Research Institute - IDIVAL, Santander, Spain</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3</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Ministry of Interior , Subdirectorate General of Prsion Health Coordination, Madrid, Spain</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4</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Ministry of Interior, General Directorate of Penitentiary Institutions, Madrid, Spain</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5</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University Hospital Gregorio Marañón, Unit Of Restricted Area, Madrid, Spain</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6</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Social Insertion Center "José Hierro", General Secretariat of Penitentiary Institutions, Santander, Spain</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7</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University of Cantabria, Santander, Spain</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Email:</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joweycabezas@gmail.com</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 </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Background and aims:</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Spanish Program to tackle hepatitis C infection included the prison setting as priority to treat all inmates regardless fibrosis stage from the early beginning of the plan. Actually, HCV treatment is extended to almost all the prisons, thus it is speeding up the goal of elimination. Many microelimination programs are ongoing, however we lack global data regarding HCV management within the Spanish Prison System. We aim to describe hepatitis C situation in Prison across the Spanish Country. </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ea typeface="Calibri" panose="020F0502020204030204" pitchFamily="34"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Calibri" panose="020F0502020204030204" pitchFamily="34" charset="0"/>
              </a:rPr>
              <a:t>Method:</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We analyzed the systematic registry of the informatic database of Health Penitentiary Coordination Department of Spain, including registries from January 2015 to June 2019. This involved 71 prisons, and it did not include those in Catalonia.</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ea typeface="Calibri" panose="020F0502020204030204" pitchFamily="34"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Calibri" panose="020F0502020204030204" pitchFamily="34" charset="0"/>
              </a:rPr>
              <a:t>Results:</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We found: 49,976 inmates in 2015, 49,224 in 2016; 47,803 in 2017; 47,901 in 2018 and 47,499 in 2019. Mean turnover rate was 58% (</a:t>
            </a:r>
            <a:r>
              <a:rPr kumimoji="0" lang="en-US" sz="1000" b="0" i="0" u="sng" strike="noStrike" kern="1200" cap="none" spc="0" normalizeH="0" baseline="0" noProof="0" dirty="0">
                <a:ln>
                  <a:noFill/>
                </a:ln>
                <a:solidFill>
                  <a:prstClr val="black"/>
                </a:solidFill>
                <a:effectLst/>
                <a:uLnTx/>
                <a:uFillTx/>
                <a:ea typeface="Calibri" panose="020F0502020204030204" pitchFamily="34" charset="0"/>
              </a:rPr>
              <a:t>+</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47). Screening rate was 60.9% in 2015, 66.5% (2016), 48% (2017), 79% (2018) and 79% in 2019 (p &lt; 0,001). This rate was lower in centers with higher turnover rate. Viremia prevalence is greatly decreasing across these years: 11% - 2016; 9% - 2017; 3% - 2018 and 1.9% -2019. Regarding HCV genotype, globally we found 1a (31%), then 3 (18%) and 4 (12%); 1b (8%) and 1 (3%); 28% was undetermined. Overall, advance fibrosis (F3-F4) was found in 34%, however it has decreased from 57% in 2015 to 25% in 2019. SVR rates were independent of viral load, genotype, fibrosis stage and prison features. The decrease in prevalence has been independent of the region, the type of the prison, the number of inmates or the turnover rate. We observed a reduction in the incidence, going down from 0,47 in 2010 to 0,29 (per 1000 inmates/year) in 2018 (p &lt; 0.01). Mean global mortality in the penitentiary setting is 0.28% in the last years. HCV-related mortality has come down from 0.018 in 2015 to 0.002 in 2018.</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ea typeface="Calibri" panose="020F0502020204030204" pitchFamily="34"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Calibri" panose="020F0502020204030204" pitchFamily="34" charset="0"/>
              </a:rPr>
              <a:t>Conclusion:</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The emergence of direct acting antiviral for HCV and its universal access in the penitentiary setting has led to a significant decrease in the prevalence of HCV infection. The prison system provides high screening and treatment rates that are close to WHO recommendations to achieve elimination in this group.</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6487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19</a:t>
            </a:fld>
            <a:endParaRPr lang="en-GB" dirty="0"/>
          </a:p>
        </p:txBody>
      </p:sp>
    </p:spTree>
    <p:extLst>
      <p:ext uri="{BB962C8B-B14F-4D97-AF65-F5344CB8AC3E}">
        <p14:creationId xmlns:p14="http://schemas.microsoft.com/office/powerpoint/2010/main" val="54132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2</a:t>
            </a:fld>
            <a:endParaRPr lang="en-GB" dirty="0"/>
          </a:p>
        </p:txBody>
      </p:sp>
    </p:spTree>
    <p:extLst>
      <p:ext uri="{BB962C8B-B14F-4D97-AF65-F5344CB8AC3E}">
        <p14:creationId xmlns:p14="http://schemas.microsoft.com/office/powerpoint/2010/main" val="2760068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buNone/>
            </a:pPr>
            <a:r>
              <a:rPr lang="en-US" sz="1000" b="0" i="1" kern="1200" dirty="0">
                <a:solidFill>
                  <a:schemeClr val="tx1"/>
                </a:solidFill>
                <a:effectLst/>
              </a:rPr>
              <a:t>Abbreviations: cccDNA, covalently closed circular DNA; CHB, chronic hepatitis B infection; </a:t>
            </a:r>
            <a:r>
              <a:rPr lang="en-US" sz="1000" b="0" i="1" kern="1200" dirty="0" err="1">
                <a:solidFill>
                  <a:schemeClr val="tx1"/>
                </a:solidFill>
                <a:effectLst/>
              </a:rPr>
              <a:t>GalNAc</a:t>
            </a:r>
            <a:r>
              <a:rPr lang="en-US" sz="1000" b="0" i="1" kern="1200" dirty="0">
                <a:solidFill>
                  <a:schemeClr val="tx1"/>
                </a:solidFill>
                <a:effectLst/>
              </a:rPr>
              <a:t>, N-</a:t>
            </a:r>
            <a:r>
              <a:rPr lang="en-US" sz="1000" b="0" i="1" kern="1200" dirty="0" err="1">
                <a:solidFill>
                  <a:schemeClr val="tx1"/>
                </a:solidFill>
                <a:effectLst/>
              </a:rPr>
              <a:t>acetylgalactosamine</a:t>
            </a:r>
            <a:r>
              <a:rPr lang="en-US" sz="1000" b="0" i="1" kern="1200" dirty="0">
                <a:solidFill>
                  <a:schemeClr val="tx1"/>
                </a:solidFill>
                <a:effectLst/>
              </a:rPr>
              <a:t>; HBeAg-, hepatitis B ‘e’ antigen negative; HBeAg+, hepatitis B ‘e’ antigen positive; NRTI, nucleos(t)ide reverse transcriptase inhibitor; RNAi, ribonucleic acid interference; sc subcutaneous </a:t>
            </a:r>
          </a:p>
          <a:p>
            <a:pPr marL="0" indent="0" rtl="0" fontAlgn="base">
              <a:buNone/>
            </a:pPr>
            <a:endParaRPr lang="en-US" sz="1000" b="1" i="0" kern="1200" dirty="0">
              <a:solidFill>
                <a:schemeClr val="tx1"/>
              </a:solidFill>
              <a:effectLst/>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AS068</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Preliminary safety and antiviral activity of VIR-2218, an X-targeting HBV RNAi therapeutic, in chronic hepatitis B patients</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sng" strike="noStrike" kern="1200" cap="none" spc="0" normalizeH="0" baseline="0" noProof="0" dirty="0">
                <a:ln>
                  <a:noFill/>
                </a:ln>
                <a:solidFill>
                  <a:prstClr val="black"/>
                </a:solidFill>
                <a:effectLst/>
                <a:uLnTx/>
                <a:uFillTx/>
                <a:ea typeface="Times New Roman" panose="02020603050405020304" pitchFamily="18" charset="0"/>
              </a:rPr>
              <a:t>Edward Gane</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Young-Suk Lim</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2</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Pisit Tangkijvanich</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3</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James O'Beirne</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4</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Tien Huey Lim</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5</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Anna Bakardjiev</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6</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Xiao Ding</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6</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Lynn Connolly</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6</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Stephen Huang</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7</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Jae Kim</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7</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Phil Pang</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6</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Man-Fung Yuen</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8</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University of Auckland, Auckland, New Zealand</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2</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University of Ulsan College of Medicine, Seoul, Korea, Rep. of South</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3</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Chulalongkorn University, Bangkok, Thailand</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4</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University of the Sunshine Coast, Queensland, Australia</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5</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Middlemore Hospital, Auckland, New Zealand</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6</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Vir Biotechnology, Inc, San Francisco, United States</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7</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Alnylam Pharmaceuticals, Cambridge, United States</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8</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The University of Hong Kong, Hong Kong, Hong Kong</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Email:</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abakardjiev@vir.bio</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 </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Background and aims:</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a:t>
            </a:r>
            <a:r>
              <a:rPr kumimoji="0" lang="en-US" sz="1000" b="0" i="0" u="none" strike="noStrike" kern="1200" cap="none" spc="0" normalizeH="0" baseline="0" noProof="0" dirty="0">
                <a:ln>
                  <a:noFill/>
                </a:ln>
                <a:solidFill>
                  <a:srgbClr val="000000"/>
                </a:solidFill>
                <a:effectLst/>
                <a:uLnTx/>
                <a:uFillTx/>
                <a:ea typeface="Calibri" panose="020F0502020204030204" pitchFamily="34" charset="0"/>
              </a:rPr>
              <a:t>VIR-2218 is an investigational GalNAc-conjugated </a:t>
            </a:r>
            <a:r>
              <a:rPr kumimoji="0" lang="en-GB" sz="1000" b="0" i="0" u="none" strike="noStrike" kern="1200" cap="none" spc="0" normalizeH="0" baseline="0" noProof="0" dirty="0">
                <a:ln>
                  <a:noFill/>
                </a:ln>
                <a:solidFill>
                  <a:prstClr val="black"/>
                </a:solidFill>
                <a:effectLst/>
                <a:uLnTx/>
                <a:uFillTx/>
                <a:ea typeface="Calibri" panose="020F0502020204030204" pitchFamily="34" charset="0"/>
              </a:rPr>
              <a:t>ribonucleic acid interference (RNAi) therapeutic in development for functional cure of chronic hepatitis B virus infection (CHB). VIR-2218 was </a:t>
            </a:r>
            <a:r>
              <a:rPr kumimoji="0" lang="en-US" sz="1000" b="0" i="0" u="none" strike="noStrike" kern="1200" cap="none" spc="0" normalizeH="0" baseline="0" noProof="0" dirty="0">
                <a:ln>
                  <a:noFill/>
                </a:ln>
                <a:solidFill>
                  <a:srgbClr val="000000"/>
                </a:solidFill>
                <a:effectLst/>
                <a:uLnTx/>
                <a:uFillTx/>
                <a:ea typeface="Calibri" panose="020F0502020204030204" pitchFamily="34" charset="0"/>
              </a:rPr>
              <a:t>created using Enhanced Stabilization Chemistry Plus (ESC+), which retains</a:t>
            </a:r>
            <a:r>
              <a:rPr kumimoji="0" lang="en-GB" sz="1000" b="0" i="0" u="none" strike="noStrike" kern="1200" cap="none" spc="0" normalizeH="0" baseline="0" noProof="0" dirty="0">
                <a:ln>
                  <a:noFill/>
                </a:ln>
                <a:solidFill>
                  <a:prstClr val="black"/>
                </a:solidFill>
                <a:effectLst/>
                <a:uLnTx/>
                <a:uFillTx/>
                <a:ea typeface="Calibri" panose="020F0502020204030204" pitchFamily="34" charset="0"/>
              </a:rPr>
              <a:t> enhanced metabolic stability needed for in vivo potency while reducing sequence matched off-target effects. VIR-2218 is designed to silence all HBV transcripts, from both cccDNA and integrated DNA, across all 10 HBV genotypes. We present interim safety and antiviral activity data from a Phase 2 trial of VIR-2218 in patients with CHB.</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ea typeface="Calibri" panose="020F0502020204030204" pitchFamily="34"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Calibri" panose="020F0502020204030204" pitchFamily="34" charset="0"/>
              </a:rPr>
              <a:t>Method:</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a:t>
            </a:r>
            <a:r>
              <a:rPr kumimoji="0" lang="en-GB" sz="1000" b="0" i="0" u="none" strike="noStrike" kern="1200" cap="none" spc="0" normalizeH="0" baseline="0" noProof="0" dirty="0">
                <a:ln>
                  <a:noFill/>
                </a:ln>
                <a:solidFill>
                  <a:prstClr val="black"/>
                </a:solidFill>
                <a:effectLst/>
                <a:uLnTx/>
                <a:uFillTx/>
                <a:ea typeface="Calibri" panose="020F0502020204030204" pitchFamily="34" charset="0"/>
              </a:rPr>
              <a:t>HBeAg- or HBeAg+, virally suppressed patients on nucleos(t)ide reverse transcriptase inhibitor therapy and without significant fibrosis/cirrhosis received 2 subcutaneous doses of VIR-2218 or placebo on Day 1 (Week 0) and Day 29 (Week 4). Four cohorts of HBeAg- subjects received 20, 50, 100 or 200 mg; two cohorts were added at the 50 and 100 mg dose levels. Two cohorts of HBeAg+ subjects received 50 or 200 mg. Each cohort includes 4 subjects randomized 3:1 to receive VIR-2218 or placebo. Assessments included safety and HBsAg levels with 12 week follow-up after the second dose for all patients and an additional 32 weeks follow-up for patients achieving a pre-specified HBsAg decline target.</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ea typeface="Calibri" panose="020F0502020204030204" pitchFamily="34"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Calibri" panose="020F0502020204030204" pitchFamily="34" charset="0"/>
              </a:rPr>
              <a:t>Results:</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a:t>
            </a:r>
            <a:r>
              <a:rPr kumimoji="0" lang="en-GB" sz="1000" b="0" i="0" u="none" strike="noStrike" kern="1200" cap="none" spc="0" normalizeH="0" baseline="0" noProof="0" dirty="0">
                <a:ln>
                  <a:noFill/>
                </a:ln>
                <a:solidFill>
                  <a:prstClr val="black"/>
                </a:solidFill>
                <a:effectLst/>
                <a:uLnTx/>
                <a:uFillTx/>
                <a:ea typeface="Calibri" panose="020F0502020204030204" pitchFamily="34" charset="0"/>
              </a:rPr>
              <a:t>In this ongoing trial, 24 patients with CHB have received VIR-2218 and are at varying stages of follow-up. No patients discontinued due to an adverse event (AE) and the majority of treatment emergent AEs were mild in severity. No clinically significant ALT elevations were observed. A subset of patients in the 50 mg dose level have achieved maximal decline in HBsAg levels at Week 12, with a mean decline of 1.5 log</a:t>
            </a:r>
            <a:r>
              <a:rPr kumimoji="0" lang="en-GB" sz="1000" b="0" i="0" u="none" strike="noStrike" kern="1200" cap="none" spc="0" normalizeH="0" baseline="-25000" noProof="0" dirty="0">
                <a:ln>
                  <a:noFill/>
                </a:ln>
                <a:solidFill>
                  <a:prstClr val="black"/>
                </a:solidFill>
                <a:effectLst/>
                <a:uLnTx/>
                <a:uFillTx/>
                <a:ea typeface="Calibri" panose="020F0502020204030204" pitchFamily="34" charset="0"/>
              </a:rPr>
              <a:t>10 </a:t>
            </a:r>
            <a:r>
              <a:rPr kumimoji="0" lang="en-GB" sz="1000" b="0" i="0" u="none" strike="noStrike" kern="1200" cap="none" spc="0" normalizeH="0" baseline="0" noProof="0" dirty="0">
                <a:ln>
                  <a:noFill/>
                </a:ln>
                <a:solidFill>
                  <a:prstClr val="black"/>
                </a:solidFill>
                <a:effectLst/>
                <a:uLnTx/>
                <a:uFillTx/>
                <a:ea typeface="Calibri" panose="020F0502020204030204" pitchFamily="34" charset="0"/>
              </a:rPr>
              <a:t>from baseline in VIR-2218 treated patients (see Figure). Notably, a mean decline of 1.0 log</a:t>
            </a:r>
            <a:r>
              <a:rPr kumimoji="0" lang="en-GB" sz="1000" b="0" i="0" u="none" strike="noStrike" kern="1200" cap="none" spc="0" normalizeH="0" baseline="-25000" noProof="0" dirty="0">
                <a:ln>
                  <a:noFill/>
                </a:ln>
                <a:solidFill>
                  <a:prstClr val="black"/>
                </a:solidFill>
                <a:effectLst/>
                <a:uLnTx/>
                <a:uFillTx/>
                <a:ea typeface="Calibri" panose="020F0502020204030204" pitchFamily="34" charset="0"/>
              </a:rPr>
              <a:t>10</a:t>
            </a:r>
            <a:r>
              <a:rPr kumimoji="0" lang="en-GB" sz="1000" b="0" i="0" u="none" strike="noStrike" kern="1200" cap="none" spc="0" normalizeH="0" baseline="0" noProof="0" dirty="0">
                <a:ln>
                  <a:noFill/>
                </a:ln>
                <a:solidFill>
                  <a:prstClr val="black"/>
                </a:solidFill>
                <a:effectLst/>
                <a:uLnTx/>
                <a:uFillTx/>
                <a:ea typeface="Calibri" panose="020F0502020204030204" pitchFamily="34" charset="0"/>
              </a:rPr>
              <a:t> in HBsAg has been maintained through Week 28 in this cohort. Declines in HBsAg continue in other cohorts with at least two patterns observed: an early response and a delayed response. Data through at least Week 16 will be presented for all dose levels. </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ea typeface="Calibri" panose="020F0502020204030204" pitchFamily="34"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Calibri" panose="020F0502020204030204" pitchFamily="34" charset="0"/>
              </a:rPr>
              <a:t>Conclusion:</a:t>
            </a:r>
            <a:r>
              <a:rPr kumimoji="0" lang="en-GB" sz="1000" b="0" i="0" u="none" strike="noStrike" kern="1200" cap="none" spc="0" normalizeH="0" baseline="0" noProof="0" dirty="0">
                <a:ln>
                  <a:noFill/>
                </a:ln>
                <a:solidFill>
                  <a:prstClr val="black"/>
                </a:solidFill>
                <a:effectLst/>
                <a:uLnTx/>
                <a:uFillTx/>
                <a:ea typeface="Calibri" panose="020F0502020204030204" pitchFamily="34" charset="0"/>
              </a:rPr>
              <a:t> Two monthly doses of VIR-2218 at 20-200 mg were well tolerated in CHB patients.  Substantial reductions in HBsAg were observed in both HBeAg- and HBeAg+ patients and across all dose levels. Differential patterns of decline suggest that early responses (&lt;8 weeks) in HBsAg may not predict the final magnitude of decline. Evaluation of VIR-2218 in CHB patients is ongoing.</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92819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US" sz="1000" b="0" i="1" u="none" strike="noStrike" kern="1200" cap="none" spc="0" normalizeH="0" baseline="0" noProof="0" dirty="0">
                <a:ln>
                  <a:noFill/>
                </a:ln>
                <a:solidFill>
                  <a:prstClr val="black"/>
                </a:solidFill>
                <a:effectLst/>
                <a:uLnTx/>
                <a:uFillTx/>
              </a:rPr>
              <a:t>Abbreviations: AEs, adverse events; ALT, alanine aminotransferases; CHB, chronic hepatitis B infection; HBsAg, hepatitis B surface antigen; </a:t>
            </a:r>
            <a:r>
              <a:rPr kumimoji="0" lang="de-DE" sz="1000" b="0" i="1" u="none" strike="noStrike" kern="1200" cap="none" spc="0" normalizeH="0" baseline="0" noProof="0" dirty="0">
                <a:ln>
                  <a:noFill/>
                </a:ln>
                <a:solidFill>
                  <a:prstClr val="black"/>
                </a:solidFill>
                <a:effectLst/>
                <a:uLnTx/>
                <a:uFillTx/>
              </a:rPr>
              <a:t>HBeAg-, hepatitis B ‘e’ antigen negative; HBeAg+, hepatitis B ‘e’ antigen positive</a:t>
            </a:r>
            <a:r>
              <a:rPr kumimoji="0" lang="en-US" sz="1000" b="0" i="1" u="none" strike="noStrike" kern="1200" cap="none" spc="0" normalizeH="0" baseline="0" noProof="0" dirty="0">
                <a:ln>
                  <a:noFill/>
                </a:ln>
                <a:solidFill>
                  <a:prstClr val="black"/>
                </a:solidFill>
                <a:effectLst/>
                <a:uLnTx/>
                <a:uFillTx/>
              </a:rPr>
              <a:t>; TEAEs, treatment-emergent adverse events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US" sz="1000" b="0" i="1" u="none" strike="noStrike" kern="1200" cap="none" spc="0" normalizeH="0" baseline="0" noProof="0" dirty="0">
              <a:ln>
                <a:noFill/>
              </a:ln>
              <a:solidFill>
                <a:prstClr val="black"/>
              </a:solidFill>
              <a:effectLst/>
              <a:uLnTx/>
              <a:uFillTx/>
            </a:endParaRPr>
          </a:p>
          <a:p>
            <a:pPr marL="0" indent="0" algn="just">
              <a:spcAft>
                <a:spcPts val="0"/>
              </a:spcAft>
              <a:buNone/>
            </a:pPr>
            <a:r>
              <a:rPr lang="en-US" sz="1000" b="1" dirty="0">
                <a:effectLst/>
                <a:ea typeface="Times New Roman" panose="02020603050405020304" pitchFamily="18" charset="0"/>
              </a:rPr>
              <a:t>AS068</a:t>
            </a:r>
            <a:endParaRPr lang="en-GB" sz="1000" dirty="0">
              <a:effectLst/>
              <a:ea typeface="Times New Roman" panose="02020603050405020304" pitchFamily="18" charset="0"/>
            </a:endParaRPr>
          </a:p>
          <a:p>
            <a:pPr marL="0" indent="0" algn="just">
              <a:spcAft>
                <a:spcPts val="0"/>
              </a:spcAft>
              <a:buNone/>
            </a:pPr>
            <a:r>
              <a:rPr lang="en-US" sz="1000" b="1" dirty="0">
                <a:effectLst/>
                <a:ea typeface="Times New Roman" panose="02020603050405020304" pitchFamily="18" charset="0"/>
              </a:rPr>
              <a:t>Preliminary safety and antiviral activity of VIR-2218, an X-targeting HBV RNAi therapeutic, in chronic hepatitis B patients</a:t>
            </a:r>
            <a:endParaRPr lang="en-GB" sz="1000" dirty="0">
              <a:effectLst/>
              <a:ea typeface="Times New Roman" panose="02020603050405020304" pitchFamily="18" charset="0"/>
            </a:endParaRPr>
          </a:p>
          <a:p>
            <a:pPr marL="0" indent="0" algn="just">
              <a:spcAft>
                <a:spcPts val="0"/>
              </a:spcAft>
              <a:buNone/>
            </a:pPr>
            <a:r>
              <a:rPr lang="en-US" sz="1000" u="sng" dirty="0">
                <a:effectLst/>
                <a:ea typeface="Times New Roman" panose="02020603050405020304" pitchFamily="18" charset="0"/>
              </a:rPr>
              <a:t>Edward Gane</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Young-Suk Lim</a:t>
            </a:r>
            <a:r>
              <a:rPr lang="en-US" sz="1000" baseline="30000" dirty="0">
                <a:effectLst/>
                <a:ea typeface="Times New Roman" panose="02020603050405020304" pitchFamily="18" charset="0"/>
              </a:rPr>
              <a:t>2</a:t>
            </a:r>
            <a:r>
              <a:rPr lang="de-DE" sz="1000" dirty="0">
                <a:effectLst/>
                <a:ea typeface="Arial" panose="020B0604020202020204" pitchFamily="34" charset="0"/>
              </a:rPr>
              <a:t>, </a:t>
            </a:r>
            <a:r>
              <a:rPr lang="en-US" sz="1000" dirty="0">
                <a:effectLst/>
                <a:ea typeface="Times New Roman" panose="02020603050405020304" pitchFamily="18" charset="0"/>
              </a:rPr>
              <a:t>Pisit Tangkijvanich</a:t>
            </a:r>
            <a:r>
              <a:rPr lang="en-US" sz="1000" baseline="30000" dirty="0">
                <a:effectLst/>
                <a:ea typeface="Times New Roman" panose="02020603050405020304" pitchFamily="18" charset="0"/>
              </a:rPr>
              <a:t>3</a:t>
            </a:r>
            <a:r>
              <a:rPr lang="de-DE" sz="1000" dirty="0">
                <a:effectLst/>
                <a:ea typeface="Arial" panose="020B0604020202020204" pitchFamily="34" charset="0"/>
              </a:rPr>
              <a:t>, </a:t>
            </a:r>
            <a:r>
              <a:rPr lang="en-US" sz="1000" dirty="0">
                <a:effectLst/>
                <a:ea typeface="Times New Roman" panose="02020603050405020304" pitchFamily="18" charset="0"/>
              </a:rPr>
              <a:t>James O'Beirne</a:t>
            </a:r>
            <a:r>
              <a:rPr lang="en-US" sz="1000" baseline="30000" dirty="0">
                <a:effectLst/>
                <a:ea typeface="Times New Roman" panose="02020603050405020304" pitchFamily="18" charset="0"/>
              </a:rPr>
              <a:t>4</a:t>
            </a:r>
            <a:r>
              <a:rPr lang="de-DE" sz="1000" dirty="0">
                <a:effectLst/>
                <a:ea typeface="Arial" panose="020B0604020202020204" pitchFamily="34" charset="0"/>
              </a:rPr>
              <a:t>, </a:t>
            </a:r>
            <a:r>
              <a:rPr lang="en-US" sz="1000" dirty="0">
                <a:effectLst/>
                <a:ea typeface="Times New Roman" panose="02020603050405020304" pitchFamily="18" charset="0"/>
              </a:rPr>
              <a:t>Tien Huey Lim</a:t>
            </a:r>
            <a:r>
              <a:rPr lang="en-US" sz="1000" baseline="30000" dirty="0">
                <a:effectLst/>
                <a:ea typeface="Times New Roman" panose="02020603050405020304" pitchFamily="18" charset="0"/>
              </a:rPr>
              <a:t>5</a:t>
            </a:r>
            <a:r>
              <a:rPr lang="de-DE" sz="1000" dirty="0">
                <a:effectLst/>
                <a:ea typeface="Arial" panose="020B0604020202020204" pitchFamily="34" charset="0"/>
              </a:rPr>
              <a:t>, </a:t>
            </a:r>
            <a:r>
              <a:rPr lang="en-US" sz="1000" dirty="0">
                <a:effectLst/>
                <a:ea typeface="Times New Roman" panose="02020603050405020304" pitchFamily="18" charset="0"/>
              </a:rPr>
              <a:t>Anna Bakardjiev</a:t>
            </a:r>
            <a:r>
              <a:rPr lang="en-US" sz="1000" baseline="30000" dirty="0">
                <a:effectLst/>
                <a:ea typeface="Times New Roman" panose="02020603050405020304" pitchFamily="18" charset="0"/>
              </a:rPr>
              <a:t>6</a:t>
            </a:r>
            <a:r>
              <a:rPr lang="de-DE" sz="1000" dirty="0">
                <a:effectLst/>
                <a:ea typeface="Arial" panose="020B0604020202020204" pitchFamily="34" charset="0"/>
              </a:rPr>
              <a:t>, </a:t>
            </a:r>
            <a:r>
              <a:rPr lang="en-US" sz="1000" dirty="0">
                <a:effectLst/>
                <a:ea typeface="Times New Roman" panose="02020603050405020304" pitchFamily="18" charset="0"/>
              </a:rPr>
              <a:t>Xiao Ding</a:t>
            </a:r>
            <a:r>
              <a:rPr lang="en-US" sz="1000" baseline="30000" dirty="0">
                <a:effectLst/>
                <a:ea typeface="Times New Roman" panose="02020603050405020304" pitchFamily="18" charset="0"/>
              </a:rPr>
              <a:t>6</a:t>
            </a:r>
            <a:r>
              <a:rPr lang="de-DE" sz="1000" dirty="0">
                <a:effectLst/>
                <a:ea typeface="Arial" panose="020B0604020202020204" pitchFamily="34" charset="0"/>
              </a:rPr>
              <a:t>, </a:t>
            </a:r>
            <a:r>
              <a:rPr lang="en-US" sz="1000" dirty="0">
                <a:effectLst/>
                <a:ea typeface="Times New Roman" panose="02020603050405020304" pitchFamily="18" charset="0"/>
              </a:rPr>
              <a:t>Lynn Connolly</a:t>
            </a:r>
            <a:r>
              <a:rPr lang="en-US" sz="1000" baseline="30000" dirty="0">
                <a:effectLst/>
                <a:ea typeface="Times New Roman" panose="02020603050405020304" pitchFamily="18" charset="0"/>
              </a:rPr>
              <a:t>6</a:t>
            </a:r>
            <a:r>
              <a:rPr lang="de-DE" sz="1000" dirty="0">
                <a:effectLst/>
                <a:ea typeface="Arial" panose="020B0604020202020204" pitchFamily="34" charset="0"/>
              </a:rPr>
              <a:t>, </a:t>
            </a:r>
            <a:r>
              <a:rPr lang="en-US" sz="1000" dirty="0">
                <a:effectLst/>
                <a:ea typeface="Times New Roman" panose="02020603050405020304" pitchFamily="18" charset="0"/>
              </a:rPr>
              <a:t>Stephen Huang</a:t>
            </a:r>
            <a:r>
              <a:rPr lang="en-US" sz="1000" baseline="30000" dirty="0">
                <a:effectLst/>
                <a:ea typeface="Times New Roman" panose="02020603050405020304" pitchFamily="18" charset="0"/>
              </a:rPr>
              <a:t>7</a:t>
            </a:r>
            <a:r>
              <a:rPr lang="de-DE" sz="1000" dirty="0">
                <a:effectLst/>
                <a:ea typeface="Arial" panose="020B0604020202020204" pitchFamily="34" charset="0"/>
              </a:rPr>
              <a:t>, </a:t>
            </a:r>
            <a:r>
              <a:rPr lang="en-US" sz="1000" dirty="0">
                <a:effectLst/>
                <a:ea typeface="Times New Roman" panose="02020603050405020304" pitchFamily="18" charset="0"/>
              </a:rPr>
              <a:t>Jae Kim</a:t>
            </a:r>
            <a:r>
              <a:rPr lang="en-US" sz="1000" baseline="30000" dirty="0">
                <a:effectLst/>
                <a:ea typeface="Times New Roman" panose="02020603050405020304" pitchFamily="18" charset="0"/>
              </a:rPr>
              <a:t>7</a:t>
            </a:r>
            <a:r>
              <a:rPr lang="de-DE" sz="1000" dirty="0">
                <a:effectLst/>
                <a:ea typeface="Arial" panose="020B0604020202020204" pitchFamily="34" charset="0"/>
              </a:rPr>
              <a:t>, </a:t>
            </a:r>
            <a:r>
              <a:rPr lang="en-US" sz="1000" dirty="0">
                <a:effectLst/>
                <a:ea typeface="Times New Roman" panose="02020603050405020304" pitchFamily="18" charset="0"/>
              </a:rPr>
              <a:t>Phil Pang</a:t>
            </a:r>
            <a:r>
              <a:rPr lang="en-US" sz="1000" baseline="30000" dirty="0">
                <a:effectLst/>
                <a:ea typeface="Times New Roman" panose="02020603050405020304" pitchFamily="18" charset="0"/>
              </a:rPr>
              <a:t>6</a:t>
            </a:r>
            <a:r>
              <a:rPr lang="de-DE" sz="1000" dirty="0">
                <a:effectLst/>
                <a:ea typeface="Arial" panose="020B0604020202020204" pitchFamily="34" charset="0"/>
              </a:rPr>
              <a:t>, </a:t>
            </a:r>
            <a:r>
              <a:rPr lang="en-US" sz="1000" dirty="0">
                <a:effectLst/>
                <a:ea typeface="Times New Roman" panose="02020603050405020304" pitchFamily="18" charset="0"/>
              </a:rPr>
              <a:t>Man-Fung Yuen</a:t>
            </a:r>
            <a:r>
              <a:rPr lang="en-US" sz="1000" baseline="30000" dirty="0">
                <a:effectLst/>
                <a:ea typeface="Times New Roman" panose="02020603050405020304" pitchFamily="18" charset="0"/>
              </a:rPr>
              <a:t>8</a:t>
            </a:r>
            <a:endParaRPr lang="en-GB" sz="1000" dirty="0">
              <a:effectLst/>
              <a:ea typeface="Times New Roman" panose="02020603050405020304" pitchFamily="18" charset="0"/>
            </a:endParaRPr>
          </a:p>
          <a:p>
            <a:pPr marL="0" indent="0" algn="just">
              <a:spcAft>
                <a:spcPts val="0"/>
              </a:spcAft>
              <a:buNone/>
            </a:pPr>
            <a:r>
              <a:rPr lang="en-US" sz="1000" i="1" baseline="30000" dirty="0">
                <a:effectLst/>
                <a:ea typeface="Times New Roman" panose="02020603050405020304" pitchFamily="18" charset="0"/>
              </a:rPr>
              <a:t>1</a:t>
            </a:r>
            <a:r>
              <a:rPr lang="en-US" sz="1000" i="1" dirty="0">
                <a:effectLst/>
                <a:ea typeface="Times New Roman" panose="02020603050405020304" pitchFamily="18" charset="0"/>
              </a:rPr>
              <a:t>University of Auckland, Auckland, New Zealand</a:t>
            </a:r>
            <a:r>
              <a:rPr lang="de-DE" sz="1000" dirty="0">
                <a:effectLst/>
                <a:ea typeface="Arial" panose="020B0604020202020204" pitchFamily="34" charset="0"/>
              </a:rPr>
              <a:t>, </a:t>
            </a:r>
            <a:r>
              <a:rPr lang="en-US" sz="1000" i="1" baseline="30000" dirty="0">
                <a:effectLst/>
                <a:ea typeface="Times New Roman" panose="02020603050405020304" pitchFamily="18" charset="0"/>
              </a:rPr>
              <a:t>2</a:t>
            </a:r>
            <a:r>
              <a:rPr lang="en-US" sz="1000" i="1" dirty="0">
                <a:effectLst/>
                <a:ea typeface="Times New Roman" panose="02020603050405020304" pitchFamily="18" charset="0"/>
              </a:rPr>
              <a:t>University of Ulsan College of Medicine, Seoul, Korea, Rep. of South</a:t>
            </a:r>
            <a:r>
              <a:rPr lang="de-DE" sz="1000" dirty="0">
                <a:effectLst/>
                <a:ea typeface="Arial" panose="020B0604020202020204" pitchFamily="34" charset="0"/>
              </a:rPr>
              <a:t>, </a:t>
            </a:r>
            <a:r>
              <a:rPr lang="en-US" sz="1000" i="1" baseline="30000" dirty="0">
                <a:effectLst/>
                <a:ea typeface="Times New Roman" panose="02020603050405020304" pitchFamily="18" charset="0"/>
              </a:rPr>
              <a:t>3</a:t>
            </a:r>
            <a:r>
              <a:rPr lang="en-US" sz="1000" i="1" dirty="0">
                <a:effectLst/>
                <a:ea typeface="Times New Roman" panose="02020603050405020304" pitchFamily="18" charset="0"/>
              </a:rPr>
              <a:t>Chulalongkorn University, Bangkok, Thailand</a:t>
            </a:r>
            <a:r>
              <a:rPr lang="de-DE" sz="1000" dirty="0">
                <a:effectLst/>
                <a:ea typeface="Arial" panose="020B0604020202020204" pitchFamily="34" charset="0"/>
              </a:rPr>
              <a:t>, </a:t>
            </a:r>
            <a:r>
              <a:rPr lang="en-US" sz="1000" i="1" baseline="30000" dirty="0">
                <a:effectLst/>
                <a:ea typeface="Times New Roman" panose="02020603050405020304" pitchFamily="18" charset="0"/>
              </a:rPr>
              <a:t>4</a:t>
            </a:r>
            <a:r>
              <a:rPr lang="en-US" sz="1000" i="1" dirty="0">
                <a:effectLst/>
                <a:ea typeface="Times New Roman" panose="02020603050405020304" pitchFamily="18" charset="0"/>
              </a:rPr>
              <a:t>University of the Sunshine Coast, Queensland, Australia</a:t>
            </a:r>
            <a:r>
              <a:rPr lang="de-DE" sz="1000" dirty="0">
                <a:effectLst/>
                <a:ea typeface="Arial" panose="020B0604020202020204" pitchFamily="34" charset="0"/>
              </a:rPr>
              <a:t>, </a:t>
            </a:r>
            <a:r>
              <a:rPr lang="en-US" sz="1000" i="1" baseline="30000" dirty="0">
                <a:effectLst/>
                <a:ea typeface="Times New Roman" panose="02020603050405020304" pitchFamily="18" charset="0"/>
              </a:rPr>
              <a:t>5</a:t>
            </a:r>
            <a:r>
              <a:rPr lang="en-US" sz="1000" i="1" dirty="0">
                <a:effectLst/>
                <a:ea typeface="Times New Roman" panose="02020603050405020304" pitchFamily="18" charset="0"/>
              </a:rPr>
              <a:t>Middlemore Hospital, Auckland, New Zealand</a:t>
            </a:r>
            <a:r>
              <a:rPr lang="de-DE" sz="1000" dirty="0">
                <a:effectLst/>
                <a:ea typeface="Arial" panose="020B0604020202020204" pitchFamily="34" charset="0"/>
              </a:rPr>
              <a:t>, </a:t>
            </a:r>
            <a:r>
              <a:rPr lang="en-US" sz="1000" i="1" baseline="30000" dirty="0">
                <a:effectLst/>
                <a:ea typeface="Times New Roman" panose="02020603050405020304" pitchFamily="18" charset="0"/>
              </a:rPr>
              <a:t>6</a:t>
            </a:r>
            <a:r>
              <a:rPr lang="en-US" sz="1000" i="1" dirty="0">
                <a:effectLst/>
                <a:ea typeface="Times New Roman" panose="02020603050405020304" pitchFamily="18" charset="0"/>
              </a:rPr>
              <a:t>Vir Biotechnology, Inc, San Francisco, United States</a:t>
            </a:r>
            <a:r>
              <a:rPr lang="de-DE" sz="1000" dirty="0">
                <a:effectLst/>
                <a:ea typeface="Arial" panose="020B0604020202020204" pitchFamily="34" charset="0"/>
              </a:rPr>
              <a:t>, </a:t>
            </a:r>
            <a:r>
              <a:rPr lang="en-US" sz="1000" i="1" baseline="30000" dirty="0">
                <a:effectLst/>
                <a:ea typeface="Times New Roman" panose="02020603050405020304" pitchFamily="18" charset="0"/>
              </a:rPr>
              <a:t>7</a:t>
            </a:r>
            <a:r>
              <a:rPr lang="en-US" sz="1000" i="1" dirty="0">
                <a:effectLst/>
                <a:ea typeface="Times New Roman" panose="02020603050405020304" pitchFamily="18" charset="0"/>
              </a:rPr>
              <a:t>Alnylam Pharmaceuticals, Cambridge, United States</a:t>
            </a:r>
            <a:r>
              <a:rPr lang="de-DE" sz="1000" dirty="0">
                <a:effectLst/>
                <a:ea typeface="Arial" panose="020B0604020202020204" pitchFamily="34" charset="0"/>
              </a:rPr>
              <a:t>, </a:t>
            </a:r>
            <a:r>
              <a:rPr lang="en-US" sz="1000" i="1" baseline="30000" dirty="0">
                <a:effectLst/>
                <a:ea typeface="Times New Roman" panose="02020603050405020304" pitchFamily="18" charset="0"/>
              </a:rPr>
              <a:t>8</a:t>
            </a:r>
            <a:r>
              <a:rPr lang="en-US" sz="1000" i="1" dirty="0">
                <a:effectLst/>
                <a:ea typeface="Times New Roman" panose="02020603050405020304" pitchFamily="18" charset="0"/>
              </a:rPr>
              <a:t>The University of Hong Kong, Hong Kong, Hong Kong</a:t>
            </a:r>
            <a:endParaRPr lang="en-GB" sz="1000" dirty="0">
              <a:effectLst/>
              <a:ea typeface="Times New Roman" panose="02020603050405020304" pitchFamily="18" charset="0"/>
            </a:endParaRPr>
          </a:p>
          <a:p>
            <a:pPr marL="0" indent="0" algn="just">
              <a:spcAft>
                <a:spcPts val="0"/>
              </a:spcAft>
              <a:buNone/>
            </a:pPr>
            <a:r>
              <a:rPr lang="en-US" sz="1000" dirty="0">
                <a:effectLst/>
                <a:ea typeface="Times New Roman" panose="02020603050405020304" pitchFamily="18" charset="0"/>
              </a:rPr>
              <a:t>Email:</a:t>
            </a:r>
            <a:r>
              <a:rPr lang="en-US" sz="1000" i="1" dirty="0">
                <a:effectLst/>
                <a:ea typeface="Times New Roman" panose="02020603050405020304" pitchFamily="18" charset="0"/>
              </a:rPr>
              <a:t> </a:t>
            </a:r>
            <a:r>
              <a:rPr lang="en-US" sz="1000" dirty="0">
                <a:effectLst/>
                <a:ea typeface="Times New Roman" panose="02020603050405020304" pitchFamily="18" charset="0"/>
              </a:rPr>
              <a:t>abakardjiev@vir.bio</a:t>
            </a:r>
            <a:endParaRPr lang="en-GB" sz="1000" dirty="0">
              <a:effectLst/>
              <a:ea typeface="Times New Roman" panose="02020603050405020304" pitchFamily="18" charset="0"/>
            </a:endParaRPr>
          </a:p>
          <a:p>
            <a:pPr marL="0" indent="0" algn="just">
              <a:spcAft>
                <a:spcPts val="0"/>
              </a:spcAft>
              <a:buNone/>
            </a:pPr>
            <a:r>
              <a:rPr lang="en-US" sz="1000" b="1" dirty="0">
                <a:effectLst/>
                <a:ea typeface="Times New Roman" panose="02020603050405020304" pitchFamily="18" charset="0"/>
              </a:rPr>
              <a:t> </a:t>
            </a:r>
            <a:endParaRPr lang="en-GB" sz="1000" dirty="0">
              <a:effectLst/>
              <a:ea typeface="Times New Roman" panose="02020603050405020304" pitchFamily="18" charset="0"/>
            </a:endParaRPr>
          </a:p>
          <a:p>
            <a:pPr marL="0" indent="0" algn="just">
              <a:lnSpc>
                <a:spcPct val="115000"/>
              </a:lnSpc>
              <a:spcAft>
                <a:spcPts val="0"/>
              </a:spcAft>
              <a:buNone/>
            </a:pPr>
            <a:r>
              <a:rPr lang="en-US" sz="1000" b="1" dirty="0">
                <a:effectLst/>
                <a:ea typeface="Times New Roman" panose="02020603050405020304" pitchFamily="18" charset="0"/>
              </a:rPr>
              <a:t>Background and aims:</a:t>
            </a:r>
            <a:r>
              <a:rPr lang="en-US" sz="1000" dirty="0">
                <a:effectLst/>
                <a:ea typeface="Calibri" panose="020F0502020204030204" pitchFamily="34" charset="0"/>
              </a:rPr>
              <a:t> </a:t>
            </a:r>
            <a:r>
              <a:rPr lang="en-US" sz="1000" dirty="0">
                <a:solidFill>
                  <a:srgbClr val="000000"/>
                </a:solidFill>
                <a:effectLst/>
                <a:ea typeface="Calibri" panose="020F0502020204030204" pitchFamily="34" charset="0"/>
              </a:rPr>
              <a:t>VIR-2218 is an investigational GalNAc-conjugated </a:t>
            </a:r>
            <a:r>
              <a:rPr lang="en-GB" sz="1000" dirty="0">
                <a:effectLst/>
                <a:ea typeface="Calibri" panose="020F0502020204030204" pitchFamily="34" charset="0"/>
              </a:rPr>
              <a:t>ribonucleic acid interference (RNAi) therapeutic in development for functional cure of chronic hepatitis B virus infection (CHB). VIR-2218 was </a:t>
            </a:r>
            <a:r>
              <a:rPr lang="en-US" sz="1000" dirty="0">
                <a:solidFill>
                  <a:srgbClr val="000000"/>
                </a:solidFill>
                <a:effectLst/>
                <a:ea typeface="Calibri" panose="020F0502020204030204" pitchFamily="34" charset="0"/>
              </a:rPr>
              <a:t>created using Enhanced Stabilization Chemistry Plus (ESC+), which retains</a:t>
            </a:r>
            <a:r>
              <a:rPr lang="en-GB" sz="1000" dirty="0">
                <a:effectLst/>
                <a:ea typeface="Calibri" panose="020F0502020204030204" pitchFamily="34" charset="0"/>
              </a:rPr>
              <a:t> enhanced metabolic stability needed for in vivo potency while reducing sequence matched off-target effects. VIR-2218 is designed to silence all HBV transcripts, from both cccDNA and integrated DNA, across all 10 HBV genotypes. We present interim safety and antiviral activity data from a Phase 2 trial of VIR-2218 in patients with CHB.</a:t>
            </a:r>
            <a:endParaRPr lang="en-GB" sz="1000" dirty="0">
              <a:effectLst/>
              <a:ea typeface="Times New Roman" panose="02020603050405020304" pitchFamily="18" charset="0"/>
            </a:endParaRPr>
          </a:p>
          <a:p>
            <a:pPr marL="0" indent="0" algn="just">
              <a:lnSpc>
                <a:spcPct val="115000"/>
              </a:lnSpc>
              <a:spcAft>
                <a:spcPts val="0"/>
              </a:spcAft>
              <a:buNone/>
            </a:pPr>
            <a:endParaRPr lang="en-US" sz="1000" b="1" dirty="0">
              <a:effectLst/>
              <a:ea typeface="Calibri" panose="020F0502020204030204" pitchFamily="34" charset="0"/>
            </a:endParaRPr>
          </a:p>
          <a:p>
            <a:pPr marL="0" indent="0" algn="just">
              <a:lnSpc>
                <a:spcPct val="115000"/>
              </a:lnSpc>
              <a:spcAft>
                <a:spcPts val="0"/>
              </a:spcAft>
              <a:buNone/>
            </a:pPr>
            <a:r>
              <a:rPr lang="en-US" sz="1000" b="1" dirty="0">
                <a:effectLst/>
                <a:ea typeface="Calibri" panose="020F0502020204030204" pitchFamily="34" charset="0"/>
              </a:rPr>
              <a:t>Method:</a:t>
            </a:r>
            <a:r>
              <a:rPr lang="en-US" sz="1000" dirty="0">
                <a:effectLst/>
                <a:ea typeface="Calibri" panose="020F0502020204030204" pitchFamily="34" charset="0"/>
              </a:rPr>
              <a:t> </a:t>
            </a:r>
            <a:r>
              <a:rPr lang="en-GB" sz="1000" dirty="0">
                <a:effectLst/>
                <a:ea typeface="Calibri" panose="020F0502020204030204" pitchFamily="34" charset="0"/>
              </a:rPr>
              <a:t>HBeAg- or HBeAg+, virally suppressed patients on nucleos(t)ide reverse transcriptase inhibitor therapy and without significant fibrosis/cirrhosis received 2 subcutaneous doses of VIR-2218 or placebo on Day 1 (Week 0) and Day 29 (Week 4). Four cohorts of HBeAg- subjects received 20, 50, 100 or 200 mg; two cohorts were added at the 50 and 100 mg dose levels. Two cohorts of HBeAg+ subjects received 50 or 200 mg. Each cohort includes 4 subjects randomized 3:1 to receive VIR-2218 or placebo. Assessments included safety and HBsAg levels with 12 week follow-up after the second dose for all patients and an additional 32 weeks follow-up for patients achieving a pre-specified HBsAg decline target.</a:t>
            </a:r>
            <a:endParaRPr lang="en-GB" sz="1000" dirty="0">
              <a:effectLst/>
              <a:ea typeface="Times New Roman" panose="02020603050405020304" pitchFamily="18" charset="0"/>
            </a:endParaRPr>
          </a:p>
          <a:p>
            <a:pPr marL="0" indent="0" algn="just">
              <a:lnSpc>
                <a:spcPct val="115000"/>
              </a:lnSpc>
              <a:spcAft>
                <a:spcPts val="0"/>
              </a:spcAft>
              <a:buNone/>
            </a:pPr>
            <a:endParaRPr lang="en-US" sz="1000" b="1" dirty="0">
              <a:effectLst/>
              <a:ea typeface="Calibri" panose="020F0502020204030204" pitchFamily="34" charset="0"/>
            </a:endParaRPr>
          </a:p>
          <a:p>
            <a:pPr marL="0" indent="0" algn="just">
              <a:lnSpc>
                <a:spcPct val="115000"/>
              </a:lnSpc>
              <a:spcAft>
                <a:spcPts val="0"/>
              </a:spcAft>
              <a:buNone/>
            </a:pPr>
            <a:r>
              <a:rPr lang="en-US" sz="1000" b="1" dirty="0">
                <a:effectLst/>
                <a:ea typeface="Calibri" panose="020F0502020204030204" pitchFamily="34" charset="0"/>
              </a:rPr>
              <a:t>Results:</a:t>
            </a:r>
            <a:r>
              <a:rPr lang="en-US" sz="1000" dirty="0">
                <a:effectLst/>
                <a:ea typeface="Calibri" panose="020F0502020204030204" pitchFamily="34" charset="0"/>
              </a:rPr>
              <a:t> </a:t>
            </a:r>
            <a:r>
              <a:rPr lang="en-GB" sz="1000" dirty="0">
                <a:effectLst/>
                <a:ea typeface="Calibri" panose="020F0502020204030204" pitchFamily="34" charset="0"/>
              </a:rPr>
              <a:t>In this ongoing trial, 24 patients with CHB have received VIR-2218 and are at varying stages of follow-up. No patients discontinued due to an adverse event (AE) and the majority of treatment emergent AEs were mild in severity. No clinically significant ALT elevations were observed. A subset of patients in the 50 mg dose level have achieved maximal decline in HBsAg levels at Week 12, with a mean decline of 1.5 log</a:t>
            </a:r>
            <a:r>
              <a:rPr lang="en-GB" sz="1000" baseline="-25000" dirty="0">
                <a:effectLst/>
                <a:ea typeface="Calibri" panose="020F0502020204030204" pitchFamily="34" charset="0"/>
              </a:rPr>
              <a:t>10 </a:t>
            </a:r>
            <a:r>
              <a:rPr lang="en-GB" sz="1000" dirty="0">
                <a:effectLst/>
                <a:ea typeface="Calibri" panose="020F0502020204030204" pitchFamily="34" charset="0"/>
              </a:rPr>
              <a:t>from baseline in VIR-2218 treated patients (see Figure). Notably, a mean decline of 1.0 log</a:t>
            </a:r>
            <a:r>
              <a:rPr lang="en-GB" sz="1000" baseline="-25000" dirty="0">
                <a:effectLst/>
                <a:ea typeface="Calibri" panose="020F0502020204030204" pitchFamily="34" charset="0"/>
              </a:rPr>
              <a:t>10</a:t>
            </a:r>
            <a:r>
              <a:rPr lang="en-GB" sz="1000" dirty="0">
                <a:effectLst/>
                <a:ea typeface="Calibri" panose="020F0502020204030204" pitchFamily="34" charset="0"/>
              </a:rPr>
              <a:t> in HBsAg has been maintained through Week 28 in this cohort. Declines in HBsAg continue in other cohorts with at least two patterns observed: an early response and a delayed response. Data through at least Week 16 will be presented for all dose levels. </a:t>
            </a:r>
            <a:endParaRPr lang="en-GB" sz="1000" dirty="0">
              <a:effectLst/>
              <a:ea typeface="Times New Roman" panose="02020603050405020304" pitchFamily="18" charset="0"/>
            </a:endParaRPr>
          </a:p>
          <a:p>
            <a:pPr marL="0" indent="0" algn="just">
              <a:lnSpc>
                <a:spcPct val="115000"/>
              </a:lnSpc>
              <a:spcAft>
                <a:spcPts val="0"/>
              </a:spcAft>
              <a:buNone/>
            </a:pPr>
            <a:endParaRPr lang="en-US" sz="1000" b="1" dirty="0">
              <a:effectLst/>
              <a:ea typeface="Calibri" panose="020F0502020204030204" pitchFamily="34" charset="0"/>
            </a:endParaRPr>
          </a:p>
          <a:p>
            <a:pPr marL="0" indent="0" algn="just">
              <a:lnSpc>
                <a:spcPct val="115000"/>
              </a:lnSpc>
              <a:spcAft>
                <a:spcPts val="0"/>
              </a:spcAft>
              <a:buNone/>
            </a:pPr>
            <a:r>
              <a:rPr lang="en-US" sz="1000" b="1" dirty="0">
                <a:effectLst/>
                <a:ea typeface="Calibri" panose="020F0502020204030204" pitchFamily="34" charset="0"/>
              </a:rPr>
              <a:t>Conclusion:</a:t>
            </a:r>
            <a:r>
              <a:rPr lang="en-GB" sz="1000" dirty="0">
                <a:effectLst/>
                <a:ea typeface="Calibri" panose="020F0502020204030204" pitchFamily="34" charset="0"/>
              </a:rPr>
              <a:t> Two monthly doses of VIR-2218 at 20-200 mg were well tolerated in CHB patients.  Substantial reductions in HBsAg were observed in both HBeAg- and HBeAg+ patients and across all dose levels. Differential patterns of decline suggest that early responses (&lt;8 weeks) in HBsAg may not predict the final magnitude of decline. Evaluation of VIR-2218 in CHB patients is ongoing. </a:t>
            </a:r>
            <a:endParaRPr lang="en-GB" sz="1000" dirty="0">
              <a:effectLs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6487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buNone/>
            </a:pPr>
            <a:r>
              <a:rPr lang="en-US" sz="1000" b="0" i="1" kern="1200" dirty="0">
                <a:solidFill>
                  <a:schemeClr val="tx1"/>
                </a:solidFill>
                <a:effectLst/>
              </a:rPr>
              <a:t>Abbreviations: ALT, alanine aminotransferase; CHB, chronic hepatitis B infection; GalNAc, N-Acetylgalactosamine; HBeAg, hepatitis B ‘e’ antigen; HBsAg, hepatitis B surface antigen; NA, nucleos(t)ide analogue; QM, monthly; Q2W, bi-weekly; QW, weekly; </a:t>
            </a:r>
            <a:r>
              <a:rPr lang="en-GB" sz="1000" i="1" dirty="0"/>
              <a:t>ULN, upper limit of normal </a:t>
            </a:r>
            <a:endParaRPr lang="en-US" sz="1000" b="0" i="1" kern="1200" dirty="0">
              <a:solidFill>
                <a:schemeClr val="tx1"/>
              </a:solidFill>
              <a:effectLst/>
            </a:endParaRPr>
          </a:p>
          <a:p>
            <a:pPr marL="0" indent="0" rtl="0" fontAlgn="base">
              <a:buNone/>
            </a:pPr>
            <a:endParaRPr lang="en-US" sz="1000" b="1" i="0" kern="1200" dirty="0">
              <a:solidFill>
                <a:schemeClr val="tx1"/>
              </a:solidFill>
              <a:effectLst/>
            </a:endParaRPr>
          </a:p>
          <a:p>
            <a:pPr marL="0" indent="0" algn="just">
              <a:spcAft>
                <a:spcPts val="0"/>
              </a:spcAft>
              <a:buNone/>
            </a:pPr>
            <a:r>
              <a:rPr lang="en-US" sz="1000" b="1" dirty="0">
                <a:effectLst/>
                <a:ea typeface="Times New Roman" panose="02020603050405020304" pitchFamily="18" charset="0"/>
              </a:rPr>
              <a:t>AS069</a:t>
            </a:r>
            <a:endParaRPr lang="en-GB" sz="1000" dirty="0">
              <a:effectLst/>
              <a:ea typeface="Times New Roman" panose="02020603050405020304" pitchFamily="18" charset="0"/>
            </a:endParaRPr>
          </a:p>
          <a:p>
            <a:pPr marL="0" indent="0" algn="just">
              <a:spcAft>
                <a:spcPts val="0"/>
              </a:spcAft>
              <a:buNone/>
            </a:pPr>
            <a:r>
              <a:rPr lang="en-US" sz="1000" b="1" dirty="0">
                <a:effectLst/>
                <a:ea typeface="Times New Roman" panose="02020603050405020304" pitchFamily="18" charset="0"/>
              </a:rPr>
              <a:t>RO7062931 antisense oligonucleotide phase 1 study demonstrates target engagement in patients with chronic hepatitis B on established nucleos(t)ide therapy</a:t>
            </a:r>
            <a:endParaRPr lang="en-GB" sz="1000" dirty="0">
              <a:effectLst/>
              <a:ea typeface="Times New Roman" panose="02020603050405020304" pitchFamily="18" charset="0"/>
            </a:endParaRPr>
          </a:p>
          <a:p>
            <a:pPr marL="0" indent="0" algn="just">
              <a:spcAft>
                <a:spcPts val="0"/>
              </a:spcAft>
              <a:buNone/>
            </a:pPr>
            <a:r>
              <a:rPr lang="en-US" sz="1000" u="sng" dirty="0">
                <a:effectLst/>
                <a:ea typeface="Times New Roman" panose="02020603050405020304" pitchFamily="18" charset="0"/>
              </a:rPr>
              <a:t>Man-Fung Yuen</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Edward Gane</a:t>
            </a:r>
            <a:r>
              <a:rPr lang="en-US" sz="1000" baseline="30000" dirty="0">
                <a:effectLst/>
                <a:ea typeface="Times New Roman" panose="02020603050405020304" pitchFamily="18" charset="0"/>
              </a:rPr>
              <a:t>2</a:t>
            </a:r>
            <a:r>
              <a:rPr lang="de-DE" sz="1000" dirty="0">
                <a:effectLst/>
                <a:ea typeface="Arial" panose="020B0604020202020204" pitchFamily="34" charset="0"/>
              </a:rPr>
              <a:t>, </a:t>
            </a:r>
            <a:r>
              <a:rPr lang="en-US" sz="1000" dirty="0">
                <a:effectLst/>
                <a:ea typeface="Times New Roman" panose="02020603050405020304" pitchFamily="18" charset="0"/>
              </a:rPr>
              <a:t>Dong Joon Kim</a:t>
            </a:r>
            <a:r>
              <a:rPr lang="en-US" sz="1000" baseline="30000" dirty="0">
                <a:effectLst/>
                <a:ea typeface="Times New Roman" panose="02020603050405020304" pitchFamily="18" charset="0"/>
              </a:rPr>
              <a:t>3</a:t>
            </a:r>
            <a:r>
              <a:rPr lang="de-DE" sz="1000" dirty="0">
                <a:effectLst/>
                <a:ea typeface="Arial" panose="020B0604020202020204" pitchFamily="34" charset="0"/>
              </a:rPr>
              <a:t>, </a:t>
            </a:r>
            <a:r>
              <a:rPr lang="en-US" sz="1000" dirty="0">
                <a:effectLst/>
                <a:ea typeface="Times New Roman" panose="02020603050405020304" pitchFamily="18" charset="0"/>
              </a:rPr>
              <a:t>Henry Chan</a:t>
            </a:r>
            <a:r>
              <a:rPr lang="en-US" sz="1000" baseline="30000" dirty="0">
                <a:effectLst/>
                <a:ea typeface="Times New Roman" panose="02020603050405020304" pitchFamily="18" charset="0"/>
              </a:rPr>
              <a:t>4</a:t>
            </a:r>
            <a:r>
              <a:rPr lang="de-DE" sz="1000" dirty="0">
                <a:effectLst/>
                <a:ea typeface="Arial" panose="020B0604020202020204" pitchFamily="34" charset="0"/>
              </a:rPr>
              <a:t>, </a:t>
            </a:r>
            <a:r>
              <a:rPr lang="en-US" sz="1000" dirty="0">
                <a:effectLst/>
                <a:ea typeface="Times New Roman" panose="02020603050405020304" pitchFamily="18" charset="0"/>
              </a:rPr>
              <a:t>Bernadette Surujbally</a:t>
            </a:r>
            <a:r>
              <a:rPr lang="en-US" sz="1000" baseline="30000" dirty="0">
                <a:effectLst/>
                <a:ea typeface="Times New Roman" panose="02020603050405020304" pitchFamily="18" charset="0"/>
              </a:rPr>
              <a:t>5</a:t>
            </a:r>
            <a:r>
              <a:rPr lang="de-DE" sz="1000" dirty="0">
                <a:effectLst/>
                <a:ea typeface="Arial" panose="020B0604020202020204" pitchFamily="34" charset="0"/>
              </a:rPr>
              <a:t>, </a:t>
            </a:r>
            <a:r>
              <a:rPr lang="en-US" sz="1000" dirty="0">
                <a:effectLst/>
                <a:ea typeface="Times New Roman" panose="02020603050405020304" pitchFamily="18" charset="0"/>
              </a:rPr>
              <a:t>Vedran Pavlovic</a:t>
            </a:r>
            <a:r>
              <a:rPr lang="en-US" sz="1000" baseline="30000" dirty="0">
                <a:effectLst/>
                <a:ea typeface="Times New Roman" panose="02020603050405020304" pitchFamily="18" charset="0"/>
              </a:rPr>
              <a:t>5</a:t>
            </a:r>
            <a:r>
              <a:rPr lang="de-DE" sz="1000" dirty="0">
                <a:effectLst/>
                <a:ea typeface="Arial" panose="020B0604020202020204" pitchFamily="34" charset="0"/>
              </a:rPr>
              <a:t>, </a:t>
            </a:r>
            <a:r>
              <a:rPr lang="en-US" sz="1000" dirty="0">
                <a:effectLst/>
                <a:ea typeface="Times New Roman" panose="02020603050405020304" pitchFamily="18" charset="0"/>
              </a:rPr>
              <a:t>Miriam Triyatni</a:t>
            </a:r>
            <a:r>
              <a:rPr lang="en-US" sz="1000" baseline="30000" dirty="0">
                <a:effectLst/>
                <a:ea typeface="Times New Roman" panose="02020603050405020304" pitchFamily="18" charset="0"/>
              </a:rPr>
              <a:t>6</a:t>
            </a:r>
            <a:r>
              <a:rPr lang="de-DE" sz="1000" dirty="0">
                <a:effectLst/>
                <a:ea typeface="Arial" panose="020B0604020202020204" pitchFamily="34" charset="0"/>
              </a:rPr>
              <a:t>, </a:t>
            </a:r>
            <a:r>
              <a:rPr lang="en-US" sz="1000" dirty="0">
                <a:effectLst/>
                <a:ea typeface="Times New Roman" panose="02020603050405020304" pitchFamily="18" charset="0"/>
              </a:rPr>
              <a:t>Joseph Grippo</a:t>
            </a:r>
            <a:r>
              <a:rPr lang="en-US" sz="1000" baseline="30000" dirty="0">
                <a:effectLst/>
                <a:ea typeface="Times New Roman" panose="02020603050405020304" pitchFamily="18" charset="0"/>
              </a:rPr>
              <a:t>7</a:t>
            </a:r>
            <a:r>
              <a:rPr lang="de-DE" sz="1000" dirty="0">
                <a:effectLst/>
                <a:ea typeface="Arial" panose="020B0604020202020204" pitchFamily="34" charset="0"/>
              </a:rPr>
              <a:t>, </a:t>
            </a:r>
            <a:r>
              <a:rPr lang="en-US" sz="1000" dirty="0">
                <a:effectLst/>
                <a:ea typeface="Times New Roman" panose="02020603050405020304" pitchFamily="18" charset="0"/>
              </a:rPr>
              <a:t>Hyung Joon Kim</a:t>
            </a:r>
            <a:r>
              <a:rPr lang="en-US" sz="1000" baseline="30000" dirty="0">
                <a:effectLst/>
                <a:ea typeface="Times New Roman" panose="02020603050405020304" pitchFamily="18" charset="0"/>
              </a:rPr>
              <a:t>8</a:t>
            </a:r>
            <a:r>
              <a:rPr lang="de-DE" sz="1000" dirty="0">
                <a:effectLst/>
                <a:ea typeface="Arial" panose="020B0604020202020204" pitchFamily="34" charset="0"/>
              </a:rPr>
              <a:t>, </a:t>
            </a:r>
            <a:r>
              <a:rPr lang="en-US" sz="1000" dirty="0">
                <a:effectLst/>
                <a:ea typeface="Times New Roman" panose="02020603050405020304" pitchFamily="18" charset="0"/>
              </a:rPr>
              <a:t>Apinya Leerapun</a:t>
            </a:r>
            <a:r>
              <a:rPr lang="en-US" sz="1000" baseline="30000" dirty="0">
                <a:effectLst/>
                <a:ea typeface="Times New Roman" panose="02020603050405020304" pitchFamily="18" charset="0"/>
              </a:rPr>
              <a:t>9</a:t>
            </a:r>
            <a:r>
              <a:rPr lang="de-DE" sz="1000" dirty="0">
                <a:effectLst/>
                <a:ea typeface="Arial" panose="020B0604020202020204" pitchFamily="34" charset="0"/>
              </a:rPr>
              <a:t>, </a:t>
            </a:r>
            <a:r>
              <a:rPr lang="en-US" sz="1000" dirty="0">
                <a:effectLst/>
                <a:ea typeface="Times New Roman" panose="02020603050405020304" pitchFamily="18" charset="0"/>
              </a:rPr>
              <a:t>Tien Huey Lim</a:t>
            </a:r>
            <a:r>
              <a:rPr lang="en-US" sz="1000" baseline="30000" dirty="0">
                <a:effectLst/>
                <a:ea typeface="Times New Roman" panose="02020603050405020304" pitchFamily="18" charset="0"/>
              </a:rPr>
              <a:t>10</a:t>
            </a:r>
            <a:r>
              <a:rPr lang="de-DE" sz="1000" dirty="0">
                <a:effectLst/>
                <a:ea typeface="Arial" panose="020B0604020202020204" pitchFamily="34" charset="0"/>
              </a:rPr>
              <a:t>, </a:t>
            </a:r>
            <a:r>
              <a:rPr lang="en-US" sz="1000" dirty="0">
                <a:effectLst/>
                <a:ea typeface="Times New Roman" panose="02020603050405020304" pitchFamily="18" charset="0"/>
              </a:rPr>
              <a:t>Young-Suk Lim</a:t>
            </a:r>
            <a:r>
              <a:rPr lang="en-US" sz="1000" baseline="30000" dirty="0">
                <a:effectLst/>
                <a:ea typeface="Times New Roman" panose="02020603050405020304" pitchFamily="18" charset="0"/>
              </a:rPr>
              <a:t>11</a:t>
            </a:r>
            <a:r>
              <a:rPr lang="de-DE" sz="1000" dirty="0">
                <a:effectLst/>
                <a:ea typeface="Arial" panose="020B0604020202020204" pitchFamily="34" charset="0"/>
              </a:rPr>
              <a:t>, </a:t>
            </a:r>
            <a:r>
              <a:rPr lang="en-US" sz="1000" dirty="0">
                <a:effectLst/>
                <a:ea typeface="Times New Roman" panose="02020603050405020304" pitchFamily="18" charset="0"/>
              </a:rPr>
              <a:t>Tawesak Tanwandee</a:t>
            </a:r>
            <a:r>
              <a:rPr lang="en-US" sz="1000" baseline="30000" dirty="0">
                <a:effectLst/>
                <a:ea typeface="Times New Roman" panose="02020603050405020304" pitchFamily="18" charset="0"/>
              </a:rPr>
              <a:t>12</a:t>
            </a:r>
            <a:r>
              <a:rPr lang="de-DE" sz="1000" dirty="0">
                <a:effectLst/>
                <a:ea typeface="Arial" panose="020B0604020202020204" pitchFamily="34" charset="0"/>
              </a:rPr>
              <a:t>, </a:t>
            </a:r>
            <a:r>
              <a:rPr lang="en-US" sz="1000" dirty="0">
                <a:effectLst/>
                <a:ea typeface="Times New Roman" panose="02020603050405020304" pitchFamily="18" charset="0"/>
              </a:rPr>
              <a:t>Won Kim</a:t>
            </a:r>
            <a:r>
              <a:rPr lang="en-US" sz="1000" baseline="30000" dirty="0">
                <a:effectLst/>
                <a:ea typeface="Times New Roman" panose="02020603050405020304" pitchFamily="18" charset="0"/>
              </a:rPr>
              <a:t>13</a:t>
            </a:r>
            <a:r>
              <a:rPr lang="de-DE" sz="1000" dirty="0">
                <a:effectLst/>
                <a:ea typeface="Arial" panose="020B0604020202020204" pitchFamily="34" charset="0"/>
              </a:rPr>
              <a:t>, </a:t>
            </a:r>
            <a:r>
              <a:rPr lang="en-US" sz="1000" dirty="0">
                <a:effectLst/>
                <a:ea typeface="Times New Roman" panose="02020603050405020304" pitchFamily="18" charset="0"/>
              </a:rPr>
              <a:t>Wendy Cheng</a:t>
            </a:r>
            <a:r>
              <a:rPr lang="en-US" sz="1000" baseline="30000" dirty="0">
                <a:effectLst/>
                <a:ea typeface="Times New Roman" panose="02020603050405020304" pitchFamily="18" charset="0"/>
              </a:rPr>
              <a:t>14</a:t>
            </a:r>
            <a:r>
              <a:rPr lang="de-DE" sz="1000" dirty="0">
                <a:effectLst/>
                <a:ea typeface="Arial" panose="020B0604020202020204" pitchFamily="34" charset="0"/>
              </a:rPr>
              <a:t>, </a:t>
            </a:r>
            <a:r>
              <a:rPr lang="en-US" sz="1000" dirty="0">
                <a:effectLst/>
                <a:ea typeface="Times New Roman" panose="02020603050405020304" pitchFamily="18" charset="0"/>
              </a:rPr>
              <a:t>Tsung-Hui Hu</a:t>
            </a:r>
            <a:r>
              <a:rPr lang="en-US" sz="1000" baseline="30000" dirty="0">
                <a:effectLst/>
                <a:ea typeface="Times New Roman" panose="02020603050405020304" pitchFamily="18" charset="0"/>
              </a:rPr>
              <a:t>15</a:t>
            </a:r>
            <a:r>
              <a:rPr lang="de-DE" sz="1000" dirty="0">
                <a:effectLst/>
                <a:ea typeface="Arial" panose="020B0604020202020204" pitchFamily="34" charset="0"/>
              </a:rPr>
              <a:t>, </a:t>
            </a:r>
            <a:r>
              <a:rPr lang="en-US" sz="1000" dirty="0">
                <a:effectLst/>
                <a:ea typeface="Times New Roman" panose="02020603050405020304" pitchFamily="18" charset="0"/>
              </a:rPr>
              <a:t>Cynthia Wat</a:t>
            </a:r>
            <a:r>
              <a:rPr lang="en-US" sz="1000" baseline="30000" dirty="0">
                <a:effectLst/>
                <a:ea typeface="Times New Roman" panose="02020603050405020304" pitchFamily="18" charset="0"/>
              </a:rPr>
              <a:t>16</a:t>
            </a:r>
            <a:endParaRPr lang="en-GB" sz="1000" dirty="0">
              <a:effectLst/>
              <a:ea typeface="Times New Roman" panose="02020603050405020304" pitchFamily="18" charset="0"/>
            </a:endParaRPr>
          </a:p>
          <a:p>
            <a:pPr marL="0" indent="0" algn="just">
              <a:spcAft>
                <a:spcPts val="0"/>
              </a:spcAft>
              <a:buNone/>
            </a:pPr>
            <a:r>
              <a:rPr lang="en-US" sz="1000" i="1" baseline="30000" dirty="0">
                <a:effectLst/>
                <a:ea typeface="Times New Roman" panose="02020603050405020304" pitchFamily="18" charset="0"/>
              </a:rPr>
              <a:t>1</a:t>
            </a:r>
            <a:r>
              <a:rPr lang="en-US" sz="1000" i="1" dirty="0">
                <a:effectLst/>
                <a:ea typeface="Times New Roman" panose="02020603050405020304" pitchFamily="18" charset="0"/>
              </a:rPr>
              <a:t>Queen Mary Hospital, Hong Kong, Hong Kong</a:t>
            </a:r>
            <a:r>
              <a:rPr lang="de-DE" sz="1000" dirty="0">
                <a:effectLst/>
                <a:ea typeface="Arial" panose="020B0604020202020204" pitchFamily="34" charset="0"/>
              </a:rPr>
              <a:t>, </a:t>
            </a:r>
            <a:r>
              <a:rPr lang="en-US" sz="1000" i="1" baseline="30000" dirty="0">
                <a:effectLst/>
                <a:ea typeface="Times New Roman" panose="02020603050405020304" pitchFamily="18" charset="0"/>
              </a:rPr>
              <a:t>2</a:t>
            </a:r>
            <a:r>
              <a:rPr lang="en-US" sz="1000" i="1" dirty="0">
                <a:effectLst/>
                <a:ea typeface="Times New Roman" panose="02020603050405020304" pitchFamily="18" charset="0"/>
              </a:rPr>
              <a:t>Auckland Clinical Studies, Auckland, New Zealand</a:t>
            </a:r>
            <a:r>
              <a:rPr lang="de-DE" sz="1000" dirty="0">
                <a:effectLst/>
                <a:ea typeface="Arial" panose="020B0604020202020204" pitchFamily="34" charset="0"/>
              </a:rPr>
              <a:t>, </a:t>
            </a:r>
            <a:r>
              <a:rPr lang="en-US" sz="1000" i="1" baseline="30000" dirty="0">
                <a:effectLst/>
                <a:ea typeface="Times New Roman" panose="02020603050405020304" pitchFamily="18" charset="0"/>
              </a:rPr>
              <a:t>3</a:t>
            </a:r>
            <a:r>
              <a:rPr lang="en-US" sz="1000" i="1" dirty="0">
                <a:effectLst/>
                <a:ea typeface="Times New Roman" panose="02020603050405020304" pitchFamily="18" charset="0"/>
              </a:rPr>
              <a:t>Chuncheon Sacred Heart Hospital, Chuncheon, Korea, Rep. of South</a:t>
            </a:r>
            <a:r>
              <a:rPr lang="de-DE" sz="1000" dirty="0">
                <a:effectLst/>
                <a:ea typeface="Arial" panose="020B0604020202020204" pitchFamily="34" charset="0"/>
              </a:rPr>
              <a:t>, </a:t>
            </a:r>
            <a:r>
              <a:rPr lang="en-US" sz="1000" i="1" baseline="30000" dirty="0">
                <a:effectLst/>
                <a:ea typeface="Times New Roman" panose="02020603050405020304" pitchFamily="18" charset="0"/>
              </a:rPr>
              <a:t>4</a:t>
            </a:r>
            <a:r>
              <a:rPr lang="en-US" sz="1000" i="1" dirty="0">
                <a:effectLst/>
                <a:ea typeface="Times New Roman" panose="02020603050405020304" pitchFamily="18" charset="0"/>
              </a:rPr>
              <a:t>Chinese University of Hong Kong, Prince of Wales Hospital, Shatin, Hong Kong</a:t>
            </a:r>
            <a:r>
              <a:rPr lang="de-DE" sz="1000" dirty="0">
                <a:effectLst/>
                <a:ea typeface="Arial" panose="020B0604020202020204" pitchFamily="34" charset="0"/>
              </a:rPr>
              <a:t>, </a:t>
            </a:r>
            <a:r>
              <a:rPr lang="en-US" sz="1000" i="1" baseline="30000" dirty="0">
                <a:effectLst/>
                <a:ea typeface="Times New Roman" panose="02020603050405020304" pitchFamily="18" charset="0"/>
              </a:rPr>
              <a:t>5</a:t>
            </a:r>
            <a:r>
              <a:rPr lang="en-US" sz="1000" i="1" dirty="0">
                <a:effectLst/>
                <a:ea typeface="Times New Roman" panose="02020603050405020304" pitchFamily="18" charset="0"/>
              </a:rPr>
              <a:t>Roche Innovation Centre, Welwyn Garden City, United Kingdom</a:t>
            </a:r>
            <a:r>
              <a:rPr lang="de-DE" sz="1000" dirty="0">
                <a:effectLst/>
                <a:ea typeface="Arial" panose="020B0604020202020204" pitchFamily="34" charset="0"/>
              </a:rPr>
              <a:t>, </a:t>
            </a:r>
            <a:r>
              <a:rPr lang="en-US" sz="1000" i="1" baseline="30000" dirty="0">
                <a:effectLst/>
                <a:ea typeface="Times New Roman" panose="02020603050405020304" pitchFamily="18" charset="0"/>
              </a:rPr>
              <a:t>6</a:t>
            </a:r>
            <a:r>
              <a:rPr lang="en-US" sz="1000" i="1" dirty="0">
                <a:effectLst/>
                <a:ea typeface="Times New Roman" panose="02020603050405020304" pitchFamily="18" charset="0"/>
              </a:rPr>
              <a:t>Roche Innovation Centre, Basel, Switzerland</a:t>
            </a:r>
            <a:r>
              <a:rPr lang="de-DE" sz="1000" dirty="0">
                <a:effectLst/>
                <a:ea typeface="Arial" panose="020B0604020202020204" pitchFamily="34" charset="0"/>
              </a:rPr>
              <a:t>, </a:t>
            </a:r>
            <a:r>
              <a:rPr lang="en-US" sz="1000" i="1" baseline="30000" dirty="0">
                <a:effectLst/>
                <a:ea typeface="Times New Roman" panose="02020603050405020304" pitchFamily="18" charset="0"/>
              </a:rPr>
              <a:t>7</a:t>
            </a:r>
            <a:r>
              <a:rPr lang="en-US" sz="1000" i="1" dirty="0">
                <a:effectLst/>
                <a:ea typeface="Times New Roman" panose="02020603050405020304" pitchFamily="18" charset="0"/>
              </a:rPr>
              <a:t>Roche Innovation Centre, New York, Switzerland</a:t>
            </a:r>
            <a:r>
              <a:rPr lang="de-DE" sz="1000" dirty="0">
                <a:effectLst/>
                <a:ea typeface="Arial" panose="020B0604020202020204" pitchFamily="34" charset="0"/>
              </a:rPr>
              <a:t>, </a:t>
            </a:r>
            <a:r>
              <a:rPr lang="en-US" sz="1000" i="1" baseline="30000" dirty="0">
                <a:effectLst/>
                <a:ea typeface="Times New Roman" panose="02020603050405020304" pitchFamily="18" charset="0"/>
              </a:rPr>
              <a:t>8</a:t>
            </a:r>
            <a:r>
              <a:rPr lang="en-US" sz="1000" i="1" dirty="0">
                <a:effectLst/>
                <a:ea typeface="Times New Roman" panose="02020603050405020304" pitchFamily="18" charset="0"/>
              </a:rPr>
              <a:t>Chung-Ang University Hospital, Seoul, Korea, Rep. of South</a:t>
            </a:r>
            <a:r>
              <a:rPr lang="de-DE" sz="1000" dirty="0">
                <a:effectLst/>
                <a:ea typeface="Arial" panose="020B0604020202020204" pitchFamily="34" charset="0"/>
              </a:rPr>
              <a:t>, </a:t>
            </a:r>
            <a:r>
              <a:rPr lang="en-US" sz="1000" i="1" baseline="30000" dirty="0">
                <a:effectLst/>
                <a:ea typeface="Times New Roman" panose="02020603050405020304" pitchFamily="18" charset="0"/>
              </a:rPr>
              <a:t>9</a:t>
            </a:r>
            <a:r>
              <a:rPr lang="en-US" sz="1000" i="1" dirty="0">
                <a:effectLst/>
                <a:ea typeface="Times New Roman" panose="02020603050405020304" pitchFamily="18" charset="0"/>
              </a:rPr>
              <a:t>Maharaj Nakorn Chiang Mai Hospital, Chiang Mai, Thailand</a:t>
            </a:r>
            <a:r>
              <a:rPr lang="de-DE" sz="1000" dirty="0">
                <a:effectLst/>
                <a:ea typeface="Arial" panose="020B0604020202020204" pitchFamily="34" charset="0"/>
              </a:rPr>
              <a:t>, </a:t>
            </a:r>
            <a:r>
              <a:rPr lang="en-US" sz="1000" i="1" baseline="30000" dirty="0">
                <a:effectLst/>
                <a:ea typeface="Times New Roman" panose="02020603050405020304" pitchFamily="18" charset="0"/>
              </a:rPr>
              <a:t>10</a:t>
            </a:r>
            <a:r>
              <a:rPr lang="en-US" sz="1000" i="1" dirty="0">
                <a:effectLst/>
                <a:ea typeface="Times New Roman" panose="02020603050405020304" pitchFamily="18" charset="0"/>
              </a:rPr>
              <a:t>Middlemore Hospital, Auckland, New Zealand</a:t>
            </a:r>
            <a:r>
              <a:rPr lang="de-DE" sz="1000" dirty="0">
                <a:effectLst/>
                <a:ea typeface="Arial" panose="020B0604020202020204" pitchFamily="34" charset="0"/>
              </a:rPr>
              <a:t>, </a:t>
            </a:r>
            <a:r>
              <a:rPr lang="en-US" sz="1000" i="1" baseline="30000" dirty="0">
                <a:effectLst/>
                <a:ea typeface="Times New Roman" panose="02020603050405020304" pitchFamily="18" charset="0"/>
              </a:rPr>
              <a:t>11</a:t>
            </a:r>
            <a:r>
              <a:rPr lang="en-US" sz="1000" i="1" dirty="0">
                <a:effectLst/>
                <a:ea typeface="Times New Roman" panose="02020603050405020304" pitchFamily="18" charset="0"/>
              </a:rPr>
              <a:t>Asan Medical Center, Seoul, Korea, Rep. of South</a:t>
            </a:r>
            <a:r>
              <a:rPr lang="de-DE" sz="1000" dirty="0">
                <a:effectLst/>
                <a:ea typeface="Arial" panose="020B0604020202020204" pitchFamily="34" charset="0"/>
              </a:rPr>
              <a:t>, </a:t>
            </a:r>
            <a:r>
              <a:rPr lang="en-US" sz="1000" i="1" baseline="30000" dirty="0">
                <a:effectLst/>
                <a:ea typeface="Times New Roman" panose="02020603050405020304" pitchFamily="18" charset="0"/>
              </a:rPr>
              <a:t>12</a:t>
            </a:r>
            <a:r>
              <a:rPr lang="en-US" sz="1000" i="1" dirty="0">
                <a:effectLst/>
                <a:ea typeface="Times New Roman" panose="02020603050405020304" pitchFamily="18" charset="0"/>
              </a:rPr>
              <a:t>Siriraj Hospital, Bangkok, Thailand</a:t>
            </a:r>
            <a:r>
              <a:rPr lang="de-DE" sz="1000" dirty="0">
                <a:effectLst/>
                <a:ea typeface="Arial" panose="020B0604020202020204" pitchFamily="34" charset="0"/>
              </a:rPr>
              <a:t>, </a:t>
            </a:r>
            <a:r>
              <a:rPr lang="en-US" sz="1000" i="1" baseline="30000" dirty="0">
                <a:effectLst/>
                <a:ea typeface="Times New Roman" panose="02020603050405020304" pitchFamily="18" charset="0"/>
              </a:rPr>
              <a:t>13</a:t>
            </a:r>
            <a:r>
              <a:rPr lang="en-US" sz="1000" i="1" dirty="0">
                <a:effectLst/>
                <a:ea typeface="Times New Roman" panose="02020603050405020304" pitchFamily="18" charset="0"/>
              </a:rPr>
              <a:t>SMG-SNU Boramae Medical Center, Seoul, Korea, Rep. of South</a:t>
            </a:r>
            <a:r>
              <a:rPr lang="de-DE" sz="1000" dirty="0">
                <a:effectLst/>
                <a:ea typeface="Arial" panose="020B0604020202020204" pitchFamily="34" charset="0"/>
              </a:rPr>
              <a:t>, </a:t>
            </a:r>
            <a:r>
              <a:rPr lang="en-US" sz="1000" i="1" baseline="30000" dirty="0">
                <a:effectLst/>
                <a:ea typeface="Times New Roman" panose="02020603050405020304" pitchFamily="18" charset="0"/>
              </a:rPr>
              <a:t>14</a:t>
            </a:r>
            <a:r>
              <a:rPr lang="en-US" sz="1000" i="1" dirty="0">
                <a:effectLst/>
                <a:ea typeface="Times New Roman" panose="02020603050405020304" pitchFamily="18" charset="0"/>
              </a:rPr>
              <a:t>Linear Clinical Research, Perth, Australia</a:t>
            </a:r>
            <a:r>
              <a:rPr lang="de-DE" sz="1000" dirty="0">
                <a:effectLst/>
                <a:ea typeface="Arial" panose="020B0604020202020204" pitchFamily="34" charset="0"/>
              </a:rPr>
              <a:t>, </a:t>
            </a:r>
            <a:r>
              <a:rPr lang="en-US" sz="1000" i="1" baseline="30000" dirty="0">
                <a:effectLst/>
                <a:ea typeface="Times New Roman" panose="02020603050405020304" pitchFamily="18" charset="0"/>
              </a:rPr>
              <a:t>15</a:t>
            </a:r>
            <a:r>
              <a:rPr lang="en-US" sz="1000" i="1" dirty="0">
                <a:effectLst/>
                <a:ea typeface="Times New Roman" panose="02020603050405020304" pitchFamily="18" charset="0"/>
              </a:rPr>
              <a:t>Chang Gung Medical Foundation, Kaohsiung, Taiwan</a:t>
            </a:r>
            <a:r>
              <a:rPr lang="de-DE" sz="1000" dirty="0">
                <a:effectLst/>
                <a:ea typeface="Arial" panose="020B0604020202020204" pitchFamily="34" charset="0"/>
              </a:rPr>
              <a:t>, </a:t>
            </a:r>
            <a:r>
              <a:rPr lang="en-US" sz="1000" i="1" baseline="30000" dirty="0">
                <a:effectLst/>
                <a:ea typeface="Times New Roman" panose="02020603050405020304" pitchFamily="18" charset="0"/>
              </a:rPr>
              <a:t>6</a:t>
            </a:r>
            <a:r>
              <a:rPr lang="en-US" sz="1000" i="1" dirty="0">
                <a:effectLst/>
                <a:ea typeface="Times New Roman" panose="02020603050405020304" pitchFamily="18" charset="0"/>
              </a:rPr>
              <a:t>Roche Innovation Centre, Basel, Switzerland</a:t>
            </a:r>
            <a:endParaRPr lang="en-GB" sz="1000" dirty="0">
              <a:effectLst/>
              <a:ea typeface="Times New Roman" panose="02020603050405020304" pitchFamily="18" charset="0"/>
            </a:endParaRPr>
          </a:p>
          <a:p>
            <a:pPr marL="0" indent="0" algn="just">
              <a:spcAft>
                <a:spcPts val="0"/>
              </a:spcAft>
              <a:buNone/>
            </a:pPr>
            <a:r>
              <a:rPr lang="en-US" sz="1000" dirty="0">
                <a:effectLst/>
                <a:ea typeface="Times New Roman" panose="02020603050405020304" pitchFamily="18" charset="0"/>
              </a:rPr>
              <a:t>Email:</a:t>
            </a:r>
            <a:r>
              <a:rPr lang="en-US" sz="1000" i="1" dirty="0">
                <a:effectLst/>
                <a:ea typeface="Times New Roman" panose="02020603050405020304" pitchFamily="18" charset="0"/>
              </a:rPr>
              <a:t> </a:t>
            </a:r>
            <a:r>
              <a:rPr lang="en-US" sz="1000" dirty="0">
                <a:effectLst/>
                <a:ea typeface="Times New Roman" panose="02020603050405020304" pitchFamily="18" charset="0"/>
              </a:rPr>
              <a:t>ved.pavlovic@roche.com</a:t>
            </a:r>
            <a:endParaRPr lang="en-GB" sz="1000" dirty="0">
              <a:effectLst/>
              <a:ea typeface="Times New Roman" panose="02020603050405020304" pitchFamily="18" charset="0"/>
            </a:endParaRPr>
          </a:p>
          <a:p>
            <a:pPr marL="0" indent="0" algn="just">
              <a:spcAft>
                <a:spcPts val="0"/>
              </a:spcAft>
              <a:buNone/>
            </a:pPr>
            <a:r>
              <a:rPr lang="en-US" sz="1000" b="1" dirty="0">
                <a:effectLst/>
                <a:ea typeface="Times New Roman" panose="02020603050405020304" pitchFamily="18" charset="0"/>
              </a:rPr>
              <a:t>  </a:t>
            </a:r>
            <a:endParaRPr lang="en-GB" sz="1000" dirty="0">
              <a:effectLst/>
              <a:ea typeface="Times New Roman" panose="02020603050405020304" pitchFamily="18" charset="0"/>
            </a:endParaRPr>
          </a:p>
          <a:p>
            <a:pPr marL="0" indent="0" algn="just">
              <a:lnSpc>
                <a:spcPct val="115000"/>
              </a:lnSpc>
              <a:spcAft>
                <a:spcPts val="0"/>
              </a:spcAft>
              <a:buNone/>
            </a:pPr>
            <a:r>
              <a:rPr lang="en-US" sz="1000" b="1" dirty="0">
                <a:effectLst/>
                <a:ea typeface="Times New Roman" panose="02020603050405020304" pitchFamily="18" charset="0"/>
              </a:rPr>
              <a:t>Background and aims:</a:t>
            </a:r>
            <a:r>
              <a:rPr lang="en-GB" sz="1000" dirty="0">
                <a:effectLst/>
                <a:ea typeface="Calibri" panose="020F0502020204030204" pitchFamily="34" charset="0"/>
              </a:rPr>
              <a:t> RO7062931 is a N-acetylgalactosamine (GalNAc) conjugated single-stranded oligonucleotide (SSO) with locked nucleic acid (LNA) that results in RNAse H mediated degradation of HBV transcripts. </a:t>
            </a:r>
            <a:r>
              <a:rPr lang="en-US" sz="1000" dirty="0">
                <a:effectLst/>
                <a:ea typeface="Calibri" panose="020F0502020204030204" pitchFamily="34" charset="0"/>
              </a:rPr>
              <a:t>We previously reported (AASLD 2019) results from Part 1 of the Phase 1 study (NCT03505190) where single doses of RO7062931 up to 4mg/kg were safe and well tolerated in healthy volunteers (HVs). Herein we present the results from Study Part 2 of multiple dose RO7062931 treatment regimens in patients with chronic hepatitis B (CHB).</a:t>
            </a:r>
            <a:endParaRPr lang="en-GB" sz="1000" dirty="0">
              <a:effectLst/>
              <a:ea typeface="Times New Roman" panose="02020603050405020304" pitchFamily="18" charset="0"/>
            </a:endParaRPr>
          </a:p>
          <a:p>
            <a:pPr marL="0" indent="0" algn="just">
              <a:lnSpc>
                <a:spcPct val="115000"/>
              </a:lnSpc>
              <a:spcAft>
                <a:spcPts val="0"/>
              </a:spcAft>
              <a:buNone/>
            </a:pPr>
            <a:endParaRPr lang="en-US" sz="1000" b="1" dirty="0">
              <a:effectLst/>
              <a:ea typeface="Calibri" panose="020F0502020204030204" pitchFamily="34" charset="0"/>
            </a:endParaRPr>
          </a:p>
          <a:p>
            <a:pPr marL="0" indent="0" algn="just">
              <a:lnSpc>
                <a:spcPct val="115000"/>
              </a:lnSpc>
              <a:spcAft>
                <a:spcPts val="0"/>
              </a:spcAft>
              <a:buNone/>
            </a:pPr>
            <a:r>
              <a:rPr lang="en-US" sz="1000" b="1" dirty="0">
                <a:effectLst/>
                <a:ea typeface="Calibri" panose="020F0502020204030204" pitchFamily="34" charset="0"/>
              </a:rPr>
              <a:t>Method:</a:t>
            </a:r>
            <a:r>
              <a:rPr lang="en-US" sz="1000" dirty="0">
                <a:effectLst/>
                <a:ea typeface="Calibri" panose="020F0502020204030204" pitchFamily="34" charset="0"/>
              </a:rPr>
              <a:t> 59 CHB patients on established nucleos(t)ide therapy were randomized 3:1 to RO7062931 (0.5, 1.5, 3, or 4 mg/kg) or placebo across six 4-week treatment regimens. Eligible subjects were HBeAg-positive or negative at screening with serum levels of HBsAg ≥1,000 IU/mL, HBV DNA ≤90 IU/mL and ALT ≤1.5 x upper limit of normal (ULN). Depending on the dosing frequency (monthly [QM], bi-weekly [Q2W] or weekly [QW]), subjects received between 2-5 subcutaneous RO7062931 doses in total. Subsequently, all subjects entered a 12-week post-treatment follow-up.</a:t>
            </a:r>
            <a:endParaRPr lang="en-GB" sz="1000" dirty="0">
              <a:effectLst/>
              <a:ea typeface="Times New Roman" panose="02020603050405020304" pitchFamily="18" charset="0"/>
            </a:endParaRPr>
          </a:p>
          <a:p>
            <a:pPr marL="0" indent="0" algn="just">
              <a:lnSpc>
                <a:spcPct val="115000"/>
              </a:lnSpc>
              <a:spcAft>
                <a:spcPts val="0"/>
              </a:spcAft>
              <a:buNone/>
            </a:pPr>
            <a:endParaRPr lang="en-US" sz="1000" b="1" dirty="0">
              <a:effectLst/>
              <a:ea typeface="Calibri" panose="020F0502020204030204" pitchFamily="34" charset="0"/>
            </a:endParaRPr>
          </a:p>
          <a:p>
            <a:pPr marL="0" indent="0" algn="just">
              <a:lnSpc>
                <a:spcPct val="115000"/>
              </a:lnSpc>
              <a:spcAft>
                <a:spcPts val="0"/>
              </a:spcAft>
              <a:buNone/>
            </a:pPr>
            <a:r>
              <a:rPr lang="en-US" sz="1000" b="1" dirty="0">
                <a:effectLst/>
                <a:ea typeface="Calibri" panose="020F0502020204030204" pitchFamily="34" charset="0"/>
              </a:rPr>
              <a:t>Results:</a:t>
            </a:r>
            <a:r>
              <a:rPr lang="en-US" sz="1000" dirty="0">
                <a:effectLst/>
                <a:ea typeface="Calibri" panose="020F0502020204030204" pitchFamily="34" charset="0"/>
              </a:rPr>
              <a:t> Majority of subjects were male (88%), Asian (90%), with a mean (range) age of 45 (25 to 65) years. At baseline, 58% were HBeAg-negative, 86% had ALT ≤ ULN, and the mean HBsAg level was 5,172 (952 to 27,620) IU/mL. No serious AEs, severe AEs, or withdrawals due to AEs were reported. Injection site reactions were reported for 7 (12%) subjects, of which 5 and 2 were of mild and moderate intensity, respectively. Laboratory safety parameters were unremarkable except for 2 subjects (3mg/kg QW group) with transient ALT &gt;3x ULN elevations that were associated with declining HBsAg levels.</a:t>
            </a:r>
            <a:endParaRPr lang="en-GB" sz="1000" dirty="0">
              <a:effectLst/>
              <a:ea typeface="Times New Roman" panose="02020603050405020304" pitchFamily="18" charset="0"/>
            </a:endParaRPr>
          </a:p>
          <a:p>
            <a:pPr marL="0" indent="0" algn="just">
              <a:lnSpc>
                <a:spcPct val="115000"/>
              </a:lnSpc>
              <a:spcAft>
                <a:spcPts val="0"/>
              </a:spcAft>
              <a:buNone/>
            </a:pPr>
            <a:r>
              <a:rPr lang="en-US" sz="1000" dirty="0">
                <a:effectLst/>
                <a:ea typeface="Calibri" panose="020F0502020204030204" pitchFamily="34" charset="0"/>
              </a:rPr>
              <a:t>RO7062931 treatment was associated with dose-dependent reductions in HBsAg. At Day 29, mean (SD) change in HBsAg IU/mL levels were -0.03 (0.05) in the placebo group; -0.03 (0.04), -0.15 (0.21) and -0.17 (0.07) in the 0.5, 1.5 and 3 mg/kg QM groups; -0.23 (0.17) and -0.38 (0.25) in the 3mg/kg Q2W and QW groups; and -0.14 (0.28) in the 4mg/kg QW group. Nadir HBsAg change from baseline data with mean ± 95CI are shown in below Figure, which were similar regardless of baseline HBeAg status. A rebound in HBsAg levels was typically evident by 2-3 weeks post-treatment, which returned to baseline levels by 12-weeks post-treatment. Pharmacokinetic data in CHB patients was consistent to that previously reported for HVs.</a:t>
            </a:r>
            <a:endParaRPr lang="en-GB" sz="1000" dirty="0">
              <a:effectLst/>
              <a:ea typeface="Times New Roman" panose="02020603050405020304" pitchFamily="18" charset="0"/>
            </a:endParaRPr>
          </a:p>
          <a:p>
            <a:pPr marL="0" indent="0" algn="just">
              <a:lnSpc>
                <a:spcPct val="115000"/>
              </a:lnSpc>
              <a:spcAft>
                <a:spcPts val="0"/>
              </a:spcAft>
              <a:buNone/>
            </a:pPr>
            <a:endParaRPr lang="en-US" sz="1000" b="1" dirty="0">
              <a:effectLst/>
              <a:ea typeface="Calibri" panose="020F0502020204030204" pitchFamily="34" charset="0"/>
            </a:endParaRPr>
          </a:p>
          <a:p>
            <a:pPr marL="0" indent="0" algn="just">
              <a:lnSpc>
                <a:spcPct val="115000"/>
              </a:lnSpc>
              <a:spcAft>
                <a:spcPts val="0"/>
              </a:spcAft>
              <a:buNone/>
            </a:pPr>
            <a:r>
              <a:rPr lang="en-US" sz="1000" b="1" dirty="0">
                <a:effectLst/>
                <a:ea typeface="Calibri" panose="020F0502020204030204" pitchFamily="34" charset="0"/>
              </a:rPr>
              <a:t>Conclusion:</a:t>
            </a:r>
            <a:r>
              <a:rPr lang="en-US" sz="1000" dirty="0">
                <a:effectLst/>
                <a:ea typeface="Calibri" panose="020F0502020204030204" pitchFamily="34" charset="0"/>
              </a:rPr>
              <a:t> RO7062931 administered over 4-weeks, at doses of up to 4mg/kg, in CHB patients is safe, well tolerated, and demonstrates target engagement by antiviral activity.</a:t>
            </a:r>
            <a:endParaRPr lang="en-GB" sz="1000" dirty="0">
              <a:effectLs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92819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US" sz="1000" b="0" i="1" u="none" strike="noStrike" kern="1200" cap="none" spc="0" normalizeH="0" baseline="0" noProof="0" dirty="0">
                <a:ln>
                  <a:noFill/>
                </a:ln>
                <a:solidFill>
                  <a:prstClr val="black"/>
                </a:solidFill>
                <a:effectLst/>
                <a:uLnTx/>
                <a:uFillTx/>
              </a:rPr>
              <a:t>Abbreviations: AEs, adverse events; ALT, alanine aminotransferase; CHB, chronic hepatitis B infection; HBeAg, hepatitis B ‘e’ antigen; HBsAg, hepatitis B surface antigen; QM, monthly; Q2W, bi-weekly; QW, weekly; TEAEs, treatment-emergent adverse events; ULN, upper limit of normal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US" sz="1000" b="0" i="1"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AS069</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RO7062931 antisense oligonucleotide phase 1 study demonstrates target engagement in patients with chronic hepatitis B on established nucleos(t)ide therapy</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sng" strike="noStrike" kern="1200" cap="none" spc="0" normalizeH="0" baseline="0" noProof="0" dirty="0">
                <a:ln>
                  <a:noFill/>
                </a:ln>
                <a:solidFill>
                  <a:prstClr val="black"/>
                </a:solidFill>
                <a:effectLst/>
                <a:uLnTx/>
                <a:uFillTx/>
                <a:ea typeface="Times New Roman" panose="02020603050405020304" pitchFamily="18" charset="0"/>
              </a:rPr>
              <a:t>Man-Fung Yuen</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Edward Gane</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2</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Dong Joon Kim</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3</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Henry Chan</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4</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Bernadette Surujbally</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5</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Vedran Pavlovic</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5</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Miriam Triyatni</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6</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Joseph Grippo</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7</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Hyung Joon Kim</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8</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Apinya Leerapun</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9</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Tien Huey Lim</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10</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Young-Suk Lim</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Tawesak Tanwandee</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12</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Won Kim</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13</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Wendy Cheng</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14</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Tsung-Hui Hu</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15</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Cynthia Wat</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16</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Queen Mary Hospital, Hong Kong, Hong Kong</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2</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Auckland Clinical Studies, Auckland, New Zealand</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3</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Chuncheon Sacred Heart Hospital, Chuncheon, Korea, Rep. of South</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4</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Chinese University of Hong Kong, Prince of Wales Hospital, Shatin, Hong Kong</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5</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Roche Innovation Centre, Welwyn Garden City, United Kingdom</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6</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Roche Innovation Centre, Basel, Switzerland</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7</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Roche Innovation Centre, New York, Switzerland</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8</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Chung-Ang University Hospital, Seoul, Korea, Rep. of South</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9</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Maharaj Nakorn Chiang Mai Hospital, Chiang Mai, Thailand</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10</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Middlemore Hospital, Auckland, New Zealand</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11</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Asan Medical Center, Seoul, Korea, Rep. of South</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12</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Siriraj Hospital, Bangkok, Thailand</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13</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SMG-SNU Boramae Medical Center, Seoul, Korea, Rep. of South</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14</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Linear Clinical Research, Perth, Australia</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15</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Chang Gung Medical Foundation, Kaohsiung, Taiwan</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6</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Roche Innovation Centre, Basel, Switzerland</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Email:</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ved.pavlovic@roche.com</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  </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Background and aims:</a:t>
            </a:r>
            <a:r>
              <a:rPr kumimoji="0" lang="en-GB" sz="1000" b="0" i="0" u="none" strike="noStrike" kern="1200" cap="none" spc="0" normalizeH="0" baseline="0" noProof="0" dirty="0">
                <a:ln>
                  <a:noFill/>
                </a:ln>
                <a:solidFill>
                  <a:prstClr val="black"/>
                </a:solidFill>
                <a:effectLst/>
                <a:uLnTx/>
                <a:uFillTx/>
                <a:ea typeface="Calibri" panose="020F0502020204030204" pitchFamily="34" charset="0"/>
              </a:rPr>
              <a:t> RO7062931 is a N-acetylgalactosamine (GalNAc) conjugated single-stranded oligonucleotide (SSO) with locked nucleic acid (LNA) that results in RNAse H mediated degradation of HBV transcripts. </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We previously reported (AASLD 2019) results from Part 1 of the Phase 1 study (NCT03505190) where single doses of RO7062931 up to 4mg/kg were safe and well tolerated in healthy volunteers (HVs). Herein we present the results from Study Part 2 of multiple dose RO7062931 treatment regimens in patients with chronic hepatitis B (CHB).</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ea typeface="Calibri" panose="020F0502020204030204" pitchFamily="34"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Calibri" panose="020F0502020204030204" pitchFamily="34" charset="0"/>
              </a:rPr>
              <a:t>Method:</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59 CHB patients on established nucleos(t)ide therapy were randomized 3:1 to RO7062931 (0.5, 1.5, 3, or 4 mg/kg) or placebo across six 4-week treatment regimens. Eligible subjects were HBeAg-positive or negative at screening with serum levels of HBsAg ≥1,000 IU/mL, HBV DNA ≤90 IU/mL and ALT ≤1.5 x upper limit of normal (ULN). Depending on the dosing frequency (monthly [QM], bi-weekly [Q2W] or weekly [QW]), subjects received between 2-5 subcutaneous RO7062931 doses in total. Subsequently, all subjects entered a 12-week post-treatment follow-up.</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ea typeface="Calibri" panose="020F0502020204030204" pitchFamily="34"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Calibri" panose="020F0502020204030204" pitchFamily="34" charset="0"/>
              </a:rPr>
              <a:t>Results:</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Majority of subjects were male (88%), Asian (90%), with a mean (range) age of 45 (25 to 65) years. At baseline, 58% were HBeAg-negative, 86% had ALT ≤ ULN, and the mean HBsAg level was 5,172 (952 to 27,620) IU/mL. No serious AEs, severe AEs, or withdrawals due to AEs were reported. Injection site reactions were reported for 7 (12%) subjects, of which 5 and 2 were of mild and moderate intensity, respectively. Laboratory safety parameters were unremarkable except for 2 subjects (3mg/kg QW group) with transient ALT &gt;3x ULN elevations that were associated with declining HBsAg levels.</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RO7062931 treatment was associated with dose-dependent reductions in HBsAg. At Day 29, mean (SD) change in HBsAg IU/mL levels were -0.03 (0.05) in the placebo group; -0.03 (0.04), -0.15 (0.21) and -0.17 (0.07) in the 0.5, 1.5 and 3 mg/kg QM groups; -0.23 (0.17) and -0.38 (0.25) in the 3mg/kg Q2W and QW groups; and -0.14 (0.28) in the 4mg/kg QW group. Nadir HBsAg change from baseline data with mean ± 95CI are shown in below Figure, which were similar regardless of baseline HBeAg status. A rebound in HBsAg levels was typically evident by 2-3 weeks post-treatment, which returned to baseline levels by 12-weeks post-treatment. Pharmacokinetic data in CHB patients was consistent to that previously reported for HVs.</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ea typeface="Calibri" panose="020F0502020204030204" pitchFamily="34"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Calibri" panose="020F0502020204030204" pitchFamily="34" charset="0"/>
              </a:rPr>
              <a:t>Conclusion:</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RO7062931 administered over 4-weeks, at doses of up to 4mg/kg, in CHB patients is safe, well tolerated, and demonstrates target engagement by antiviral activity.</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6487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buNone/>
            </a:pPr>
            <a:r>
              <a:rPr lang="en-US" sz="1000" b="0" i="1" kern="1200" dirty="0">
                <a:solidFill>
                  <a:schemeClr val="tx1"/>
                </a:solidFill>
                <a:effectLst/>
              </a:rPr>
              <a:t>Abbreviations: AEs, adverse events; ALT, alanine aminotransferase; CHB, chronic hepatitis B; GalNAc, N-Acetylgalactosamine; HBeAg, hepatitis B ‘e’ antigen; HBsAg, hepatitis B surface antigen; LLOQ, lower limit of quantification; NRTI, nucleos(t)ide reverse transcriptase inhibitors; pgRNA, </a:t>
            </a:r>
            <a:r>
              <a:rPr lang="en-US" sz="1000" b="0" i="1" kern="1200" dirty="0" err="1">
                <a:solidFill>
                  <a:schemeClr val="tx1"/>
                </a:solidFill>
                <a:effectLst/>
              </a:rPr>
              <a:t>pregenomic</a:t>
            </a:r>
            <a:r>
              <a:rPr lang="en-US" sz="1000" b="0" i="1" kern="1200" dirty="0">
                <a:solidFill>
                  <a:schemeClr val="tx1"/>
                </a:solidFill>
                <a:effectLst/>
              </a:rPr>
              <a:t> PCR, polymerase chain reaction; RNA; QD, once a day; RT-qPCR, real-time quantitative PCR; </a:t>
            </a:r>
            <a:r>
              <a:rPr lang="en-GB" sz="1000" i="1" dirty="0"/>
              <a:t>ULN, upper limit of normal </a:t>
            </a:r>
            <a:endParaRPr lang="en-US" sz="1000" b="0" i="1" kern="1200" dirty="0">
              <a:solidFill>
                <a:schemeClr val="tx1"/>
              </a:solidFill>
              <a:effectLst/>
            </a:endParaRPr>
          </a:p>
          <a:p>
            <a:pPr marL="0" indent="0" rtl="0" fontAlgn="base">
              <a:buNone/>
            </a:pPr>
            <a:endParaRPr lang="en-US" sz="1000" b="1" i="0" kern="1200" dirty="0">
              <a:solidFill>
                <a:schemeClr val="tx1"/>
              </a:solidFill>
              <a:effectLst/>
            </a:endParaRPr>
          </a:p>
          <a:p>
            <a:pPr marL="0" indent="0" algn="just">
              <a:spcAft>
                <a:spcPts val="0"/>
              </a:spcAft>
              <a:buNone/>
            </a:pPr>
            <a:r>
              <a:rPr lang="en-US" sz="1000" b="1" dirty="0">
                <a:effectLst/>
                <a:ea typeface="Times New Roman" panose="02020603050405020304" pitchFamily="18" charset="0"/>
              </a:rPr>
              <a:t>AS070</a:t>
            </a:r>
            <a:endParaRPr lang="en-GB" sz="1000" dirty="0">
              <a:effectLst/>
              <a:ea typeface="Times New Roman" panose="02020603050405020304" pitchFamily="18" charset="0"/>
            </a:endParaRPr>
          </a:p>
          <a:p>
            <a:pPr marL="0" indent="0" algn="just">
              <a:spcAft>
                <a:spcPts val="0"/>
              </a:spcAft>
              <a:buNone/>
            </a:pPr>
            <a:r>
              <a:rPr lang="en-US" sz="1000" b="1" dirty="0">
                <a:effectLst/>
                <a:ea typeface="Times New Roman" panose="02020603050405020304" pitchFamily="18" charset="0"/>
              </a:rPr>
              <a:t>Antiviral activity and safety of the hepatitis B core inhibitor ABI-H0731 administered with a nucleos(t)ide reverse transcriptase inhibitor in patients with HBeAg-negative chronic hepatitis B infection</a:t>
            </a:r>
            <a:endParaRPr lang="en-GB" sz="1000" dirty="0">
              <a:effectLst/>
              <a:ea typeface="Times New Roman" panose="02020603050405020304" pitchFamily="18" charset="0"/>
            </a:endParaRPr>
          </a:p>
          <a:p>
            <a:pPr marL="0" indent="0" algn="just">
              <a:spcAft>
                <a:spcPts val="0"/>
              </a:spcAft>
              <a:buNone/>
            </a:pPr>
            <a:r>
              <a:rPr lang="en-US" sz="1000" u="sng" dirty="0">
                <a:effectLst/>
                <a:ea typeface="Times New Roman" panose="02020603050405020304" pitchFamily="18" charset="0"/>
              </a:rPr>
              <a:t>Scott Fung</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Mark Sulkowski</a:t>
            </a:r>
            <a:r>
              <a:rPr lang="en-US" sz="1000" baseline="30000" dirty="0">
                <a:effectLst/>
                <a:ea typeface="Times New Roman" panose="02020603050405020304" pitchFamily="18" charset="0"/>
              </a:rPr>
              <a:t>2</a:t>
            </a:r>
            <a:r>
              <a:rPr lang="de-DE" sz="1000" dirty="0">
                <a:effectLst/>
                <a:ea typeface="Arial" panose="020B0604020202020204" pitchFamily="34" charset="0"/>
              </a:rPr>
              <a:t>, </a:t>
            </a:r>
            <a:r>
              <a:rPr lang="en-US" sz="1000" dirty="0">
                <a:effectLst/>
                <a:ea typeface="Times New Roman" panose="02020603050405020304" pitchFamily="18" charset="0"/>
              </a:rPr>
              <a:t>Jacob Lalezari</a:t>
            </a:r>
            <a:r>
              <a:rPr lang="en-US" sz="1000" baseline="30000" dirty="0">
                <a:effectLst/>
                <a:ea typeface="Times New Roman" panose="02020603050405020304" pitchFamily="18" charset="0"/>
              </a:rPr>
              <a:t>3</a:t>
            </a:r>
            <a:r>
              <a:rPr lang="de-DE" sz="1000" dirty="0">
                <a:effectLst/>
                <a:ea typeface="Arial" panose="020B0604020202020204" pitchFamily="34" charset="0"/>
              </a:rPr>
              <a:t>, </a:t>
            </a:r>
            <a:r>
              <a:rPr lang="en-US" sz="1000" dirty="0">
                <a:effectLst/>
                <a:ea typeface="Times New Roman" panose="02020603050405020304" pitchFamily="18" charset="0"/>
              </a:rPr>
              <a:t>Eugene R. Schiff</a:t>
            </a:r>
            <a:r>
              <a:rPr lang="en-US" sz="1000" baseline="30000" dirty="0">
                <a:effectLst/>
                <a:ea typeface="Times New Roman" panose="02020603050405020304" pitchFamily="18" charset="0"/>
              </a:rPr>
              <a:t>4</a:t>
            </a:r>
            <a:r>
              <a:rPr lang="de-DE" sz="1000" dirty="0">
                <a:effectLst/>
                <a:ea typeface="Arial" panose="020B0604020202020204" pitchFamily="34" charset="0"/>
              </a:rPr>
              <a:t>, </a:t>
            </a:r>
            <a:r>
              <a:rPr lang="en-US" sz="1000" dirty="0">
                <a:effectLst/>
                <a:ea typeface="Times New Roman" panose="02020603050405020304" pitchFamily="18" charset="0"/>
              </a:rPr>
              <a:t>Douglas Dieterich</a:t>
            </a:r>
            <a:r>
              <a:rPr lang="en-US" sz="1000" baseline="30000" dirty="0">
                <a:effectLst/>
                <a:ea typeface="Times New Roman" panose="02020603050405020304" pitchFamily="18" charset="0"/>
              </a:rPr>
              <a:t>5</a:t>
            </a:r>
            <a:r>
              <a:rPr lang="de-DE" sz="1000" dirty="0">
                <a:effectLst/>
                <a:ea typeface="Arial" panose="020B0604020202020204" pitchFamily="34" charset="0"/>
              </a:rPr>
              <a:t>, </a:t>
            </a:r>
            <a:r>
              <a:rPr lang="en-US" sz="1000" dirty="0">
                <a:effectLst/>
                <a:ea typeface="Times New Roman" panose="02020603050405020304" pitchFamily="18" charset="0"/>
              </a:rPr>
              <a:t>Tarek Hassanein</a:t>
            </a:r>
            <a:r>
              <a:rPr lang="en-US" sz="1000" baseline="30000" dirty="0">
                <a:effectLst/>
                <a:ea typeface="Times New Roman" panose="02020603050405020304" pitchFamily="18" charset="0"/>
              </a:rPr>
              <a:t>6</a:t>
            </a:r>
            <a:r>
              <a:rPr lang="de-DE" sz="1000" dirty="0">
                <a:effectLst/>
                <a:ea typeface="Arial" panose="020B0604020202020204" pitchFamily="34" charset="0"/>
              </a:rPr>
              <a:t>, </a:t>
            </a:r>
            <a:r>
              <a:rPr lang="en-US" sz="1000" dirty="0">
                <a:effectLst/>
                <a:ea typeface="Times New Roman" panose="02020603050405020304" pitchFamily="18" charset="0"/>
              </a:rPr>
              <a:t>Paul Kwo</a:t>
            </a:r>
            <a:r>
              <a:rPr lang="en-US" sz="1000" baseline="30000" dirty="0">
                <a:effectLst/>
                <a:ea typeface="Times New Roman" panose="02020603050405020304" pitchFamily="18" charset="0"/>
              </a:rPr>
              <a:t>7</a:t>
            </a:r>
            <a:r>
              <a:rPr lang="de-DE" sz="1000" dirty="0">
                <a:effectLst/>
                <a:ea typeface="Arial" panose="020B0604020202020204" pitchFamily="34" charset="0"/>
              </a:rPr>
              <a:t>, </a:t>
            </a:r>
            <a:r>
              <a:rPr lang="en-US" sz="1000" dirty="0">
                <a:effectLst/>
                <a:ea typeface="Times New Roman" panose="02020603050405020304" pitchFamily="18" charset="0"/>
              </a:rPr>
              <a:t>Magdy Elkhashab</a:t>
            </a:r>
            <a:r>
              <a:rPr lang="en-US" sz="1000" baseline="30000" dirty="0">
                <a:effectLst/>
                <a:ea typeface="Times New Roman" panose="02020603050405020304" pitchFamily="18" charset="0"/>
              </a:rPr>
              <a:t>8</a:t>
            </a:r>
            <a:r>
              <a:rPr lang="de-DE" sz="1000" dirty="0">
                <a:effectLst/>
                <a:ea typeface="Arial" panose="020B0604020202020204" pitchFamily="34" charset="0"/>
              </a:rPr>
              <a:t>, </a:t>
            </a:r>
            <a:r>
              <a:rPr lang="en-US" sz="1000" dirty="0">
                <a:effectLst/>
                <a:ea typeface="Times New Roman" panose="02020603050405020304" pitchFamily="18" charset="0"/>
              </a:rPr>
              <a:t>Ronald Nahass</a:t>
            </a:r>
            <a:r>
              <a:rPr lang="en-US" sz="1000" baseline="30000" dirty="0">
                <a:effectLst/>
                <a:ea typeface="Times New Roman" panose="02020603050405020304" pitchFamily="18" charset="0"/>
              </a:rPr>
              <a:t>9</a:t>
            </a:r>
            <a:r>
              <a:rPr lang="de-DE" sz="1000" dirty="0">
                <a:effectLst/>
                <a:ea typeface="Arial" panose="020B0604020202020204" pitchFamily="34" charset="0"/>
              </a:rPr>
              <a:t>, </a:t>
            </a:r>
            <a:r>
              <a:rPr lang="en-US" sz="1000" dirty="0">
                <a:effectLst/>
                <a:ea typeface="Times New Roman" panose="02020603050405020304" pitchFamily="18" charset="0"/>
              </a:rPr>
              <a:t>Walid Ayoub</a:t>
            </a:r>
            <a:r>
              <a:rPr lang="en-US" sz="1000" baseline="30000" dirty="0">
                <a:effectLst/>
                <a:ea typeface="Times New Roman" panose="02020603050405020304" pitchFamily="18" charset="0"/>
              </a:rPr>
              <a:t>10</a:t>
            </a:r>
            <a:r>
              <a:rPr lang="de-DE" sz="1000" dirty="0">
                <a:effectLst/>
                <a:ea typeface="Arial" panose="020B0604020202020204" pitchFamily="34" charset="0"/>
              </a:rPr>
              <a:t>, </a:t>
            </a:r>
            <a:r>
              <a:rPr lang="en-US" sz="1000" dirty="0">
                <a:effectLst/>
                <a:ea typeface="Times New Roman" panose="02020603050405020304" pitchFamily="18" charset="0"/>
              </a:rPr>
              <a:t>Steven-Huy Han</a:t>
            </a:r>
            <a:r>
              <a:rPr lang="en-US" sz="1000" baseline="30000" dirty="0">
                <a:effectLst/>
                <a:ea typeface="Times New Roman" panose="02020603050405020304" pitchFamily="18" charset="0"/>
              </a:rPr>
              <a:t>11</a:t>
            </a:r>
            <a:r>
              <a:rPr lang="de-DE" sz="1000" dirty="0">
                <a:effectLst/>
                <a:ea typeface="Arial" panose="020B0604020202020204" pitchFamily="34" charset="0"/>
              </a:rPr>
              <a:t>, </a:t>
            </a:r>
            <a:r>
              <a:rPr lang="en-US" sz="1000" dirty="0">
                <a:effectLst/>
                <a:ea typeface="Times New Roman" panose="02020603050405020304" pitchFamily="18" charset="0"/>
              </a:rPr>
              <a:t>maurizio bonacini</a:t>
            </a:r>
            <a:r>
              <a:rPr lang="en-US" sz="1000" baseline="30000" dirty="0">
                <a:effectLst/>
                <a:ea typeface="Times New Roman" panose="02020603050405020304" pitchFamily="18" charset="0"/>
              </a:rPr>
              <a:t>3</a:t>
            </a:r>
            <a:r>
              <a:rPr lang="de-DE" sz="1000" dirty="0">
                <a:effectLst/>
                <a:ea typeface="Arial" panose="020B0604020202020204" pitchFamily="34" charset="0"/>
              </a:rPr>
              <a:t>, </a:t>
            </a:r>
            <a:r>
              <a:rPr lang="en-US" sz="1000" dirty="0">
                <a:effectLst/>
                <a:ea typeface="Times New Roman" panose="02020603050405020304" pitchFamily="18" charset="0"/>
              </a:rPr>
              <a:t>Katia Alves</a:t>
            </a:r>
            <a:r>
              <a:rPr lang="en-US" sz="1000" baseline="30000" dirty="0">
                <a:effectLst/>
                <a:ea typeface="Times New Roman" panose="02020603050405020304" pitchFamily="18" charset="0"/>
              </a:rPr>
              <a:t>12</a:t>
            </a:r>
            <a:r>
              <a:rPr lang="de-DE" sz="1000" dirty="0">
                <a:effectLst/>
                <a:ea typeface="Arial" panose="020B0604020202020204" pitchFamily="34" charset="0"/>
              </a:rPr>
              <a:t>, </a:t>
            </a:r>
            <a:r>
              <a:rPr lang="en-US" sz="1000" dirty="0">
                <a:effectLst/>
                <a:ea typeface="Times New Roman" panose="02020603050405020304" pitchFamily="18" charset="0"/>
              </a:rPr>
              <a:t>Hany Zayed</a:t>
            </a:r>
            <a:r>
              <a:rPr lang="en-US" sz="1000" baseline="30000" dirty="0">
                <a:effectLst/>
                <a:ea typeface="Times New Roman" panose="02020603050405020304" pitchFamily="18" charset="0"/>
              </a:rPr>
              <a:t>12</a:t>
            </a:r>
            <a:r>
              <a:rPr lang="de-DE" sz="1000" dirty="0">
                <a:effectLst/>
                <a:ea typeface="Arial" panose="020B0604020202020204" pitchFamily="34" charset="0"/>
              </a:rPr>
              <a:t>, </a:t>
            </a:r>
            <a:r>
              <a:rPr lang="en-US" sz="1000" dirty="0">
                <a:effectLst/>
                <a:ea typeface="Times New Roman" panose="02020603050405020304" pitchFamily="18" charset="0"/>
              </a:rPr>
              <a:t>Qi Huang</a:t>
            </a:r>
            <a:r>
              <a:rPr lang="en-US" sz="1000" baseline="30000" dirty="0">
                <a:effectLst/>
                <a:ea typeface="Times New Roman" panose="02020603050405020304" pitchFamily="18" charset="0"/>
              </a:rPr>
              <a:t>12</a:t>
            </a:r>
            <a:r>
              <a:rPr lang="de-DE" sz="1000" dirty="0">
                <a:effectLst/>
                <a:ea typeface="Arial" panose="020B0604020202020204" pitchFamily="34" charset="0"/>
              </a:rPr>
              <a:t>, </a:t>
            </a:r>
            <a:r>
              <a:rPr lang="en-US" sz="1000" dirty="0">
                <a:effectLst/>
                <a:ea typeface="Times New Roman" panose="02020603050405020304" pitchFamily="18" charset="0"/>
              </a:rPr>
              <a:t>Richard Colonno</a:t>
            </a:r>
            <a:r>
              <a:rPr lang="en-US" sz="1000" baseline="30000" dirty="0">
                <a:effectLst/>
                <a:ea typeface="Times New Roman" panose="02020603050405020304" pitchFamily="18" charset="0"/>
              </a:rPr>
              <a:t>12</a:t>
            </a:r>
            <a:r>
              <a:rPr lang="de-DE" sz="1000" dirty="0">
                <a:effectLst/>
                <a:ea typeface="Arial" panose="020B0604020202020204" pitchFamily="34" charset="0"/>
              </a:rPr>
              <a:t>, </a:t>
            </a:r>
            <a:r>
              <a:rPr lang="en-US" sz="1000" dirty="0">
                <a:effectLst/>
                <a:ea typeface="Times New Roman" panose="02020603050405020304" pitchFamily="18" charset="0"/>
              </a:rPr>
              <a:t>Steven Knox</a:t>
            </a:r>
            <a:r>
              <a:rPr lang="en-US" sz="1000" baseline="30000" dirty="0">
                <a:effectLst/>
                <a:ea typeface="Times New Roman" panose="02020603050405020304" pitchFamily="18" charset="0"/>
              </a:rPr>
              <a:t>12</a:t>
            </a:r>
            <a:r>
              <a:rPr lang="de-DE" sz="1000" dirty="0">
                <a:effectLst/>
                <a:ea typeface="Arial" panose="020B0604020202020204" pitchFamily="34" charset="0"/>
              </a:rPr>
              <a:t>, </a:t>
            </a:r>
            <a:r>
              <a:rPr lang="en-US" sz="1000" dirty="0">
                <a:effectLst/>
                <a:ea typeface="Times New Roman" panose="02020603050405020304" pitchFamily="18" charset="0"/>
              </a:rPr>
              <a:t>Alnoor Ramji</a:t>
            </a:r>
            <a:r>
              <a:rPr lang="en-US" sz="1000" baseline="30000" dirty="0">
                <a:effectLst/>
                <a:ea typeface="Times New Roman" panose="02020603050405020304" pitchFamily="18" charset="0"/>
              </a:rPr>
              <a:t>13</a:t>
            </a:r>
            <a:r>
              <a:rPr lang="de-DE" sz="1000" dirty="0">
                <a:effectLst/>
                <a:ea typeface="Arial" panose="020B0604020202020204" pitchFamily="34" charset="0"/>
              </a:rPr>
              <a:t>, </a:t>
            </a:r>
            <a:r>
              <a:rPr lang="en-US" sz="1000" dirty="0">
                <a:effectLst/>
                <a:ea typeface="Times New Roman" panose="02020603050405020304" pitchFamily="18" charset="0"/>
              </a:rPr>
              <a:t>Michael Bennett</a:t>
            </a:r>
            <a:r>
              <a:rPr lang="en-US" sz="1000" baseline="30000" dirty="0">
                <a:effectLst/>
                <a:ea typeface="Times New Roman" panose="02020603050405020304" pitchFamily="18" charset="0"/>
              </a:rPr>
              <a:t>14</a:t>
            </a:r>
            <a:r>
              <a:rPr lang="de-DE" sz="1000" dirty="0">
                <a:effectLst/>
                <a:ea typeface="Arial" panose="020B0604020202020204" pitchFamily="34" charset="0"/>
              </a:rPr>
              <a:t>, </a:t>
            </a:r>
            <a:r>
              <a:rPr lang="en-US" sz="1000" dirty="0">
                <a:effectLst/>
                <a:ea typeface="Times New Roman" panose="02020603050405020304" pitchFamily="18" charset="0"/>
              </a:rPr>
              <a:t>Edward Gane</a:t>
            </a:r>
            <a:r>
              <a:rPr lang="en-US" sz="1000" baseline="30000" dirty="0">
                <a:effectLst/>
                <a:ea typeface="Times New Roman" panose="02020603050405020304" pitchFamily="18" charset="0"/>
              </a:rPr>
              <a:t>15</a:t>
            </a:r>
            <a:r>
              <a:rPr lang="de-DE" sz="1000" dirty="0">
                <a:effectLst/>
                <a:ea typeface="Arial" panose="020B0604020202020204" pitchFamily="34" charset="0"/>
              </a:rPr>
              <a:t>, </a:t>
            </a:r>
            <a:r>
              <a:rPr lang="en-US" sz="1000" dirty="0">
                <a:effectLst/>
                <a:ea typeface="Times New Roman" panose="02020603050405020304" pitchFamily="18" charset="0"/>
              </a:rPr>
              <a:t>Natarajan Ravendhran</a:t>
            </a:r>
            <a:r>
              <a:rPr lang="en-US" sz="1000" baseline="30000" dirty="0">
                <a:effectLst/>
                <a:ea typeface="Times New Roman" panose="02020603050405020304" pitchFamily="18" charset="0"/>
              </a:rPr>
              <a:t>16</a:t>
            </a:r>
            <a:r>
              <a:rPr lang="de-DE" sz="1000" dirty="0">
                <a:effectLst/>
                <a:ea typeface="Arial" panose="020B0604020202020204" pitchFamily="34" charset="0"/>
              </a:rPr>
              <a:t>, </a:t>
            </a:r>
            <a:r>
              <a:rPr lang="en-US" sz="1000" dirty="0">
                <a:effectLst/>
                <a:ea typeface="Times New Roman" panose="02020603050405020304" pitchFamily="18" charset="0"/>
              </a:rPr>
              <a:t>James Park</a:t>
            </a:r>
            <a:r>
              <a:rPr lang="en-US" sz="1000" baseline="30000" dirty="0">
                <a:effectLst/>
                <a:ea typeface="Times New Roman" panose="02020603050405020304" pitchFamily="18" charset="0"/>
              </a:rPr>
              <a:t>17</a:t>
            </a:r>
            <a:r>
              <a:rPr lang="de-DE" sz="1000" dirty="0">
                <a:effectLst/>
                <a:ea typeface="Arial" panose="020B0604020202020204" pitchFamily="34" charset="0"/>
              </a:rPr>
              <a:t>, </a:t>
            </a:r>
            <a:r>
              <a:rPr lang="en-US" sz="1000" dirty="0">
                <a:effectLst/>
                <a:ea typeface="Times New Roman" panose="02020603050405020304" pitchFamily="18" charset="0"/>
              </a:rPr>
              <a:t>Ira Jacobson</a:t>
            </a:r>
            <a:r>
              <a:rPr lang="en-US" sz="1000" baseline="30000" dirty="0">
                <a:effectLst/>
                <a:ea typeface="Times New Roman" panose="02020603050405020304" pitchFamily="18" charset="0"/>
              </a:rPr>
              <a:t>17</a:t>
            </a:r>
            <a:r>
              <a:rPr lang="de-DE" sz="1000" dirty="0">
                <a:effectLst/>
                <a:ea typeface="Arial" panose="020B0604020202020204" pitchFamily="34" charset="0"/>
              </a:rPr>
              <a:t>, </a:t>
            </a:r>
            <a:r>
              <a:rPr lang="en-US" sz="1000" dirty="0">
                <a:effectLst/>
                <a:ea typeface="Times New Roman" panose="02020603050405020304" pitchFamily="18" charset="0"/>
              </a:rPr>
              <a:t>Ho Bae</a:t>
            </a:r>
            <a:r>
              <a:rPr lang="en-US" sz="1000" baseline="30000" dirty="0">
                <a:effectLst/>
                <a:ea typeface="Times New Roman" panose="02020603050405020304" pitchFamily="18" charset="0"/>
              </a:rPr>
              <a:t>18</a:t>
            </a:r>
            <a:r>
              <a:rPr lang="de-DE" sz="1000" dirty="0">
                <a:effectLst/>
                <a:ea typeface="Arial" panose="020B0604020202020204" pitchFamily="34" charset="0"/>
              </a:rPr>
              <a:t>, </a:t>
            </a:r>
            <a:r>
              <a:rPr lang="en-US" sz="1000" dirty="0">
                <a:effectLst/>
                <a:ea typeface="Times New Roman" panose="02020603050405020304" pitchFamily="18" charset="0"/>
              </a:rPr>
              <a:t>Sing Chan</a:t>
            </a:r>
            <a:r>
              <a:rPr lang="en-US" sz="1000" baseline="30000" dirty="0">
                <a:effectLst/>
                <a:ea typeface="Times New Roman" panose="02020603050405020304" pitchFamily="18" charset="0"/>
              </a:rPr>
              <a:t>19</a:t>
            </a:r>
            <a:r>
              <a:rPr lang="de-DE" sz="1000" dirty="0">
                <a:effectLst/>
                <a:ea typeface="Arial" panose="020B0604020202020204" pitchFamily="34" charset="0"/>
              </a:rPr>
              <a:t>, </a:t>
            </a:r>
            <a:r>
              <a:rPr lang="en-US" sz="1000" dirty="0">
                <a:effectLst/>
                <a:ea typeface="Times New Roman" panose="02020603050405020304" pitchFamily="18" charset="0"/>
              </a:rPr>
              <a:t>Hie-Won Hann</a:t>
            </a:r>
            <a:r>
              <a:rPr lang="en-US" sz="1000" baseline="30000" dirty="0">
                <a:effectLst/>
                <a:ea typeface="Times New Roman" panose="02020603050405020304" pitchFamily="18" charset="0"/>
              </a:rPr>
              <a:t>20</a:t>
            </a:r>
            <a:r>
              <a:rPr lang="de-DE" sz="1000" dirty="0">
                <a:effectLst/>
                <a:ea typeface="Arial" panose="020B0604020202020204" pitchFamily="34" charset="0"/>
              </a:rPr>
              <a:t>, </a:t>
            </a:r>
            <a:r>
              <a:rPr lang="en-US" sz="1000" dirty="0">
                <a:effectLst/>
                <a:ea typeface="Times New Roman" panose="02020603050405020304" pitchFamily="18" charset="0"/>
              </a:rPr>
              <a:t>Xiaoli Ma</a:t>
            </a:r>
            <a:r>
              <a:rPr lang="en-US" sz="1000" baseline="30000" dirty="0">
                <a:effectLst/>
                <a:ea typeface="Times New Roman" panose="02020603050405020304" pitchFamily="18" charset="0"/>
              </a:rPr>
              <a:t>21</a:t>
            </a:r>
            <a:r>
              <a:rPr lang="de-DE" sz="1000" dirty="0">
                <a:effectLst/>
                <a:ea typeface="Arial" panose="020B0604020202020204" pitchFamily="34" charset="0"/>
              </a:rPr>
              <a:t>, </a:t>
            </a:r>
            <a:r>
              <a:rPr lang="en-US" sz="1000" dirty="0">
                <a:effectLst/>
                <a:ea typeface="Times New Roman" panose="02020603050405020304" pitchFamily="18" charset="0"/>
              </a:rPr>
              <a:t>Tuan Nguyen</a:t>
            </a:r>
            <a:r>
              <a:rPr lang="en-US" sz="1000" baseline="30000" dirty="0">
                <a:effectLst/>
                <a:ea typeface="Times New Roman" panose="02020603050405020304" pitchFamily="18" charset="0"/>
              </a:rPr>
              <a:t>22</a:t>
            </a:r>
            <a:r>
              <a:rPr lang="de-DE" sz="1000" dirty="0">
                <a:effectLst/>
                <a:ea typeface="Arial" panose="020B0604020202020204" pitchFamily="34" charset="0"/>
              </a:rPr>
              <a:t>, </a:t>
            </a:r>
            <a:r>
              <a:rPr lang="en-US" sz="1000" dirty="0">
                <a:effectLst/>
                <a:ea typeface="Times New Roman" panose="02020603050405020304" pitchFamily="18" charset="0"/>
              </a:rPr>
              <a:t>Man-Fung Yuen</a:t>
            </a:r>
            <a:r>
              <a:rPr lang="en-US" sz="1000" baseline="30000" dirty="0">
                <a:effectLst/>
                <a:ea typeface="Times New Roman" panose="02020603050405020304" pitchFamily="18" charset="0"/>
              </a:rPr>
              <a:t>23</a:t>
            </a:r>
            <a:endParaRPr lang="en-GB" sz="1000" dirty="0">
              <a:effectLst/>
              <a:ea typeface="Times New Roman" panose="02020603050405020304" pitchFamily="18" charset="0"/>
            </a:endParaRPr>
          </a:p>
          <a:p>
            <a:pPr marL="0" indent="0" algn="just">
              <a:spcAft>
                <a:spcPts val="0"/>
              </a:spcAft>
              <a:buNone/>
            </a:pPr>
            <a:r>
              <a:rPr lang="en-US" sz="1000" i="1" baseline="30000" dirty="0">
                <a:effectLst/>
                <a:ea typeface="Times New Roman" panose="02020603050405020304" pitchFamily="18" charset="0"/>
              </a:rPr>
              <a:t>1</a:t>
            </a:r>
            <a:r>
              <a:rPr lang="en-US" sz="1000" i="1" dirty="0">
                <a:effectLst/>
                <a:ea typeface="Times New Roman" panose="02020603050405020304" pitchFamily="18" charset="0"/>
              </a:rPr>
              <a:t>University of Toronto</a:t>
            </a:r>
            <a:r>
              <a:rPr lang="de-DE" sz="1000" dirty="0">
                <a:effectLst/>
                <a:ea typeface="Arial" panose="020B0604020202020204" pitchFamily="34" charset="0"/>
              </a:rPr>
              <a:t>, </a:t>
            </a:r>
            <a:r>
              <a:rPr lang="en-US" sz="1000" i="1" baseline="30000" dirty="0">
                <a:effectLst/>
                <a:ea typeface="Times New Roman" panose="02020603050405020304" pitchFamily="18" charset="0"/>
              </a:rPr>
              <a:t>2</a:t>
            </a:r>
            <a:r>
              <a:rPr lang="en-US" sz="1000" i="1" dirty="0">
                <a:effectLst/>
                <a:ea typeface="Times New Roman" panose="02020603050405020304" pitchFamily="18" charset="0"/>
              </a:rPr>
              <a:t>Johns Hopkins University School of Medicine</a:t>
            </a:r>
            <a:r>
              <a:rPr lang="de-DE" sz="1000" dirty="0">
                <a:effectLst/>
                <a:ea typeface="Arial" panose="020B0604020202020204" pitchFamily="34" charset="0"/>
              </a:rPr>
              <a:t>, </a:t>
            </a:r>
            <a:r>
              <a:rPr lang="en-US" sz="1000" i="1" baseline="30000" dirty="0">
                <a:effectLst/>
                <a:ea typeface="Times New Roman" panose="02020603050405020304" pitchFamily="18" charset="0"/>
              </a:rPr>
              <a:t>3</a:t>
            </a:r>
            <a:r>
              <a:rPr lang="en-US" sz="1000" i="1" dirty="0">
                <a:effectLst/>
                <a:ea typeface="Times New Roman" panose="02020603050405020304" pitchFamily="18" charset="0"/>
              </a:rPr>
              <a:t>Quest Clinical Research</a:t>
            </a:r>
            <a:r>
              <a:rPr lang="de-DE" sz="1000" dirty="0">
                <a:effectLst/>
                <a:ea typeface="Arial" panose="020B0604020202020204" pitchFamily="34" charset="0"/>
              </a:rPr>
              <a:t>, </a:t>
            </a:r>
            <a:r>
              <a:rPr lang="en-US" sz="1000" i="1" baseline="30000" dirty="0">
                <a:effectLst/>
                <a:ea typeface="Times New Roman" panose="02020603050405020304" pitchFamily="18" charset="0"/>
              </a:rPr>
              <a:t>4</a:t>
            </a:r>
            <a:r>
              <a:rPr lang="en-US" sz="1000" i="1" dirty="0">
                <a:effectLst/>
                <a:ea typeface="Times New Roman" panose="02020603050405020304" pitchFamily="18" charset="0"/>
              </a:rPr>
              <a:t>Schiff Center for Liver Diseases</a:t>
            </a:r>
            <a:r>
              <a:rPr lang="de-DE" sz="1000" dirty="0">
                <a:effectLst/>
                <a:ea typeface="Arial" panose="020B0604020202020204" pitchFamily="34" charset="0"/>
              </a:rPr>
              <a:t>, </a:t>
            </a:r>
            <a:r>
              <a:rPr lang="en-US" sz="1000" i="1" baseline="30000" dirty="0">
                <a:effectLst/>
                <a:ea typeface="Times New Roman" panose="02020603050405020304" pitchFamily="18" charset="0"/>
              </a:rPr>
              <a:t>5</a:t>
            </a:r>
            <a:r>
              <a:rPr lang="en-US" sz="1000" i="1" dirty="0">
                <a:effectLst/>
                <a:ea typeface="Times New Roman" panose="02020603050405020304" pitchFamily="18" charset="0"/>
              </a:rPr>
              <a:t>Icahn School of Medicine at Mount Sinai</a:t>
            </a:r>
            <a:r>
              <a:rPr lang="de-DE" sz="1000" dirty="0">
                <a:effectLst/>
                <a:ea typeface="Arial" panose="020B0604020202020204" pitchFamily="34" charset="0"/>
              </a:rPr>
              <a:t>, </a:t>
            </a:r>
            <a:r>
              <a:rPr lang="en-US" sz="1000" i="1" baseline="30000" dirty="0">
                <a:effectLst/>
                <a:ea typeface="Times New Roman" panose="02020603050405020304" pitchFamily="18" charset="0"/>
              </a:rPr>
              <a:t>6</a:t>
            </a:r>
            <a:r>
              <a:rPr lang="en-US" sz="1000" i="1" dirty="0">
                <a:effectLst/>
                <a:ea typeface="Times New Roman" panose="02020603050405020304" pitchFamily="18" charset="0"/>
              </a:rPr>
              <a:t>Southern California Research Center</a:t>
            </a:r>
            <a:r>
              <a:rPr lang="de-DE" sz="1000" dirty="0">
                <a:effectLst/>
                <a:ea typeface="Arial" panose="020B0604020202020204" pitchFamily="34" charset="0"/>
              </a:rPr>
              <a:t>, </a:t>
            </a:r>
            <a:r>
              <a:rPr lang="en-US" sz="1000" i="1" baseline="30000" dirty="0">
                <a:effectLst/>
                <a:ea typeface="Times New Roman" panose="02020603050405020304" pitchFamily="18" charset="0"/>
              </a:rPr>
              <a:t>7</a:t>
            </a:r>
            <a:r>
              <a:rPr lang="en-US" sz="1000" i="1" dirty="0">
                <a:effectLst/>
                <a:ea typeface="Times New Roman" panose="02020603050405020304" pitchFamily="18" charset="0"/>
              </a:rPr>
              <a:t>Stanford University Medical Center</a:t>
            </a:r>
            <a:r>
              <a:rPr lang="de-DE" sz="1000" dirty="0">
                <a:effectLst/>
                <a:ea typeface="Arial" panose="020B0604020202020204" pitchFamily="34" charset="0"/>
              </a:rPr>
              <a:t>, </a:t>
            </a:r>
            <a:r>
              <a:rPr lang="en-US" sz="1000" i="1" baseline="30000" dirty="0">
                <a:effectLst/>
                <a:ea typeface="Times New Roman" panose="02020603050405020304" pitchFamily="18" charset="0"/>
              </a:rPr>
              <a:t>8</a:t>
            </a:r>
            <a:r>
              <a:rPr lang="en-US" sz="1000" i="1" dirty="0">
                <a:effectLst/>
                <a:ea typeface="Times New Roman" panose="02020603050405020304" pitchFamily="18" charset="0"/>
              </a:rPr>
              <a:t>Toronto Liver Center</a:t>
            </a:r>
            <a:r>
              <a:rPr lang="de-DE" sz="1000" dirty="0">
                <a:effectLst/>
                <a:ea typeface="Arial" panose="020B0604020202020204" pitchFamily="34" charset="0"/>
              </a:rPr>
              <a:t>, </a:t>
            </a:r>
            <a:r>
              <a:rPr lang="en-US" sz="1000" i="1" baseline="30000" dirty="0">
                <a:effectLst/>
                <a:ea typeface="Times New Roman" panose="02020603050405020304" pitchFamily="18" charset="0"/>
              </a:rPr>
              <a:t>9</a:t>
            </a:r>
            <a:r>
              <a:rPr lang="en-US" sz="1000" i="1" dirty="0">
                <a:effectLst/>
                <a:ea typeface="Times New Roman" panose="02020603050405020304" pitchFamily="18" charset="0"/>
              </a:rPr>
              <a:t>Infectious Disease Care</a:t>
            </a:r>
            <a:r>
              <a:rPr lang="de-DE" sz="1000" dirty="0">
                <a:effectLst/>
                <a:ea typeface="Arial" panose="020B0604020202020204" pitchFamily="34" charset="0"/>
              </a:rPr>
              <a:t>, </a:t>
            </a:r>
            <a:r>
              <a:rPr lang="en-US" sz="1000" i="1" baseline="30000" dirty="0">
                <a:effectLst/>
                <a:ea typeface="Times New Roman" panose="02020603050405020304" pitchFamily="18" charset="0"/>
              </a:rPr>
              <a:t>10</a:t>
            </a:r>
            <a:r>
              <a:rPr lang="en-US" sz="1000" i="1" dirty="0">
                <a:effectLst/>
                <a:ea typeface="Times New Roman" panose="02020603050405020304" pitchFamily="18" charset="0"/>
              </a:rPr>
              <a:t>Cedars-Sinai Medical Center</a:t>
            </a:r>
            <a:r>
              <a:rPr lang="de-DE" sz="1000" dirty="0">
                <a:effectLst/>
                <a:ea typeface="Arial" panose="020B0604020202020204" pitchFamily="34" charset="0"/>
              </a:rPr>
              <a:t>, </a:t>
            </a:r>
            <a:r>
              <a:rPr lang="en-US" sz="1000" i="1" baseline="30000" dirty="0">
                <a:effectLst/>
                <a:ea typeface="Times New Roman" panose="02020603050405020304" pitchFamily="18" charset="0"/>
              </a:rPr>
              <a:t>11</a:t>
            </a:r>
            <a:r>
              <a:rPr lang="en-US" sz="1000" i="1" dirty="0">
                <a:effectLst/>
                <a:ea typeface="Times New Roman" panose="02020603050405020304" pitchFamily="18" charset="0"/>
              </a:rPr>
              <a:t>Pfleger Liver Institute at University of California Los Angeles</a:t>
            </a:r>
            <a:r>
              <a:rPr lang="de-DE" sz="1000" dirty="0">
                <a:effectLst/>
                <a:ea typeface="Arial" panose="020B0604020202020204" pitchFamily="34" charset="0"/>
              </a:rPr>
              <a:t>, </a:t>
            </a:r>
            <a:r>
              <a:rPr lang="en-US" sz="1000" i="1" baseline="30000" dirty="0">
                <a:effectLst/>
                <a:ea typeface="Times New Roman" panose="02020603050405020304" pitchFamily="18" charset="0"/>
              </a:rPr>
              <a:t>12</a:t>
            </a:r>
            <a:r>
              <a:rPr lang="en-US" sz="1000" i="1" dirty="0">
                <a:effectLst/>
                <a:ea typeface="Times New Roman" panose="02020603050405020304" pitchFamily="18" charset="0"/>
              </a:rPr>
              <a:t>Assembly Biosciences, Inc.</a:t>
            </a:r>
            <a:r>
              <a:rPr lang="de-DE" sz="1000" dirty="0">
                <a:effectLst/>
                <a:ea typeface="Arial" panose="020B0604020202020204" pitchFamily="34" charset="0"/>
              </a:rPr>
              <a:t>, </a:t>
            </a:r>
            <a:r>
              <a:rPr lang="en-US" sz="1000" i="1" baseline="30000" dirty="0">
                <a:effectLst/>
                <a:ea typeface="Times New Roman" panose="02020603050405020304" pitchFamily="18" charset="0"/>
              </a:rPr>
              <a:t>13</a:t>
            </a:r>
            <a:r>
              <a:rPr lang="en-US" sz="1000" i="1" dirty="0">
                <a:effectLst/>
                <a:ea typeface="Times New Roman" panose="02020603050405020304" pitchFamily="18" charset="0"/>
              </a:rPr>
              <a:t>Providence Health Care Research Institute</a:t>
            </a:r>
            <a:r>
              <a:rPr lang="de-DE" sz="1000" dirty="0">
                <a:effectLst/>
                <a:ea typeface="Arial" panose="020B0604020202020204" pitchFamily="34" charset="0"/>
              </a:rPr>
              <a:t>, </a:t>
            </a:r>
            <a:r>
              <a:rPr lang="en-US" sz="1000" i="1" baseline="30000" dirty="0">
                <a:effectLst/>
                <a:ea typeface="Times New Roman" panose="02020603050405020304" pitchFamily="18" charset="0"/>
              </a:rPr>
              <a:t>14</a:t>
            </a:r>
            <a:r>
              <a:rPr lang="en-US" sz="1000" i="1" dirty="0">
                <a:effectLst/>
                <a:ea typeface="Times New Roman" panose="02020603050405020304" pitchFamily="18" charset="0"/>
              </a:rPr>
              <a:t>Medical Associates Research Group</a:t>
            </a:r>
            <a:r>
              <a:rPr lang="de-DE" sz="1000" dirty="0">
                <a:effectLst/>
                <a:ea typeface="Arial" panose="020B0604020202020204" pitchFamily="34" charset="0"/>
              </a:rPr>
              <a:t>, </a:t>
            </a:r>
            <a:r>
              <a:rPr lang="en-US" sz="1000" i="1" baseline="30000" dirty="0">
                <a:effectLst/>
                <a:ea typeface="Times New Roman" panose="02020603050405020304" pitchFamily="18" charset="0"/>
              </a:rPr>
              <a:t>15</a:t>
            </a:r>
            <a:r>
              <a:rPr lang="en-US" sz="1000" i="1" dirty="0">
                <a:effectLst/>
                <a:ea typeface="Times New Roman" panose="02020603050405020304" pitchFamily="18" charset="0"/>
              </a:rPr>
              <a:t>Auckland Clinical Studies Limited</a:t>
            </a:r>
            <a:r>
              <a:rPr lang="de-DE" sz="1000" dirty="0">
                <a:effectLst/>
                <a:ea typeface="Arial" panose="020B0604020202020204" pitchFamily="34" charset="0"/>
              </a:rPr>
              <a:t>, </a:t>
            </a:r>
            <a:r>
              <a:rPr lang="en-US" sz="1000" i="1" baseline="30000" dirty="0">
                <a:effectLst/>
                <a:ea typeface="Times New Roman" panose="02020603050405020304" pitchFamily="18" charset="0"/>
              </a:rPr>
              <a:t>16</a:t>
            </a:r>
            <a:r>
              <a:rPr lang="en-US" sz="1000" i="1" dirty="0">
                <a:effectLst/>
                <a:ea typeface="Times New Roman" panose="02020603050405020304" pitchFamily="18" charset="0"/>
              </a:rPr>
              <a:t>Digestive Disease Associates</a:t>
            </a:r>
            <a:r>
              <a:rPr lang="de-DE" sz="1000" dirty="0">
                <a:effectLst/>
                <a:ea typeface="Arial" panose="020B0604020202020204" pitchFamily="34" charset="0"/>
              </a:rPr>
              <a:t>, </a:t>
            </a:r>
            <a:r>
              <a:rPr lang="en-US" sz="1000" i="1" baseline="30000" dirty="0">
                <a:effectLst/>
                <a:ea typeface="Times New Roman" panose="02020603050405020304" pitchFamily="18" charset="0"/>
              </a:rPr>
              <a:t>17</a:t>
            </a:r>
            <a:r>
              <a:rPr lang="en-US" sz="1000" i="1" dirty="0">
                <a:effectLst/>
                <a:ea typeface="Times New Roman" panose="02020603050405020304" pitchFamily="18" charset="0"/>
              </a:rPr>
              <a:t>New York University Langone Medical Center</a:t>
            </a:r>
            <a:r>
              <a:rPr lang="de-DE" sz="1000" dirty="0">
                <a:effectLst/>
                <a:ea typeface="Arial" panose="020B0604020202020204" pitchFamily="34" charset="0"/>
              </a:rPr>
              <a:t>, </a:t>
            </a:r>
            <a:r>
              <a:rPr lang="en-US" sz="1000" i="1" baseline="30000" dirty="0">
                <a:effectLst/>
                <a:ea typeface="Times New Roman" panose="02020603050405020304" pitchFamily="18" charset="0"/>
              </a:rPr>
              <a:t>18</a:t>
            </a:r>
            <a:r>
              <a:rPr lang="en-US" sz="1000" i="1" dirty="0">
                <a:effectLst/>
                <a:ea typeface="Times New Roman" panose="02020603050405020304" pitchFamily="18" charset="0"/>
              </a:rPr>
              <a:t>Asian Pacific Liver Center</a:t>
            </a:r>
            <a:r>
              <a:rPr lang="de-DE" sz="1000" dirty="0">
                <a:effectLst/>
                <a:ea typeface="Arial" panose="020B0604020202020204" pitchFamily="34" charset="0"/>
              </a:rPr>
              <a:t>, </a:t>
            </a:r>
            <a:r>
              <a:rPr lang="en-US" sz="1000" i="1" baseline="30000" dirty="0">
                <a:effectLst/>
                <a:ea typeface="Times New Roman" panose="02020603050405020304" pitchFamily="18" charset="0"/>
              </a:rPr>
              <a:t>19</a:t>
            </a:r>
            <a:r>
              <a:rPr lang="en-US" sz="1000" i="1" dirty="0">
                <a:effectLst/>
                <a:ea typeface="Times New Roman" panose="02020603050405020304" pitchFamily="18" charset="0"/>
              </a:rPr>
              <a:t>Sing Chan, MD</a:t>
            </a:r>
            <a:r>
              <a:rPr lang="de-DE" sz="1000" dirty="0">
                <a:effectLst/>
                <a:ea typeface="Arial" panose="020B0604020202020204" pitchFamily="34" charset="0"/>
              </a:rPr>
              <a:t>, </a:t>
            </a:r>
            <a:r>
              <a:rPr lang="en-US" sz="1000" i="1" baseline="30000" dirty="0">
                <a:effectLst/>
                <a:ea typeface="Times New Roman" panose="02020603050405020304" pitchFamily="18" charset="0"/>
              </a:rPr>
              <a:t>20</a:t>
            </a:r>
            <a:r>
              <a:rPr lang="en-US" sz="1000" i="1" dirty="0">
                <a:effectLst/>
                <a:ea typeface="Times New Roman" panose="02020603050405020304" pitchFamily="18" charset="0"/>
              </a:rPr>
              <a:t>Thomas Jefferson University Hospital</a:t>
            </a:r>
            <a:r>
              <a:rPr lang="de-DE" sz="1000" dirty="0">
                <a:effectLst/>
                <a:ea typeface="Arial" panose="020B0604020202020204" pitchFamily="34" charset="0"/>
              </a:rPr>
              <a:t>, </a:t>
            </a:r>
            <a:r>
              <a:rPr lang="en-US" sz="1000" i="1" baseline="30000" dirty="0">
                <a:effectLst/>
                <a:ea typeface="Times New Roman" panose="02020603050405020304" pitchFamily="18" charset="0"/>
              </a:rPr>
              <a:t>21</a:t>
            </a:r>
            <a:r>
              <a:rPr lang="en-US" sz="1000" i="1" dirty="0">
                <a:effectLst/>
                <a:ea typeface="Times New Roman" panose="02020603050405020304" pitchFamily="18" charset="0"/>
              </a:rPr>
              <a:t>Office of Xiaoli Ma</a:t>
            </a:r>
            <a:r>
              <a:rPr lang="de-DE" sz="1000" dirty="0">
                <a:effectLst/>
                <a:ea typeface="Arial" panose="020B0604020202020204" pitchFamily="34" charset="0"/>
              </a:rPr>
              <a:t>, </a:t>
            </a:r>
            <a:r>
              <a:rPr lang="en-US" sz="1000" i="1" baseline="30000" dirty="0">
                <a:effectLst/>
                <a:ea typeface="Times New Roman" panose="02020603050405020304" pitchFamily="18" charset="0"/>
              </a:rPr>
              <a:t>22</a:t>
            </a:r>
            <a:r>
              <a:rPr lang="en-US" sz="1000" i="1" dirty="0">
                <a:effectLst/>
                <a:ea typeface="Times New Roman" panose="02020603050405020304" pitchFamily="18" charset="0"/>
              </a:rPr>
              <a:t>T. Nguyen Research and Education</a:t>
            </a:r>
            <a:r>
              <a:rPr lang="de-DE" sz="1000" dirty="0">
                <a:effectLst/>
                <a:ea typeface="Arial" panose="020B0604020202020204" pitchFamily="34" charset="0"/>
              </a:rPr>
              <a:t>, </a:t>
            </a:r>
            <a:r>
              <a:rPr lang="en-US" sz="1000" i="1" baseline="30000" dirty="0">
                <a:effectLst/>
                <a:ea typeface="Times New Roman" panose="02020603050405020304" pitchFamily="18" charset="0"/>
              </a:rPr>
              <a:t>23</a:t>
            </a:r>
            <a:r>
              <a:rPr lang="en-US" sz="1000" i="1" dirty="0">
                <a:effectLst/>
                <a:ea typeface="Times New Roman" panose="02020603050405020304" pitchFamily="18" charset="0"/>
              </a:rPr>
              <a:t>University of Hong Kong</a:t>
            </a:r>
            <a:endParaRPr lang="en-GB" sz="1000" dirty="0">
              <a:effectLst/>
              <a:ea typeface="Times New Roman" panose="02020603050405020304" pitchFamily="18" charset="0"/>
            </a:endParaRPr>
          </a:p>
          <a:p>
            <a:pPr marL="0" indent="0" algn="just">
              <a:spcAft>
                <a:spcPts val="0"/>
              </a:spcAft>
              <a:buNone/>
            </a:pPr>
            <a:r>
              <a:rPr lang="en-US" sz="1000" dirty="0">
                <a:effectLst/>
                <a:ea typeface="Times New Roman" panose="02020603050405020304" pitchFamily="18" charset="0"/>
              </a:rPr>
              <a:t>Email:</a:t>
            </a:r>
            <a:r>
              <a:rPr lang="en-US" sz="1000" i="1" dirty="0">
                <a:effectLst/>
                <a:ea typeface="Times New Roman" panose="02020603050405020304" pitchFamily="18" charset="0"/>
              </a:rPr>
              <a:t> </a:t>
            </a:r>
            <a:r>
              <a:rPr lang="en-US" sz="1000" dirty="0">
                <a:effectLst/>
                <a:ea typeface="Times New Roman" panose="02020603050405020304" pitchFamily="18" charset="0"/>
              </a:rPr>
              <a:t>scott.fung@uhn.ca</a:t>
            </a:r>
            <a:endParaRPr lang="en-GB" sz="1000" dirty="0">
              <a:effectLst/>
              <a:ea typeface="Times New Roman" panose="02020603050405020304" pitchFamily="18" charset="0"/>
            </a:endParaRPr>
          </a:p>
          <a:p>
            <a:pPr marL="0" indent="0" algn="just">
              <a:spcAft>
                <a:spcPts val="0"/>
              </a:spcAft>
              <a:buNone/>
            </a:pPr>
            <a:r>
              <a:rPr lang="en-US" sz="1000" b="1" dirty="0">
                <a:effectLst/>
                <a:ea typeface="Times New Roman" panose="02020603050405020304" pitchFamily="18" charset="0"/>
              </a:rPr>
              <a:t>  </a:t>
            </a:r>
            <a:endParaRPr lang="en-GB" sz="1000" dirty="0">
              <a:effectLst/>
              <a:ea typeface="Times New Roman" panose="02020603050405020304" pitchFamily="18" charset="0"/>
            </a:endParaRPr>
          </a:p>
          <a:p>
            <a:pPr marL="0" indent="0" algn="just">
              <a:lnSpc>
                <a:spcPct val="115000"/>
              </a:lnSpc>
              <a:spcAft>
                <a:spcPts val="0"/>
              </a:spcAft>
              <a:buNone/>
            </a:pPr>
            <a:r>
              <a:rPr lang="en-US" sz="1000" b="1" dirty="0">
                <a:effectLst/>
                <a:ea typeface="Times New Roman" panose="02020603050405020304" pitchFamily="18" charset="0"/>
              </a:rPr>
              <a:t>Background and aims:</a:t>
            </a:r>
            <a:r>
              <a:rPr lang="en-US" sz="1000" dirty="0">
                <a:effectLst/>
                <a:ea typeface="Calibri" panose="020F0502020204030204" pitchFamily="34" charset="0"/>
              </a:rPr>
              <a:t> </a:t>
            </a:r>
            <a:r>
              <a:rPr lang="en-GB" sz="1000" dirty="0">
                <a:solidFill>
                  <a:srgbClr val="000000"/>
                </a:solidFill>
                <a:effectLst/>
                <a:ea typeface="Calibri" panose="020F0502020204030204" pitchFamily="34" charset="0"/>
              </a:rPr>
              <a:t>Nucleos(t)ide reverse transcriptase inhibitors (NrtI) are the standard of care for the treatment of chronic HBV (CHB) infection. While these agents achieve viral suppression in most patients (pts), sustained response is rarely achieved following cessation of treatment. The HBV core inhibitor ABI-H0731 (731) in combination with a NrtI is currently being evaluated in Phase 2 clinical studies.</a:t>
            </a:r>
            <a:endParaRPr lang="en-GB" sz="1000" dirty="0">
              <a:effectLst/>
              <a:ea typeface="Times New Roman" panose="02020603050405020304" pitchFamily="18" charset="0"/>
            </a:endParaRPr>
          </a:p>
          <a:p>
            <a:pPr marL="0" indent="0" algn="just">
              <a:lnSpc>
                <a:spcPct val="115000"/>
              </a:lnSpc>
              <a:spcAft>
                <a:spcPts val="0"/>
              </a:spcAft>
              <a:buNone/>
            </a:pPr>
            <a:endParaRPr lang="en-US" sz="1000" b="1" dirty="0">
              <a:effectLst/>
              <a:ea typeface="Calibri" panose="020F0502020204030204" pitchFamily="34" charset="0"/>
            </a:endParaRPr>
          </a:p>
          <a:p>
            <a:pPr marL="0" indent="0" algn="just">
              <a:lnSpc>
                <a:spcPct val="115000"/>
              </a:lnSpc>
              <a:spcAft>
                <a:spcPts val="0"/>
              </a:spcAft>
              <a:buNone/>
            </a:pPr>
            <a:r>
              <a:rPr lang="en-US" sz="1000" b="1" dirty="0">
                <a:effectLst/>
                <a:ea typeface="Calibri" panose="020F0502020204030204" pitchFamily="34" charset="0"/>
              </a:rPr>
              <a:t>Method:</a:t>
            </a:r>
            <a:r>
              <a:rPr lang="en-US" sz="1000" dirty="0">
                <a:effectLst/>
                <a:ea typeface="Calibri" panose="020F0502020204030204" pitchFamily="34" charset="0"/>
              </a:rPr>
              <a:t> </a:t>
            </a:r>
            <a:r>
              <a:rPr lang="en-GB" sz="1000" dirty="0">
                <a:solidFill>
                  <a:srgbClr val="000000"/>
                </a:solidFill>
                <a:effectLst/>
                <a:ea typeface="Calibri" panose="020F0502020204030204" pitchFamily="34" charset="0"/>
              </a:rPr>
              <a:t>ABI-H0731-201 is a double-blind, placebo (Pbo)-controlled study in NrtI-suppressed pts with CHB. Patients were randomized 3:2 to receive 731 (300mg QD) +NrtI or Pbo+NrtI for 24 wks. Eligible pts had HBV DNA ≤ LLOQ for ≥6 mos, HBsAg &gt;1000 IU/mL, ALT ≤ 5x ULN and Metavir F0-F2. HBV DNA was measured by COBAS TaqMan 2.0 (LLOQ=20 IU/mL) and an in-house (ASMB) semi-quantitative PCR assay (LLOQ=5 IU/mL). HBV pgRNA was measured by an ASMB RT-qPCR assay (LLOQ=35 IU/mL). Safety was assessed through reporting of adverse events (AE) and laboratory abnormalities. This report summarizes the antiviral activity and safety for the HBeAg-negative pts only.</a:t>
            </a:r>
            <a:endParaRPr lang="en-GB" sz="1000" dirty="0">
              <a:effectLst/>
              <a:ea typeface="Times New Roman" panose="02020603050405020304" pitchFamily="18" charset="0"/>
            </a:endParaRPr>
          </a:p>
          <a:p>
            <a:pPr marL="0" indent="0" algn="just">
              <a:lnSpc>
                <a:spcPct val="115000"/>
              </a:lnSpc>
              <a:spcAft>
                <a:spcPts val="0"/>
              </a:spcAft>
              <a:buNone/>
            </a:pPr>
            <a:endParaRPr lang="en-US" sz="1000" b="1" dirty="0">
              <a:effectLst/>
              <a:ea typeface="Calibri" panose="020F0502020204030204" pitchFamily="34" charset="0"/>
            </a:endParaRPr>
          </a:p>
          <a:p>
            <a:pPr marL="0" indent="0" algn="just">
              <a:lnSpc>
                <a:spcPct val="115000"/>
              </a:lnSpc>
              <a:spcAft>
                <a:spcPts val="0"/>
              </a:spcAft>
              <a:buNone/>
            </a:pPr>
            <a:r>
              <a:rPr lang="en-US" sz="1000" b="1" dirty="0">
                <a:effectLst/>
                <a:ea typeface="Calibri" panose="020F0502020204030204" pitchFamily="34" charset="0"/>
              </a:rPr>
              <a:t>Results:</a:t>
            </a:r>
            <a:r>
              <a:rPr lang="en-US" sz="1000" dirty="0">
                <a:effectLst/>
                <a:ea typeface="Calibri" panose="020F0502020204030204" pitchFamily="34" charset="0"/>
              </a:rPr>
              <a:t> </a:t>
            </a:r>
            <a:r>
              <a:rPr lang="en-GB" sz="1000" dirty="0">
                <a:effectLst/>
                <a:ea typeface="Calibri" panose="020F0502020204030204" pitchFamily="34" charset="0"/>
              </a:rPr>
              <a:t>Of the 26 HBeAg-negative pts enrolled in the study, 16 received 731+NrtI and 10 received Pbo+NrtI. Overall, the mean (range) age was 48 (34-64) years, 16 (62%) were male, 21 (81%) were Asian. Results are shown in the table. Treatment with 731+NrtI resulted in a higher proportion of pts achieving TND by the ASMB HBV DNA assay compared with Pbo+NrtI. At baseline and throughout the study, the pgRNA and HBcrAg levels were low and the HBsAg levels did not change. The safety profile of 731+NrtI was similar to Pbo+NrtI. Both treatments were well-tolerated, with no serious adverse events or discontinuations due to AEs. All AEs and lab abnormalities were mild or moderate in severity. Only one pt receiving 731+NrtI reported a Grade 1 rash that resolved on study without treatment interruption. No Grade 3 ALT elevations were observed.</a:t>
            </a:r>
            <a:endParaRPr lang="en-GB" sz="1000" dirty="0">
              <a:effectLst/>
              <a:ea typeface="Times New Roman" panose="02020603050405020304" pitchFamily="18" charset="0"/>
            </a:endParaRPr>
          </a:p>
          <a:p>
            <a:pPr marL="0" indent="0" algn="just">
              <a:lnSpc>
                <a:spcPct val="115000"/>
              </a:lnSpc>
              <a:spcAft>
                <a:spcPts val="0"/>
              </a:spcAft>
              <a:buNone/>
            </a:pPr>
            <a:endParaRPr lang="en-US" sz="1000" b="1" dirty="0">
              <a:effectLst/>
              <a:ea typeface="Calibri" panose="020F0502020204030204" pitchFamily="34" charset="0"/>
            </a:endParaRPr>
          </a:p>
          <a:p>
            <a:pPr marL="0" indent="0" algn="just">
              <a:lnSpc>
                <a:spcPct val="115000"/>
              </a:lnSpc>
              <a:spcAft>
                <a:spcPts val="0"/>
              </a:spcAft>
              <a:buNone/>
            </a:pPr>
            <a:r>
              <a:rPr lang="en-US" sz="1000" b="1" dirty="0">
                <a:effectLst/>
                <a:ea typeface="Calibri" panose="020F0502020204030204" pitchFamily="34" charset="0"/>
              </a:rPr>
              <a:t>Conclusion:</a:t>
            </a:r>
            <a:r>
              <a:rPr lang="en-US" sz="1000" dirty="0">
                <a:effectLst/>
                <a:ea typeface="Calibri" panose="020F0502020204030204" pitchFamily="34" charset="0"/>
              </a:rPr>
              <a:t> In 24 weeks of treatment, a higher proportion of HBeAg-negative pts receiving </a:t>
            </a:r>
            <a:r>
              <a:rPr lang="en-GB" sz="1000" dirty="0">
                <a:effectLst/>
                <a:ea typeface="Calibri" panose="020F0502020204030204" pitchFamily="34" charset="0"/>
              </a:rPr>
              <a:t>731+NrtI </a:t>
            </a:r>
            <a:r>
              <a:rPr lang="en-US" sz="1000" dirty="0">
                <a:effectLst/>
                <a:ea typeface="Calibri" panose="020F0502020204030204" pitchFamily="34" charset="0"/>
              </a:rPr>
              <a:t>achieved HBV DNA TND by highly sensitive PCR methodology </a:t>
            </a:r>
            <a:r>
              <a:rPr lang="en-GB" sz="1000" dirty="0">
                <a:effectLst/>
                <a:ea typeface="Calibri" panose="020F0502020204030204" pitchFamily="34" charset="0"/>
              </a:rPr>
              <a:t>compared to Pbo+NrtI. 731 has a favorable safety and tolerability profile. These data suggest the contribution of 731 to the standard of care in achieving deeper viral suppression and support continued treatment with 731+NrtI in the open-label Phase 2 study ABI-H0731-211.</a:t>
            </a:r>
            <a:endParaRPr lang="en-GB" sz="1000" dirty="0">
              <a:effectLs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928199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US" sz="1000" b="0" i="1" u="none" strike="noStrike" kern="1200" cap="none" spc="0" normalizeH="0" baseline="0" noProof="0" dirty="0">
                <a:ln>
                  <a:noFill/>
                </a:ln>
                <a:solidFill>
                  <a:prstClr val="black"/>
                </a:solidFill>
                <a:effectLst/>
                <a:uLnTx/>
                <a:uFillTx/>
              </a:rPr>
              <a:t>Abbreviations: AEs, adverse events; ALT, alanine aminotransferase; CHB, chronic hepatitis B; HBcrAg, hepatitis B core antigen; HBeAg, hepatitis B ‘e’ antigen; HBsAg, hepatitis B surface antigen; </a:t>
            </a:r>
            <a:r>
              <a:rPr kumimoji="0" lang="en-GB" sz="1000" b="0" i="1" u="none" strike="noStrike" kern="1200" cap="none" spc="0" normalizeH="0" baseline="0" noProof="0" dirty="0">
                <a:ln>
                  <a:noFill/>
                </a:ln>
                <a:solidFill>
                  <a:prstClr val="black"/>
                </a:solidFill>
                <a:effectLst/>
                <a:uLnTx/>
                <a:uFillTx/>
              </a:rPr>
              <a:t>LLOQ, lower limit of quantification; NRTI, Nucleos(t)ide reverse transcriptase inhibitors; pgRNA, pregenomic RNA; SAEs, serious adverse events; </a:t>
            </a:r>
            <a:r>
              <a:rPr kumimoji="0" lang="en-US" sz="1000" b="0" i="1" u="none" strike="noStrike" kern="1200" cap="none" spc="0" normalizeH="0" baseline="0" noProof="0" dirty="0">
                <a:ln>
                  <a:noFill/>
                </a:ln>
                <a:solidFill>
                  <a:prstClr val="black"/>
                </a:solidFill>
                <a:effectLst/>
                <a:uLnTx/>
                <a:uFillTx/>
              </a:rPr>
              <a:t>TD, target detected; TND, target not detected</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US" sz="1000" b="0" i="1" u="none" strike="noStrike" kern="1200" cap="none" spc="0" normalizeH="0" baseline="0" noProof="0" dirty="0">
              <a:ln>
                <a:noFill/>
              </a:ln>
              <a:solidFill>
                <a:prstClr val="black"/>
              </a:solidFill>
              <a:effectLst/>
              <a:uLnTx/>
              <a:uFillTx/>
            </a:endParaRPr>
          </a:p>
          <a:p>
            <a:pPr marL="0" indent="0" algn="just">
              <a:spcAft>
                <a:spcPts val="0"/>
              </a:spcAft>
              <a:buNone/>
            </a:pPr>
            <a:r>
              <a:rPr lang="en-US" sz="1000" b="1" dirty="0">
                <a:effectLst/>
                <a:ea typeface="Times New Roman" panose="02020603050405020304" pitchFamily="18" charset="0"/>
              </a:rPr>
              <a:t>AS070</a:t>
            </a:r>
            <a:endParaRPr lang="en-GB" sz="1000" dirty="0">
              <a:effectLst/>
              <a:ea typeface="Times New Roman" panose="02020603050405020304" pitchFamily="18" charset="0"/>
            </a:endParaRPr>
          </a:p>
          <a:p>
            <a:pPr marL="0" indent="0" algn="just">
              <a:spcAft>
                <a:spcPts val="0"/>
              </a:spcAft>
              <a:buNone/>
            </a:pPr>
            <a:r>
              <a:rPr lang="en-US" sz="1000" b="1" dirty="0">
                <a:effectLst/>
                <a:ea typeface="Times New Roman" panose="02020603050405020304" pitchFamily="18" charset="0"/>
              </a:rPr>
              <a:t>Antiviral activity and safety of the hepatitis B core inhibitor ABI-H0731 administered with a nucleos(t)ide reverse transcriptase inhibitor in patients with HBeAg-negative chronic hepatitis B infection</a:t>
            </a:r>
            <a:endParaRPr lang="en-GB" sz="1000" dirty="0">
              <a:effectLst/>
              <a:ea typeface="Times New Roman" panose="02020603050405020304" pitchFamily="18" charset="0"/>
            </a:endParaRPr>
          </a:p>
          <a:p>
            <a:pPr marL="0" indent="0" algn="just">
              <a:spcAft>
                <a:spcPts val="0"/>
              </a:spcAft>
              <a:buNone/>
            </a:pPr>
            <a:r>
              <a:rPr lang="en-US" sz="1000" u="sng" dirty="0">
                <a:effectLst/>
                <a:ea typeface="Times New Roman" panose="02020603050405020304" pitchFamily="18" charset="0"/>
              </a:rPr>
              <a:t>Scott Fung</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Mark Sulkowski</a:t>
            </a:r>
            <a:r>
              <a:rPr lang="en-US" sz="1000" baseline="30000" dirty="0">
                <a:effectLst/>
                <a:ea typeface="Times New Roman" panose="02020603050405020304" pitchFamily="18" charset="0"/>
              </a:rPr>
              <a:t>2</a:t>
            </a:r>
            <a:r>
              <a:rPr lang="de-DE" sz="1000" dirty="0">
                <a:effectLst/>
                <a:ea typeface="Arial" panose="020B0604020202020204" pitchFamily="34" charset="0"/>
              </a:rPr>
              <a:t>, </a:t>
            </a:r>
            <a:r>
              <a:rPr lang="en-US" sz="1000" dirty="0">
                <a:effectLst/>
                <a:ea typeface="Times New Roman" panose="02020603050405020304" pitchFamily="18" charset="0"/>
              </a:rPr>
              <a:t>Jacob Lalezari</a:t>
            </a:r>
            <a:r>
              <a:rPr lang="en-US" sz="1000" baseline="30000" dirty="0">
                <a:effectLst/>
                <a:ea typeface="Times New Roman" panose="02020603050405020304" pitchFamily="18" charset="0"/>
              </a:rPr>
              <a:t>3</a:t>
            </a:r>
            <a:r>
              <a:rPr lang="de-DE" sz="1000" dirty="0">
                <a:effectLst/>
                <a:ea typeface="Arial" panose="020B0604020202020204" pitchFamily="34" charset="0"/>
              </a:rPr>
              <a:t>, </a:t>
            </a:r>
            <a:r>
              <a:rPr lang="en-US" sz="1000" dirty="0">
                <a:effectLst/>
                <a:ea typeface="Times New Roman" panose="02020603050405020304" pitchFamily="18" charset="0"/>
              </a:rPr>
              <a:t>Eugene R. Schiff</a:t>
            </a:r>
            <a:r>
              <a:rPr lang="en-US" sz="1000" baseline="30000" dirty="0">
                <a:effectLst/>
                <a:ea typeface="Times New Roman" panose="02020603050405020304" pitchFamily="18" charset="0"/>
              </a:rPr>
              <a:t>4</a:t>
            </a:r>
            <a:r>
              <a:rPr lang="de-DE" sz="1000" dirty="0">
                <a:effectLst/>
                <a:ea typeface="Arial" panose="020B0604020202020204" pitchFamily="34" charset="0"/>
              </a:rPr>
              <a:t>, </a:t>
            </a:r>
            <a:r>
              <a:rPr lang="en-US" sz="1000" dirty="0">
                <a:effectLst/>
                <a:ea typeface="Times New Roman" panose="02020603050405020304" pitchFamily="18" charset="0"/>
              </a:rPr>
              <a:t>Douglas Dieterich</a:t>
            </a:r>
            <a:r>
              <a:rPr lang="en-US" sz="1000" baseline="30000" dirty="0">
                <a:effectLst/>
                <a:ea typeface="Times New Roman" panose="02020603050405020304" pitchFamily="18" charset="0"/>
              </a:rPr>
              <a:t>5</a:t>
            </a:r>
            <a:r>
              <a:rPr lang="de-DE" sz="1000" dirty="0">
                <a:effectLst/>
                <a:ea typeface="Arial" panose="020B0604020202020204" pitchFamily="34" charset="0"/>
              </a:rPr>
              <a:t>, </a:t>
            </a:r>
            <a:r>
              <a:rPr lang="en-US" sz="1000" dirty="0">
                <a:effectLst/>
                <a:ea typeface="Times New Roman" panose="02020603050405020304" pitchFamily="18" charset="0"/>
              </a:rPr>
              <a:t>Tarek Hassanein</a:t>
            </a:r>
            <a:r>
              <a:rPr lang="en-US" sz="1000" baseline="30000" dirty="0">
                <a:effectLst/>
                <a:ea typeface="Times New Roman" panose="02020603050405020304" pitchFamily="18" charset="0"/>
              </a:rPr>
              <a:t>6</a:t>
            </a:r>
            <a:r>
              <a:rPr lang="de-DE" sz="1000" dirty="0">
                <a:effectLst/>
                <a:ea typeface="Arial" panose="020B0604020202020204" pitchFamily="34" charset="0"/>
              </a:rPr>
              <a:t>, </a:t>
            </a:r>
            <a:r>
              <a:rPr lang="en-US" sz="1000" dirty="0">
                <a:effectLst/>
                <a:ea typeface="Times New Roman" panose="02020603050405020304" pitchFamily="18" charset="0"/>
              </a:rPr>
              <a:t>Paul Kwo</a:t>
            </a:r>
            <a:r>
              <a:rPr lang="en-US" sz="1000" baseline="30000" dirty="0">
                <a:effectLst/>
                <a:ea typeface="Times New Roman" panose="02020603050405020304" pitchFamily="18" charset="0"/>
              </a:rPr>
              <a:t>7</a:t>
            </a:r>
            <a:r>
              <a:rPr lang="de-DE" sz="1000" dirty="0">
                <a:effectLst/>
                <a:ea typeface="Arial" panose="020B0604020202020204" pitchFamily="34" charset="0"/>
              </a:rPr>
              <a:t>, </a:t>
            </a:r>
            <a:r>
              <a:rPr lang="en-US" sz="1000" dirty="0">
                <a:effectLst/>
                <a:ea typeface="Times New Roman" panose="02020603050405020304" pitchFamily="18" charset="0"/>
              </a:rPr>
              <a:t>Magdy Elkhashab</a:t>
            </a:r>
            <a:r>
              <a:rPr lang="en-US" sz="1000" baseline="30000" dirty="0">
                <a:effectLst/>
                <a:ea typeface="Times New Roman" panose="02020603050405020304" pitchFamily="18" charset="0"/>
              </a:rPr>
              <a:t>8</a:t>
            </a:r>
            <a:r>
              <a:rPr lang="de-DE" sz="1000" dirty="0">
                <a:effectLst/>
                <a:ea typeface="Arial" panose="020B0604020202020204" pitchFamily="34" charset="0"/>
              </a:rPr>
              <a:t>, </a:t>
            </a:r>
            <a:r>
              <a:rPr lang="en-US" sz="1000" dirty="0">
                <a:effectLst/>
                <a:ea typeface="Times New Roman" panose="02020603050405020304" pitchFamily="18" charset="0"/>
              </a:rPr>
              <a:t>Ronald Nahass</a:t>
            </a:r>
            <a:r>
              <a:rPr lang="en-US" sz="1000" baseline="30000" dirty="0">
                <a:effectLst/>
                <a:ea typeface="Times New Roman" panose="02020603050405020304" pitchFamily="18" charset="0"/>
              </a:rPr>
              <a:t>9</a:t>
            </a:r>
            <a:r>
              <a:rPr lang="de-DE" sz="1000" dirty="0">
                <a:effectLst/>
                <a:ea typeface="Arial" panose="020B0604020202020204" pitchFamily="34" charset="0"/>
              </a:rPr>
              <a:t>, </a:t>
            </a:r>
            <a:r>
              <a:rPr lang="en-US" sz="1000" dirty="0">
                <a:effectLst/>
                <a:ea typeface="Times New Roman" panose="02020603050405020304" pitchFamily="18" charset="0"/>
              </a:rPr>
              <a:t>Walid Ayoub</a:t>
            </a:r>
            <a:r>
              <a:rPr lang="en-US" sz="1000" baseline="30000" dirty="0">
                <a:effectLst/>
                <a:ea typeface="Times New Roman" panose="02020603050405020304" pitchFamily="18" charset="0"/>
              </a:rPr>
              <a:t>10</a:t>
            </a:r>
            <a:r>
              <a:rPr lang="de-DE" sz="1000" dirty="0">
                <a:effectLst/>
                <a:ea typeface="Arial" panose="020B0604020202020204" pitchFamily="34" charset="0"/>
              </a:rPr>
              <a:t>, </a:t>
            </a:r>
            <a:r>
              <a:rPr lang="en-US" sz="1000" dirty="0">
                <a:effectLst/>
                <a:ea typeface="Times New Roman" panose="02020603050405020304" pitchFamily="18" charset="0"/>
              </a:rPr>
              <a:t>Steven-Huy Han</a:t>
            </a:r>
            <a:r>
              <a:rPr lang="en-US" sz="1000" baseline="30000" dirty="0">
                <a:effectLst/>
                <a:ea typeface="Times New Roman" panose="02020603050405020304" pitchFamily="18" charset="0"/>
              </a:rPr>
              <a:t>11</a:t>
            </a:r>
            <a:r>
              <a:rPr lang="de-DE" sz="1000" dirty="0">
                <a:effectLst/>
                <a:ea typeface="Arial" panose="020B0604020202020204" pitchFamily="34" charset="0"/>
              </a:rPr>
              <a:t>, </a:t>
            </a:r>
            <a:r>
              <a:rPr lang="en-US" sz="1000" dirty="0">
                <a:effectLst/>
                <a:ea typeface="Times New Roman" panose="02020603050405020304" pitchFamily="18" charset="0"/>
              </a:rPr>
              <a:t>maurizio bonacini</a:t>
            </a:r>
            <a:r>
              <a:rPr lang="en-US" sz="1000" baseline="30000" dirty="0">
                <a:effectLst/>
                <a:ea typeface="Times New Roman" panose="02020603050405020304" pitchFamily="18" charset="0"/>
              </a:rPr>
              <a:t>3</a:t>
            </a:r>
            <a:r>
              <a:rPr lang="de-DE" sz="1000" dirty="0">
                <a:effectLst/>
                <a:ea typeface="Arial" panose="020B0604020202020204" pitchFamily="34" charset="0"/>
              </a:rPr>
              <a:t>, </a:t>
            </a:r>
            <a:r>
              <a:rPr lang="en-US" sz="1000" dirty="0">
                <a:effectLst/>
                <a:ea typeface="Times New Roman" panose="02020603050405020304" pitchFamily="18" charset="0"/>
              </a:rPr>
              <a:t>Katia Alves</a:t>
            </a:r>
            <a:r>
              <a:rPr lang="en-US" sz="1000" baseline="30000" dirty="0">
                <a:effectLst/>
                <a:ea typeface="Times New Roman" panose="02020603050405020304" pitchFamily="18" charset="0"/>
              </a:rPr>
              <a:t>12</a:t>
            </a:r>
            <a:r>
              <a:rPr lang="de-DE" sz="1000" dirty="0">
                <a:effectLst/>
                <a:ea typeface="Arial" panose="020B0604020202020204" pitchFamily="34" charset="0"/>
              </a:rPr>
              <a:t>, </a:t>
            </a:r>
            <a:r>
              <a:rPr lang="en-US" sz="1000" dirty="0">
                <a:effectLst/>
                <a:ea typeface="Times New Roman" panose="02020603050405020304" pitchFamily="18" charset="0"/>
              </a:rPr>
              <a:t>Hany Zayed</a:t>
            </a:r>
            <a:r>
              <a:rPr lang="en-US" sz="1000" baseline="30000" dirty="0">
                <a:effectLst/>
                <a:ea typeface="Times New Roman" panose="02020603050405020304" pitchFamily="18" charset="0"/>
              </a:rPr>
              <a:t>12</a:t>
            </a:r>
            <a:r>
              <a:rPr lang="de-DE" sz="1000" dirty="0">
                <a:effectLst/>
                <a:ea typeface="Arial" panose="020B0604020202020204" pitchFamily="34" charset="0"/>
              </a:rPr>
              <a:t>, </a:t>
            </a:r>
            <a:r>
              <a:rPr lang="en-US" sz="1000" dirty="0">
                <a:effectLst/>
                <a:ea typeface="Times New Roman" panose="02020603050405020304" pitchFamily="18" charset="0"/>
              </a:rPr>
              <a:t>Qi Huang</a:t>
            </a:r>
            <a:r>
              <a:rPr lang="en-US" sz="1000" baseline="30000" dirty="0">
                <a:effectLst/>
                <a:ea typeface="Times New Roman" panose="02020603050405020304" pitchFamily="18" charset="0"/>
              </a:rPr>
              <a:t>12</a:t>
            </a:r>
            <a:r>
              <a:rPr lang="de-DE" sz="1000" dirty="0">
                <a:effectLst/>
                <a:ea typeface="Arial" panose="020B0604020202020204" pitchFamily="34" charset="0"/>
              </a:rPr>
              <a:t>, </a:t>
            </a:r>
            <a:r>
              <a:rPr lang="en-US" sz="1000" dirty="0">
                <a:effectLst/>
                <a:ea typeface="Times New Roman" panose="02020603050405020304" pitchFamily="18" charset="0"/>
              </a:rPr>
              <a:t>Richard Colonno</a:t>
            </a:r>
            <a:r>
              <a:rPr lang="en-US" sz="1000" baseline="30000" dirty="0">
                <a:effectLst/>
                <a:ea typeface="Times New Roman" panose="02020603050405020304" pitchFamily="18" charset="0"/>
              </a:rPr>
              <a:t>12</a:t>
            </a:r>
            <a:r>
              <a:rPr lang="de-DE" sz="1000" dirty="0">
                <a:effectLst/>
                <a:ea typeface="Arial" panose="020B0604020202020204" pitchFamily="34" charset="0"/>
              </a:rPr>
              <a:t>, </a:t>
            </a:r>
            <a:r>
              <a:rPr lang="en-US" sz="1000" dirty="0">
                <a:effectLst/>
                <a:ea typeface="Times New Roman" panose="02020603050405020304" pitchFamily="18" charset="0"/>
              </a:rPr>
              <a:t>Steven Knox</a:t>
            </a:r>
            <a:r>
              <a:rPr lang="en-US" sz="1000" baseline="30000" dirty="0">
                <a:effectLst/>
                <a:ea typeface="Times New Roman" panose="02020603050405020304" pitchFamily="18" charset="0"/>
              </a:rPr>
              <a:t>12</a:t>
            </a:r>
            <a:r>
              <a:rPr lang="de-DE" sz="1000" dirty="0">
                <a:effectLst/>
                <a:ea typeface="Arial" panose="020B0604020202020204" pitchFamily="34" charset="0"/>
              </a:rPr>
              <a:t>, </a:t>
            </a:r>
            <a:r>
              <a:rPr lang="en-US" sz="1000" dirty="0">
                <a:effectLst/>
                <a:ea typeface="Times New Roman" panose="02020603050405020304" pitchFamily="18" charset="0"/>
              </a:rPr>
              <a:t>Alnoor Ramji</a:t>
            </a:r>
            <a:r>
              <a:rPr lang="en-US" sz="1000" baseline="30000" dirty="0">
                <a:effectLst/>
                <a:ea typeface="Times New Roman" panose="02020603050405020304" pitchFamily="18" charset="0"/>
              </a:rPr>
              <a:t>13</a:t>
            </a:r>
            <a:r>
              <a:rPr lang="de-DE" sz="1000" dirty="0">
                <a:effectLst/>
                <a:ea typeface="Arial" panose="020B0604020202020204" pitchFamily="34" charset="0"/>
              </a:rPr>
              <a:t>, </a:t>
            </a:r>
            <a:r>
              <a:rPr lang="en-US" sz="1000" dirty="0">
                <a:effectLst/>
                <a:ea typeface="Times New Roman" panose="02020603050405020304" pitchFamily="18" charset="0"/>
              </a:rPr>
              <a:t>Michael Bennett</a:t>
            </a:r>
            <a:r>
              <a:rPr lang="en-US" sz="1000" baseline="30000" dirty="0">
                <a:effectLst/>
                <a:ea typeface="Times New Roman" panose="02020603050405020304" pitchFamily="18" charset="0"/>
              </a:rPr>
              <a:t>14</a:t>
            </a:r>
            <a:r>
              <a:rPr lang="de-DE" sz="1000" dirty="0">
                <a:effectLst/>
                <a:ea typeface="Arial" panose="020B0604020202020204" pitchFamily="34" charset="0"/>
              </a:rPr>
              <a:t>, </a:t>
            </a:r>
            <a:r>
              <a:rPr lang="en-US" sz="1000" dirty="0">
                <a:effectLst/>
                <a:ea typeface="Times New Roman" panose="02020603050405020304" pitchFamily="18" charset="0"/>
              </a:rPr>
              <a:t>Edward Gane</a:t>
            </a:r>
            <a:r>
              <a:rPr lang="en-US" sz="1000" baseline="30000" dirty="0">
                <a:effectLst/>
                <a:ea typeface="Times New Roman" panose="02020603050405020304" pitchFamily="18" charset="0"/>
              </a:rPr>
              <a:t>15</a:t>
            </a:r>
            <a:r>
              <a:rPr lang="de-DE" sz="1000" dirty="0">
                <a:effectLst/>
                <a:ea typeface="Arial" panose="020B0604020202020204" pitchFamily="34" charset="0"/>
              </a:rPr>
              <a:t>, </a:t>
            </a:r>
            <a:r>
              <a:rPr lang="en-US" sz="1000" dirty="0">
                <a:effectLst/>
                <a:ea typeface="Times New Roman" panose="02020603050405020304" pitchFamily="18" charset="0"/>
              </a:rPr>
              <a:t>Natarajan Ravendhran</a:t>
            </a:r>
            <a:r>
              <a:rPr lang="en-US" sz="1000" baseline="30000" dirty="0">
                <a:effectLst/>
                <a:ea typeface="Times New Roman" panose="02020603050405020304" pitchFamily="18" charset="0"/>
              </a:rPr>
              <a:t>16</a:t>
            </a:r>
            <a:r>
              <a:rPr lang="de-DE" sz="1000" dirty="0">
                <a:effectLst/>
                <a:ea typeface="Arial" panose="020B0604020202020204" pitchFamily="34" charset="0"/>
              </a:rPr>
              <a:t>, </a:t>
            </a:r>
            <a:r>
              <a:rPr lang="en-US" sz="1000" dirty="0">
                <a:effectLst/>
                <a:ea typeface="Times New Roman" panose="02020603050405020304" pitchFamily="18" charset="0"/>
              </a:rPr>
              <a:t>James Park</a:t>
            </a:r>
            <a:r>
              <a:rPr lang="en-US" sz="1000" baseline="30000" dirty="0">
                <a:effectLst/>
                <a:ea typeface="Times New Roman" panose="02020603050405020304" pitchFamily="18" charset="0"/>
              </a:rPr>
              <a:t>17</a:t>
            </a:r>
            <a:r>
              <a:rPr lang="de-DE" sz="1000" dirty="0">
                <a:effectLst/>
                <a:ea typeface="Arial" panose="020B0604020202020204" pitchFamily="34" charset="0"/>
              </a:rPr>
              <a:t>, </a:t>
            </a:r>
            <a:r>
              <a:rPr lang="en-US" sz="1000" dirty="0">
                <a:effectLst/>
                <a:ea typeface="Times New Roman" panose="02020603050405020304" pitchFamily="18" charset="0"/>
              </a:rPr>
              <a:t>Ira Jacobson</a:t>
            </a:r>
            <a:r>
              <a:rPr lang="en-US" sz="1000" baseline="30000" dirty="0">
                <a:effectLst/>
                <a:ea typeface="Times New Roman" panose="02020603050405020304" pitchFamily="18" charset="0"/>
              </a:rPr>
              <a:t>17</a:t>
            </a:r>
            <a:r>
              <a:rPr lang="de-DE" sz="1000" dirty="0">
                <a:effectLst/>
                <a:ea typeface="Arial" panose="020B0604020202020204" pitchFamily="34" charset="0"/>
              </a:rPr>
              <a:t>, </a:t>
            </a:r>
            <a:r>
              <a:rPr lang="en-US" sz="1000" dirty="0">
                <a:effectLst/>
                <a:ea typeface="Times New Roman" panose="02020603050405020304" pitchFamily="18" charset="0"/>
              </a:rPr>
              <a:t>Ho Bae</a:t>
            </a:r>
            <a:r>
              <a:rPr lang="en-US" sz="1000" baseline="30000" dirty="0">
                <a:effectLst/>
                <a:ea typeface="Times New Roman" panose="02020603050405020304" pitchFamily="18" charset="0"/>
              </a:rPr>
              <a:t>18</a:t>
            </a:r>
            <a:r>
              <a:rPr lang="de-DE" sz="1000" dirty="0">
                <a:effectLst/>
                <a:ea typeface="Arial" panose="020B0604020202020204" pitchFamily="34" charset="0"/>
              </a:rPr>
              <a:t>, </a:t>
            </a:r>
            <a:r>
              <a:rPr lang="en-US" sz="1000" dirty="0">
                <a:effectLst/>
                <a:ea typeface="Times New Roman" panose="02020603050405020304" pitchFamily="18" charset="0"/>
              </a:rPr>
              <a:t>Sing Chan</a:t>
            </a:r>
            <a:r>
              <a:rPr lang="en-US" sz="1000" baseline="30000" dirty="0">
                <a:effectLst/>
                <a:ea typeface="Times New Roman" panose="02020603050405020304" pitchFamily="18" charset="0"/>
              </a:rPr>
              <a:t>19</a:t>
            </a:r>
            <a:r>
              <a:rPr lang="de-DE" sz="1000" dirty="0">
                <a:effectLst/>
                <a:ea typeface="Arial" panose="020B0604020202020204" pitchFamily="34" charset="0"/>
              </a:rPr>
              <a:t>, </a:t>
            </a:r>
            <a:r>
              <a:rPr lang="en-US" sz="1000" dirty="0">
                <a:effectLst/>
                <a:ea typeface="Times New Roman" panose="02020603050405020304" pitchFamily="18" charset="0"/>
              </a:rPr>
              <a:t>Hie-Won Hann</a:t>
            </a:r>
            <a:r>
              <a:rPr lang="en-US" sz="1000" baseline="30000" dirty="0">
                <a:effectLst/>
                <a:ea typeface="Times New Roman" panose="02020603050405020304" pitchFamily="18" charset="0"/>
              </a:rPr>
              <a:t>20</a:t>
            </a:r>
            <a:r>
              <a:rPr lang="de-DE" sz="1000" dirty="0">
                <a:effectLst/>
                <a:ea typeface="Arial" panose="020B0604020202020204" pitchFamily="34" charset="0"/>
              </a:rPr>
              <a:t>, </a:t>
            </a:r>
            <a:r>
              <a:rPr lang="en-US" sz="1000" dirty="0">
                <a:effectLst/>
                <a:ea typeface="Times New Roman" panose="02020603050405020304" pitchFamily="18" charset="0"/>
              </a:rPr>
              <a:t>Xiaoli Ma</a:t>
            </a:r>
            <a:r>
              <a:rPr lang="en-US" sz="1000" baseline="30000" dirty="0">
                <a:effectLst/>
                <a:ea typeface="Times New Roman" panose="02020603050405020304" pitchFamily="18" charset="0"/>
              </a:rPr>
              <a:t>21</a:t>
            </a:r>
            <a:r>
              <a:rPr lang="de-DE" sz="1000" dirty="0">
                <a:effectLst/>
                <a:ea typeface="Arial" panose="020B0604020202020204" pitchFamily="34" charset="0"/>
              </a:rPr>
              <a:t>, </a:t>
            </a:r>
            <a:r>
              <a:rPr lang="en-US" sz="1000" dirty="0">
                <a:effectLst/>
                <a:ea typeface="Times New Roman" panose="02020603050405020304" pitchFamily="18" charset="0"/>
              </a:rPr>
              <a:t>Tuan Nguyen</a:t>
            </a:r>
            <a:r>
              <a:rPr lang="en-US" sz="1000" baseline="30000" dirty="0">
                <a:effectLst/>
                <a:ea typeface="Times New Roman" panose="02020603050405020304" pitchFamily="18" charset="0"/>
              </a:rPr>
              <a:t>22</a:t>
            </a:r>
            <a:r>
              <a:rPr lang="de-DE" sz="1000" dirty="0">
                <a:effectLst/>
                <a:ea typeface="Arial" panose="020B0604020202020204" pitchFamily="34" charset="0"/>
              </a:rPr>
              <a:t>, </a:t>
            </a:r>
            <a:r>
              <a:rPr lang="en-US" sz="1000" dirty="0">
                <a:effectLst/>
                <a:ea typeface="Times New Roman" panose="02020603050405020304" pitchFamily="18" charset="0"/>
              </a:rPr>
              <a:t>Man-Fung Yuen</a:t>
            </a:r>
            <a:r>
              <a:rPr lang="en-US" sz="1000" baseline="30000" dirty="0">
                <a:effectLst/>
                <a:ea typeface="Times New Roman" panose="02020603050405020304" pitchFamily="18" charset="0"/>
              </a:rPr>
              <a:t>23</a:t>
            </a:r>
            <a:endParaRPr lang="en-GB" sz="1000" dirty="0">
              <a:effectLst/>
              <a:ea typeface="Times New Roman" panose="02020603050405020304" pitchFamily="18" charset="0"/>
            </a:endParaRPr>
          </a:p>
          <a:p>
            <a:pPr marL="0" indent="0" algn="just">
              <a:spcAft>
                <a:spcPts val="0"/>
              </a:spcAft>
              <a:buNone/>
            </a:pPr>
            <a:r>
              <a:rPr lang="en-US" sz="1000" i="1" baseline="30000" dirty="0">
                <a:effectLst/>
                <a:ea typeface="Times New Roman" panose="02020603050405020304" pitchFamily="18" charset="0"/>
              </a:rPr>
              <a:t>1</a:t>
            </a:r>
            <a:r>
              <a:rPr lang="en-US" sz="1000" i="1" dirty="0">
                <a:effectLst/>
                <a:ea typeface="Times New Roman" panose="02020603050405020304" pitchFamily="18" charset="0"/>
              </a:rPr>
              <a:t>University of Toronto</a:t>
            </a:r>
            <a:r>
              <a:rPr lang="de-DE" sz="1000" dirty="0">
                <a:effectLst/>
                <a:ea typeface="Arial" panose="020B0604020202020204" pitchFamily="34" charset="0"/>
              </a:rPr>
              <a:t>, </a:t>
            </a:r>
            <a:r>
              <a:rPr lang="en-US" sz="1000" i="1" baseline="30000" dirty="0">
                <a:effectLst/>
                <a:ea typeface="Times New Roman" panose="02020603050405020304" pitchFamily="18" charset="0"/>
              </a:rPr>
              <a:t>2</a:t>
            </a:r>
            <a:r>
              <a:rPr lang="en-US" sz="1000" i="1" dirty="0">
                <a:effectLst/>
                <a:ea typeface="Times New Roman" panose="02020603050405020304" pitchFamily="18" charset="0"/>
              </a:rPr>
              <a:t>Johns Hopkins University School of Medicine</a:t>
            </a:r>
            <a:r>
              <a:rPr lang="de-DE" sz="1000" dirty="0">
                <a:effectLst/>
                <a:ea typeface="Arial" panose="020B0604020202020204" pitchFamily="34" charset="0"/>
              </a:rPr>
              <a:t>, </a:t>
            </a:r>
            <a:r>
              <a:rPr lang="en-US" sz="1000" i="1" baseline="30000" dirty="0">
                <a:effectLst/>
                <a:ea typeface="Times New Roman" panose="02020603050405020304" pitchFamily="18" charset="0"/>
              </a:rPr>
              <a:t>3</a:t>
            </a:r>
            <a:r>
              <a:rPr lang="en-US" sz="1000" i="1" dirty="0">
                <a:effectLst/>
                <a:ea typeface="Times New Roman" panose="02020603050405020304" pitchFamily="18" charset="0"/>
              </a:rPr>
              <a:t>Quest Clinical Research</a:t>
            </a:r>
            <a:r>
              <a:rPr lang="de-DE" sz="1000" dirty="0">
                <a:effectLst/>
                <a:ea typeface="Arial" panose="020B0604020202020204" pitchFamily="34" charset="0"/>
              </a:rPr>
              <a:t>, </a:t>
            </a:r>
            <a:r>
              <a:rPr lang="en-US" sz="1000" i="1" baseline="30000" dirty="0">
                <a:effectLst/>
                <a:ea typeface="Times New Roman" panose="02020603050405020304" pitchFamily="18" charset="0"/>
              </a:rPr>
              <a:t>4</a:t>
            </a:r>
            <a:r>
              <a:rPr lang="en-US" sz="1000" i="1" dirty="0">
                <a:effectLst/>
                <a:ea typeface="Times New Roman" panose="02020603050405020304" pitchFamily="18" charset="0"/>
              </a:rPr>
              <a:t>Schiff Center for Liver Diseases</a:t>
            </a:r>
            <a:r>
              <a:rPr lang="de-DE" sz="1000" dirty="0">
                <a:effectLst/>
                <a:ea typeface="Arial" panose="020B0604020202020204" pitchFamily="34" charset="0"/>
              </a:rPr>
              <a:t>, </a:t>
            </a:r>
            <a:r>
              <a:rPr lang="en-US" sz="1000" i="1" baseline="30000" dirty="0">
                <a:effectLst/>
                <a:ea typeface="Times New Roman" panose="02020603050405020304" pitchFamily="18" charset="0"/>
              </a:rPr>
              <a:t>5</a:t>
            </a:r>
            <a:r>
              <a:rPr lang="en-US" sz="1000" i="1" dirty="0">
                <a:effectLst/>
                <a:ea typeface="Times New Roman" panose="02020603050405020304" pitchFamily="18" charset="0"/>
              </a:rPr>
              <a:t>Icahn School of Medicine at Mount Sinai</a:t>
            </a:r>
            <a:r>
              <a:rPr lang="de-DE" sz="1000" dirty="0">
                <a:effectLst/>
                <a:ea typeface="Arial" panose="020B0604020202020204" pitchFamily="34" charset="0"/>
              </a:rPr>
              <a:t>, </a:t>
            </a:r>
            <a:r>
              <a:rPr lang="en-US" sz="1000" i="1" baseline="30000" dirty="0">
                <a:effectLst/>
                <a:ea typeface="Times New Roman" panose="02020603050405020304" pitchFamily="18" charset="0"/>
              </a:rPr>
              <a:t>6</a:t>
            </a:r>
            <a:r>
              <a:rPr lang="en-US" sz="1000" i="1" dirty="0">
                <a:effectLst/>
                <a:ea typeface="Times New Roman" panose="02020603050405020304" pitchFamily="18" charset="0"/>
              </a:rPr>
              <a:t>Southern California Research Center</a:t>
            </a:r>
            <a:r>
              <a:rPr lang="de-DE" sz="1000" dirty="0">
                <a:effectLst/>
                <a:ea typeface="Arial" panose="020B0604020202020204" pitchFamily="34" charset="0"/>
              </a:rPr>
              <a:t>, </a:t>
            </a:r>
            <a:r>
              <a:rPr lang="en-US" sz="1000" i="1" baseline="30000" dirty="0">
                <a:effectLst/>
                <a:ea typeface="Times New Roman" panose="02020603050405020304" pitchFamily="18" charset="0"/>
              </a:rPr>
              <a:t>7</a:t>
            </a:r>
            <a:r>
              <a:rPr lang="en-US" sz="1000" i="1" dirty="0">
                <a:effectLst/>
                <a:ea typeface="Times New Roman" panose="02020603050405020304" pitchFamily="18" charset="0"/>
              </a:rPr>
              <a:t>Stanford University Medical Center</a:t>
            </a:r>
            <a:r>
              <a:rPr lang="de-DE" sz="1000" dirty="0">
                <a:effectLst/>
                <a:ea typeface="Arial" panose="020B0604020202020204" pitchFamily="34" charset="0"/>
              </a:rPr>
              <a:t>, </a:t>
            </a:r>
            <a:r>
              <a:rPr lang="en-US" sz="1000" i="1" baseline="30000" dirty="0">
                <a:effectLst/>
                <a:ea typeface="Times New Roman" panose="02020603050405020304" pitchFamily="18" charset="0"/>
              </a:rPr>
              <a:t>8</a:t>
            </a:r>
            <a:r>
              <a:rPr lang="en-US" sz="1000" i="1" dirty="0">
                <a:effectLst/>
                <a:ea typeface="Times New Roman" panose="02020603050405020304" pitchFamily="18" charset="0"/>
              </a:rPr>
              <a:t>Toronto Liver Center</a:t>
            </a:r>
            <a:r>
              <a:rPr lang="de-DE" sz="1000" dirty="0">
                <a:effectLst/>
                <a:ea typeface="Arial" panose="020B0604020202020204" pitchFamily="34" charset="0"/>
              </a:rPr>
              <a:t>, </a:t>
            </a:r>
            <a:r>
              <a:rPr lang="en-US" sz="1000" i="1" baseline="30000" dirty="0">
                <a:effectLst/>
                <a:ea typeface="Times New Roman" panose="02020603050405020304" pitchFamily="18" charset="0"/>
              </a:rPr>
              <a:t>9</a:t>
            </a:r>
            <a:r>
              <a:rPr lang="en-US" sz="1000" i="1" dirty="0">
                <a:effectLst/>
                <a:ea typeface="Times New Roman" panose="02020603050405020304" pitchFamily="18" charset="0"/>
              </a:rPr>
              <a:t>Infectious Disease Care</a:t>
            </a:r>
            <a:r>
              <a:rPr lang="de-DE" sz="1000" dirty="0">
                <a:effectLst/>
                <a:ea typeface="Arial" panose="020B0604020202020204" pitchFamily="34" charset="0"/>
              </a:rPr>
              <a:t>, </a:t>
            </a:r>
            <a:r>
              <a:rPr lang="en-US" sz="1000" i="1" baseline="30000" dirty="0">
                <a:effectLst/>
                <a:ea typeface="Times New Roman" panose="02020603050405020304" pitchFamily="18" charset="0"/>
              </a:rPr>
              <a:t>10</a:t>
            </a:r>
            <a:r>
              <a:rPr lang="en-US" sz="1000" i="1" dirty="0">
                <a:effectLst/>
                <a:ea typeface="Times New Roman" panose="02020603050405020304" pitchFamily="18" charset="0"/>
              </a:rPr>
              <a:t>Cedars-Sinai Medical Center</a:t>
            </a:r>
            <a:r>
              <a:rPr lang="de-DE" sz="1000" dirty="0">
                <a:effectLst/>
                <a:ea typeface="Arial" panose="020B0604020202020204" pitchFamily="34" charset="0"/>
              </a:rPr>
              <a:t>, </a:t>
            </a:r>
            <a:r>
              <a:rPr lang="en-US" sz="1000" i="1" baseline="30000" dirty="0">
                <a:effectLst/>
                <a:ea typeface="Times New Roman" panose="02020603050405020304" pitchFamily="18" charset="0"/>
              </a:rPr>
              <a:t>11</a:t>
            </a:r>
            <a:r>
              <a:rPr lang="en-US" sz="1000" i="1" dirty="0">
                <a:effectLst/>
                <a:ea typeface="Times New Roman" panose="02020603050405020304" pitchFamily="18" charset="0"/>
              </a:rPr>
              <a:t>Pfleger Liver Institute at University of California Los Angeles</a:t>
            </a:r>
            <a:r>
              <a:rPr lang="de-DE" sz="1000" dirty="0">
                <a:effectLst/>
                <a:ea typeface="Arial" panose="020B0604020202020204" pitchFamily="34" charset="0"/>
              </a:rPr>
              <a:t>, </a:t>
            </a:r>
            <a:r>
              <a:rPr lang="en-US" sz="1000" i="1" baseline="30000" dirty="0">
                <a:effectLst/>
                <a:ea typeface="Times New Roman" panose="02020603050405020304" pitchFamily="18" charset="0"/>
              </a:rPr>
              <a:t>12</a:t>
            </a:r>
            <a:r>
              <a:rPr lang="en-US" sz="1000" i="1" dirty="0">
                <a:effectLst/>
                <a:ea typeface="Times New Roman" panose="02020603050405020304" pitchFamily="18" charset="0"/>
              </a:rPr>
              <a:t>Assembly Biosciences, Inc.</a:t>
            </a:r>
            <a:r>
              <a:rPr lang="de-DE" sz="1000" dirty="0">
                <a:effectLst/>
                <a:ea typeface="Arial" panose="020B0604020202020204" pitchFamily="34" charset="0"/>
              </a:rPr>
              <a:t>, </a:t>
            </a:r>
            <a:r>
              <a:rPr lang="en-US" sz="1000" i="1" baseline="30000" dirty="0">
                <a:effectLst/>
                <a:ea typeface="Times New Roman" panose="02020603050405020304" pitchFamily="18" charset="0"/>
              </a:rPr>
              <a:t>13</a:t>
            </a:r>
            <a:r>
              <a:rPr lang="en-US" sz="1000" i="1" dirty="0">
                <a:effectLst/>
                <a:ea typeface="Times New Roman" panose="02020603050405020304" pitchFamily="18" charset="0"/>
              </a:rPr>
              <a:t>Providence Health Care Research Institute</a:t>
            </a:r>
            <a:r>
              <a:rPr lang="de-DE" sz="1000" dirty="0">
                <a:effectLst/>
                <a:ea typeface="Arial" panose="020B0604020202020204" pitchFamily="34" charset="0"/>
              </a:rPr>
              <a:t>, </a:t>
            </a:r>
            <a:r>
              <a:rPr lang="en-US" sz="1000" i="1" baseline="30000" dirty="0">
                <a:effectLst/>
                <a:ea typeface="Times New Roman" panose="02020603050405020304" pitchFamily="18" charset="0"/>
              </a:rPr>
              <a:t>14</a:t>
            </a:r>
            <a:r>
              <a:rPr lang="en-US" sz="1000" i="1" dirty="0">
                <a:effectLst/>
                <a:ea typeface="Times New Roman" panose="02020603050405020304" pitchFamily="18" charset="0"/>
              </a:rPr>
              <a:t>Medical Associates Research Group</a:t>
            </a:r>
            <a:r>
              <a:rPr lang="de-DE" sz="1000" dirty="0">
                <a:effectLst/>
                <a:ea typeface="Arial" panose="020B0604020202020204" pitchFamily="34" charset="0"/>
              </a:rPr>
              <a:t>, </a:t>
            </a:r>
            <a:r>
              <a:rPr lang="en-US" sz="1000" i="1" baseline="30000" dirty="0">
                <a:effectLst/>
                <a:ea typeface="Times New Roman" panose="02020603050405020304" pitchFamily="18" charset="0"/>
              </a:rPr>
              <a:t>15</a:t>
            </a:r>
            <a:r>
              <a:rPr lang="en-US" sz="1000" i="1" dirty="0">
                <a:effectLst/>
                <a:ea typeface="Times New Roman" panose="02020603050405020304" pitchFamily="18" charset="0"/>
              </a:rPr>
              <a:t>Auckland Clinical Studies Limited</a:t>
            </a:r>
            <a:r>
              <a:rPr lang="de-DE" sz="1000" dirty="0">
                <a:effectLst/>
                <a:ea typeface="Arial" panose="020B0604020202020204" pitchFamily="34" charset="0"/>
              </a:rPr>
              <a:t>, </a:t>
            </a:r>
            <a:r>
              <a:rPr lang="en-US" sz="1000" i="1" baseline="30000" dirty="0">
                <a:effectLst/>
                <a:ea typeface="Times New Roman" panose="02020603050405020304" pitchFamily="18" charset="0"/>
              </a:rPr>
              <a:t>16</a:t>
            </a:r>
            <a:r>
              <a:rPr lang="en-US" sz="1000" i="1" dirty="0">
                <a:effectLst/>
                <a:ea typeface="Times New Roman" panose="02020603050405020304" pitchFamily="18" charset="0"/>
              </a:rPr>
              <a:t>Digestive Disease Associates</a:t>
            </a:r>
            <a:r>
              <a:rPr lang="de-DE" sz="1000" dirty="0">
                <a:effectLst/>
                <a:ea typeface="Arial" panose="020B0604020202020204" pitchFamily="34" charset="0"/>
              </a:rPr>
              <a:t>, </a:t>
            </a:r>
            <a:r>
              <a:rPr lang="en-US" sz="1000" i="1" baseline="30000" dirty="0">
                <a:effectLst/>
                <a:ea typeface="Times New Roman" panose="02020603050405020304" pitchFamily="18" charset="0"/>
              </a:rPr>
              <a:t>17</a:t>
            </a:r>
            <a:r>
              <a:rPr lang="en-US" sz="1000" i="1" dirty="0">
                <a:effectLst/>
                <a:ea typeface="Times New Roman" panose="02020603050405020304" pitchFamily="18" charset="0"/>
              </a:rPr>
              <a:t>New York University Langone Medical Center</a:t>
            </a:r>
            <a:r>
              <a:rPr lang="de-DE" sz="1000" dirty="0">
                <a:effectLst/>
                <a:ea typeface="Arial" panose="020B0604020202020204" pitchFamily="34" charset="0"/>
              </a:rPr>
              <a:t>, </a:t>
            </a:r>
            <a:r>
              <a:rPr lang="en-US" sz="1000" i="1" baseline="30000" dirty="0">
                <a:effectLst/>
                <a:ea typeface="Times New Roman" panose="02020603050405020304" pitchFamily="18" charset="0"/>
              </a:rPr>
              <a:t>18</a:t>
            </a:r>
            <a:r>
              <a:rPr lang="en-US" sz="1000" i="1" dirty="0">
                <a:effectLst/>
                <a:ea typeface="Times New Roman" panose="02020603050405020304" pitchFamily="18" charset="0"/>
              </a:rPr>
              <a:t>Asian Pacific Liver Center</a:t>
            </a:r>
            <a:r>
              <a:rPr lang="de-DE" sz="1000" dirty="0">
                <a:effectLst/>
                <a:ea typeface="Arial" panose="020B0604020202020204" pitchFamily="34" charset="0"/>
              </a:rPr>
              <a:t>, </a:t>
            </a:r>
            <a:r>
              <a:rPr lang="en-US" sz="1000" i="1" baseline="30000" dirty="0">
                <a:effectLst/>
                <a:ea typeface="Times New Roman" panose="02020603050405020304" pitchFamily="18" charset="0"/>
              </a:rPr>
              <a:t>19</a:t>
            </a:r>
            <a:r>
              <a:rPr lang="en-US" sz="1000" i="1" dirty="0">
                <a:effectLst/>
                <a:ea typeface="Times New Roman" panose="02020603050405020304" pitchFamily="18" charset="0"/>
              </a:rPr>
              <a:t>Sing Chan, MD</a:t>
            </a:r>
            <a:r>
              <a:rPr lang="de-DE" sz="1000" dirty="0">
                <a:effectLst/>
                <a:ea typeface="Arial" panose="020B0604020202020204" pitchFamily="34" charset="0"/>
              </a:rPr>
              <a:t>, </a:t>
            </a:r>
            <a:r>
              <a:rPr lang="en-US" sz="1000" i="1" baseline="30000" dirty="0">
                <a:effectLst/>
                <a:ea typeface="Times New Roman" panose="02020603050405020304" pitchFamily="18" charset="0"/>
              </a:rPr>
              <a:t>20</a:t>
            </a:r>
            <a:r>
              <a:rPr lang="en-US" sz="1000" i="1" dirty="0">
                <a:effectLst/>
                <a:ea typeface="Times New Roman" panose="02020603050405020304" pitchFamily="18" charset="0"/>
              </a:rPr>
              <a:t>Thomas Jefferson University Hospital</a:t>
            </a:r>
            <a:r>
              <a:rPr lang="de-DE" sz="1000" dirty="0">
                <a:effectLst/>
                <a:ea typeface="Arial" panose="020B0604020202020204" pitchFamily="34" charset="0"/>
              </a:rPr>
              <a:t>, </a:t>
            </a:r>
            <a:r>
              <a:rPr lang="en-US" sz="1000" i="1" baseline="30000" dirty="0">
                <a:effectLst/>
                <a:ea typeface="Times New Roman" panose="02020603050405020304" pitchFamily="18" charset="0"/>
              </a:rPr>
              <a:t>21</a:t>
            </a:r>
            <a:r>
              <a:rPr lang="en-US" sz="1000" i="1" dirty="0">
                <a:effectLst/>
                <a:ea typeface="Times New Roman" panose="02020603050405020304" pitchFamily="18" charset="0"/>
              </a:rPr>
              <a:t>Office of Xiaoli Ma</a:t>
            </a:r>
            <a:r>
              <a:rPr lang="de-DE" sz="1000" dirty="0">
                <a:effectLst/>
                <a:ea typeface="Arial" panose="020B0604020202020204" pitchFamily="34" charset="0"/>
              </a:rPr>
              <a:t>, </a:t>
            </a:r>
            <a:r>
              <a:rPr lang="en-US" sz="1000" i="1" baseline="30000" dirty="0">
                <a:effectLst/>
                <a:ea typeface="Times New Roman" panose="02020603050405020304" pitchFamily="18" charset="0"/>
              </a:rPr>
              <a:t>22</a:t>
            </a:r>
            <a:r>
              <a:rPr lang="en-US" sz="1000" i="1" dirty="0">
                <a:effectLst/>
                <a:ea typeface="Times New Roman" panose="02020603050405020304" pitchFamily="18" charset="0"/>
              </a:rPr>
              <a:t>T. Nguyen Research and Education</a:t>
            </a:r>
            <a:r>
              <a:rPr lang="de-DE" sz="1000" dirty="0">
                <a:effectLst/>
                <a:ea typeface="Arial" panose="020B0604020202020204" pitchFamily="34" charset="0"/>
              </a:rPr>
              <a:t>, </a:t>
            </a:r>
            <a:r>
              <a:rPr lang="en-US" sz="1000" i="1" baseline="30000" dirty="0">
                <a:effectLst/>
                <a:ea typeface="Times New Roman" panose="02020603050405020304" pitchFamily="18" charset="0"/>
              </a:rPr>
              <a:t>23</a:t>
            </a:r>
            <a:r>
              <a:rPr lang="en-US" sz="1000" i="1" dirty="0">
                <a:effectLst/>
                <a:ea typeface="Times New Roman" panose="02020603050405020304" pitchFamily="18" charset="0"/>
              </a:rPr>
              <a:t>University of Hong Kong</a:t>
            </a:r>
            <a:endParaRPr lang="en-GB" sz="1000" dirty="0">
              <a:effectLst/>
              <a:ea typeface="Times New Roman" panose="02020603050405020304" pitchFamily="18" charset="0"/>
            </a:endParaRPr>
          </a:p>
          <a:p>
            <a:pPr marL="0" indent="0" algn="just">
              <a:spcAft>
                <a:spcPts val="0"/>
              </a:spcAft>
              <a:buNone/>
            </a:pPr>
            <a:r>
              <a:rPr lang="en-US" sz="1000" dirty="0">
                <a:effectLst/>
                <a:ea typeface="Times New Roman" panose="02020603050405020304" pitchFamily="18" charset="0"/>
              </a:rPr>
              <a:t>Email:</a:t>
            </a:r>
            <a:r>
              <a:rPr lang="en-US" sz="1000" i="1" dirty="0">
                <a:effectLst/>
                <a:ea typeface="Times New Roman" panose="02020603050405020304" pitchFamily="18" charset="0"/>
              </a:rPr>
              <a:t> </a:t>
            </a:r>
            <a:r>
              <a:rPr lang="en-US" sz="1000" dirty="0">
                <a:effectLst/>
                <a:ea typeface="Times New Roman" panose="02020603050405020304" pitchFamily="18" charset="0"/>
              </a:rPr>
              <a:t>scott.fung@uhn.ca</a:t>
            </a:r>
            <a:endParaRPr lang="en-GB" sz="1000" dirty="0">
              <a:effectLst/>
              <a:ea typeface="Times New Roman" panose="02020603050405020304" pitchFamily="18" charset="0"/>
            </a:endParaRPr>
          </a:p>
          <a:p>
            <a:pPr marL="0" indent="0" algn="just">
              <a:spcAft>
                <a:spcPts val="0"/>
              </a:spcAft>
              <a:buNone/>
            </a:pPr>
            <a:r>
              <a:rPr lang="en-US" sz="1000" b="1" dirty="0">
                <a:effectLst/>
                <a:ea typeface="Times New Roman" panose="02020603050405020304" pitchFamily="18" charset="0"/>
              </a:rPr>
              <a:t>  </a:t>
            </a:r>
            <a:endParaRPr lang="en-GB" sz="1000" dirty="0">
              <a:effectLst/>
              <a:ea typeface="Times New Roman" panose="02020603050405020304" pitchFamily="18" charset="0"/>
            </a:endParaRPr>
          </a:p>
          <a:p>
            <a:pPr marL="0" indent="0" algn="just">
              <a:lnSpc>
                <a:spcPct val="115000"/>
              </a:lnSpc>
              <a:spcAft>
                <a:spcPts val="0"/>
              </a:spcAft>
              <a:buNone/>
            </a:pPr>
            <a:r>
              <a:rPr lang="en-US" sz="1000" b="1" dirty="0">
                <a:effectLst/>
                <a:ea typeface="Times New Roman" panose="02020603050405020304" pitchFamily="18" charset="0"/>
              </a:rPr>
              <a:t>Background and aims:</a:t>
            </a:r>
            <a:r>
              <a:rPr lang="en-US" sz="1000" dirty="0">
                <a:effectLst/>
                <a:ea typeface="Calibri" panose="020F0502020204030204" pitchFamily="34" charset="0"/>
              </a:rPr>
              <a:t> </a:t>
            </a:r>
            <a:r>
              <a:rPr lang="en-GB" sz="1000" dirty="0">
                <a:solidFill>
                  <a:srgbClr val="000000"/>
                </a:solidFill>
                <a:effectLst/>
                <a:ea typeface="Calibri" panose="020F0502020204030204" pitchFamily="34" charset="0"/>
              </a:rPr>
              <a:t>Nucleos(t)ide reverse transcriptase inhibitors (NrtI) are the standard of care for the treatment of chronic HBV (CHB) infection. While these agents achieve viral suppression in most patients (pts), sustained response is rarely achieved following cessation of treatment. The HBV core inhibitor ABI-H0731 (731) in combination with a NrtI is currently being evaluated in Phase 2 clinical studies.</a:t>
            </a:r>
            <a:endParaRPr lang="en-GB" sz="1000" dirty="0">
              <a:effectLst/>
              <a:ea typeface="Times New Roman" panose="02020603050405020304" pitchFamily="18" charset="0"/>
            </a:endParaRPr>
          </a:p>
          <a:p>
            <a:pPr marL="0" indent="0" algn="just">
              <a:lnSpc>
                <a:spcPct val="115000"/>
              </a:lnSpc>
              <a:spcAft>
                <a:spcPts val="0"/>
              </a:spcAft>
              <a:buNone/>
            </a:pPr>
            <a:r>
              <a:rPr lang="en-US" sz="1000" b="1" dirty="0">
                <a:effectLst/>
                <a:ea typeface="Calibri" panose="020F0502020204030204" pitchFamily="34" charset="0"/>
              </a:rPr>
              <a:t>Method:</a:t>
            </a:r>
            <a:r>
              <a:rPr lang="en-US" sz="1000" dirty="0">
                <a:effectLst/>
                <a:ea typeface="Calibri" panose="020F0502020204030204" pitchFamily="34" charset="0"/>
              </a:rPr>
              <a:t> </a:t>
            </a:r>
            <a:r>
              <a:rPr lang="en-GB" sz="1000" dirty="0">
                <a:solidFill>
                  <a:srgbClr val="000000"/>
                </a:solidFill>
                <a:effectLst/>
                <a:ea typeface="Calibri" panose="020F0502020204030204" pitchFamily="34" charset="0"/>
              </a:rPr>
              <a:t>ABI-H0731-201 is a double-blind, placebo (Pbo)-controlled study in NrtI-suppressed pts with CHB. Patients were randomized 3:2 to receive 731 (300mg QD) +NrtI or Pbo+NrtI for 24 wks. Eligible pts had HBV DNA ≤ LLOQ for ≥6 mos, HBsAg &gt;1000 IU/mL, ALT ≤ 5x ULN and Metavir F0-F2. HBV DNA was measured by COBAS TaqMan 2.0 (LLOQ=20 IU/mL) and an in-house (ASMB) semi-quantitative PCR assay (LLOQ=5 IU/mL). HBV pgRNA was measured by an ASMB RT-qPCR assay (LLOQ=35 IU/mL). Safety was assessed through reporting of adverse events (AE) and laboratory abnormalities. This report summarizes the antiviral activity and safety for the HBeAg-negative pts only.</a:t>
            </a:r>
            <a:endParaRPr lang="en-GB" sz="1000" dirty="0">
              <a:effectLst/>
              <a:ea typeface="Times New Roman" panose="02020603050405020304" pitchFamily="18" charset="0"/>
            </a:endParaRPr>
          </a:p>
          <a:p>
            <a:pPr marL="0" indent="0" algn="just">
              <a:lnSpc>
                <a:spcPct val="115000"/>
              </a:lnSpc>
              <a:spcAft>
                <a:spcPts val="0"/>
              </a:spcAft>
              <a:buNone/>
            </a:pPr>
            <a:endParaRPr lang="en-US" sz="1000" b="1" dirty="0">
              <a:effectLst/>
              <a:ea typeface="Calibri" panose="020F0502020204030204" pitchFamily="34" charset="0"/>
            </a:endParaRPr>
          </a:p>
          <a:p>
            <a:pPr marL="0" indent="0" algn="just">
              <a:lnSpc>
                <a:spcPct val="115000"/>
              </a:lnSpc>
              <a:spcAft>
                <a:spcPts val="0"/>
              </a:spcAft>
              <a:buNone/>
            </a:pPr>
            <a:r>
              <a:rPr lang="en-US" sz="1000" b="1" dirty="0">
                <a:effectLst/>
                <a:ea typeface="Calibri" panose="020F0502020204030204" pitchFamily="34" charset="0"/>
              </a:rPr>
              <a:t>Results:</a:t>
            </a:r>
            <a:r>
              <a:rPr lang="en-US" sz="1000" dirty="0">
                <a:effectLst/>
                <a:ea typeface="Calibri" panose="020F0502020204030204" pitchFamily="34" charset="0"/>
              </a:rPr>
              <a:t> </a:t>
            </a:r>
            <a:r>
              <a:rPr lang="en-GB" sz="1000" dirty="0">
                <a:effectLst/>
                <a:ea typeface="Calibri" panose="020F0502020204030204" pitchFamily="34" charset="0"/>
              </a:rPr>
              <a:t>Of the 26 HBeAg-negative pts enrolled in the study, 16 received 731+NrtI and 10 received Pbo+NrtI. Overall, the mean (range) age was 48 (34-64) years, 16 (62%) were male, 21 (81%) were Asian. Results are shown in the table. Treatment with 731+NrtI resulted in a higher proportion of pts achieving TND by the ASMB HBV DNA assay compared with Pbo+NrtI. At baseline and throughout the study, the pgRNA and HBcrAg levels were low and the HBsAg levels did not change. The safety profile of 731+NrtI was similar to Pbo+NrtI. Both treatments were well-tolerated, with no serious adverse events or discontinuations due to AEs. All AEs and lab abnormalities were mild or moderate in severity. Only one pt receiving 731+NrtI reported a Grade 1 rash that resolved on study without treatment interruption. No Grade 3 ALT elevations were observed.</a:t>
            </a:r>
            <a:endParaRPr lang="en-GB" sz="1000" dirty="0">
              <a:effectLst/>
              <a:ea typeface="Times New Roman" panose="02020603050405020304" pitchFamily="18" charset="0"/>
            </a:endParaRPr>
          </a:p>
          <a:p>
            <a:pPr marL="0" indent="0" algn="just">
              <a:lnSpc>
                <a:spcPct val="115000"/>
              </a:lnSpc>
              <a:spcAft>
                <a:spcPts val="0"/>
              </a:spcAft>
              <a:buNone/>
            </a:pPr>
            <a:endParaRPr lang="en-US" sz="1000" b="1" dirty="0">
              <a:effectLst/>
              <a:ea typeface="Calibri" panose="020F0502020204030204" pitchFamily="34" charset="0"/>
            </a:endParaRPr>
          </a:p>
          <a:p>
            <a:pPr marL="0" indent="0" algn="just">
              <a:lnSpc>
                <a:spcPct val="115000"/>
              </a:lnSpc>
              <a:spcAft>
                <a:spcPts val="0"/>
              </a:spcAft>
              <a:buNone/>
            </a:pPr>
            <a:r>
              <a:rPr lang="en-US" sz="1000" b="1" dirty="0">
                <a:effectLst/>
                <a:ea typeface="Calibri" panose="020F0502020204030204" pitchFamily="34" charset="0"/>
              </a:rPr>
              <a:t>Conclusion:</a:t>
            </a:r>
            <a:r>
              <a:rPr lang="en-US" sz="1000" dirty="0">
                <a:effectLst/>
                <a:ea typeface="Calibri" panose="020F0502020204030204" pitchFamily="34" charset="0"/>
              </a:rPr>
              <a:t> In 24 weeks of treatment, a higher proportion of HBeAg-negative pts receiving </a:t>
            </a:r>
            <a:r>
              <a:rPr lang="en-GB" sz="1000" dirty="0">
                <a:effectLst/>
                <a:ea typeface="Calibri" panose="020F0502020204030204" pitchFamily="34" charset="0"/>
              </a:rPr>
              <a:t>731+NrtI </a:t>
            </a:r>
            <a:r>
              <a:rPr lang="en-US" sz="1000" dirty="0">
                <a:effectLst/>
                <a:ea typeface="Calibri" panose="020F0502020204030204" pitchFamily="34" charset="0"/>
              </a:rPr>
              <a:t>achieved HBV DNA TND by highly sensitive PCR methodology </a:t>
            </a:r>
            <a:r>
              <a:rPr lang="en-GB" sz="1000" dirty="0">
                <a:effectLst/>
                <a:ea typeface="Calibri" panose="020F0502020204030204" pitchFamily="34" charset="0"/>
              </a:rPr>
              <a:t>compared to Pbo+NrtI. 731 has a favorable safety and tolerability profile. These data suggest the contribution of 731 to the standard of care in achieving deeper viral suppression and support continued treatment with 731+NrtI in the open-label Phase 2 study ABI-H0731-211.</a:t>
            </a:r>
            <a:endParaRPr lang="en-GB" sz="1000" dirty="0">
              <a:effectLs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6487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26</a:t>
            </a:fld>
            <a:endParaRPr lang="en-GB" dirty="0"/>
          </a:p>
        </p:txBody>
      </p:sp>
    </p:spTree>
    <p:extLst>
      <p:ext uri="{BB962C8B-B14F-4D97-AF65-F5344CB8AC3E}">
        <p14:creationId xmlns:p14="http://schemas.microsoft.com/office/powerpoint/2010/main" val="1872625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BCLC, Barcelona Clinic Liver Cancer; CHB, chronic hepatitis B; ETV, entecavir; HCC, hepatocellular carcinoma; NA, nucleos(t)ide analogue; TDF, tenofovir disoproxil fumarate</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AS094</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Tenofovir vs entecavir on post-operative recurrence-free and overall survival of patients with hepatitis B virus-related hepatocellular carcinoma</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Jonggi Choi</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Chanyoung Jo</a:t>
            </a:r>
            <a:r>
              <a:rPr lang="en-US" sz="1000" kern="1200" baseline="30000" dirty="0">
                <a:solidFill>
                  <a:schemeClr val="tx1"/>
                </a:solidFill>
                <a:effectLst/>
                <a:latin typeface="Arial" panose="020B0604020202020204" pitchFamily="34" charset="0"/>
                <a:ea typeface="+mn-ea"/>
                <a:cs typeface="Arial" panose="020B0604020202020204" pitchFamily="34" charset="0"/>
              </a:rPr>
              <a:t>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Young-Suk Lim</a:t>
            </a:r>
            <a:r>
              <a:rPr lang="en-US" sz="1000" kern="1200" baseline="30000" dirty="0">
                <a:solidFill>
                  <a:schemeClr val="tx1"/>
                </a:solidFill>
                <a:effectLst/>
                <a:latin typeface="Arial" panose="020B0604020202020204" pitchFamily="34" charset="0"/>
                <a:ea typeface="+mn-ea"/>
                <a:cs typeface="Arial" panose="020B0604020202020204" pitchFamily="34" charset="0"/>
              </a:rPr>
              <a:t>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Asan Medical Center, University of Ulsan College of Medicine, Department of Gastroenterology, Seoul, Korea, Rep. of South</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Asan Medical Center, University of Ulsan College of Medicine, Department of Internal Medicine, Seoul, Korea, Rep. of South</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jkchoi0803@gmail.com</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GB" sz="1000" kern="1200" dirty="0">
                <a:solidFill>
                  <a:schemeClr val="tx1"/>
                </a:solidFill>
                <a:effectLst/>
                <a:latin typeface="Arial" panose="020B0604020202020204" pitchFamily="34" charset="0"/>
                <a:ea typeface="+mn-ea"/>
                <a:cs typeface="Arial" panose="020B0604020202020204" pitchFamily="34" charset="0"/>
              </a:rPr>
              <a:t> Studies have suggested that tenofovir disoproxil fumarate (TDF) treatment was associated with a significantly lower risk of hepatocellular carcinoma (HCC) occurrence compared to entecavir therapy in chronic hepatitis B patients. We aimed to compare tenofovir and entecavir on the recurrence-free and overall survival of patients after curative hepatectomy for hepatitis B virus (HBV)-related HCC.</a:t>
            </a:r>
          </a:p>
          <a:p>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This historical cohort study included 1,695 consecutive patients who were treated with entecavir (n=813) or TDF (n=882) after curative hepatectomy for HBV-related HCC of BCLC stage 0 or A in Korea between 2010 and 2018. Recurrence-free and overall survival were compared between entecavir and tenofovir groups by propensity score (PS)-matched and multivariable-adjusted Cox regression analyses.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Of the study patients, mean age was 54.8 years and 1,294 patients (76.3%) were male. Median duration of follow-up was 37.6 months. Compared with entecavir, tenofovir therapy was associated with a significantly lower rate of HCC recurrence by PS-matched analysis of 567 pairs of patients (P=0.02) and multivariable-adjusted analysis of the entire patients (hazard ratio [HR], 0.82; 95% CI, 0.68-0.98; P=0.03; Figure). Overall mortality was also significantly lower in the tenofovir group compared with entecavir group by PS-matched analysis (P=0.03) and multivariable analysis (HR, 0.62; 95% CI, 0.44-0.88; P=0.01). Tenofovir therapy was an independent protective factor for both early (&lt;2 years; HR, 0.79; 95% CI, 0.64-0.97; P=0.03) and late (≥2 years; HR, 0.68; 95% CI, 0.47-0.97; P=0.03) HCC recurrence.</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Among patients who undergo curative hepatectomy for HBV-related HCC, tenofovir therapy was associated with significantly better recurrence-free and overall survival rate compared with entecavir therapy.</a:t>
            </a:r>
            <a:endParaRPr lang="en-GB" sz="10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928199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buNone/>
            </a:pPr>
            <a:r>
              <a:rPr lang="en-US" sz="1000" b="0" i="1" kern="1200" dirty="0">
                <a:solidFill>
                  <a:schemeClr val="tx1"/>
                </a:solidFill>
                <a:effectLst/>
              </a:rPr>
              <a:t>Abbreviations: CI, confidence interval; ETV, entecavir; HCC, hepatocellular carcinoma; HR, hazard ratio; PS, propensity score; TDF, tenofovir disoproxil fumarate</a:t>
            </a:r>
          </a:p>
          <a:p>
            <a:pPr marL="0" indent="0" rtl="0" fontAlgn="base">
              <a:buNone/>
            </a:pPr>
            <a:endParaRPr lang="en-US" sz="1000" b="1" i="0" kern="1200" dirty="0">
              <a:solidFill>
                <a:schemeClr val="tx1"/>
              </a:solidFill>
              <a:effectLst/>
            </a:endParaRPr>
          </a:p>
          <a:p>
            <a:pPr marL="0" indent="0">
              <a:buNone/>
            </a:pPr>
            <a:r>
              <a:rPr lang="en-US" sz="1000" b="1" kern="1200" dirty="0">
                <a:solidFill>
                  <a:schemeClr val="tx1"/>
                </a:solidFill>
                <a:effectLst/>
              </a:rPr>
              <a:t>AS094</a:t>
            </a:r>
            <a:r>
              <a:rPr lang="en-US" sz="1000" b="1" dirty="0"/>
              <a:t> </a:t>
            </a:r>
            <a:endParaRPr lang="en-GB" sz="1000" kern="1200" dirty="0">
              <a:solidFill>
                <a:schemeClr val="tx1"/>
              </a:solidFill>
              <a:effectLst/>
            </a:endParaRPr>
          </a:p>
          <a:p>
            <a:pPr marL="0" indent="0">
              <a:buNone/>
            </a:pPr>
            <a:r>
              <a:rPr lang="en-US" sz="1000" b="1" kern="1200" dirty="0">
                <a:solidFill>
                  <a:schemeClr val="tx1"/>
                </a:solidFill>
                <a:effectLst/>
              </a:rPr>
              <a:t>Tenofovir vs entecavir on post-operative recurrence-free and overall survival of patients with hepatitis B virus-related hepatocellular carcinoma</a:t>
            </a:r>
            <a:endParaRPr lang="en-GB" sz="1000" kern="1200" dirty="0">
              <a:solidFill>
                <a:schemeClr val="tx1"/>
              </a:solidFill>
              <a:effectLst/>
            </a:endParaRPr>
          </a:p>
          <a:p>
            <a:pPr marL="0" indent="0">
              <a:buNone/>
            </a:pPr>
            <a:r>
              <a:rPr lang="en-US" sz="1000" u="sng" kern="1200" dirty="0">
                <a:solidFill>
                  <a:schemeClr val="tx1"/>
                </a:solidFill>
                <a:effectLst/>
              </a:rPr>
              <a:t>Jonggi Choi</a:t>
            </a:r>
            <a:r>
              <a:rPr lang="en-US" sz="1000" kern="1200" baseline="30000" dirty="0">
                <a:solidFill>
                  <a:schemeClr val="tx1"/>
                </a:solidFill>
                <a:effectLst/>
              </a:rPr>
              <a:t>1</a:t>
            </a:r>
            <a:r>
              <a:rPr lang="de-DE" sz="1000" kern="1200" dirty="0">
                <a:solidFill>
                  <a:schemeClr val="tx1"/>
                </a:solidFill>
                <a:effectLst/>
              </a:rPr>
              <a:t>, </a:t>
            </a:r>
            <a:r>
              <a:rPr lang="en-US" sz="1000" kern="1200" dirty="0">
                <a:solidFill>
                  <a:schemeClr val="tx1"/>
                </a:solidFill>
                <a:effectLst/>
              </a:rPr>
              <a:t>Chanyoung Jo</a:t>
            </a:r>
            <a:r>
              <a:rPr lang="en-US" sz="1000" kern="1200" baseline="30000" dirty="0">
                <a:solidFill>
                  <a:schemeClr val="tx1"/>
                </a:solidFill>
                <a:effectLst/>
              </a:rPr>
              <a:t>2</a:t>
            </a:r>
            <a:r>
              <a:rPr lang="de-DE" sz="1000" kern="1200" dirty="0">
                <a:solidFill>
                  <a:schemeClr val="tx1"/>
                </a:solidFill>
                <a:effectLst/>
              </a:rPr>
              <a:t>, </a:t>
            </a:r>
            <a:r>
              <a:rPr lang="en-US" sz="1000" kern="1200" dirty="0">
                <a:solidFill>
                  <a:schemeClr val="tx1"/>
                </a:solidFill>
                <a:effectLst/>
              </a:rPr>
              <a:t>Young-Suk Lim</a:t>
            </a:r>
            <a:r>
              <a:rPr lang="en-US" sz="1000" kern="1200" baseline="30000" dirty="0">
                <a:solidFill>
                  <a:schemeClr val="tx1"/>
                </a:solidFill>
                <a:effectLst/>
              </a:rPr>
              <a:t>1</a:t>
            </a:r>
            <a:endParaRPr lang="en-GB" sz="1000" kern="1200" dirty="0">
              <a:solidFill>
                <a:schemeClr val="tx1"/>
              </a:solidFill>
              <a:effectLst/>
            </a:endParaRPr>
          </a:p>
          <a:p>
            <a:pPr marL="0" indent="0">
              <a:buNone/>
            </a:pPr>
            <a:r>
              <a:rPr lang="en-US" sz="1000" i="1" kern="1200" baseline="30000" dirty="0">
                <a:solidFill>
                  <a:schemeClr val="tx1"/>
                </a:solidFill>
                <a:effectLst/>
              </a:rPr>
              <a:t>1</a:t>
            </a:r>
            <a:r>
              <a:rPr lang="en-US" sz="1000" i="1" kern="1200" dirty="0">
                <a:solidFill>
                  <a:schemeClr val="tx1"/>
                </a:solidFill>
                <a:effectLst/>
              </a:rPr>
              <a:t>Asan Medical Center, University of Ulsan College of Medicine, Department of Gastroenterology, Seoul, Korea, Rep. of South</a:t>
            </a:r>
            <a:r>
              <a:rPr lang="de-DE" sz="1000" kern="1200" dirty="0">
                <a:solidFill>
                  <a:schemeClr val="tx1"/>
                </a:solidFill>
                <a:effectLst/>
              </a:rPr>
              <a:t>, </a:t>
            </a:r>
            <a:r>
              <a:rPr lang="en-US" sz="1000" i="1" kern="1200" baseline="30000" dirty="0">
                <a:solidFill>
                  <a:schemeClr val="tx1"/>
                </a:solidFill>
                <a:effectLst/>
              </a:rPr>
              <a:t>2</a:t>
            </a:r>
            <a:r>
              <a:rPr lang="en-US" sz="1000" i="1" kern="1200" dirty="0">
                <a:solidFill>
                  <a:schemeClr val="tx1"/>
                </a:solidFill>
                <a:effectLst/>
              </a:rPr>
              <a:t>Asan Medical Center, University of Ulsan College of Medicine, Department of Internal Medicine, Seoul, Korea, Rep. of South</a:t>
            </a:r>
            <a:endParaRPr lang="en-GB" sz="1000" kern="1200" dirty="0">
              <a:solidFill>
                <a:schemeClr val="tx1"/>
              </a:solidFill>
              <a:effectLst/>
            </a:endParaRPr>
          </a:p>
          <a:p>
            <a:pPr marL="0" indent="0">
              <a:buNone/>
            </a:pPr>
            <a:r>
              <a:rPr lang="en-US" sz="1000" kern="1200" dirty="0">
                <a:solidFill>
                  <a:schemeClr val="tx1"/>
                </a:solidFill>
                <a:effectLst/>
              </a:rPr>
              <a:t>Email:</a:t>
            </a:r>
            <a:r>
              <a:rPr lang="en-US" sz="1000" i="1" kern="1200" dirty="0">
                <a:solidFill>
                  <a:schemeClr val="tx1"/>
                </a:solidFill>
                <a:effectLst/>
              </a:rPr>
              <a:t> </a:t>
            </a:r>
            <a:r>
              <a:rPr lang="en-US" sz="1000" kern="1200" dirty="0">
                <a:solidFill>
                  <a:schemeClr val="tx1"/>
                </a:solidFill>
                <a:effectLst/>
              </a:rPr>
              <a:t>jkchoi0803@gmail.com</a:t>
            </a:r>
            <a:endParaRPr lang="en-GB" sz="1000" kern="1200" dirty="0">
              <a:solidFill>
                <a:schemeClr val="tx1"/>
              </a:solidFill>
              <a:effectLst/>
            </a:endParaRPr>
          </a:p>
          <a:p>
            <a:pPr marL="0" indent="0">
              <a:buNone/>
            </a:pPr>
            <a:r>
              <a:rPr lang="en-US" sz="1000" b="1" kern="1200" dirty="0">
                <a:solidFill>
                  <a:schemeClr val="tx1"/>
                </a:solidFill>
                <a:effectLst/>
              </a:rPr>
              <a:t> </a:t>
            </a:r>
            <a:endParaRPr lang="en-GB" sz="1000" kern="1200" dirty="0">
              <a:solidFill>
                <a:schemeClr val="tx1"/>
              </a:solidFill>
              <a:effectLst/>
            </a:endParaRPr>
          </a:p>
          <a:p>
            <a:pPr marL="0" indent="0">
              <a:buNone/>
            </a:pPr>
            <a:r>
              <a:rPr lang="en-US" sz="1000" b="1" kern="1200" dirty="0">
                <a:solidFill>
                  <a:schemeClr val="tx1"/>
                </a:solidFill>
                <a:effectLst/>
              </a:rPr>
              <a:t>Background and aims:</a:t>
            </a:r>
            <a:r>
              <a:rPr lang="en-GB" sz="1000" kern="1200" dirty="0">
                <a:solidFill>
                  <a:schemeClr val="tx1"/>
                </a:solidFill>
                <a:effectLst/>
              </a:rPr>
              <a:t> Studies have suggested that tenofovir disoproxil fumarate (TDF) treatment was associated with a significantly lower risk of hepatocellular carcinoma (HCC) occurrence compared to entecavir therapy in chronic hepatitis B patients. We aimed to compare tenofovir and entecavir on the recurrence-free and overall survival of patients after curative hepatectomy for hepatitis B virus (HBV)-related HCC.</a:t>
            </a:r>
          </a:p>
          <a:p>
            <a:endParaRPr lang="en-US" sz="1000" b="1" kern="1200" dirty="0">
              <a:solidFill>
                <a:schemeClr val="tx1"/>
              </a:solidFill>
              <a:effectLst/>
            </a:endParaRPr>
          </a:p>
          <a:p>
            <a:pPr marL="0" indent="0">
              <a:buNone/>
            </a:pPr>
            <a:r>
              <a:rPr lang="en-US" sz="1000" b="1" kern="1200" dirty="0">
                <a:solidFill>
                  <a:schemeClr val="tx1"/>
                </a:solidFill>
                <a:effectLst/>
              </a:rPr>
              <a:t>Method:</a:t>
            </a:r>
            <a:r>
              <a:rPr lang="en-US" sz="1000" kern="1200" dirty="0">
                <a:solidFill>
                  <a:schemeClr val="tx1"/>
                </a:solidFill>
                <a:effectLst/>
              </a:rPr>
              <a:t> This historical cohort study included 1,695 consecutive patients who were treated with entecavir (n=813) or TDF (n=882) after curative hepatectomy for HBV-related HCC of BCLC stage 0 or A in Korea between 2010 and 2018. Recurrence-free and overall survival were compared between entecavir and tenofovir groups by propensity score (PS)-matched and multivariable-adjusted Cox regression analyses.</a:t>
            </a:r>
            <a:endParaRPr lang="en-GB" sz="1000" kern="1200" dirty="0">
              <a:solidFill>
                <a:schemeClr val="tx1"/>
              </a:solidFill>
              <a:effectLst/>
            </a:endParaRPr>
          </a:p>
          <a:p>
            <a:pPr marL="0" indent="0">
              <a:buNone/>
            </a:pPr>
            <a:endParaRPr lang="en-US" sz="1000" b="1" kern="1200" dirty="0">
              <a:solidFill>
                <a:schemeClr val="tx1"/>
              </a:solidFill>
              <a:effectLst/>
            </a:endParaRPr>
          </a:p>
          <a:p>
            <a:pPr marL="0" indent="0">
              <a:buNone/>
            </a:pPr>
            <a:r>
              <a:rPr lang="en-US" sz="1000" b="1" kern="1200" dirty="0">
                <a:solidFill>
                  <a:schemeClr val="tx1"/>
                </a:solidFill>
                <a:effectLst/>
              </a:rPr>
              <a:t>Results:</a:t>
            </a:r>
            <a:r>
              <a:rPr lang="en-US" sz="1000" kern="1200" dirty="0">
                <a:solidFill>
                  <a:schemeClr val="tx1"/>
                </a:solidFill>
                <a:effectLst/>
              </a:rPr>
              <a:t> Of the study patients, mean age was 54.8 years and 1,294 patients (76.3%) were male. Median duration of follow-up was 37.6 months. Compared with entecavir, tenofovir therapy was associated with a significantly lower rate of HCC recurrence by PS-matched analysis of 567 pairs of patients (P=0.02) and multivariable-adjusted analysis of the entire patients (hazard ratio [HR], 0.82; 95% CI, 0.68-0.98; P=0.03; Figure). Overall mortality was also significantly lower in the tenofovir group compared with entecavir group by PS-matched analysis (P=0.03) and multivariable analysis (HR, 0.62; 95% CI, 0.44-0.88; P=0.01). Tenofovir therapy was an independent protective factor for both early (&lt;2 years; HR, 0.79; 95% CI, 0.64-0.97; P=0.03) and late (≥2 years; HR, 0.68; 95% CI, 0.47-0.97; P=0.03) HCC recurrence.</a:t>
            </a:r>
            <a:endParaRPr lang="en-GB" sz="1000" kern="1200" dirty="0">
              <a:solidFill>
                <a:schemeClr val="tx1"/>
              </a:solidFill>
              <a:effectLst/>
            </a:endParaRPr>
          </a:p>
          <a:p>
            <a:pPr marL="0" indent="0">
              <a:buNone/>
            </a:pPr>
            <a:endParaRPr lang="en-US" sz="1000" b="1" kern="1200" dirty="0">
              <a:solidFill>
                <a:schemeClr val="tx1"/>
              </a:solidFill>
              <a:effectLst/>
            </a:endParaRPr>
          </a:p>
          <a:p>
            <a:pPr marL="0" indent="0">
              <a:buNone/>
            </a:pPr>
            <a:r>
              <a:rPr lang="en-US" sz="1000" b="1" kern="1200" dirty="0">
                <a:solidFill>
                  <a:schemeClr val="tx1"/>
                </a:solidFill>
                <a:effectLst/>
              </a:rPr>
              <a:t>Conclusion:</a:t>
            </a:r>
            <a:r>
              <a:rPr lang="en-US" sz="1000" kern="1200" dirty="0">
                <a:solidFill>
                  <a:schemeClr val="tx1"/>
                </a:solidFill>
                <a:effectLst/>
              </a:rPr>
              <a:t> Among patients who undergo curative hepatectomy for HBV-related HCC, tenofovir therapy was associated with significantly better recurrence-free and overall survival rate compared with entecavir therapy.</a:t>
            </a:r>
            <a:endParaRPr lang="en-GB" sz="1000" kern="1200" dirty="0">
              <a:solidFill>
                <a:schemeClr val="tx1"/>
              </a:solidFill>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6487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29</a:t>
            </a:fld>
            <a:endParaRPr lang="en-GB" dirty="0"/>
          </a:p>
        </p:txBody>
      </p:sp>
    </p:spTree>
    <p:extLst>
      <p:ext uri="{BB962C8B-B14F-4D97-AF65-F5344CB8AC3E}">
        <p14:creationId xmlns:p14="http://schemas.microsoft.com/office/powerpoint/2010/main" val="986719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3</a:t>
            </a:fld>
            <a:endParaRPr lang="en-GB" dirty="0"/>
          </a:p>
        </p:txBody>
      </p:sp>
    </p:spTree>
    <p:extLst>
      <p:ext uri="{BB962C8B-B14F-4D97-AF65-F5344CB8AC3E}">
        <p14:creationId xmlns:p14="http://schemas.microsoft.com/office/powerpoint/2010/main" val="2290375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US" sz="1000" b="0" i="1" u="none" strike="noStrike" kern="1200" cap="none" spc="0" normalizeH="0" baseline="0" noProof="0" dirty="0">
                <a:ln>
                  <a:noFill/>
                </a:ln>
                <a:solidFill>
                  <a:prstClr val="black"/>
                </a:solidFill>
                <a:effectLst/>
                <a:uLnTx/>
                <a:uFillTx/>
              </a:rPr>
              <a:t>Abbreviations: AFP, alpha-fetoprotein; ALT, alanine aminotransferase; AST, aspartate aminotransferase; BL, baseline; CHC, chronic hepatitis C; GGT, gamma-glutamyl transpeptidase; HCC, hepatocellular carcinoma; PT, prothrombin time; RSPs, routine serum parameters; SVR, sustained virologic response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US" sz="1000" b="0" i="1" u="none" strike="noStrike" kern="1200" cap="none" spc="0" normalizeH="0" baseline="0" noProof="0" dirty="0">
              <a:ln>
                <a:noFill/>
              </a:ln>
              <a:solidFill>
                <a:prstClr val="black"/>
              </a:solidFill>
              <a:effectLst/>
              <a:uLnTx/>
              <a:uFillTx/>
            </a:endParaRPr>
          </a:p>
          <a:p>
            <a:pPr marL="0" indent="0" algn="just">
              <a:spcAft>
                <a:spcPts val="0"/>
              </a:spcAft>
              <a:buNone/>
            </a:pPr>
            <a:r>
              <a:rPr lang="en-US" sz="1000" b="1" dirty="0">
                <a:effectLst/>
                <a:ea typeface="Times New Roman" panose="02020603050405020304" pitchFamily="18" charset="0"/>
              </a:rPr>
              <a:t>GS13</a:t>
            </a:r>
            <a:endParaRPr lang="en-GB" sz="1000" dirty="0">
              <a:effectLst/>
              <a:ea typeface="Times New Roman" panose="02020603050405020304" pitchFamily="18" charset="0"/>
            </a:endParaRPr>
          </a:p>
          <a:p>
            <a:pPr marL="0" indent="0" algn="just">
              <a:spcAft>
                <a:spcPts val="0"/>
              </a:spcAft>
              <a:buNone/>
            </a:pPr>
            <a:r>
              <a:rPr lang="en-US" sz="1000" b="1" dirty="0">
                <a:effectLst/>
                <a:ea typeface="Times New Roman" panose="02020603050405020304" pitchFamily="18" charset="0"/>
              </a:rPr>
              <a:t>Profiling of routine serum parameters and AFP evolution in cirrhosis following HCV eradication for stratification of HCC risk: a trajectory clustering analysis from the ANRS CO12 CirVir cohort</a:t>
            </a:r>
            <a:endParaRPr lang="en-GB" sz="1000" dirty="0">
              <a:effectLst/>
              <a:ea typeface="Times New Roman" panose="02020603050405020304" pitchFamily="18" charset="0"/>
            </a:endParaRPr>
          </a:p>
          <a:p>
            <a:pPr marL="0" indent="0" algn="just">
              <a:spcAft>
                <a:spcPts val="0"/>
              </a:spcAft>
              <a:buNone/>
            </a:pPr>
            <a:r>
              <a:rPr lang="fr-FR" sz="1000" u="sng" dirty="0">
                <a:effectLst/>
                <a:ea typeface="Times New Roman" panose="02020603050405020304" pitchFamily="18" charset="0"/>
              </a:rPr>
              <a:t>Pierre Nahon</a:t>
            </a:r>
            <a:r>
              <a:rPr lang="fr-FR" sz="1000" baseline="30000" dirty="0">
                <a:effectLst/>
                <a:ea typeface="Times New Roman" panose="02020603050405020304" pitchFamily="18" charset="0"/>
              </a:rPr>
              <a:t>1</a:t>
            </a:r>
            <a:r>
              <a:rPr lang="de-DE" sz="1000" dirty="0">
                <a:effectLst/>
                <a:ea typeface="Arial" panose="020B0604020202020204" pitchFamily="34" charset="0"/>
              </a:rPr>
              <a:t>, </a:t>
            </a:r>
            <a:r>
              <a:rPr lang="fr-FR" sz="1000" dirty="0">
                <a:effectLst/>
                <a:ea typeface="Times New Roman" panose="02020603050405020304" pitchFamily="18" charset="0"/>
              </a:rPr>
              <a:t>Layese Richard</a:t>
            </a:r>
            <a:r>
              <a:rPr lang="fr-FR" sz="1000" baseline="30000" dirty="0">
                <a:effectLst/>
                <a:ea typeface="Times New Roman" panose="02020603050405020304" pitchFamily="18" charset="0"/>
              </a:rPr>
              <a:t>2</a:t>
            </a:r>
            <a:r>
              <a:rPr lang="de-DE" sz="1000" dirty="0">
                <a:effectLst/>
                <a:ea typeface="Arial" panose="020B0604020202020204" pitchFamily="34" charset="0"/>
              </a:rPr>
              <a:t>, </a:t>
            </a:r>
            <a:r>
              <a:rPr lang="fr-FR" sz="1000" dirty="0">
                <a:effectLst/>
                <a:ea typeface="Times New Roman" panose="02020603050405020304" pitchFamily="18" charset="0"/>
              </a:rPr>
              <a:t>Carole CAGNOT</a:t>
            </a:r>
            <a:r>
              <a:rPr lang="fr-FR" sz="1000" baseline="30000" dirty="0">
                <a:effectLst/>
                <a:ea typeface="Times New Roman" panose="02020603050405020304" pitchFamily="18" charset="0"/>
              </a:rPr>
              <a:t>3</a:t>
            </a:r>
            <a:r>
              <a:rPr lang="de-DE" sz="1000" dirty="0">
                <a:effectLst/>
                <a:ea typeface="Arial" panose="020B0604020202020204" pitchFamily="34" charset="0"/>
              </a:rPr>
              <a:t>, </a:t>
            </a:r>
            <a:r>
              <a:rPr lang="fr-FR" sz="1000" dirty="0">
                <a:effectLst/>
                <a:ea typeface="Times New Roman" panose="02020603050405020304" pitchFamily="18" charset="0"/>
              </a:rPr>
              <a:t>Stanislas Pol</a:t>
            </a:r>
            <a:r>
              <a:rPr lang="fr-FR" sz="1000" baseline="30000" dirty="0">
                <a:effectLst/>
                <a:ea typeface="Times New Roman" panose="02020603050405020304" pitchFamily="18" charset="0"/>
              </a:rPr>
              <a:t>4</a:t>
            </a:r>
            <a:r>
              <a:rPr lang="de-DE" sz="1000" dirty="0">
                <a:effectLst/>
                <a:ea typeface="Arial" panose="020B0604020202020204" pitchFamily="34" charset="0"/>
              </a:rPr>
              <a:t>, </a:t>
            </a:r>
            <a:r>
              <a:rPr lang="fr-FR" sz="1000" dirty="0">
                <a:effectLst/>
                <a:ea typeface="Times New Roman" panose="02020603050405020304" pitchFamily="18" charset="0"/>
              </a:rPr>
              <a:t>Tarik Asselah</a:t>
            </a:r>
            <a:r>
              <a:rPr lang="fr-FR" sz="1000" baseline="30000" dirty="0">
                <a:effectLst/>
                <a:ea typeface="Times New Roman" panose="02020603050405020304" pitchFamily="18" charset="0"/>
              </a:rPr>
              <a:t>4</a:t>
            </a:r>
            <a:r>
              <a:rPr lang="de-DE" sz="1000" dirty="0">
                <a:effectLst/>
                <a:ea typeface="Arial" panose="020B0604020202020204" pitchFamily="34" charset="0"/>
              </a:rPr>
              <a:t>, </a:t>
            </a:r>
            <a:r>
              <a:rPr lang="fr-FR" sz="1000" dirty="0">
                <a:effectLst/>
                <a:ea typeface="Times New Roman" panose="02020603050405020304" pitchFamily="18" charset="0"/>
              </a:rPr>
              <a:t>Etienne Audureau</a:t>
            </a:r>
            <a:r>
              <a:rPr lang="fr-FR" sz="1000" baseline="30000" dirty="0">
                <a:effectLst/>
                <a:ea typeface="Times New Roman" panose="02020603050405020304" pitchFamily="18" charset="0"/>
              </a:rPr>
              <a:t>2</a:t>
            </a:r>
            <a:endParaRPr lang="en-GB" sz="1000" dirty="0">
              <a:effectLst/>
              <a:ea typeface="Times New Roman" panose="02020603050405020304" pitchFamily="18" charset="0"/>
            </a:endParaRPr>
          </a:p>
          <a:p>
            <a:pPr marL="0" indent="0" algn="just">
              <a:spcAft>
                <a:spcPts val="0"/>
              </a:spcAft>
              <a:buNone/>
            </a:pPr>
            <a:r>
              <a:rPr lang="fr-FR" sz="1000" i="1" baseline="30000" dirty="0">
                <a:effectLst/>
                <a:ea typeface="Times New Roman" panose="02020603050405020304" pitchFamily="18" charset="0"/>
              </a:rPr>
              <a:t>1</a:t>
            </a:r>
            <a:r>
              <a:rPr lang="fr-FR" sz="1000" i="1" dirty="0">
                <a:effectLst/>
                <a:ea typeface="Times New Roman" panose="02020603050405020304" pitchFamily="18" charset="0"/>
              </a:rPr>
              <a:t>Hepatology, APHP, Bondy, France</a:t>
            </a:r>
            <a:r>
              <a:rPr lang="de-DE" sz="1000" dirty="0">
                <a:effectLst/>
                <a:ea typeface="Arial" panose="020B0604020202020204" pitchFamily="34" charset="0"/>
              </a:rPr>
              <a:t>, </a:t>
            </a:r>
            <a:r>
              <a:rPr lang="fr-FR" sz="1000" i="1" baseline="30000" dirty="0">
                <a:effectLst/>
                <a:ea typeface="Times New Roman" panose="02020603050405020304" pitchFamily="18" charset="0"/>
              </a:rPr>
              <a:t>2</a:t>
            </a:r>
            <a:r>
              <a:rPr lang="fr-FR" sz="1000" i="1" dirty="0">
                <a:effectLst/>
                <a:ea typeface="Times New Roman" panose="02020603050405020304" pitchFamily="18" charset="0"/>
              </a:rPr>
              <a:t>APHP, Santé Publique, Créteil, France</a:t>
            </a:r>
            <a:r>
              <a:rPr lang="de-DE" sz="1000" dirty="0">
                <a:effectLst/>
                <a:ea typeface="Arial" panose="020B0604020202020204" pitchFamily="34" charset="0"/>
              </a:rPr>
              <a:t>, </a:t>
            </a:r>
            <a:r>
              <a:rPr lang="fr-FR" sz="1000" i="1" baseline="30000" dirty="0">
                <a:effectLst/>
                <a:ea typeface="Times New Roman" panose="02020603050405020304" pitchFamily="18" charset="0"/>
              </a:rPr>
              <a:t>3</a:t>
            </a:r>
            <a:r>
              <a:rPr lang="fr-FR" sz="1000" i="1" dirty="0">
                <a:effectLst/>
                <a:ea typeface="Times New Roman" panose="02020603050405020304" pitchFamily="18" charset="0"/>
              </a:rPr>
              <a:t>, ANRS, Paris, France</a:t>
            </a:r>
            <a:r>
              <a:rPr lang="de-DE" sz="1000" dirty="0">
                <a:effectLst/>
                <a:ea typeface="Arial" panose="020B0604020202020204" pitchFamily="34" charset="0"/>
              </a:rPr>
              <a:t>, </a:t>
            </a:r>
            <a:r>
              <a:rPr lang="fr-FR" sz="1000" i="1" baseline="30000" dirty="0">
                <a:effectLst/>
                <a:ea typeface="Times New Roman" panose="02020603050405020304" pitchFamily="18" charset="0"/>
              </a:rPr>
              <a:t>4</a:t>
            </a:r>
            <a:r>
              <a:rPr lang="fr-FR" sz="1000" i="1" dirty="0">
                <a:effectLst/>
                <a:ea typeface="Times New Roman" panose="02020603050405020304" pitchFamily="18" charset="0"/>
              </a:rPr>
              <a:t>APHP, Paris, France</a:t>
            </a:r>
            <a:endParaRPr lang="en-GB" sz="1000" dirty="0">
              <a:effectLst/>
              <a:ea typeface="Times New Roman" panose="02020603050405020304" pitchFamily="18" charset="0"/>
            </a:endParaRPr>
          </a:p>
          <a:p>
            <a:pPr marL="0" indent="0" algn="just">
              <a:spcAft>
                <a:spcPts val="0"/>
              </a:spcAft>
              <a:buNone/>
            </a:pPr>
            <a:r>
              <a:rPr lang="en-US" sz="1000" dirty="0">
                <a:effectLst/>
                <a:ea typeface="Times New Roman" panose="02020603050405020304" pitchFamily="18" charset="0"/>
              </a:rPr>
              <a:t>Email:</a:t>
            </a:r>
            <a:r>
              <a:rPr lang="en-US" sz="1000" i="1" dirty="0">
                <a:effectLst/>
                <a:ea typeface="Times New Roman" panose="02020603050405020304" pitchFamily="18" charset="0"/>
              </a:rPr>
              <a:t> </a:t>
            </a:r>
            <a:r>
              <a:rPr lang="en-US" sz="1000" dirty="0">
                <a:effectLst/>
                <a:ea typeface="Times New Roman" panose="02020603050405020304" pitchFamily="18" charset="0"/>
              </a:rPr>
              <a:t>pierre.nahon@aphp.fr</a:t>
            </a:r>
            <a:endParaRPr lang="en-GB" sz="1000" dirty="0">
              <a:effectLst/>
              <a:ea typeface="Times New Roman" panose="02020603050405020304" pitchFamily="18" charset="0"/>
            </a:endParaRPr>
          </a:p>
          <a:p>
            <a:pPr marL="0" indent="0" algn="just">
              <a:spcAft>
                <a:spcPts val="0"/>
              </a:spcAft>
              <a:buNone/>
            </a:pPr>
            <a:r>
              <a:rPr lang="en-US" sz="1000" b="1" dirty="0">
                <a:effectLst/>
                <a:ea typeface="Times New Roman" panose="02020603050405020304" pitchFamily="18" charset="0"/>
              </a:rPr>
              <a:t> </a:t>
            </a:r>
            <a:endParaRPr lang="en-GB" sz="1000" dirty="0">
              <a:effectLst/>
              <a:ea typeface="Times New Roman" panose="02020603050405020304" pitchFamily="18" charset="0"/>
            </a:endParaRPr>
          </a:p>
          <a:p>
            <a:pPr marL="0" indent="0" algn="just">
              <a:spcAft>
                <a:spcPts val="0"/>
              </a:spcAft>
              <a:buNone/>
            </a:pPr>
            <a:r>
              <a:rPr lang="en-US" sz="1000" b="1" dirty="0">
                <a:effectLst/>
                <a:ea typeface="Times New Roman" panose="02020603050405020304" pitchFamily="18" charset="0"/>
              </a:rPr>
              <a:t> </a:t>
            </a:r>
            <a:endParaRPr lang="en-GB" sz="1000" dirty="0">
              <a:effectLst/>
              <a:ea typeface="Times New Roman" panose="02020603050405020304" pitchFamily="18" charset="0"/>
            </a:endParaRPr>
          </a:p>
          <a:p>
            <a:pPr marL="0" indent="0" algn="just">
              <a:lnSpc>
                <a:spcPct val="115000"/>
              </a:lnSpc>
              <a:spcAft>
                <a:spcPts val="0"/>
              </a:spcAft>
              <a:buNone/>
            </a:pPr>
            <a:r>
              <a:rPr lang="en-US" sz="1000" b="1" dirty="0">
                <a:effectLst/>
                <a:ea typeface="Times New Roman" panose="02020603050405020304" pitchFamily="18" charset="0"/>
              </a:rPr>
              <a:t>Background and aims:</a:t>
            </a:r>
            <a:r>
              <a:rPr lang="en-GB" sz="1000" dirty="0">
                <a:effectLst/>
                <a:ea typeface="Calibri" panose="020F0502020204030204" pitchFamily="34" charset="0"/>
              </a:rPr>
              <a:t> HCC surveillance following HCV eradication in patients with cirrhosis needs to be refined to tailor personalized management and increase cost-effectiveness. Our study aimed to identify specific longitudinal profiles of routine serum parameters (RSP) and AFP evolution before and after HCV eradication in patients with cirrhosis which could be associated with higher risk of HCC occurrence.</a:t>
            </a:r>
            <a:endParaRPr lang="en-GB" sz="1000" dirty="0">
              <a:effectLst/>
              <a:ea typeface="Times New Roman" panose="02020603050405020304" pitchFamily="18" charset="0"/>
            </a:endParaRPr>
          </a:p>
          <a:p>
            <a:pPr marL="0" indent="0" algn="just">
              <a:lnSpc>
                <a:spcPct val="115000"/>
              </a:lnSpc>
              <a:spcAft>
                <a:spcPts val="0"/>
              </a:spcAft>
              <a:buNone/>
            </a:pPr>
            <a:r>
              <a:rPr lang="en-US" sz="1000" b="1" dirty="0">
                <a:effectLst/>
                <a:ea typeface="Calibri" panose="020F0502020204030204" pitchFamily="34" charset="0"/>
              </a:rPr>
              <a:t>Method:</a:t>
            </a:r>
            <a:r>
              <a:rPr lang="en-US" sz="1000" dirty="0">
                <a:effectLst/>
                <a:ea typeface="Calibri" panose="020F0502020204030204" pitchFamily="34" charset="0"/>
              </a:rPr>
              <a:t> </a:t>
            </a:r>
            <a:r>
              <a:rPr lang="en-GB" sz="1000" dirty="0">
                <a:effectLst/>
                <a:ea typeface="Calibri" panose="020F0502020204030204" pitchFamily="34" charset="0"/>
              </a:rPr>
              <a:t>Data were driven from the French ANRS CirVir multicenter prospective cohort of patients with biopsy-proven viral compensated cirrhosis included in semi-annual HCC surveillance programs. Serum AFP and RSP (ALT, AST, GGT, PT, albumin, bilirubin, platelets) were assessed every 6 months. For the present analysis, only patients with at least 3 available AFP and RSP repeated measurements per trajectory analysis (i) no/before SVR, ii) after SVR achievement) were included. Trajectory analysis was based on a k-means approach for clustering individuals with similar trajectories of AFP and RSP over time.</a:t>
            </a:r>
            <a:endParaRPr lang="en-GB" sz="1000" dirty="0">
              <a:effectLst/>
              <a:ea typeface="Times New Roman" panose="02020603050405020304" pitchFamily="18" charset="0"/>
            </a:endParaRPr>
          </a:p>
          <a:p>
            <a:pPr marL="0" indent="0" algn="just">
              <a:lnSpc>
                <a:spcPct val="115000"/>
              </a:lnSpc>
              <a:spcAft>
                <a:spcPts val="0"/>
              </a:spcAft>
              <a:buNone/>
            </a:pPr>
            <a:r>
              <a:rPr lang="en-US" sz="1000" b="1" dirty="0">
                <a:effectLst/>
                <a:ea typeface="Calibri" panose="020F0502020204030204" pitchFamily="34" charset="0"/>
              </a:rPr>
              <a:t>Results:</a:t>
            </a:r>
            <a:r>
              <a:rPr lang="en-GB" sz="1000" dirty="0">
                <a:effectLst/>
                <a:ea typeface="Calibri" panose="020F0502020204030204" pitchFamily="34" charset="0"/>
              </a:rPr>
              <a:t> After a median follow-up of 74.2 months, 717 patients with active HCV replication at baseline and 413 achieving SVR during follow-up were included, of whom 142 and 47 patients developed HCC, respectively. Before SVR achievement, trajectory analysis identified 3 clusters of patients with common AFP and RSP evolution, with profiles characterized by increasing AFP and the highest GGT/ALT/AST levels (cluster A, n=190; HCC incidence during follow-up 25.3%), a globally worsening liver function (cluster B, n=198; HCC 26.8%), or overall more favorable and stable levels over time (Cluster C, n=329; HCC 12.5%, p&lt;0.0001). In the 413 patients who achieved SVR, trajectory analysis then revealed 3 post-SVR patients clusters (</a:t>
            </a:r>
            <a:r>
              <a:rPr lang="en-GB" sz="1000" b="1" dirty="0">
                <a:effectLst/>
                <a:ea typeface="Calibri" panose="020F0502020204030204" pitchFamily="34" charset="0"/>
              </a:rPr>
              <a:t>Figure</a:t>
            </a:r>
            <a:r>
              <a:rPr lang="en-GB" sz="1000" dirty="0">
                <a:effectLst/>
                <a:ea typeface="Calibri" panose="020F0502020204030204" pitchFamily="34" charset="0"/>
              </a:rPr>
              <a:t>), all demonstrating a global trend towards AST, ALT, GGT and AFP normalization, particularly in Cluster A (n=228; HCC 7.5%). Of note, the two other clusters were associated with higher HCC incidence rates despite SVR achievement, being characterized either by persisting impaired liver function (cluster B, n=109; HCC 15.6%) or elevated biochemical parameters (Cluster C, n=95; HCC 13.7%).</a:t>
            </a:r>
            <a:endParaRPr lang="en-GB" sz="1000" dirty="0">
              <a:effectLst/>
              <a:ea typeface="Times New Roman" panose="02020603050405020304" pitchFamily="18" charset="0"/>
            </a:endParaRPr>
          </a:p>
          <a:p>
            <a:pPr marL="0" indent="0">
              <a:buNone/>
            </a:pPr>
            <a:r>
              <a:rPr lang="en-US" sz="1000" b="1" dirty="0">
                <a:effectLst/>
                <a:ea typeface="Calibri" panose="020F0502020204030204" pitchFamily="34" charset="0"/>
              </a:rPr>
              <a:t>Conclusion:</a:t>
            </a:r>
            <a:r>
              <a:rPr lang="en-US" sz="1000" dirty="0">
                <a:effectLst/>
                <a:ea typeface="Calibri" panose="020F0502020204030204" pitchFamily="34" charset="0"/>
              </a:rPr>
              <a:t> </a:t>
            </a:r>
            <a:r>
              <a:rPr lang="en-GB" sz="1000" dirty="0">
                <a:effectLst/>
                <a:ea typeface="Calibri" panose="020F0502020204030204" pitchFamily="34" charset="0"/>
              </a:rPr>
              <a:t>Liver function impairment (“liver failure cluster”) or persistent elevated biochemical parameters (“inflammatory cluster”) despite SVR achievement in cirrhosis define two different profiles of patients in whom the residual risk of HCC following HCV eradication is increased. These analyses based on novel statistical approaches suggest that HCC surveillance in these patients could be refined and improved according to the longitudinal evolution of these parameters over time.</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928199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US" sz="1000" b="0" i="1" u="none" strike="noStrike" kern="1200" cap="none" spc="0" normalizeH="0" baseline="0" noProof="0" dirty="0">
                <a:ln>
                  <a:noFill/>
                </a:ln>
                <a:solidFill>
                  <a:prstClr val="black"/>
                </a:solidFill>
                <a:effectLst/>
                <a:uLnTx/>
                <a:uFillTx/>
              </a:rPr>
              <a:t>Abbreviations: AFP, alpha-fetoprotein; ALT, alanine aminotransferase; AST, aspartate aminotransferase; GGT, gamma-glutamyl transpeptidase; HCC, hepatocellular carcinoma; PT, prothrombin time; SVR, sustained virologic response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US" sz="1000" b="0" i="1"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GS13</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Profiling of routine serum parameters and AFP evolution in cirrhosis following HCV eradication for stratification of HCC risk: a trajectory clustering analysis from the ANRS CO12 CirVir cohort</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000" b="0" i="0" u="sng" strike="noStrike" kern="1200" cap="none" spc="0" normalizeH="0" baseline="0" noProof="0" dirty="0">
                <a:ln>
                  <a:noFill/>
                </a:ln>
                <a:solidFill>
                  <a:prstClr val="black"/>
                </a:solidFill>
                <a:effectLst/>
                <a:uLnTx/>
                <a:uFillTx/>
                <a:ea typeface="Times New Roman" panose="02020603050405020304" pitchFamily="18" charset="0"/>
              </a:rPr>
              <a:t>Pierre Nahon</a:t>
            </a:r>
            <a:r>
              <a:rPr kumimoji="0" lang="fr-FR" sz="1000" b="0" i="0"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fr-FR" sz="1000" b="0" i="0" u="none" strike="noStrike" kern="1200" cap="none" spc="0" normalizeH="0" baseline="0" noProof="0" dirty="0">
                <a:ln>
                  <a:noFill/>
                </a:ln>
                <a:solidFill>
                  <a:prstClr val="black"/>
                </a:solidFill>
                <a:effectLst/>
                <a:uLnTx/>
                <a:uFillTx/>
                <a:ea typeface="Times New Roman" panose="02020603050405020304" pitchFamily="18" charset="0"/>
              </a:rPr>
              <a:t>Layese Richard</a:t>
            </a:r>
            <a:r>
              <a:rPr kumimoji="0" lang="fr-FR" sz="1000" b="0" i="0" u="none" strike="noStrike" kern="1200" cap="none" spc="0" normalizeH="0" baseline="30000" noProof="0" dirty="0">
                <a:ln>
                  <a:noFill/>
                </a:ln>
                <a:solidFill>
                  <a:prstClr val="black"/>
                </a:solidFill>
                <a:effectLst/>
                <a:uLnTx/>
                <a:uFillTx/>
                <a:ea typeface="Times New Roman" panose="02020603050405020304" pitchFamily="18" charset="0"/>
              </a:rPr>
              <a:t>2</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fr-FR" sz="1000" b="0" i="0" u="none" strike="noStrike" kern="1200" cap="none" spc="0" normalizeH="0" baseline="0" noProof="0" dirty="0">
                <a:ln>
                  <a:noFill/>
                </a:ln>
                <a:solidFill>
                  <a:prstClr val="black"/>
                </a:solidFill>
                <a:effectLst/>
                <a:uLnTx/>
                <a:uFillTx/>
                <a:ea typeface="Times New Roman" panose="02020603050405020304" pitchFamily="18" charset="0"/>
              </a:rPr>
              <a:t>Carole CAGNOT</a:t>
            </a:r>
            <a:r>
              <a:rPr kumimoji="0" lang="fr-FR" sz="1000" b="0" i="0" u="none" strike="noStrike" kern="1200" cap="none" spc="0" normalizeH="0" baseline="30000" noProof="0" dirty="0">
                <a:ln>
                  <a:noFill/>
                </a:ln>
                <a:solidFill>
                  <a:prstClr val="black"/>
                </a:solidFill>
                <a:effectLst/>
                <a:uLnTx/>
                <a:uFillTx/>
                <a:ea typeface="Times New Roman" panose="02020603050405020304" pitchFamily="18" charset="0"/>
              </a:rPr>
              <a:t>3</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fr-FR" sz="1000" b="0" i="0" u="none" strike="noStrike" kern="1200" cap="none" spc="0" normalizeH="0" baseline="0" noProof="0" dirty="0">
                <a:ln>
                  <a:noFill/>
                </a:ln>
                <a:solidFill>
                  <a:prstClr val="black"/>
                </a:solidFill>
                <a:effectLst/>
                <a:uLnTx/>
                <a:uFillTx/>
                <a:ea typeface="Times New Roman" panose="02020603050405020304" pitchFamily="18" charset="0"/>
              </a:rPr>
              <a:t>Stanislas Pol</a:t>
            </a:r>
            <a:r>
              <a:rPr kumimoji="0" lang="fr-FR" sz="1000" b="0" i="0" u="none" strike="noStrike" kern="1200" cap="none" spc="0" normalizeH="0" baseline="30000" noProof="0" dirty="0">
                <a:ln>
                  <a:noFill/>
                </a:ln>
                <a:solidFill>
                  <a:prstClr val="black"/>
                </a:solidFill>
                <a:effectLst/>
                <a:uLnTx/>
                <a:uFillTx/>
                <a:ea typeface="Times New Roman" panose="02020603050405020304" pitchFamily="18" charset="0"/>
              </a:rPr>
              <a:t>4</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fr-FR" sz="1000" b="0" i="0" u="none" strike="noStrike" kern="1200" cap="none" spc="0" normalizeH="0" baseline="0" noProof="0" dirty="0">
                <a:ln>
                  <a:noFill/>
                </a:ln>
                <a:solidFill>
                  <a:prstClr val="black"/>
                </a:solidFill>
                <a:effectLst/>
                <a:uLnTx/>
                <a:uFillTx/>
                <a:ea typeface="Times New Roman" panose="02020603050405020304" pitchFamily="18" charset="0"/>
              </a:rPr>
              <a:t>Tarik Asselah</a:t>
            </a:r>
            <a:r>
              <a:rPr kumimoji="0" lang="fr-FR" sz="1000" b="0" i="0" u="none" strike="noStrike" kern="1200" cap="none" spc="0" normalizeH="0" baseline="30000" noProof="0" dirty="0">
                <a:ln>
                  <a:noFill/>
                </a:ln>
                <a:solidFill>
                  <a:prstClr val="black"/>
                </a:solidFill>
                <a:effectLst/>
                <a:uLnTx/>
                <a:uFillTx/>
                <a:ea typeface="Times New Roman" panose="02020603050405020304" pitchFamily="18" charset="0"/>
              </a:rPr>
              <a:t>4</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fr-FR" sz="1000" b="0" i="0" u="none" strike="noStrike" kern="1200" cap="none" spc="0" normalizeH="0" baseline="0" noProof="0" dirty="0">
                <a:ln>
                  <a:noFill/>
                </a:ln>
                <a:solidFill>
                  <a:prstClr val="black"/>
                </a:solidFill>
                <a:effectLst/>
                <a:uLnTx/>
                <a:uFillTx/>
                <a:ea typeface="Times New Roman" panose="02020603050405020304" pitchFamily="18" charset="0"/>
              </a:rPr>
              <a:t>Etienne Audureau</a:t>
            </a:r>
            <a:r>
              <a:rPr kumimoji="0" lang="fr-FR" sz="1000" b="0" i="0" u="none" strike="noStrike" kern="1200" cap="none" spc="0" normalizeH="0" baseline="30000" noProof="0" dirty="0">
                <a:ln>
                  <a:noFill/>
                </a:ln>
                <a:solidFill>
                  <a:prstClr val="black"/>
                </a:solidFill>
                <a:effectLst/>
                <a:uLnTx/>
                <a:uFillTx/>
                <a:ea typeface="Times New Roman" panose="02020603050405020304" pitchFamily="18" charset="0"/>
              </a:rPr>
              <a:t>2</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000" b="0" i="1"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fr-FR" sz="1000" b="0" i="1" u="none" strike="noStrike" kern="1200" cap="none" spc="0" normalizeH="0" baseline="0" noProof="0" dirty="0">
                <a:ln>
                  <a:noFill/>
                </a:ln>
                <a:solidFill>
                  <a:prstClr val="black"/>
                </a:solidFill>
                <a:effectLst/>
                <a:uLnTx/>
                <a:uFillTx/>
                <a:ea typeface="Times New Roman" panose="02020603050405020304" pitchFamily="18" charset="0"/>
              </a:rPr>
              <a:t>Hepatology, APHP, Bondy, France</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fr-FR" sz="1000" b="0" i="1" u="none" strike="noStrike" kern="1200" cap="none" spc="0" normalizeH="0" baseline="30000" noProof="0" dirty="0">
                <a:ln>
                  <a:noFill/>
                </a:ln>
                <a:solidFill>
                  <a:prstClr val="black"/>
                </a:solidFill>
                <a:effectLst/>
                <a:uLnTx/>
                <a:uFillTx/>
                <a:ea typeface="Times New Roman" panose="02020603050405020304" pitchFamily="18" charset="0"/>
              </a:rPr>
              <a:t>2</a:t>
            </a:r>
            <a:r>
              <a:rPr kumimoji="0" lang="fr-FR" sz="1000" b="0" i="1" u="none" strike="noStrike" kern="1200" cap="none" spc="0" normalizeH="0" baseline="0" noProof="0" dirty="0">
                <a:ln>
                  <a:noFill/>
                </a:ln>
                <a:solidFill>
                  <a:prstClr val="black"/>
                </a:solidFill>
                <a:effectLst/>
                <a:uLnTx/>
                <a:uFillTx/>
                <a:ea typeface="Times New Roman" panose="02020603050405020304" pitchFamily="18" charset="0"/>
              </a:rPr>
              <a:t>APHP, Santé Publique, Créteil, France</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fr-FR" sz="1000" b="0" i="1" u="none" strike="noStrike" kern="1200" cap="none" spc="0" normalizeH="0" baseline="30000" noProof="0" dirty="0">
                <a:ln>
                  <a:noFill/>
                </a:ln>
                <a:solidFill>
                  <a:prstClr val="black"/>
                </a:solidFill>
                <a:effectLst/>
                <a:uLnTx/>
                <a:uFillTx/>
                <a:ea typeface="Times New Roman" panose="02020603050405020304" pitchFamily="18" charset="0"/>
              </a:rPr>
              <a:t>3</a:t>
            </a:r>
            <a:r>
              <a:rPr kumimoji="0" lang="fr-FR" sz="1000" b="0" i="1" u="none" strike="noStrike" kern="1200" cap="none" spc="0" normalizeH="0" baseline="0" noProof="0" dirty="0">
                <a:ln>
                  <a:noFill/>
                </a:ln>
                <a:solidFill>
                  <a:prstClr val="black"/>
                </a:solidFill>
                <a:effectLst/>
                <a:uLnTx/>
                <a:uFillTx/>
                <a:ea typeface="Times New Roman" panose="02020603050405020304" pitchFamily="18" charset="0"/>
              </a:rPr>
              <a:t>, ANRS, Paris, France</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fr-FR" sz="1000" b="0" i="1" u="none" strike="noStrike" kern="1200" cap="none" spc="0" normalizeH="0" baseline="30000" noProof="0" dirty="0">
                <a:ln>
                  <a:noFill/>
                </a:ln>
                <a:solidFill>
                  <a:prstClr val="black"/>
                </a:solidFill>
                <a:effectLst/>
                <a:uLnTx/>
                <a:uFillTx/>
                <a:ea typeface="Times New Roman" panose="02020603050405020304" pitchFamily="18" charset="0"/>
              </a:rPr>
              <a:t>4</a:t>
            </a:r>
            <a:r>
              <a:rPr kumimoji="0" lang="fr-FR" sz="1000" b="0" i="1" u="none" strike="noStrike" kern="1200" cap="none" spc="0" normalizeH="0" baseline="0" noProof="0" dirty="0">
                <a:ln>
                  <a:noFill/>
                </a:ln>
                <a:solidFill>
                  <a:prstClr val="black"/>
                </a:solidFill>
                <a:effectLst/>
                <a:uLnTx/>
                <a:uFillTx/>
                <a:ea typeface="Times New Roman" panose="02020603050405020304" pitchFamily="18" charset="0"/>
              </a:rPr>
              <a:t>APHP, Paris, France</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Email:</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pierre.nahon@aphp.fr</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 </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 </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Background and aims:</a:t>
            </a:r>
            <a:r>
              <a:rPr kumimoji="0" lang="en-GB" sz="1000" b="0" i="0" u="none" strike="noStrike" kern="1200" cap="none" spc="0" normalizeH="0" baseline="0" noProof="0" dirty="0">
                <a:ln>
                  <a:noFill/>
                </a:ln>
                <a:solidFill>
                  <a:prstClr val="black"/>
                </a:solidFill>
                <a:effectLst/>
                <a:uLnTx/>
                <a:uFillTx/>
                <a:ea typeface="Calibri" panose="020F0502020204030204" pitchFamily="34" charset="0"/>
              </a:rPr>
              <a:t> HCC surveillance following HCV eradication in patients with cirrhosis needs to be refined to tailor personalized management and increase cost-effectiveness. Our study aimed to identify specific longitudinal profiles of routine serum parameters (RSP) and AFP evolution before and after HCV eradication in patients with cirrhosis which could be associated with higher risk of HCC occurrence.</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Calibri" panose="020F0502020204030204" pitchFamily="34" charset="0"/>
              </a:rPr>
              <a:t>Method:</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a:t>
            </a:r>
            <a:r>
              <a:rPr kumimoji="0" lang="en-GB" sz="1000" b="0" i="0" u="none" strike="noStrike" kern="1200" cap="none" spc="0" normalizeH="0" baseline="0" noProof="0" dirty="0">
                <a:ln>
                  <a:noFill/>
                </a:ln>
                <a:solidFill>
                  <a:prstClr val="black"/>
                </a:solidFill>
                <a:effectLst/>
                <a:uLnTx/>
                <a:uFillTx/>
                <a:ea typeface="Calibri" panose="020F0502020204030204" pitchFamily="34" charset="0"/>
              </a:rPr>
              <a:t>Data were driven from the French ANRS CirVir multicenter prospective cohort of patients with biopsy-proven viral compensated cirrhosis included in semi-annual HCC surveillance programs. Serum AFP and RSP (ALT, AST, GGT, PT, albumin, bilirubin, platelets) were assessed every 6 months. For the present analysis, only patients with at least 3 available AFP and RSP repeated measurements per trajectory analysis (i) no/before SVR, ii) after SVR achievement) were included. Trajectory analysis was based on a k-means approach for clustering individuals with similar trajectories of AFP and RSP over time.</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Calibri" panose="020F0502020204030204" pitchFamily="34" charset="0"/>
              </a:rPr>
              <a:t>Results:</a:t>
            </a:r>
            <a:r>
              <a:rPr kumimoji="0" lang="en-GB" sz="1000" b="0" i="0" u="none" strike="noStrike" kern="1200" cap="none" spc="0" normalizeH="0" baseline="0" noProof="0" dirty="0">
                <a:ln>
                  <a:noFill/>
                </a:ln>
                <a:solidFill>
                  <a:prstClr val="black"/>
                </a:solidFill>
                <a:effectLst/>
                <a:uLnTx/>
                <a:uFillTx/>
                <a:ea typeface="Calibri" panose="020F0502020204030204" pitchFamily="34" charset="0"/>
              </a:rPr>
              <a:t> After a median follow-up of 74.2 months, 717 patients with active HCV replication at baseline and 413 achieving SVR during follow-up were included, of whom 142 and 47 patients developed HCC, respectively. Before SVR achievement, trajectory analysis identified 3 clusters of patients with common AFP and RSP evolution, with profiles characterized by increasing AFP and the highest GGT/ALT/AST levels (cluster A, n=190; HCC incidence during follow-up 25.3%), a globally worsening liver function (cluster B, n=198; HCC 26.8%), or overall more favorable and stable levels over time (Cluster C, n=329; HCC 12.5%, p&lt;0.0001). In the 413 patients who achieved SVR, trajectory analysis then revealed 3 post-SVR patients clusters (</a:t>
            </a:r>
            <a:r>
              <a:rPr kumimoji="0" lang="en-GB" sz="1000" b="1" i="0" u="none" strike="noStrike" kern="1200" cap="none" spc="0" normalizeH="0" baseline="0" noProof="0" dirty="0">
                <a:ln>
                  <a:noFill/>
                </a:ln>
                <a:solidFill>
                  <a:prstClr val="black"/>
                </a:solidFill>
                <a:effectLst/>
                <a:uLnTx/>
                <a:uFillTx/>
                <a:ea typeface="Calibri" panose="020F0502020204030204" pitchFamily="34" charset="0"/>
              </a:rPr>
              <a:t>Figure</a:t>
            </a:r>
            <a:r>
              <a:rPr kumimoji="0" lang="en-GB" sz="1000" b="0" i="0" u="none" strike="noStrike" kern="1200" cap="none" spc="0" normalizeH="0" baseline="0" noProof="0" dirty="0">
                <a:ln>
                  <a:noFill/>
                </a:ln>
                <a:solidFill>
                  <a:prstClr val="black"/>
                </a:solidFill>
                <a:effectLst/>
                <a:uLnTx/>
                <a:uFillTx/>
                <a:ea typeface="Calibri" panose="020F0502020204030204" pitchFamily="34" charset="0"/>
              </a:rPr>
              <a:t>), all demonstrating a global trend towards AST, ALT, GGT and AFP normalization, particularly in Cluster A (n=228; HCC 7.5%). Of note, the two other clusters were associated with higher HCC incidence rates despite SVR achievement, being characterized either by persisting impaired liver function (cluster B, n=109; HCC 15.6%) or elevated biochemical parameters (Cluster C, n=95; HCC 13.7%).</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Calibri" panose="020F0502020204030204" pitchFamily="34" charset="0"/>
              </a:rPr>
              <a:t>Conclusion:</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a:t>
            </a:r>
            <a:r>
              <a:rPr kumimoji="0" lang="en-GB" sz="1000" b="0" i="0" u="none" strike="noStrike" kern="1200" cap="none" spc="0" normalizeH="0" baseline="0" noProof="0" dirty="0">
                <a:ln>
                  <a:noFill/>
                </a:ln>
                <a:solidFill>
                  <a:prstClr val="black"/>
                </a:solidFill>
                <a:effectLst/>
                <a:uLnTx/>
                <a:uFillTx/>
                <a:ea typeface="Calibri" panose="020F0502020204030204" pitchFamily="34" charset="0"/>
              </a:rPr>
              <a:t>Liver function impairment (“liver failure cluster”) or persistent elevated biochemical parameters (“inflammatory cluster”) despite SVR achievement in cirrhosis define two different profiles of patients in whom the residual risk of HCC following HCV eradication is increased. These analyses based on novel statistical approaches suggest that HCC surveillance in these patients could be refined and improved according to the longitudinal evolution of these parameters over time.</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64870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buNone/>
            </a:pPr>
            <a:r>
              <a:rPr lang="en-US" sz="1000" b="0" i="1" kern="1200" dirty="0">
                <a:solidFill>
                  <a:schemeClr val="tx1"/>
                </a:solidFill>
                <a:effectLst/>
              </a:rPr>
              <a:t>Abbreviations: CHC, chronic hepatitis C; DAA, direct acting antiviral; IQR, interquartile range; G/P, glecaprevir/pibrentasvir; GT, genotype; </a:t>
            </a:r>
            <a:r>
              <a:rPr lang="en-GB" sz="1000" b="0" i="1" kern="1200" dirty="0">
                <a:solidFill>
                  <a:schemeClr val="tx1"/>
                </a:solidFill>
                <a:effectLst/>
              </a:rPr>
              <a:t>RAS, resistance-associated substitution; </a:t>
            </a:r>
            <a:r>
              <a:rPr lang="en-US" sz="1000" b="0" i="1" kern="1200" dirty="0">
                <a:solidFill>
                  <a:schemeClr val="tx1"/>
                </a:solidFill>
                <a:effectLst/>
              </a:rPr>
              <a:t>SHARED, Surveillance of Hepatitis C Antiviral Resistance, Epidemiology and methoDologies; </a:t>
            </a:r>
            <a:r>
              <a:rPr lang="en-GB" sz="1000" b="0" i="1" kern="1200" dirty="0">
                <a:solidFill>
                  <a:schemeClr val="tx1"/>
                </a:solidFill>
                <a:effectLst/>
              </a:rPr>
              <a:t>SVR, sustained virologic response; VVS, </a:t>
            </a:r>
            <a:r>
              <a:rPr lang="en-GB" sz="1000" b="0" i="1" kern="1200" dirty="0" err="1">
                <a:solidFill>
                  <a:schemeClr val="tx1"/>
                </a:solidFill>
                <a:effectLst/>
              </a:rPr>
              <a:t>voxilaprevir</a:t>
            </a:r>
            <a:r>
              <a:rPr lang="en-GB" sz="1000" b="0" i="1" kern="1200" dirty="0">
                <a:solidFill>
                  <a:schemeClr val="tx1"/>
                </a:solidFill>
                <a:effectLst/>
              </a:rPr>
              <a:t>/</a:t>
            </a:r>
            <a:r>
              <a:rPr lang="en-GB" sz="1000" b="0" i="1" kern="1200" dirty="0" err="1">
                <a:solidFill>
                  <a:schemeClr val="tx1"/>
                </a:solidFill>
                <a:effectLst/>
              </a:rPr>
              <a:t>velpatasvir</a:t>
            </a:r>
            <a:r>
              <a:rPr lang="en-GB" sz="1000" b="0" i="1" kern="1200" dirty="0">
                <a:solidFill>
                  <a:schemeClr val="tx1"/>
                </a:solidFill>
                <a:effectLst/>
              </a:rPr>
              <a:t>/sofosbuvir </a:t>
            </a:r>
          </a:p>
          <a:p>
            <a:pPr marL="0" indent="0" rtl="0" fontAlgn="base">
              <a:buNone/>
            </a:pPr>
            <a:endParaRPr lang="en-GB" sz="1000" b="0" i="1" kern="1200" dirty="0">
              <a:solidFill>
                <a:schemeClr val="tx1"/>
              </a:solidFill>
              <a:effectLst/>
            </a:endParaRPr>
          </a:p>
          <a:p>
            <a:pPr marL="0" indent="0" rtl="0" fontAlgn="base">
              <a:buNone/>
            </a:pPr>
            <a:r>
              <a:rPr lang="en-US" sz="1000" b="1" i="0" kern="1200" dirty="0">
                <a:solidFill>
                  <a:schemeClr val="tx1"/>
                </a:solidFill>
                <a:effectLst/>
              </a:rPr>
              <a:t>AS156</a:t>
            </a:r>
          </a:p>
          <a:p>
            <a:pPr marL="0" indent="0" algn="just">
              <a:spcAft>
                <a:spcPts val="0"/>
              </a:spcAft>
              <a:buNone/>
            </a:pPr>
            <a:r>
              <a:rPr lang="en-US" sz="1000" b="1" dirty="0">
                <a:effectLst/>
                <a:ea typeface="Times New Roman" panose="02020603050405020304" pitchFamily="18" charset="0"/>
              </a:rPr>
              <a:t>Virological characterization of patients with chronic hepatitis C and failure to a glecaprevir/pibrentasvir or voxilaprevir/velpatasvir/sofosbuvir treatment in the international SHARED collaboration</a:t>
            </a:r>
            <a:endParaRPr lang="en-GB" sz="1000" dirty="0">
              <a:effectLst/>
              <a:ea typeface="Times New Roman" panose="02020603050405020304" pitchFamily="18" charset="0"/>
            </a:endParaRPr>
          </a:p>
          <a:p>
            <a:pPr marL="0" indent="0" algn="just">
              <a:spcAft>
                <a:spcPts val="0"/>
              </a:spcAft>
              <a:buNone/>
            </a:pPr>
            <a:r>
              <a:rPr lang="en-US" sz="1000" dirty="0">
                <a:effectLst/>
                <a:ea typeface="Times New Roman" panose="02020603050405020304" pitchFamily="18" charset="0"/>
              </a:rPr>
              <a:t>Adolfo de Salazar</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Julia Dietz</a:t>
            </a:r>
            <a:r>
              <a:rPr lang="en-US" sz="1000" baseline="30000" dirty="0">
                <a:effectLst/>
                <a:ea typeface="Times New Roman" panose="02020603050405020304" pitchFamily="18" charset="0"/>
              </a:rPr>
              <a:t>2</a:t>
            </a:r>
            <a:r>
              <a:rPr lang="de-DE" sz="1000" dirty="0">
                <a:effectLst/>
                <a:ea typeface="Arial" panose="020B0604020202020204" pitchFamily="34" charset="0"/>
              </a:rPr>
              <a:t>, </a:t>
            </a:r>
            <a:r>
              <a:rPr lang="en-US" sz="1000" dirty="0">
                <a:effectLst/>
                <a:ea typeface="Times New Roman" panose="02020603050405020304" pitchFamily="18" charset="0"/>
              </a:rPr>
              <a:t>Velia Chiara Di Maio</a:t>
            </a:r>
            <a:r>
              <a:rPr lang="en-US" sz="1000" baseline="30000" dirty="0">
                <a:effectLst/>
                <a:ea typeface="Times New Roman" panose="02020603050405020304" pitchFamily="18" charset="0"/>
              </a:rPr>
              <a:t>3</a:t>
            </a:r>
            <a:r>
              <a:rPr lang="de-DE" sz="1000" dirty="0">
                <a:effectLst/>
                <a:ea typeface="Arial" panose="020B0604020202020204" pitchFamily="34" charset="0"/>
              </a:rPr>
              <a:t>, </a:t>
            </a:r>
            <a:r>
              <a:rPr lang="en-US" sz="1000" dirty="0">
                <a:effectLst/>
                <a:ea typeface="Times New Roman" panose="02020603050405020304" pitchFamily="18" charset="0"/>
              </a:rPr>
              <a:t>Slim Fourati</a:t>
            </a:r>
            <a:r>
              <a:rPr lang="en-US" sz="1000" baseline="30000" dirty="0">
                <a:effectLst/>
                <a:ea typeface="Times New Roman" panose="02020603050405020304" pitchFamily="18" charset="0"/>
              </a:rPr>
              <a:t>4</a:t>
            </a:r>
            <a:r>
              <a:rPr lang="de-DE" sz="1000" dirty="0">
                <a:effectLst/>
                <a:ea typeface="Arial" panose="020B0604020202020204" pitchFamily="34" charset="0"/>
              </a:rPr>
              <a:t>, </a:t>
            </a:r>
            <a:r>
              <a:rPr lang="en-US" sz="1000" dirty="0">
                <a:effectLst/>
                <a:ea typeface="Times New Roman" panose="02020603050405020304" pitchFamily="18" charset="0"/>
              </a:rPr>
              <a:t>Beat Müllhaupt</a:t>
            </a:r>
            <a:r>
              <a:rPr lang="en-US" sz="1000" baseline="30000" dirty="0">
                <a:effectLst/>
                <a:ea typeface="Times New Roman" panose="02020603050405020304" pitchFamily="18" charset="0"/>
              </a:rPr>
              <a:t>5</a:t>
            </a:r>
            <a:r>
              <a:rPr lang="de-DE" sz="1000" dirty="0">
                <a:effectLst/>
                <a:ea typeface="Arial" panose="020B0604020202020204" pitchFamily="34" charset="0"/>
              </a:rPr>
              <a:t>, </a:t>
            </a:r>
            <a:r>
              <a:rPr lang="en-US" sz="1000" dirty="0">
                <a:effectLst/>
                <a:ea typeface="Times New Roman" panose="02020603050405020304" pitchFamily="18" charset="0"/>
              </a:rPr>
              <a:t>Stefania Paolucci</a:t>
            </a:r>
            <a:r>
              <a:rPr lang="en-US" sz="1000" baseline="30000" dirty="0">
                <a:effectLst/>
                <a:ea typeface="Times New Roman" panose="02020603050405020304" pitchFamily="18" charset="0"/>
              </a:rPr>
              <a:t>6</a:t>
            </a:r>
            <a:r>
              <a:rPr lang="de-DE" sz="1000" dirty="0">
                <a:effectLst/>
                <a:ea typeface="Arial" panose="020B0604020202020204" pitchFamily="34" charset="0"/>
              </a:rPr>
              <a:t>, </a:t>
            </a:r>
            <a:r>
              <a:rPr lang="en-US" sz="1000" dirty="0">
                <a:effectLst/>
                <a:ea typeface="Times New Roman" panose="02020603050405020304" pitchFamily="18" charset="0"/>
              </a:rPr>
              <a:t>Joaquin Cabezas</a:t>
            </a:r>
            <a:r>
              <a:rPr lang="en-US" sz="1000" baseline="30000" dirty="0">
                <a:effectLst/>
                <a:ea typeface="Times New Roman" panose="02020603050405020304" pitchFamily="18" charset="0"/>
              </a:rPr>
              <a:t>7</a:t>
            </a:r>
            <a:r>
              <a:rPr lang="de-DE" sz="1000" dirty="0">
                <a:effectLst/>
                <a:ea typeface="Arial" panose="020B0604020202020204" pitchFamily="34" charset="0"/>
              </a:rPr>
              <a:t>, </a:t>
            </a:r>
            <a:r>
              <a:rPr lang="en-US" sz="1000" dirty="0">
                <a:effectLst/>
                <a:ea typeface="Times New Roman" panose="02020603050405020304" pitchFamily="18" charset="0"/>
              </a:rPr>
              <a:t>Rudolf E. Stauber</a:t>
            </a:r>
            <a:r>
              <a:rPr lang="en-US" sz="1000" baseline="30000" dirty="0">
                <a:effectLst/>
                <a:ea typeface="Times New Roman" panose="02020603050405020304" pitchFamily="18" charset="0"/>
              </a:rPr>
              <a:t>8</a:t>
            </a:r>
            <a:r>
              <a:rPr lang="de-DE" sz="1000" dirty="0">
                <a:effectLst/>
                <a:ea typeface="Arial" panose="020B0604020202020204" pitchFamily="34" charset="0"/>
              </a:rPr>
              <a:t>, </a:t>
            </a:r>
            <a:r>
              <a:rPr lang="en-US" sz="1000" dirty="0">
                <a:effectLst/>
                <a:ea typeface="Times New Roman" panose="02020603050405020304" pitchFamily="18" charset="0"/>
              </a:rPr>
              <a:t>Nicola Coppola</a:t>
            </a:r>
            <a:r>
              <a:rPr lang="en-US" sz="1000" baseline="30000" dirty="0">
                <a:effectLst/>
                <a:ea typeface="Times New Roman" panose="02020603050405020304" pitchFamily="18" charset="0"/>
              </a:rPr>
              <a:t>9</a:t>
            </a:r>
            <a:r>
              <a:rPr lang="de-DE" sz="1000" dirty="0">
                <a:effectLst/>
                <a:ea typeface="Arial" panose="020B0604020202020204" pitchFamily="34" charset="0"/>
              </a:rPr>
              <a:t>, </a:t>
            </a:r>
            <a:r>
              <a:rPr lang="en-US" sz="1000" dirty="0">
                <a:effectLst/>
                <a:ea typeface="Times New Roman" panose="02020603050405020304" pitchFamily="18" charset="0"/>
              </a:rPr>
              <a:t>Juan Arenas</a:t>
            </a:r>
            <a:r>
              <a:rPr lang="en-US" sz="1000" baseline="30000" dirty="0">
                <a:effectLst/>
                <a:ea typeface="Times New Roman" panose="02020603050405020304" pitchFamily="18" charset="0"/>
              </a:rPr>
              <a:t>10</a:t>
            </a:r>
            <a:r>
              <a:rPr lang="de-DE" sz="1000" dirty="0">
                <a:effectLst/>
                <a:ea typeface="Arial" panose="020B0604020202020204" pitchFamily="34" charset="0"/>
              </a:rPr>
              <a:t>, </a:t>
            </a:r>
            <a:r>
              <a:rPr lang="en-US" sz="1000" dirty="0">
                <a:effectLst/>
                <a:ea typeface="Times New Roman" panose="02020603050405020304" pitchFamily="18" charset="0"/>
              </a:rPr>
              <a:t>Christiana Graf</a:t>
            </a:r>
            <a:r>
              <a:rPr lang="en-US" sz="1000" baseline="30000" dirty="0">
                <a:effectLst/>
                <a:ea typeface="Times New Roman" panose="02020603050405020304" pitchFamily="18" charset="0"/>
              </a:rPr>
              <a:t>2</a:t>
            </a:r>
            <a:r>
              <a:rPr lang="de-DE" sz="1000" dirty="0">
                <a:effectLst/>
                <a:ea typeface="Arial" panose="020B0604020202020204" pitchFamily="34" charset="0"/>
              </a:rPr>
              <a:t>, </a:t>
            </a:r>
            <a:r>
              <a:rPr lang="en-US" sz="1000" dirty="0">
                <a:effectLst/>
                <a:ea typeface="Times New Roman" panose="02020603050405020304" pitchFamily="18" charset="0"/>
              </a:rPr>
              <a:t>Miguel Jiménez-Pérez</a:t>
            </a:r>
            <a:r>
              <a:rPr lang="en-US" sz="1000" baseline="30000" dirty="0">
                <a:effectLst/>
                <a:ea typeface="Times New Roman" panose="02020603050405020304" pitchFamily="18" charset="0"/>
              </a:rPr>
              <a:t>11</a:t>
            </a:r>
            <a:r>
              <a:rPr lang="de-DE" sz="1000" dirty="0">
                <a:effectLst/>
                <a:ea typeface="Arial" panose="020B0604020202020204" pitchFamily="34" charset="0"/>
              </a:rPr>
              <a:t>, </a:t>
            </a:r>
            <a:r>
              <a:rPr lang="en-US" sz="1000" dirty="0">
                <a:effectLst/>
                <a:ea typeface="Times New Roman" panose="02020603050405020304" pitchFamily="18" charset="0"/>
              </a:rPr>
              <a:t>Elisabetta Degasperi</a:t>
            </a:r>
            <a:r>
              <a:rPr lang="en-US" sz="1000" baseline="30000" dirty="0">
                <a:effectLst/>
                <a:ea typeface="Times New Roman" panose="02020603050405020304" pitchFamily="18" charset="0"/>
              </a:rPr>
              <a:t>12</a:t>
            </a:r>
            <a:r>
              <a:rPr lang="de-DE" sz="1000" dirty="0">
                <a:effectLst/>
                <a:ea typeface="Arial" panose="020B0604020202020204" pitchFamily="34" charset="0"/>
              </a:rPr>
              <a:t>, </a:t>
            </a:r>
            <a:r>
              <a:rPr lang="en-US" sz="1000" dirty="0">
                <a:effectLst/>
                <a:ea typeface="Times New Roman" panose="02020603050405020304" pitchFamily="18" charset="0"/>
              </a:rPr>
              <a:t>Juan Manuel Pascasio</a:t>
            </a:r>
            <a:r>
              <a:rPr lang="en-US" sz="1000" baseline="30000" dirty="0">
                <a:effectLst/>
                <a:ea typeface="Times New Roman" panose="02020603050405020304" pitchFamily="18" charset="0"/>
              </a:rPr>
              <a:t>13</a:t>
            </a:r>
            <a:r>
              <a:rPr lang="de-DE" sz="1000" dirty="0">
                <a:effectLst/>
                <a:ea typeface="Arial" panose="020B0604020202020204" pitchFamily="34" charset="0"/>
              </a:rPr>
              <a:t>, </a:t>
            </a:r>
            <a:r>
              <a:rPr lang="en-US" sz="1000" dirty="0">
                <a:effectLst/>
                <a:ea typeface="Times New Roman" panose="02020603050405020304" pitchFamily="18" charset="0"/>
              </a:rPr>
              <a:t>Maria Paola Callegaro</a:t>
            </a:r>
            <a:r>
              <a:rPr lang="en-US" sz="1000" baseline="30000" dirty="0">
                <a:effectLst/>
                <a:ea typeface="Times New Roman" panose="02020603050405020304" pitchFamily="18" charset="0"/>
              </a:rPr>
              <a:t>14</a:t>
            </a:r>
            <a:r>
              <a:rPr lang="de-DE" sz="1000" dirty="0">
                <a:effectLst/>
                <a:ea typeface="Arial" panose="020B0604020202020204" pitchFamily="34" charset="0"/>
              </a:rPr>
              <a:t>, </a:t>
            </a:r>
            <a:r>
              <a:rPr lang="en-US" sz="1000" dirty="0">
                <a:effectLst/>
                <a:ea typeface="Times New Roman" panose="02020603050405020304" pitchFamily="18" charset="0"/>
              </a:rPr>
              <a:t>Johannes Vermehren</a:t>
            </a:r>
            <a:r>
              <a:rPr lang="en-US" sz="1000" baseline="30000" dirty="0">
                <a:effectLst/>
                <a:ea typeface="Times New Roman" panose="02020603050405020304" pitchFamily="18" charset="0"/>
              </a:rPr>
              <a:t>2</a:t>
            </a:r>
            <a:r>
              <a:rPr lang="de-DE" sz="1000" dirty="0">
                <a:effectLst/>
                <a:ea typeface="Arial" panose="020B0604020202020204" pitchFamily="34" charset="0"/>
              </a:rPr>
              <a:t>, </a:t>
            </a:r>
            <a:r>
              <a:rPr lang="en-US" sz="1000" dirty="0">
                <a:effectLst/>
                <a:ea typeface="Times New Roman" panose="02020603050405020304" pitchFamily="18" charset="0"/>
              </a:rPr>
              <a:t>Jose Miguel Rosales Zabal</a:t>
            </a:r>
            <a:r>
              <a:rPr lang="en-US" sz="1000" baseline="30000" dirty="0">
                <a:effectLst/>
                <a:ea typeface="Times New Roman" panose="02020603050405020304" pitchFamily="18" charset="0"/>
              </a:rPr>
              <a:t>15</a:t>
            </a:r>
            <a:r>
              <a:rPr lang="de-DE" sz="1000" dirty="0">
                <a:effectLst/>
                <a:ea typeface="Arial" panose="020B0604020202020204" pitchFamily="34" charset="0"/>
              </a:rPr>
              <a:t>, </a:t>
            </a:r>
            <a:r>
              <a:rPr lang="en-US" sz="1000" dirty="0">
                <a:effectLst/>
                <a:ea typeface="Times New Roman" panose="02020603050405020304" pitchFamily="18" charset="0"/>
              </a:rPr>
              <a:t>Giovanni Battista Gaeta</a:t>
            </a:r>
            <a:r>
              <a:rPr lang="en-US" sz="1000" baseline="30000" dirty="0">
                <a:effectLst/>
                <a:ea typeface="Times New Roman" panose="02020603050405020304" pitchFamily="18" charset="0"/>
              </a:rPr>
              <a:t>9</a:t>
            </a:r>
            <a:r>
              <a:rPr lang="de-DE" sz="1000" dirty="0">
                <a:effectLst/>
                <a:ea typeface="Arial" panose="020B0604020202020204" pitchFamily="34" charset="0"/>
              </a:rPr>
              <a:t>, </a:t>
            </a:r>
            <a:r>
              <a:rPr lang="en-US" sz="1000" dirty="0">
                <a:effectLst/>
                <a:ea typeface="Times New Roman" panose="02020603050405020304" pitchFamily="18" charset="0"/>
              </a:rPr>
              <a:t>Miguel Garcia-Deltoro</a:t>
            </a:r>
            <a:r>
              <a:rPr lang="en-US" sz="1000" baseline="30000" dirty="0">
                <a:effectLst/>
                <a:ea typeface="Times New Roman" panose="02020603050405020304" pitchFamily="18" charset="0"/>
              </a:rPr>
              <a:t>16</a:t>
            </a:r>
            <a:r>
              <a:rPr lang="de-DE" sz="1000" dirty="0">
                <a:effectLst/>
                <a:ea typeface="Arial" panose="020B0604020202020204" pitchFamily="34" charset="0"/>
              </a:rPr>
              <a:t>, </a:t>
            </a:r>
            <a:r>
              <a:rPr lang="en-US" sz="1000" dirty="0">
                <a:effectLst/>
                <a:ea typeface="Times New Roman" panose="02020603050405020304" pitchFamily="18" charset="0"/>
              </a:rPr>
              <a:t>Heinz Zoller</a:t>
            </a:r>
            <a:r>
              <a:rPr lang="en-US" sz="1000" baseline="30000" dirty="0">
                <a:effectLst/>
                <a:ea typeface="Times New Roman" panose="02020603050405020304" pitchFamily="18" charset="0"/>
              </a:rPr>
              <a:t>17</a:t>
            </a:r>
            <a:r>
              <a:rPr lang="de-DE" sz="1000" dirty="0">
                <a:effectLst/>
                <a:ea typeface="Arial" panose="020B0604020202020204" pitchFamily="34" charset="0"/>
              </a:rPr>
              <a:t>, </a:t>
            </a:r>
            <a:r>
              <a:rPr lang="en-US" sz="1000" dirty="0">
                <a:effectLst/>
                <a:ea typeface="Times New Roman" panose="02020603050405020304" pitchFamily="18" charset="0"/>
              </a:rPr>
              <a:t>Massimo Puoti</a:t>
            </a:r>
            <a:r>
              <a:rPr lang="en-US" sz="1000" baseline="30000" dirty="0">
                <a:effectLst/>
                <a:ea typeface="Times New Roman" panose="02020603050405020304" pitchFamily="18" charset="0"/>
              </a:rPr>
              <a:t>18</a:t>
            </a:r>
            <a:r>
              <a:rPr lang="de-DE" sz="1000" dirty="0">
                <a:effectLst/>
                <a:ea typeface="Arial" panose="020B0604020202020204" pitchFamily="34" charset="0"/>
              </a:rPr>
              <a:t>, </a:t>
            </a:r>
            <a:r>
              <a:rPr lang="en-US" sz="1000" dirty="0">
                <a:effectLst/>
                <a:ea typeface="Times New Roman" panose="02020603050405020304" pitchFamily="18" charset="0"/>
              </a:rPr>
              <a:t>Christoph Berg</a:t>
            </a:r>
            <a:r>
              <a:rPr lang="en-US" sz="1000" baseline="30000" dirty="0">
                <a:effectLst/>
                <a:ea typeface="Times New Roman" panose="02020603050405020304" pitchFamily="18" charset="0"/>
              </a:rPr>
              <a:t>19</a:t>
            </a:r>
            <a:r>
              <a:rPr lang="de-DE" sz="1000" dirty="0">
                <a:effectLst/>
                <a:ea typeface="Arial" panose="020B0604020202020204" pitchFamily="34" charset="0"/>
              </a:rPr>
              <a:t>, </a:t>
            </a:r>
            <a:r>
              <a:rPr lang="en-US" sz="1000" dirty="0">
                <a:effectLst/>
                <a:ea typeface="Times New Roman" panose="02020603050405020304" pitchFamily="18" charset="0"/>
              </a:rPr>
              <a:t>Mark Douglas</a:t>
            </a:r>
            <a:r>
              <a:rPr lang="en-US" sz="1000" baseline="30000" dirty="0">
                <a:effectLst/>
                <a:ea typeface="Times New Roman" panose="02020603050405020304" pitchFamily="18" charset="0"/>
              </a:rPr>
              <a:t>20</a:t>
            </a:r>
            <a:r>
              <a:rPr lang="de-DE" sz="1000" dirty="0">
                <a:effectLst/>
                <a:ea typeface="Arial" panose="020B0604020202020204" pitchFamily="34" charset="0"/>
              </a:rPr>
              <a:t>, </a:t>
            </a:r>
            <a:r>
              <a:rPr lang="en-US" sz="1000" dirty="0">
                <a:effectLst/>
                <a:ea typeface="Times New Roman" panose="02020603050405020304" pitchFamily="18" charset="0"/>
              </a:rPr>
              <a:t>Jean-Michel Pawlotsky</a:t>
            </a:r>
            <a:r>
              <a:rPr lang="en-US" sz="1000" baseline="30000" dirty="0">
                <a:effectLst/>
                <a:ea typeface="Times New Roman" panose="02020603050405020304" pitchFamily="18" charset="0"/>
              </a:rPr>
              <a:t>4</a:t>
            </a:r>
            <a:r>
              <a:rPr lang="de-DE" sz="1000" dirty="0">
                <a:effectLst/>
                <a:ea typeface="Arial" panose="020B0604020202020204" pitchFamily="34" charset="0"/>
              </a:rPr>
              <a:t>, </a:t>
            </a:r>
            <a:r>
              <a:rPr lang="en-US" sz="1000" dirty="0">
                <a:effectLst/>
                <a:ea typeface="Times New Roman" panose="02020603050405020304" pitchFamily="18" charset="0"/>
              </a:rPr>
              <a:t>Anita Howe</a:t>
            </a:r>
            <a:r>
              <a:rPr lang="en-US" sz="1000" baseline="30000" dirty="0">
                <a:effectLst/>
                <a:ea typeface="Times New Roman" panose="02020603050405020304" pitchFamily="18" charset="0"/>
              </a:rPr>
              <a:t>21</a:t>
            </a:r>
            <a:r>
              <a:rPr lang="de-DE" sz="1000" dirty="0">
                <a:effectLst/>
                <a:ea typeface="Arial" panose="020B0604020202020204" pitchFamily="34" charset="0"/>
              </a:rPr>
              <a:t>, </a:t>
            </a:r>
            <a:r>
              <a:rPr lang="en-US" sz="1000" u="sng" dirty="0">
                <a:effectLst/>
                <a:ea typeface="Times New Roman" panose="02020603050405020304" pitchFamily="18" charset="0"/>
              </a:rPr>
              <a:t>Federico Garcia Garcia</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Francesca Ceccherini Silberstein</a:t>
            </a:r>
            <a:r>
              <a:rPr lang="en-US" sz="1000" baseline="30000" dirty="0">
                <a:effectLst/>
                <a:ea typeface="Times New Roman" panose="02020603050405020304" pitchFamily="18" charset="0"/>
              </a:rPr>
              <a:t>3</a:t>
            </a:r>
            <a:r>
              <a:rPr lang="de-DE" sz="1000" dirty="0">
                <a:effectLst/>
                <a:ea typeface="Arial" panose="020B0604020202020204" pitchFamily="34" charset="0"/>
              </a:rPr>
              <a:t>, </a:t>
            </a:r>
            <a:r>
              <a:rPr lang="en-US" sz="1000" dirty="0">
                <a:effectLst/>
                <a:ea typeface="Times New Roman" panose="02020603050405020304" pitchFamily="18" charset="0"/>
              </a:rPr>
              <a:t>Christoph Sarrazin</a:t>
            </a:r>
            <a:r>
              <a:rPr lang="en-US" sz="1000" baseline="30000" dirty="0">
                <a:effectLst/>
                <a:ea typeface="Times New Roman" panose="02020603050405020304" pitchFamily="18" charset="0"/>
              </a:rPr>
              <a:t>2 22</a:t>
            </a:r>
          </a:p>
          <a:p>
            <a:pPr marL="0" indent="0" algn="just">
              <a:spcAft>
                <a:spcPts val="0"/>
              </a:spcAft>
              <a:buNone/>
            </a:pPr>
            <a:endParaRPr lang="en-GB" sz="1000" dirty="0">
              <a:effectLst/>
              <a:ea typeface="Times New Roman" panose="02020603050405020304" pitchFamily="18" charset="0"/>
            </a:endParaRPr>
          </a:p>
          <a:p>
            <a:pPr marL="0" indent="0" algn="just">
              <a:spcAft>
                <a:spcPts val="0"/>
              </a:spcAft>
              <a:buNone/>
            </a:pPr>
            <a:r>
              <a:rPr lang="en-US" sz="1000" i="1" baseline="30000" dirty="0">
                <a:effectLst/>
                <a:ea typeface="Times New Roman" panose="02020603050405020304" pitchFamily="18" charset="0"/>
              </a:rPr>
              <a:t>1</a:t>
            </a:r>
            <a:r>
              <a:rPr lang="en-US" sz="1000" i="1" dirty="0">
                <a:effectLst/>
                <a:ea typeface="Times New Roman" panose="02020603050405020304" pitchFamily="18" charset="0"/>
              </a:rPr>
              <a:t>University Hospital San Cecilio, Clinical Microbiology Unit, Spain</a:t>
            </a:r>
            <a:r>
              <a:rPr lang="de-DE" sz="1000" dirty="0">
                <a:effectLst/>
                <a:ea typeface="Arial" panose="020B0604020202020204" pitchFamily="34" charset="0"/>
              </a:rPr>
              <a:t>, </a:t>
            </a:r>
            <a:r>
              <a:rPr lang="en-US" sz="1000" i="1" baseline="30000" dirty="0">
                <a:effectLst/>
                <a:ea typeface="Times New Roman" panose="02020603050405020304" pitchFamily="18" charset="0"/>
              </a:rPr>
              <a:t>2</a:t>
            </a:r>
            <a:r>
              <a:rPr lang="en-US" sz="1000" i="1" dirty="0">
                <a:effectLst/>
                <a:ea typeface="Times New Roman" panose="02020603050405020304" pitchFamily="18" charset="0"/>
              </a:rPr>
              <a:t>University Hospital Frankfurt, Department of Internal Medicine 1, Germany</a:t>
            </a:r>
            <a:r>
              <a:rPr lang="de-DE" sz="1000" dirty="0">
                <a:effectLst/>
                <a:ea typeface="Arial" panose="020B0604020202020204" pitchFamily="34" charset="0"/>
              </a:rPr>
              <a:t>, </a:t>
            </a:r>
            <a:r>
              <a:rPr lang="en-US" sz="1000" i="1" baseline="30000" dirty="0">
                <a:effectLst/>
                <a:ea typeface="Times New Roman" panose="02020603050405020304" pitchFamily="18" charset="0"/>
              </a:rPr>
              <a:t>3</a:t>
            </a:r>
            <a:r>
              <a:rPr lang="en-US" sz="1000" i="1" dirty="0">
                <a:effectLst/>
                <a:ea typeface="Times New Roman" panose="02020603050405020304" pitchFamily="18" charset="0"/>
              </a:rPr>
              <a:t>University of Rome Tor Vergata, Department of Experimental Medicine, Italy</a:t>
            </a:r>
            <a:r>
              <a:rPr lang="de-DE" sz="1000" dirty="0">
                <a:effectLst/>
                <a:ea typeface="Arial" panose="020B0604020202020204" pitchFamily="34" charset="0"/>
              </a:rPr>
              <a:t>, </a:t>
            </a:r>
            <a:r>
              <a:rPr lang="en-US" sz="1000" i="1" baseline="30000" dirty="0">
                <a:effectLst/>
                <a:ea typeface="Times New Roman" panose="02020603050405020304" pitchFamily="18" charset="0"/>
              </a:rPr>
              <a:t>4</a:t>
            </a:r>
            <a:r>
              <a:rPr lang="en-US" sz="1000" i="1" dirty="0">
                <a:effectLst/>
                <a:ea typeface="Times New Roman" panose="02020603050405020304" pitchFamily="18" charset="0"/>
              </a:rPr>
              <a:t>Hôpital Henri Mondor, Department of Virology, France</a:t>
            </a:r>
            <a:r>
              <a:rPr lang="de-DE" sz="1000" dirty="0">
                <a:effectLst/>
                <a:ea typeface="Arial" panose="020B0604020202020204" pitchFamily="34" charset="0"/>
              </a:rPr>
              <a:t>, </a:t>
            </a:r>
            <a:r>
              <a:rPr lang="en-US" sz="1000" i="1" baseline="30000" dirty="0">
                <a:effectLst/>
                <a:ea typeface="Times New Roman" panose="02020603050405020304" pitchFamily="18" charset="0"/>
              </a:rPr>
              <a:t>5</a:t>
            </a:r>
            <a:r>
              <a:rPr lang="en-US" sz="1000" i="1" dirty="0">
                <a:effectLst/>
                <a:ea typeface="Times New Roman" panose="02020603050405020304" pitchFamily="18" charset="0"/>
              </a:rPr>
              <a:t>University Hospital Zürich, Swiss Hepato-Pancreato-Biliary Center and Department of Gastroenterology and Hepatology, Switzerland</a:t>
            </a:r>
            <a:r>
              <a:rPr lang="de-DE" sz="1000" dirty="0">
                <a:effectLst/>
                <a:ea typeface="Arial" panose="020B0604020202020204" pitchFamily="34" charset="0"/>
              </a:rPr>
              <a:t>, </a:t>
            </a:r>
            <a:r>
              <a:rPr lang="en-US" sz="1000" i="1" baseline="30000" dirty="0">
                <a:effectLst/>
                <a:ea typeface="Times New Roman" panose="02020603050405020304" pitchFamily="18" charset="0"/>
              </a:rPr>
              <a:t>6</a:t>
            </a:r>
            <a:r>
              <a:rPr lang="en-US" sz="1000" i="1" dirty="0">
                <a:effectLst/>
                <a:ea typeface="Times New Roman" panose="02020603050405020304" pitchFamily="18" charset="0"/>
              </a:rPr>
              <a:t>Irccs Policlinic Foundation San Matteo, Molecular Virology Unit, Microbiology and Virology Department, Italy</a:t>
            </a:r>
            <a:r>
              <a:rPr lang="de-DE" sz="1000" dirty="0">
                <a:effectLst/>
                <a:ea typeface="Arial" panose="020B0604020202020204" pitchFamily="34" charset="0"/>
              </a:rPr>
              <a:t>, </a:t>
            </a:r>
            <a:r>
              <a:rPr lang="en-US" sz="1000" i="1" baseline="30000" dirty="0">
                <a:effectLst/>
                <a:ea typeface="Times New Roman" panose="02020603050405020304" pitchFamily="18" charset="0"/>
              </a:rPr>
              <a:t>7</a:t>
            </a:r>
            <a:r>
              <a:rPr lang="en-US" sz="1000" i="1" dirty="0">
                <a:effectLst/>
                <a:ea typeface="Times New Roman" panose="02020603050405020304" pitchFamily="18" charset="0"/>
              </a:rPr>
              <a:t>Marqués de Valdecilla University Hospital, Departament of Hepatology, Spain</a:t>
            </a:r>
            <a:r>
              <a:rPr lang="de-DE" sz="1000" dirty="0">
                <a:effectLst/>
                <a:ea typeface="Arial" panose="020B0604020202020204" pitchFamily="34" charset="0"/>
              </a:rPr>
              <a:t>, </a:t>
            </a:r>
            <a:r>
              <a:rPr lang="en-US" sz="1000" i="1" baseline="30000" dirty="0">
                <a:effectLst/>
                <a:ea typeface="Times New Roman" panose="02020603050405020304" pitchFamily="18" charset="0"/>
              </a:rPr>
              <a:t>8</a:t>
            </a:r>
            <a:r>
              <a:rPr lang="en-US" sz="1000" i="1" dirty="0">
                <a:effectLst/>
                <a:ea typeface="Times New Roman" panose="02020603050405020304" pitchFamily="18" charset="0"/>
              </a:rPr>
              <a:t>Medical University of Graz, Department of Gastroenterology and Hepatology, Austria</a:t>
            </a:r>
            <a:r>
              <a:rPr lang="de-DE" sz="1000" dirty="0">
                <a:effectLst/>
                <a:ea typeface="Arial" panose="020B0604020202020204" pitchFamily="34" charset="0"/>
              </a:rPr>
              <a:t>, </a:t>
            </a:r>
            <a:r>
              <a:rPr lang="en-US" sz="1000" i="1" baseline="30000" dirty="0">
                <a:effectLst/>
                <a:ea typeface="Times New Roman" panose="02020603050405020304" pitchFamily="18" charset="0"/>
              </a:rPr>
              <a:t>9</a:t>
            </a:r>
            <a:r>
              <a:rPr lang="en-US" sz="1000" i="1" dirty="0">
                <a:effectLst/>
                <a:ea typeface="Times New Roman" panose="02020603050405020304" pitchFamily="18" charset="0"/>
              </a:rPr>
              <a:t>University of Study in Campania L. Vanvitelli, Department of Mental Health and Public Medicine, Infectious Diseases Unit, Italy</a:t>
            </a:r>
            <a:r>
              <a:rPr lang="de-DE" sz="1000" dirty="0">
                <a:effectLst/>
                <a:ea typeface="Arial" panose="020B0604020202020204" pitchFamily="34" charset="0"/>
              </a:rPr>
              <a:t>, </a:t>
            </a:r>
            <a:r>
              <a:rPr lang="en-US" sz="1000" i="1" baseline="30000" dirty="0">
                <a:effectLst/>
                <a:ea typeface="Times New Roman" panose="02020603050405020304" pitchFamily="18" charset="0"/>
              </a:rPr>
              <a:t>10</a:t>
            </a:r>
            <a:r>
              <a:rPr lang="en-US" sz="1000" i="1" dirty="0">
                <a:effectLst/>
                <a:ea typeface="Times New Roman" panose="02020603050405020304" pitchFamily="18" charset="0"/>
              </a:rPr>
              <a:t>University Hospital Donostia, Infectious Diseases Unit, Spain</a:t>
            </a:r>
            <a:r>
              <a:rPr lang="de-DE" sz="1000" dirty="0">
                <a:effectLst/>
                <a:ea typeface="Arial" panose="020B0604020202020204" pitchFamily="34" charset="0"/>
              </a:rPr>
              <a:t>, </a:t>
            </a:r>
            <a:r>
              <a:rPr lang="en-US" sz="1000" i="1" baseline="30000" dirty="0">
                <a:effectLst/>
                <a:ea typeface="Times New Roman" panose="02020603050405020304" pitchFamily="18" charset="0"/>
              </a:rPr>
              <a:t>11</a:t>
            </a:r>
            <a:r>
              <a:rPr lang="en-US" sz="1000" i="1" dirty="0">
                <a:effectLst/>
                <a:ea typeface="Times New Roman" panose="02020603050405020304" pitchFamily="18" charset="0"/>
              </a:rPr>
              <a:t> Hospital Regional de Málaga, Hepatology Unit, Spain</a:t>
            </a:r>
            <a:r>
              <a:rPr lang="de-DE" sz="1000" dirty="0">
                <a:effectLst/>
                <a:ea typeface="Arial" panose="020B0604020202020204" pitchFamily="34" charset="0"/>
              </a:rPr>
              <a:t>, </a:t>
            </a:r>
            <a:r>
              <a:rPr lang="en-US" sz="1000" i="1" baseline="30000" dirty="0">
                <a:effectLst/>
                <a:ea typeface="Times New Roman" panose="02020603050405020304" pitchFamily="18" charset="0"/>
              </a:rPr>
              <a:t>12</a:t>
            </a:r>
            <a:r>
              <a:rPr lang="en-US" sz="1000" i="1" dirty="0">
                <a:effectLst/>
                <a:ea typeface="Times New Roman" panose="02020603050405020304" pitchFamily="18" charset="0"/>
              </a:rPr>
              <a:t>University of Milan, Division of Gastroenterology and Hepatology, Italy</a:t>
            </a:r>
            <a:r>
              <a:rPr lang="de-DE" sz="1000" dirty="0">
                <a:effectLst/>
                <a:ea typeface="Arial" panose="020B0604020202020204" pitchFamily="34" charset="0"/>
              </a:rPr>
              <a:t>, </a:t>
            </a:r>
            <a:r>
              <a:rPr lang="en-US" sz="1000" i="1" baseline="30000" dirty="0">
                <a:effectLst/>
                <a:ea typeface="Times New Roman" panose="02020603050405020304" pitchFamily="18" charset="0"/>
              </a:rPr>
              <a:t>13</a:t>
            </a:r>
            <a:r>
              <a:rPr lang="en-US" sz="1000" i="1" dirty="0">
                <a:effectLst/>
                <a:ea typeface="Times New Roman" panose="02020603050405020304" pitchFamily="18" charset="0"/>
              </a:rPr>
              <a:t>University Hospital Virgen del Rocío, Hepatology Unit, Spain</a:t>
            </a:r>
            <a:r>
              <a:rPr lang="de-DE" sz="1000" dirty="0">
                <a:effectLst/>
                <a:ea typeface="Arial" panose="020B0604020202020204" pitchFamily="34" charset="0"/>
              </a:rPr>
              <a:t>, </a:t>
            </a:r>
            <a:r>
              <a:rPr lang="en-US" sz="1000" i="1" baseline="30000" dirty="0">
                <a:effectLst/>
                <a:ea typeface="Times New Roman" panose="02020603050405020304" pitchFamily="18" charset="0"/>
              </a:rPr>
              <a:t>14</a:t>
            </a:r>
            <a:r>
              <a:rPr lang="en-US" sz="1000" i="1" dirty="0">
                <a:effectLst/>
                <a:ea typeface="Times New Roman" panose="02020603050405020304" pitchFamily="18" charset="0"/>
              </a:rPr>
              <a:t>ASST Papa Giovanni XXIII, Department of Laboratory Medicine, Italy</a:t>
            </a:r>
            <a:r>
              <a:rPr lang="de-DE" sz="1000" dirty="0">
                <a:effectLst/>
                <a:ea typeface="Arial" panose="020B0604020202020204" pitchFamily="34" charset="0"/>
              </a:rPr>
              <a:t>, </a:t>
            </a:r>
            <a:r>
              <a:rPr lang="en-US" sz="1000" i="1" baseline="30000" dirty="0">
                <a:effectLst/>
                <a:ea typeface="Times New Roman" panose="02020603050405020304" pitchFamily="18" charset="0"/>
              </a:rPr>
              <a:t>15</a:t>
            </a:r>
            <a:r>
              <a:rPr lang="en-US" sz="1000" i="1" dirty="0">
                <a:effectLst/>
                <a:ea typeface="Times New Roman" panose="02020603050405020304" pitchFamily="18" charset="0"/>
              </a:rPr>
              <a:t>Hospital Costa del Sol, Gastrointestinal Unit, Spain</a:t>
            </a:r>
            <a:r>
              <a:rPr lang="de-DE" sz="1000" dirty="0">
                <a:effectLst/>
                <a:ea typeface="Arial" panose="020B0604020202020204" pitchFamily="34" charset="0"/>
              </a:rPr>
              <a:t>, </a:t>
            </a:r>
            <a:r>
              <a:rPr lang="en-US" sz="1000" i="1" baseline="30000" dirty="0">
                <a:effectLst/>
                <a:ea typeface="Times New Roman" panose="02020603050405020304" pitchFamily="18" charset="0"/>
              </a:rPr>
              <a:t>16</a:t>
            </a:r>
            <a:r>
              <a:rPr lang="en-US" sz="1000" i="1" dirty="0">
                <a:effectLst/>
                <a:ea typeface="Times New Roman" panose="02020603050405020304" pitchFamily="18" charset="0"/>
              </a:rPr>
              <a:t>Hospital General de Valencia, Infectious Diseases Unit, Spain</a:t>
            </a:r>
            <a:r>
              <a:rPr lang="de-DE" sz="1000" dirty="0">
                <a:effectLst/>
                <a:ea typeface="Arial" panose="020B0604020202020204" pitchFamily="34" charset="0"/>
              </a:rPr>
              <a:t>, </a:t>
            </a:r>
            <a:r>
              <a:rPr lang="en-US" sz="1000" i="1" baseline="30000" dirty="0">
                <a:effectLst/>
                <a:ea typeface="Times New Roman" panose="02020603050405020304" pitchFamily="18" charset="0"/>
              </a:rPr>
              <a:t>17</a:t>
            </a:r>
            <a:r>
              <a:rPr lang="en-US" sz="1000" i="1" dirty="0">
                <a:effectLst/>
                <a:ea typeface="Times New Roman" panose="02020603050405020304" pitchFamily="18" charset="0"/>
              </a:rPr>
              <a:t>Medical University of Innsbruck, Department of Medicine I, Gastroenterology, Hepatology and Endocrinology, Austria</a:t>
            </a:r>
            <a:r>
              <a:rPr lang="de-DE" sz="1000" dirty="0">
                <a:effectLst/>
                <a:ea typeface="Arial" panose="020B0604020202020204" pitchFamily="34" charset="0"/>
              </a:rPr>
              <a:t>, </a:t>
            </a:r>
            <a:r>
              <a:rPr lang="en-US" sz="1000" i="1" baseline="30000" dirty="0">
                <a:effectLst/>
                <a:ea typeface="Times New Roman" panose="02020603050405020304" pitchFamily="18" charset="0"/>
              </a:rPr>
              <a:t>18</a:t>
            </a:r>
            <a:r>
              <a:rPr lang="en-US" sz="1000" i="1" dirty="0">
                <a:effectLst/>
                <a:ea typeface="Times New Roman" panose="02020603050405020304" pitchFamily="18" charset="0"/>
              </a:rPr>
              <a:t>ASST Grande Ospedale Metropolitano Niguarda, Infectious Diseases Unit, Italy</a:t>
            </a:r>
            <a:r>
              <a:rPr lang="de-DE" sz="1000" dirty="0">
                <a:effectLst/>
                <a:ea typeface="Arial" panose="020B0604020202020204" pitchFamily="34" charset="0"/>
              </a:rPr>
              <a:t>, </a:t>
            </a:r>
            <a:r>
              <a:rPr lang="en-US" sz="1000" i="1" baseline="30000" dirty="0">
                <a:effectLst/>
                <a:ea typeface="Times New Roman" panose="02020603050405020304" pitchFamily="18" charset="0"/>
              </a:rPr>
              <a:t>19</a:t>
            </a:r>
            <a:r>
              <a:rPr lang="en-US" sz="1000" i="1" dirty="0">
                <a:effectLst/>
                <a:ea typeface="Times New Roman" panose="02020603050405020304" pitchFamily="18" charset="0"/>
              </a:rPr>
              <a:t>University of Tübingen, Department of Internal Medicine I, Germany</a:t>
            </a:r>
            <a:r>
              <a:rPr lang="de-DE" sz="1000" dirty="0">
                <a:effectLst/>
                <a:ea typeface="Arial" panose="020B0604020202020204" pitchFamily="34" charset="0"/>
              </a:rPr>
              <a:t>, </a:t>
            </a:r>
            <a:r>
              <a:rPr lang="en-US" sz="1000" i="1" baseline="30000" dirty="0">
                <a:effectLst/>
                <a:ea typeface="Times New Roman" panose="02020603050405020304" pitchFamily="18" charset="0"/>
              </a:rPr>
              <a:t>20</a:t>
            </a:r>
            <a:r>
              <a:rPr lang="en-US" sz="1000" i="1" dirty="0">
                <a:effectLst/>
                <a:ea typeface="Times New Roman" panose="02020603050405020304" pitchFamily="18" charset="0"/>
              </a:rPr>
              <a:t>University of Sydney and Westmead Hospital, Westmead Institute for Medical Research, Australia</a:t>
            </a:r>
            <a:r>
              <a:rPr lang="de-DE" sz="1000" dirty="0">
                <a:effectLst/>
                <a:ea typeface="Arial" panose="020B0604020202020204" pitchFamily="34" charset="0"/>
              </a:rPr>
              <a:t>, </a:t>
            </a:r>
            <a:r>
              <a:rPr lang="en-US" sz="1000" i="1" baseline="30000" dirty="0">
                <a:effectLst/>
                <a:ea typeface="Times New Roman" panose="02020603050405020304" pitchFamily="18" charset="0"/>
              </a:rPr>
              <a:t>21</a:t>
            </a:r>
            <a:r>
              <a:rPr lang="en-US" sz="1000" i="1" dirty="0">
                <a:effectLst/>
                <a:ea typeface="Times New Roman" panose="02020603050405020304" pitchFamily="18" charset="0"/>
              </a:rPr>
              <a:t>St Paul's Hospital, Centre for Excellence in HIV/AIDS, Canada</a:t>
            </a:r>
            <a:r>
              <a:rPr lang="de-DE" sz="1000" dirty="0">
                <a:effectLst/>
                <a:ea typeface="Arial" panose="020B0604020202020204" pitchFamily="34" charset="0"/>
              </a:rPr>
              <a:t>, </a:t>
            </a:r>
            <a:r>
              <a:rPr lang="en-US" sz="1000" i="1" baseline="30000" dirty="0">
                <a:effectLst/>
                <a:ea typeface="Times New Roman" panose="02020603050405020304" pitchFamily="18" charset="0"/>
              </a:rPr>
              <a:t>22</a:t>
            </a:r>
            <a:r>
              <a:rPr lang="en-US" sz="1000" i="1" dirty="0">
                <a:effectLst/>
                <a:ea typeface="Times New Roman" panose="02020603050405020304" pitchFamily="18" charset="0"/>
              </a:rPr>
              <a:t>St. Josefs Hospital, Medizinische Klinik 2, Germany</a:t>
            </a:r>
            <a:endParaRPr lang="en-GB" sz="1000" dirty="0">
              <a:effectLst/>
              <a:ea typeface="Times New Roman" panose="02020603050405020304" pitchFamily="18" charset="0"/>
            </a:endParaRPr>
          </a:p>
          <a:p>
            <a:pPr marL="0" indent="0" algn="just">
              <a:spcAft>
                <a:spcPts val="0"/>
              </a:spcAft>
              <a:buNone/>
            </a:pPr>
            <a:r>
              <a:rPr lang="en-US" sz="1000" dirty="0">
                <a:effectLst/>
                <a:ea typeface="Times New Roman" panose="02020603050405020304" pitchFamily="18" charset="0"/>
              </a:rPr>
              <a:t>Email:</a:t>
            </a:r>
            <a:r>
              <a:rPr lang="en-US" sz="1000" i="1" dirty="0">
                <a:effectLst/>
                <a:ea typeface="Times New Roman" panose="02020603050405020304" pitchFamily="18" charset="0"/>
              </a:rPr>
              <a:t> </a:t>
            </a:r>
            <a:r>
              <a:rPr lang="en-US" sz="1000" dirty="0">
                <a:effectLst/>
                <a:ea typeface="Times New Roman" panose="02020603050405020304" pitchFamily="18" charset="0"/>
              </a:rPr>
              <a:t>fegarcia@ugr.es</a:t>
            </a:r>
            <a:endParaRPr lang="en-GB" sz="1000" dirty="0">
              <a:effectLst/>
              <a:ea typeface="Times New Roman" panose="02020603050405020304" pitchFamily="18" charset="0"/>
            </a:endParaRPr>
          </a:p>
          <a:p>
            <a:pPr marL="0" indent="0" algn="just">
              <a:spcAft>
                <a:spcPts val="0"/>
              </a:spcAft>
              <a:buNone/>
            </a:pPr>
            <a:r>
              <a:rPr lang="en-US" sz="1000" b="1" dirty="0">
                <a:effectLst/>
                <a:ea typeface="Times New Roman" panose="02020603050405020304" pitchFamily="18" charset="0"/>
              </a:rPr>
              <a:t> </a:t>
            </a:r>
            <a:endParaRPr lang="en-GB" sz="1000" dirty="0">
              <a:effectLst/>
              <a:ea typeface="Times New Roman" panose="02020603050405020304" pitchFamily="18" charset="0"/>
            </a:endParaRPr>
          </a:p>
          <a:p>
            <a:pPr marL="0" indent="0" algn="just">
              <a:lnSpc>
                <a:spcPct val="115000"/>
              </a:lnSpc>
              <a:spcAft>
                <a:spcPts val="0"/>
              </a:spcAft>
              <a:buNone/>
            </a:pPr>
            <a:r>
              <a:rPr lang="en-US" sz="1000" b="1" dirty="0">
                <a:effectLst/>
                <a:ea typeface="Times New Roman" panose="02020603050405020304" pitchFamily="18" charset="0"/>
              </a:rPr>
              <a:t>Background and aims:</a:t>
            </a:r>
            <a:r>
              <a:rPr lang="en-GB" sz="1000" dirty="0">
                <a:effectLst/>
                <a:ea typeface="Calibri" panose="020F0502020204030204" pitchFamily="34" charset="0"/>
              </a:rPr>
              <a:t> Treatment of chronic hepatitis C virus (HCV) infection with new regimens [Glecaprevir and Pibrentasvir (G/P) or Voxilaprevir/Velpatasvir/Sofosbuvir (VVS) results in high sustained virologic response (SVR) rates both in clinical trials and real world. Here we present real world data on the characteristics of G/P or VSS failure patients from the real world international SHARED collaboration.</a:t>
            </a:r>
            <a:endParaRPr lang="en-GB" sz="1000" dirty="0">
              <a:effectLst/>
              <a:ea typeface="Times New Roman" panose="02020603050405020304" pitchFamily="18" charset="0"/>
            </a:endParaRPr>
          </a:p>
          <a:p>
            <a:pPr marL="0" indent="0" algn="just">
              <a:lnSpc>
                <a:spcPct val="115000"/>
              </a:lnSpc>
              <a:spcAft>
                <a:spcPts val="0"/>
              </a:spcAft>
              <a:buNone/>
            </a:pPr>
            <a:endParaRPr lang="en-US" sz="1000" b="1" dirty="0">
              <a:effectLst/>
              <a:ea typeface="Calibri" panose="020F0502020204030204" pitchFamily="34" charset="0"/>
            </a:endParaRPr>
          </a:p>
          <a:p>
            <a:pPr marL="0" indent="0" algn="just">
              <a:lnSpc>
                <a:spcPct val="115000"/>
              </a:lnSpc>
              <a:spcAft>
                <a:spcPts val="0"/>
              </a:spcAft>
              <a:buNone/>
            </a:pPr>
            <a:r>
              <a:rPr lang="en-US" sz="1000" b="1" dirty="0">
                <a:effectLst/>
                <a:ea typeface="Calibri" panose="020F0502020204030204" pitchFamily="34" charset="0"/>
              </a:rPr>
              <a:t>Method:</a:t>
            </a:r>
            <a:r>
              <a:rPr lang="en-US" sz="1000" dirty="0">
                <a:effectLst/>
                <a:ea typeface="Calibri" panose="020F0502020204030204" pitchFamily="34" charset="0"/>
              </a:rPr>
              <a:t> Virological and clinical Information were obtained from resistance databases within the SHARED collaboration. Population sequencing of NS3, NS5A and NSB5 was conducted and RASs conferring a &gt;2-fold increased DAA susceptibility were analyzed. Clinical and virological data were collected retrospectively.</a:t>
            </a:r>
            <a:endParaRPr lang="en-GB" sz="1000" dirty="0">
              <a:effectLst/>
              <a:ea typeface="Times New Roman" panose="02020603050405020304" pitchFamily="18" charset="0"/>
            </a:endParaRPr>
          </a:p>
          <a:p>
            <a:pPr marL="0" indent="0" algn="just">
              <a:lnSpc>
                <a:spcPct val="115000"/>
              </a:lnSpc>
              <a:spcAft>
                <a:spcPts val="0"/>
              </a:spcAft>
              <a:buNone/>
            </a:pPr>
            <a:endParaRPr lang="en-US" sz="1000" b="1" dirty="0">
              <a:effectLst/>
              <a:ea typeface="Calibri" panose="020F0502020204030204" pitchFamily="34" charset="0"/>
            </a:endParaRPr>
          </a:p>
          <a:p>
            <a:pPr marL="0" indent="0" algn="just">
              <a:lnSpc>
                <a:spcPct val="115000"/>
              </a:lnSpc>
              <a:spcAft>
                <a:spcPts val="0"/>
              </a:spcAft>
              <a:buNone/>
            </a:pPr>
            <a:r>
              <a:rPr lang="en-US" sz="1000" b="1" dirty="0">
                <a:effectLst/>
                <a:ea typeface="Calibri" panose="020F0502020204030204" pitchFamily="34" charset="0"/>
              </a:rPr>
              <a:t>Results:</a:t>
            </a:r>
            <a:r>
              <a:rPr lang="en-US" sz="1000" dirty="0">
                <a:effectLst/>
                <a:ea typeface="Calibri" panose="020F0502020204030204" pitchFamily="34" charset="0"/>
              </a:rPr>
              <a:t> Altogether 133 patients had a virologic treatment failure to G/P or VVS; 77% of patients were male, with a mean age of 56 years (IQR, 49-63). The majority of patients was infected with genotype (GT) 3a (n=50, 38%), while 37 individuals had GT1a, 17 had GT1b, 17 had GT2c, 4 had GT2a, 5 had GT4d and 3 was infected with rare subtypes (GT3b, GT4k and GT6q). Cirrhosis was detected in 34 patients. Ninety-nine patients had a virologic failure to G/P: 33% failed without any NS3 or NS5A RAS, while 57% of patients developed RASs in NS5A and 14% in NS3. NS5A RAS presence was different according to HCV GT (&gt; 70% in GT1a and GT3, 40% in GT1b and 21% in GT2a/c). The most frequent RASs were Y93H in NS5A and D/Q168L in NS3. Interestingly, a combination of two or more RASs in NS5A was frequently detected in GT1a and GT3 (two n=36; three n=8). Thirty-four patients had a virologic failure to VVS retreatment (mainly with GT3, GT1a and GT1b). Prior to VVS initiation, 76% of patients harbored NS5A RASs with high frequencies (60%) of Y93 variants, whereas NS3 D168 RASs were uncommon (30%). After VVS failure, the NS5A resistance profile was identical compared to baseline in the majority of patients (65%) and NS3 D168 frequencies were reduced (16%). NS5B SOF RASs were uncommon.</a:t>
            </a:r>
            <a:endParaRPr lang="en-GB" sz="1000" dirty="0">
              <a:effectLst/>
              <a:ea typeface="Times New Roman" panose="02020603050405020304" pitchFamily="18" charset="0"/>
            </a:endParaRPr>
          </a:p>
          <a:p>
            <a:pPr marL="0" indent="0">
              <a:buNone/>
            </a:pPr>
            <a:endParaRPr lang="en-US" sz="1000" b="1" dirty="0">
              <a:effectLst/>
              <a:ea typeface="Calibri" panose="020F0502020204030204" pitchFamily="34" charset="0"/>
            </a:endParaRPr>
          </a:p>
          <a:p>
            <a:pPr marL="0" indent="0">
              <a:buNone/>
            </a:pPr>
            <a:r>
              <a:rPr lang="en-US" sz="1000" b="1" dirty="0">
                <a:effectLst/>
                <a:ea typeface="Calibri" panose="020F0502020204030204" pitchFamily="34" charset="0"/>
              </a:rPr>
              <a:t>Conclusion:</a:t>
            </a:r>
            <a:r>
              <a:rPr lang="en-US" sz="1000" dirty="0">
                <a:effectLst/>
                <a:ea typeface="Calibri" panose="020F0502020204030204" pitchFamily="34" charset="0"/>
              </a:rPr>
              <a:t> After G/P failure, NS5A RASs were frequently observed as dual and triple combination patterns, especially in patients infected by genotypes 3 and 1a. Failure to VVS was mainly observed in patients infected with genotype 3a, with rare occurrence of NS3 and NS5B RASs and a resistance profile of RASs in NS5A that was maintained from previous treatments.</a:t>
            </a:r>
            <a:endParaRPr lang="en-GB" sz="1000" dirty="0">
              <a:effectLs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928199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US" sz="1000" b="0" i="1" u="none" strike="noStrike" kern="1200" cap="none" spc="0" normalizeH="0" baseline="0" noProof="0" dirty="0">
                <a:ln>
                  <a:noFill/>
                </a:ln>
                <a:solidFill>
                  <a:prstClr val="black"/>
                </a:solidFill>
                <a:effectLst/>
                <a:uLnTx/>
                <a:uFillTx/>
              </a:rPr>
              <a:t>Abbreviations: </a:t>
            </a:r>
            <a:r>
              <a:rPr lang="en-US" sz="1000" b="0" i="1" kern="1200" dirty="0">
                <a:solidFill>
                  <a:schemeClr val="tx1"/>
                </a:solidFill>
                <a:effectLst/>
              </a:rPr>
              <a:t>CHC, chronic hepatitis C; </a:t>
            </a:r>
            <a:r>
              <a:rPr kumimoji="0" lang="en-US" sz="1000" b="0" i="1" u="none" strike="noStrike" kern="1200" cap="none" spc="0" normalizeH="0" baseline="0" noProof="0" dirty="0">
                <a:ln>
                  <a:noFill/>
                </a:ln>
                <a:solidFill>
                  <a:prstClr val="black"/>
                </a:solidFill>
                <a:effectLst/>
                <a:uLnTx/>
                <a:uFillTx/>
              </a:rPr>
              <a:t>G/P, glecaprevir and pibrentasvir; GT, genotype; RAS, resistance-associated substitution; SOF, sofosbuvir; VF, virological failure; VVS, voxilaprevir/velpatasvir/sofosbuvir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rPr>
              <a:t>AS156</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Virological characterization of patients with chronic hepatitis C and failure to a glecaprevir/pibrentasvir or voxilaprevir/velpatasvir/sofosbuvir treatment in the international SHARED collaboration</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Adolfo de Salazar</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Julia Dietz</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2</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Velia Chiara Di Maio</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3</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Slim Fourati</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4</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Beat Müllhaupt</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5</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Stefania Paolucci</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6</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Joaquin Cabezas</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7</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Rudolf E. Stauber</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8</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Nicola Coppola</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9</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Juan Arenas</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10</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Christiana Graf</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2</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Miguel Jiménez-Pérez</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Elisabetta Degasperi</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12</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Juan Manuel Pascasio</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13</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Maria Paola Callegaro</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14</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Johannes Vermehren</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2</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Jose Miguel Rosales Zabal</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15</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Giovanni Battista Gaeta</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9</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Miguel Garcia-Deltoro</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16</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Heinz Zoller</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17</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Massimo Puoti</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18</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Christoph Berg</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19</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Mark Douglas</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20</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Jean-Michel Pawlotsky</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4</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Anita Howe</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21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sng" strike="noStrike" kern="1200" cap="none" spc="0" normalizeH="0" baseline="0" noProof="0" dirty="0">
                <a:ln>
                  <a:noFill/>
                </a:ln>
                <a:solidFill>
                  <a:prstClr val="black"/>
                </a:solidFill>
                <a:effectLst/>
                <a:uLnTx/>
                <a:uFillTx/>
                <a:ea typeface="Times New Roman" panose="02020603050405020304" pitchFamily="18" charset="0"/>
              </a:rPr>
              <a:t>Federico Garcia Garcia</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Francesca Ceccherini Silberstein</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3</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Christoph Sarrazin</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2 22</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University Hospital San Cecilio, Clinical Microbiology Unit, Spain</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2</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University Hospital Frankfurt, Department of Internal Medicine 1, Germany</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3</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University of Rome Tor Vergata, Department of Experimental Medicine, Italy</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4</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Hôpital Henri Mondor, Department of Virology, France</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5</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University Hospital Zürich, Swiss Hepato-Pancreato-Biliary Center and Department of Gastroenterology and Hepatology, Switzerland</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6</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Irccs Policlinic Foundation San Matteo, Molecular Virology Unit, Microbiology and Virology Department, Italy</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7</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Marqués de Valdecilla University Hospital, Departament of Hepatology, Spain</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8</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Medical University of Graz, Department of Gastroenterology and Hepatology, Austria</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9</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University of Study in Campania L. Vanvitelli, Department of Mental Health and Public Medicine, Infectious Diseases Unit, Italy</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10</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University Hospital Donostia, Infectious Diseases Unit, Spain</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11</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 Hospital Regional de Málaga, Hepatology Unit, Spain</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12</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University of Milan, Division of Gastroenterology and Hepatology, Italy</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13</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University Hospital Virgen del Rocío, Hepatology Unit, Spain</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14</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ASST Papa Giovanni XXIII, Department of Laboratory Medicine, Italy</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15</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Hospital Costa del Sol, Gastrointestinal Unit, Spain</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16</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Hospital General de Valencia, Infectious Diseases Unit, Spain</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17</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Medical University of Innsbruck, Department of Medicine I, Gastroenterology, Hepatology and Endocrinology, Austria</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18</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ASST Grande Ospedale Metropolitano Niguarda, Infectious Diseases Unit, Italy</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19</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University of Tübingen, Department of Internal Medicine I, Germany</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20</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University of Sydney and Westmead Hospital, Westmead Institute for Medical Research, Australia</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21</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St Paul's Hospital, Centre for Excellence in HIV/AIDS, Canada</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22</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St. Josefs Hospital, Medizinische Klinik 2, Germany</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Email:</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fegarcia@ugr.es</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 </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Background and aims:</a:t>
            </a:r>
            <a:r>
              <a:rPr kumimoji="0" lang="en-GB" sz="1000" b="0" i="0" u="none" strike="noStrike" kern="1200" cap="none" spc="0" normalizeH="0" baseline="0" noProof="0" dirty="0">
                <a:ln>
                  <a:noFill/>
                </a:ln>
                <a:solidFill>
                  <a:prstClr val="black"/>
                </a:solidFill>
                <a:effectLst/>
                <a:uLnTx/>
                <a:uFillTx/>
                <a:ea typeface="Calibri" panose="020F0502020204030204" pitchFamily="34" charset="0"/>
              </a:rPr>
              <a:t> Treatment of chronic hepatitis C virus (HCV) infection with new regimens [Glecaprevir and Pibrentasvir (G/P) or Voxilaprevir/Velpatasvir/Sofosbuvir (VVS) results in high sustained virologic response (SVR) rates both in clinical trials and real world. Here we present real world data on the characteristics of G/P or VSS failure patients from the real world international SHARED collaboration.</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ea typeface="Calibri" panose="020F0502020204030204" pitchFamily="34"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Calibri" panose="020F0502020204030204" pitchFamily="34" charset="0"/>
              </a:rPr>
              <a:t>Method:</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Virological and clinical Information were obtained from resistance databases within the SHARED collaboration. Population sequencing of NS3, NS5A and NSB5 was conducted and RASs conferring a &gt;2-fold increased DAA susceptibility were analyzed. Clinical and virological data were collected retrospectively.</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ea typeface="Calibri" panose="020F0502020204030204" pitchFamily="34"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Calibri" panose="020F0502020204030204" pitchFamily="34" charset="0"/>
              </a:rPr>
              <a:t>Results:</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Altogether 133 patients had a virologic treatment failure to G/P or VVS; 77% of patients were male, with a mean age of 56 years (IQR, 49-63). The majority of patients was infected with genotype (GT) 3a (n=50, 38%), while 37 individuals had GT1a, 17 had GT1b, 17 had GT2c, 4 had GT2a, 5 had GT4d and 3 was infected with rare subtypes (GT3b, GT4k and GT6q). Cirrhosis was detected in 34 patients. Ninety-nine patients had a virologic failure to G/P: 33% failed without any NS3 or NS5A RAS, while 57% of patients developed RASs in NS5A and 14% in NS3. NS5A RAS presence was different according to HCV GT (&gt; 70% in GT1a and GT3, 40% in GT1b and 21% in GT2a/c). The most frequent RASs were Y93H in NS5A and D/Q168L in NS3. Interestingly, a combination of two or more RASs in NS5A was frequently detected in GT1a and GT3 (two n=36; three n=8). Thirty-four patients had a virologic failure to VVS retreatment (mainly with GT3, GT1a and GT1b). Prior to VVS initiation, 76% of patients harbored NS5A RASs with high frequencies (60%) of Y93 variants, whereas NS3 D168 RASs were uncommon (30%). After VVS failure, the NS5A resistance profile was identical compared to baseline in the majority of patients (65%) and NS3 D168 frequencies were reduced (16%). NS5B SOF RASs were uncommon.</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Calibri" panose="020F0502020204030204" pitchFamily="34" charset="0"/>
              </a:rPr>
              <a:t>Conclusion:</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After G/P failure, NS5A RASs were frequently observed as dual and triple combination patterns, especially in patients infected by genotypes 3 and 1a. Failure to VVS was mainly observed in patients infected with genotype 3a, with rare occurrence of NS3 and NS5B RASs and a resistance profile of RASs in NS5A that was maintained from previous treatments.</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indent="0">
              <a:buNone/>
            </a:pP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394387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34</a:t>
            </a:fld>
            <a:endParaRPr lang="en-GB" dirty="0"/>
          </a:p>
        </p:txBody>
      </p:sp>
    </p:spTree>
    <p:extLst>
      <p:ext uri="{BB962C8B-B14F-4D97-AF65-F5344CB8AC3E}">
        <p14:creationId xmlns:p14="http://schemas.microsoft.com/office/powerpoint/2010/main" val="4934350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US" sz="1000" b="0" i="1" u="none" strike="noStrike" kern="1200" cap="none" spc="0" normalizeH="0" baseline="0" noProof="0" dirty="0">
                <a:ln>
                  <a:noFill/>
                </a:ln>
                <a:solidFill>
                  <a:prstClr val="black"/>
                </a:solidFill>
                <a:effectLst/>
                <a:uLnTx/>
                <a:uFillTx/>
              </a:rPr>
              <a:t>Abbreviations: CHB, chronic hepatitis B; </a:t>
            </a:r>
            <a:r>
              <a:rPr kumimoji="0" lang="en-US" sz="1000" b="0" i="1" u="none" strike="noStrike" kern="1200" cap="none" spc="0" normalizeH="0" baseline="0" noProof="0" dirty="0" err="1">
                <a:ln>
                  <a:noFill/>
                </a:ln>
                <a:solidFill>
                  <a:prstClr val="black"/>
                </a:solidFill>
                <a:effectLst/>
                <a:uLnTx/>
                <a:uFillTx/>
              </a:rPr>
              <a:t>HBeAg</a:t>
            </a:r>
            <a:r>
              <a:rPr kumimoji="0" lang="en-US" sz="1000" b="0" i="1" u="none" strike="noStrike" kern="1200" cap="none" spc="0" normalizeH="0" baseline="0" noProof="0" dirty="0">
                <a:ln>
                  <a:noFill/>
                </a:ln>
                <a:solidFill>
                  <a:prstClr val="black"/>
                </a:solidFill>
                <a:effectLst/>
                <a:uLnTx/>
                <a:uFillTx/>
              </a:rPr>
              <a:t>, hepatitis B ‘e’ antigen; PCR, polymerase chain reaction; QD, once daily</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US" sz="1000" b="0" i="1" u="none" strike="noStrike" kern="1200" cap="none" spc="0" normalizeH="0" baseline="0" noProof="0" dirty="0">
              <a:ln>
                <a:noFill/>
              </a:ln>
              <a:solidFill>
                <a:prstClr val="black"/>
              </a:solidFill>
              <a:effectLst/>
              <a:uLnTx/>
              <a:uFillTx/>
            </a:endParaRPr>
          </a:p>
          <a:p>
            <a:pPr marL="0" indent="0" algn="just">
              <a:spcAft>
                <a:spcPts val="0"/>
              </a:spcAft>
              <a:buNone/>
            </a:pPr>
            <a:r>
              <a:rPr lang="en-US" sz="1000" b="1" dirty="0">
                <a:effectLst/>
                <a:ea typeface="Times New Roman" panose="02020603050405020304" pitchFamily="18" charset="0"/>
              </a:rPr>
              <a:t>SAT357</a:t>
            </a:r>
            <a:endParaRPr lang="en-GB" sz="1000" dirty="0">
              <a:effectLst/>
              <a:ea typeface="Times New Roman" panose="02020603050405020304" pitchFamily="18" charset="0"/>
            </a:endParaRPr>
          </a:p>
          <a:p>
            <a:pPr marL="0" indent="0" algn="just">
              <a:spcAft>
                <a:spcPts val="0"/>
              </a:spcAft>
              <a:buNone/>
            </a:pPr>
            <a:r>
              <a:rPr lang="en-US" sz="1000" b="1" dirty="0">
                <a:effectLst/>
                <a:ea typeface="Times New Roman" panose="02020603050405020304" pitchFamily="18" charset="0"/>
              </a:rPr>
              <a:t>Hepatitis B virus core protein variants observed in a first-in-human placebo-controlled study of a core protein inhibitor</a:t>
            </a:r>
            <a:endParaRPr lang="en-GB" sz="1000" dirty="0">
              <a:effectLst/>
              <a:ea typeface="Times New Roman" panose="02020603050405020304" pitchFamily="18" charset="0"/>
            </a:endParaRPr>
          </a:p>
          <a:p>
            <a:pPr marL="0" indent="0" algn="just">
              <a:spcAft>
                <a:spcPts val="0"/>
              </a:spcAft>
              <a:buNone/>
            </a:pPr>
            <a:r>
              <a:rPr lang="en-US" sz="1000" u="sng" dirty="0">
                <a:effectLst/>
                <a:ea typeface="Times New Roman" panose="02020603050405020304" pitchFamily="18" charset="0"/>
              </a:rPr>
              <a:t>Amy C.H. Lee</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Emily P. Thi</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Andrzej Ardzinski</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Joanne Brown</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Timothy Eley</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Nagraj Mani</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Rene Rijnbrand</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Karen Sims</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Michael J. Sofia</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Gaston Picchio</a:t>
            </a:r>
            <a:r>
              <a:rPr lang="en-US" sz="1000" baseline="30000" dirty="0">
                <a:effectLst/>
                <a:ea typeface="Times New Roman" panose="02020603050405020304" pitchFamily="18" charset="0"/>
              </a:rPr>
              <a:t>1</a:t>
            </a:r>
            <a:endParaRPr lang="en-GB" sz="1000" dirty="0">
              <a:effectLst/>
              <a:ea typeface="Times New Roman" panose="02020603050405020304" pitchFamily="18" charset="0"/>
            </a:endParaRPr>
          </a:p>
          <a:p>
            <a:pPr marL="0" indent="0" algn="just">
              <a:spcAft>
                <a:spcPts val="0"/>
              </a:spcAft>
              <a:buNone/>
            </a:pPr>
            <a:r>
              <a:rPr lang="en-US" sz="1000" i="1" baseline="30000" dirty="0">
                <a:effectLst/>
                <a:ea typeface="Times New Roman" panose="02020603050405020304" pitchFamily="18" charset="0"/>
              </a:rPr>
              <a:t>1</a:t>
            </a:r>
            <a:r>
              <a:rPr lang="en-US" sz="1000" i="1" dirty="0">
                <a:effectLst/>
                <a:ea typeface="Times New Roman" panose="02020603050405020304" pitchFamily="18" charset="0"/>
              </a:rPr>
              <a:t>Arbutus Biopharma, Warminster, United States</a:t>
            </a:r>
            <a:endParaRPr lang="en-GB" sz="1000" dirty="0">
              <a:effectLst/>
              <a:ea typeface="Times New Roman" panose="02020603050405020304" pitchFamily="18" charset="0"/>
            </a:endParaRPr>
          </a:p>
          <a:p>
            <a:pPr marL="0" indent="0" algn="just">
              <a:spcAft>
                <a:spcPts val="0"/>
              </a:spcAft>
              <a:buNone/>
            </a:pPr>
            <a:r>
              <a:rPr lang="en-US" sz="1000" dirty="0">
                <a:effectLst/>
                <a:ea typeface="Times New Roman" panose="02020603050405020304" pitchFamily="18" charset="0"/>
              </a:rPr>
              <a:t>Email:</a:t>
            </a:r>
            <a:r>
              <a:rPr lang="en-US" sz="1000" i="1" dirty="0">
                <a:effectLst/>
                <a:ea typeface="Times New Roman" panose="02020603050405020304" pitchFamily="18" charset="0"/>
              </a:rPr>
              <a:t> </a:t>
            </a:r>
            <a:r>
              <a:rPr lang="en-US" sz="1000" dirty="0">
                <a:effectLst/>
                <a:ea typeface="Times New Roman" panose="02020603050405020304" pitchFamily="18" charset="0"/>
              </a:rPr>
              <a:t>alee@arbutusbio.com</a:t>
            </a:r>
            <a:endParaRPr lang="en-GB" sz="1000" dirty="0">
              <a:effectLst/>
              <a:ea typeface="Times New Roman" panose="02020603050405020304" pitchFamily="18" charset="0"/>
            </a:endParaRPr>
          </a:p>
          <a:p>
            <a:pPr marL="0" indent="0" algn="just">
              <a:spcAft>
                <a:spcPts val="0"/>
              </a:spcAft>
              <a:buNone/>
            </a:pPr>
            <a:r>
              <a:rPr lang="en-US" sz="1000" b="1" dirty="0">
                <a:effectLst/>
                <a:ea typeface="Times New Roman" panose="02020603050405020304" pitchFamily="18" charset="0"/>
              </a:rPr>
              <a:t>  </a:t>
            </a:r>
            <a:endParaRPr lang="en-GB" sz="1000" dirty="0">
              <a:effectLst/>
              <a:ea typeface="Times New Roman" panose="02020603050405020304" pitchFamily="18" charset="0"/>
            </a:endParaRPr>
          </a:p>
          <a:p>
            <a:pPr marL="0" indent="0" algn="just">
              <a:lnSpc>
                <a:spcPct val="115000"/>
              </a:lnSpc>
              <a:spcAft>
                <a:spcPts val="0"/>
              </a:spcAft>
              <a:buNone/>
            </a:pPr>
            <a:r>
              <a:rPr lang="en-US" sz="1000" b="1" dirty="0">
                <a:effectLst/>
                <a:ea typeface="Times New Roman" panose="02020603050405020304" pitchFamily="18" charset="0"/>
              </a:rPr>
              <a:t>Background and aims:</a:t>
            </a:r>
            <a:r>
              <a:rPr lang="en-GB" sz="1000" dirty="0">
                <a:effectLst/>
                <a:ea typeface="Calibri" panose="020F0502020204030204" pitchFamily="34" charset="0"/>
              </a:rPr>
              <a:t> Functional cure rates for chronic hepatitis B (CHB) virus infection are low, necessitating the development of new therapeutic strategies such as core protein inhibitors (CIs). AB-506 is a class II CI that binds hepatitis B virus (HBV) core protein, accelerating and misdirecting capsid assembly resulting in formation of empty viral particles. One of 20 subjects on active drug in the AB-506-001 first-in-human study did not show a serum HBV DNA response, which was subsequently found to correlate with a pre-existing core I105T variant. Here we describe additional HBV core variants observed in recruited subjects focusing on amino acid positions that may be of relevance to other molecules which access the same binding pocket.</a:t>
            </a:r>
            <a:endParaRPr lang="en-GB" sz="1000" dirty="0">
              <a:effectLst/>
              <a:ea typeface="Times New Roman" panose="02020603050405020304" pitchFamily="18" charset="0"/>
            </a:endParaRPr>
          </a:p>
          <a:p>
            <a:pPr marL="0" indent="0" algn="just">
              <a:lnSpc>
                <a:spcPct val="115000"/>
              </a:lnSpc>
              <a:spcAft>
                <a:spcPts val="0"/>
              </a:spcAft>
              <a:buNone/>
            </a:pPr>
            <a:endParaRPr lang="en-US" sz="1000" b="1" dirty="0">
              <a:effectLst/>
              <a:ea typeface="Calibri" panose="020F0502020204030204" pitchFamily="34" charset="0"/>
            </a:endParaRPr>
          </a:p>
          <a:p>
            <a:pPr marL="0" indent="0" algn="just">
              <a:lnSpc>
                <a:spcPct val="115000"/>
              </a:lnSpc>
              <a:spcAft>
                <a:spcPts val="0"/>
              </a:spcAft>
              <a:buNone/>
            </a:pPr>
            <a:r>
              <a:rPr lang="en-US" sz="1000" b="1" dirty="0">
                <a:effectLst/>
                <a:ea typeface="Calibri" panose="020F0502020204030204" pitchFamily="34" charset="0"/>
              </a:rPr>
              <a:t>Method:</a:t>
            </a:r>
            <a:r>
              <a:rPr lang="en-US" sz="1000" dirty="0">
                <a:effectLst/>
                <a:ea typeface="Calibri" panose="020F0502020204030204" pitchFamily="34" charset="0"/>
              </a:rPr>
              <a:t> HBV DNA extraction was performed on plasma collected from the 24 non-cirrhotic, HBeAg-positive or -negative, HBV DNA-positive subjects enrolled in AB-506-001 (randomized 10:2 per cohort to AB-506 versus placebo) and 28 subjects that were screened but not enrolled in the study. Extracted DNA samples were subjected to HBV-specific PCR amplification followed by Illumina MiSeq next generation sequencing.</a:t>
            </a:r>
            <a:endParaRPr lang="en-GB" sz="1000" dirty="0">
              <a:effectLst/>
              <a:ea typeface="Times New Roman" panose="02020603050405020304" pitchFamily="18" charset="0"/>
            </a:endParaRPr>
          </a:p>
          <a:p>
            <a:pPr marL="0" indent="0" algn="just">
              <a:lnSpc>
                <a:spcPct val="115000"/>
              </a:lnSpc>
              <a:spcAft>
                <a:spcPts val="0"/>
              </a:spcAft>
              <a:buNone/>
            </a:pPr>
            <a:endParaRPr lang="en-US" sz="1000" b="1" dirty="0">
              <a:effectLst/>
              <a:ea typeface="Calibri" panose="020F0502020204030204" pitchFamily="34" charset="0"/>
            </a:endParaRPr>
          </a:p>
          <a:p>
            <a:pPr marL="0" indent="0" algn="just">
              <a:lnSpc>
                <a:spcPct val="115000"/>
              </a:lnSpc>
              <a:spcAft>
                <a:spcPts val="0"/>
              </a:spcAft>
              <a:buNone/>
            </a:pPr>
            <a:r>
              <a:rPr lang="en-US" sz="1000" b="1" dirty="0">
                <a:effectLst/>
                <a:ea typeface="Calibri" panose="020F0502020204030204" pitchFamily="34" charset="0"/>
              </a:rPr>
              <a:t>Results:</a:t>
            </a:r>
            <a:r>
              <a:rPr lang="en-US" sz="1000" dirty="0">
                <a:effectLst/>
                <a:ea typeface="Calibri" panose="020F0502020204030204" pitchFamily="34" charset="0"/>
              </a:rPr>
              <a:t> Sequence analysis of viral genomes in the blood of CHB subjects at baseline revealed the pre-existing presence of multiple CI-relevant HBV core variants &gt; HBVdb reported prevalence and in some cases co-existing in the same subject. In cell culture, T33N, T33S, I105T and T109S as single point mutations resulted in 2.5- to 356-fold change in EC</a:t>
            </a:r>
            <a:r>
              <a:rPr lang="en-US" sz="1000" baseline="-25000" dirty="0">
                <a:effectLst/>
                <a:ea typeface="Calibri" panose="020F0502020204030204" pitchFamily="34" charset="0"/>
              </a:rPr>
              <a:t>50</a:t>
            </a:r>
            <a:r>
              <a:rPr lang="en-US" sz="1000" dirty="0">
                <a:effectLst/>
                <a:ea typeface="Calibri" panose="020F0502020204030204" pitchFamily="34" charset="0"/>
              </a:rPr>
              <a:t> of AB-506. In addition to the previously reported I105T non-responder (NR), the 1 active subject with T109S had the weakest response (-1.3 log</a:t>
            </a:r>
            <a:r>
              <a:rPr lang="en-US" sz="1000" baseline="-25000" dirty="0">
                <a:effectLst/>
                <a:ea typeface="Calibri" panose="020F0502020204030204" pitchFamily="34" charset="0"/>
              </a:rPr>
              <a:t>10</a:t>
            </a:r>
            <a:r>
              <a:rPr lang="en-US" sz="1000" dirty="0">
                <a:effectLst/>
                <a:ea typeface="Calibri" panose="020F0502020204030204" pitchFamily="34" charset="0"/>
              </a:rPr>
              <a:t> HBV DNA) other than the NR. Subjects with T33N and T33S were not treated.</a:t>
            </a:r>
            <a:endParaRPr lang="en-GB" sz="1000" dirty="0">
              <a:effectLst/>
              <a:ea typeface="Times New Roman" panose="02020603050405020304" pitchFamily="18" charset="0"/>
            </a:endParaRPr>
          </a:p>
          <a:p>
            <a:pPr marL="0" indent="0" algn="just">
              <a:lnSpc>
                <a:spcPct val="115000"/>
              </a:lnSpc>
              <a:spcAft>
                <a:spcPts val="0"/>
              </a:spcAft>
              <a:buNone/>
            </a:pPr>
            <a:endParaRPr lang="en-US" sz="1000" b="1" dirty="0">
              <a:effectLst/>
              <a:ea typeface="Calibri" panose="020F0502020204030204" pitchFamily="34" charset="0"/>
            </a:endParaRPr>
          </a:p>
          <a:p>
            <a:pPr marL="0" indent="0" algn="just">
              <a:lnSpc>
                <a:spcPct val="115000"/>
              </a:lnSpc>
              <a:spcAft>
                <a:spcPts val="0"/>
              </a:spcAft>
              <a:buNone/>
            </a:pPr>
            <a:r>
              <a:rPr lang="en-US" sz="1000" b="1" dirty="0">
                <a:effectLst/>
                <a:ea typeface="Calibri" panose="020F0502020204030204" pitchFamily="34" charset="0"/>
              </a:rPr>
              <a:t>Conclusion:</a:t>
            </a:r>
            <a:r>
              <a:rPr lang="en-US" sz="1000" dirty="0">
                <a:effectLst/>
                <a:ea typeface="Calibri" panose="020F0502020204030204" pitchFamily="34" charset="0"/>
              </a:rPr>
              <a:t> These findings highlight the importance of conducting molecular epidemiology studies to assess the prevalence of circulating CI-resistant variants as well as developing next-generation CIs with improved coverage of these variants.</a:t>
            </a:r>
            <a:endParaRPr lang="en-GB" sz="1000" dirty="0">
              <a:effectLs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928199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US" sz="1000" b="0" i="1" u="none" strike="noStrike" kern="1200" cap="none" spc="0" normalizeH="0" baseline="0" noProof="0" dirty="0">
                <a:ln>
                  <a:noFill/>
                </a:ln>
                <a:solidFill>
                  <a:prstClr val="black"/>
                </a:solidFill>
                <a:effectLst/>
                <a:uLnTx/>
                <a:uFillTx/>
              </a:rPr>
              <a:t>Abbreviations: CHB, chronic hepatitis B; EC</a:t>
            </a:r>
            <a:r>
              <a:rPr kumimoji="0" lang="en-US" sz="1000" b="0" i="1" u="none" strike="noStrike" kern="1200" cap="none" spc="0" normalizeH="0" baseline="-25000" noProof="0" dirty="0">
                <a:ln>
                  <a:noFill/>
                </a:ln>
                <a:solidFill>
                  <a:prstClr val="black"/>
                </a:solidFill>
                <a:effectLst/>
                <a:uLnTx/>
                <a:uFillTx/>
              </a:rPr>
              <a:t>50</a:t>
            </a:r>
            <a:r>
              <a:rPr kumimoji="0" lang="en-US" sz="1000" b="0" i="1" u="none" strike="noStrike" kern="1200" cap="none" spc="0" normalizeH="0" baseline="0" noProof="0" dirty="0">
                <a:ln>
                  <a:noFill/>
                </a:ln>
                <a:solidFill>
                  <a:prstClr val="black"/>
                </a:solidFill>
                <a:effectLst/>
                <a:uLnTx/>
                <a:uFillTx/>
              </a:rPr>
              <a:t>, half maximal effective concentration; HBVdb, HBV database</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US" sz="1000" b="0" i="1"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SAT357</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Hepatitis B virus core protein variants observed in a first-in-human placebo-controlled study of a core protein inhibitor</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sng" strike="noStrike" kern="1200" cap="none" spc="0" normalizeH="0" baseline="0" noProof="0" dirty="0">
                <a:ln>
                  <a:noFill/>
                </a:ln>
                <a:solidFill>
                  <a:prstClr val="black"/>
                </a:solidFill>
                <a:effectLst/>
                <a:uLnTx/>
                <a:uFillTx/>
                <a:ea typeface="Times New Roman" panose="02020603050405020304" pitchFamily="18" charset="0"/>
              </a:rPr>
              <a:t>Amy C.H. Lee</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Emily P. Thi</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Andrzej Ardzinski</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Joanne Brown</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Timothy Eley</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Nagraj Mani</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Rene Rijnbrand</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Karen Sims</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Michael J. Sofia</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Gaston Picchio</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Arbutus Biopharma, Warminster, United States</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Email:</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alee@arbutusbio.com</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  </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Background and aims:</a:t>
            </a:r>
            <a:r>
              <a:rPr kumimoji="0" lang="en-GB" sz="1000" b="0" i="0" u="none" strike="noStrike" kern="1200" cap="none" spc="0" normalizeH="0" baseline="0" noProof="0" dirty="0">
                <a:ln>
                  <a:noFill/>
                </a:ln>
                <a:solidFill>
                  <a:prstClr val="black"/>
                </a:solidFill>
                <a:effectLst/>
                <a:uLnTx/>
                <a:uFillTx/>
                <a:ea typeface="Calibri" panose="020F0502020204030204" pitchFamily="34" charset="0"/>
              </a:rPr>
              <a:t> Functional cure rates for chronic hepatitis B (CHB) virus infection are low, necessitating the development of new therapeutic strategies such as core protein inhibitors (CIs). AB-506 is a class II CI that binds hepatitis B virus (HBV) core protein, accelerating and misdirecting capsid assembly resulting in formation of empty viral particles. One of 20 subjects on active drug in the AB-506-001 first-in-human study did not show a serum HBV DNA response, which was subsequently found to correlate with a pre-existing core I105T variant. Here we describe additional HBV core variants observed in recruited subjects focusing on amino acid positions that may be of relevance to other molecules which access the same binding pocket.</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ea typeface="Calibri" panose="020F0502020204030204" pitchFamily="34"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Calibri" panose="020F0502020204030204" pitchFamily="34" charset="0"/>
              </a:rPr>
              <a:t>Method:</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HBV DNA extraction was performed on plasma collected from the 24 non-cirrhotic, HBeAg-positive or -negative, HBV DNA-positive subjects enrolled in AB-506-001 (randomized 10:2 per cohort to AB-506 versus placebo) and 28 subjects that were screened but not enrolled in the study. Extracted DNA samples were subjected to HBV-specific PCR amplification followed by Illumina MiSeq next generation sequencing.</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ea typeface="Calibri" panose="020F0502020204030204" pitchFamily="34"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Calibri" panose="020F0502020204030204" pitchFamily="34" charset="0"/>
              </a:rPr>
              <a:t>Results:</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Sequence analysis of viral genomes in the blood of CHB subjects at baseline revealed the pre-existing presence of multiple CI-relevant HBV core variants &gt; HBVdb reported prevalence and in some cases co-existing in the same subject. In cell culture, T33N, T33S, I105T and T109S as single point mutations resulted in 2.5- to 356-fold change in EC</a:t>
            </a:r>
            <a:r>
              <a:rPr kumimoji="0" lang="en-US" sz="1000" b="0" i="0" u="none" strike="noStrike" kern="1200" cap="none" spc="0" normalizeH="0" baseline="-25000" noProof="0" dirty="0">
                <a:ln>
                  <a:noFill/>
                </a:ln>
                <a:solidFill>
                  <a:prstClr val="black"/>
                </a:solidFill>
                <a:effectLst/>
                <a:uLnTx/>
                <a:uFillTx/>
                <a:ea typeface="Calibri" panose="020F0502020204030204" pitchFamily="34" charset="0"/>
              </a:rPr>
              <a:t>50</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of AB-506. In addition to the previously reported I105T non-responder (NR), the 1 active subject with T109S had the weakest response (-1.3 log</a:t>
            </a:r>
            <a:r>
              <a:rPr kumimoji="0" lang="en-US" sz="1000" b="0" i="0" u="none" strike="noStrike" kern="1200" cap="none" spc="0" normalizeH="0" baseline="-25000" noProof="0" dirty="0">
                <a:ln>
                  <a:noFill/>
                </a:ln>
                <a:solidFill>
                  <a:prstClr val="black"/>
                </a:solidFill>
                <a:effectLst/>
                <a:uLnTx/>
                <a:uFillTx/>
                <a:ea typeface="Calibri" panose="020F0502020204030204" pitchFamily="34" charset="0"/>
              </a:rPr>
              <a:t>10</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HBV DNA) other than the NR. Subjects with T33N and T33S were not treated.</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ea typeface="Calibri" panose="020F0502020204030204" pitchFamily="34"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Calibri" panose="020F0502020204030204" pitchFamily="34" charset="0"/>
              </a:rPr>
              <a:t>Conclusion:</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These findings highlight the importance of conducting molecular epidemiology studies to assess the prevalence of circulating CI-resistant variants as well as developing next-generation CIs with improved coverage of these variants.</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64870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buNone/>
            </a:pPr>
            <a:r>
              <a:rPr lang="en-US" sz="1000" b="0" i="1" kern="1200" dirty="0">
                <a:solidFill>
                  <a:schemeClr val="tx1"/>
                </a:solidFill>
                <a:effectLst/>
              </a:rPr>
              <a:t>Abbreviations: cccDNA, covalently closed circular DNA; CHB, chronic hepatitis B; CRISPR/Cas9, </a:t>
            </a:r>
            <a:r>
              <a:rPr lang="en-GB" sz="1000" b="0" i="1" kern="1200" dirty="0">
                <a:solidFill>
                  <a:schemeClr val="tx1"/>
                </a:solidFill>
                <a:effectLst/>
              </a:rPr>
              <a:t>clustered regularly interspaced short palindromic repeats/CRISPR-associated 9; gRNA, guide RNA; NTCP, sodium taurocholate cotransporting polypeptide; </a:t>
            </a:r>
            <a:r>
              <a:rPr lang="en-GB" sz="1000" b="0" i="1" kern="1200" dirty="0" err="1">
                <a:solidFill>
                  <a:schemeClr val="tx1"/>
                </a:solidFill>
                <a:effectLst/>
              </a:rPr>
              <a:t>rcDNA</a:t>
            </a:r>
            <a:r>
              <a:rPr lang="en-GB" sz="1000" b="0" i="1" kern="1200" dirty="0">
                <a:solidFill>
                  <a:schemeClr val="tx1"/>
                </a:solidFill>
                <a:effectLst/>
              </a:rPr>
              <a:t>, relaxed circular DNA; RNP, ribonucleoprotein</a:t>
            </a:r>
            <a:endParaRPr lang="en-US" sz="1000" b="0" i="1" kern="1200" dirty="0">
              <a:solidFill>
                <a:schemeClr val="tx1"/>
              </a:solidFill>
              <a:effectLst/>
            </a:endParaRPr>
          </a:p>
          <a:p>
            <a:pPr marL="0" indent="0" rtl="0" fontAlgn="base">
              <a:buNone/>
            </a:pPr>
            <a:endParaRPr lang="en-US" sz="1000" b="1" i="0" kern="1200" dirty="0">
              <a:solidFill>
                <a:schemeClr val="tx1"/>
              </a:solidFill>
              <a:effectLst/>
            </a:endParaRPr>
          </a:p>
          <a:p>
            <a:pPr marL="0" indent="0" algn="just">
              <a:spcAft>
                <a:spcPts val="0"/>
              </a:spcAft>
              <a:buNone/>
            </a:pPr>
            <a:r>
              <a:rPr lang="en-US" sz="1000" b="1" dirty="0">
                <a:effectLst/>
                <a:ea typeface="Times New Roman" panose="02020603050405020304" pitchFamily="18" charset="0"/>
              </a:rPr>
              <a:t>SAT376</a:t>
            </a:r>
            <a:endParaRPr lang="en-GB" sz="1000" dirty="0">
              <a:effectLst/>
              <a:ea typeface="Times New Roman" panose="02020603050405020304" pitchFamily="18" charset="0"/>
            </a:endParaRPr>
          </a:p>
          <a:p>
            <a:pPr marL="0" indent="0" algn="just">
              <a:spcAft>
                <a:spcPts val="0"/>
              </a:spcAft>
              <a:buNone/>
            </a:pPr>
            <a:r>
              <a:rPr lang="en-US" sz="1000" b="1" dirty="0">
                <a:effectLst/>
                <a:ea typeface="Times New Roman" panose="02020603050405020304" pitchFamily="18" charset="0"/>
              </a:rPr>
              <a:t>Targeting hepatitis B virus with CRISPR/Cas9 approach</a:t>
            </a:r>
            <a:endParaRPr lang="en-GB" sz="1000" dirty="0">
              <a:effectLst/>
              <a:ea typeface="Times New Roman" panose="02020603050405020304" pitchFamily="18" charset="0"/>
            </a:endParaRPr>
          </a:p>
          <a:p>
            <a:pPr marL="0" indent="0" algn="just">
              <a:spcAft>
                <a:spcPts val="0"/>
              </a:spcAft>
              <a:buNone/>
            </a:pPr>
            <a:r>
              <a:rPr lang="en-US" sz="1000" u="sng" dirty="0">
                <a:effectLst/>
                <a:ea typeface="Times New Roman" panose="02020603050405020304" pitchFamily="18" charset="0"/>
              </a:rPr>
              <a:t>Maria Guadalupe Martinez</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Aurore Inchauspe</a:t>
            </a:r>
            <a:r>
              <a:rPr lang="en-US" sz="1000" baseline="30000" dirty="0">
                <a:effectLst/>
                <a:ea typeface="Times New Roman" panose="02020603050405020304" pitchFamily="18" charset="0"/>
              </a:rPr>
              <a:t>1 2</a:t>
            </a:r>
            <a:r>
              <a:rPr lang="de-DE" sz="1000" dirty="0">
                <a:effectLst/>
                <a:ea typeface="Arial" panose="020B0604020202020204" pitchFamily="34" charset="0"/>
              </a:rPr>
              <a:t>, </a:t>
            </a:r>
            <a:r>
              <a:rPr lang="en-US" sz="1000" dirty="0">
                <a:effectLst/>
                <a:ea typeface="Times New Roman" panose="02020603050405020304" pitchFamily="18" charset="0"/>
              </a:rPr>
              <a:t>Elodie Delberghe</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Fleur CHAPUS</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Gregory Neveu</a:t>
            </a:r>
            <a:r>
              <a:rPr lang="en-US" sz="1000" baseline="30000" dirty="0">
                <a:effectLst/>
                <a:ea typeface="Times New Roman" panose="02020603050405020304" pitchFamily="18" charset="0"/>
              </a:rPr>
              <a:t>2</a:t>
            </a:r>
            <a:r>
              <a:rPr lang="de-DE" sz="1000" dirty="0">
                <a:effectLst/>
                <a:ea typeface="Arial" panose="020B0604020202020204" pitchFamily="34" charset="0"/>
              </a:rPr>
              <a:t>, </a:t>
            </a:r>
            <a:r>
              <a:rPr lang="en-US" sz="1000" dirty="0">
                <a:effectLst/>
                <a:ea typeface="Times New Roman" panose="02020603050405020304" pitchFamily="18" charset="0"/>
              </a:rPr>
              <a:t>Antoine Alam</a:t>
            </a:r>
            <a:r>
              <a:rPr lang="en-US" sz="1000" baseline="30000" dirty="0">
                <a:effectLst/>
                <a:ea typeface="Times New Roman" panose="02020603050405020304" pitchFamily="18" charset="0"/>
              </a:rPr>
              <a:t>2</a:t>
            </a:r>
            <a:r>
              <a:rPr lang="de-DE" sz="1000" dirty="0">
                <a:effectLst/>
                <a:ea typeface="Arial" panose="020B0604020202020204" pitchFamily="34" charset="0"/>
              </a:rPr>
              <a:t>, </a:t>
            </a:r>
            <a:r>
              <a:rPr lang="en-US" sz="1000" dirty="0">
                <a:effectLst/>
                <a:ea typeface="Times New Roman" panose="02020603050405020304" pitchFamily="18" charset="0"/>
              </a:rPr>
              <a:t>Kara Carter</a:t>
            </a:r>
            <a:r>
              <a:rPr lang="en-US" sz="1000" baseline="30000" dirty="0">
                <a:effectLst/>
                <a:ea typeface="Times New Roman" panose="02020603050405020304" pitchFamily="18" charset="0"/>
              </a:rPr>
              <a:t>2</a:t>
            </a:r>
            <a:r>
              <a:rPr lang="de-DE" sz="1000" dirty="0">
                <a:effectLst/>
                <a:ea typeface="Arial" panose="020B0604020202020204" pitchFamily="34" charset="0"/>
              </a:rPr>
              <a:t>, </a:t>
            </a:r>
            <a:r>
              <a:rPr lang="en-US" sz="1000" dirty="0">
                <a:effectLst/>
                <a:ea typeface="Times New Roman" panose="02020603050405020304" pitchFamily="18" charset="0"/>
              </a:rPr>
              <a:t>Barbara Testoni</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Fabien Zoulim</a:t>
            </a:r>
            <a:r>
              <a:rPr lang="en-US" sz="1000" baseline="30000" dirty="0">
                <a:effectLst/>
                <a:ea typeface="Times New Roman" panose="02020603050405020304" pitchFamily="18" charset="0"/>
              </a:rPr>
              <a:t>1 3 4 5</a:t>
            </a:r>
            <a:endParaRPr lang="en-GB" sz="1000" dirty="0">
              <a:effectLst/>
              <a:ea typeface="Times New Roman" panose="02020603050405020304" pitchFamily="18" charset="0"/>
            </a:endParaRPr>
          </a:p>
          <a:p>
            <a:pPr marL="0" indent="0" algn="just">
              <a:spcAft>
                <a:spcPts val="0"/>
              </a:spcAft>
              <a:buNone/>
            </a:pPr>
            <a:r>
              <a:rPr lang="en-US" sz="1000" i="1" baseline="30000" dirty="0">
                <a:effectLst/>
                <a:ea typeface="Times New Roman" panose="02020603050405020304" pitchFamily="18" charset="0"/>
              </a:rPr>
              <a:t>1</a:t>
            </a:r>
            <a:r>
              <a:rPr lang="en-US" sz="1000" i="1" dirty="0">
                <a:effectLst/>
                <a:ea typeface="Times New Roman" panose="02020603050405020304" pitchFamily="18" charset="0"/>
              </a:rPr>
              <a:t>Cancer Research Center of Lyon (CRCL), INSERM U1052, Lyon, France</a:t>
            </a:r>
            <a:r>
              <a:rPr lang="de-DE" sz="1000" dirty="0">
                <a:effectLst/>
                <a:ea typeface="Arial" panose="020B0604020202020204" pitchFamily="34" charset="0"/>
              </a:rPr>
              <a:t>, </a:t>
            </a:r>
            <a:r>
              <a:rPr lang="en-US" sz="1000" i="1" baseline="30000" dirty="0">
                <a:effectLst/>
                <a:ea typeface="Times New Roman" panose="02020603050405020304" pitchFamily="18" charset="0"/>
              </a:rPr>
              <a:t>2</a:t>
            </a:r>
            <a:r>
              <a:rPr lang="en-US" sz="1000" i="1" dirty="0">
                <a:effectLst/>
                <a:ea typeface="Times New Roman" panose="02020603050405020304" pitchFamily="18" charset="0"/>
              </a:rPr>
              <a:t>Evotec ID, France</a:t>
            </a:r>
            <a:r>
              <a:rPr lang="de-DE" sz="1000" dirty="0">
                <a:effectLst/>
                <a:ea typeface="Arial" panose="020B0604020202020204" pitchFamily="34" charset="0"/>
              </a:rPr>
              <a:t>, </a:t>
            </a:r>
            <a:r>
              <a:rPr lang="en-US" sz="1000" i="1" baseline="30000" dirty="0">
                <a:effectLst/>
                <a:ea typeface="Times New Roman" panose="02020603050405020304" pitchFamily="18" charset="0"/>
              </a:rPr>
              <a:t>3</a:t>
            </a:r>
            <a:r>
              <a:rPr lang="en-US" sz="1000" i="1" dirty="0">
                <a:effectLst/>
                <a:ea typeface="Times New Roman" panose="02020603050405020304" pitchFamily="18" charset="0"/>
              </a:rPr>
              <a:t>Hospices Civils de Lyon (HCL), Lyon, France</a:t>
            </a:r>
            <a:r>
              <a:rPr lang="de-DE" sz="1000" dirty="0">
                <a:effectLst/>
                <a:ea typeface="Arial" panose="020B0604020202020204" pitchFamily="34" charset="0"/>
              </a:rPr>
              <a:t>, </a:t>
            </a:r>
            <a:r>
              <a:rPr lang="en-US" sz="1000" i="1" baseline="30000" dirty="0">
                <a:effectLst/>
                <a:ea typeface="Times New Roman" panose="02020603050405020304" pitchFamily="18" charset="0"/>
              </a:rPr>
              <a:t>4</a:t>
            </a:r>
            <a:r>
              <a:rPr lang="en-US" sz="1000" i="1" dirty="0">
                <a:effectLst/>
                <a:ea typeface="Times New Roman" panose="02020603050405020304" pitchFamily="18" charset="0"/>
              </a:rPr>
              <a:t>Institut Universitaire de France (IUF), Paris, France</a:t>
            </a:r>
            <a:r>
              <a:rPr lang="de-DE" sz="1000" dirty="0">
                <a:effectLst/>
                <a:ea typeface="Arial" panose="020B0604020202020204" pitchFamily="34" charset="0"/>
              </a:rPr>
              <a:t>, </a:t>
            </a:r>
            <a:r>
              <a:rPr lang="en-US" sz="1000" i="1" baseline="30000" dirty="0">
                <a:effectLst/>
                <a:ea typeface="Times New Roman" panose="02020603050405020304" pitchFamily="18" charset="0"/>
              </a:rPr>
              <a:t>5</a:t>
            </a:r>
            <a:r>
              <a:rPr lang="en-US" sz="1000" i="1" dirty="0">
                <a:effectLst/>
                <a:ea typeface="Times New Roman" panose="02020603050405020304" pitchFamily="18" charset="0"/>
              </a:rPr>
              <a:t>University of Lyon UMR_S1052, UCBL, Lyon , France</a:t>
            </a:r>
            <a:endParaRPr lang="en-GB" sz="1000" dirty="0">
              <a:effectLst/>
              <a:ea typeface="Times New Roman" panose="02020603050405020304" pitchFamily="18" charset="0"/>
            </a:endParaRPr>
          </a:p>
          <a:p>
            <a:pPr marL="0" indent="0" algn="just">
              <a:spcAft>
                <a:spcPts val="0"/>
              </a:spcAft>
              <a:buNone/>
            </a:pPr>
            <a:r>
              <a:rPr lang="en-US" sz="1000" dirty="0">
                <a:effectLst/>
                <a:ea typeface="Times New Roman" panose="02020603050405020304" pitchFamily="18" charset="0"/>
              </a:rPr>
              <a:t>Email:</a:t>
            </a:r>
            <a:r>
              <a:rPr lang="en-US" sz="1000" i="1" dirty="0">
                <a:effectLst/>
                <a:ea typeface="Times New Roman" panose="02020603050405020304" pitchFamily="18" charset="0"/>
              </a:rPr>
              <a:t> </a:t>
            </a:r>
            <a:r>
              <a:rPr lang="en-US" sz="1000" dirty="0">
                <a:effectLst/>
                <a:ea typeface="Times New Roman" panose="02020603050405020304" pitchFamily="18" charset="0"/>
              </a:rPr>
              <a:t>maria-guadalupe.martinez@inserm.fr</a:t>
            </a:r>
            <a:endParaRPr lang="en-GB" sz="1000" dirty="0">
              <a:effectLst/>
              <a:ea typeface="Times New Roman" panose="02020603050405020304" pitchFamily="18" charset="0"/>
            </a:endParaRPr>
          </a:p>
          <a:p>
            <a:pPr marL="0" indent="0" algn="just">
              <a:spcAft>
                <a:spcPts val="0"/>
              </a:spcAft>
              <a:buNone/>
            </a:pPr>
            <a:r>
              <a:rPr lang="en-US" sz="1000" b="1" dirty="0">
                <a:effectLst/>
                <a:ea typeface="Times New Roman" panose="02020603050405020304" pitchFamily="18" charset="0"/>
              </a:rPr>
              <a:t> </a:t>
            </a:r>
            <a:endParaRPr lang="en-GB" sz="1000" dirty="0">
              <a:effectLst/>
              <a:ea typeface="Times New Roman" panose="02020603050405020304" pitchFamily="18" charset="0"/>
            </a:endParaRPr>
          </a:p>
          <a:p>
            <a:pPr marL="0" indent="0" algn="just">
              <a:spcAft>
                <a:spcPts val="0"/>
              </a:spcAft>
              <a:buNone/>
            </a:pPr>
            <a:r>
              <a:rPr lang="en-US" sz="1000" b="1" dirty="0">
                <a:effectLst/>
                <a:ea typeface="Times New Roman" panose="02020603050405020304" pitchFamily="18" charset="0"/>
              </a:rPr>
              <a:t>Background and aims:</a:t>
            </a:r>
            <a:r>
              <a:rPr lang="en-GB" sz="1000" dirty="0">
                <a:effectLst/>
                <a:ea typeface="Calibri" panose="020F0502020204030204" pitchFamily="34" charset="0"/>
              </a:rPr>
              <a:t> CHB infections persists mostly due to the lack of therapies that can effectively target the stable HBV covalently closed circular DNA (cccDNA) minichromosome. We used a CRISPR/Cas9 approach to target HBV genome and studied the fate of cccDNA after CRISPR/Cas9 gene editing.</a:t>
            </a:r>
            <a:endParaRPr lang="en-GB" sz="1000" dirty="0">
              <a:effectLst/>
              <a:ea typeface="Times New Roman" panose="02020603050405020304" pitchFamily="18" charset="0"/>
            </a:endParaRPr>
          </a:p>
          <a:p>
            <a:pPr marL="0" indent="0" algn="just">
              <a:lnSpc>
                <a:spcPct val="115000"/>
              </a:lnSpc>
              <a:spcAft>
                <a:spcPts val="0"/>
              </a:spcAft>
              <a:buNone/>
            </a:pPr>
            <a:endParaRPr lang="en-US" sz="1000" b="1" dirty="0">
              <a:effectLst/>
              <a:ea typeface="Calibri" panose="020F0502020204030204" pitchFamily="34" charset="0"/>
            </a:endParaRPr>
          </a:p>
          <a:p>
            <a:pPr marL="0" indent="0" algn="just">
              <a:lnSpc>
                <a:spcPct val="115000"/>
              </a:lnSpc>
              <a:spcAft>
                <a:spcPts val="0"/>
              </a:spcAft>
              <a:buNone/>
            </a:pPr>
            <a:r>
              <a:rPr lang="en-US" sz="1000" b="1" dirty="0">
                <a:effectLst/>
                <a:ea typeface="Calibri" panose="020F0502020204030204" pitchFamily="34" charset="0"/>
              </a:rPr>
              <a:t>Method:</a:t>
            </a:r>
            <a:r>
              <a:rPr lang="en-US" sz="1000" dirty="0">
                <a:effectLst/>
                <a:ea typeface="Calibri" panose="020F0502020204030204" pitchFamily="34" charset="0"/>
              </a:rPr>
              <a:t> We set up a ribonucleoprotein (RNP) delivery system in de novo HBV infected HepG2 cells expressing the HBV receptor NTCP. RNP complex was delivered after infection was established to ensure targeting of cccDNA. HBV extracellular and intracellular parameters after Cas9 editing were analyzed. Southern blot analysis were performed to determine the presence of cccDNA and RNA-sequencing to determine if mutated cccDNA is transcriptionally active.</a:t>
            </a:r>
            <a:endParaRPr lang="en-GB" sz="1000" dirty="0">
              <a:effectLst/>
              <a:ea typeface="Times New Roman" panose="02020603050405020304" pitchFamily="18" charset="0"/>
            </a:endParaRPr>
          </a:p>
          <a:p>
            <a:pPr marL="0" indent="0" algn="just">
              <a:lnSpc>
                <a:spcPct val="115000"/>
              </a:lnSpc>
              <a:spcAft>
                <a:spcPts val="0"/>
              </a:spcAft>
              <a:buNone/>
            </a:pPr>
            <a:endParaRPr lang="en-US" sz="1000" b="1" dirty="0">
              <a:effectLst/>
              <a:ea typeface="Calibri" panose="020F0502020204030204" pitchFamily="34" charset="0"/>
            </a:endParaRPr>
          </a:p>
          <a:p>
            <a:pPr marL="0" indent="0" algn="just">
              <a:lnSpc>
                <a:spcPct val="115000"/>
              </a:lnSpc>
              <a:spcAft>
                <a:spcPts val="0"/>
              </a:spcAft>
              <a:buNone/>
            </a:pPr>
            <a:r>
              <a:rPr lang="en-US" sz="1000" b="1" dirty="0">
                <a:effectLst/>
                <a:ea typeface="Calibri" panose="020F0502020204030204" pitchFamily="34" charset="0"/>
              </a:rPr>
              <a:t>Results:</a:t>
            </a:r>
            <a:r>
              <a:rPr lang="en-US" sz="1000" dirty="0">
                <a:effectLst/>
                <a:ea typeface="Calibri" panose="020F0502020204030204" pitchFamily="34" charset="0"/>
              </a:rPr>
              <a:t> Screening of different HBV-specific gRNAs, single or in combinations, showed that CRISPR/Cas9 can efficiently affect HBV replication. Depending on the target in the HBV genome, CRISPR/Cas9 led to degradation or mutations in total HBV DNA, both resulting in reduced viral transcripts. Besides a mild decrease in the amount of cccDNA, potentially due to degradation, we consistently observed the appearance of a smaller cccDNA species, by PCR, southern blot and RNA-seq indicating that this specie is transcriptionally active. Our results suggest that this “small cccDNA” is the product of double stranded breaks induced by Cas9 simultaneously in both target sites followed by repair of the bigger fragment. Following suppression of HBV DNA replicative intermediate production by Nucleoside analogs (NAs) administrations, the addition of RNPs decreased cccDNA levels, suggesting that cccDNA is indeed directly targeted by the CRISPR/Cas9 complex.</a:t>
            </a:r>
            <a:endParaRPr lang="en-GB" sz="1000" dirty="0">
              <a:effectLst/>
              <a:ea typeface="Times New Roman" panose="02020603050405020304" pitchFamily="18" charset="0"/>
            </a:endParaRPr>
          </a:p>
          <a:p>
            <a:pPr marL="0" indent="0" algn="just">
              <a:lnSpc>
                <a:spcPct val="115000"/>
              </a:lnSpc>
              <a:spcAft>
                <a:spcPts val="0"/>
              </a:spcAft>
              <a:buNone/>
            </a:pPr>
            <a:endParaRPr lang="en-US" sz="1000" b="1" dirty="0">
              <a:effectLst/>
              <a:ea typeface="Calibri" panose="020F0502020204030204" pitchFamily="34" charset="0"/>
            </a:endParaRPr>
          </a:p>
          <a:p>
            <a:pPr marL="0" indent="0" algn="just">
              <a:lnSpc>
                <a:spcPct val="115000"/>
              </a:lnSpc>
              <a:spcAft>
                <a:spcPts val="0"/>
              </a:spcAft>
              <a:buNone/>
            </a:pPr>
            <a:r>
              <a:rPr lang="en-US" sz="1000" b="1" dirty="0">
                <a:effectLst/>
                <a:ea typeface="Calibri" panose="020F0502020204030204" pitchFamily="34" charset="0"/>
              </a:rPr>
              <a:t>Conclusion:</a:t>
            </a:r>
            <a:r>
              <a:rPr lang="en-US" sz="1000" dirty="0">
                <a:effectLst/>
                <a:ea typeface="Calibri" panose="020F0502020204030204" pitchFamily="34" charset="0"/>
              </a:rPr>
              <a:t> Taken together, our results suggest that targeting HBV with CRISPR/Cas9 leads to mutation, cleavage and repair of cccDNA, and an effective synergy between NAs and CRISPR/Cas9 approaches. Notably, effects induced by Cas9 were sustainable indicating permanent changes in the HBV genome. Regardless of the truncation induced by a combination of gRNAs, the “small cccDNA” was still transcriptionally active and could potentially produce HBsAg. Further and longer-term in vivo studies would be necessary to determine efficient and irreversible gene editing.  </a:t>
            </a:r>
            <a:endParaRPr lang="en-GB" sz="1000" dirty="0">
              <a:effectLs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928199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US" sz="1000" b="0" i="1" u="none" strike="noStrike" kern="1200" cap="none" spc="0" normalizeH="0" baseline="0" noProof="0" dirty="0">
                <a:ln>
                  <a:noFill/>
                </a:ln>
                <a:solidFill>
                  <a:prstClr val="black"/>
                </a:solidFill>
                <a:effectLst/>
                <a:uLnTx/>
                <a:uFillTx/>
              </a:rPr>
              <a:t>Abbreviations: cccDNA, covalently closed circular DNA; CRISPR/Cas9, clustered regularly interspaced short palindromic repeats/CRISPR-associated 9; gRNA, guide RNA; HBsAg, hepatitis B surface antigen; NA, nucleoside analogues; PCR, polymerase chain reaction; RNA-Seq, RNA sequencing</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US" sz="1000" b="0" i="1"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SAT376</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Targeting hepatitis B virus with CRISPR/Cas9 approach</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sng" strike="noStrike" kern="1200" cap="none" spc="0" normalizeH="0" baseline="0" noProof="0" dirty="0">
                <a:ln>
                  <a:noFill/>
                </a:ln>
                <a:solidFill>
                  <a:prstClr val="black"/>
                </a:solidFill>
                <a:effectLst/>
                <a:uLnTx/>
                <a:uFillTx/>
                <a:ea typeface="Times New Roman" panose="02020603050405020304" pitchFamily="18" charset="0"/>
              </a:rPr>
              <a:t>Maria Guadalupe Martinez</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Aurore Inchauspe</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1 2</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Elodie Delberghe</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Fleur CHAPUS</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Gregory Neveu</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2</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Antoine Alam</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2</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Kara Carter</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2</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Barbara Testoni</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Fabien Zoulim</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1 3 4 5</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Cancer Research Center of Lyon (CRCL), INSERM U1052, Lyon, France</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2</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Evotec ID, France</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3</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Hospices Civils de Lyon (HCL), Lyon, France</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4</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Institut Universitaire de France (IUF), Paris, France</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5</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University of Lyon UMR_S1052, UCBL, Lyon , France</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Email:</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maria-guadalupe.martinez@inserm.fr</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 </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Background and aims:</a:t>
            </a:r>
            <a:r>
              <a:rPr kumimoji="0" lang="en-GB" sz="1000" b="0" i="0" u="none" strike="noStrike" kern="1200" cap="none" spc="0" normalizeH="0" baseline="0" noProof="0" dirty="0">
                <a:ln>
                  <a:noFill/>
                </a:ln>
                <a:solidFill>
                  <a:prstClr val="black"/>
                </a:solidFill>
                <a:effectLst/>
                <a:uLnTx/>
                <a:uFillTx/>
                <a:ea typeface="Calibri" panose="020F0502020204030204" pitchFamily="34" charset="0"/>
              </a:rPr>
              <a:t> CHB infections persists mostly due to the lack of therapies that can effectively target the stable HBV covalently closed circular DNA (cccDNA) minichromosome. We used a CRISPR/Cas9 approach to target HBV genome and studied the fate of cccDNA after CRISPR/Cas9 gene editing.</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ea typeface="Calibri" panose="020F0502020204030204" pitchFamily="34"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Calibri" panose="020F0502020204030204" pitchFamily="34" charset="0"/>
              </a:rPr>
              <a:t>Method:</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We set up a ribonucleoprotein (RNP) delivery system in de novo HBV infected HepG2 cells expressing the HBV receptor NTCP. RNP complex was delivered after infection was established to ensure targeting of cccDNA. HBV extracellular and intracellular parameters after Cas9 editing were analyzed. Southern blot analysis were performed to determine the presence of cccDNA and RNA-sequencing to determine if mutated cccDNA is transcriptionally active.</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ea typeface="Calibri" panose="020F0502020204030204" pitchFamily="34"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Calibri" panose="020F0502020204030204" pitchFamily="34" charset="0"/>
              </a:rPr>
              <a:t>Results:</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Screening of different HBV-specific gRNAs, single or in combinations, showed that CRISPR/Cas9 can efficiently affect HBV replication. Depending on the target in the HBV genome, CRISPR/Cas9 led to degradation or mutations in total HBV DNA, both resulting in reduced viral transcripts. Besides a mild decrease in the amount of cccDNA, potentially due to degradation, we consistently observed the appearance of a smaller cccDNA species, by PCR, southern blot and RNA-seq indicating that this specie is transcriptionally active. Our results suggest that this “small cccDNA” is the product of double stranded breaks induced by Cas9 simultaneously in both target sites followed by repair of the bigger fragment. Following suppression of HBV DNA replicative intermediate production by Nucleoside analogs (NAs) administrations, the addition of RNPs decreased cccDNA levels, suggesting that cccDNA is indeed directly targeted by the CRISPR/Cas9 complex.</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ea typeface="Calibri" panose="020F0502020204030204" pitchFamily="34"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Calibri" panose="020F0502020204030204" pitchFamily="34" charset="0"/>
              </a:rPr>
              <a:t>Conclusion:</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Taken together, our results suggest that targeting HBV with CRISPR/Cas9 leads to mutation, cleavage and repair of cccDNA, and an effective synergy between NAs and CRISPR/Cas9 approaches. Notably, effects induced by Cas9 were sustainable indicating permanent changes in the HBV genome. Regardless of the truncation induced by a combination of gRNAs, the “small cccDNA” was still transcriptionally active and could potentially produce HBsAg. Further and longer-term in vivo studies would be necessary to determine efficient and irreversible gene editing.  </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64870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HCC, hepatocellular carcinoma; PHH, primary human hepatocytes</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SAT379</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a:cs typeface="Arial"/>
              </a:rPr>
              <a:t>Delineating HBV transcripts from integrated viral DNA using target enrichment and </a:t>
            </a:r>
            <a:r>
              <a:rPr lang="en-US" sz="1000" b="1" dirty="0">
                <a:latin typeface="Arial"/>
                <a:cs typeface="Arial"/>
              </a:rPr>
              <a:t>long-read</a:t>
            </a:r>
            <a:r>
              <a:rPr lang="en-US" sz="1000" b="1" kern="1200" dirty="0">
                <a:solidFill>
                  <a:schemeClr val="tx1"/>
                </a:solidFill>
                <a:effectLst/>
                <a:latin typeface="Arial"/>
                <a:cs typeface="Arial"/>
              </a:rPr>
              <a:t> sequencing</a:t>
            </a:r>
            <a:endParaRPr lang="en-GB" sz="1000" kern="1200" dirty="0">
              <a:solidFill>
                <a:schemeClr val="tx1"/>
              </a:solidFill>
              <a:effectLst/>
              <a:latin typeface="Arial"/>
              <a:cs typeface="Arial"/>
            </a:endParaRPr>
          </a:p>
          <a:p>
            <a:pPr marL="0" indent="0">
              <a:buNone/>
            </a:pPr>
            <a:r>
              <a:rPr lang="en-US" sz="1000" u="sng" kern="1200" dirty="0">
                <a:solidFill>
                  <a:schemeClr val="tx1"/>
                </a:solidFill>
                <a:effectLst/>
                <a:latin typeface="Arial"/>
                <a:cs typeface="Arial"/>
              </a:rPr>
              <a:t>Nicholas Van Buuren</a:t>
            </a:r>
            <a:r>
              <a:rPr lang="en-US" sz="1000" kern="1200" baseline="30000" dirty="0">
                <a:solidFill>
                  <a:schemeClr val="tx1"/>
                </a:solidFill>
                <a:effectLst/>
                <a:latin typeface="Arial"/>
                <a:cs typeface="Arial"/>
              </a:rPr>
              <a:t>1</a:t>
            </a:r>
            <a:r>
              <a:rPr lang="de-DE" sz="1000" kern="1200" dirty="0">
                <a:solidFill>
                  <a:schemeClr val="tx1"/>
                </a:solidFill>
                <a:effectLst/>
                <a:latin typeface="Arial"/>
                <a:cs typeface="Arial"/>
              </a:rPr>
              <a:t>, </a:t>
            </a:r>
            <a:r>
              <a:rPr lang="en-US" sz="1000" kern="1200" dirty="0">
                <a:solidFill>
                  <a:schemeClr val="tx1"/>
                </a:solidFill>
                <a:effectLst/>
                <a:latin typeface="Arial"/>
                <a:cs typeface="Arial"/>
              </a:rPr>
              <a:t>Ricardo Ramirez</a:t>
            </a:r>
            <a:r>
              <a:rPr lang="en-US" sz="1000" kern="1200" baseline="30000" dirty="0">
                <a:solidFill>
                  <a:schemeClr val="tx1"/>
                </a:solidFill>
                <a:effectLst/>
                <a:latin typeface="Arial"/>
                <a:cs typeface="Arial"/>
              </a:rPr>
              <a:t>1</a:t>
            </a:r>
            <a:r>
              <a:rPr lang="de-DE" sz="1000" kern="1200" dirty="0">
                <a:solidFill>
                  <a:schemeClr val="tx1"/>
                </a:solidFill>
                <a:effectLst/>
                <a:latin typeface="Arial"/>
                <a:cs typeface="Arial"/>
              </a:rPr>
              <a:t>, </a:t>
            </a:r>
            <a:r>
              <a:rPr lang="en-US" sz="1000" kern="1200" dirty="0">
                <a:solidFill>
                  <a:schemeClr val="tx1"/>
                </a:solidFill>
                <a:effectLst/>
                <a:latin typeface="Arial"/>
                <a:cs typeface="Arial"/>
              </a:rPr>
              <a:t>Simin Xu</a:t>
            </a:r>
            <a:r>
              <a:rPr lang="en-US" sz="1000" kern="1200" baseline="30000" dirty="0">
                <a:solidFill>
                  <a:schemeClr val="tx1"/>
                </a:solidFill>
                <a:effectLst/>
                <a:latin typeface="Arial"/>
                <a:cs typeface="Arial"/>
              </a:rPr>
              <a:t>1</a:t>
            </a:r>
            <a:r>
              <a:rPr lang="de-DE" sz="1000" kern="1200" dirty="0">
                <a:solidFill>
                  <a:schemeClr val="tx1"/>
                </a:solidFill>
                <a:effectLst/>
                <a:latin typeface="Arial"/>
                <a:cs typeface="Arial"/>
              </a:rPr>
              <a:t>, </a:t>
            </a:r>
            <a:r>
              <a:rPr lang="en-US" sz="1000" kern="1200" dirty="0">
                <a:solidFill>
                  <a:schemeClr val="tx1"/>
                </a:solidFill>
                <a:effectLst/>
                <a:latin typeface="Arial"/>
                <a:cs typeface="Arial"/>
              </a:rPr>
              <a:t>Lindsay Gamelin</a:t>
            </a:r>
            <a:r>
              <a:rPr lang="en-US" sz="1000" kern="1200" baseline="30000" dirty="0">
                <a:solidFill>
                  <a:schemeClr val="tx1"/>
                </a:solidFill>
                <a:effectLst/>
                <a:latin typeface="Arial"/>
                <a:cs typeface="Arial"/>
              </a:rPr>
              <a:t>1</a:t>
            </a:r>
            <a:r>
              <a:rPr lang="de-DE" sz="1000" kern="1200" dirty="0">
                <a:solidFill>
                  <a:schemeClr val="tx1"/>
                </a:solidFill>
                <a:effectLst/>
                <a:latin typeface="Arial"/>
                <a:cs typeface="Arial"/>
              </a:rPr>
              <a:t>, </a:t>
            </a:r>
            <a:r>
              <a:rPr lang="en-US" sz="1000" kern="1200" dirty="0">
                <a:solidFill>
                  <a:schemeClr val="tx1"/>
                </a:solidFill>
                <a:effectLst/>
                <a:latin typeface="Arial"/>
                <a:cs typeface="Arial"/>
              </a:rPr>
              <a:t>Robert Muench</a:t>
            </a:r>
            <a:r>
              <a:rPr lang="en-US" sz="1000" kern="1200" baseline="30000" dirty="0">
                <a:solidFill>
                  <a:schemeClr val="tx1"/>
                </a:solidFill>
                <a:effectLst/>
                <a:latin typeface="Arial"/>
                <a:cs typeface="Arial"/>
              </a:rPr>
              <a:t>1</a:t>
            </a:r>
            <a:r>
              <a:rPr lang="de-DE" sz="1000" kern="1200" dirty="0">
                <a:solidFill>
                  <a:schemeClr val="tx1"/>
                </a:solidFill>
                <a:effectLst/>
                <a:latin typeface="Arial"/>
                <a:cs typeface="Arial"/>
              </a:rPr>
              <a:t>, </a:t>
            </a:r>
            <a:r>
              <a:rPr lang="en-US" sz="1000" kern="1200" dirty="0">
                <a:solidFill>
                  <a:schemeClr val="tx1"/>
                </a:solidFill>
                <a:effectLst/>
                <a:latin typeface="Arial"/>
                <a:cs typeface="Arial"/>
              </a:rPr>
              <a:t>Hongmei Mo</a:t>
            </a:r>
            <a:r>
              <a:rPr lang="en-US" sz="1000" kern="1200" baseline="30000" dirty="0">
                <a:solidFill>
                  <a:schemeClr val="tx1"/>
                </a:solidFill>
                <a:effectLst/>
                <a:latin typeface="Arial"/>
                <a:cs typeface="Arial"/>
              </a:rPr>
              <a:t>1</a:t>
            </a:r>
            <a:r>
              <a:rPr lang="de-DE" sz="1000" kern="1200" dirty="0">
                <a:solidFill>
                  <a:schemeClr val="tx1"/>
                </a:solidFill>
                <a:effectLst/>
                <a:latin typeface="Arial"/>
                <a:cs typeface="Arial"/>
              </a:rPr>
              <a:t>, </a:t>
            </a:r>
            <a:r>
              <a:rPr lang="en-US" sz="1000" kern="1200" dirty="0">
                <a:solidFill>
                  <a:schemeClr val="tx1"/>
                </a:solidFill>
                <a:effectLst/>
                <a:latin typeface="Arial"/>
                <a:cs typeface="Arial"/>
              </a:rPr>
              <a:t>Li Li</a:t>
            </a:r>
            <a:r>
              <a:rPr lang="en-US" sz="1000" kern="1200" baseline="30000" dirty="0">
                <a:solidFill>
                  <a:schemeClr val="tx1"/>
                </a:solidFill>
                <a:effectLst/>
                <a:latin typeface="Arial"/>
                <a:cs typeface="Arial"/>
              </a:rPr>
              <a:t>1</a:t>
            </a:r>
            <a:r>
              <a:rPr lang="de-DE" sz="1000" kern="1200" dirty="0">
                <a:solidFill>
                  <a:schemeClr val="tx1"/>
                </a:solidFill>
                <a:effectLst/>
                <a:latin typeface="Arial"/>
                <a:cs typeface="Arial"/>
              </a:rPr>
              <a:t>, </a:t>
            </a:r>
            <a:r>
              <a:rPr lang="en-US" sz="1000" kern="1200" dirty="0">
                <a:solidFill>
                  <a:schemeClr val="tx1"/>
                </a:solidFill>
                <a:effectLst/>
                <a:latin typeface="Arial"/>
                <a:cs typeface="Arial"/>
              </a:rPr>
              <a:t>Becket Feierbach</a:t>
            </a:r>
            <a:r>
              <a:rPr lang="en-US" sz="1000" kern="1200" baseline="30000" dirty="0">
                <a:solidFill>
                  <a:schemeClr val="tx1"/>
                </a:solidFill>
                <a:effectLst/>
                <a:latin typeface="Arial"/>
                <a:cs typeface="Arial"/>
              </a:rPr>
              <a:t>1</a:t>
            </a:r>
            <a:endParaRPr lang="en-GB" sz="1000" kern="1200" dirty="0">
              <a:solidFill>
                <a:schemeClr val="tx1"/>
              </a:solidFill>
              <a:effectLst/>
              <a:latin typeface="Arial"/>
              <a:cs typeface="Arial"/>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Gilead Sciences, Inc., Foster City, United States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nick.vanbuuren@gilead.com</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GB" sz="1000" kern="1200" dirty="0">
                <a:solidFill>
                  <a:schemeClr val="tx1"/>
                </a:solidFill>
                <a:effectLst/>
                <a:latin typeface="Arial" panose="020B0604020202020204" pitchFamily="34" charset="0"/>
                <a:ea typeface="+mn-ea"/>
                <a:cs typeface="Arial" panose="020B0604020202020204" pitchFamily="34" charset="0"/>
              </a:rPr>
              <a:t> Integration of Hepatitis B virus (HBV) DNA into the host genome is associated with the development hepatocellular carcinoma (HCC). Short read sequence analysis is limited to chimeric-read detection. To understand architecture, burden, and transcriptional activity of integrated HBV we developed a target enrichment assay for long-read sequencing. With this method, we can resolve full length integrations and differentiate transcripts from cccDNA or specific HBV integrations. </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 </a:t>
            </a:r>
            <a:r>
              <a:rPr lang="en-GB" sz="1000" kern="1200" dirty="0">
                <a:solidFill>
                  <a:schemeClr val="tx1"/>
                </a:solidFill>
                <a:effectLst/>
                <a:latin typeface="Arial" panose="020B0604020202020204" pitchFamily="34" charset="0"/>
                <a:ea typeface="+mn-ea"/>
                <a:cs typeface="Arial" panose="020B0604020202020204" pitchFamily="34" charset="0"/>
              </a:rPr>
              <a:t>DNA from 3 HCC cell lines PLC/PRF/5, HuH-1 and Hep3B was sheared to 7kb fragments. Additionally, RNA from these cell lines and </a:t>
            </a:r>
            <a:r>
              <a:rPr lang="en-GB" sz="1000" i="1" kern="1200" dirty="0">
                <a:solidFill>
                  <a:schemeClr val="tx1"/>
                </a:solidFill>
                <a:effectLst/>
                <a:latin typeface="Arial" panose="020B0604020202020204" pitchFamily="34" charset="0"/>
                <a:ea typeface="+mn-ea"/>
                <a:cs typeface="Arial" panose="020B0604020202020204" pitchFamily="34" charset="0"/>
              </a:rPr>
              <a:t>in vitro</a:t>
            </a:r>
            <a:r>
              <a:rPr lang="en-GB" sz="1000" kern="1200" dirty="0">
                <a:solidFill>
                  <a:schemeClr val="tx1"/>
                </a:solidFill>
                <a:effectLst/>
                <a:latin typeface="Arial" panose="020B0604020202020204" pitchFamily="34" charset="0"/>
                <a:ea typeface="+mn-ea"/>
                <a:cs typeface="Arial" panose="020B0604020202020204" pitchFamily="34" charset="0"/>
              </a:rPr>
              <a:t> infected primary human hepatocytes (PHHs) was reverse transcribed to full length cDNA. DNA and cDNA libraries were barcoded for multiplexing, enriched using biotinylated 120bp probes specific for HBV, then sequenced on a Pacific Biosciences Sequel II (PacBio). </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Target enrichment increased the frequency of HBV-aligning reads by &gt;1000-fold. DNA sequencing captured entire integration events and, in several cases, greater than 1 kb of flanking host DNA in single reads. Many integrations only include portions of the HBV genome and appear transcriptionally silent. PLC/PRF/5 and HuH-1 cells both contain multiple integrations that intersect host chromosomal translocations. These chromosomal translocations are supported by spectral karyotyping.</a:t>
            </a: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GB" sz="1000" kern="1200" dirty="0">
                <a:solidFill>
                  <a:schemeClr val="tx1"/>
                </a:solidFill>
                <a:effectLst/>
                <a:latin typeface="Arial" panose="020B0604020202020204" pitchFamily="34" charset="0"/>
                <a:ea typeface="+mn-ea"/>
                <a:cs typeface="Arial" panose="020B0604020202020204" pitchFamily="34" charset="0"/>
              </a:rPr>
              <a:t>Hep3B cells have a single transcriptionally active integration, but HuH-1 and PLC/PRF/5 cells produce three classes of HBV transcripts that: 1) fuse to host genes (e.g. </a:t>
            </a:r>
            <a:r>
              <a:rPr lang="en-GB" sz="1000" i="1" kern="1200" dirty="0">
                <a:solidFill>
                  <a:schemeClr val="tx1"/>
                </a:solidFill>
                <a:effectLst/>
                <a:latin typeface="Arial" panose="020B0604020202020204" pitchFamily="34" charset="0"/>
                <a:ea typeface="+mn-ea"/>
                <a:cs typeface="Arial" panose="020B0604020202020204" pitchFamily="34" charset="0"/>
              </a:rPr>
              <a:t>MVK</a:t>
            </a:r>
            <a:r>
              <a:rPr lang="en-GB" sz="1000" kern="1200" dirty="0">
                <a:solidFill>
                  <a:schemeClr val="tx1"/>
                </a:solidFill>
                <a:effectLst/>
                <a:latin typeface="Arial" panose="020B0604020202020204" pitchFamily="34" charset="0"/>
                <a:ea typeface="+mn-ea"/>
                <a:cs typeface="Arial" panose="020B0604020202020204" pitchFamily="34" charset="0"/>
              </a:rPr>
              <a:t>, </a:t>
            </a:r>
            <a:r>
              <a:rPr lang="en-GB" sz="1000" i="1" kern="1200" dirty="0">
                <a:solidFill>
                  <a:schemeClr val="tx1"/>
                </a:solidFill>
                <a:effectLst/>
                <a:latin typeface="Arial" panose="020B0604020202020204" pitchFamily="34" charset="0"/>
                <a:ea typeface="+mn-ea"/>
                <a:cs typeface="Arial" panose="020B0604020202020204" pitchFamily="34" charset="0"/>
              </a:rPr>
              <a:t>SNX15</a:t>
            </a:r>
            <a:r>
              <a:rPr lang="en-GB" sz="1000" kern="1200" dirty="0">
                <a:solidFill>
                  <a:schemeClr val="tx1"/>
                </a:solidFill>
                <a:effectLst/>
                <a:latin typeface="Arial" panose="020B0604020202020204" pitchFamily="34" charset="0"/>
                <a:ea typeface="+mn-ea"/>
                <a:cs typeface="Arial" panose="020B0604020202020204" pitchFamily="34" charset="0"/>
              </a:rPr>
              <a:t>), 2) read-through into the host genome distal to any known gene, or 3) exclude host sequences and terminate near the direct repeat region of HBV. Most transcripts start at Pre-S2 or S open reading frames. Class 1 and 2 transcripts appear to use the host poly(A) signal UAUAAA, while Class 3 transcripts are associated with a cryptic signal CAUAAA found in HBV. Many Class 3 transcripts in HuH-1 cells appear to be the same length, but single nucleotide polymorphism profiles show the transcripts come from two distinct integrations. Class 3 transcripts differ from all of the overlapping cccDNA-derived transcripts in PHHs which use a canonical 3’ end.</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HBV-targeted long-read sequencing can distinguish three classes of HBV transcripts and </a:t>
            </a:r>
            <a:r>
              <a:rPr lang="en-US" sz="1000" kern="1200" dirty="0">
                <a:solidFill>
                  <a:schemeClr val="tx1"/>
                </a:solidFill>
                <a:effectLst/>
                <a:latin typeface="Arial" panose="020B0604020202020204" pitchFamily="34" charset="0"/>
                <a:ea typeface="+mn-ea"/>
                <a:cs typeface="Arial" panose="020B0604020202020204" pitchFamily="34" charset="0"/>
              </a:rPr>
              <a:t>assign HBV transcripts to specific integrations. This tool can provide a more accurate description of the burden and transcriptional activity of integrated HBV in patients.</a:t>
            </a:r>
            <a:endParaRPr lang="en-GB" sz="10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9BC1133C-0A91-4C56-9DB7-B268BA704BC5}" type="slidenum">
              <a:rPr lang="en-GB" smtClean="0"/>
              <a:pPr/>
              <a:t>39</a:t>
            </a:fld>
            <a:endParaRPr lang="en-GB" dirty="0"/>
          </a:p>
        </p:txBody>
      </p:sp>
    </p:spTree>
    <p:extLst>
      <p:ext uri="{BB962C8B-B14F-4D97-AF65-F5344CB8AC3E}">
        <p14:creationId xmlns:p14="http://schemas.microsoft.com/office/powerpoint/2010/main" val="829994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4</a:t>
            </a:fld>
            <a:endParaRPr lang="en-GB" dirty="0"/>
          </a:p>
        </p:txBody>
      </p:sp>
    </p:spTree>
    <p:extLst>
      <p:ext uri="{BB962C8B-B14F-4D97-AF65-F5344CB8AC3E}">
        <p14:creationId xmlns:p14="http://schemas.microsoft.com/office/powerpoint/2010/main" val="29068340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cccDNA, covalently closed circular DNA; ORF, open reading frame; PHH, primary human hepatocytes; SNP, single nucleotide polymorphism</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SAT379</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a:cs typeface="Arial"/>
              </a:rPr>
              <a:t>Delineating HBV transcripts from integrated viral DNA using target enrichment and </a:t>
            </a:r>
            <a:r>
              <a:rPr lang="en-US" sz="1000" b="1" dirty="0">
                <a:latin typeface="Arial"/>
                <a:cs typeface="Arial"/>
              </a:rPr>
              <a:t>long-read</a:t>
            </a:r>
            <a:r>
              <a:rPr lang="en-US" sz="1000" b="1" kern="1200" dirty="0">
                <a:solidFill>
                  <a:schemeClr val="tx1"/>
                </a:solidFill>
                <a:effectLst/>
                <a:latin typeface="Arial"/>
                <a:cs typeface="Arial"/>
              </a:rPr>
              <a:t> sequencing</a:t>
            </a:r>
            <a:endParaRPr lang="en-GB" sz="1000" kern="1200" dirty="0">
              <a:solidFill>
                <a:schemeClr val="tx1"/>
              </a:solidFill>
              <a:effectLst/>
              <a:latin typeface="Arial"/>
              <a:cs typeface="Arial"/>
            </a:endParaRPr>
          </a:p>
          <a:p>
            <a:pPr marL="0" indent="0">
              <a:buNone/>
            </a:pPr>
            <a:r>
              <a:rPr lang="en-US" sz="1000" u="sng" kern="1200" dirty="0">
                <a:solidFill>
                  <a:schemeClr val="tx1"/>
                </a:solidFill>
                <a:effectLst/>
                <a:latin typeface="Arial"/>
                <a:cs typeface="Arial"/>
              </a:rPr>
              <a:t>Nicholas Van Buuren</a:t>
            </a:r>
            <a:r>
              <a:rPr lang="en-US" sz="1000" kern="1200" baseline="30000" dirty="0">
                <a:solidFill>
                  <a:schemeClr val="tx1"/>
                </a:solidFill>
                <a:effectLst/>
                <a:latin typeface="Arial"/>
                <a:cs typeface="Arial"/>
              </a:rPr>
              <a:t>1</a:t>
            </a:r>
            <a:r>
              <a:rPr lang="de-DE" sz="1000" kern="1200" dirty="0">
                <a:solidFill>
                  <a:schemeClr val="tx1"/>
                </a:solidFill>
                <a:effectLst/>
                <a:latin typeface="Arial"/>
                <a:cs typeface="Arial"/>
              </a:rPr>
              <a:t>, </a:t>
            </a:r>
            <a:r>
              <a:rPr lang="en-US" sz="1000" kern="1200" dirty="0">
                <a:solidFill>
                  <a:schemeClr val="tx1"/>
                </a:solidFill>
                <a:effectLst/>
                <a:latin typeface="Arial"/>
                <a:cs typeface="Arial"/>
              </a:rPr>
              <a:t>Ricardo Ramirez</a:t>
            </a:r>
            <a:r>
              <a:rPr lang="en-US" sz="1000" kern="1200" baseline="30000" dirty="0">
                <a:solidFill>
                  <a:schemeClr val="tx1"/>
                </a:solidFill>
                <a:effectLst/>
                <a:latin typeface="Arial"/>
                <a:cs typeface="Arial"/>
              </a:rPr>
              <a:t>1</a:t>
            </a:r>
            <a:r>
              <a:rPr lang="de-DE" sz="1000" kern="1200" dirty="0">
                <a:solidFill>
                  <a:schemeClr val="tx1"/>
                </a:solidFill>
                <a:effectLst/>
                <a:latin typeface="Arial"/>
                <a:cs typeface="Arial"/>
              </a:rPr>
              <a:t>, </a:t>
            </a:r>
            <a:r>
              <a:rPr lang="en-US" sz="1000" kern="1200" dirty="0">
                <a:solidFill>
                  <a:schemeClr val="tx1"/>
                </a:solidFill>
                <a:effectLst/>
                <a:latin typeface="Arial"/>
                <a:cs typeface="Arial"/>
              </a:rPr>
              <a:t>Simin Xu</a:t>
            </a:r>
            <a:r>
              <a:rPr lang="en-US" sz="1000" kern="1200" baseline="30000" dirty="0">
                <a:solidFill>
                  <a:schemeClr val="tx1"/>
                </a:solidFill>
                <a:effectLst/>
                <a:latin typeface="Arial"/>
                <a:cs typeface="Arial"/>
              </a:rPr>
              <a:t>1</a:t>
            </a:r>
            <a:r>
              <a:rPr lang="de-DE" sz="1000" kern="1200" dirty="0">
                <a:solidFill>
                  <a:schemeClr val="tx1"/>
                </a:solidFill>
                <a:effectLst/>
                <a:latin typeface="Arial"/>
                <a:cs typeface="Arial"/>
              </a:rPr>
              <a:t>, </a:t>
            </a:r>
            <a:r>
              <a:rPr lang="en-US" sz="1000" kern="1200" dirty="0">
                <a:solidFill>
                  <a:schemeClr val="tx1"/>
                </a:solidFill>
                <a:effectLst/>
                <a:latin typeface="Arial"/>
                <a:cs typeface="Arial"/>
              </a:rPr>
              <a:t>Lindsay Gamelin</a:t>
            </a:r>
            <a:r>
              <a:rPr lang="en-US" sz="1000" kern="1200" baseline="30000" dirty="0">
                <a:solidFill>
                  <a:schemeClr val="tx1"/>
                </a:solidFill>
                <a:effectLst/>
                <a:latin typeface="Arial"/>
                <a:cs typeface="Arial"/>
              </a:rPr>
              <a:t>1</a:t>
            </a:r>
            <a:r>
              <a:rPr lang="de-DE" sz="1000" kern="1200" dirty="0">
                <a:solidFill>
                  <a:schemeClr val="tx1"/>
                </a:solidFill>
                <a:effectLst/>
                <a:latin typeface="Arial"/>
                <a:cs typeface="Arial"/>
              </a:rPr>
              <a:t>, </a:t>
            </a:r>
            <a:r>
              <a:rPr lang="en-US" sz="1000" kern="1200" dirty="0">
                <a:solidFill>
                  <a:schemeClr val="tx1"/>
                </a:solidFill>
                <a:effectLst/>
                <a:latin typeface="Arial"/>
                <a:cs typeface="Arial"/>
              </a:rPr>
              <a:t>Robert Muench</a:t>
            </a:r>
            <a:r>
              <a:rPr lang="en-US" sz="1000" kern="1200" baseline="30000" dirty="0">
                <a:solidFill>
                  <a:schemeClr val="tx1"/>
                </a:solidFill>
                <a:effectLst/>
                <a:latin typeface="Arial"/>
                <a:cs typeface="Arial"/>
              </a:rPr>
              <a:t>1</a:t>
            </a:r>
            <a:r>
              <a:rPr lang="de-DE" sz="1000" kern="1200" dirty="0">
                <a:solidFill>
                  <a:schemeClr val="tx1"/>
                </a:solidFill>
                <a:effectLst/>
                <a:latin typeface="Arial"/>
                <a:cs typeface="Arial"/>
              </a:rPr>
              <a:t>, </a:t>
            </a:r>
            <a:r>
              <a:rPr lang="en-US" sz="1000" kern="1200" dirty="0">
                <a:solidFill>
                  <a:schemeClr val="tx1"/>
                </a:solidFill>
                <a:effectLst/>
                <a:latin typeface="Arial"/>
                <a:cs typeface="Arial"/>
              </a:rPr>
              <a:t>Hongmei Mo</a:t>
            </a:r>
            <a:r>
              <a:rPr lang="en-US" sz="1000" kern="1200" baseline="30000" dirty="0">
                <a:solidFill>
                  <a:schemeClr val="tx1"/>
                </a:solidFill>
                <a:effectLst/>
                <a:latin typeface="Arial"/>
                <a:cs typeface="Arial"/>
              </a:rPr>
              <a:t>1</a:t>
            </a:r>
            <a:r>
              <a:rPr lang="de-DE" sz="1000" kern="1200" dirty="0">
                <a:solidFill>
                  <a:schemeClr val="tx1"/>
                </a:solidFill>
                <a:effectLst/>
                <a:latin typeface="Arial"/>
                <a:cs typeface="Arial"/>
              </a:rPr>
              <a:t>, </a:t>
            </a:r>
            <a:r>
              <a:rPr lang="en-US" sz="1000" kern="1200" dirty="0">
                <a:solidFill>
                  <a:schemeClr val="tx1"/>
                </a:solidFill>
                <a:effectLst/>
                <a:latin typeface="Arial"/>
                <a:cs typeface="Arial"/>
              </a:rPr>
              <a:t>Li Li</a:t>
            </a:r>
            <a:r>
              <a:rPr lang="en-US" sz="1000" kern="1200" baseline="30000" dirty="0">
                <a:solidFill>
                  <a:schemeClr val="tx1"/>
                </a:solidFill>
                <a:effectLst/>
                <a:latin typeface="Arial"/>
                <a:cs typeface="Arial"/>
              </a:rPr>
              <a:t>1</a:t>
            </a:r>
            <a:r>
              <a:rPr lang="de-DE" sz="1000" kern="1200" dirty="0">
                <a:solidFill>
                  <a:schemeClr val="tx1"/>
                </a:solidFill>
                <a:effectLst/>
                <a:latin typeface="Arial"/>
                <a:cs typeface="Arial"/>
              </a:rPr>
              <a:t>, </a:t>
            </a:r>
            <a:r>
              <a:rPr lang="en-US" sz="1000" kern="1200" dirty="0">
                <a:solidFill>
                  <a:schemeClr val="tx1"/>
                </a:solidFill>
                <a:effectLst/>
                <a:latin typeface="Arial"/>
                <a:cs typeface="Arial"/>
              </a:rPr>
              <a:t>Becket Feierbach</a:t>
            </a:r>
            <a:r>
              <a:rPr lang="en-US" sz="1000" kern="1200" baseline="30000" dirty="0">
                <a:solidFill>
                  <a:schemeClr val="tx1"/>
                </a:solidFill>
                <a:effectLst/>
                <a:latin typeface="Arial"/>
                <a:cs typeface="Arial"/>
              </a:rPr>
              <a:t>1</a:t>
            </a:r>
            <a:endParaRPr lang="en-GB" sz="1000" kern="1200" dirty="0">
              <a:solidFill>
                <a:schemeClr val="tx1"/>
              </a:solidFill>
              <a:effectLst/>
              <a:latin typeface="Arial"/>
              <a:cs typeface="Arial"/>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Gilead Sciences, Inc., Foster City, United States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nick.vanbuuren@gilead.com</a:t>
            </a: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GB" sz="1000" kern="1200" dirty="0">
                <a:solidFill>
                  <a:schemeClr val="tx1"/>
                </a:solidFill>
                <a:effectLst/>
                <a:latin typeface="Arial" panose="020B0604020202020204" pitchFamily="34" charset="0"/>
                <a:ea typeface="+mn-ea"/>
                <a:cs typeface="Arial" panose="020B0604020202020204" pitchFamily="34" charset="0"/>
              </a:rPr>
              <a:t> Integration of Hepatitis B virus (HBV) DNA into the host genome is associated with the development hepatocellular carcinoma (HCC). Short read sequence analysis is limited to chimeric-read detection. To understand architecture, burden, and transcriptional activity of integrated HBV we developed a target enrichment assay for long-read sequencing. With this method, we can resolve full length integrations and differentiate transcripts from cccDNA or specific HBV integrations. </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 </a:t>
            </a:r>
            <a:r>
              <a:rPr lang="en-GB" sz="1000" kern="1200" dirty="0">
                <a:solidFill>
                  <a:schemeClr val="tx1"/>
                </a:solidFill>
                <a:effectLst/>
                <a:latin typeface="Arial" panose="020B0604020202020204" pitchFamily="34" charset="0"/>
                <a:ea typeface="+mn-ea"/>
                <a:cs typeface="Arial" panose="020B0604020202020204" pitchFamily="34" charset="0"/>
              </a:rPr>
              <a:t>DNA from 3 HCC cell lines PLC/PRF/5, HuH-1 and Hep3B was sheared to 7kb fragments. Additionally, RNA from these cell lines and </a:t>
            </a:r>
            <a:r>
              <a:rPr lang="en-GB" sz="1000" i="1" kern="1200" dirty="0">
                <a:solidFill>
                  <a:schemeClr val="tx1"/>
                </a:solidFill>
                <a:effectLst/>
                <a:latin typeface="Arial" panose="020B0604020202020204" pitchFamily="34" charset="0"/>
                <a:ea typeface="+mn-ea"/>
                <a:cs typeface="Arial" panose="020B0604020202020204" pitchFamily="34" charset="0"/>
              </a:rPr>
              <a:t>in vitro</a:t>
            </a:r>
            <a:r>
              <a:rPr lang="en-GB" sz="1000" kern="1200" dirty="0">
                <a:solidFill>
                  <a:schemeClr val="tx1"/>
                </a:solidFill>
                <a:effectLst/>
                <a:latin typeface="Arial" panose="020B0604020202020204" pitchFamily="34" charset="0"/>
                <a:ea typeface="+mn-ea"/>
                <a:cs typeface="Arial" panose="020B0604020202020204" pitchFamily="34" charset="0"/>
              </a:rPr>
              <a:t> infected primary human hepatocytes (PHHs) was reverse transcribed to full length cDNA. DNA and cDNA libraries were barcoded for multiplexing, enriched using biotinylated 120bp probes specific for HBV, then sequenced on a Pacific Biosciences Sequel II (PacBio). </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Target enrichment increased the frequency of HBV-aligning reads by &gt;1000-fold. DNA sequencing captured entire integration events and, in several cases, greater than 1 kb of flanking host DNA in single reads. Many integrations only include portions of the HBV genome and appear transcriptionally silent. PLC/PRF/5 and HuH-1 cells both contain multiple integrations that intersect host chromosomal translocations. These chromosomal translocations are supported by spectral karyotyping.</a:t>
            </a: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GB" sz="1000" kern="1200" dirty="0">
                <a:solidFill>
                  <a:schemeClr val="tx1"/>
                </a:solidFill>
                <a:effectLst/>
                <a:latin typeface="Arial" panose="020B0604020202020204" pitchFamily="34" charset="0"/>
                <a:ea typeface="+mn-ea"/>
                <a:cs typeface="Arial" panose="020B0604020202020204" pitchFamily="34" charset="0"/>
              </a:rPr>
              <a:t>Hep3B cells have a single transcriptionally active integration, but HuH-1 and PLC/PRF/5 cells produce three classes of HBV transcripts that: 1) fuse to host genes (e.g. </a:t>
            </a:r>
            <a:r>
              <a:rPr lang="en-GB" sz="1000" i="1" kern="1200" dirty="0">
                <a:solidFill>
                  <a:schemeClr val="tx1"/>
                </a:solidFill>
                <a:effectLst/>
                <a:latin typeface="Arial" panose="020B0604020202020204" pitchFamily="34" charset="0"/>
                <a:ea typeface="+mn-ea"/>
                <a:cs typeface="Arial" panose="020B0604020202020204" pitchFamily="34" charset="0"/>
              </a:rPr>
              <a:t>MVK</a:t>
            </a:r>
            <a:r>
              <a:rPr lang="en-GB" sz="1000" kern="1200" dirty="0">
                <a:solidFill>
                  <a:schemeClr val="tx1"/>
                </a:solidFill>
                <a:effectLst/>
                <a:latin typeface="Arial" panose="020B0604020202020204" pitchFamily="34" charset="0"/>
                <a:ea typeface="+mn-ea"/>
                <a:cs typeface="Arial" panose="020B0604020202020204" pitchFamily="34" charset="0"/>
              </a:rPr>
              <a:t>, </a:t>
            </a:r>
            <a:r>
              <a:rPr lang="en-GB" sz="1000" i="1" kern="1200" dirty="0">
                <a:solidFill>
                  <a:schemeClr val="tx1"/>
                </a:solidFill>
                <a:effectLst/>
                <a:latin typeface="Arial" panose="020B0604020202020204" pitchFamily="34" charset="0"/>
                <a:ea typeface="+mn-ea"/>
                <a:cs typeface="Arial" panose="020B0604020202020204" pitchFamily="34" charset="0"/>
              </a:rPr>
              <a:t>SNX15</a:t>
            </a:r>
            <a:r>
              <a:rPr lang="en-GB" sz="1000" kern="1200" dirty="0">
                <a:solidFill>
                  <a:schemeClr val="tx1"/>
                </a:solidFill>
                <a:effectLst/>
                <a:latin typeface="Arial" panose="020B0604020202020204" pitchFamily="34" charset="0"/>
                <a:ea typeface="+mn-ea"/>
                <a:cs typeface="Arial" panose="020B0604020202020204" pitchFamily="34" charset="0"/>
              </a:rPr>
              <a:t>), 2) read-through into the host genome distal to any known gene, or 3) exclude host sequences and terminate near the direct repeat region of HBV. Most transcripts start at Pre-S2 or S open reading frames. Class 1 and 2 transcripts appear to use the host poly(A) signal UAUAAA, while Class 3 transcripts are associated with a cryptic signal CAUAAA found in HBV. Many Class 3 transcripts in HuH-1 cells appear to be the same length, but single nucleotide polymorphism profiles show the transcripts come from two distinct integrations. Class 3 transcripts differ from all of the overlapping cccDNA-derived transcripts in PHHs which use a canonical 3’ end.</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HBV-targeted long-read sequencing can distinguish three classes of HBV transcripts and </a:t>
            </a:r>
            <a:r>
              <a:rPr lang="en-US" sz="1000" kern="1200" dirty="0">
                <a:solidFill>
                  <a:schemeClr val="tx1"/>
                </a:solidFill>
                <a:effectLst/>
                <a:latin typeface="Arial" panose="020B0604020202020204" pitchFamily="34" charset="0"/>
                <a:ea typeface="+mn-ea"/>
                <a:cs typeface="Arial" panose="020B0604020202020204" pitchFamily="34" charset="0"/>
              </a:rPr>
              <a:t>assign HBV transcripts to specific integrations. This tool can provide a more accurate description of the burden and transcriptional activity of integrated HBV in patients.</a:t>
            </a:r>
            <a:endParaRPr lang="en-GB" sz="10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9BC1133C-0A91-4C56-9DB7-B268BA704BC5}" type="slidenum">
              <a:rPr lang="en-GB" smtClean="0"/>
              <a:pPr/>
              <a:t>40</a:t>
            </a:fld>
            <a:endParaRPr lang="en-GB" dirty="0"/>
          </a:p>
        </p:txBody>
      </p:sp>
    </p:spTree>
    <p:extLst>
      <p:ext uri="{BB962C8B-B14F-4D97-AF65-F5344CB8AC3E}">
        <p14:creationId xmlns:p14="http://schemas.microsoft.com/office/powerpoint/2010/main" val="38671855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41</a:t>
            </a:fld>
            <a:endParaRPr lang="en-GB" dirty="0"/>
          </a:p>
        </p:txBody>
      </p:sp>
    </p:spTree>
    <p:extLst>
      <p:ext uri="{BB962C8B-B14F-4D97-AF65-F5344CB8AC3E}">
        <p14:creationId xmlns:p14="http://schemas.microsoft.com/office/powerpoint/2010/main" val="20213580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i="1" dirty="0"/>
              <a:t>Abbreviations: AE, adverse event; ALT, alanine aminotransferase; HBeAg, hepatitis B ‘e’ antigen; HBV, hepatitis B virus; NA, nucleos(t)ide analogue; </a:t>
            </a:r>
            <a:r>
              <a:rPr lang="en-GB" sz="1000" i="1" dirty="0" err="1"/>
              <a:t>qHBsAg</a:t>
            </a:r>
            <a:r>
              <a:rPr lang="en-GB" sz="1000" i="1" dirty="0"/>
              <a:t>, quantitative HBV surface antigen; R, randomization; ULN, upper limit of normal</a:t>
            </a:r>
          </a:p>
          <a:p>
            <a:pPr marL="0" lvl="0" indent="0">
              <a:buNone/>
              <a:defRPr/>
            </a:pPr>
            <a:endParaRPr lang="en-GB" sz="1000" u="sng" dirty="0"/>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LBO06</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Response to discontinuation of long-term nucleos(tide analogue treatment in HBeAg negative patients: Results of the Stop-NUC trial</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b="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0" u="sng" kern="1200" dirty="0">
                <a:solidFill>
                  <a:schemeClr val="tx1"/>
                </a:solidFill>
                <a:effectLst/>
                <a:latin typeface="Arial" panose="020B0604020202020204" pitchFamily="34" charset="0"/>
                <a:ea typeface="+mn-ea"/>
                <a:cs typeface="Arial" panose="020B0604020202020204" pitchFamily="34" charset="0"/>
              </a:rPr>
              <a:t>Florian van Bömmel</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Kerstin Stein</a:t>
            </a:r>
            <a:r>
              <a:rPr lang="en-US" sz="1000" b="0" kern="1200" baseline="30000" dirty="0">
                <a:solidFill>
                  <a:schemeClr val="tx1"/>
                </a:solidFill>
                <a:effectLst/>
                <a:latin typeface="Arial" panose="020B0604020202020204" pitchFamily="34" charset="0"/>
                <a:ea typeface="+mn-ea"/>
                <a:cs typeface="Arial" panose="020B0604020202020204" pitchFamily="34" charset="0"/>
              </a:rPr>
              <a:t>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Renate Heyne</a:t>
            </a:r>
            <a:r>
              <a:rPr lang="en-US" sz="1000" b="0" kern="1200" baseline="30000" dirty="0">
                <a:solidFill>
                  <a:schemeClr val="tx1"/>
                </a:solidFill>
                <a:effectLst/>
                <a:latin typeface="Arial" panose="020B0604020202020204" pitchFamily="34" charset="0"/>
                <a:ea typeface="+mn-ea"/>
                <a:cs typeface="Arial" panose="020B0604020202020204" pitchFamily="34" charset="0"/>
              </a:rPr>
              <a:t>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Hjördis Möller</a:t>
            </a:r>
            <a:r>
              <a:rPr lang="en-US" sz="1000" b="0" kern="1200" baseline="30000" dirty="0">
                <a:solidFill>
                  <a:schemeClr val="tx1"/>
                </a:solidFill>
                <a:effectLst/>
                <a:latin typeface="Arial" panose="020B0604020202020204" pitchFamily="34" charset="0"/>
                <a:ea typeface="+mn-ea"/>
                <a:cs typeface="Arial" panose="020B0604020202020204" pitchFamily="34" charset="0"/>
              </a:rPr>
              <a:t>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Jörg Petersen</a:t>
            </a:r>
            <a:r>
              <a:rPr lang="en-US" sz="1000" b="0" kern="1200" baseline="30000" dirty="0">
                <a:solidFill>
                  <a:schemeClr val="tx1"/>
                </a:solidFill>
                <a:effectLst/>
                <a:latin typeface="Arial" panose="020B0604020202020204" pitchFamily="34" charset="0"/>
                <a:ea typeface="+mn-ea"/>
                <a:cs typeface="Arial" panose="020B0604020202020204" pitchFamily="34" charset="0"/>
              </a:rPr>
              <a:t>4</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Peter Buggisch</a:t>
            </a:r>
            <a:r>
              <a:rPr lang="en-US" sz="1000" b="0" kern="1200" baseline="30000" dirty="0">
                <a:solidFill>
                  <a:schemeClr val="tx1"/>
                </a:solidFill>
                <a:effectLst/>
                <a:latin typeface="Arial" panose="020B0604020202020204" pitchFamily="34" charset="0"/>
                <a:ea typeface="+mn-ea"/>
                <a:cs typeface="Arial" panose="020B0604020202020204" pitchFamily="34" charset="0"/>
              </a:rPr>
              <a:t>4</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Christoph Berg</a:t>
            </a:r>
            <a:r>
              <a:rPr lang="en-US" sz="1000" b="0" kern="1200" baseline="30000" dirty="0">
                <a:solidFill>
                  <a:schemeClr val="tx1"/>
                </a:solidFill>
                <a:effectLst/>
                <a:latin typeface="Arial" panose="020B0604020202020204" pitchFamily="34" charset="0"/>
                <a:ea typeface="+mn-ea"/>
                <a:cs typeface="Arial" panose="020B0604020202020204" pitchFamily="34" charset="0"/>
              </a:rPr>
              <a:t>5</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Christoph Werner</a:t>
            </a:r>
            <a:r>
              <a:rPr lang="en-US" sz="1000" b="0" kern="1200" baseline="30000" dirty="0">
                <a:solidFill>
                  <a:schemeClr val="tx1"/>
                </a:solidFill>
                <a:effectLst/>
                <a:latin typeface="Arial" panose="020B0604020202020204" pitchFamily="34" charset="0"/>
                <a:ea typeface="+mn-ea"/>
                <a:cs typeface="Arial" panose="020B0604020202020204" pitchFamily="34" charset="0"/>
              </a:rPr>
              <a:t>5</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Stefan Zeuzem</a:t>
            </a:r>
            <a:r>
              <a:rPr lang="en-US" sz="1000" b="0" kern="1200" baseline="30000" dirty="0">
                <a:solidFill>
                  <a:schemeClr val="tx1"/>
                </a:solidFill>
                <a:effectLst/>
                <a:latin typeface="Arial" panose="020B0604020202020204" pitchFamily="34" charset="0"/>
                <a:ea typeface="+mn-ea"/>
                <a:cs typeface="Arial" panose="020B0604020202020204" pitchFamily="34" charset="0"/>
              </a:rPr>
              <a:t>6</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Andreas Herrmann</a:t>
            </a:r>
            <a:r>
              <a:rPr lang="en-US" sz="1000" b="0" kern="1200" baseline="30000" dirty="0">
                <a:solidFill>
                  <a:schemeClr val="tx1"/>
                </a:solidFill>
                <a:effectLst/>
                <a:latin typeface="Arial" panose="020B0604020202020204" pitchFamily="34" charset="0"/>
                <a:ea typeface="+mn-ea"/>
                <a:cs typeface="Arial" panose="020B0604020202020204" pitchFamily="34" charset="0"/>
              </a:rPr>
              <a:t>7</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Philipp Reuken</a:t>
            </a:r>
            <a:r>
              <a:rPr lang="en-US" sz="1000" b="0" kern="1200" baseline="30000" dirty="0">
                <a:solidFill>
                  <a:schemeClr val="tx1"/>
                </a:solidFill>
                <a:effectLst/>
                <a:latin typeface="Arial" panose="020B0604020202020204" pitchFamily="34" charset="0"/>
                <a:ea typeface="+mn-ea"/>
                <a:cs typeface="Arial" panose="020B0604020202020204" pitchFamily="34" charset="0"/>
              </a:rPr>
              <a:t>7</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Martin Sprinzl</a:t>
            </a:r>
            <a:r>
              <a:rPr lang="en-US" sz="1000" b="0" kern="1200" baseline="30000" dirty="0">
                <a:solidFill>
                  <a:schemeClr val="tx1"/>
                </a:solidFill>
                <a:effectLst/>
                <a:latin typeface="Arial" panose="020B0604020202020204" pitchFamily="34" charset="0"/>
                <a:ea typeface="+mn-ea"/>
                <a:cs typeface="Arial" panose="020B0604020202020204" pitchFamily="34" charset="0"/>
              </a:rPr>
              <a:t>8</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Annette Grambihler</a:t>
            </a:r>
            <a:r>
              <a:rPr lang="en-US" sz="1000" b="0" kern="1200" baseline="30000" dirty="0">
                <a:solidFill>
                  <a:schemeClr val="tx1"/>
                </a:solidFill>
                <a:effectLst/>
                <a:latin typeface="Arial" panose="020B0604020202020204" pitchFamily="34" charset="0"/>
                <a:ea typeface="+mn-ea"/>
                <a:cs typeface="Arial" panose="020B0604020202020204" pitchFamily="34" charset="0"/>
              </a:rPr>
              <a:t>8</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Eckart Schott</a:t>
            </a:r>
            <a:r>
              <a:rPr lang="en-US" sz="1000" b="0" kern="1200" baseline="30000" dirty="0">
                <a:solidFill>
                  <a:schemeClr val="tx1"/>
                </a:solidFill>
                <a:effectLst/>
                <a:latin typeface="Arial" panose="020B0604020202020204" pitchFamily="34" charset="0"/>
                <a:ea typeface="+mn-ea"/>
                <a:cs typeface="Arial" panose="020B0604020202020204" pitchFamily="34" charset="0"/>
              </a:rPr>
              <a:t>9 10</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Julia Benckert</a:t>
            </a:r>
            <a:r>
              <a:rPr lang="en-US" sz="1000" b="0" kern="1200" baseline="30000" dirty="0">
                <a:solidFill>
                  <a:schemeClr val="tx1"/>
                </a:solidFill>
                <a:effectLst/>
                <a:latin typeface="Arial" panose="020B0604020202020204" pitchFamily="34" charset="0"/>
                <a:ea typeface="+mn-ea"/>
                <a:cs typeface="Arial" panose="020B0604020202020204" pitchFamily="34" charset="0"/>
              </a:rPr>
              <a:t>10</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Anita Pathil</a:t>
            </a:r>
            <a:r>
              <a:rPr lang="en-US" sz="1000" b="0" kern="1200" baseline="30000" dirty="0">
                <a:solidFill>
                  <a:schemeClr val="tx1"/>
                </a:solidFill>
                <a:effectLst/>
                <a:latin typeface="Arial" panose="020B0604020202020204" pitchFamily="34" charset="0"/>
                <a:ea typeface="+mn-ea"/>
                <a:cs typeface="Arial" panose="020B0604020202020204" pitchFamily="34" charset="0"/>
              </a:rPr>
              <a:t>11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Ulrike von Arnim</a:t>
            </a:r>
            <a:r>
              <a:rPr lang="en-US" sz="1000" b="0" kern="1200" baseline="30000" dirty="0">
                <a:solidFill>
                  <a:schemeClr val="tx1"/>
                </a:solidFill>
                <a:effectLst/>
                <a:latin typeface="Arial" panose="020B0604020202020204" pitchFamily="34" charset="0"/>
                <a:ea typeface="+mn-ea"/>
                <a:cs typeface="Arial" panose="020B0604020202020204" pitchFamily="34" charset="0"/>
              </a:rPr>
              <a:t>12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Verena Keitel</a:t>
            </a:r>
            <a:r>
              <a:rPr lang="en-US" sz="1000" b="0" kern="1200" baseline="30000" dirty="0">
                <a:solidFill>
                  <a:schemeClr val="tx1"/>
                </a:solidFill>
                <a:effectLst/>
                <a:latin typeface="Arial" panose="020B0604020202020204" pitchFamily="34" charset="0"/>
                <a:ea typeface="+mn-ea"/>
                <a:cs typeface="Arial" panose="020B0604020202020204" pitchFamily="34" charset="0"/>
              </a:rPr>
              <a:t>13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Janina Trauth</a:t>
            </a:r>
            <a:r>
              <a:rPr lang="en-US" sz="1000" b="0" kern="1200" baseline="30000" dirty="0">
                <a:solidFill>
                  <a:schemeClr val="tx1"/>
                </a:solidFill>
                <a:effectLst/>
                <a:latin typeface="Arial" panose="020B0604020202020204" pitchFamily="34" charset="0"/>
                <a:ea typeface="+mn-ea"/>
                <a:cs typeface="Arial" panose="020B0604020202020204" pitchFamily="34" charset="0"/>
              </a:rPr>
              <a:t>14</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Simon Karl Georg</a:t>
            </a:r>
            <a:r>
              <a:rPr lang="en-US" sz="1000" b="0" kern="1200" baseline="30000" dirty="0">
                <a:solidFill>
                  <a:schemeClr val="tx1"/>
                </a:solidFill>
                <a:effectLst/>
                <a:latin typeface="Arial" panose="020B0604020202020204" pitchFamily="34" charset="0"/>
                <a:ea typeface="+mn-ea"/>
                <a:cs typeface="Arial" panose="020B0604020202020204" pitchFamily="34" charset="0"/>
              </a:rPr>
              <a:t>15</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Christian Trautwein</a:t>
            </a:r>
            <a:r>
              <a:rPr lang="en-US" sz="1000" b="0" kern="1200" baseline="30000" dirty="0">
                <a:solidFill>
                  <a:schemeClr val="tx1"/>
                </a:solidFill>
                <a:effectLst/>
                <a:latin typeface="Arial" panose="020B0604020202020204" pitchFamily="34" charset="0"/>
                <a:ea typeface="+mn-ea"/>
                <a:cs typeface="Arial" panose="020B0604020202020204" pitchFamily="34" charset="0"/>
              </a:rPr>
              <a:t>16</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Andreas Trein</a:t>
            </a:r>
            <a:r>
              <a:rPr lang="en-US" sz="1000" b="0" kern="1200" baseline="30000" dirty="0">
                <a:solidFill>
                  <a:schemeClr val="tx1"/>
                </a:solidFill>
                <a:effectLst/>
                <a:latin typeface="Arial" panose="020B0604020202020204" pitchFamily="34" charset="0"/>
                <a:ea typeface="+mn-ea"/>
                <a:cs typeface="Arial" panose="020B0604020202020204" pitchFamily="34" charset="0"/>
              </a:rPr>
              <a:t>17</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Dietrich Hüppe</a:t>
            </a:r>
            <a:r>
              <a:rPr lang="en-US" sz="1000" b="0" kern="1200" baseline="30000" dirty="0">
                <a:solidFill>
                  <a:schemeClr val="tx1"/>
                </a:solidFill>
                <a:effectLst/>
                <a:latin typeface="Arial" panose="020B0604020202020204" pitchFamily="34" charset="0"/>
                <a:ea typeface="+mn-ea"/>
                <a:cs typeface="Arial" panose="020B0604020202020204" pitchFamily="34" charset="0"/>
              </a:rPr>
              <a:t>18</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Markus Cornberg</a:t>
            </a:r>
            <a:r>
              <a:rPr lang="en-US" sz="1000" b="0" kern="1200" baseline="30000" dirty="0">
                <a:solidFill>
                  <a:schemeClr val="tx1"/>
                </a:solidFill>
                <a:effectLst/>
                <a:latin typeface="Arial" panose="020B0604020202020204" pitchFamily="34" charset="0"/>
                <a:ea typeface="+mn-ea"/>
                <a:cs typeface="Arial" panose="020B0604020202020204" pitchFamily="34" charset="0"/>
              </a:rPr>
              <a:t>19</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Frank Lammert</a:t>
            </a:r>
            <a:r>
              <a:rPr lang="en-US" sz="1000" b="0" kern="1200" baseline="30000" dirty="0">
                <a:solidFill>
                  <a:schemeClr val="tx1"/>
                </a:solidFill>
                <a:effectLst/>
                <a:latin typeface="Arial" panose="020B0604020202020204" pitchFamily="34" charset="0"/>
                <a:ea typeface="+mn-ea"/>
                <a:cs typeface="Arial" panose="020B0604020202020204" pitchFamily="34" charset="0"/>
              </a:rPr>
              <a:t>20</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Patrick Ingiliz</a:t>
            </a:r>
            <a:r>
              <a:rPr lang="en-US" sz="1000" b="0" kern="1200" baseline="30000" dirty="0">
                <a:solidFill>
                  <a:schemeClr val="tx1"/>
                </a:solidFill>
                <a:effectLst/>
                <a:latin typeface="Arial" panose="020B0604020202020204" pitchFamily="34" charset="0"/>
                <a:ea typeface="+mn-ea"/>
                <a:cs typeface="Arial" panose="020B0604020202020204" pitchFamily="34" charset="0"/>
              </a:rPr>
              <a:t>21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Reinhart Zachoval</a:t>
            </a:r>
            <a:r>
              <a:rPr lang="en-US" sz="1000" b="0" kern="1200" baseline="30000" dirty="0">
                <a:solidFill>
                  <a:schemeClr val="tx1"/>
                </a:solidFill>
                <a:effectLst/>
                <a:latin typeface="Arial" panose="020B0604020202020204" pitchFamily="34" charset="0"/>
                <a:ea typeface="+mn-ea"/>
                <a:cs typeface="Arial" panose="020B0604020202020204" pitchFamily="34" charset="0"/>
              </a:rPr>
              <a:t>22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Holger Hinrichsen</a:t>
            </a:r>
            <a:r>
              <a:rPr lang="en-US" sz="1000" b="0" kern="1200" baseline="30000" dirty="0">
                <a:solidFill>
                  <a:schemeClr val="tx1"/>
                </a:solidFill>
                <a:effectLst/>
                <a:latin typeface="Arial" panose="020B0604020202020204" pitchFamily="34" charset="0"/>
                <a:ea typeface="+mn-ea"/>
                <a:cs typeface="Arial" panose="020B0604020202020204" pitchFamily="34" charset="0"/>
              </a:rPr>
              <a:t>23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Alexander Zipprich</a:t>
            </a:r>
            <a:r>
              <a:rPr lang="en-US" sz="1000" b="0" kern="1200" baseline="30000" dirty="0">
                <a:solidFill>
                  <a:schemeClr val="tx1"/>
                </a:solidFill>
                <a:effectLst/>
                <a:latin typeface="Arial" panose="020B0604020202020204" pitchFamily="34" charset="0"/>
                <a:ea typeface="+mn-ea"/>
                <a:cs typeface="Arial" panose="020B0604020202020204" pitchFamily="34" charset="0"/>
              </a:rPr>
              <a:t>24</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Hartwig Klinker</a:t>
            </a:r>
            <a:r>
              <a:rPr lang="en-US" sz="1000" b="0" kern="1200" baseline="30000" dirty="0">
                <a:solidFill>
                  <a:schemeClr val="tx1"/>
                </a:solidFill>
                <a:effectLst/>
                <a:latin typeface="Arial" panose="020B0604020202020204" pitchFamily="34" charset="0"/>
                <a:ea typeface="+mn-ea"/>
                <a:cs typeface="Arial" panose="020B0604020202020204" pitchFamily="34" charset="0"/>
              </a:rPr>
              <a:t>25</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Julian Schulze Zur Wiesch</a:t>
            </a:r>
            <a:r>
              <a:rPr lang="en-US" sz="1000" b="0" kern="1200" baseline="30000" dirty="0">
                <a:solidFill>
                  <a:schemeClr val="tx1"/>
                </a:solidFill>
                <a:effectLst/>
                <a:latin typeface="Arial" panose="020B0604020202020204" pitchFamily="34" charset="0"/>
                <a:ea typeface="+mn-ea"/>
                <a:cs typeface="Arial" panose="020B0604020202020204" pitchFamily="34" charset="0"/>
              </a:rPr>
              <a:t>26</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Oana Brosteanu</a:t>
            </a:r>
            <a:r>
              <a:rPr lang="en-US" sz="1000" b="0" kern="1200" baseline="30000" dirty="0">
                <a:solidFill>
                  <a:schemeClr val="tx1"/>
                </a:solidFill>
                <a:effectLst/>
                <a:latin typeface="Arial" panose="020B0604020202020204" pitchFamily="34" charset="0"/>
                <a:ea typeface="+mn-ea"/>
                <a:cs typeface="Arial" panose="020B0604020202020204" pitchFamily="34" charset="0"/>
              </a:rPr>
              <a:t>27</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Anett Schmiedeknecht</a:t>
            </a:r>
            <a:r>
              <a:rPr lang="en-US" sz="1000" b="0" kern="1200" baseline="30000" dirty="0">
                <a:solidFill>
                  <a:schemeClr val="tx1"/>
                </a:solidFill>
                <a:effectLst/>
                <a:latin typeface="Arial" panose="020B0604020202020204" pitchFamily="34" charset="0"/>
                <a:ea typeface="+mn-ea"/>
                <a:cs typeface="Arial" panose="020B0604020202020204" pitchFamily="34" charset="0"/>
              </a:rPr>
              <a:t>27</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Thomas Berg</a:t>
            </a:r>
            <a:r>
              <a:rPr lang="en-US" sz="1000" b="0" kern="1200" baseline="30000" dirty="0">
                <a:solidFill>
                  <a:schemeClr val="tx1"/>
                </a:solidFill>
                <a:effectLst/>
                <a:latin typeface="Arial" panose="020B0604020202020204" pitchFamily="34" charset="0"/>
                <a:ea typeface="+mn-ea"/>
                <a:cs typeface="Arial" panose="020B0604020202020204" pitchFamily="34" charset="0"/>
              </a:rPr>
              <a:t>28</a:t>
            </a:r>
            <a:endParaRPr lang="en-GB" sz="1000" b="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Leipzig, Gastroenterology, Hepatology, Infectious Diseases and Peumology, Leipzig,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Hepatologie Magdeburg, Magdeburg,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Leberzentrum am Checkpoint, Berlin, </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Medical Care Center Hamburg, Hamburg,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Universitätsklinik Tübingen, Medizinische Klinik Innere Medizin I, Gastroenterologie, Gastrointestinale Onkologie, Hepatologie, Infektiologie und Geriatrie, Tübingen,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Frankfurt, Medizinische Klinik 1 Gastroenterologie und Hepatologie, Pneumologie und Allergologie, Endokrinologie und Diabetologie sowie Ernährungsmedizin, Frankfurt am Main,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Jena, Klinik für Innere Medizin IV - Gastroenterologie, Hepatologie, Infektiologie, Jena,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Johannes Gutenberg-Universitätsklinikum, I. Medizinische Klinik und Poliklinik, Mainz,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Helios Klinikum Emil von Behring, Klinik für Innere Medizin II, Berlin,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10</a:t>
            </a:r>
            <a:r>
              <a:rPr lang="en-US" sz="1000" i="1" kern="1200" dirty="0">
                <a:solidFill>
                  <a:schemeClr val="tx1"/>
                </a:solidFill>
                <a:effectLst/>
                <a:latin typeface="Arial" panose="020B0604020202020204" pitchFamily="34" charset="0"/>
                <a:ea typeface="+mn-ea"/>
                <a:cs typeface="Arial" panose="020B0604020202020204" pitchFamily="34" charset="0"/>
              </a:rPr>
              <a:t>Charité Campus Virchow Clinic, Hepatologie und Gastroenterologie, Berlin,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11</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Heidelberg, Abt. Innere Medizin IV, Heidelberg,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12</a:t>
            </a:r>
            <a:r>
              <a:rPr lang="en-US" sz="1000" i="1" kern="1200" dirty="0">
                <a:solidFill>
                  <a:schemeClr val="tx1"/>
                </a:solidFill>
                <a:effectLst/>
                <a:latin typeface="Arial" panose="020B0604020202020204" pitchFamily="34" charset="0"/>
                <a:ea typeface="+mn-ea"/>
                <a:cs typeface="Arial" panose="020B0604020202020204" pitchFamily="34" charset="0"/>
              </a:rPr>
              <a:t>Otto-von-Guericke-Universität Magdeburg, Klinik für Gastroenterologie, Hepatologie und Infektiologie, Magdeburg,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13</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of Düsseldorf, Clinic for Gastroenterology, Hepatology and Infectiology, Düsseldorf,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14</a:t>
            </a:r>
            <a:r>
              <a:rPr lang="en-US" sz="1000" i="1" kern="1200" dirty="0">
                <a:solidFill>
                  <a:schemeClr val="tx1"/>
                </a:solidFill>
                <a:effectLst/>
                <a:latin typeface="Arial" panose="020B0604020202020204" pitchFamily="34" charset="0"/>
                <a:ea typeface="+mn-ea"/>
                <a:cs typeface="Arial" panose="020B0604020202020204" pitchFamily="34" charset="0"/>
              </a:rPr>
              <a:t>Universitätsklinikum Giessen, Gastroenterologie, Endokrinologie, Stoffwechsel und klinische Infektiologie, Gießen,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15</a:t>
            </a:r>
            <a:r>
              <a:rPr lang="en-US" sz="1000" i="1" kern="1200" dirty="0">
                <a:solidFill>
                  <a:schemeClr val="tx1"/>
                </a:solidFill>
                <a:effectLst/>
                <a:latin typeface="Arial" panose="020B0604020202020204" pitchFamily="34" charset="0"/>
                <a:ea typeface="+mn-ea"/>
                <a:cs typeface="Arial" panose="020B0604020202020204" pitchFamily="34" charset="0"/>
              </a:rPr>
              <a:t>Gastroenterologie Leverkusen, Leverkusen,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16</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RWTH Aachen, Medizinische Klinik III - Gastroenterologie und Stoffwechselkrankheiten,  Aachen,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17</a:t>
            </a:r>
            <a:r>
              <a:rPr lang="en-US" sz="1000" i="1" kern="1200" dirty="0">
                <a:solidFill>
                  <a:schemeClr val="tx1"/>
                </a:solidFill>
                <a:effectLst/>
                <a:latin typeface="Arial" panose="020B0604020202020204" pitchFamily="34" charset="0"/>
                <a:ea typeface="+mn-ea"/>
                <a:cs typeface="Arial" panose="020B0604020202020204" pitchFamily="34" charset="0"/>
              </a:rPr>
              <a:t>Gemeinschaftspraxis für Allgemeinmedizin und Innere Medizin, Stuttgart,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18</a:t>
            </a:r>
            <a:r>
              <a:rPr lang="en-US" sz="1000" i="1" kern="1200" dirty="0">
                <a:solidFill>
                  <a:schemeClr val="tx1"/>
                </a:solidFill>
                <a:effectLst/>
                <a:latin typeface="Arial" panose="020B0604020202020204" pitchFamily="34" charset="0"/>
                <a:ea typeface="+mn-ea"/>
                <a:cs typeface="Arial" panose="020B0604020202020204" pitchFamily="34" charset="0"/>
              </a:rPr>
              <a:t>Gastroenterologische Gemeinschaftspraxis Herne, Herne,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19</a:t>
            </a:r>
            <a:r>
              <a:rPr lang="en-US" sz="1000" i="1" kern="1200" dirty="0">
                <a:solidFill>
                  <a:schemeClr val="tx1"/>
                </a:solidFill>
                <a:effectLst/>
                <a:latin typeface="Arial" panose="020B0604020202020204" pitchFamily="34" charset="0"/>
                <a:ea typeface="+mn-ea"/>
                <a:cs typeface="Arial" panose="020B0604020202020204" pitchFamily="34" charset="0"/>
              </a:rPr>
              <a:t>Medizinische Hochschule Hannover (MHH),  Klinik für Gastroenterologie, Hepatologie und Endokrinologie, Hannover,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20</a:t>
            </a:r>
            <a:r>
              <a:rPr lang="en-US" sz="1000" i="1" kern="1200" dirty="0">
                <a:solidFill>
                  <a:schemeClr val="tx1"/>
                </a:solidFill>
                <a:effectLst/>
                <a:latin typeface="Arial" panose="020B0604020202020204" pitchFamily="34" charset="0"/>
                <a:ea typeface="+mn-ea"/>
                <a:cs typeface="Arial" panose="020B0604020202020204" pitchFamily="34" charset="0"/>
              </a:rPr>
              <a:t>Saarland University Hospital, Klinik für Innere Medizin II, Homburg,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21</a:t>
            </a:r>
            <a:r>
              <a:rPr lang="en-US" sz="1000" i="1" kern="1200" dirty="0">
                <a:solidFill>
                  <a:schemeClr val="tx1"/>
                </a:solidFill>
                <a:effectLst/>
                <a:latin typeface="Arial" panose="020B0604020202020204" pitchFamily="34" charset="0"/>
                <a:ea typeface="+mn-ea"/>
                <a:cs typeface="Arial" panose="020B0604020202020204" pitchFamily="34" charset="0"/>
              </a:rPr>
              <a:t>Zentrum für Infektiologie Berlin Prenzlauer Berg, Berlin,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22</a:t>
            </a:r>
            <a:r>
              <a:rPr lang="en-US" sz="1000" i="1" kern="1200" dirty="0">
                <a:solidFill>
                  <a:schemeClr val="tx1"/>
                </a:solidFill>
                <a:effectLst/>
                <a:latin typeface="Arial" panose="020B0604020202020204" pitchFamily="34" charset="0"/>
                <a:ea typeface="+mn-ea"/>
                <a:cs typeface="Arial" panose="020B0604020202020204" pitchFamily="34" charset="0"/>
              </a:rPr>
              <a:t>LMU Klinikum der Universität München, Medizinische Klinik und Poliklinik II, München,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23</a:t>
            </a:r>
            <a:r>
              <a:rPr lang="en-US" sz="1000" i="1" kern="1200" dirty="0">
                <a:solidFill>
                  <a:schemeClr val="tx1"/>
                </a:solidFill>
                <a:effectLst/>
                <a:latin typeface="Arial" panose="020B0604020202020204" pitchFamily="34" charset="0"/>
                <a:ea typeface="+mn-ea"/>
                <a:cs typeface="Arial" panose="020B0604020202020204" pitchFamily="34" charset="0"/>
              </a:rPr>
              <a:t>Gastroenterologisch-Hepatologisches Zentrum Kiel, Kiel,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24</a:t>
            </a:r>
            <a:r>
              <a:rPr lang="en-US" sz="1000" i="1" kern="1200" dirty="0">
                <a:solidFill>
                  <a:schemeClr val="tx1"/>
                </a:solidFill>
                <a:effectLst/>
                <a:latin typeface="Arial" panose="020B0604020202020204" pitchFamily="34" charset="0"/>
                <a:ea typeface="+mn-ea"/>
                <a:cs typeface="Arial" panose="020B0604020202020204" pitchFamily="34" charset="0"/>
              </a:rPr>
              <a:t>Universitätsklinik Halle, Universitätsklinik und Poliklinik für Innere Medizin I , Halle,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25</a:t>
            </a:r>
            <a:r>
              <a:rPr lang="en-US" sz="1000" i="1" kern="1200" dirty="0">
                <a:solidFill>
                  <a:schemeClr val="tx1"/>
                </a:solidFill>
                <a:effectLst/>
                <a:latin typeface="Arial" panose="020B0604020202020204" pitchFamily="34" charset="0"/>
                <a:ea typeface="+mn-ea"/>
                <a:cs typeface="Arial" panose="020B0604020202020204" pitchFamily="34" charset="0"/>
              </a:rPr>
              <a:t>Universitätsklinikum Würzburg, Medizinische Klinik II, Würzburg,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26</a:t>
            </a:r>
            <a:r>
              <a:rPr lang="en-US" sz="1000" i="1" kern="1200" dirty="0">
                <a:solidFill>
                  <a:schemeClr val="tx1"/>
                </a:solidFill>
                <a:effectLst/>
                <a:latin typeface="Arial" panose="020B0604020202020204" pitchFamily="34" charset="0"/>
                <a:ea typeface="+mn-ea"/>
                <a:cs typeface="Arial" panose="020B0604020202020204" pitchFamily="34" charset="0"/>
              </a:rPr>
              <a:t>Universitätsklinikum Hamburg-Eppendorf, I. Medizinische Klinik und Poliklinik, Hamburg,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27</a:t>
            </a:r>
            <a:r>
              <a:rPr lang="en-US" sz="1000" i="1" kern="1200" dirty="0">
                <a:solidFill>
                  <a:schemeClr val="tx1"/>
                </a:solidFill>
                <a:effectLst/>
                <a:latin typeface="Arial" panose="020B0604020202020204" pitchFamily="34" charset="0"/>
                <a:ea typeface="+mn-ea"/>
                <a:cs typeface="Arial" panose="020B0604020202020204" pitchFamily="34" charset="0"/>
              </a:rPr>
              <a:t>Universität Leipzig: Institut für Medizinische Informatik, Statistik und Epidemiologie, Leipzig,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28</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Leipzig, Gastroenterology, Hepatology, Infectious Diseases and Pulmonology, Leipzig, Germany</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florian.vanboemmel@medizin.uni-leipzig.de</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Disc Discontinuation of long-term suppression of HBV replication with nucleos(t)ide analogues (NUCs) can result in durable immune control of hepatitis B virus (HBV) replication in HBeAg negative patients. We have assessed the effect of NUC discontinuation in HBeAg negative patients in a prospective, multicenter, randomized trial (the Stop-NUC study).</a:t>
            </a:r>
            <a:r>
              <a:rPr lang="en-US" sz="1000"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HBeAg-negative patients without cirrhosis who had achieved suppressed HBV DNA for ≥4 years during NUC therapy were randomly assigned to either stop (Arm A) or continue (Arm B) treatment. The primary endpoint was sustained HBsAg loss at week 96. Secondary end points included HBsAg seroconversion, virologic response (HBV DNA ≤ 20 IU/mL), biochemical response (alanine aminotransferase (ALT) &lt; upper level normal (ULN)) as well as number of ALT flares (ALT &gt; 3 ULN) and time to re-therapy in the non-treatment arm. All patients were observed for 96 weeks, with visits including standard laboratory tests including HBV DNA levels, quantitative HBsAg, alanine aminotransferase (ALT) and bilirubin measurements, and adverse event reporting. In each arm 83 patients were randomized. The full analysis set comprised 158 patients (79 vs 79), excluding eight patients who dropped out immediately after randomization.</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week 96 after NUC discontinuation, HBsAg loss or seroconversion were achieved in 8/79 (10%) and 6/79 (8%) patients in Arm A and in no patient in Arm B, respectively (p=0.006 and p=0.028). After NUC discontinuation, all patients in Arm A and no patient in Arm B experienced an HBV DNA flare &gt; 20 IU/mL, however, at week 96 HBV DNA were levels ≤ 20 IU/mL in 24/79 (31%) patients in Arm A and in all patients in Arm B (p&lt;0.001). ALT flare occurred in 28/79 (35%) patients in Arm A and in no patient in Arm B, and ALT levels were within normal ranges in 69/79 (88%) patients in Arm A and in 77/79 (97%) patients in Arm B at week 96 (p=0.032). At week 96, NUC treatment had to be re-installed in 11/79 (14%) in Arm A while 54/79 (68%) patients had no indication for treatment according to current EASL recommendations. No patient in Arm A suffered serious adverse event possibly related to NUC discontinuation.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This first large-scale randomized study demonstrates the potential of discontinuation of long-term NUC treatment for induction of durable immune control and functional cure in patients with HBeAg negative chronic hepatitis B (EudraCT-Nr.: 2013-004882-15).</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186779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i="1" dirty="0"/>
              <a:t>Abbreviations: ALT, alanine aminotransferase; CHB, chronic hepatitis B; EASL,</a:t>
            </a:r>
            <a:r>
              <a:rPr lang="en-US" sz="1000" i="1" dirty="0"/>
              <a:t> European Association for the Study of the Liver;</a:t>
            </a:r>
            <a:r>
              <a:rPr lang="en-GB" sz="1000" i="1" dirty="0"/>
              <a:t> HBeAg, hepatitis B ‘e’ antigen; HBsAg, hepatitis B surface antigen; NA, nucleos(t)ide analogue; N/A, not applicable; SAE, serious adverse event</a:t>
            </a:r>
          </a:p>
          <a:p>
            <a:pPr marL="0" lvl="0" indent="0">
              <a:buNone/>
              <a:defRPr/>
            </a:pPr>
            <a:endParaRPr lang="en-GB" sz="1000" u="sng" dirty="0"/>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LBO06</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Response to discontinuation of long-term nucleos(tide analogue treatment in HBeAg negative patients: Results of the Stop-NUC trial</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b="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0" u="sng" kern="1200" dirty="0">
                <a:solidFill>
                  <a:schemeClr val="tx1"/>
                </a:solidFill>
                <a:effectLst/>
                <a:latin typeface="Arial" panose="020B0604020202020204" pitchFamily="34" charset="0"/>
                <a:ea typeface="+mn-ea"/>
                <a:cs typeface="Arial" panose="020B0604020202020204" pitchFamily="34" charset="0"/>
              </a:rPr>
              <a:t>Florian van Bömmel</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Kerstin Stein</a:t>
            </a:r>
            <a:r>
              <a:rPr lang="en-US" sz="1000" b="0" kern="1200" baseline="30000" dirty="0">
                <a:solidFill>
                  <a:schemeClr val="tx1"/>
                </a:solidFill>
                <a:effectLst/>
                <a:latin typeface="Arial" panose="020B0604020202020204" pitchFamily="34" charset="0"/>
                <a:ea typeface="+mn-ea"/>
                <a:cs typeface="Arial" panose="020B0604020202020204" pitchFamily="34" charset="0"/>
              </a:rPr>
              <a:t>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Renate Heyne</a:t>
            </a:r>
            <a:r>
              <a:rPr lang="en-US" sz="1000" b="0" kern="1200" baseline="30000" dirty="0">
                <a:solidFill>
                  <a:schemeClr val="tx1"/>
                </a:solidFill>
                <a:effectLst/>
                <a:latin typeface="Arial" panose="020B0604020202020204" pitchFamily="34" charset="0"/>
                <a:ea typeface="+mn-ea"/>
                <a:cs typeface="Arial" panose="020B0604020202020204" pitchFamily="34" charset="0"/>
              </a:rPr>
              <a:t>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Hjördis Möller</a:t>
            </a:r>
            <a:r>
              <a:rPr lang="en-US" sz="1000" b="0" kern="1200" baseline="30000" dirty="0">
                <a:solidFill>
                  <a:schemeClr val="tx1"/>
                </a:solidFill>
                <a:effectLst/>
                <a:latin typeface="Arial" panose="020B0604020202020204" pitchFamily="34" charset="0"/>
                <a:ea typeface="+mn-ea"/>
                <a:cs typeface="Arial" panose="020B0604020202020204" pitchFamily="34" charset="0"/>
              </a:rPr>
              <a:t>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Jörg Petersen</a:t>
            </a:r>
            <a:r>
              <a:rPr lang="en-US" sz="1000" b="0" kern="1200" baseline="30000" dirty="0">
                <a:solidFill>
                  <a:schemeClr val="tx1"/>
                </a:solidFill>
                <a:effectLst/>
                <a:latin typeface="Arial" panose="020B0604020202020204" pitchFamily="34" charset="0"/>
                <a:ea typeface="+mn-ea"/>
                <a:cs typeface="Arial" panose="020B0604020202020204" pitchFamily="34" charset="0"/>
              </a:rPr>
              <a:t>4</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Peter Buggisch</a:t>
            </a:r>
            <a:r>
              <a:rPr lang="en-US" sz="1000" b="0" kern="1200" baseline="30000" dirty="0">
                <a:solidFill>
                  <a:schemeClr val="tx1"/>
                </a:solidFill>
                <a:effectLst/>
                <a:latin typeface="Arial" panose="020B0604020202020204" pitchFamily="34" charset="0"/>
                <a:ea typeface="+mn-ea"/>
                <a:cs typeface="Arial" panose="020B0604020202020204" pitchFamily="34" charset="0"/>
              </a:rPr>
              <a:t>4</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Christoph Berg</a:t>
            </a:r>
            <a:r>
              <a:rPr lang="en-US" sz="1000" b="0" kern="1200" baseline="30000" dirty="0">
                <a:solidFill>
                  <a:schemeClr val="tx1"/>
                </a:solidFill>
                <a:effectLst/>
                <a:latin typeface="Arial" panose="020B0604020202020204" pitchFamily="34" charset="0"/>
                <a:ea typeface="+mn-ea"/>
                <a:cs typeface="Arial" panose="020B0604020202020204" pitchFamily="34" charset="0"/>
              </a:rPr>
              <a:t>5</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Christoph Werner</a:t>
            </a:r>
            <a:r>
              <a:rPr lang="en-US" sz="1000" b="0" kern="1200" baseline="30000" dirty="0">
                <a:solidFill>
                  <a:schemeClr val="tx1"/>
                </a:solidFill>
                <a:effectLst/>
                <a:latin typeface="Arial" panose="020B0604020202020204" pitchFamily="34" charset="0"/>
                <a:ea typeface="+mn-ea"/>
                <a:cs typeface="Arial" panose="020B0604020202020204" pitchFamily="34" charset="0"/>
              </a:rPr>
              <a:t>5</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Stefan Zeuzem</a:t>
            </a:r>
            <a:r>
              <a:rPr lang="en-US" sz="1000" b="0" kern="1200" baseline="30000" dirty="0">
                <a:solidFill>
                  <a:schemeClr val="tx1"/>
                </a:solidFill>
                <a:effectLst/>
                <a:latin typeface="Arial" panose="020B0604020202020204" pitchFamily="34" charset="0"/>
                <a:ea typeface="+mn-ea"/>
                <a:cs typeface="Arial" panose="020B0604020202020204" pitchFamily="34" charset="0"/>
              </a:rPr>
              <a:t>6</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Andreas Herrmann</a:t>
            </a:r>
            <a:r>
              <a:rPr lang="en-US" sz="1000" b="0" kern="1200" baseline="30000" dirty="0">
                <a:solidFill>
                  <a:schemeClr val="tx1"/>
                </a:solidFill>
                <a:effectLst/>
                <a:latin typeface="Arial" panose="020B0604020202020204" pitchFamily="34" charset="0"/>
                <a:ea typeface="+mn-ea"/>
                <a:cs typeface="Arial" panose="020B0604020202020204" pitchFamily="34" charset="0"/>
              </a:rPr>
              <a:t>7</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Philipp Reuken</a:t>
            </a:r>
            <a:r>
              <a:rPr lang="en-US" sz="1000" b="0" kern="1200" baseline="30000" dirty="0">
                <a:solidFill>
                  <a:schemeClr val="tx1"/>
                </a:solidFill>
                <a:effectLst/>
                <a:latin typeface="Arial" panose="020B0604020202020204" pitchFamily="34" charset="0"/>
                <a:ea typeface="+mn-ea"/>
                <a:cs typeface="Arial" panose="020B0604020202020204" pitchFamily="34" charset="0"/>
              </a:rPr>
              <a:t>7</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Martin Sprinzl</a:t>
            </a:r>
            <a:r>
              <a:rPr lang="en-US" sz="1000" b="0" kern="1200" baseline="30000" dirty="0">
                <a:solidFill>
                  <a:schemeClr val="tx1"/>
                </a:solidFill>
                <a:effectLst/>
                <a:latin typeface="Arial" panose="020B0604020202020204" pitchFamily="34" charset="0"/>
                <a:ea typeface="+mn-ea"/>
                <a:cs typeface="Arial" panose="020B0604020202020204" pitchFamily="34" charset="0"/>
              </a:rPr>
              <a:t>8</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Annette Grambihler</a:t>
            </a:r>
            <a:r>
              <a:rPr lang="en-US" sz="1000" b="0" kern="1200" baseline="30000" dirty="0">
                <a:solidFill>
                  <a:schemeClr val="tx1"/>
                </a:solidFill>
                <a:effectLst/>
                <a:latin typeface="Arial" panose="020B0604020202020204" pitchFamily="34" charset="0"/>
                <a:ea typeface="+mn-ea"/>
                <a:cs typeface="Arial" panose="020B0604020202020204" pitchFamily="34" charset="0"/>
              </a:rPr>
              <a:t>8</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Eckart Schott</a:t>
            </a:r>
            <a:r>
              <a:rPr lang="en-US" sz="1000" b="0" kern="1200" baseline="30000" dirty="0">
                <a:solidFill>
                  <a:schemeClr val="tx1"/>
                </a:solidFill>
                <a:effectLst/>
                <a:latin typeface="Arial" panose="020B0604020202020204" pitchFamily="34" charset="0"/>
                <a:ea typeface="+mn-ea"/>
                <a:cs typeface="Arial" panose="020B0604020202020204" pitchFamily="34" charset="0"/>
              </a:rPr>
              <a:t>9 10</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Julia Benckert</a:t>
            </a:r>
            <a:r>
              <a:rPr lang="en-US" sz="1000" b="0" kern="1200" baseline="30000" dirty="0">
                <a:solidFill>
                  <a:schemeClr val="tx1"/>
                </a:solidFill>
                <a:effectLst/>
                <a:latin typeface="Arial" panose="020B0604020202020204" pitchFamily="34" charset="0"/>
                <a:ea typeface="+mn-ea"/>
                <a:cs typeface="Arial" panose="020B0604020202020204" pitchFamily="34" charset="0"/>
              </a:rPr>
              <a:t>10</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Anita Pathil</a:t>
            </a:r>
            <a:r>
              <a:rPr lang="en-US" sz="1000" b="0" kern="1200" baseline="30000" dirty="0">
                <a:solidFill>
                  <a:schemeClr val="tx1"/>
                </a:solidFill>
                <a:effectLst/>
                <a:latin typeface="Arial" panose="020B0604020202020204" pitchFamily="34" charset="0"/>
                <a:ea typeface="+mn-ea"/>
                <a:cs typeface="Arial" panose="020B0604020202020204" pitchFamily="34" charset="0"/>
              </a:rPr>
              <a:t>11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Ulrike von Arnim</a:t>
            </a:r>
            <a:r>
              <a:rPr lang="en-US" sz="1000" b="0" kern="1200" baseline="30000" dirty="0">
                <a:solidFill>
                  <a:schemeClr val="tx1"/>
                </a:solidFill>
                <a:effectLst/>
                <a:latin typeface="Arial" panose="020B0604020202020204" pitchFamily="34" charset="0"/>
                <a:ea typeface="+mn-ea"/>
                <a:cs typeface="Arial" panose="020B0604020202020204" pitchFamily="34" charset="0"/>
              </a:rPr>
              <a:t>12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Verena Keitel</a:t>
            </a:r>
            <a:r>
              <a:rPr lang="en-US" sz="1000" b="0" kern="1200" baseline="30000" dirty="0">
                <a:solidFill>
                  <a:schemeClr val="tx1"/>
                </a:solidFill>
                <a:effectLst/>
                <a:latin typeface="Arial" panose="020B0604020202020204" pitchFamily="34" charset="0"/>
                <a:ea typeface="+mn-ea"/>
                <a:cs typeface="Arial" panose="020B0604020202020204" pitchFamily="34" charset="0"/>
              </a:rPr>
              <a:t>13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Janina Trauth</a:t>
            </a:r>
            <a:r>
              <a:rPr lang="en-US" sz="1000" b="0" kern="1200" baseline="30000" dirty="0">
                <a:solidFill>
                  <a:schemeClr val="tx1"/>
                </a:solidFill>
                <a:effectLst/>
                <a:latin typeface="Arial" panose="020B0604020202020204" pitchFamily="34" charset="0"/>
                <a:ea typeface="+mn-ea"/>
                <a:cs typeface="Arial" panose="020B0604020202020204" pitchFamily="34" charset="0"/>
              </a:rPr>
              <a:t>14</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Simon Karl Georg</a:t>
            </a:r>
            <a:r>
              <a:rPr lang="en-US" sz="1000" b="0" kern="1200" baseline="30000" dirty="0">
                <a:solidFill>
                  <a:schemeClr val="tx1"/>
                </a:solidFill>
                <a:effectLst/>
                <a:latin typeface="Arial" panose="020B0604020202020204" pitchFamily="34" charset="0"/>
                <a:ea typeface="+mn-ea"/>
                <a:cs typeface="Arial" panose="020B0604020202020204" pitchFamily="34" charset="0"/>
              </a:rPr>
              <a:t>15</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Christian Trautwein</a:t>
            </a:r>
            <a:r>
              <a:rPr lang="en-US" sz="1000" b="0" kern="1200" baseline="30000" dirty="0">
                <a:solidFill>
                  <a:schemeClr val="tx1"/>
                </a:solidFill>
                <a:effectLst/>
                <a:latin typeface="Arial" panose="020B0604020202020204" pitchFamily="34" charset="0"/>
                <a:ea typeface="+mn-ea"/>
                <a:cs typeface="Arial" panose="020B0604020202020204" pitchFamily="34" charset="0"/>
              </a:rPr>
              <a:t>16</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Andreas Trein</a:t>
            </a:r>
            <a:r>
              <a:rPr lang="en-US" sz="1000" b="0" kern="1200" baseline="30000" dirty="0">
                <a:solidFill>
                  <a:schemeClr val="tx1"/>
                </a:solidFill>
                <a:effectLst/>
                <a:latin typeface="Arial" panose="020B0604020202020204" pitchFamily="34" charset="0"/>
                <a:ea typeface="+mn-ea"/>
                <a:cs typeface="Arial" panose="020B0604020202020204" pitchFamily="34" charset="0"/>
              </a:rPr>
              <a:t>17</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Dietrich Hüppe</a:t>
            </a:r>
            <a:r>
              <a:rPr lang="en-US" sz="1000" b="0" kern="1200" baseline="30000" dirty="0">
                <a:solidFill>
                  <a:schemeClr val="tx1"/>
                </a:solidFill>
                <a:effectLst/>
                <a:latin typeface="Arial" panose="020B0604020202020204" pitchFamily="34" charset="0"/>
                <a:ea typeface="+mn-ea"/>
                <a:cs typeface="Arial" panose="020B0604020202020204" pitchFamily="34" charset="0"/>
              </a:rPr>
              <a:t>18</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Markus Cornberg</a:t>
            </a:r>
            <a:r>
              <a:rPr lang="en-US" sz="1000" b="0" kern="1200" baseline="30000" dirty="0">
                <a:solidFill>
                  <a:schemeClr val="tx1"/>
                </a:solidFill>
                <a:effectLst/>
                <a:latin typeface="Arial" panose="020B0604020202020204" pitchFamily="34" charset="0"/>
                <a:ea typeface="+mn-ea"/>
                <a:cs typeface="Arial" panose="020B0604020202020204" pitchFamily="34" charset="0"/>
              </a:rPr>
              <a:t>19</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Frank Lammert</a:t>
            </a:r>
            <a:r>
              <a:rPr lang="en-US" sz="1000" b="0" kern="1200" baseline="30000" dirty="0">
                <a:solidFill>
                  <a:schemeClr val="tx1"/>
                </a:solidFill>
                <a:effectLst/>
                <a:latin typeface="Arial" panose="020B0604020202020204" pitchFamily="34" charset="0"/>
                <a:ea typeface="+mn-ea"/>
                <a:cs typeface="Arial" panose="020B0604020202020204" pitchFamily="34" charset="0"/>
              </a:rPr>
              <a:t>20</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Patrick Ingiliz</a:t>
            </a:r>
            <a:r>
              <a:rPr lang="en-US" sz="1000" b="0" kern="1200" baseline="30000" dirty="0">
                <a:solidFill>
                  <a:schemeClr val="tx1"/>
                </a:solidFill>
                <a:effectLst/>
                <a:latin typeface="Arial" panose="020B0604020202020204" pitchFamily="34" charset="0"/>
                <a:ea typeface="+mn-ea"/>
                <a:cs typeface="Arial" panose="020B0604020202020204" pitchFamily="34" charset="0"/>
              </a:rPr>
              <a:t>21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Reinhart Zachoval</a:t>
            </a:r>
            <a:r>
              <a:rPr lang="en-US" sz="1000" b="0" kern="1200" baseline="30000" dirty="0">
                <a:solidFill>
                  <a:schemeClr val="tx1"/>
                </a:solidFill>
                <a:effectLst/>
                <a:latin typeface="Arial" panose="020B0604020202020204" pitchFamily="34" charset="0"/>
                <a:ea typeface="+mn-ea"/>
                <a:cs typeface="Arial" panose="020B0604020202020204" pitchFamily="34" charset="0"/>
              </a:rPr>
              <a:t>22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Holger Hinrichsen</a:t>
            </a:r>
            <a:r>
              <a:rPr lang="en-US" sz="1000" b="0" kern="1200" baseline="30000" dirty="0">
                <a:solidFill>
                  <a:schemeClr val="tx1"/>
                </a:solidFill>
                <a:effectLst/>
                <a:latin typeface="Arial" panose="020B0604020202020204" pitchFamily="34" charset="0"/>
                <a:ea typeface="+mn-ea"/>
                <a:cs typeface="Arial" panose="020B0604020202020204" pitchFamily="34" charset="0"/>
              </a:rPr>
              <a:t>23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Alexander Zipprich</a:t>
            </a:r>
            <a:r>
              <a:rPr lang="en-US" sz="1000" b="0" kern="1200" baseline="30000" dirty="0">
                <a:solidFill>
                  <a:schemeClr val="tx1"/>
                </a:solidFill>
                <a:effectLst/>
                <a:latin typeface="Arial" panose="020B0604020202020204" pitchFamily="34" charset="0"/>
                <a:ea typeface="+mn-ea"/>
                <a:cs typeface="Arial" panose="020B0604020202020204" pitchFamily="34" charset="0"/>
              </a:rPr>
              <a:t>24</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Hartwig Klinker</a:t>
            </a:r>
            <a:r>
              <a:rPr lang="en-US" sz="1000" b="0" kern="1200" baseline="30000" dirty="0">
                <a:solidFill>
                  <a:schemeClr val="tx1"/>
                </a:solidFill>
                <a:effectLst/>
                <a:latin typeface="Arial" panose="020B0604020202020204" pitchFamily="34" charset="0"/>
                <a:ea typeface="+mn-ea"/>
                <a:cs typeface="Arial" panose="020B0604020202020204" pitchFamily="34" charset="0"/>
              </a:rPr>
              <a:t>25</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Julian Schulze Zur Wiesch</a:t>
            </a:r>
            <a:r>
              <a:rPr lang="en-US" sz="1000" b="0" kern="1200" baseline="30000" dirty="0">
                <a:solidFill>
                  <a:schemeClr val="tx1"/>
                </a:solidFill>
                <a:effectLst/>
                <a:latin typeface="Arial" panose="020B0604020202020204" pitchFamily="34" charset="0"/>
                <a:ea typeface="+mn-ea"/>
                <a:cs typeface="Arial" panose="020B0604020202020204" pitchFamily="34" charset="0"/>
              </a:rPr>
              <a:t>26</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Oana Brosteanu</a:t>
            </a:r>
            <a:r>
              <a:rPr lang="en-US" sz="1000" b="0" kern="1200" baseline="30000" dirty="0">
                <a:solidFill>
                  <a:schemeClr val="tx1"/>
                </a:solidFill>
                <a:effectLst/>
                <a:latin typeface="Arial" panose="020B0604020202020204" pitchFamily="34" charset="0"/>
                <a:ea typeface="+mn-ea"/>
                <a:cs typeface="Arial" panose="020B0604020202020204" pitchFamily="34" charset="0"/>
              </a:rPr>
              <a:t>27</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Anett Schmiedeknecht</a:t>
            </a:r>
            <a:r>
              <a:rPr lang="en-US" sz="1000" b="0" kern="1200" baseline="30000" dirty="0">
                <a:solidFill>
                  <a:schemeClr val="tx1"/>
                </a:solidFill>
                <a:effectLst/>
                <a:latin typeface="Arial" panose="020B0604020202020204" pitchFamily="34" charset="0"/>
                <a:ea typeface="+mn-ea"/>
                <a:cs typeface="Arial" panose="020B0604020202020204" pitchFamily="34" charset="0"/>
              </a:rPr>
              <a:t>27</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Thomas Berg</a:t>
            </a:r>
            <a:r>
              <a:rPr lang="en-US" sz="1000" b="0" kern="1200" baseline="30000" dirty="0">
                <a:solidFill>
                  <a:schemeClr val="tx1"/>
                </a:solidFill>
                <a:effectLst/>
                <a:latin typeface="Arial" panose="020B0604020202020204" pitchFamily="34" charset="0"/>
                <a:ea typeface="+mn-ea"/>
                <a:cs typeface="Arial" panose="020B0604020202020204" pitchFamily="34" charset="0"/>
              </a:rPr>
              <a:t>28</a:t>
            </a:r>
            <a:endParaRPr lang="en-GB" sz="1000" b="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Leipzig, Gastroenterology, Hepatology, Infectious Diseases and Peumology, Leipzig,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Hepatologie Magdeburg, Magdeburg,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Leberzentrum am Checkpoint, Berlin, </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Medical Care Center Hamburg, Hamburg,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Universitätsklinik Tübingen, Medizinische Klinik Innere Medizin I, Gastroenterologie, Gastrointestinale Onkologie, Hepatologie, Infektiologie und Geriatrie, Tübingen,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Frankfurt, Medizinische Klinik 1 Gastroenterologie und Hepatologie, Pneumologie und Allergologie, Endokrinologie und Diabetologie sowie Ernährungsmedizin, Frankfurt am Main,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Jena, Klinik für Innere Medizin IV - Gastroenterologie, Hepatologie, Infektiologie, Jena,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Johannes Gutenberg-Universitätsklinikum, I. Medizinische Klinik und Poliklinik, Mainz,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Helios Klinikum Emil von Behring, Klinik für Innere Medizin II, Berlin,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10</a:t>
            </a:r>
            <a:r>
              <a:rPr lang="en-US" sz="1000" i="1" kern="1200" dirty="0">
                <a:solidFill>
                  <a:schemeClr val="tx1"/>
                </a:solidFill>
                <a:effectLst/>
                <a:latin typeface="Arial" panose="020B0604020202020204" pitchFamily="34" charset="0"/>
                <a:ea typeface="+mn-ea"/>
                <a:cs typeface="Arial" panose="020B0604020202020204" pitchFamily="34" charset="0"/>
              </a:rPr>
              <a:t>Charité Campus Virchow Clinic, Hepatologie und Gastroenterologie, Berlin,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11</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Heidelberg, Abt. Innere Medizin IV, Heidelberg,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12</a:t>
            </a:r>
            <a:r>
              <a:rPr lang="en-US" sz="1000" i="1" kern="1200" dirty="0">
                <a:solidFill>
                  <a:schemeClr val="tx1"/>
                </a:solidFill>
                <a:effectLst/>
                <a:latin typeface="Arial" panose="020B0604020202020204" pitchFamily="34" charset="0"/>
                <a:ea typeface="+mn-ea"/>
                <a:cs typeface="Arial" panose="020B0604020202020204" pitchFamily="34" charset="0"/>
              </a:rPr>
              <a:t>Otto-von-Guericke-Universität Magdeburg, Klinik für Gastroenterologie, Hepatologie und Infektiologie, Magdeburg,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13</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of Düsseldorf, Clinic for Gastroenterology, Hepatology and Infectiology, Düsseldorf,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14</a:t>
            </a:r>
            <a:r>
              <a:rPr lang="en-US" sz="1000" i="1" kern="1200" dirty="0">
                <a:solidFill>
                  <a:schemeClr val="tx1"/>
                </a:solidFill>
                <a:effectLst/>
                <a:latin typeface="Arial" panose="020B0604020202020204" pitchFamily="34" charset="0"/>
                <a:ea typeface="+mn-ea"/>
                <a:cs typeface="Arial" panose="020B0604020202020204" pitchFamily="34" charset="0"/>
              </a:rPr>
              <a:t>Universitätsklinikum Giessen, Gastroenterologie, Endokrinologie, Stoffwechsel und klinische Infektiologie, Gießen,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15</a:t>
            </a:r>
            <a:r>
              <a:rPr lang="en-US" sz="1000" i="1" kern="1200" dirty="0">
                <a:solidFill>
                  <a:schemeClr val="tx1"/>
                </a:solidFill>
                <a:effectLst/>
                <a:latin typeface="Arial" panose="020B0604020202020204" pitchFamily="34" charset="0"/>
                <a:ea typeface="+mn-ea"/>
                <a:cs typeface="Arial" panose="020B0604020202020204" pitchFamily="34" charset="0"/>
              </a:rPr>
              <a:t>Gastroenterologie Leverkusen, Leverkusen,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16</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RWTH Aachen, Medizinische Klinik III - Gastroenterologie und Stoffwechselkrankheiten,  Aachen,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17</a:t>
            </a:r>
            <a:r>
              <a:rPr lang="en-US" sz="1000" i="1" kern="1200" dirty="0">
                <a:solidFill>
                  <a:schemeClr val="tx1"/>
                </a:solidFill>
                <a:effectLst/>
                <a:latin typeface="Arial" panose="020B0604020202020204" pitchFamily="34" charset="0"/>
                <a:ea typeface="+mn-ea"/>
                <a:cs typeface="Arial" panose="020B0604020202020204" pitchFamily="34" charset="0"/>
              </a:rPr>
              <a:t>Gemeinschaftspraxis für Allgemeinmedizin und Innere Medizin, Stuttgart,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18</a:t>
            </a:r>
            <a:r>
              <a:rPr lang="en-US" sz="1000" i="1" kern="1200" dirty="0">
                <a:solidFill>
                  <a:schemeClr val="tx1"/>
                </a:solidFill>
                <a:effectLst/>
                <a:latin typeface="Arial" panose="020B0604020202020204" pitchFamily="34" charset="0"/>
                <a:ea typeface="+mn-ea"/>
                <a:cs typeface="Arial" panose="020B0604020202020204" pitchFamily="34" charset="0"/>
              </a:rPr>
              <a:t>Gastroenterologische Gemeinschaftspraxis Herne, Herne,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19</a:t>
            </a:r>
            <a:r>
              <a:rPr lang="en-US" sz="1000" i="1" kern="1200" dirty="0">
                <a:solidFill>
                  <a:schemeClr val="tx1"/>
                </a:solidFill>
                <a:effectLst/>
                <a:latin typeface="Arial" panose="020B0604020202020204" pitchFamily="34" charset="0"/>
                <a:ea typeface="+mn-ea"/>
                <a:cs typeface="Arial" panose="020B0604020202020204" pitchFamily="34" charset="0"/>
              </a:rPr>
              <a:t>Medizinische Hochschule Hannover (MHH),  Klinik für Gastroenterologie, Hepatologie und Endokrinologie, Hannover,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20</a:t>
            </a:r>
            <a:r>
              <a:rPr lang="en-US" sz="1000" i="1" kern="1200" dirty="0">
                <a:solidFill>
                  <a:schemeClr val="tx1"/>
                </a:solidFill>
                <a:effectLst/>
                <a:latin typeface="Arial" panose="020B0604020202020204" pitchFamily="34" charset="0"/>
                <a:ea typeface="+mn-ea"/>
                <a:cs typeface="Arial" panose="020B0604020202020204" pitchFamily="34" charset="0"/>
              </a:rPr>
              <a:t>Saarland University Hospital, Klinik für Innere Medizin II, Homburg,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21</a:t>
            </a:r>
            <a:r>
              <a:rPr lang="en-US" sz="1000" i="1" kern="1200" dirty="0">
                <a:solidFill>
                  <a:schemeClr val="tx1"/>
                </a:solidFill>
                <a:effectLst/>
                <a:latin typeface="Arial" panose="020B0604020202020204" pitchFamily="34" charset="0"/>
                <a:ea typeface="+mn-ea"/>
                <a:cs typeface="Arial" panose="020B0604020202020204" pitchFamily="34" charset="0"/>
              </a:rPr>
              <a:t>Zentrum für Infektiologie Berlin Prenzlauer Berg, Berlin,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22</a:t>
            </a:r>
            <a:r>
              <a:rPr lang="en-US" sz="1000" i="1" kern="1200" dirty="0">
                <a:solidFill>
                  <a:schemeClr val="tx1"/>
                </a:solidFill>
                <a:effectLst/>
                <a:latin typeface="Arial" panose="020B0604020202020204" pitchFamily="34" charset="0"/>
                <a:ea typeface="+mn-ea"/>
                <a:cs typeface="Arial" panose="020B0604020202020204" pitchFamily="34" charset="0"/>
              </a:rPr>
              <a:t>LMU Klinikum der Universität München, Medizinische Klinik und Poliklinik II, München,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23</a:t>
            </a:r>
            <a:r>
              <a:rPr lang="en-US" sz="1000" i="1" kern="1200" dirty="0">
                <a:solidFill>
                  <a:schemeClr val="tx1"/>
                </a:solidFill>
                <a:effectLst/>
                <a:latin typeface="Arial" panose="020B0604020202020204" pitchFamily="34" charset="0"/>
                <a:ea typeface="+mn-ea"/>
                <a:cs typeface="Arial" panose="020B0604020202020204" pitchFamily="34" charset="0"/>
              </a:rPr>
              <a:t>Gastroenterologisch-Hepatologisches Zentrum Kiel, Kiel,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24</a:t>
            </a:r>
            <a:r>
              <a:rPr lang="en-US" sz="1000" i="1" kern="1200" dirty="0">
                <a:solidFill>
                  <a:schemeClr val="tx1"/>
                </a:solidFill>
                <a:effectLst/>
                <a:latin typeface="Arial" panose="020B0604020202020204" pitchFamily="34" charset="0"/>
                <a:ea typeface="+mn-ea"/>
                <a:cs typeface="Arial" panose="020B0604020202020204" pitchFamily="34" charset="0"/>
              </a:rPr>
              <a:t>Universitätsklinik Halle, Universitätsklinik und Poliklinik für Innere Medizin I , Halle,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25</a:t>
            </a:r>
            <a:r>
              <a:rPr lang="en-US" sz="1000" i="1" kern="1200" dirty="0">
                <a:solidFill>
                  <a:schemeClr val="tx1"/>
                </a:solidFill>
                <a:effectLst/>
                <a:latin typeface="Arial" panose="020B0604020202020204" pitchFamily="34" charset="0"/>
                <a:ea typeface="+mn-ea"/>
                <a:cs typeface="Arial" panose="020B0604020202020204" pitchFamily="34" charset="0"/>
              </a:rPr>
              <a:t>Universitätsklinikum Würzburg, Medizinische Klinik II, Würzburg,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26</a:t>
            </a:r>
            <a:r>
              <a:rPr lang="en-US" sz="1000" i="1" kern="1200" dirty="0">
                <a:solidFill>
                  <a:schemeClr val="tx1"/>
                </a:solidFill>
                <a:effectLst/>
                <a:latin typeface="Arial" panose="020B0604020202020204" pitchFamily="34" charset="0"/>
                <a:ea typeface="+mn-ea"/>
                <a:cs typeface="Arial" panose="020B0604020202020204" pitchFamily="34" charset="0"/>
              </a:rPr>
              <a:t>Universitätsklinikum Hamburg-Eppendorf, I. Medizinische Klinik und Poliklinik, Hamburg,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27</a:t>
            </a:r>
            <a:r>
              <a:rPr lang="en-US" sz="1000" i="1" kern="1200" dirty="0">
                <a:solidFill>
                  <a:schemeClr val="tx1"/>
                </a:solidFill>
                <a:effectLst/>
                <a:latin typeface="Arial" panose="020B0604020202020204" pitchFamily="34" charset="0"/>
                <a:ea typeface="+mn-ea"/>
                <a:cs typeface="Arial" panose="020B0604020202020204" pitchFamily="34" charset="0"/>
              </a:rPr>
              <a:t>Universität Leipzig: Institut für Medizinische Informatik, Statistik und Epidemiologie, Leipzig,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28</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Leipzig, Gastroenterology, Hepatology, Infectious Diseases and Pulmonology, Leipzig, Germany</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florian.vanboemmel@medizin.uni-leipzig.de</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Disc Discontinuation of long-term suppression of HBV replication with nucleos(t)ide analogues (NUCs) can result in durable immune control of hepatitis B virus (HBV) replication in HBeAg negative patients. We have assessed the effect of NUC discontinuation in HBeAg negative patients in a prospective, multicenter, randomized trial (the Stop-NUC study).</a:t>
            </a:r>
            <a:r>
              <a:rPr lang="en-US" sz="1000"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HBeAg-negative patients without cirrhosis who had achieved suppressed HBV DNA for ≥4 years during NUC therapy were randomly assigned to either stop (Arm A) or continue (Arm B) treatment. The primary endpoint was sustained HBsAg loss at week 96. Secondary end points included HBsAg seroconversion, virologic response (HBV DNA ≤ 20 IU/mL), biochemical response (alanine aminotransferase (ALT) &lt; upper level normal (ULN)) as well as number of ALT flares (ALT &gt; 3 ULN) and time to re-therapy in the non-treatment arm. All patients were observed for 96 weeks, with visits including standard laboratory tests including HBV DNA levels, quantitative HBsAg, alanine aminotransferase (ALT) and bilirubin measurements, and adverse event reporting. In each arm 83 patients were randomized. The full analysis set comprised 158 patients (79 vs 79), excluding eight patients who dropped out immediately after randomization.</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week 96 after NUC discontinuation, HBsAg loss or seroconversion were achieved in 8/79 (10%) and 6/79 (8%) patients in Arm A and in no patient in Arm B, respectively (p=0.006 and p=0.028). After NUC discontinuation, all patients in Arm A and no patient in Arm B experienced an HBV DNA flare &gt; 20 IU/mL, however, at week 96 HBV DNA were levels ≤ 20 IU/mL in 24/79 (31%) patients in Arm A and in all patients in Arm B (p&lt;0.001). ALT flare occurred in 28/79 (35%) patients in Arm A and in no patient in Arm B, and ALT levels were within normal ranges in 69/79 (88%) patients in Arm A and in 77/79 (97%) patients in Arm B at week 96 (p=0.032). At week 96, NUC treatment had to be re-installed in 11/79 (14%) in Arm A while 54/79 (68%) patients had no indication for treatment according to current EASL recommendations. No patient in Arm A suffered serious adverse event possibly related to NUC discontinuation.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This first large-scale randomized study demonstrates the potential of discontinuation of long-term NUC treatment for induction of durable immune control and functional cure in patients with HBeAg negative chronic hepatitis B (EudraCT-Nr.: 2013-004882-15).</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736173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i="1" dirty="0"/>
              <a:t>Abbreviations: BID, twice daily; ETV, entecavir; </a:t>
            </a:r>
            <a:r>
              <a:rPr lang="en-GB" sz="1000" i="1" dirty="0">
                <a:highlight>
                  <a:srgbClr val="FEFCFC"/>
                </a:highlight>
              </a:rPr>
              <a:t>LLOQ, lower limit of quantification; </a:t>
            </a:r>
            <a:r>
              <a:rPr lang="en-GB" sz="1000" i="1" dirty="0"/>
              <a:t>LMD, peginterferon lambda-1a; LNF, lonafarnib; </a:t>
            </a:r>
            <a:r>
              <a:rPr lang="en-GB" sz="1000" i="1" dirty="0">
                <a:highlight>
                  <a:srgbClr val="FEFCFC"/>
                </a:highlight>
              </a:rPr>
              <a:t>PK, pharmacokinetics; QW, weekly; </a:t>
            </a:r>
            <a:r>
              <a:rPr lang="en-GB" sz="1000" i="1" dirty="0"/>
              <a:t>RTV, ritonavir; </a:t>
            </a:r>
            <a:r>
              <a:rPr lang="en-GB" sz="1000" i="1" dirty="0">
                <a:highlight>
                  <a:srgbClr val="FEFCFC"/>
                </a:highlight>
              </a:rPr>
              <a:t>sc, subcutaneous; </a:t>
            </a:r>
            <a:r>
              <a:rPr lang="en-GB" sz="1000" i="1" dirty="0"/>
              <a:t>TDF, tenofovir disoproxil fumarate</a:t>
            </a:r>
          </a:p>
          <a:p>
            <a:pPr marL="0" lvl="0" indent="0">
              <a:buNone/>
              <a:defRPr/>
            </a:pPr>
            <a:endParaRPr lang="en-GB" sz="1000" u="sng" dirty="0"/>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LBP13</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 Phase 2 Study of Peginterferon Lambda, Lonafarnib and Ritonavir for 24 Weeks: End-of-Treatment Results from the LIFT HDV Study</a:t>
            </a:r>
            <a:r>
              <a:rPr lang="en-US" sz="1000" b="0" kern="1200" dirty="0">
                <a:solidFill>
                  <a:schemeClr val="tx1"/>
                </a:solidFill>
                <a:effectLst/>
                <a:latin typeface="Arial" panose="020B0604020202020204" pitchFamily="34" charset="0"/>
                <a:ea typeface="+mn-ea"/>
                <a:cs typeface="Arial" panose="020B0604020202020204" pitchFamily="34" charset="0"/>
              </a:rPr>
              <a:t>.</a:t>
            </a:r>
            <a:endParaRPr lang="en-GB" sz="1000" b="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0" u="sng" kern="1200" dirty="0">
                <a:solidFill>
                  <a:schemeClr val="tx1"/>
                </a:solidFill>
                <a:effectLst/>
                <a:latin typeface="Arial" panose="020B0604020202020204" pitchFamily="34" charset="0"/>
                <a:ea typeface="+mn-ea"/>
                <a:cs typeface="Arial" panose="020B0604020202020204" pitchFamily="34" charset="0"/>
              </a:rPr>
              <a:t>Christopher Koh</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Julian Hercun</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Farial Rahman</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Amy Huang</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Ben Da</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Pallavi Surana</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Devika Kapuria</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err="1">
                <a:solidFill>
                  <a:schemeClr val="tx1"/>
                </a:solidFill>
                <a:effectLst/>
                <a:latin typeface="Arial" panose="020B0604020202020204" pitchFamily="34" charset="0"/>
                <a:ea typeface="+mn-ea"/>
                <a:cs typeface="Arial" panose="020B0604020202020204" pitchFamily="34" charset="0"/>
              </a:rPr>
              <a:t>Yaron</a:t>
            </a:r>
            <a:r>
              <a:rPr lang="en-US" sz="1000" b="0" kern="1200" dirty="0">
                <a:solidFill>
                  <a:schemeClr val="tx1"/>
                </a:solidFill>
                <a:effectLst/>
                <a:latin typeface="Arial" panose="020B0604020202020204" pitchFamily="34" charset="0"/>
                <a:ea typeface="+mn-ea"/>
                <a:cs typeface="Arial" panose="020B0604020202020204" pitchFamily="34" charset="0"/>
              </a:rPr>
              <a:t> Rotman</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Anusha Vittal</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Christy Ann Gilman</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Gil Ben Yakov</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Walter Lai</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err="1">
                <a:solidFill>
                  <a:schemeClr val="tx1"/>
                </a:solidFill>
                <a:effectLst/>
                <a:latin typeface="Arial" panose="020B0604020202020204" pitchFamily="34" charset="0"/>
                <a:ea typeface="+mn-ea"/>
                <a:cs typeface="Arial" panose="020B0604020202020204" pitchFamily="34" charset="0"/>
              </a:rPr>
              <a:t>Harel</a:t>
            </a:r>
            <a:r>
              <a:rPr lang="en-US" sz="1000" b="0" kern="1200" dirty="0">
                <a:solidFill>
                  <a:schemeClr val="tx1"/>
                </a:solidFill>
                <a:effectLst/>
                <a:latin typeface="Arial" panose="020B0604020202020204" pitchFamily="34" charset="0"/>
                <a:ea typeface="+mn-ea"/>
                <a:cs typeface="Arial" panose="020B0604020202020204" pitchFamily="34" charset="0"/>
              </a:rPr>
              <a:t> Dahari</a:t>
            </a:r>
            <a:r>
              <a:rPr lang="en-US" sz="1000" b="0" kern="1200" baseline="30000" dirty="0">
                <a:solidFill>
                  <a:schemeClr val="tx1"/>
                </a:solidFill>
                <a:effectLst/>
                <a:latin typeface="Arial" panose="020B0604020202020204" pitchFamily="34" charset="0"/>
                <a:ea typeface="+mn-ea"/>
                <a:cs typeface="Arial" panose="020B0604020202020204" pitchFamily="34" charset="0"/>
              </a:rPr>
              <a:t>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Jeffrey Glenn</a:t>
            </a:r>
            <a:r>
              <a:rPr lang="en-US" sz="1000" b="0" kern="1200" baseline="30000" dirty="0">
                <a:solidFill>
                  <a:schemeClr val="tx1"/>
                </a:solidFill>
                <a:effectLst/>
                <a:latin typeface="Arial" panose="020B0604020202020204" pitchFamily="34" charset="0"/>
                <a:ea typeface="+mn-ea"/>
                <a:cs typeface="Arial" panose="020B0604020202020204" pitchFamily="34" charset="0"/>
              </a:rPr>
              <a:t>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Theo Heller</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endParaRPr lang="en-GB" sz="1000" b="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NIDDK/NIH, Bethesda,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Loyola University , Chicago,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Stanford University School of Medicine, Stanford, United States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christopher.koh@nih.gov</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Hepatitis Delta Virus (HDV) infection, the most aggressive form of human chronic viral hepatitis, is still without an approved FDA therapy.  Clinical trials have demonstrated anti-HDV activity with the prenylation inhibitor lonafarnib (LNF) boosted with ritonavir (RTV) and peginterferon lambda-1a (LMD) monotherapy. In a first-in-humans clinical trial, the </a:t>
            </a:r>
            <a:r>
              <a:rPr lang="en-GB" sz="1000" b="1" kern="1200" dirty="0">
                <a:solidFill>
                  <a:schemeClr val="tx1"/>
                </a:solidFill>
                <a:effectLst/>
                <a:latin typeface="Arial" panose="020B0604020202020204" pitchFamily="34" charset="0"/>
                <a:ea typeface="+mn-ea"/>
                <a:cs typeface="Arial" panose="020B0604020202020204" pitchFamily="34" charset="0"/>
              </a:rPr>
              <a:t>L</a:t>
            </a:r>
            <a:r>
              <a:rPr lang="en-GB" sz="1000" kern="1200" dirty="0">
                <a:solidFill>
                  <a:schemeClr val="tx1"/>
                </a:solidFill>
                <a:effectLst/>
                <a:latin typeface="Arial" panose="020B0604020202020204" pitchFamily="34" charset="0"/>
                <a:ea typeface="+mn-ea"/>
                <a:cs typeface="Arial" panose="020B0604020202020204" pitchFamily="34" charset="0"/>
              </a:rPr>
              <a:t>ambda </a:t>
            </a:r>
            <a:r>
              <a:rPr lang="en-GB" sz="1000" b="1" kern="1200" dirty="0">
                <a:solidFill>
                  <a:schemeClr val="tx1"/>
                </a:solidFill>
                <a:effectLst/>
                <a:latin typeface="Arial" panose="020B0604020202020204" pitchFamily="34" charset="0"/>
                <a:ea typeface="+mn-ea"/>
                <a:cs typeface="Arial" panose="020B0604020202020204" pitchFamily="34" charset="0"/>
              </a:rPr>
              <a:t>I</a:t>
            </a:r>
            <a:r>
              <a:rPr lang="en-GB" sz="1000" kern="1200" dirty="0">
                <a:solidFill>
                  <a:schemeClr val="tx1"/>
                </a:solidFill>
                <a:effectLst/>
                <a:latin typeface="Arial" panose="020B0604020202020204" pitchFamily="34" charset="0"/>
                <a:ea typeface="+mn-ea"/>
                <a:cs typeface="Arial" panose="020B0604020202020204" pitchFamily="34" charset="0"/>
              </a:rPr>
              <a:t>nter</a:t>
            </a:r>
            <a:r>
              <a:rPr lang="en-GB" sz="1000" b="1" kern="1200" dirty="0">
                <a:solidFill>
                  <a:schemeClr val="tx1"/>
                </a:solidFill>
                <a:effectLst/>
                <a:latin typeface="Arial" panose="020B0604020202020204" pitchFamily="34" charset="0"/>
                <a:ea typeface="+mn-ea"/>
                <a:cs typeface="Arial" panose="020B0604020202020204" pitchFamily="34" charset="0"/>
              </a:rPr>
              <a:t>F</a:t>
            </a:r>
            <a:r>
              <a:rPr lang="en-GB" sz="1000" kern="1200" dirty="0">
                <a:solidFill>
                  <a:schemeClr val="tx1"/>
                </a:solidFill>
                <a:effectLst/>
                <a:latin typeface="Arial" panose="020B0604020202020204" pitchFamily="34" charset="0"/>
                <a:ea typeface="+mn-ea"/>
                <a:cs typeface="Arial" panose="020B0604020202020204" pitchFamily="34" charset="0"/>
              </a:rPr>
              <a:t>eron combination </a:t>
            </a:r>
            <a:r>
              <a:rPr lang="en-GB" sz="1000" b="1" kern="1200" dirty="0">
                <a:solidFill>
                  <a:schemeClr val="tx1"/>
                </a:solidFill>
                <a:effectLst/>
                <a:latin typeface="Arial" panose="020B0604020202020204" pitchFamily="34" charset="0"/>
                <a:ea typeface="+mn-ea"/>
                <a:cs typeface="Arial" panose="020B0604020202020204" pitchFamily="34" charset="0"/>
              </a:rPr>
              <a:t>T</a:t>
            </a:r>
            <a:r>
              <a:rPr lang="en-GB" sz="1000" kern="1200" dirty="0">
                <a:solidFill>
                  <a:schemeClr val="tx1"/>
                </a:solidFill>
                <a:effectLst/>
                <a:latin typeface="Arial" panose="020B0604020202020204" pitchFamily="34" charset="0"/>
                <a:ea typeface="+mn-ea"/>
                <a:cs typeface="Arial" panose="020B0604020202020204" pitchFamily="34" charset="0"/>
              </a:rPr>
              <a:t>herapy (LIFT) study evaluated the safety and antiviral effects of combination therapy with LMD/LNF/RTV in patients with chronic HDV infection.</a:t>
            </a: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In this phase 2a open-label study, 26 adult patients with chronic HDV and quantifiable HDV RNA in serum (lower limit of quantitation &lt;40 IU/mL) have completed treatment with subcutaneous LMD 180mcg weekly and oral LNF 50mg and RTV 100mg twice daily for 24 weeks and are undergoing per-protocol post-therapy monitoring for 24 weeks.  Tenofovir or Entecavir was started prior to therapy.  Serial assessments of safety parameters, liver tests, pharmacokinetics, histology, and virologic (HDV RNA and HBV DNA) markers were obtained.</a:t>
            </a: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In this ongoing study, patients were 62% male, median age of 40 years and included Asian (54%), White (31%) and African (15%) subjects.  Median baseline evaluations included: ALT (62 IU/mL), AST (47 IU/mL), Ishak Fibrosis (3), modified HAI inflammation (9), HBV DNA (&lt;21 IU/mL) and log HDV RNA (4.7 IU/mL).  After 12 weeks of therapy, the median HDV RNA decline from baseline was 3.4 log IU/mL (IQR: 2.9-3.8, p&lt;0.0001) with 7 patients (27%) achieving undetectable HDV RNA and 6 patients (23%) with HDV RNA below the lower limit of quantification (BLOQ).  At the end of therapy, the median HDV RNA decline was 3.4 log IU/mL (IQR: 2.9-4.5, p&lt;0.0001) with 11 patients (42%) achieving undetectable HDV RNA and 3 patients (11%) BLOQ.  25 of 26 patients (96%) achieved &gt;2 log decline during 24 weeks of therapy.  Adverse events were mostly mild to moderate and included GI related side effects, weight loss, hyperbilirubinemia, and </a:t>
            </a:r>
            <a:r>
              <a:rPr lang="en-GB" sz="1000" kern="1200" dirty="0" err="1">
                <a:solidFill>
                  <a:schemeClr val="tx1"/>
                </a:solidFill>
                <a:effectLst/>
                <a:latin typeface="Arial" panose="020B0604020202020204" pitchFamily="34" charset="0"/>
                <a:ea typeface="+mn-ea"/>
                <a:cs typeface="Arial" panose="020B0604020202020204" pitchFamily="34" charset="0"/>
              </a:rPr>
              <a:t>anemia</a:t>
            </a:r>
            <a:r>
              <a:rPr lang="en-GB" sz="1000" kern="1200" dirty="0">
                <a:solidFill>
                  <a:schemeClr val="tx1"/>
                </a:solidFill>
                <a:effectLst/>
                <a:latin typeface="Arial" panose="020B0604020202020204" pitchFamily="34" charset="0"/>
                <a:ea typeface="+mn-ea"/>
                <a:cs typeface="Arial" panose="020B0604020202020204" pitchFamily="34" charset="0"/>
              </a:rPr>
              <a:t>. Therapy was dose reduced in 3 patients and discontinued in 4 patients.</a:t>
            </a: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Triple combination therapy with LMD/LNF/RTV in chronic HDV patients appears to be safe and tolerable for up to 6 months in most patients.  After 24 weeks, almost all achieve &gt;2 log decline in HDV RNA during therapy with &gt;50% achieving undetectable or BLOQ HDV RNA levels.  These end-of-treatment results support continued exploration of this therapeutic combination in HDV.</a:t>
            </a:r>
          </a:p>
          <a:p>
            <a:pPr marL="0" lvl="0" indent="0">
              <a:buNone/>
              <a:defRPr/>
            </a:pPr>
            <a:endParaRPr lang="en-GB" sz="1000" b="1" dirty="0"/>
          </a:p>
          <a:p>
            <a:pPr marL="0" indent="0">
              <a:buNone/>
            </a:pP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186779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i="1" dirty="0"/>
              <a:t>Abbreviations: AEs, adverse events; ALT, alanine aminotransferase; AST, aspartate aminotransferase; BL, baseline; GI, gastrointestinal; HAI, histology activity index; IQR, interquartile range; </a:t>
            </a:r>
            <a:r>
              <a:rPr lang="en-US" sz="1000" i="1" dirty="0"/>
              <a:t>LLOQ, lower limit of quantification; </a:t>
            </a:r>
            <a:r>
              <a:rPr lang="en-GB" sz="1000" i="1" dirty="0">
                <a:highlight>
                  <a:srgbClr val="FEFCFC"/>
                </a:highlight>
              </a:rPr>
              <a:t>LMD, peginterferon lambda-1a; </a:t>
            </a:r>
            <a:r>
              <a:rPr lang="en-GB" sz="1000" i="1" dirty="0"/>
              <a:t>LNF, lonafarnib; RTV, ritonavir</a:t>
            </a:r>
            <a:endParaRPr lang="en-GB" sz="1000" u="sng" dirty="0"/>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LBP13</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 Phase 2 Study of Peginterferon Lambda, Lonafarnib and Ritonavir for 24 Weeks: End-of-Treatment Results from the LIFT HDV Study</a:t>
            </a:r>
            <a:r>
              <a:rPr lang="en-US" sz="1000" b="0" kern="1200" dirty="0">
                <a:solidFill>
                  <a:schemeClr val="tx1"/>
                </a:solidFill>
                <a:effectLst/>
                <a:latin typeface="Arial" panose="020B0604020202020204" pitchFamily="34" charset="0"/>
                <a:ea typeface="+mn-ea"/>
                <a:cs typeface="Arial" panose="020B0604020202020204" pitchFamily="34" charset="0"/>
              </a:rPr>
              <a:t>.</a:t>
            </a:r>
            <a:endParaRPr lang="en-GB" sz="1000" b="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0" u="sng" kern="1200" dirty="0">
                <a:solidFill>
                  <a:schemeClr val="tx1"/>
                </a:solidFill>
                <a:effectLst/>
                <a:latin typeface="Arial" panose="020B0604020202020204" pitchFamily="34" charset="0"/>
                <a:ea typeface="+mn-ea"/>
                <a:cs typeface="Arial" panose="020B0604020202020204" pitchFamily="34" charset="0"/>
              </a:rPr>
              <a:t>Christopher Koh</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Julian Hercun</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err="1">
                <a:solidFill>
                  <a:schemeClr val="tx1"/>
                </a:solidFill>
                <a:effectLst/>
                <a:latin typeface="Arial" panose="020B0604020202020204" pitchFamily="34" charset="0"/>
                <a:ea typeface="+mn-ea"/>
                <a:cs typeface="Arial" panose="020B0604020202020204" pitchFamily="34" charset="0"/>
              </a:rPr>
              <a:t>Farial</a:t>
            </a:r>
            <a:r>
              <a:rPr lang="en-US" sz="1000" b="0" kern="1200" dirty="0">
                <a:solidFill>
                  <a:schemeClr val="tx1"/>
                </a:solidFill>
                <a:effectLst/>
                <a:latin typeface="Arial" panose="020B0604020202020204" pitchFamily="34" charset="0"/>
                <a:ea typeface="+mn-ea"/>
                <a:cs typeface="Arial" panose="020B0604020202020204" pitchFamily="34" charset="0"/>
              </a:rPr>
              <a:t> Rahman</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Amy Huang</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Ben Da</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Pallavi Surana</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Devika Kapuria</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err="1">
                <a:solidFill>
                  <a:schemeClr val="tx1"/>
                </a:solidFill>
                <a:effectLst/>
                <a:latin typeface="Arial" panose="020B0604020202020204" pitchFamily="34" charset="0"/>
                <a:ea typeface="+mn-ea"/>
                <a:cs typeface="Arial" panose="020B0604020202020204" pitchFamily="34" charset="0"/>
              </a:rPr>
              <a:t>Yaron</a:t>
            </a:r>
            <a:r>
              <a:rPr lang="en-US" sz="1000" b="0" kern="1200" dirty="0">
                <a:solidFill>
                  <a:schemeClr val="tx1"/>
                </a:solidFill>
                <a:effectLst/>
                <a:latin typeface="Arial" panose="020B0604020202020204" pitchFamily="34" charset="0"/>
                <a:ea typeface="+mn-ea"/>
                <a:cs typeface="Arial" panose="020B0604020202020204" pitchFamily="34" charset="0"/>
              </a:rPr>
              <a:t> Rotman</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Anusha Vittal</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Christy Ann Gilman</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Gil Ben Yakov</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Walter Lai</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err="1">
                <a:solidFill>
                  <a:schemeClr val="tx1"/>
                </a:solidFill>
                <a:effectLst/>
                <a:latin typeface="Arial" panose="020B0604020202020204" pitchFamily="34" charset="0"/>
                <a:ea typeface="+mn-ea"/>
                <a:cs typeface="Arial" panose="020B0604020202020204" pitchFamily="34" charset="0"/>
              </a:rPr>
              <a:t>Harel</a:t>
            </a:r>
            <a:r>
              <a:rPr lang="en-US" sz="1000" b="0" kern="1200" dirty="0">
                <a:solidFill>
                  <a:schemeClr val="tx1"/>
                </a:solidFill>
                <a:effectLst/>
                <a:latin typeface="Arial" panose="020B0604020202020204" pitchFamily="34" charset="0"/>
                <a:ea typeface="+mn-ea"/>
                <a:cs typeface="Arial" panose="020B0604020202020204" pitchFamily="34" charset="0"/>
              </a:rPr>
              <a:t> Dahari</a:t>
            </a:r>
            <a:r>
              <a:rPr lang="en-US" sz="1000" b="0" kern="1200" baseline="30000" dirty="0">
                <a:solidFill>
                  <a:schemeClr val="tx1"/>
                </a:solidFill>
                <a:effectLst/>
                <a:latin typeface="Arial" panose="020B0604020202020204" pitchFamily="34" charset="0"/>
                <a:ea typeface="+mn-ea"/>
                <a:cs typeface="Arial" panose="020B0604020202020204" pitchFamily="34" charset="0"/>
              </a:rPr>
              <a:t>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Jeffrey Glenn</a:t>
            </a:r>
            <a:r>
              <a:rPr lang="en-US" sz="1000" b="0" kern="1200" baseline="30000" dirty="0">
                <a:solidFill>
                  <a:schemeClr val="tx1"/>
                </a:solidFill>
                <a:effectLst/>
                <a:latin typeface="Arial" panose="020B0604020202020204" pitchFamily="34" charset="0"/>
                <a:ea typeface="+mn-ea"/>
                <a:cs typeface="Arial" panose="020B0604020202020204" pitchFamily="34" charset="0"/>
              </a:rPr>
              <a:t>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Theo Heller</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endParaRPr lang="en-GB" sz="1000" b="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NIDDK/NIH, Bethesda,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Loyola University , Chicago,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Stanford University School of Medicine, Stanford, United States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christopher.koh@nih.gov</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Hepatitis Delta Virus (HDV) infection, the most aggressive form of human chronic viral hepatitis, is still without an approved FDA therapy.  Clinical trials have demonstrated anti-HDV activity with the prenylation inhibitor lonafarnib (LNF) boosted with ritonavir (RTV) and peginterferon lambda-1a (LMD) monotherapy. In a first-in-humans clinical trial, the </a:t>
            </a:r>
            <a:r>
              <a:rPr lang="en-GB" sz="1000" b="1" kern="1200" dirty="0">
                <a:solidFill>
                  <a:schemeClr val="tx1"/>
                </a:solidFill>
                <a:effectLst/>
                <a:latin typeface="Arial" panose="020B0604020202020204" pitchFamily="34" charset="0"/>
                <a:ea typeface="+mn-ea"/>
                <a:cs typeface="Arial" panose="020B0604020202020204" pitchFamily="34" charset="0"/>
              </a:rPr>
              <a:t>L</a:t>
            </a:r>
            <a:r>
              <a:rPr lang="en-GB" sz="1000" kern="1200" dirty="0">
                <a:solidFill>
                  <a:schemeClr val="tx1"/>
                </a:solidFill>
                <a:effectLst/>
                <a:latin typeface="Arial" panose="020B0604020202020204" pitchFamily="34" charset="0"/>
                <a:ea typeface="+mn-ea"/>
                <a:cs typeface="Arial" panose="020B0604020202020204" pitchFamily="34" charset="0"/>
              </a:rPr>
              <a:t>ambda </a:t>
            </a:r>
            <a:r>
              <a:rPr lang="en-GB" sz="1000" b="1" kern="1200" dirty="0">
                <a:solidFill>
                  <a:schemeClr val="tx1"/>
                </a:solidFill>
                <a:effectLst/>
                <a:latin typeface="Arial" panose="020B0604020202020204" pitchFamily="34" charset="0"/>
                <a:ea typeface="+mn-ea"/>
                <a:cs typeface="Arial" panose="020B0604020202020204" pitchFamily="34" charset="0"/>
              </a:rPr>
              <a:t>I</a:t>
            </a:r>
            <a:r>
              <a:rPr lang="en-GB" sz="1000" kern="1200" dirty="0">
                <a:solidFill>
                  <a:schemeClr val="tx1"/>
                </a:solidFill>
                <a:effectLst/>
                <a:latin typeface="Arial" panose="020B0604020202020204" pitchFamily="34" charset="0"/>
                <a:ea typeface="+mn-ea"/>
                <a:cs typeface="Arial" panose="020B0604020202020204" pitchFamily="34" charset="0"/>
              </a:rPr>
              <a:t>nter</a:t>
            </a:r>
            <a:r>
              <a:rPr lang="en-GB" sz="1000" b="1" kern="1200" dirty="0">
                <a:solidFill>
                  <a:schemeClr val="tx1"/>
                </a:solidFill>
                <a:effectLst/>
                <a:latin typeface="Arial" panose="020B0604020202020204" pitchFamily="34" charset="0"/>
                <a:ea typeface="+mn-ea"/>
                <a:cs typeface="Arial" panose="020B0604020202020204" pitchFamily="34" charset="0"/>
              </a:rPr>
              <a:t>F</a:t>
            </a:r>
            <a:r>
              <a:rPr lang="en-GB" sz="1000" kern="1200" dirty="0">
                <a:solidFill>
                  <a:schemeClr val="tx1"/>
                </a:solidFill>
                <a:effectLst/>
                <a:latin typeface="Arial" panose="020B0604020202020204" pitchFamily="34" charset="0"/>
                <a:ea typeface="+mn-ea"/>
                <a:cs typeface="Arial" panose="020B0604020202020204" pitchFamily="34" charset="0"/>
              </a:rPr>
              <a:t>eron combination </a:t>
            </a:r>
            <a:r>
              <a:rPr lang="en-GB" sz="1000" b="1" kern="1200" dirty="0">
                <a:solidFill>
                  <a:schemeClr val="tx1"/>
                </a:solidFill>
                <a:effectLst/>
                <a:latin typeface="Arial" panose="020B0604020202020204" pitchFamily="34" charset="0"/>
                <a:ea typeface="+mn-ea"/>
                <a:cs typeface="Arial" panose="020B0604020202020204" pitchFamily="34" charset="0"/>
              </a:rPr>
              <a:t>T</a:t>
            </a:r>
            <a:r>
              <a:rPr lang="en-GB" sz="1000" kern="1200" dirty="0">
                <a:solidFill>
                  <a:schemeClr val="tx1"/>
                </a:solidFill>
                <a:effectLst/>
                <a:latin typeface="Arial" panose="020B0604020202020204" pitchFamily="34" charset="0"/>
                <a:ea typeface="+mn-ea"/>
                <a:cs typeface="Arial" panose="020B0604020202020204" pitchFamily="34" charset="0"/>
              </a:rPr>
              <a:t>herapy (LIFT) study evaluated the safety and antiviral effects of combination therapy with LMD/LNF/RTV in patients with chronic HDV infection.</a:t>
            </a: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In this phase 2a open-label study, 26 adult patients with chronic HDV and quantifiable HDV RNA in serum (lower limit of quantitation &lt;40 IU/mL) have completed treatment with subcutaneous LMD 180mcg weekly and oral LNF 50mg and RTV 100mg twice daily for 24 weeks and are undergoing per-protocol post-therapy monitoring for 24 weeks.  Tenofovir or Entecavir was started prior to therapy.  Serial assessments of safety parameters, liver tests, pharmacokinetics, histology, and virologic (HDV RNA and HBV DNA) markers were obtained.</a:t>
            </a: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In this ongoing study, patients were 62% male, median age of 40 years and included Asian (54%), White (31%) and African (15%) subjects.  Median baseline evaluations included: ALT (62 IU/mL), AST (47 IU/mL), Ishak Fibrosis (3), modified HAI inflammation (9), HBV DNA (&lt;21 IU/mL) and log HDV RNA (4.7 IU/mL).  After 12 weeks of therapy, the median HDV RNA decline from baseline was 3.4 log IU/mL (IQR: 2.9-3.8, p&lt;0.0001) with 7 patients (27%) achieving undetectable HDV RNA and 6 patients (23%) with HDV RNA below the lower limit of quantification (BLOQ).  At the end of therapy, the median HDV RNA decline was 3.4 log IU/mL (IQR: 2.9-4.5, p&lt;0.0001) with 11 patients (42%) achieving undetectable HDV RNA and 3 patients (11%) BLOQ.  25 of 26 patients (96%) achieved &gt;2 log decline during 24 weeks of therapy.  Adverse events were mostly mild to moderate and included GI related side effects, weight loss, hyperbilirubinemia, and </a:t>
            </a:r>
            <a:r>
              <a:rPr lang="en-GB" sz="1000" kern="1200" dirty="0" err="1">
                <a:solidFill>
                  <a:schemeClr val="tx1"/>
                </a:solidFill>
                <a:effectLst/>
                <a:latin typeface="Arial" panose="020B0604020202020204" pitchFamily="34" charset="0"/>
                <a:ea typeface="+mn-ea"/>
                <a:cs typeface="Arial" panose="020B0604020202020204" pitchFamily="34" charset="0"/>
              </a:rPr>
              <a:t>anemia</a:t>
            </a:r>
            <a:r>
              <a:rPr lang="en-GB" sz="1000" kern="1200" dirty="0">
                <a:solidFill>
                  <a:schemeClr val="tx1"/>
                </a:solidFill>
                <a:effectLst/>
                <a:latin typeface="Arial" panose="020B0604020202020204" pitchFamily="34" charset="0"/>
                <a:ea typeface="+mn-ea"/>
                <a:cs typeface="Arial" panose="020B0604020202020204" pitchFamily="34" charset="0"/>
              </a:rPr>
              <a:t>. Therapy was dose reduced in 3 patients and discontinued in 4 patients.</a:t>
            </a: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GB" sz="1000" kern="1200" dirty="0">
                <a:solidFill>
                  <a:schemeClr val="tx1"/>
                </a:solidFill>
                <a:effectLst/>
                <a:latin typeface="Arial" panose="020B0604020202020204" pitchFamily="34" charset="0"/>
                <a:ea typeface="+mn-ea"/>
                <a:cs typeface="Arial" panose="020B0604020202020204" pitchFamily="34" charset="0"/>
              </a:rPr>
              <a:t>Triple combination therapy with LMD/LNF/RTV in chronic HDV patients appears to be safe and tolerable for up to 6 months in most patients.  After 24 weeks, almost all achieve &gt;2 log decline in HDV RNA during therapy with &gt;50% achieving undetectable or BLOQ HDV RNA levels.  These end-of-treatment results support continued exploration of this therapeutic combination in HDV.</a:t>
            </a:r>
          </a:p>
          <a:p>
            <a:pPr marL="0" lvl="0" indent="0">
              <a:buNone/>
              <a:defRPr/>
            </a:pPr>
            <a:endParaRPr lang="en-GB" sz="10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736173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i="1" dirty="0"/>
              <a:t>Abbreviations: ALT, </a:t>
            </a:r>
            <a:r>
              <a:rPr lang="en-GB" sz="1000" b="0" i="1" kern="1200" dirty="0">
                <a:solidFill>
                  <a:schemeClr val="tx1"/>
                </a:solidFill>
                <a:effectLst/>
                <a:latin typeface="Arial" panose="020B0604020202020204" pitchFamily="34" charset="0"/>
                <a:ea typeface="+mn-ea"/>
                <a:cs typeface="Arial" panose="020B0604020202020204" pitchFamily="34" charset="0"/>
              </a:rPr>
              <a:t>alanine aminotransferase; </a:t>
            </a:r>
            <a:r>
              <a:rPr lang="en-US" sz="1000" b="0" i="1" dirty="0">
                <a:solidFill>
                  <a:schemeClr val="tx2">
                    <a:lumMod val="75000"/>
                  </a:schemeClr>
                </a:solidFill>
              </a:rPr>
              <a:t>anti-HBs, hepatitis B surface antibody; </a:t>
            </a:r>
            <a:r>
              <a:rPr lang="en-US" sz="1000" b="0" i="1" dirty="0" err="1">
                <a:solidFill>
                  <a:schemeClr val="tx2">
                    <a:lumMod val="75000"/>
                  </a:schemeClr>
                </a:solidFill>
              </a:rPr>
              <a:t>HBcrAg</a:t>
            </a:r>
            <a:r>
              <a:rPr lang="en-US" sz="1000" b="0" i="1" dirty="0">
                <a:solidFill>
                  <a:schemeClr val="tx2">
                    <a:lumMod val="75000"/>
                  </a:schemeClr>
                </a:solidFill>
              </a:rPr>
              <a:t>, HBV core-related antigen; HBsAg, hepatitis B surface antigen; </a:t>
            </a:r>
            <a:r>
              <a:rPr lang="en-GB" sz="1000" i="1" dirty="0"/>
              <a:t>HBV, hepatitis B virus;</a:t>
            </a:r>
            <a:r>
              <a:rPr lang="en-GB" sz="1000" b="0" i="1" kern="1200" dirty="0">
                <a:solidFill>
                  <a:schemeClr val="tx1"/>
                </a:solidFill>
                <a:effectLst/>
                <a:latin typeface="Arial" panose="020B0604020202020204" pitchFamily="34" charset="0"/>
                <a:ea typeface="+mn-ea"/>
                <a:cs typeface="Arial" panose="020B0604020202020204" pitchFamily="34" charset="0"/>
              </a:rPr>
              <a:t> IC, inactive carrier; </a:t>
            </a:r>
            <a:r>
              <a:rPr lang="en-US" sz="1000" b="0" i="1" dirty="0">
                <a:solidFill>
                  <a:schemeClr val="tx2">
                    <a:lumMod val="75000"/>
                  </a:schemeClr>
                </a:solidFill>
              </a:rPr>
              <a:t>LLOQ, lower limit of quantification; NAP, </a:t>
            </a:r>
            <a:r>
              <a:rPr lang="en-GB" sz="1200" b="0" i="1" kern="1200" dirty="0">
                <a:solidFill>
                  <a:schemeClr val="tx1"/>
                </a:solidFill>
                <a:effectLst/>
                <a:latin typeface="Arial" panose="020B0604020202020204" pitchFamily="34" charset="0"/>
                <a:ea typeface="+mn-ea"/>
                <a:cs typeface="Arial" panose="020B0604020202020204" pitchFamily="34" charset="0"/>
              </a:rPr>
              <a:t>nucleic acid polymer; </a:t>
            </a:r>
            <a:r>
              <a:rPr lang="en-GB" sz="1000" i="1" dirty="0" err="1"/>
              <a:t>pegIFN</a:t>
            </a:r>
            <a:r>
              <a:rPr lang="en-GB" sz="1000" i="1" dirty="0"/>
              <a:t>, peginterferon; </a:t>
            </a:r>
            <a:r>
              <a:rPr lang="en-GB" sz="1000" i="1" dirty="0" err="1"/>
              <a:t>pgRNA</a:t>
            </a:r>
            <a:r>
              <a:rPr lang="en-GB" sz="1000" i="1" dirty="0"/>
              <a:t>, </a:t>
            </a:r>
            <a:r>
              <a:rPr lang="en-GB" sz="1000" i="1" dirty="0" err="1"/>
              <a:t>pregenomic</a:t>
            </a:r>
            <a:r>
              <a:rPr lang="en-GB" sz="1000" i="1" dirty="0"/>
              <a:t> RNA; </a:t>
            </a:r>
            <a:r>
              <a:rPr lang="en-US" sz="1000" b="0" i="1" dirty="0">
                <a:solidFill>
                  <a:schemeClr val="tx2">
                    <a:lumMod val="75000"/>
                  </a:schemeClr>
                </a:solidFill>
              </a:rPr>
              <a:t>RUO, research use only</a:t>
            </a:r>
            <a:endParaRPr lang="en-GB" sz="1000" b="0" i="1" u="sng" dirty="0"/>
          </a:p>
          <a:p>
            <a:pPr marL="0" indent="0">
              <a:buNone/>
            </a:pPr>
            <a:endParaRPr lang="en-GB" sz="1000" dirty="0"/>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LBP33</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0" kern="1200" dirty="0">
                <a:solidFill>
                  <a:schemeClr val="tx1"/>
                </a:solidFill>
                <a:effectLst/>
                <a:latin typeface="Arial" panose="020B0604020202020204" pitchFamily="34" charset="0"/>
                <a:ea typeface="+mn-ea"/>
                <a:cs typeface="Arial" panose="020B0604020202020204" pitchFamily="34" charset="0"/>
              </a:rPr>
              <a:t>Analysis of HBsAg levels, HBsAg isoforms, HBsAg immune complexes, HBV pregenomic RNA and HBcrAg dynamics during and after NAP-based combination therapy in the REP 301-LTF and REP 401 studies</a:t>
            </a:r>
            <a:endParaRPr lang="en-GB" sz="1000" b="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0" kern="1200" dirty="0">
                <a:solidFill>
                  <a:schemeClr val="tx1"/>
                </a:solidFill>
                <a:effectLst/>
                <a:latin typeface="Arial" panose="020B0604020202020204" pitchFamily="34" charset="0"/>
                <a:ea typeface="+mn-ea"/>
                <a:cs typeface="Arial" panose="020B0604020202020204" pitchFamily="34" charset="0"/>
              </a:rPr>
              <a:t>Michel Bazinet</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Mark Anderson</a:t>
            </a:r>
            <a:r>
              <a:rPr lang="en-US" sz="1000" b="0" kern="1200" baseline="30000" dirty="0">
                <a:solidFill>
                  <a:schemeClr val="tx1"/>
                </a:solidFill>
                <a:effectLst/>
                <a:latin typeface="Arial" panose="020B0604020202020204" pitchFamily="34" charset="0"/>
                <a:ea typeface="+mn-ea"/>
                <a:cs typeface="Arial" panose="020B0604020202020204" pitchFamily="34" charset="0"/>
              </a:rPr>
              <a:t>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Victor Pantea</a:t>
            </a:r>
            <a:r>
              <a:rPr lang="en-US" sz="1000" b="0" kern="1200" baseline="30000" dirty="0">
                <a:solidFill>
                  <a:schemeClr val="tx1"/>
                </a:solidFill>
                <a:effectLst/>
                <a:latin typeface="Arial" panose="020B0604020202020204" pitchFamily="34" charset="0"/>
                <a:ea typeface="+mn-ea"/>
                <a:cs typeface="Arial" panose="020B0604020202020204" pitchFamily="34" charset="0"/>
              </a:rPr>
              <a:t>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Gheorghe Placinta</a:t>
            </a:r>
            <a:r>
              <a:rPr lang="en-US" sz="1000" b="0" kern="1200" baseline="30000" dirty="0">
                <a:solidFill>
                  <a:schemeClr val="tx1"/>
                </a:solidFill>
                <a:effectLst/>
                <a:latin typeface="Arial" panose="020B0604020202020204" pitchFamily="34" charset="0"/>
                <a:ea typeface="+mn-ea"/>
                <a:cs typeface="Arial" panose="020B0604020202020204" pitchFamily="34" charset="0"/>
              </a:rPr>
              <a:t>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err="1">
                <a:solidFill>
                  <a:schemeClr val="tx1"/>
                </a:solidFill>
                <a:effectLst/>
                <a:latin typeface="Arial" panose="020B0604020202020204" pitchFamily="34" charset="0"/>
                <a:ea typeface="+mn-ea"/>
                <a:cs typeface="Arial" panose="020B0604020202020204" pitchFamily="34" charset="0"/>
              </a:rPr>
              <a:t>Iurie</a:t>
            </a:r>
            <a:r>
              <a:rPr lang="en-US" sz="1000" b="0" kern="1200" dirty="0">
                <a:solidFill>
                  <a:schemeClr val="tx1"/>
                </a:solidFill>
                <a:effectLst/>
                <a:latin typeface="Arial" panose="020B0604020202020204" pitchFamily="34" charset="0"/>
                <a:ea typeface="+mn-ea"/>
                <a:cs typeface="Arial" panose="020B0604020202020204" pitchFamily="34" charset="0"/>
              </a:rPr>
              <a:t> Moscalu</a:t>
            </a:r>
            <a:r>
              <a:rPr lang="en-US" sz="1000" b="0" kern="1200" baseline="30000" dirty="0">
                <a:solidFill>
                  <a:schemeClr val="tx1"/>
                </a:solidFill>
                <a:effectLst/>
                <a:latin typeface="Arial" panose="020B0604020202020204" pitchFamily="34" charset="0"/>
                <a:ea typeface="+mn-ea"/>
                <a:cs typeface="Arial" panose="020B0604020202020204" pitchFamily="34" charset="0"/>
              </a:rPr>
              <a:t>4</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Valentin Cebotarescu</a:t>
            </a:r>
            <a:r>
              <a:rPr lang="en-US" sz="1000" b="0" kern="1200" baseline="30000" dirty="0">
                <a:solidFill>
                  <a:schemeClr val="tx1"/>
                </a:solidFill>
                <a:effectLst/>
                <a:latin typeface="Arial" panose="020B0604020202020204" pitchFamily="34" charset="0"/>
                <a:ea typeface="+mn-ea"/>
                <a:cs typeface="Arial" panose="020B0604020202020204" pitchFamily="34" charset="0"/>
              </a:rPr>
              <a:t>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Lilia Cojuhari</a:t>
            </a:r>
            <a:r>
              <a:rPr lang="en-US" sz="1000" b="0" kern="1200" baseline="30000" dirty="0">
                <a:solidFill>
                  <a:schemeClr val="tx1"/>
                </a:solidFill>
                <a:effectLst/>
                <a:latin typeface="Arial" panose="020B0604020202020204" pitchFamily="34" charset="0"/>
                <a:ea typeface="+mn-ea"/>
                <a:cs typeface="Arial" panose="020B0604020202020204" pitchFamily="34" charset="0"/>
              </a:rPr>
              <a:t>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Pavlina Jimbei</a:t>
            </a:r>
            <a:r>
              <a:rPr lang="en-US" sz="1000" b="0" kern="1200" baseline="30000" dirty="0">
                <a:solidFill>
                  <a:schemeClr val="tx1"/>
                </a:solidFill>
                <a:effectLst/>
                <a:latin typeface="Arial" panose="020B0604020202020204" pitchFamily="34" charset="0"/>
                <a:ea typeface="+mn-ea"/>
                <a:cs typeface="Arial" panose="020B0604020202020204" pitchFamily="34" charset="0"/>
              </a:rPr>
              <a:t>5</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err="1">
                <a:solidFill>
                  <a:schemeClr val="tx1"/>
                </a:solidFill>
                <a:effectLst/>
                <a:latin typeface="Arial" panose="020B0604020202020204" pitchFamily="34" charset="0"/>
                <a:ea typeface="+mn-ea"/>
                <a:cs typeface="Arial" panose="020B0604020202020204" pitchFamily="34" charset="0"/>
              </a:rPr>
              <a:t>Liviu</a:t>
            </a:r>
            <a:r>
              <a:rPr lang="en-US" sz="1000" b="0" kern="1200" dirty="0">
                <a:solidFill>
                  <a:schemeClr val="tx1"/>
                </a:solidFill>
                <a:effectLst/>
                <a:latin typeface="Arial" panose="020B0604020202020204" pitchFamily="34" charset="0"/>
                <a:ea typeface="+mn-ea"/>
                <a:cs typeface="Arial" panose="020B0604020202020204" pitchFamily="34" charset="0"/>
              </a:rPr>
              <a:t> Iarovoi</a:t>
            </a:r>
            <a:r>
              <a:rPr lang="en-US" sz="1000" b="0" kern="1200" baseline="30000" dirty="0">
                <a:solidFill>
                  <a:schemeClr val="tx1"/>
                </a:solidFill>
                <a:effectLst/>
                <a:latin typeface="Arial" panose="020B0604020202020204" pitchFamily="34" charset="0"/>
                <a:ea typeface="+mn-ea"/>
                <a:cs typeface="Arial" panose="020B0604020202020204" pitchFamily="34" charset="0"/>
              </a:rPr>
              <a:t>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Valentina Smesnoi</a:t>
            </a:r>
            <a:r>
              <a:rPr lang="en-US" sz="1000" b="0" kern="1200" baseline="30000" dirty="0">
                <a:solidFill>
                  <a:schemeClr val="tx1"/>
                </a:solidFill>
                <a:effectLst/>
                <a:latin typeface="Arial" panose="020B0604020202020204" pitchFamily="34" charset="0"/>
                <a:ea typeface="+mn-ea"/>
                <a:cs typeface="Arial" panose="020B0604020202020204" pitchFamily="34" charset="0"/>
              </a:rPr>
              <a:t>5</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Tatiana Musteata</a:t>
            </a:r>
            <a:r>
              <a:rPr lang="en-US" sz="1000" b="0" kern="1200" baseline="30000" dirty="0">
                <a:solidFill>
                  <a:schemeClr val="tx1"/>
                </a:solidFill>
                <a:effectLst/>
                <a:latin typeface="Arial" panose="020B0604020202020204" pitchFamily="34" charset="0"/>
                <a:ea typeface="+mn-ea"/>
                <a:cs typeface="Arial" panose="020B0604020202020204" pitchFamily="34" charset="0"/>
              </a:rPr>
              <a:t>5</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Alina Jucov</a:t>
            </a:r>
            <a:r>
              <a:rPr lang="en-US" sz="1000" b="0" kern="1200" baseline="30000" dirty="0">
                <a:solidFill>
                  <a:schemeClr val="tx1"/>
                </a:solidFill>
                <a:effectLst/>
                <a:latin typeface="Arial" panose="020B0604020202020204" pitchFamily="34" charset="0"/>
                <a:ea typeface="+mn-ea"/>
                <a:cs typeface="Arial" panose="020B0604020202020204" pitchFamily="34" charset="0"/>
              </a:rPr>
              <a:t>3 4</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Jeff Gersch</a:t>
            </a:r>
            <a:r>
              <a:rPr lang="en-US" sz="1000" b="0" kern="1200" baseline="30000" dirty="0">
                <a:solidFill>
                  <a:schemeClr val="tx1"/>
                </a:solidFill>
                <a:effectLst/>
                <a:latin typeface="Arial" panose="020B0604020202020204" pitchFamily="34" charset="0"/>
                <a:ea typeface="+mn-ea"/>
                <a:cs typeface="Arial" panose="020B0604020202020204" pitchFamily="34" charset="0"/>
              </a:rPr>
              <a:t>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Vera Holzmayer</a:t>
            </a:r>
            <a:r>
              <a:rPr lang="en-US" sz="1000" b="0" kern="1200" baseline="30000" dirty="0">
                <a:solidFill>
                  <a:schemeClr val="tx1"/>
                </a:solidFill>
                <a:effectLst/>
                <a:latin typeface="Arial" panose="020B0604020202020204" pitchFamily="34" charset="0"/>
                <a:ea typeface="+mn-ea"/>
                <a:cs typeface="Arial" panose="020B0604020202020204" pitchFamily="34" charset="0"/>
              </a:rPr>
              <a:t>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Mary Kuhns</a:t>
            </a:r>
            <a:r>
              <a:rPr lang="en-US" sz="1000" b="0" kern="1200" baseline="30000" dirty="0">
                <a:solidFill>
                  <a:schemeClr val="tx1"/>
                </a:solidFill>
                <a:effectLst/>
                <a:latin typeface="Arial" panose="020B0604020202020204" pitchFamily="34" charset="0"/>
                <a:ea typeface="+mn-ea"/>
                <a:cs typeface="Arial" panose="020B0604020202020204" pitchFamily="34" charset="0"/>
              </a:rPr>
              <a:t>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Gavin Cloherty</a:t>
            </a:r>
            <a:r>
              <a:rPr lang="en-US" sz="1000" b="0" kern="1200" baseline="30000" dirty="0">
                <a:solidFill>
                  <a:schemeClr val="tx1"/>
                </a:solidFill>
                <a:effectLst/>
                <a:latin typeface="Arial" panose="020B0604020202020204" pitchFamily="34" charset="0"/>
                <a:ea typeface="+mn-ea"/>
                <a:cs typeface="Arial" panose="020B0604020202020204" pitchFamily="34" charset="0"/>
              </a:rPr>
              <a:t>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u="sng" kern="1200" dirty="0">
                <a:solidFill>
                  <a:schemeClr val="tx1"/>
                </a:solidFill>
                <a:effectLst/>
                <a:latin typeface="Arial" panose="020B0604020202020204" pitchFamily="34" charset="0"/>
                <a:ea typeface="+mn-ea"/>
                <a:cs typeface="Arial" panose="020B0604020202020204" pitchFamily="34" charset="0"/>
              </a:rPr>
              <a:t>Andrew Vaillant</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endParaRPr lang="en-GB" sz="1000" b="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Replicor Inc., Montreal, Canada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Abbott Diagnostics, Illinois,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Nicolae </a:t>
            </a:r>
            <a:r>
              <a:rPr lang="en-US" sz="1000" i="1" kern="1200" dirty="0" err="1">
                <a:solidFill>
                  <a:schemeClr val="tx1"/>
                </a:solidFill>
                <a:effectLst/>
                <a:latin typeface="Arial" panose="020B0604020202020204" pitchFamily="34" charset="0"/>
                <a:ea typeface="+mn-ea"/>
                <a:cs typeface="Arial" panose="020B0604020202020204" pitchFamily="34" charset="0"/>
              </a:rPr>
              <a:t>Testemiţanu</a:t>
            </a:r>
            <a:r>
              <a:rPr lang="en-US" sz="1000" i="1" kern="1200" dirty="0">
                <a:solidFill>
                  <a:schemeClr val="tx1"/>
                </a:solidFill>
                <a:effectLst/>
                <a:latin typeface="Arial" panose="020B0604020202020204" pitchFamily="34" charset="0"/>
                <a:ea typeface="+mn-ea"/>
                <a:cs typeface="Arial" panose="020B0604020202020204" pitchFamily="34" charset="0"/>
              </a:rPr>
              <a:t> State University of Medicine and Pharmacy, Department of Infectious Diseases, </a:t>
            </a:r>
            <a:r>
              <a:rPr lang="en-US" sz="1000" i="1" kern="1200" dirty="0" err="1">
                <a:solidFill>
                  <a:schemeClr val="tx1"/>
                </a:solidFill>
                <a:effectLst/>
                <a:latin typeface="Arial" panose="020B0604020202020204" pitchFamily="34" charset="0"/>
                <a:ea typeface="+mn-ea"/>
                <a:cs typeface="Arial" panose="020B0604020202020204" pitchFamily="34" charset="0"/>
              </a:rPr>
              <a:t>Chișinău</a:t>
            </a:r>
            <a:r>
              <a:rPr lang="en-US" sz="1000" i="1" kern="1200" dirty="0">
                <a:solidFill>
                  <a:schemeClr val="tx1"/>
                </a:solidFill>
                <a:effectLst/>
                <a:latin typeface="Arial" panose="020B0604020202020204" pitchFamily="34" charset="0"/>
                <a:ea typeface="+mn-ea"/>
                <a:cs typeface="Arial" panose="020B0604020202020204" pitchFamily="34" charset="0"/>
              </a:rPr>
              <a:t>, Moldova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ARENSIA Exploratory Medicine, Republican Clinical Hospital, </a:t>
            </a:r>
            <a:r>
              <a:rPr lang="en-US" sz="1000" i="1" kern="1200" dirty="0" err="1">
                <a:solidFill>
                  <a:schemeClr val="tx1"/>
                </a:solidFill>
                <a:effectLst/>
                <a:latin typeface="Arial" panose="020B0604020202020204" pitchFamily="34" charset="0"/>
                <a:ea typeface="+mn-ea"/>
                <a:cs typeface="Arial" panose="020B0604020202020204" pitchFamily="34" charset="0"/>
              </a:rPr>
              <a:t>Chișinău</a:t>
            </a:r>
            <a:r>
              <a:rPr lang="en-US" sz="1000" i="1" kern="1200" dirty="0">
                <a:solidFill>
                  <a:schemeClr val="tx1"/>
                </a:solidFill>
                <a:effectLst/>
                <a:latin typeface="Arial" panose="020B0604020202020204" pitchFamily="34" charset="0"/>
                <a:ea typeface="+mn-ea"/>
                <a:cs typeface="Arial" panose="020B0604020202020204" pitchFamily="34" charset="0"/>
              </a:rPr>
              <a:t>, Moldova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Toma </a:t>
            </a:r>
            <a:r>
              <a:rPr lang="en-US" sz="1000" i="1" kern="1200" dirty="0" err="1">
                <a:solidFill>
                  <a:schemeClr val="tx1"/>
                </a:solidFill>
                <a:effectLst/>
                <a:latin typeface="Arial" panose="020B0604020202020204" pitchFamily="34" charset="0"/>
                <a:ea typeface="+mn-ea"/>
                <a:cs typeface="Arial" panose="020B0604020202020204" pitchFamily="34" charset="0"/>
              </a:rPr>
              <a:t>Ciorbǎ</a:t>
            </a:r>
            <a:r>
              <a:rPr lang="en-US" sz="1000" i="1" kern="1200" dirty="0">
                <a:solidFill>
                  <a:schemeClr val="tx1"/>
                </a:solidFill>
                <a:effectLst/>
                <a:latin typeface="Arial" panose="020B0604020202020204" pitchFamily="34" charset="0"/>
                <a:ea typeface="+mn-ea"/>
                <a:cs typeface="Arial" panose="020B0604020202020204" pitchFamily="34" charset="0"/>
              </a:rPr>
              <a:t> Infectious Clinical Hospital, </a:t>
            </a:r>
            <a:r>
              <a:rPr lang="en-US" sz="1000" i="1" kern="1200" dirty="0" err="1">
                <a:solidFill>
                  <a:schemeClr val="tx1"/>
                </a:solidFill>
                <a:effectLst/>
                <a:latin typeface="Arial" panose="020B0604020202020204" pitchFamily="34" charset="0"/>
                <a:ea typeface="+mn-ea"/>
                <a:cs typeface="Arial" panose="020B0604020202020204" pitchFamily="34" charset="0"/>
              </a:rPr>
              <a:t>Chișinău</a:t>
            </a:r>
            <a:r>
              <a:rPr lang="en-US" sz="1000" i="1" kern="1200" dirty="0">
                <a:solidFill>
                  <a:schemeClr val="tx1"/>
                </a:solidFill>
                <a:effectLst/>
                <a:latin typeface="Arial" panose="020B0604020202020204" pitchFamily="34" charset="0"/>
                <a:ea typeface="+mn-ea"/>
                <a:cs typeface="Arial" panose="020B0604020202020204" pitchFamily="34" charset="0"/>
              </a:rPr>
              <a:t>, Moldova</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availlant@replicor.com</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 </a:t>
            </a:r>
            <a:r>
              <a:rPr lang="en-US" sz="1000" kern="1200" dirty="0">
                <a:solidFill>
                  <a:schemeClr val="tx1"/>
                </a:solidFill>
                <a:effectLst/>
                <a:latin typeface="Arial" panose="020B0604020202020204" pitchFamily="34" charset="0"/>
                <a:ea typeface="+mn-ea"/>
                <a:cs typeface="Arial" panose="020B0604020202020204" pitchFamily="34" charset="0"/>
              </a:rPr>
              <a:t>After completion of NAP-based combination therapy with </a:t>
            </a:r>
            <a:r>
              <a:rPr lang="en-US" sz="1000" kern="1200" dirty="0" err="1">
                <a:solidFill>
                  <a:schemeClr val="tx1"/>
                </a:solidFill>
                <a:effectLst/>
                <a:latin typeface="Arial" panose="020B0604020202020204" pitchFamily="34" charset="0"/>
                <a:ea typeface="+mn-ea"/>
                <a:cs typeface="Arial" panose="020B0604020202020204" pitchFamily="34" charset="0"/>
              </a:rPr>
              <a:t>pegIFN</a:t>
            </a:r>
            <a:r>
              <a:rPr lang="en-US" sz="1000" kern="1200" dirty="0">
                <a:solidFill>
                  <a:schemeClr val="tx1"/>
                </a:solidFill>
                <a:effectLst/>
                <a:latin typeface="Arial" panose="020B0604020202020204" pitchFamily="34" charset="0"/>
                <a:ea typeface="+mn-ea"/>
                <a:cs typeface="Arial" panose="020B0604020202020204" pitchFamily="34" charset="0"/>
              </a:rPr>
              <a:t> and follow-up in the REP 301-LTF study (3.5 years) and REP 401 study (48 weeks), combined HBV outcomes were functional cure (HBsAg &lt; 0.05 IU/mL, HBV DNA target not detected, normal ALT [FC]) in 18/52 (35%), virologic control (HBV DNA ≤ 2000 IU/mL, normal ALT [VC]) in 19/52 (36%) and rebound (R) in 15/52 (29%) of participants.  The goal of this study was to analyze the relationship between HBV outcome and experimental virologic markers of HBV infection.</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Methods: </a:t>
            </a:r>
            <a:r>
              <a:rPr lang="en-GB" sz="1000" kern="1200" dirty="0">
                <a:solidFill>
                  <a:schemeClr val="tx1"/>
                </a:solidFill>
                <a:effectLst/>
                <a:latin typeface="Arial" panose="020B0604020202020204" pitchFamily="34" charset="0"/>
                <a:ea typeface="+mn-ea"/>
                <a:cs typeface="Arial" panose="020B0604020202020204" pitchFamily="34" charset="0"/>
              </a:rPr>
              <a:t>F</a:t>
            </a:r>
            <a:r>
              <a:rPr lang="en-US" sz="1000" kern="1200" dirty="0" err="1">
                <a:solidFill>
                  <a:schemeClr val="tx1"/>
                </a:solidFill>
                <a:effectLst/>
                <a:latin typeface="Arial" panose="020B0604020202020204" pitchFamily="34" charset="0"/>
                <a:ea typeface="+mn-ea"/>
                <a:cs typeface="Arial" panose="020B0604020202020204" pitchFamily="34" charset="0"/>
              </a:rPr>
              <a:t>rozen</a:t>
            </a:r>
            <a:r>
              <a:rPr lang="en-US" sz="1000" kern="1200" dirty="0">
                <a:solidFill>
                  <a:schemeClr val="tx1"/>
                </a:solidFill>
                <a:effectLst/>
                <a:latin typeface="Arial" panose="020B0604020202020204" pitchFamily="34" charset="0"/>
                <a:ea typeface="+mn-ea"/>
                <a:cs typeface="Arial" panose="020B0604020202020204" pitchFamily="34" charset="0"/>
              </a:rPr>
              <a:t> serum samples (n=1153) from all 52 participants in the REP 301 / REP 301-LTF and REP 401 studies were analyzed by the following:</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en-US" sz="1000" kern="1200" dirty="0">
                <a:solidFill>
                  <a:schemeClr val="tx1"/>
                </a:solidFill>
                <a:effectLst/>
                <a:latin typeface="Arial" panose="020B0604020202020204" pitchFamily="34" charset="0"/>
                <a:ea typeface="+mn-ea"/>
                <a:cs typeface="Arial" panose="020B0604020202020204" pitchFamily="34" charset="0"/>
              </a:rPr>
              <a:t>Abbott ARCHITECT HBsAg NEXT (analytical sensitivity 0.005 IU/mL)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en-US" sz="1000" kern="1200" dirty="0">
                <a:solidFill>
                  <a:schemeClr val="tx1"/>
                </a:solidFill>
                <a:effectLst/>
                <a:latin typeface="Arial" panose="020B0604020202020204" pitchFamily="34" charset="0"/>
                <a:ea typeface="+mn-ea"/>
                <a:cs typeface="Arial" panose="020B0604020202020204" pitchFamily="34" charset="0"/>
              </a:rPr>
              <a:t>Abbott research use only (RUO) assays for HBsAg isoforms (large, medium, small)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en-US" sz="1000" kern="1200" dirty="0">
                <a:solidFill>
                  <a:schemeClr val="tx1"/>
                </a:solidFill>
                <a:effectLst/>
                <a:latin typeface="Arial" panose="020B0604020202020204" pitchFamily="34" charset="0"/>
                <a:ea typeface="+mn-ea"/>
                <a:cs typeface="Arial" panose="020B0604020202020204" pitchFamily="34" charset="0"/>
              </a:rPr>
              <a:t>Abbott RUO assay for HBsAg/anti-HBs immune complexes (HBsAg IC)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en-US" sz="1000" kern="1200" dirty="0">
                <a:solidFill>
                  <a:schemeClr val="tx1"/>
                </a:solidFill>
                <a:effectLst/>
                <a:latin typeface="Arial" panose="020B0604020202020204" pitchFamily="34" charset="0"/>
                <a:ea typeface="+mn-ea"/>
                <a:cs typeface="Arial" panose="020B0604020202020204" pitchFamily="34" charset="0"/>
              </a:rPr>
              <a:t>Abbott RUO assay for pregenomic HBV RNA (pgRNA)</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en-US" sz="1000" kern="1200" dirty="0" err="1">
                <a:solidFill>
                  <a:schemeClr val="tx1"/>
                </a:solidFill>
                <a:effectLst/>
                <a:latin typeface="Arial" panose="020B0604020202020204" pitchFamily="34" charset="0"/>
                <a:ea typeface="+mn-ea"/>
                <a:cs typeface="Arial" panose="020B0604020202020204" pitchFamily="34" charset="0"/>
              </a:rPr>
              <a:t>Fujirebio</a:t>
            </a:r>
            <a:r>
              <a:rPr lang="en-US" sz="1000" kern="1200" dirty="0">
                <a:solidFill>
                  <a:schemeClr val="tx1"/>
                </a:solidFill>
                <a:effectLst/>
                <a:latin typeface="Arial" panose="020B0604020202020204" pitchFamily="34" charset="0"/>
                <a:ea typeface="+mn-ea"/>
                <a:cs typeface="Arial" panose="020B0604020202020204" pitchFamily="34" charset="0"/>
              </a:rPr>
              <a:t> HBcrAg (LLOQ 3log</a:t>
            </a:r>
            <a:r>
              <a:rPr lang="en-US" sz="1000" kern="1200" baseline="-25000" dirty="0">
                <a:solidFill>
                  <a:schemeClr val="tx1"/>
                </a:solidFill>
                <a:effectLst/>
                <a:latin typeface="Arial" panose="020B0604020202020204" pitchFamily="34" charset="0"/>
                <a:ea typeface="+mn-ea"/>
                <a:cs typeface="Arial" panose="020B0604020202020204" pitchFamily="34" charset="0"/>
              </a:rPr>
              <a:t>10</a:t>
            </a:r>
            <a:r>
              <a:rPr lang="en-US" sz="1000" kern="1200" dirty="0">
                <a:solidFill>
                  <a:schemeClr val="tx1"/>
                </a:solidFill>
                <a:effectLst/>
                <a:latin typeface="Arial" panose="020B0604020202020204" pitchFamily="34" charset="0"/>
                <a:ea typeface="+mn-ea"/>
                <a:cs typeface="Arial" panose="020B0604020202020204" pitchFamily="34" charset="0"/>
              </a:rPr>
              <a:t> U/mL)</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 </a:t>
            </a:r>
            <a:r>
              <a:rPr lang="en-US" sz="1000" kern="1200" dirty="0">
                <a:solidFill>
                  <a:schemeClr val="tx1"/>
                </a:solidFill>
                <a:effectLst/>
                <a:latin typeface="Arial" panose="020B0604020202020204" pitchFamily="34" charset="0"/>
                <a:ea typeface="+mn-ea"/>
                <a:cs typeface="Arial" panose="020B0604020202020204" pitchFamily="34" charset="0"/>
              </a:rPr>
              <a:t>All participants experiencing HBsAg loss (&lt; 0.05 IU/mL) during therapy (28/52) rapidly became negative with HBsAg Next. HBsAg &lt; 0.005 IU/mL was confirmed at the end of follow-up in 18/18 functional cure and 1/1 virologic control participants with previous HBsAg &lt; 0.05 IU/</a:t>
            </a:r>
            <a:r>
              <a:rPr lang="en-US" sz="1000" kern="1200" dirty="0" err="1">
                <a:solidFill>
                  <a:schemeClr val="tx1"/>
                </a:solidFill>
                <a:effectLst/>
                <a:latin typeface="Arial" panose="020B0604020202020204" pitchFamily="34" charset="0"/>
                <a:ea typeface="+mn-ea"/>
                <a:cs typeface="Arial" panose="020B0604020202020204" pitchFamily="34" charset="0"/>
              </a:rPr>
              <a:t>mL.</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A more rapid reduction of S-HBsAg relative to the reduction of other HBsAg isoforms occurred in 39/40 participants with HBsAg decline &gt; 2 log</a:t>
            </a:r>
            <a:r>
              <a:rPr lang="en-US" sz="1000" kern="1200" baseline="-25000" dirty="0">
                <a:solidFill>
                  <a:schemeClr val="tx1"/>
                </a:solidFill>
                <a:effectLst/>
                <a:latin typeface="Arial" panose="020B0604020202020204" pitchFamily="34" charset="0"/>
                <a:ea typeface="+mn-ea"/>
                <a:cs typeface="Arial" panose="020B0604020202020204" pitchFamily="34" charset="0"/>
              </a:rPr>
              <a:t>10</a:t>
            </a:r>
            <a:r>
              <a:rPr lang="en-US" sz="1000" kern="1200" dirty="0">
                <a:solidFill>
                  <a:schemeClr val="tx1"/>
                </a:solidFill>
                <a:effectLst/>
                <a:latin typeface="Arial" panose="020B0604020202020204" pitchFamily="34" charset="0"/>
                <a:ea typeface="+mn-ea"/>
                <a:cs typeface="Arial" panose="020B0604020202020204" pitchFamily="34" charset="0"/>
              </a:rPr>
              <a:t> from baseline, consistent with targeting SVPs. At the end of follow-up, HBsAg isoforms were detectable in 0/18 (FC), 17/19 (VC) and 15/15 (R) participants. HBsAg IC (relative luminescence units or RLU) were in the positive range in 30/52 participants at baseline and at the end of follow-up in 0/18 (FC), 5/19 (VC) and 10/15 (R) participants.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At baseline, HBV RNA and HBcrAg were present in 42 and 34 participants.  HBV RNA loss on therapy occurred in 5/ 14 (FC), 5/16 (VC) and 1/12 (R) participants.  HBcrAg &lt; LLOQ on therapy occurred in 5/9 (FC), 7/15 (VC) and 3/10 (R) participants. At the end of follow-up, both HBV RNA and HBcrAg were &gt; LLOQ in 1/18 (FC), 15/19 (VC) and 13/15 (R) participants.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 </a:t>
            </a:r>
            <a:r>
              <a:rPr lang="en-US" sz="1000" kern="1200" dirty="0">
                <a:solidFill>
                  <a:schemeClr val="tx1"/>
                </a:solidFill>
                <a:effectLst/>
                <a:latin typeface="Arial" panose="020B0604020202020204" pitchFamily="34" charset="0"/>
                <a:ea typeface="+mn-ea"/>
                <a:cs typeface="Arial" panose="020B0604020202020204" pitchFamily="34" charset="0"/>
              </a:rPr>
              <a:t>Functional cure of HBV infection following NAP-based combination therapy is profound, with HBsAg &lt; 0.005 IU/mL and both HBV RNA and HBcrAg &lt; LLOQ. NEXT negativity and the absence of HBsAg IC RLUs in the positive range at the end of follow-up in FC participants suggests efficient reduction in integrated HBV DNA. </a:t>
            </a:r>
            <a:br>
              <a:rPr lang="en-US" sz="1000" kern="1200" dirty="0">
                <a:solidFill>
                  <a:schemeClr val="tx1"/>
                </a:solidFill>
                <a:effectLst/>
                <a:latin typeface="Arial" panose="020B0604020202020204" pitchFamily="34" charset="0"/>
                <a:ea typeface="+mn-ea"/>
                <a:cs typeface="Arial" panose="020B0604020202020204" pitchFamily="34" charset="0"/>
              </a:rPr>
            </a:b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314702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i="1" dirty="0"/>
              <a:t>Abbreviations: ALT, </a:t>
            </a:r>
            <a:r>
              <a:rPr lang="en-GB" sz="1000" b="0" i="1" kern="1200" dirty="0">
                <a:solidFill>
                  <a:schemeClr val="tx1"/>
                </a:solidFill>
                <a:effectLst/>
              </a:rPr>
              <a:t>alanine aminotransferase; </a:t>
            </a:r>
            <a:r>
              <a:rPr lang="en-US" sz="1000" b="0" i="1" dirty="0">
                <a:solidFill>
                  <a:schemeClr val="tx2">
                    <a:lumMod val="75000"/>
                  </a:schemeClr>
                </a:solidFill>
              </a:rPr>
              <a:t>anti-HBs, hepatitis B surface antibody; FC, functional cure; HBcrAg, HBV core-related antigen; HBsAg, hepatitis B surface antigen; </a:t>
            </a:r>
            <a:r>
              <a:rPr lang="en-GB" sz="1000" i="1" dirty="0"/>
              <a:t>HBV, hepatitis B virus;</a:t>
            </a:r>
            <a:r>
              <a:rPr lang="en-GB" sz="1000" b="0" i="1" kern="1200" dirty="0">
                <a:solidFill>
                  <a:schemeClr val="tx1"/>
                </a:solidFill>
                <a:effectLst/>
              </a:rPr>
              <a:t> </a:t>
            </a:r>
            <a:r>
              <a:rPr lang="en-GB" sz="1000" b="0" i="1" kern="1200" dirty="0">
                <a:solidFill>
                  <a:schemeClr val="tx1"/>
                </a:solidFill>
                <a:effectLst/>
                <a:latin typeface="Arial" panose="020B0604020202020204" pitchFamily="34" charset="0"/>
                <a:ea typeface="+mn-ea"/>
                <a:cs typeface="Arial" panose="020B0604020202020204" pitchFamily="34" charset="0"/>
              </a:rPr>
              <a:t>IC, inactive carrier; </a:t>
            </a:r>
            <a:r>
              <a:rPr lang="en-US" sz="1000" b="0" i="1" dirty="0">
                <a:solidFill>
                  <a:schemeClr val="tx2">
                    <a:lumMod val="75000"/>
                  </a:schemeClr>
                </a:solidFill>
              </a:rPr>
              <a:t>LLOQ, lower limit of quantification; </a:t>
            </a:r>
            <a:r>
              <a:rPr lang="en-US" sz="800" b="0" i="1" dirty="0">
                <a:solidFill>
                  <a:schemeClr val="tx2">
                    <a:lumMod val="75000"/>
                  </a:schemeClr>
                </a:solidFill>
              </a:rPr>
              <a:t>NAP, </a:t>
            </a:r>
            <a:r>
              <a:rPr lang="en-GB" sz="1000" b="0" i="1" kern="1200" dirty="0">
                <a:solidFill>
                  <a:schemeClr val="tx1"/>
                </a:solidFill>
                <a:effectLst/>
                <a:latin typeface="Arial" panose="020B0604020202020204" pitchFamily="34" charset="0"/>
                <a:ea typeface="+mn-ea"/>
                <a:cs typeface="Arial" panose="020B0604020202020204" pitchFamily="34" charset="0"/>
              </a:rPr>
              <a:t>nucleic acid polymer; </a:t>
            </a:r>
            <a:r>
              <a:rPr lang="en-GB" sz="1000" i="1" dirty="0" err="1"/>
              <a:t>pgRNA</a:t>
            </a:r>
            <a:r>
              <a:rPr lang="en-GB" sz="1000" i="1" dirty="0"/>
              <a:t>, </a:t>
            </a:r>
            <a:r>
              <a:rPr lang="en-GB" sz="1000" i="1" dirty="0" err="1"/>
              <a:t>pregenomic</a:t>
            </a:r>
            <a:r>
              <a:rPr lang="en-GB" sz="1000" i="1" dirty="0"/>
              <a:t> RNA; </a:t>
            </a:r>
            <a:r>
              <a:rPr lang="en-US" sz="1000" b="0" i="1" dirty="0">
                <a:solidFill>
                  <a:schemeClr val="tx2">
                    <a:lumMod val="75000"/>
                  </a:schemeClr>
                </a:solidFill>
              </a:rPr>
              <a:t>RLU, relative luminescence units; TDF, tenofovir disoproxil fumarate; VC; virologic controls</a:t>
            </a:r>
            <a:endParaRPr lang="en-US" sz="1000" b="0" i="1" u="sng" dirty="0">
              <a:solidFill>
                <a:schemeClr val="tx2">
                  <a:lumMod val="75000"/>
                </a:schemeClr>
              </a:solidFill>
            </a:endParaRPr>
          </a:p>
          <a:p>
            <a:pPr marL="0" indent="0">
              <a:buNone/>
            </a:pPr>
            <a:endParaRPr lang="en-GB" sz="1000" dirty="0"/>
          </a:p>
          <a:p>
            <a:pPr marL="0" indent="0">
              <a:buNone/>
            </a:pPr>
            <a:r>
              <a:rPr lang="en-US" sz="1000" b="1" kern="1200" dirty="0">
                <a:solidFill>
                  <a:schemeClr val="tx1"/>
                </a:solidFill>
                <a:effectLst/>
              </a:rPr>
              <a:t>LBP33</a:t>
            </a:r>
            <a:endParaRPr lang="en-GB" sz="1000" kern="1200" dirty="0">
              <a:solidFill>
                <a:schemeClr val="tx1"/>
              </a:solidFill>
              <a:effectLst/>
            </a:endParaRPr>
          </a:p>
          <a:p>
            <a:pPr marL="0" indent="0">
              <a:buNone/>
            </a:pPr>
            <a:r>
              <a:rPr lang="en-US" sz="1000" b="0" kern="1200" dirty="0">
                <a:solidFill>
                  <a:schemeClr val="tx1"/>
                </a:solidFill>
                <a:effectLst/>
              </a:rPr>
              <a:t>Analysis of HBsAg levels, HBsAg isoforms, HBsAg immune complexes, HBV pregenomic RNA and HBcrAg dynamics during and after NAP-based combination therapy in the REP 301-LTF and REP 401 studies</a:t>
            </a:r>
            <a:endParaRPr lang="en-GB" sz="1000" b="0" kern="1200" dirty="0">
              <a:solidFill>
                <a:schemeClr val="tx1"/>
              </a:solidFill>
              <a:effectLst/>
            </a:endParaRPr>
          </a:p>
          <a:p>
            <a:pPr marL="0" indent="0">
              <a:buNone/>
            </a:pPr>
            <a:r>
              <a:rPr lang="en-US" sz="1000" b="0" kern="1200" dirty="0">
                <a:solidFill>
                  <a:schemeClr val="tx1"/>
                </a:solidFill>
                <a:effectLst/>
              </a:rPr>
              <a:t>Michel Bazinet</a:t>
            </a:r>
            <a:r>
              <a:rPr lang="en-US" sz="1000" b="0" kern="1200" baseline="30000" dirty="0">
                <a:solidFill>
                  <a:schemeClr val="tx1"/>
                </a:solidFill>
                <a:effectLst/>
              </a:rPr>
              <a:t>1</a:t>
            </a:r>
            <a:r>
              <a:rPr lang="de-DE" sz="1000" b="0" kern="1200" dirty="0">
                <a:solidFill>
                  <a:schemeClr val="tx1"/>
                </a:solidFill>
                <a:effectLst/>
              </a:rPr>
              <a:t>, </a:t>
            </a:r>
            <a:r>
              <a:rPr lang="en-US" sz="1000" b="0" kern="1200" dirty="0">
                <a:solidFill>
                  <a:schemeClr val="tx1"/>
                </a:solidFill>
                <a:effectLst/>
              </a:rPr>
              <a:t>Mark Anderson</a:t>
            </a:r>
            <a:r>
              <a:rPr lang="en-US" sz="1000" b="0" kern="1200" baseline="30000" dirty="0">
                <a:solidFill>
                  <a:schemeClr val="tx1"/>
                </a:solidFill>
                <a:effectLst/>
              </a:rPr>
              <a:t>2</a:t>
            </a:r>
            <a:r>
              <a:rPr lang="de-DE" sz="1000" b="0" kern="1200" dirty="0">
                <a:solidFill>
                  <a:schemeClr val="tx1"/>
                </a:solidFill>
                <a:effectLst/>
              </a:rPr>
              <a:t>, </a:t>
            </a:r>
            <a:r>
              <a:rPr lang="en-US" sz="1000" b="0" kern="1200" dirty="0">
                <a:solidFill>
                  <a:schemeClr val="tx1"/>
                </a:solidFill>
                <a:effectLst/>
              </a:rPr>
              <a:t>Victor Pantea</a:t>
            </a:r>
            <a:r>
              <a:rPr lang="en-US" sz="1000" b="0" kern="1200" baseline="30000" dirty="0">
                <a:solidFill>
                  <a:schemeClr val="tx1"/>
                </a:solidFill>
                <a:effectLst/>
              </a:rPr>
              <a:t>3</a:t>
            </a:r>
            <a:r>
              <a:rPr lang="de-DE" sz="1000" b="0" kern="1200" dirty="0">
                <a:solidFill>
                  <a:schemeClr val="tx1"/>
                </a:solidFill>
                <a:effectLst/>
              </a:rPr>
              <a:t>, </a:t>
            </a:r>
            <a:r>
              <a:rPr lang="en-US" sz="1000" b="0" kern="1200" dirty="0">
                <a:solidFill>
                  <a:schemeClr val="tx1"/>
                </a:solidFill>
                <a:effectLst/>
              </a:rPr>
              <a:t>Gheorghe Placinta</a:t>
            </a:r>
            <a:r>
              <a:rPr lang="en-US" sz="1000" b="0" kern="1200" baseline="30000" dirty="0">
                <a:solidFill>
                  <a:schemeClr val="tx1"/>
                </a:solidFill>
                <a:effectLst/>
              </a:rPr>
              <a:t>3</a:t>
            </a:r>
            <a:r>
              <a:rPr lang="de-DE" sz="1000" b="0" kern="1200" dirty="0">
                <a:solidFill>
                  <a:schemeClr val="tx1"/>
                </a:solidFill>
                <a:effectLst/>
              </a:rPr>
              <a:t>, </a:t>
            </a:r>
            <a:r>
              <a:rPr lang="en-US" sz="1000" b="0" kern="1200" dirty="0">
                <a:solidFill>
                  <a:schemeClr val="tx1"/>
                </a:solidFill>
                <a:effectLst/>
              </a:rPr>
              <a:t>Iurie Moscalu</a:t>
            </a:r>
            <a:r>
              <a:rPr lang="en-US" sz="1000" b="0" kern="1200" baseline="30000" dirty="0">
                <a:solidFill>
                  <a:schemeClr val="tx1"/>
                </a:solidFill>
                <a:effectLst/>
              </a:rPr>
              <a:t>4</a:t>
            </a:r>
            <a:r>
              <a:rPr lang="de-DE" sz="1000" b="0" kern="1200" dirty="0">
                <a:solidFill>
                  <a:schemeClr val="tx1"/>
                </a:solidFill>
                <a:effectLst/>
              </a:rPr>
              <a:t>, </a:t>
            </a:r>
            <a:r>
              <a:rPr lang="en-US" sz="1000" b="0" kern="1200" dirty="0">
                <a:solidFill>
                  <a:schemeClr val="tx1"/>
                </a:solidFill>
                <a:effectLst/>
              </a:rPr>
              <a:t>Valentin Cebotarescu</a:t>
            </a:r>
            <a:r>
              <a:rPr lang="en-US" sz="1000" b="0" kern="1200" baseline="30000" dirty="0">
                <a:solidFill>
                  <a:schemeClr val="tx1"/>
                </a:solidFill>
                <a:effectLst/>
              </a:rPr>
              <a:t>3</a:t>
            </a:r>
            <a:r>
              <a:rPr lang="de-DE" sz="1000" b="0" kern="1200" dirty="0">
                <a:solidFill>
                  <a:schemeClr val="tx1"/>
                </a:solidFill>
                <a:effectLst/>
              </a:rPr>
              <a:t>, </a:t>
            </a:r>
            <a:r>
              <a:rPr lang="en-US" sz="1000" b="0" kern="1200" dirty="0">
                <a:solidFill>
                  <a:schemeClr val="tx1"/>
                </a:solidFill>
                <a:effectLst/>
              </a:rPr>
              <a:t>Lilia Cojuhari</a:t>
            </a:r>
            <a:r>
              <a:rPr lang="en-US" sz="1000" b="0" kern="1200" baseline="30000" dirty="0">
                <a:solidFill>
                  <a:schemeClr val="tx1"/>
                </a:solidFill>
                <a:effectLst/>
              </a:rPr>
              <a:t>3</a:t>
            </a:r>
            <a:r>
              <a:rPr lang="de-DE" sz="1000" b="0" kern="1200" dirty="0">
                <a:solidFill>
                  <a:schemeClr val="tx1"/>
                </a:solidFill>
                <a:effectLst/>
              </a:rPr>
              <a:t>, </a:t>
            </a:r>
            <a:r>
              <a:rPr lang="en-US" sz="1000" b="0" kern="1200" dirty="0">
                <a:solidFill>
                  <a:schemeClr val="tx1"/>
                </a:solidFill>
                <a:effectLst/>
              </a:rPr>
              <a:t>Pavlina Jimbei</a:t>
            </a:r>
            <a:r>
              <a:rPr lang="en-US" sz="1000" b="0" kern="1200" baseline="30000" dirty="0">
                <a:solidFill>
                  <a:schemeClr val="tx1"/>
                </a:solidFill>
                <a:effectLst/>
              </a:rPr>
              <a:t>5</a:t>
            </a:r>
            <a:r>
              <a:rPr lang="de-DE" sz="1000" b="0" kern="1200" dirty="0">
                <a:solidFill>
                  <a:schemeClr val="tx1"/>
                </a:solidFill>
                <a:effectLst/>
              </a:rPr>
              <a:t>, </a:t>
            </a:r>
            <a:r>
              <a:rPr lang="en-US" sz="1000" b="0" kern="1200" dirty="0" err="1">
                <a:solidFill>
                  <a:schemeClr val="tx1"/>
                </a:solidFill>
                <a:effectLst/>
              </a:rPr>
              <a:t>Liviu</a:t>
            </a:r>
            <a:r>
              <a:rPr lang="en-US" sz="1000" b="0" kern="1200" dirty="0">
                <a:solidFill>
                  <a:schemeClr val="tx1"/>
                </a:solidFill>
                <a:effectLst/>
              </a:rPr>
              <a:t> Iarovoi</a:t>
            </a:r>
            <a:r>
              <a:rPr lang="en-US" sz="1000" b="0" kern="1200" baseline="30000" dirty="0">
                <a:solidFill>
                  <a:schemeClr val="tx1"/>
                </a:solidFill>
                <a:effectLst/>
              </a:rPr>
              <a:t>3</a:t>
            </a:r>
            <a:r>
              <a:rPr lang="de-DE" sz="1000" b="0" kern="1200" dirty="0">
                <a:solidFill>
                  <a:schemeClr val="tx1"/>
                </a:solidFill>
                <a:effectLst/>
              </a:rPr>
              <a:t>, </a:t>
            </a:r>
            <a:r>
              <a:rPr lang="en-US" sz="1000" b="0" kern="1200" dirty="0">
                <a:solidFill>
                  <a:schemeClr val="tx1"/>
                </a:solidFill>
                <a:effectLst/>
              </a:rPr>
              <a:t>Valentina Smesnoi</a:t>
            </a:r>
            <a:r>
              <a:rPr lang="en-US" sz="1000" b="0" kern="1200" baseline="30000" dirty="0">
                <a:solidFill>
                  <a:schemeClr val="tx1"/>
                </a:solidFill>
                <a:effectLst/>
              </a:rPr>
              <a:t>5</a:t>
            </a:r>
            <a:r>
              <a:rPr lang="de-DE" sz="1000" b="0" kern="1200" dirty="0">
                <a:solidFill>
                  <a:schemeClr val="tx1"/>
                </a:solidFill>
                <a:effectLst/>
              </a:rPr>
              <a:t>, </a:t>
            </a:r>
            <a:r>
              <a:rPr lang="en-US" sz="1000" b="0" kern="1200" dirty="0">
                <a:solidFill>
                  <a:schemeClr val="tx1"/>
                </a:solidFill>
                <a:effectLst/>
              </a:rPr>
              <a:t>Tatiana Musteata</a:t>
            </a:r>
            <a:r>
              <a:rPr lang="en-US" sz="1000" b="0" kern="1200" baseline="30000" dirty="0">
                <a:solidFill>
                  <a:schemeClr val="tx1"/>
                </a:solidFill>
                <a:effectLst/>
              </a:rPr>
              <a:t>5</a:t>
            </a:r>
            <a:r>
              <a:rPr lang="de-DE" sz="1000" b="0" kern="1200" dirty="0">
                <a:solidFill>
                  <a:schemeClr val="tx1"/>
                </a:solidFill>
                <a:effectLst/>
              </a:rPr>
              <a:t>, </a:t>
            </a:r>
            <a:r>
              <a:rPr lang="en-US" sz="1000" b="0" kern="1200" dirty="0">
                <a:solidFill>
                  <a:schemeClr val="tx1"/>
                </a:solidFill>
                <a:effectLst/>
              </a:rPr>
              <a:t>Alina Jucov</a:t>
            </a:r>
            <a:r>
              <a:rPr lang="en-US" sz="1000" b="0" kern="1200" baseline="30000" dirty="0">
                <a:solidFill>
                  <a:schemeClr val="tx1"/>
                </a:solidFill>
                <a:effectLst/>
              </a:rPr>
              <a:t>3 4</a:t>
            </a:r>
            <a:r>
              <a:rPr lang="de-DE" sz="1000" b="0" kern="1200" dirty="0">
                <a:solidFill>
                  <a:schemeClr val="tx1"/>
                </a:solidFill>
                <a:effectLst/>
              </a:rPr>
              <a:t>, </a:t>
            </a:r>
            <a:r>
              <a:rPr lang="en-US" sz="1000" b="0" kern="1200" dirty="0">
                <a:solidFill>
                  <a:schemeClr val="tx1"/>
                </a:solidFill>
                <a:effectLst/>
              </a:rPr>
              <a:t>Jeff Gersch</a:t>
            </a:r>
            <a:r>
              <a:rPr lang="en-US" sz="1000" b="0" kern="1200" baseline="30000" dirty="0">
                <a:solidFill>
                  <a:schemeClr val="tx1"/>
                </a:solidFill>
                <a:effectLst/>
              </a:rPr>
              <a:t>2</a:t>
            </a:r>
            <a:r>
              <a:rPr lang="de-DE" sz="1000" b="0" kern="1200" dirty="0">
                <a:solidFill>
                  <a:schemeClr val="tx1"/>
                </a:solidFill>
                <a:effectLst/>
              </a:rPr>
              <a:t>, </a:t>
            </a:r>
            <a:r>
              <a:rPr lang="en-US" sz="1000" b="0" kern="1200" dirty="0">
                <a:solidFill>
                  <a:schemeClr val="tx1"/>
                </a:solidFill>
                <a:effectLst/>
              </a:rPr>
              <a:t>Vera Holzmayer</a:t>
            </a:r>
            <a:r>
              <a:rPr lang="en-US" sz="1000" b="0" kern="1200" baseline="30000" dirty="0">
                <a:solidFill>
                  <a:schemeClr val="tx1"/>
                </a:solidFill>
                <a:effectLst/>
              </a:rPr>
              <a:t>2</a:t>
            </a:r>
            <a:r>
              <a:rPr lang="de-DE" sz="1000" b="0" kern="1200" dirty="0">
                <a:solidFill>
                  <a:schemeClr val="tx1"/>
                </a:solidFill>
                <a:effectLst/>
              </a:rPr>
              <a:t>, </a:t>
            </a:r>
            <a:r>
              <a:rPr lang="en-US" sz="1000" b="0" kern="1200" dirty="0">
                <a:solidFill>
                  <a:schemeClr val="tx1"/>
                </a:solidFill>
                <a:effectLst/>
              </a:rPr>
              <a:t>Mary Kuhns</a:t>
            </a:r>
            <a:r>
              <a:rPr lang="en-US" sz="1000" b="0" kern="1200" baseline="30000" dirty="0">
                <a:solidFill>
                  <a:schemeClr val="tx1"/>
                </a:solidFill>
                <a:effectLst/>
              </a:rPr>
              <a:t>2</a:t>
            </a:r>
            <a:r>
              <a:rPr lang="de-DE" sz="1000" b="0" kern="1200" dirty="0">
                <a:solidFill>
                  <a:schemeClr val="tx1"/>
                </a:solidFill>
                <a:effectLst/>
              </a:rPr>
              <a:t>, </a:t>
            </a:r>
            <a:r>
              <a:rPr lang="en-US" sz="1000" b="0" kern="1200" dirty="0">
                <a:solidFill>
                  <a:schemeClr val="tx1"/>
                </a:solidFill>
                <a:effectLst/>
              </a:rPr>
              <a:t>Gavin Cloherty</a:t>
            </a:r>
            <a:r>
              <a:rPr lang="en-US" sz="1000" b="0" kern="1200" baseline="30000" dirty="0">
                <a:solidFill>
                  <a:schemeClr val="tx1"/>
                </a:solidFill>
                <a:effectLst/>
              </a:rPr>
              <a:t>2</a:t>
            </a:r>
            <a:r>
              <a:rPr lang="de-DE" sz="1000" b="0" kern="1200" dirty="0">
                <a:solidFill>
                  <a:schemeClr val="tx1"/>
                </a:solidFill>
                <a:effectLst/>
              </a:rPr>
              <a:t>, </a:t>
            </a:r>
            <a:r>
              <a:rPr lang="en-US" sz="1000" b="0" u="sng" kern="1200" dirty="0">
                <a:solidFill>
                  <a:schemeClr val="tx1"/>
                </a:solidFill>
                <a:effectLst/>
              </a:rPr>
              <a:t>Andrew Vaillant</a:t>
            </a:r>
            <a:r>
              <a:rPr lang="en-US" sz="1000" b="0" kern="1200" baseline="30000" dirty="0">
                <a:solidFill>
                  <a:schemeClr val="tx1"/>
                </a:solidFill>
                <a:effectLst/>
              </a:rPr>
              <a:t>1</a:t>
            </a:r>
            <a:endParaRPr lang="en-GB" sz="1000" b="0" kern="1200" dirty="0">
              <a:solidFill>
                <a:schemeClr val="tx1"/>
              </a:solidFill>
              <a:effectLst/>
            </a:endParaRPr>
          </a:p>
          <a:p>
            <a:pPr marL="0" indent="0">
              <a:buNone/>
            </a:pPr>
            <a:r>
              <a:rPr lang="en-US" sz="1000" i="1" kern="1200" baseline="30000" dirty="0">
                <a:solidFill>
                  <a:schemeClr val="tx1"/>
                </a:solidFill>
                <a:effectLst/>
              </a:rPr>
              <a:t>1</a:t>
            </a:r>
            <a:r>
              <a:rPr lang="en-US" sz="1000" i="1" kern="1200" dirty="0">
                <a:solidFill>
                  <a:schemeClr val="tx1"/>
                </a:solidFill>
                <a:effectLst/>
              </a:rPr>
              <a:t>Replicor Inc., Montreal, Canada</a:t>
            </a:r>
            <a:r>
              <a:rPr lang="de-DE" sz="1000" kern="1200" dirty="0">
                <a:solidFill>
                  <a:schemeClr val="tx1"/>
                </a:solidFill>
                <a:effectLst/>
              </a:rPr>
              <a:t>, </a:t>
            </a:r>
            <a:r>
              <a:rPr lang="en-US" sz="1000" i="1" kern="1200" baseline="30000" dirty="0">
                <a:solidFill>
                  <a:schemeClr val="tx1"/>
                </a:solidFill>
                <a:effectLst/>
              </a:rPr>
              <a:t>2</a:t>
            </a:r>
            <a:r>
              <a:rPr lang="en-US" sz="1000" i="1" kern="1200" dirty="0">
                <a:solidFill>
                  <a:schemeClr val="tx1"/>
                </a:solidFill>
                <a:effectLst/>
              </a:rPr>
              <a:t>Abbott Diagnostics, Illinois, United States</a:t>
            </a:r>
            <a:r>
              <a:rPr lang="de-DE" sz="1000" kern="1200" dirty="0">
                <a:solidFill>
                  <a:schemeClr val="tx1"/>
                </a:solidFill>
                <a:effectLst/>
              </a:rPr>
              <a:t>, </a:t>
            </a:r>
            <a:r>
              <a:rPr lang="en-US" sz="1000" i="1" kern="1200" baseline="30000" dirty="0">
                <a:solidFill>
                  <a:schemeClr val="tx1"/>
                </a:solidFill>
                <a:effectLst/>
              </a:rPr>
              <a:t>3</a:t>
            </a:r>
            <a:r>
              <a:rPr lang="en-US" sz="1000" i="1" kern="1200" dirty="0">
                <a:solidFill>
                  <a:schemeClr val="tx1"/>
                </a:solidFill>
                <a:effectLst/>
              </a:rPr>
              <a:t>Nicolae </a:t>
            </a:r>
            <a:r>
              <a:rPr lang="en-US" sz="1000" i="1" kern="1200" dirty="0" err="1">
                <a:solidFill>
                  <a:schemeClr val="tx1"/>
                </a:solidFill>
                <a:effectLst/>
              </a:rPr>
              <a:t>Testemiţanu</a:t>
            </a:r>
            <a:r>
              <a:rPr lang="en-US" sz="1000" i="1" kern="1200" dirty="0">
                <a:solidFill>
                  <a:schemeClr val="tx1"/>
                </a:solidFill>
                <a:effectLst/>
              </a:rPr>
              <a:t> State University of Medicine and Pharmacy, Department of Infectious Diseases, </a:t>
            </a:r>
            <a:r>
              <a:rPr lang="en-US" sz="1000" i="1" kern="1200" dirty="0" err="1">
                <a:solidFill>
                  <a:schemeClr val="tx1"/>
                </a:solidFill>
                <a:effectLst/>
              </a:rPr>
              <a:t>Chișinău</a:t>
            </a:r>
            <a:r>
              <a:rPr lang="en-US" sz="1000" i="1" kern="1200" dirty="0">
                <a:solidFill>
                  <a:schemeClr val="tx1"/>
                </a:solidFill>
                <a:effectLst/>
              </a:rPr>
              <a:t>, Moldova</a:t>
            </a:r>
            <a:r>
              <a:rPr lang="de-DE" sz="1000" kern="1200" dirty="0">
                <a:solidFill>
                  <a:schemeClr val="tx1"/>
                </a:solidFill>
                <a:effectLst/>
              </a:rPr>
              <a:t>, </a:t>
            </a:r>
            <a:r>
              <a:rPr lang="en-US" sz="1000" i="1" kern="1200" baseline="30000" dirty="0">
                <a:solidFill>
                  <a:schemeClr val="tx1"/>
                </a:solidFill>
                <a:effectLst/>
              </a:rPr>
              <a:t>4</a:t>
            </a:r>
            <a:r>
              <a:rPr lang="en-US" sz="1000" i="1" kern="1200" dirty="0">
                <a:solidFill>
                  <a:schemeClr val="tx1"/>
                </a:solidFill>
                <a:effectLst/>
              </a:rPr>
              <a:t>ARENSIA Exploratory Medicine, Republican Clinical Hospital, </a:t>
            </a:r>
            <a:r>
              <a:rPr lang="en-US" sz="1000" i="1" kern="1200" dirty="0" err="1">
                <a:solidFill>
                  <a:schemeClr val="tx1"/>
                </a:solidFill>
                <a:effectLst/>
              </a:rPr>
              <a:t>Chișinău</a:t>
            </a:r>
            <a:r>
              <a:rPr lang="en-US" sz="1000" i="1" kern="1200" dirty="0">
                <a:solidFill>
                  <a:schemeClr val="tx1"/>
                </a:solidFill>
                <a:effectLst/>
              </a:rPr>
              <a:t>, Moldova</a:t>
            </a:r>
            <a:r>
              <a:rPr lang="de-DE" sz="1000" kern="1200" dirty="0">
                <a:solidFill>
                  <a:schemeClr val="tx1"/>
                </a:solidFill>
                <a:effectLst/>
              </a:rPr>
              <a:t>, </a:t>
            </a:r>
            <a:r>
              <a:rPr lang="en-US" sz="1000" i="1" kern="1200" baseline="30000" dirty="0">
                <a:solidFill>
                  <a:schemeClr val="tx1"/>
                </a:solidFill>
                <a:effectLst/>
              </a:rPr>
              <a:t>5</a:t>
            </a:r>
            <a:r>
              <a:rPr lang="en-US" sz="1000" i="1" kern="1200" dirty="0">
                <a:solidFill>
                  <a:schemeClr val="tx1"/>
                </a:solidFill>
                <a:effectLst/>
              </a:rPr>
              <a:t>Toma </a:t>
            </a:r>
            <a:r>
              <a:rPr lang="en-US" sz="1000" i="1" kern="1200" dirty="0" err="1">
                <a:solidFill>
                  <a:schemeClr val="tx1"/>
                </a:solidFill>
                <a:effectLst/>
              </a:rPr>
              <a:t>Ciorbǎ</a:t>
            </a:r>
            <a:r>
              <a:rPr lang="en-US" sz="1000" i="1" kern="1200" dirty="0">
                <a:solidFill>
                  <a:schemeClr val="tx1"/>
                </a:solidFill>
                <a:effectLst/>
              </a:rPr>
              <a:t> Infectious Clinical Hospital, </a:t>
            </a:r>
            <a:r>
              <a:rPr lang="en-US" sz="1000" i="1" kern="1200" dirty="0" err="1">
                <a:solidFill>
                  <a:schemeClr val="tx1"/>
                </a:solidFill>
                <a:effectLst/>
              </a:rPr>
              <a:t>Chișinău</a:t>
            </a:r>
            <a:r>
              <a:rPr lang="en-US" sz="1000" i="1" kern="1200" dirty="0">
                <a:solidFill>
                  <a:schemeClr val="tx1"/>
                </a:solidFill>
                <a:effectLst/>
              </a:rPr>
              <a:t>, Moldova</a:t>
            </a:r>
            <a:endParaRPr lang="en-GB" sz="1000" kern="1200" dirty="0">
              <a:solidFill>
                <a:schemeClr val="tx1"/>
              </a:solidFill>
              <a:effectLst/>
            </a:endParaRPr>
          </a:p>
          <a:p>
            <a:pPr marL="0" indent="0">
              <a:buNone/>
            </a:pPr>
            <a:r>
              <a:rPr lang="en-US" sz="1000" kern="1200" dirty="0">
                <a:solidFill>
                  <a:schemeClr val="tx1"/>
                </a:solidFill>
                <a:effectLst/>
              </a:rPr>
              <a:t>Email:</a:t>
            </a:r>
            <a:r>
              <a:rPr lang="en-US" sz="1000" i="1" kern="1200" dirty="0">
                <a:solidFill>
                  <a:schemeClr val="tx1"/>
                </a:solidFill>
                <a:effectLst/>
              </a:rPr>
              <a:t> </a:t>
            </a:r>
            <a:r>
              <a:rPr lang="en-US" sz="1000" kern="1200" dirty="0">
                <a:solidFill>
                  <a:schemeClr val="tx1"/>
                </a:solidFill>
                <a:effectLst/>
              </a:rPr>
              <a:t>availlant@replicor.com</a:t>
            </a:r>
            <a:endParaRPr lang="en-GB" sz="1000" kern="1200" dirty="0">
              <a:solidFill>
                <a:schemeClr val="tx1"/>
              </a:solidFill>
              <a:effectLst/>
            </a:endParaRPr>
          </a:p>
          <a:p>
            <a:pPr marL="0" indent="0">
              <a:buNone/>
            </a:pPr>
            <a:r>
              <a:rPr lang="en-US" sz="1000" b="1" kern="1200" dirty="0">
                <a:solidFill>
                  <a:schemeClr val="tx1"/>
                </a:solidFill>
                <a:effectLst/>
              </a:rPr>
              <a:t> </a:t>
            </a:r>
            <a:endParaRPr lang="en-GB" sz="1000" kern="1200" dirty="0">
              <a:solidFill>
                <a:schemeClr val="tx1"/>
              </a:solidFill>
              <a:effectLst/>
            </a:endParaRPr>
          </a:p>
          <a:p>
            <a:pPr marL="0" indent="0">
              <a:buNone/>
            </a:pPr>
            <a:r>
              <a:rPr lang="en-US" sz="1000" b="1" kern="1200" dirty="0">
                <a:solidFill>
                  <a:schemeClr val="tx1"/>
                </a:solidFill>
                <a:effectLst/>
              </a:rPr>
              <a:t> </a:t>
            </a:r>
            <a:endParaRPr lang="en-GB" sz="1000" kern="1200" dirty="0">
              <a:solidFill>
                <a:schemeClr val="tx1"/>
              </a:solidFill>
              <a:effectLst/>
            </a:endParaRPr>
          </a:p>
          <a:p>
            <a:pPr marL="0" indent="0">
              <a:buNone/>
            </a:pPr>
            <a:r>
              <a:rPr lang="en-US" sz="1000" b="1" kern="1200" dirty="0">
                <a:solidFill>
                  <a:schemeClr val="tx1"/>
                </a:solidFill>
                <a:effectLst/>
              </a:rPr>
              <a:t>Background and aims: </a:t>
            </a:r>
            <a:r>
              <a:rPr lang="en-US" sz="1000" kern="1200" dirty="0">
                <a:solidFill>
                  <a:schemeClr val="tx1"/>
                </a:solidFill>
                <a:effectLst/>
              </a:rPr>
              <a:t>After completion of NAP-based combination therapy with </a:t>
            </a:r>
            <a:r>
              <a:rPr lang="en-US" sz="1000" kern="1200" dirty="0" err="1">
                <a:solidFill>
                  <a:schemeClr val="tx1"/>
                </a:solidFill>
                <a:effectLst/>
              </a:rPr>
              <a:t>pegIFN</a:t>
            </a:r>
            <a:r>
              <a:rPr lang="en-US" sz="1000" kern="1200" dirty="0">
                <a:solidFill>
                  <a:schemeClr val="tx1"/>
                </a:solidFill>
                <a:effectLst/>
              </a:rPr>
              <a:t> and follow-up in the REP 301-LTF study (3.5 years) and REP 401 study (48 weeks), combined HBV outcomes were functional cure (HBsAg &lt; 0.05 IU/mL, HBV DNA target not detected, normal ALT [FC]) in 18/52 (35%), virologic control (HBV DNA ≤ 2000 IU/mL, normal ALT [VC]) in 19/52 (36%) and rebound (R) in 15/52 (29%) of participants.  The goal of this study was to analyze the relationship between HBV outcome and experimental virologic markers of HBV infection.</a:t>
            </a:r>
            <a:endParaRPr lang="en-GB" sz="1000" kern="1200" dirty="0">
              <a:solidFill>
                <a:schemeClr val="tx1"/>
              </a:solidFill>
              <a:effectLst/>
            </a:endParaRPr>
          </a:p>
          <a:p>
            <a:pPr marL="0" indent="0">
              <a:buNone/>
            </a:pPr>
            <a:r>
              <a:rPr lang="en-US" sz="1000" b="1" kern="1200" dirty="0">
                <a:solidFill>
                  <a:schemeClr val="tx1"/>
                </a:solidFill>
                <a:effectLst/>
              </a:rPr>
              <a:t>Methods: </a:t>
            </a:r>
            <a:r>
              <a:rPr lang="en-GB" sz="1000" kern="1200" dirty="0">
                <a:solidFill>
                  <a:schemeClr val="tx1"/>
                </a:solidFill>
                <a:effectLst/>
              </a:rPr>
              <a:t>F</a:t>
            </a:r>
            <a:r>
              <a:rPr lang="en-US" sz="1000" kern="1200" dirty="0" err="1">
                <a:solidFill>
                  <a:schemeClr val="tx1"/>
                </a:solidFill>
                <a:effectLst/>
              </a:rPr>
              <a:t>rozen</a:t>
            </a:r>
            <a:r>
              <a:rPr lang="en-US" sz="1000" kern="1200" dirty="0">
                <a:solidFill>
                  <a:schemeClr val="tx1"/>
                </a:solidFill>
                <a:effectLst/>
              </a:rPr>
              <a:t> serum samples (n=1153) from all 52 participants in the REP 301 / REP 301-LTF and REP 401 studies were analyzed by the following:</a:t>
            </a:r>
            <a:endParaRPr lang="en-GB" sz="1000" kern="1200" dirty="0">
              <a:solidFill>
                <a:schemeClr val="tx1"/>
              </a:solidFill>
              <a:effectLst/>
            </a:endParaRPr>
          </a:p>
          <a:p>
            <a:pPr marL="228600" lvl="0" indent="-228600">
              <a:buFont typeface="+mj-lt"/>
              <a:buAutoNum type="arabicPeriod"/>
            </a:pPr>
            <a:r>
              <a:rPr lang="en-US" sz="1000" kern="1200" dirty="0">
                <a:solidFill>
                  <a:schemeClr val="tx1"/>
                </a:solidFill>
                <a:effectLst/>
              </a:rPr>
              <a:t>Abbott ARCHITECT HBsAg NEXT (analytical sensitivity 0.005 IU/mL) </a:t>
            </a:r>
            <a:endParaRPr lang="en-GB" sz="1000" kern="1200" dirty="0">
              <a:solidFill>
                <a:schemeClr val="tx1"/>
              </a:solidFill>
              <a:effectLst/>
            </a:endParaRPr>
          </a:p>
          <a:p>
            <a:pPr marL="228600" lvl="0" indent="-228600">
              <a:buFont typeface="+mj-lt"/>
              <a:buAutoNum type="arabicPeriod"/>
            </a:pPr>
            <a:r>
              <a:rPr lang="en-US" sz="1000" kern="1200" dirty="0">
                <a:solidFill>
                  <a:schemeClr val="tx1"/>
                </a:solidFill>
                <a:effectLst/>
              </a:rPr>
              <a:t>Abbott research use only (RUO) assays for HBsAg isoforms (large, medium, small) </a:t>
            </a:r>
            <a:endParaRPr lang="en-GB" sz="1000" kern="1200" dirty="0">
              <a:solidFill>
                <a:schemeClr val="tx1"/>
              </a:solidFill>
              <a:effectLst/>
            </a:endParaRPr>
          </a:p>
          <a:p>
            <a:pPr marL="228600" lvl="0" indent="-228600">
              <a:buFont typeface="+mj-lt"/>
              <a:buAutoNum type="arabicPeriod"/>
            </a:pPr>
            <a:r>
              <a:rPr lang="en-US" sz="1000" kern="1200" dirty="0">
                <a:solidFill>
                  <a:schemeClr val="tx1"/>
                </a:solidFill>
                <a:effectLst/>
              </a:rPr>
              <a:t>Abbott RUO assay for HBsAg/anti-HBs immune complexes (HBsAg IC) </a:t>
            </a:r>
            <a:endParaRPr lang="en-GB" sz="1000" kern="1200" dirty="0">
              <a:solidFill>
                <a:schemeClr val="tx1"/>
              </a:solidFill>
              <a:effectLst/>
            </a:endParaRPr>
          </a:p>
          <a:p>
            <a:pPr marL="228600" lvl="0" indent="-228600">
              <a:buFont typeface="+mj-lt"/>
              <a:buAutoNum type="arabicPeriod"/>
            </a:pPr>
            <a:r>
              <a:rPr lang="en-US" sz="1000" kern="1200" dirty="0">
                <a:solidFill>
                  <a:schemeClr val="tx1"/>
                </a:solidFill>
                <a:effectLst/>
              </a:rPr>
              <a:t>Abbott RUO assay for pregenomic HBV RNA (pgRNA)</a:t>
            </a:r>
            <a:endParaRPr lang="en-GB" sz="1000" kern="1200" dirty="0">
              <a:solidFill>
                <a:schemeClr val="tx1"/>
              </a:solidFill>
              <a:effectLst/>
            </a:endParaRPr>
          </a:p>
          <a:p>
            <a:pPr marL="228600" lvl="0" indent="-228600">
              <a:buFont typeface="+mj-lt"/>
              <a:buAutoNum type="arabicPeriod"/>
            </a:pPr>
            <a:r>
              <a:rPr lang="en-US" sz="1000" kern="1200" dirty="0" err="1">
                <a:solidFill>
                  <a:schemeClr val="tx1"/>
                </a:solidFill>
                <a:effectLst/>
              </a:rPr>
              <a:t>Fujirebio</a:t>
            </a:r>
            <a:r>
              <a:rPr lang="en-US" sz="1000" kern="1200" dirty="0">
                <a:solidFill>
                  <a:schemeClr val="tx1"/>
                </a:solidFill>
                <a:effectLst/>
              </a:rPr>
              <a:t> HBcrAg (LLOQ 3log</a:t>
            </a:r>
            <a:r>
              <a:rPr lang="en-US" sz="1000" kern="1200" baseline="-25000" dirty="0">
                <a:solidFill>
                  <a:schemeClr val="tx1"/>
                </a:solidFill>
                <a:effectLst/>
              </a:rPr>
              <a:t>10</a:t>
            </a:r>
            <a:r>
              <a:rPr lang="en-US" sz="1000" kern="1200" dirty="0">
                <a:solidFill>
                  <a:schemeClr val="tx1"/>
                </a:solidFill>
                <a:effectLst/>
              </a:rPr>
              <a:t> U/mL)</a:t>
            </a:r>
            <a:endParaRPr lang="en-GB" sz="1000" kern="1200" dirty="0">
              <a:solidFill>
                <a:schemeClr val="tx1"/>
              </a:solidFill>
              <a:effectLst/>
            </a:endParaRPr>
          </a:p>
          <a:p>
            <a:pPr marL="0" indent="0">
              <a:buNone/>
            </a:pPr>
            <a:endParaRPr lang="en-US" sz="1000" b="1" kern="1200" dirty="0">
              <a:solidFill>
                <a:schemeClr val="tx1"/>
              </a:solidFill>
              <a:effectLst/>
            </a:endParaRPr>
          </a:p>
          <a:p>
            <a:pPr marL="0" indent="0">
              <a:buNone/>
            </a:pPr>
            <a:r>
              <a:rPr lang="en-US" sz="1000" b="1" kern="1200" dirty="0">
                <a:solidFill>
                  <a:schemeClr val="tx1"/>
                </a:solidFill>
                <a:effectLst/>
              </a:rPr>
              <a:t>Results: </a:t>
            </a:r>
            <a:r>
              <a:rPr lang="en-US" sz="1000" kern="1200" dirty="0">
                <a:solidFill>
                  <a:schemeClr val="tx1"/>
                </a:solidFill>
                <a:effectLst/>
              </a:rPr>
              <a:t>All participants experiencing HBsAg loss (&lt; 0.05 IU/mL) during therapy (28/52) rapidly became negative with HBsAg Next. HBsAg &lt; 0.005 IU/mL was confirmed at the end of follow-up in 18/18 functional cure and 1/1 virologic control participants with previous HBsAg &lt; 0.05 IU/</a:t>
            </a:r>
            <a:r>
              <a:rPr lang="en-US" sz="1000" kern="1200" dirty="0" err="1">
                <a:solidFill>
                  <a:schemeClr val="tx1"/>
                </a:solidFill>
                <a:effectLst/>
              </a:rPr>
              <a:t>mL.</a:t>
            </a:r>
            <a:endParaRPr lang="en-GB" sz="1000" kern="1200" dirty="0">
              <a:solidFill>
                <a:schemeClr val="tx1"/>
              </a:solidFill>
              <a:effectLst/>
            </a:endParaRPr>
          </a:p>
          <a:p>
            <a:pPr marL="0" indent="0">
              <a:buNone/>
            </a:pPr>
            <a:r>
              <a:rPr lang="en-US" sz="1000" kern="1200" dirty="0">
                <a:solidFill>
                  <a:schemeClr val="tx1"/>
                </a:solidFill>
                <a:effectLst/>
              </a:rPr>
              <a:t>A more rapid reduction of S-HBsAg relative to the reduction of other HBsAg isoforms occurred in 39/40 participants with HBsAg decline &gt; 2 log</a:t>
            </a:r>
            <a:r>
              <a:rPr lang="en-US" sz="1000" kern="1200" baseline="-25000" dirty="0">
                <a:solidFill>
                  <a:schemeClr val="tx1"/>
                </a:solidFill>
                <a:effectLst/>
              </a:rPr>
              <a:t>10</a:t>
            </a:r>
            <a:r>
              <a:rPr lang="en-US" sz="1000" kern="1200" dirty="0">
                <a:solidFill>
                  <a:schemeClr val="tx1"/>
                </a:solidFill>
                <a:effectLst/>
              </a:rPr>
              <a:t> from baseline, consistent with targeting SVPs. At the end of follow-up, HBsAg isoforms were detectable in 0/18 (FC), 17/19 (VC) and 15/15 (R) participants. HBsAg IC (relative luminescence units or RLU) were in the positive range in 30/52 participants at baseline and at the end of follow-up in 0/18 (FC), 5/19 (VC) and 10/15 (R) participants.</a:t>
            </a:r>
            <a:endParaRPr lang="en-GB" sz="1000" kern="1200" dirty="0">
              <a:solidFill>
                <a:schemeClr val="tx1"/>
              </a:solidFill>
              <a:effectLst/>
            </a:endParaRPr>
          </a:p>
          <a:p>
            <a:pPr marL="0" indent="0">
              <a:buNone/>
            </a:pPr>
            <a:r>
              <a:rPr lang="en-US" sz="1000" kern="1200" dirty="0">
                <a:solidFill>
                  <a:schemeClr val="tx1"/>
                </a:solidFill>
                <a:effectLst/>
              </a:rPr>
              <a:t>At baseline, HBV RNA and HBcrAg were present in 42 and 34 participants.  HBV RNA loss on therapy occurred in 5/ 14 (FC), 5/16 (VC) and 1/12 (R) participants.  HBcrAg &lt; LLOQ on therapy occurred in 5/9 (FC), 7/15 (VC) and 3/10 (R) participants. At the end of follow-up, both HBV RNA and HBcrAg were &gt; LLOQ in 1/18 (FC), 15/19 (VC) and 13/15 (R) participants. </a:t>
            </a:r>
            <a:endParaRPr lang="en-GB" sz="1000" kern="1200" dirty="0">
              <a:solidFill>
                <a:schemeClr val="tx1"/>
              </a:solidFill>
              <a:effectLst/>
            </a:endParaRPr>
          </a:p>
          <a:p>
            <a:pPr marL="0" indent="0">
              <a:buNone/>
            </a:pPr>
            <a:endParaRPr lang="en-US" sz="1000" b="1" kern="1200" dirty="0">
              <a:solidFill>
                <a:schemeClr val="tx1"/>
              </a:solidFill>
              <a:effectLst/>
            </a:endParaRPr>
          </a:p>
          <a:p>
            <a:pPr marL="0" indent="0">
              <a:buNone/>
            </a:pPr>
            <a:r>
              <a:rPr lang="en-US" sz="1000" b="1" kern="1200" dirty="0">
                <a:solidFill>
                  <a:schemeClr val="tx1"/>
                </a:solidFill>
                <a:effectLst/>
              </a:rPr>
              <a:t>Conclusion: </a:t>
            </a:r>
            <a:r>
              <a:rPr lang="en-US" sz="1000" kern="1200" dirty="0">
                <a:solidFill>
                  <a:schemeClr val="tx1"/>
                </a:solidFill>
                <a:effectLst/>
              </a:rPr>
              <a:t>Functional cure of HBV infection following NAP-based combination therapy is profound, with HBsAg &lt; 0.005 IU/mL and both HBV RNA and HBcrAg &lt; LLOQ. NEXT negativity and the absence of HBsAg IC RLUs in the positive range at the end of follow-up in FC participants suggests efficient reduction in integrated HBV DNA. </a:t>
            </a:r>
            <a:endParaRPr lang="en-GB" sz="1000" kern="1200" dirty="0">
              <a:solidFill>
                <a:schemeClr val="tx1"/>
              </a:solidFill>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018266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US" sz="1000" b="0" i="1" u="none" strike="noStrike" kern="1200" cap="none" spc="0" normalizeH="0" baseline="0" noProof="0" dirty="0">
                <a:ln>
                  <a:noFill/>
                </a:ln>
                <a:solidFill>
                  <a:prstClr val="black"/>
                </a:solidFill>
                <a:effectLst/>
                <a:uLnTx/>
                <a:uFillTx/>
              </a:rPr>
              <a:t>Abbreviations: cccDNA, covalently closed circular DNA; CHB, chronic hepatitis B; HBcrAg, hepatitis B core related antigen; HBeAg-, hepatitis B ‘e’ antigen negative; </a:t>
            </a:r>
            <a:r>
              <a:rPr kumimoji="0" lang="de-DE" sz="1000" b="0" i="1" u="none" strike="noStrike" kern="1200" cap="none" spc="0" normalizeH="0" baseline="0" noProof="0" dirty="0">
                <a:ln>
                  <a:noFill/>
                </a:ln>
                <a:solidFill>
                  <a:prstClr val="black"/>
                </a:solidFill>
                <a:effectLst/>
                <a:uLnTx/>
                <a:uFillTx/>
              </a:rPr>
              <a:t>HBeAg+, hepatitis B ‘e’ antigen positive; HBsAg, hepatitis B surface antigen;  </a:t>
            </a:r>
            <a:r>
              <a:rPr kumimoji="0" lang="en-US" sz="1000" b="0" i="1" u="none" strike="noStrike" kern="1200" cap="none" spc="0" normalizeH="0" baseline="0" noProof="0" dirty="0">
                <a:ln>
                  <a:noFill/>
                </a:ln>
                <a:solidFill>
                  <a:prstClr val="black"/>
                </a:solidFill>
                <a:effectLst/>
                <a:uLnTx/>
                <a:uFillTx/>
              </a:rPr>
              <a:t>LLOQ, lower limit of quantification; NA, nucleos(t)ide analogue; RNAi, RNA interference; sc, subcutaneous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US" sz="1000" b="0" i="1"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GS10</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Short-term treatment with RNA interference therapy, JNJ-3989, results in sustained hepatitis B surface antigen suppression in patients with chronic hepatitis B receiving nucleos(t)ide analogue treatment</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sng" strike="noStrike" kern="1200" cap="none" spc="0" normalizeH="0" baseline="0" noProof="0" dirty="0">
                <a:ln>
                  <a:noFill/>
                </a:ln>
                <a:solidFill>
                  <a:prstClr val="black"/>
                </a:solidFill>
                <a:effectLst/>
                <a:uLnTx/>
                <a:uFillTx/>
                <a:ea typeface="Times New Roman" panose="02020603050405020304" pitchFamily="18" charset="0"/>
              </a:rPr>
              <a:t>Edward Gane</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Stephen Locarnini</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2</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Tien Huey Lim</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3</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Simone Strasser</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4</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William Sievert</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5</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Wendy Cheng</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6 7</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Alexander Thompson</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8</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Bruce Given</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9</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Thomas Schluep</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9</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James Hamilton</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9</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Michael Biermer</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10</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Ronald Kalmeijer</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Maria Beumont-Mauviel</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Oliver Lenz</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10</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Gavin Cloherty</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12</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Danny Ka-Ho Wong</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13</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Christian Schwabe</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Kathy Jackson</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2</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Carlo Ferrari</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14</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Ching Lung Lai</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13</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Robert G. Gish</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15</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Man-Fung Yuen</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13</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Auckland Clinical Studies, Auckland , New Zealand</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2</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Victorian Infectious Disease Reference Laboratory, Victoria, Australia</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3</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Middlemore Hospital, Auckland, New Zealand</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4</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Royal Prince Alfred Hospital, Sydney, Australia</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5</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Monash Health and Monash University, Melbourne, Australia</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6</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Royal Perth Hospital, Perth, Australia</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7</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Linear Clinical Research, Perth, Australia</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8</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St. Vincent’s Hospital, Melbourne, Australia</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9</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Arrowhead Pharmaceuticals, Pasadena, United States</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10</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Janssen Pharmaceuticals BV, Beerse, Belgium</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11</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Janssen R&amp;D, Titusville, United States</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12</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Abbott Diagnostics, Abbott Park, United Kingdom</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13</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The University of Hong Kong, Hong Kong, China</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14</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University of Parma, Parma, Italy</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15</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Hepatitis B Foundation, Doylestown, United States</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Email:</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tschluep@arrowheadpharma.com</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  </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Background and aims:</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a:t>
            </a:r>
            <a:r>
              <a:rPr kumimoji="0" lang="en-GB" sz="1000" b="0" i="0" u="none" strike="noStrike" kern="1200" cap="none" spc="0" normalizeH="0" baseline="0" noProof="0" dirty="0">
                <a:ln>
                  <a:noFill/>
                </a:ln>
                <a:solidFill>
                  <a:prstClr val="black"/>
                </a:solidFill>
                <a:effectLst/>
                <a:uLnTx/>
                <a:uFillTx/>
                <a:ea typeface="Calibri" panose="020F0502020204030204" pitchFamily="34" charset="0"/>
              </a:rPr>
              <a:t>RNA interference (RNAi) therapy with JNJ-3989 silences HBV RNA transcripts from episomal cccDNA and integrated HBV DNA. In AROHBV1001 (phase 2a), JNJ-3989 (3 monthly doses 25–400mg) + a nucleos(t)ide analogue (NA) demonstrated antiviral activity in patients (pts) with chronic hepatitis B (CHB) by reducing serum viral parameters (AASLD 2019). 9-month follow-up data for pts on </a:t>
            </a:r>
            <a:r>
              <a:rPr kumimoji="0" lang="en-GB" sz="1000" b="0" i="0" u="none" strike="noStrike" kern="1200" cap="none" spc="0" normalizeH="0" baseline="0" noProof="0" dirty="0">
                <a:ln>
                  <a:noFill/>
                </a:ln>
                <a:solidFill>
                  <a:prstClr val="black"/>
                </a:solidFill>
                <a:effectLst/>
                <a:uLnTx/>
                <a:uFillTx/>
                <a:ea typeface="Calibri" panose="020F0502020204030204" pitchFamily="34" charset="0"/>
                <a:sym typeface="Symbol" panose="05050102010706020507" pitchFamily="18" charset="2"/>
              </a:rPr>
              <a:t></a:t>
            </a:r>
            <a:r>
              <a:rPr kumimoji="0" lang="en-GB" sz="1000" b="0" i="0" u="none" strike="noStrike" kern="1200" cap="none" spc="0" normalizeH="0" baseline="0" noProof="0" dirty="0">
                <a:ln>
                  <a:noFill/>
                </a:ln>
                <a:solidFill>
                  <a:prstClr val="black"/>
                </a:solidFill>
                <a:effectLst/>
                <a:uLnTx/>
                <a:uFillTx/>
                <a:ea typeface="Calibri" panose="020F0502020204030204" pitchFamily="34" charset="0"/>
              </a:rPr>
              <a:t>100mg are presented.</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ea typeface="Calibri" panose="020F0502020204030204" pitchFamily="34"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Calibri" panose="020F0502020204030204" pitchFamily="34" charset="0"/>
              </a:rPr>
              <a:t>Method:</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a:t>
            </a:r>
            <a:r>
              <a:rPr kumimoji="0" lang="en-GB" sz="1000" b="0" i="0" u="none" strike="noStrike" kern="1200" cap="none" spc="0" normalizeH="0" baseline="0" noProof="0" dirty="0">
                <a:ln>
                  <a:noFill/>
                </a:ln>
                <a:solidFill>
                  <a:prstClr val="black"/>
                </a:solidFill>
                <a:effectLst/>
                <a:uLnTx/>
                <a:uFillTx/>
                <a:ea typeface="Calibri" panose="020F0502020204030204" pitchFamily="34" charset="0"/>
              </a:rPr>
              <a:t>8 CHB pts/cohort (NA experienced or naïve; HBeAg +ve or –ve) received 3 subcutaneous JNJ-3989 doses (days 1, 27, 57) of 100, 200, 300 (n=16) or 400mg. Pts started/continued with an NA on day 1 and continued throughout the study. Safety and viral parameters (HBsAg, HBeAg, HBV DNA, HBV RNA, HBcrAg) were assessed. For all parameters, sustained suppression was defined as a </a:t>
            </a:r>
            <a:r>
              <a:rPr kumimoji="0" lang="en-GB" sz="1000" b="0" i="0" u="none" strike="noStrike" kern="1200" cap="none" spc="0" normalizeH="0" baseline="0" noProof="0" dirty="0">
                <a:ln>
                  <a:noFill/>
                </a:ln>
                <a:solidFill>
                  <a:prstClr val="black"/>
                </a:solidFill>
                <a:effectLst/>
                <a:uLnTx/>
                <a:uFillTx/>
                <a:ea typeface="Calibri" panose="020F0502020204030204" pitchFamily="34" charset="0"/>
                <a:sym typeface="Symbol" panose="05050102010706020507" pitchFamily="18" charset="2"/>
              </a:rPr>
              <a:t></a:t>
            </a:r>
            <a:r>
              <a:rPr kumimoji="0" lang="en-GB" sz="1000" b="0" i="0" u="none" strike="noStrike" kern="1200" cap="none" spc="0" normalizeH="0" baseline="0" noProof="0" dirty="0">
                <a:ln>
                  <a:noFill/>
                </a:ln>
                <a:solidFill>
                  <a:prstClr val="black"/>
                </a:solidFill>
                <a:effectLst/>
                <a:uLnTx/>
                <a:uFillTx/>
                <a:ea typeface="Calibri" panose="020F0502020204030204" pitchFamily="34" charset="0"/>
              </a:rPr>
              <a:t>1.0 log</a:t>
            </a:r>
            <a:r>
              <a:rPr kumimoji="0" lang="en-GB" sz="1000" b="0" i="0" u="none" strike="noStrike" kern="1200" cap="none" spc="0" normalizeH="0" baseline="-25000" noProof="0" dirty="0">
                <a:ln>
                  <a:noFill/>
                </a:ln>
                <a:solidFill>
                  <a:prstClr val="black"/>
                </a:solidFill>
                <a:effectLst/>
                <a:uLnTx/>
                <a:uFillTx/>
                <a:ea typeface="Calibri" panose="020F0502020204030204" pitchFamily="34" charset="0"/>
              </a:rPr>
              <a:t>10</a:t>
            </a:r>
            <a:r>
              <a:rPr kumimoji="0" lang="en-GB" sz="1000" b="0" i="0" u="none" strike="noStrike" kern="1200" cap="none" spc="0" normalizeH="0" baseline="0" noProof="0" dirty="0">
                <a:ln>
                  <a:noFill/>
                </a:ln>
                <a:solidFill>
                  <a:prstClr val="black"/>
                </a:solidFill>
                <a:effectLst/>
                <a:uLnTx/>
                <a:uFillTx/>
                <a:ea typeface="Calibri" panose="020F0502020204030204" pitchFamily="34" charset="0"/>
              </a:rPr>
              <a:t> reduction from day 1 or a value </a:t>
            </a:r>
            <a:r>
              <a:rPr kumimoji="0" lang="en-GB" sz="1000" b="0" i="0" u="none" strike="noStrike" kern="1200" cap="none" spc="0" normalizeH="0" baseline="0" noProof="0" dirty="0">
                <a:ln>
                  <a:noFill/>
                </a:ln>
                <a:solidFill>
                  <a:prstClr val="black"/>
                </a:solidFill>
                <a:effectLst/>
                <a:uLnTx/>
                <a:uFillTx/>
                <a:ea typeface="Calibri" panose="020F0502020204030204" pitchFamily="34" charset="0"/>
                <a:sym typeface="Symbol" panose="05050102010706020507" pitchFamily="18" charset="2"/>
              </a:rPr>
              <a:t></a:t>
            </a:r>
            <a:r>
              <a:rPr kumimoji="0" lang="en-GB" sz="1000" b="0" i="0" u="none" strike="noStrike" kern="1200" cap="none" spc="0" normalizeH="0" baseline="0" noProof="0" dirty="0">
                <a:ln>
                  <a:noFill/>
                </a:ln>
                <a:solidFill>
                  <a:prstClr val="black"/>
                </a:solidFill>
                <a:effectLst/>
                <a:uLnTx/>
                <a:uFillTx/>
                <a:ea typeface="Calibri" panose="020F0502020204030204" pitchFamily="34" charset="0"/>
              </a:rPr>
              <a:t>lower limit of quantification at day 336.</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ea typeface="Calibri" panose="020F0502020204030204" pitchFamily="34"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Calibri" panose="020F0502020204030204" pitchFamily="34" charset="0"/>
              </a:rPr>
              <a:t>Results:</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40 pts were enrolled: 73% males; 85% Asian; median age 45 (26–66) yrs; HBeAg: 14 +ve, 26 –ve; 80% NA experienced. No deaths, treatment discontinuations or drug-related serious adverse events (AEs) were seen; 1 pt was lost to follow up. The most common drug-related AEs were mild injection site AEs (7 pts). One AE of elevated ALT (peak 136 U/L) was reported. HBsAg levels rapidly declined during treatment. At the HBsAg nadir, 39/40 pts had a ≥1.0 log</a:t>
            </a:r>
            <a:r>
              <a:rPr kumimoji="0" lang="en-US" sz="1000" b="0" i="0" u="none" strike="noStrike" kern="1200" cap="none" spc="0" normalizeH="0" baseline="-25000" noProof="0" dirty="0">
                <a:ln>
                  <a:noFill/>
                </a:ln>
                <a:solidFill>
                  <a:prstClr val="black"/>
                </a:solidFill>
                <a:effectLst/>
                <a:uLnTx/>
                <a:uFillTx/>
                <a:ea typeface="Calibri" panose="020F0502020204030204" pitchFamily="34" charset="0"/>
              </a:rPr>
              <a:t>10</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HBsAg reduction from day 1; range 1.11–3.77; for 1 pt the maximum decline was 0.77 log</a:t>
            </a:r>
            <a:r>
              <a:rPr kumimoji="0" lang="en-US" sz="1000" b="0" i="0" u="none" strike="noStrike" kern="1200" cap="none" spc="0" normalizeH="0" baseline="-25000" noProof="0" dirty="0">
                <a:ln>
                  <a:noFill/>
                </a:ln>
                <a:solidFill>
                  <a:prstClr val="black"/>
                </a:solidFill>
                <a:effectLst/>
                <a:uLnTx/>
                <a:uFillTx/>
                <a:ea typeface="Calibri" panose="020F0502020204030204" pitchFamily="34" charset="0"/>
              </a:rPr>
              <a:t>10</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Mean nadir for HBsAg (SE) log</a:t>
            </a:r>
            <a:r>
              <a:rPr kumimoji="0" lang="en-US" sz="1000" b="0" i="0" u="none" strike="noStrike" kern="1200" cap="none" spc="0" normalizeH="0" baseline="-25000" noProof="0" dirty="0">
                <a:ln>
                  <a:noFill/>
                </a:ln>
                <a:solidFill>
                  <a:prstClr val="black"/>
                </a:solidFill>
                <a:effectLst/>
                <a:uLnTx/>
                <a:uFillTx/>
                <a:ea typeface="Calibri" panose="020F0502020204030204" pitchFamily="34" charset="0"/>
              </a:rPr>
              <a:t>10</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reduction from day 1 was 1.72 (0.18; 100mg), 1.79 (0.14; 200mg), 2.04 (0.20; 300mg; 11/16 HBeAg +ve) and 1.90 (0.18; 400mg). 22/39 (56%) pts had sustained HBsAg reductions (≥1.0 log</a:t>
            </a:r>
            <a:r>
              <a:rPr kumimoji="0" lang="en-US" sz="1000" b="0" i="0" u="none" strike="noStrike" kern="1200" cap="none" spc="0" normalizeH="0" baseline="-25000" noProof="0" dirty="0">
                <a:ln>
                  <a:noFill/>
                </a:ln>
                <a:solidFill>
                  <a:prstClr val="black"/>
                </a:solidFill>
                <a:effectLst/>
                <a:uLnTx/>
                <a:uFillTx/>
                <a:ea typeface="Calibri" panose="020F0502020204030204" pitchFamily="34" charset="0"/>
              </a:rPr>
              <a:t>10</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reduction at day 336, ~9 months after last JNJ-3989 dose, Fig); mean (SE; range) HBsAg reductions in pts with sustained suppression were: 1.74 (0.77; 1.00–3.38) vs 0.61 (0.06; 0.15–0.96) for non-sustained suppression. For pts with quantifiable parameters on day 1 and available data at day 336, a sustained suppression was observed for HBV RNA in 15/26, HBeAg in 9/14 and HBcrAg in 10/24 pts.</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Calibri" panose="020F0502020204030204" pitchFamily="34" charset="0"/>
              </a:rPr>
              <a:t>Conclusion:</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JNJ-3989 (100–400mg) with an NA was well tolerated in CHB pts. A ≥1.0 log</a:t>
            </a:r>
            <a:r>
              <a:rPr kumimoji="0" lang="en-US" sz="1000" b="0" i="0" u="none" strike="noStrike" kern="1200" cap="none" spc="0" normalizeH="0" baseline="-25000" noProof="0" dirty="0">
                <a:ln>
                  <a:noFill/>
                </a:ln>
                <a:solidFill>
                  <a:prstClr val="black"/>
                </a:solidFill>
                <a:effectLst/>
                <a:uLnTx/>
                <a:uFillTx/>
                <a:ea typeface="Calibri" panose="020F0502020204030204" pitchFamily="34" charset="0"/>
              </a:rPr>
              <a:t>10</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reduction in HBsAg at nadir was achieved in 98% of pts. A subset of pts had sustained suppression of HBsAg ~9 months after the last RNAi dose (mean 1.74); sustained suppression of other viral parameters was also seen. Studies with longer term dual therapy (48 weeks) and triple therapy including a capsid assembly modulator are underway.</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92819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US" sz="1000" b="0" i="1" u="none" strike="noStrike" kern="1200" cap="none" spc="0" normalizeH="0" baseline="0" noProof="0" dirty="0">
                <a:ln>
                  <a:noFill/>
                </a:ln>
                <a:solidFill>
                  <a:prstClr val="black"/>
                </a:solidFill>
                <a:effectLst/>
                <a:uLnTx/>
                <a:uFillTx/>
              </a:rPr>
              <a:t>Abbreviations: AEs, adverse events; </a:t>
            </a:r>
            <a:r>
              <a:rPr kumimoji="0" lang="de-DE" sz="1000" b="0" i="1" u="none" strike="noStrike" kern="1200" cap="none" spc="0" normalizeH="0" baseline="0" noProof="0" dirty="0">
                <a:ln>
                  <a:noFill/>
                </a:ln>
                <a:solidFill>
                  <a:prstClr val="black"/>
                </a:solidFill>
                <a:effectLst/>
                <a:uLnTx/>
                <a:uFillTx/>
              </a:rPr>
              <a:t>CAM, capsid assembly modulator; CHB, chronic hepatitis B; HBcrAg, hepatitis B core related antigen; HBeAg, hepatitis B ‘e’ antigen; HBsAg, hepatitis B surface antigen; NA, nucleos(t)ide analogue; RNAi, RNA interference; </a:t>
            </a:r>
            <a:r>
              <a:rPr kumimoji="0" lang="en-US" sz="1000" b="0" i="1" u="none" strike="noStrike" kern="1200" cap="none" spc="0" normalizeH="0" baseline="0" noProof="0" dirty="0">
                <a:ln>
                  <a:noFill/>
                </a:ln>
                <a:solidFill>
                  <a:prstClr val="black"/>
                </a:solidFill>
                <a:effectLst/>
                <a:uLnTx/>
                <a:uFillTx/>
              </a:rPr>
              <a:t>SAEs, serious adverse events; SE, standard error</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US" sz="1000" b="0" i="1" u="none" strike="noStrike" kern="1200" cap="none" spc="0" normalizeH="0" baseline="0" noProof="0" dirty="0">
              <a:ln>
                <a:noFill/>
              </a:ln>
              <a:solidFill>
                <a:prstClr val="black"/>
              </a:solidFill>
              <a:effectLst/>
              <a:uLnTx/>
              <a:uFillTx/>
            </a:endParaRPr>
          </a:p>
          <a:p>
            <a:pPr marL="0" indent="0" algn="just">
              <a:spcAft>
                <a:spcPts val="0"/>
              </a:spcAft>
              <a:buNone/>
            </a:pPr>
            <a:r>
              <a:rPr lang="en-US" sz="1000" b="1" dirty="0">
                <a:effectLst/>
                <a:ea typeface="Times New Roman" panose="02020603050405020304" pitchFamily="18" charset="0"/>
              </a:rPr>
              <a:t>GS10</a:t>
            </a:r>
            <a:endParaRPr lang="en-GB" sz="1000" dirty="0">
              <a:effectLst/>
              <a:ea typeface="Times New Roman" panose="02020603050405020304" pitchFamily="18" charset="0"/>
            </a:endParaRPr>
          </a:p>
          <a:p>
            <a:pPr marL="0" indent="0" algn="just">
              <a:spcAft>
                <a:spcPts val="0"/>
              </a:spcAft>
              <a:buNone/>
            </a:pPr>
            <a:r>
              <a:rPr lang="en-US" sz="1000" b="1" dirty="0">
                <a:effectLst/>
                <a:ea typeface="Times New Roman" panose="02020603050405020304" pitchFamily="18" charset="0"/>
              </a:rPr>
              <a:t>Short-term treatment with RNA interference therapy, JNJ-3989, results in sustained hepatitis B surface antigen suppression in patients with chronic hepatitis B receiving nucleos(t)ide analogue treatment</a:t>
            </a:r>
            <a:endParaRPr lang="en-GB" sz="1000" dirty="0">
              <a:effectLst/>
              <a:ea typeface="Times New Roman" panose="02020603050405020304" pitchFamily="18" charset="0"/>
            </a:endParaRPr>
          </a:p>
          <a:p>
            <a:pPr marL="0" indent="0" algn="just">
              <a:spcAft>
                <a:spcPts val="0"/>
              </a:spcAft>
              <a:buNone/>
            </a:pPr>
            <a:r>
              <a:rPr lang="en-US" sz="1000" u="sng" dirty="0">
                <a:effectLst/>
                <a:ea typeface="Times New Roman" panose="02020603050405020304" pitchFamily="18" charset="0"/>
              </a:rPr>
              <a:t>Edward Gane</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Stephen Locarnini</a:t>
            </a:r>
            <a:r>
              <a:rPr lang="en-US" sz="1000" baseline="30000" dirty="0">
                <a:effectLst/>
                <a:ea typeface="Times New Roman" panose="02020603050405020304" pitchFamily="18" charset="0"/>
              </a:rPr>
              <a:t>2</a:t>
            </a:r>
            <a:r>
              <a:rPr lang="de-DE" sz="1000" dirty="0">
                <a:effectLst/>
                <a:ea typeface="Arial" panose="020B0604020202020204" pitchFamily="34" charset="0"/>
              </a:rPr>
              <a:t>, </a:t>
            </a:r>
            <a:r>
              <a:rPr lang="en-US" sz="1000" dirty="0">
                <a:effectLst/>
                <a:ea typeface="Times New Roman" panose="02020603050405020304" pitchFamily="18" charset="0"/>
              </a:rPr>
              <a:t>Tien Huey Lim</a:t>
            </a:r>
            <a:r>
              <a:rPr lang="en-US" sz="1000" baseline="30000" dirty="0">
                <a:effectLst/>
                <a:ea typeface="Times New Roman" panose="02020603050405020304" pitchFamily="18" charset="0"/>
              </a:rPr>
              <a:t>3</a:t>
            </a:r>
            <a:r>
              <a:rPr lang="de-DE" sz="1000" dirty="0">
                <a:effectLst/>
                <a:ea typeface="Arial" panose="020B0604020202020204" pitchFamily="34" charset="0"/>
              </a:rPr>
              <a:t>, </a:t>
            </a:r>
            <a:r>
              <a:rPr lang="en-US" sz="1000" dirty="0">
                <a:effectLst/>
                <a:ea typeface="Times New Roman" panose="02020603050405020304" pitchFamily="18" charset="0"/>
              </a:rPr>
              <a:t>Simone Strasser</a:t>
            </a:r>
            <a:r>
              <a:rPr lang="en-US" sz="1000" baseline="30000" dirty="0">
                <a:effectLst/>
                <a:ea typeface="Times New Roman" panose="02020603050405020304" pitchFamily="18" charset="0"/>
              </a:rPr>
              <a:t>4</a:t>
            </a:r>
            <a:r>
              <a:rPr lang="de-DE" sz="1000" dirty="0">
                <a:effectLst/>
                <a:ea typeface="Arial" panose="020B0604020202020204" pitchFamily="34" charset="0"/>
              </a:rPr>
              <a:t>, </a:t>
            </a:r>
            <a:r>
              <a:rPr lang="en-US" sz="1000" dirty="0">
                <a:effectLst/>
                <a:ea typeface="Times New Roman" panose="02020603050405020304" pitchFamily="18" charset="0"/>
              </a:rPr>
              <a:t>William Sievert</a:t>
            </a:r>
            <a:r>
              <a:rPr lang="en-US" sz="1000" baseline="30000" dirty="0">
                <a:effectLst/>
                <a:ea typeface="Times New Roman" panose="02020603050405020304" pitchFamily="18" charset="0"/>
              </a:rPr>
              <a:t>5</a:t>
            </a:r>
            <a:r>
              <a:rPr lang="de-DE" sz="1000" dirty="0">
                <a:effectLst/>
                <a:ea typeface="Arial" panose="020B0604020202020204" pitchFamily="34" charset="0"/>
              </a:rPr>
              <a:t>, </a:t>
            </a:r>
            <a:r>
              <a:rPr lang="en-US" sz="1000" dirty="0">
                <a:effectLst/>
                <a:ea typeface="Times New Roman" panose="02020603050405020304" pitchFamily="18" charset="0"/>
              </a:rPr>
              <a:t>Wendy Cheng</a:t>
            </a:r>
            <a:r>
              <a:rPr lang="en-US" sz="1000" baseline="30000" dirty="0">
                <a:effectLst/>
                <a:ea typeface="Times New Roman" panose="02020603050405020304" pitchFamily="18" charset="0"/>
              </a:rPr>
              <a:t>6 7</a:t>
            </a:r>
            <a:r>
              <a:rPr lang="de-DE" sz="1000" dirty="0">
                <a:effectLst/>
                <a:ea typeface="Arial" panose="020B0604020202020204" pitchFamily="34" charset="0"/>
              </a:rPr>
              <a:t>, </a:t>
            </a:r>
            <a:r>
              <a:rPr lang="en-US" sz="1000" dirty="0">
                <a:effectLst/>
                <a:ea typeface="Times New Roman" panose="02020603050405020304" pitchFamily="18" charset="0"/>
              </a:rPr>
              <a:t>Alexander Thompson</a:t>
            </a:r>
            <a:r>
              <a:rPr lang="en-US" sz="1000" baseline="30000" dirty="0">
                <a:effectLst/>
                <a:ea typeface="Times New Roman" panose="02020603050405020304" pitchFamily="18" charset="0"/>
              </a:rPr>
              <a:t>8</a:t>
            </a:r>
            <a:r>
              <a:rPr lang="de-DE" sz="1000" dirty="0">
                <a:effectLst/>
                <a:ea typeface="Arial" panose="020B0604020202020204" pitchFamily="34" charset="0"/>
              </a:rPr>
              <a:t>, </a:t>
            </a:r>
            <a:r>
              <a:rPr lang="en-US" sz="1000" dirty="0">
                <a:effectLst/>
                <a:ea typeface="Times New Roman" panose="02020603050405020304" pitchFamily="18" charset="0"/>
              </a:rPr>
              <a:t>Bruce Given</a:t>
            </a:r>
            <a:r>
              <a:rPr lang="en-US" sz="1000" baseline="30000" dirty="0">
                <a:effectLst/>
                <a:ea typeface="Times New Roman" panose="02020603050405020304" pitchFamily="18" charset="0"/>
              </a:rPr>
              <a:t>9</a:t>
            </a:r>
            <a:r>
              <a:rPr lang="de-DE" sz="1000" dirty="0">
                <a:effectLst/>
                <a:ea typeface="Arial" panose="020B0604020202020204" pitchFamily="34" charset="0"/>
              </a:rPr>
              <a:t>, </a:t>
            </a:r>
            <a:r>
              <a:rPr lang="en-US" sz="1000" dirty="0">
                <a:effectLst/>
                <a:ea typeface="Times New Roman" panose="02020603050405020304" pitchFamily="18" charset="0"/>
              </a:rPr>
              <a:t>Thomas Schluep</a:t>
            </a:r>
            <a:r>
              <a:rPr lang="en-US" sz="1000" baseline="30000" dirty="0">
                <a:effectLst/>
                <a:ea typeface="Times New Roman" panose="02020603050405020304" pitchFamily="18" charset="0"/>
              </a:rPr>
              <a:t>9</a:t>
            </a:r>
            <a:r>
              <a:rPr lang="de-DE" sz="1000" dirty="0">
                <a:effectLst/>
                <a:ea typeface="Arial" panose="020B0604020202020204" pitchFamily="34" charset="0"/>
              </a:rPr>
              <a:t>, </a:t>
            </a:r>
            <a:r>
              <a:rPr lang="en-US" sz="1000" dirty="0">
                <a:effectLst/>
                <a:ea typeface="Times New Roman" panose="02020603050405020304" pitchFamily="18" charset="0"/>
              </a:rPr>
              <a:t>James Hamilton</a:t>
            </a:r>
            <a:r>
              <a:rPr lang="en-US" sz="1000" baseline="30000" dirty="0">
                <a:effectLst/>
                <a:ea typeface="Times New Roman" panose="02020603050405020304" pitchFamily="18" charset="0"/>
              </a:rPr>
              <a:t>9</a:t>
            </a:r>
            <a:r>
              <a:rPr lang="de-DE" sz="1000" dirty="0">
                <a:effectLst/>
                <a:ea typeface="Arial" panose="020B0604020202020204" pitchFamily="34" charset="0"/>
              </a:rPr>
              <a:t>, </a:t>
            </a:r>
            <a:r>
              <a:rPr lang="en-US" sz="1000" dirty="0">
                <a:effectLst/>
                <a:ea typeface="Times New Roman" panose="02020603050405020304" pitchFamily="18" charset="0"/>
              </a:rPr>
              <a:t>Michael Biermer</a:t>
            </a:r>
            <a:r>
              <a:rPr lang="en-US" sz="1000" baseline="30000" dirty="0">
                <a:effectLst/>
                <a:ea typeface="Times New Roman" panose="02020603050405020304" pitchFamily="18" charset="0"/>
              </a:rPr>
              <a:t>10</a:t>
            </a:r>
            <a:r>
              <a:rPr lang="de-DE" sz="1000" dirty="0">
                <a:effectLst/>
                <a:ea typeface="Arial" panose="020B0604020202020204" pitchFamily="34" charset="0"/>
              </a:rPr>
              <a:t>, </a:t>
            </a:r>
            <a:r>
              <a:rPr lang="en-US" sz="1000" dirty="0">
                <a:effectLst/>
                <a:ea typeface="Times New Roman" panose="02020603050405020304" pitchFamily="18" charset="0"/>
              </a:rPr>
              <a:t>Ronald Kalmeijer</a:t>
            </a:r>
            <a:r>
              <a:rPr lang="en-US" sz="1000" baseline="30000" dirty="0">
                <a:effectLst/>
                <a:ea typeface="Times New Roman" panose="02020603050405020304" pitchFamily="18" charset="0"/>
              </a:rPr>
              <a:t>11</a:t>
            </a:r>
            <a:r>
              <a:rPr lang="de-DE" sz="1000" dirty="0">
                <a:effectLst/>
                <a:ea typeface="Arial" panose="020B0604020202020204" pitchFamily="34" charset="0"/>
              </a:rPr>
              <a:t>, </a:t>
            </a:r>
            <a:r>
              <a:rPr lang="en-US" sz="1000" dirty="0">
                <a:effectLst/>
                <a:ea typeface="Times New Roman" panose="02020603050405020304" pitchFamily="18" charset="0"/>
              </a:rPr>
              <a:t>Maria Beumont-Mauviel</a:t>
            </a:r>
            <a:r>
              <a:rPr lang="en-US" sz="1000" baseline="30000" dirty="0">
                <a:effectLst/>
                <a:ea typeface="Times New Roman" panose="02020603050405020304" pitchFamily="18" charset="0"/>
              </a:rPr>
              <a:t>11</a:t>
            </a:r>
            <a:r>
              <a:rPr lang="de-DE" sz="1000" dirty="0">
                <a:effectLst/>
                <a:ea typeface="Arial" panose="020B0604020202020204" pitchFamily="34" charset="0"/>
              </a:rPr>
              <a:t>, </a:t>
            </a:r>
            <a:r>
              <a:rPr lang="en-US" sz="1000" dirty="0">
                <a:effectLst/>
                <a:ea typeface="Times New Roman" panose="02020603050405020304" pitchFamily="18" charset="0"/>
              </a:rPr>
              <a:t>Oliver Lenz</a:t>
            </a:r>
            <a:r>
              <a:rPr lang="en-US" sz="1000" baseline="30000" dirty="0">
                <a:effectLst/>
                <a:ea typeface="Times New Roman" panose="02020603050405020304" pitchFamily="18" charset="0"/>
              </a:rPr>
              <a:t>10</a:t>
            </a:r>
            <a:r>
              <a:rPr lang="de-DE" sz="1000" dirty="0">
                <a:effectLst/>
                <a:ea typeface="Arial" panose="020B0604020202020204" pitchFamily="34" charset="0"/>
              </a:rPr>
              <a:t>, </a:t>
            </a:r>
            <a:r>
              <a:rPr lang="en-US" sz="1000" dirty="0">
                <a:effectLst/>
                <a:ea typeface="Times New Roman" panose="02020603050405020304" pitchFamily="18" charset="0"/>
              </a:rPr>
              <a:t>Gavin Cloherty</a:t>
            </a:r>
            <a:r>
              <a:rPr lang="en-US" sz="1000" baseline="30000" dirty="0">
                <a:effectLst/>
                <a:ea typeface="Times New Roman" panose="02020603050405020304" pitchFamily="18" charset="0"/>
              </a:rPr>
              <a:t>12</a:t>
            </a:r>
            <a:r>
              <a:rPr lang="de-DE" sz="1000" dirty="0">
                <a:effectLst/>
                <a:ea typeface="Arial" panose="020B0604020202020204" pitchFamily="34" charset="0"/>
              </a:rPr>
              <a:t>, </a:t>
            </a:r>
            <a:r>
              <a:rPr lang="en-US" sz="1000" dirty="0">
                <a:effectLst/>
                <a:ea typeface="Times New Roman" panose="02020603050405020304" pitchFamily="18" charset="0"/>
              </a:rPr>
              <a:t>Danny Ka-Ho Wong</a:t>
            </a:r>
            <a:r>
              <a:rPr lang="en-US" sz="1000" baseline="30000" dirty="0">
                <a:effectLst/>
                <a:ea typeface="Times New Roman" panose="02020603050405020304" pitchFamily="18" charset="0"/>
              </a:rPr>
              <a:t>13</a:t>
            </a:r>
            <a:r>
              <a:rPr lang="de-DE" sz="1000" dirty="0">
                <a:effectLst/>
                <a:ea typeface="Arial" panose="020B0604020202020204" pitchFamily="34" charset="0"/>
              </a:rPr>
              <a:t>, </a:t>
            </a:r>
            <a:r>
              <a:rPr lang="en-US" sz="1000" dirty="0">
                <a:effectLst/>
                <a:ea typeface="Times New Roman" panose="02020603050405020304" pitchFamily="18" charset="0"/>
              </a:rPr>
              <a:t>Christian Schwabe</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Kathy Jackson</a:t>
            </a:r>
            <a:r>
              <a:rPr lang="en-US" sz="1000" baseline="30000" dirty="0">
                <a:effectLst/>
                <a:ea typeface="Times New Roman" panose="02020603050405020304" pitchFamily="18" charset="0"/>
              </a:rPr>
              <a:t>2</a:t>
            </a:r>
            <a:r>
              <a:rPr lang="de-DE" sz="1000" dirty="0">
                <a:effectLst/>
                <a:ea typeface="Arial" panose="020B0604020202020204" pitchFamily="34" charset="0"/>
              </a:rPr>
              <a:t>, </a:t>
            </a:r>
            <a:r>
              <a:rPr lang="en-US" sz="1000" dirty="0">
                <a:effectLst/>
                <a:ea typeface="Times New Roman" panose="02020603050405020304" pitchFamily="18" charset="0"/>
              </a:rPr>
              <a:t>Carlo Ferrari</a:t>
            </a:r>
            <a:r>
              <a:rPr lang="en-US" sz="1000" baseline="30000" dirty="0">
                <a:effectLst/>
                <a:ea typeface="Times New Roman" panose="02020603050405020304" pitchFamily="18" charset="0"/>
              </a:rPr>
              <a:t>14</a:t>
            </a:r>
            <a:r>
              <a:rPr lang="de-DE" sz="1000" dirty="0">
                <a:effectLst/>
                <a:ea typeface="Arial" panose="020B0604020202020204" pitchFamily="34" charset="0"/>
              </a:rPr>
              <a:t>, </a:t>
            </a:r>
            <a:r>
              <a:rPr lang="en-US" sz="1000" dirty="0">
                <a:effectLst/>
                <a:ea typeface="Times New Roman" panose="02020603050405020304" pitchFamily="18" charset="0"/>
              </a:rPr>
              <a:t>Ching Lung Lai</a:t>
            </a:r>
            <a:r>
              <a:rPr lang="en-US" sz="1000" baseline="30000" dirty="0">
                <a:effectLst/>
                <a:ea typeface="Times New Roman" panose="02020603050405020304" pitchFamily="18" charset="0"/>
              </a:rPr>
              <a:t>13</a:t>
            </a:r>
            <a:r>
              <a:rPr lang="de-DE" sz="1000" dirty="0">
                <a:effectLst/>
                <a:ea typeface="Arial" panose="020B0604020202020204" pitchFamily="34" charset="0"/>
              </a:rPr>
              <a:t>, </a:t>
            </a:r>
            <a:r>
              <a:rPr lang="en-US" sz="1000" dirty="0">
                <a:effectLst/>
                <a:ea typeface="Times New Roman" panose="02020603050405020304" pitchFamily="18" charset="0"/>
              </a:rPr>
              <a:t>Robert G. Gish</a:t>
            </a:r>
            <a:r>
              <a:rPr lang="en-US" sz="1000" baseline="30000" dirty="0">
                <a:effectLst/>
                <a:ea typeface="Times New Roman" panose="02020603050405020304" pitchFamily="18" charset="0"/>
              </a:rPr>
              <a:t>15</a:t>
            </a:r>
            <a:r>
              <a:rPr lang="de-DE" sz="1000" dirty="0">
                <a:effectLst/>
                <a:ea typeface="Arial" panose="020B0604020202020204" pitchFamily="34" charset="0"/>
              </a:rPr>
              <a:t>, </a:t>
            </a:r>
            <a:r>
              <a:rPr lang="en-US" sz="1000" dirty="0">
                <a:effectLst/>
                <a:ea typeface="Times New Roman" panose="02020603050405020304" pitchFamily="18" charset="0"/>
              </a:rPr>
              <a:t>Man-Fung Yuen</a:t>
            </a:r>
            <a:r>
              <a:rPr lang="en-US" sz="1000" baseline="30000" dirty="0">
                <a:effectLst/>
                <a:ea typeface="Times New Roman" panose="02020603050405020304" pitchFamily="18" charset="0"/>
              </a:rPr>
              <a:t>13</a:t>
            </a:r>
            <a:endParaRPr lang="en-GB" sz="1000" dirty="0">
              <a:effectLst/>
              <a:ea typeface="Times New Roman" panose="02020603050405020304" pitchFamily="18" charset="0"/>
            </a:endParaRPr>
          </a:p>
          <a:p>
            <a:pPr marL="0" indent="0" algn="just">
              <a:spcAft>
                <a:spcPts val="0"/>
              </a:spcAft>
              <a:buNone/>
            </a:pPr>
            <a:r>
              <a:rPr lang="en-US" sz="1000" i="1" baseline="30000" dirty="0">
                <a:effectLst/>
                <a:ea typeface="Times New Roman" panose="02020603050405020304" pitchFamily="18" charset="0"/>
              </a:rPr>
              <a:t>1</a:t>
            </a:r>
            <a:r>
              <a:rPr lang="en-US" sz="1000" i="1" dirty="0">
                <a:effectLst/>
                <a:ea typeface="Times New Roman" panose="02020603050405020304" pitchFamily="18" charset="0"/>
              </a:rPr>
              <a:t>Auckland Clinical Studies, Auckland , New Zealand</a:t>
            </a:r>
            <a:r>
              <a:rPr lang="de-DE" sz="1000" dirty="0">
                <a:effectLst/>
                <a:ea typeface="Arial" panose="020B0604020202020204" pitchFamily="34" charset="0"/>
              </a:rPr>
              <a:t>, </a:t>
            </a:r>
            <a:r>
              <a:rPr lang="en-US" sz="1000" i="1" baseline="30000" dirty="0">
                <a:effectLst/>
                <a:ea typeface="Times New Roman" panose="02020603050405020304" pitchFamily="18" charset="0"/>
              </a:rPr>
              <a:t>2</a:t>
            </a:r>
            <a:r>
              <a:rPr lang="en-US" sz="1000" i="1" dirty="0">
                <a:effectLst/>
                <a:ea typeface="Times New Roman" panose="02020603050405020304" pitchFamily="18" charset="0"/>
              </a:rPr>
              <a:t>Victorian Infectious Disease Reference Laboratory, Victoria, Australia</a:t>
            </a:r>
            <a:r>
              <a:rPr lang="de-DE" sz="1000" dirty="0">
                <a:effectLst/>
                <a:ea typeface="Arial" panose="020B0604020202020204" pitchFamily="34" charset="0"/>
              </a:rPr>
              <a:t>, </a:t>
            </a:r>
            <a:r>
              <a:rPr lang="en-US" sz="1000" i="1" baseline="30000" dirty="0">
                <a:effectLst/>
                <a:ea typeface="Times New Roman" panose="02020603050405020304" pitchFamily="18" charset="0"/>
              </a:rPr>
              <a:t>3</a:t>
            </a:r>
            <a:r>
              <a:rPr lang="en-US" sz="1000" i="1" dirty="0">
                <a:effectLst/>
                <a:ea typeface="Times New Roman" panose="02020603050405020304" pitchFamily="18" charset="0"/>
              </a:rPr>
              <a:t>Middlemore Hospital, Auckland, New Zealand</a:t>
            </a:r>
            <a:r>
              <a:rPr lang="de-DE" sz="1000" dirty="0">
                <a:effectLst/>
                <a:ea typeface="Arial" panose="020B0604020202020204" pitchFamily="34" charset="0"/>
              </a:rPr>
              <a:t>, </a:t>
            </a:r>
            <a:r>
              <a:rPr lang="en-US" sz="1000" i="1" baseline="30000" dirty="0">
                <a:effectLst/>
                <a:ea typeface="Times New Roman" panose="02020603050405020304" pitchFamily="18" charset="0"/>
              </a:rPr>
              <a:t>4</a:t>
            </a:r>
            <a:r>
              <a:rPr lang="en-US" sz="1000" i="1" dirty="0">
                <a:effectLst/>
                <a:ea typeface="Times New Roman" panose="02020603050405020304" pitchFamily="18" charset="0"/>
              </a:rPr>
              <a:t>Royal Prince Alfred Hospital, Sydney, Australia</a:t>
            </a:r>
            <a:r>
              <a:rPr lang="de-DE" sz="1000" dirty="0">
                <a:effectLst/>
                <a:ea typeface="Arial" panose="020B0604020202020204" pitchFamily="34" charset="0"/>
              </a:rPr>
              <a:t>, </a:t>
            </a:r>
            <a:r>
              <a:rPr lang="en-US" sz="1000" i="1" baseline="30000" dirty="0">
                <a:effectLst/>
                <a:ea typeface="Times New Roman" panose="02020603050405020304" pitchFamily="18" charset="0"/>
              </a:rPr>
              <a:t>5</a:t>
            </a:r>
            <a:r>
              <a:rPr lang="en-US" sz="1000" i="1" dirty="0">
                <a:effectLst/>
                <a:ea typeface="Times New Roman" panose="02020603050405020304" pitchFamily="18" charset="0"/>
              </a:rPr>
              <a:t>Monash Health and Monash University, Melbourne, Australia</a:t>
            </a:r>
            <a:r>
              <a:rPr lang="de-DE" sz="1000" dirty="0">
                <a:effectLst/>
                <a:ea typeface="Arial" panose="020B0604020202020204" pitchFamily="34" charset="0"/>
              </a:rPr>
              <a:t>, </a:t>
            </a:r>
            <a:r>
              <a:rPr lang="en-US" sz="1000" i="1" baseline="30000" dirty="0">
                <a:effectLst/>
                <a:ea typeface="Times New Roman" panose="02020603050405020304" pitchFamily="18" charset="0"/>
              </a:rPr>
              <a:t>6</a:t>
            </a:r>
            <a:r>
              <a:rPr lang="en-US" sz="1000" i="1" dirty="0">
                <a:effectLst/>
                <a:ea typeface="Times New Roman" panose="02020603050405020304" pitchFamily="18" charset="0"/>
              </a:rPr>
              <a:t>Royal Perth Hospital, Perth, Australia</a:t>
            </a:r>
            <a:r>
              <a:rPr lang="de-DE" sz="1000" dirty="0">
                <a:effectLst/>
                <a:ea typeface="Arial" panose="020B0604020202020204" pitchFamily="34" charset="0"/>
              </a:rPr>
              <a:t>, </a:t>
            </a:r>
            <a:r>
              <a:rPr lang="en-US" sz="1000" i="1" baseline="30000" dirty="0">
                <a:effectLst/>
                <a:ea typeface="Times New Roman" panose="02020603050405020304" pitchFamily="18" charset="0"/>
              </a:rPr>
              <a:t>7</a:t>
            </a:r>
            <a:r>
              <a:rPr lang="en-US" sz="1000" i="1" dirty="0">
                <a:effectLst/>
                <a:ea typeface="Times New Roman" panose="02020603050405020304" pitchFamily="18" charset="0"/>
              </a:rPr>
              <a:t>Linear Clinical Research, Perth, Australia</a:t>
            </a:r>
            <a:r>
              <a:rPr lang="de-DE" sz="1000" dirty="0">
                <a:effectLst/>
                <a:ea typeface="Arial" panose="020B0604020202020204" pitchFamily="34" charset="0"/>
              </a:rPr>
              <a:t>, </a:t>
            </a:r>
            <a:r>
              <a:rPr lang="en-US" sz="1000" i="1" baseline="30000" dirty="0">
                <a:effectLst/>
                <a:ea typeface="Times New Roman" panose="02020603050405020304" pitchFamily="18" charset="0"/>
              </a:rPr>
              <a:t>8</a:t>
            </a:r>
            <a:r>
              <a:rPr lang="en-US" sz="1000" i="1" dirty="0">
                <a:effectLst/>
                <a:ea typeface="Times New Roman" panose="02020603050405020304" pitchFamily="18" charset="0"/>
              </a:rPr>
              <a:t>St. Vincent’s Hospital, Melbourne, Australia</a:t>
            </a:r>
            <a:r>
              <a:rPr lang="de-DE" sz="1000" dirty="0">
                <a:effectLst/>
                <a:ea typeface="Arial" panose="020B0604020202020204" pitchFamily="34" charset="0"/>
              </a:rPr>
              <a:t>, </a:t>
            </a:r>
            <a:r>
              <a:rPr lang="en-US" sz="1000" i="1" baseline="30000" dirty="0">
                <a:effectLst/>
                <a:ea typeface="Times New Roman" panose="02020603050405020304" pitchFamily="18" charset="0"/>
              </a:rPr>
              <a:t>9</a:t>
            </a:r>
            <a:r>
              <a:rPr lang="en-US" sz="1000" i="1" dirty="0">
                <a:effectLst/>
                <a:ea typeface="Times New Roman" panose="02020603050405020304" pitchFamily="18" charset="0"/>
              </a:rPr>
              <a:t>Arrowhead Pharmaceuticals, Pasadena, United States</a:t>
            </a:r>
            <a:r>
              <a:rPr lang="de-DE" sz="1000" dirty="0">
                <a:effectLst/>
                <a:ea typeface="Arial" panose="020B0604020202020204" pitchFamily="34" charset="0"/>
              </a:rPr>
              <a:t>, </a:t>
            </a:r>
            <a:r>
              <a:rPr lang="en-US" sz="1000" i="1" baseline="30000" dirty="0">
                <a:effectLst/>
                <a:ea typeface="Times New Roman" panose="02020603050405020304" pitchFamily="18" charset="0"/>
              </a:rPr>
              <a:t>10</a:t>
            </a:r>
            <a:r>
              <a:rPr lang="en-US" sz="1000" i="1" dirty="0">
                <a:effectLst/>
                <a:ea typeface="Times New Roman" panose="02020603050405020304" pitchFamily="18" charset="0"/>
              </a:rPr>
              <a:t>Janssen Pharmaceuticals BV, Beerse, Belgium</a:t>
            </a:r>
            <a:r>
              <a:rPr lang="de-DE" sz="1000" dirty="0">
                <a:effectLst/>
                <a:ea typeface="Arial" panose="020B0604020202020204" pitchFamily="34" charset="0"/>
              </a:rPr>
              <a:t>, </a:t>
            </a:r>
            <a:r>
              <a:rPr lang="en-US" sz="1000" i="1" baseline="30000" dirty="0">
                <a:effectLst/>
                <a:ea typeface="Times New Roman" panose="02020603050405020304" pitchFamily="18" charset="0"/>
              </a:rPr>
              <a:t>11</a:t>
            </a:r>
            <a:r>
              <a:rPr lang="en-US" sz="1000" i="1" dirty="0">
                <a:effectLst/>
                <a:ea typeface="Times New Roman" panose="02020603050405020304" pitchFamily="18" charset="0"/>
              </a:rPr>
              <a:t>Janssen R&amp;D, Titusville, United States</a:t>
            </a:r>
            <a:r>
              <a:rPr lang="de-DE" sz="1000" dirty="0">
                <a:effectLst/>
                <a:ea typeface="Arial" panose="020B0604020202020204" pitchFamily="34" charset="0"/>
              </a:rPr>
              <a:t>, </a:t>
            </a:r>
            <a:r>
              <a:rPr lang="en-US" sz="1000" i="1" baseline="30000" dirty="0">
                <a:effectLst/>
                <a:ea typeface="Times New Roman" panose="02020603050405020304" pitchFamily="18" charset="0"/>
              </a:rPr>
              <a:t>12</a:t>
            </a:r>
            <a:r>
              <a:rPr lang="en-US" sz="1000" i="1" dirty="0">
                <a:effectLst/>
                <a:ea typeface="Times New Roman" panose="02020603050405020304" pitchFamily="18" charset="0"/>
              </a:rPr>
              <a:t>Abbott Diagnostics, Abbott Park, United Kingdom</a:t>
            </a:r>
            <a:r>
              <a:rPr lang="de-DE" sz="1000" dirty="0">
                <a:effectLst/>
                <a:ea typeface="Arial" panose="020B0604020202020204" pitchFamily="34" charset="0"/>
              </a:rPr>
              <a:t>, </a:t>
            </a:r>
            <a:r>
              <a:rPr lang="en-US" sz="1000" i="1" baseline="30000" dirty="0">
                <a:effectLst/>
                <a:ea typeface="Times New Roman" panose="02020603050405020304" pitchFamily="18" charset="0"/>
              </a:rPr>
              <a:t>13</a:t>
            </a:r>
            <a:r>
              <a:rPr lang="en-US" sz="1000" i="1" dirty="0">
                <a:effectLst/>
                <a:ea typeface="Times New Roman" panose="02020603050405020304" pitchFamily="18" charset="0"/>
              </a:rPr>
              <a:t>The University of Hong Kong, Hong Kong, China</a:t>
            </a:r>
            <a:r>
              <a:rPr lang="de-DE" sz="1000" dirty="0">
                <a:effectLst/>
                <a:ea typeface="Arial" panose="020B0604020202020204" pitchFamily="34" charset="0"/>
              </a:rPr>
              <a:t>, </a:t>
            </a:r>
            <a:r>
              <a:rPr lang="en-US" sz="1000" i="1" baseline="30000" dirty="0">
                <a:effectLst/>
                <a:ea typeface="Times New Roman" panose="02020603050405020304" pitchFamily="18" charset="0"/>
              </a:rPr>
              <a:t>14</a:t>
            </a:r>
            <a:r>
              <a:rPr lang="en-US" sz="1000" i="1" dirty="0">
                <a:effectLst/>
                <a:ea typeface="Times New Roman" panose="02020603050405020304" pitchFamily="18" charset="0"/>
              </a:rPr>
              <a:t>University of Parma, Parma, Italy</a:t>
            </a:r>
            <a:r>
              <a:rPr lang="de-DE" sz="1000" dirty="0">
                <a:effectLst/>
                <a:ea typeface="Arial" panose="020B0604020202020204" pitchFamily="34" charset="0"/>
              </a:rPr>
              <a:t>, </a:t>
            </a:r>
            <a:r>
              <a:rPr lang="en-US" sz="1000" i="1" baseline="30000" dirty="0">
                <a:effectLst/>
                <a:ea typeface="Times New Roman" panose="02020603050405020304" pitchFamily="18" charset="0"/>
              </a:rPr>
              <a:t>15</a:t>
            </a:r>
            <a:r>
              <a:rPr lang="en-US" sz="1000" i="1" dirty="0">
                <a:effectLst/>
                <a:ea typeface="Times New Roman" panose="02020603050405020304" pitchFamily="18" charset="0"/>
              </a:rPr>
              <a:t>Hepatitis B Foundation, Doylestown, United States</a:t>
            </a:r>
            <a:endParaRPr lang="en-GB" sz="1000" dirty="0">
              <a:effectLst/>
              <a:ea typeface="Times New Roman" panose="02020603050405020304" pitchFamily="18" charset="0"/>
            </a:endParaRPr>
          </a:p>
          <a:p>
            <a:pPr marL="0" indent="0" algn="just">
              <a:spcAft>
                <a:spcPts val="0"/>
              </a:spcAft>
              <a:buNone/>
            </a:pPr>
            <a:r>
              <a:rPr lang="en-US" sz="1000" dirty="0">
                <a:effectLst/>
                <a:ea typeface="Times New Roman" panose="02020603050405020304" pitchFamily="18" charset="0"/>
              </a:rPr>
              <a:t>Email:</a:t>
            </a:r>
            <a:r>
              <a:rPr lang="en-US" sz="1000" i="1" dirty="0">
                <a:effectLst/>
                <a:ea typeface="Times New Roman" panose="02020603050405020304" pitchFamily="18" charset="0"/>
              </a:rPr>
              <a:t> </a:t>
            </a:r>
            <a:r>
              <a:rPr lang="en-US" sz="1000" dirty="0">
                <a:effectLst/>
                <a:ea typeface="Times New Roman" panose="02020603050405020304" pitchFamily="18" charset="0"/>
              </a:rPr>
              <a:t>tschluep@arrowheadpharma.com</a:t>
            </a:r>
            <a:endParaRPr lang="en-GB" sz="1000" dirty="0">
              <a:effectLst/>
              <a:ea typeface="Times New Roman" panose="02020603050405020304" pitchFamily="18" charset="0"/>
            </a:endParaRPr>
          </a:p>
          <a:p>
            <a:pPr marL="0" indent="0" algn="just">
              <a:spcAft>
                <a:spcPts val="0"/>
              </a:spcAft>
              <a:buNone/>
            </a:pPr>
            <a:r>
              <a:rPr lang="en-US" sz="1000" b="1" dirty="0">
                <a:effectLst/>
                <a:ea typeface="Times New Roman" panose="02020603050405020304" pitchFamily="18" charset="0"/>
              </a:rPr>
              <a:t>  </a:t>
            </a:r>
            <a:endParaRPr lang="en-GB" sz="1000" dirty="0">
              <a:effectLst/>
              <a:ea typeface="Times New Roman" panose="02020603050405020304" pitchFamily="18" charset="0"/>
            </a:endParaRPr>
          </a:p>
          <a:p>
            <a:pPr marL="0" indent="0" algn="just">
              <a:lnSpc>
                <a:spcPct val="115000"/>
              </a:lnSpc>
              <a:spcAft>
                <a:spcPts val="0"/>
              </a:spcAft>
              <a:buNone/>
            </a:pPr>
            <a:r>
              <a:rPr lang="en-US" sz="1000" b="1" dirty="0">
                <a:effectLst/>
                <a:ea typeface="Times New Roman" panose="02020603050405020304" pitchFamily="18" charset="0"/>
              </a:rPr>
              <a:t>Background and aims:</a:t>
            </a:r>
            <a:r>
              <a:rPr lang="en-US" sz="1000" dirty="0">
                <a:effectLst/>
                <a:ea typeface="Calibri" panose="020F0502020204030204" pitchFamily="34" charset="0"/>
              </a:rPr>
              <a:t> </a:t>
            </a:r>
            <a:r>
              <a:rPr lang="en-GB" sz="1000" dirty="0">
                <a:effectLst/>
                <a:ea typeface="Calibri" panose="020F0502020204030204" pitchFamily="34" charset="0"/>
              </a:rPr>
              <a:t>RNA interference (RNAi) therapy with JNJ-3989 silences HBV RNA transcripts from episomal cccDNA and integrated HBV DNA. In AROHBV1001 (phase 2a), JNJ-3989 (3 monthly doses 25–400mg) + a nucleos(t)ide analogue (NA) demonstrated antiviral activity in patients (pts) with chronic hepatitis B (CHB) by reducing serum viral parameters (AASLD 2019). 9-month follow-up data for pts on </a:t>
            </a:r>
            <a:r>
              <a:rPr lang="en-GB" sz="1000" dirty="0">
                <a:effectLst/>
                <a:ea typeface="Calibri" panose="020F0502020204030204" pitchFamily="34" charset="0"/>
                <a:sym typeface="Symbol" panose="05050102010706020507" pitchFamily="18" charset="2"/>
              </a:rPr>
              <a:t></a:t>
            </a:r>
            <a:r>
              <a:rPr lang="en-GB" sz="1000" dirty="0">
                <a:effectLst/>
                <a:ea typeface="Calibri" panose="020F0502020204030204" pitchFamily="34" charset="0"/>
              </a:rPr>
              <a:t>100mg are presented.</a:t>
            </a:r>
            <a:endParaRPr lang="en-GB" sz="1000" dirty="0">
              <a:effectLst/>
              <a:ea typeface="Times New Roman" panose="02020603050405020304" pitchFamily="18" charset="0"/>
            </a:endParaRPr>
          </a:p>
          <a:p>
            <a:pPr marL="0" indent="0" algn="just">
              <a:lnSpc>
                <a:spcPct val="115000"/>
              </a:lnSpc>
              <a:spcAft>
                <a:spcPts val="0"/>
              </a:spcAft>
              <a:buNone/>
            </a:pPr>
            <a:endParaRPr lang="en-US" sz="1000" b="1" dirty="0">
              <a:effectLst/>
              <a:ea typeface="Calibri" panose="020F0502020204030204" pitchFamily="34" charset="0"/>
            </a:endParaRPr>
          </a:p>
          <a:p>
            <a:pPr marL="0" indent="0" algn="just">
              <a:lnSpc>
                <a:spcPct val="115000"/>
              </a:lnSpc>
              <a:spcAft>
                <a:spcPts val="0"/>
              </a:spcAft>
              <a:buNone/>
            </a:pPr>
            <a:r>
              <a:rPr lang="en-US" sz="1000" b="1" dirty="0">
                <a:effectLst/>
                <a:ea typeface="Calibri" panose="020F0502020204030204" pitchFamily="34" charset="0"/>
              </a:rPr>
              <a:t>Method:</a:t>
            </a:r>
            <a:r>
              <a:rPr lang="en-US" sz="1000" dirty="0">
                <a:effectLst/>
                <a:ea typeface="Calibri" panose="020F0502020204030204" pitchFamily="34" charset="0"/>
              </a:rPr>
              <a:t> </a:t>
            </a:r>
            <a:r>
              <a:rPr lang="en-GB" sz="1000" dirty="0">
                <a:effectLst/>
                <a:ea typeface="Calibri" panose="020F0502020204030204" pitchFamily="34" charset="0"/>
              </a:rPr>
              <a:t>8 CHB pts/cohort (NA experienced or naïve; HBeAg +ve or –ve) received 3 subcutaneous JNJ-3989 doses (days 1, 27, 57) of 100, 200, 300 (n=16) or 400mg. Pts started/continued with an NA on day 1 and continued throughout the study. Safety and viral parameters (HBsAg, HBeAg, HBV DNA, HBV RNA, HBcrAg) were assessed. For all parameters, sustained suppression was defined as a </a:t>
            </a:r>
            <a:r>
              <a:rPr lang="en-GB" sz="1000" dirty="0">
                <a:effectLst/>
                <a:ea typeface="Calibri" panose="020F0502020204030204" pitchFamily="34" charset="0"/>
                <a:sym typeface="Symbol" panose="05050102010706020507" pitchFamily="18" charset="2"/>
              </a:rPr>
              <a:t></a:t>
            </a:r>
            <a:r>
              <a:rPr lang="en-GB" sz="1000" dirty="0">
                <a:effectLst/>
                <a:ea typeface="Calibri" panose="020F0502020204030204" pitchFamily="34" charset="0"/>
              </a:rPr>
              <a:t>1.0 log</a:t>
            </a:r>
            <a:r>
              <a:rPr lang="en-GB" sz="1000" baseline="-25000" dirty="0">
                <a:effectLst/>
                <a:ea typeface="Calibri" panose="020F0502020204030204" pitchFamily="34" charset="0"/>
              </a:rPr>
              <a:t>10</a:t>
            </a:r>
            <a:r>
              <a:rPr lang="en-GB" sz="1000" dirty="0">
                <a:effectLst/>
                <a:ea typeface="Calibri" panose="020F0502020204030204" pitchFamily="34" charset="0"/>
              </a:rPr>
              <a:t> reduction from day 1 or a value </a:t>
            </a:r>
            <a:r>
              <a:rPr lang="en-GB" sz="1000" dirty="0">
                <a:effectLst/>
                <a:ea typeface="Calibri" panose="020F0502020204030204" pitchFamily="34" charset="0"/>
                <a:sym typeface="Symbol" panose="05050102010706020507" pitchFamily="18" charset="2"/>
              </a:rPr>
              <a:t></a:t>
            </a:r>
            <a:r>
              <a:rPr lang="en-GB" sz="1000" dirty="0">
                <a:effectLst/>
                <a:ea typeface="Calibri" panose="020F0502020204030204" pitchFamily="34" charset="0"/>
              </a:rPr>
              <a:t>lower limit of quantification at day 336.</a:t>
            </a:r>
            <a:endParaRPr lang="en-GB" sz="1000" dirty="0">
              <a:effectLst/>
              <a:ea typeface="Times New Roman" panose="02020603050405020304" pitchFamily="18" charset="0"/>
            </a:endParaRPr>
          </a:p>
          <a:p>
            <a:pPr marL="0" indent="0" algn="just">
              <a:lnSpc>
                <a:spcPct val="115000"/>
              </a:lnSpc>
              <a:spcAft>
                <a:spcPts val="0"/>
              </a:spcAft>
              <a:buNone/>
            </a:pPr>
            <a:endParaRPr lang="en-US" sz="1000" b="1" dirty="0">
              <a:effectLst/>
              <a:ea typeface="Calibri" panose="020F0502020204030204" pitchFamily="34" charset="0"/>
            </a:endParaRPr>
          </a:p>
          <a:p>
            <a:pPr marL="0" indent="0" algn="just">
              <a:lnSpc>
                <a:spcPct val="115000"/>
              </a:lnSpc>
              <a:spcAft>
                <a:spcPts val="0"/>
              </a:spcAft>
              <a:buNone/>
            </a:pPr>
            <a:r>
              <a:rPr lang="en-US" sz="1000" b="1" dirty="0">
                <a:effectLst/>
                <a:ea typeface="Calibri" panose="020F0502020204030204" pitchFamily="34" charset="0"/>
              </a:rPr>
              <a:t>Results:</a:t>
            </a:r>
            <a:r>
              <a:rPr lang="en-US" sz="1000" dirty="0">
                <a:effectLst/>
                <a:ea typeface="Calibri" panose="020F0502020204030204" pitchFamily="34" charset="0"/>
              </a:rPr>
              <a:t> 40 pts were enrolled: 73% males; 85% Asian; median age 45 (26–66) yrs; HBeAg: 14 +ve, 26 –ve; 80% NA experienced. No deaths, treatment discontinuations or drug-related serious adverse events (AEs) were seen; 1 pt was lost to follow up. The most common drug-related AEs were mild injection site AEs (7 pts). One AE of elevated ALT (peak 136 U/L) was reported. HBsAg levels rapidly declined during treatment. At the HBsAg nadir, 39/40 pts had a ≥1.0 log</a:t>
            </a:r>
            <a:r>
              <a:rPr lang="en-US" sz="1000" baseline="-25000" dirty="0">
                <a:effectLst/>
                <a:ea typeface="Calibri" panose="020F0502020204030204" pitchFamily="34" charset="0"/>
              </a:rPr>
              <a:t>10</a:t>
            </a:r>
            <a:r>
              <a:rPr lang="en-US" sz="1000" dirty="0">
                <a:effectLst/>
                <a:ea typeface="Calibri" panose="020F0502020204030204" pitchFamily="34" charset="0"/>
              </a:rPr>
              <a:t> HBsAg reduction from day 1; range 1.11–3.77; for 1 pt the maximum decline was 0.77 log</a:t>
            </a:r>
            <a:r>
              <a:rPr lang="en-US" sz="1000" baseline="-25000" dirty="0">
                <a:effectLst/>
                <a:ea typeface="Calibri" panose="020F0502020204030204" pitchFamily="34" charset="0"/>
              </a:rPr>
              <a:t>10</a:t>
            </a:r>
            <a:r>
              <a:rPr lang="en-US" sz="1000" dirty="0">
                <a:effectLst/>
                <a:ea typeface="Calibri" panose="020F0502020204030204" pitchFamily="34" charset="0"/>
              </a:rPr>
              <a:t>. Mean nadir for HBsAg (SE) log</a:t>
            </a:r>
            <a:r>
              <a:rPr lang="en-US" sz="1000" baseline="-25000" dirty="0">
                <a:effectLst/>
                <a:ea typeface="Calibri" panose="020F0502020204030204" pitchFamily="34" charset="0"/>
              </a:rPr>
              <a:t>10</a:t>
            </a:r>
            <a:r>
              <a:rPr lang="en-US" sz="1000" dirty="0">
                <a:effectLst/>
                <a:ea typeface="Calibri" panose="020F0502020204030204" pitchFamily="34" charset="0"/>
              </a:rPr>
              <a:t> reduction from day 1 was 1.72 (0.18; 100mg), 1.79 (0.14; 200mg), 2.04 (0.20; 300mg; 11/16 HBeAg +ve) and 1.90 (0.18; 400mg). 22/39 (56%) pts had sustained HBsAg reductions (≥1.0 log</a:t>
            </a:r>
            <a:r>
              <a:rPr lang="en-US" sz="1000" baseline="-25000" dirty="0">
                <a:effectLst/>
                <a:ea typeface="Calibri" panose="020F0502020204030204" pitchFamily="34" charset="0"/>
              </a:rPr>
              <a:t>10</a:t>
            </a:r>
            <a:r>
              <a:rPr lang="en-US" sz="1000" dirty="0">
                <a:effectLst/>
                <a:ea typeface="Calibri" panose="020F0502020204030204" pitchFamily="34" charset="0"/>
              </a:rPr>
              <a:t> reduction at day 336, ~9 months after last JNJ-3989 dose, Fig); mean (SE; range) HBsAg reductions in pts with sustained suppression were: 1.74 (0.77; 1.00–3.38) vs 0.61 (0.06; 0.15–0.96) for non-sustained suppression. For pts with quantifiable parameters on day 1 and available data at day 336, a sustained suppression was observed for HBV RNA in 15/26, HBeAg in 9/14 and HBcrAg in 10/24 pts.</a:t>
            </a:r>
            <a:endParaRPr lang="en-GB" sz="1000" dirty="0">
              <a:effectLst/>
              <a:ea typeface="Times New Roman" panose="02020603050405020304" pitchFamily="18" charset="0"/>
            </a:endParaRPr>
          </a:p>
          <a:p>
            <a:pPr marL="0" indent="0">
              <a:buNone/>
            </a:pPr>
            <a:endParaRPr lang="en-US" sz="1000" b="1" dirty="0">
              <a:effectLst/>
              <a:ea typeface="Calibri" panose="020F0502020204030204" pitchFamily="34" charset="0"/>
            </a:endParaRPr>
          </a:p>
          <a:p>
            <a:pPr marL="0" indent="0">
              <a:buNone/>
            </a:pPr>
            <a:r>
              <a:rPr lang="en-US" sz="1000" b="1" dirty="0">
                <a:effectLst/>
                <a:ea typeface="Calibri" panose="020F0502020204030204" pitchFamily="34" charset="0"/>
              </a:rPr>
              <a:t>Conclusion:</a:t>
            </a:r>
            <a:r>
              <a:rPr lang="en-US" sz="1000" dirty="0">
                <a:effectLst/>
                <a:ea typeface="Calibri" panose="020F0502020204030204" pitchFamily="34" charset="0"/>
              </a:rPr>
              <a:t> JNJ-3989 (100–400mg) with an NA was well tolerated in CHB pts. A ≥1.0 log</a:t>
            </a:r>
            <a:r>
              <a:rPr lang="en-US" sz="1000" baseline="-25000" dirty="0">
                <a:effectLst/>
                <a:ea typeface="Calibri" panose="020F0502020204030204" pitchFamily="34" charset="0"/>
              </a:rPr>
              <a:t>10</a:t>
            </a:r>
            <a:r>
              <a:rPr lang="en-US" sz="1000" dirty="0">
                <a:effectLst/>
                <a:ea typeface="Calibri" panose="020F0502020204030204" pitchFamily="34" charset="0"/>
              </a:rPr>
              <a:t> reduction in HBsAg at nadir was achieved in 98% of pts. A subset of pts had sustained suppression of HBsAg ~9 months after the last RNAi dose (mean 1.74); sustained suppression of other viral parameters was also seen. Studies with longer term dual therapy (48 weeks) and triple therapy including a capsid assembly modulator are underway.</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6487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5</a:t>
            </a:fld>
            <a:endParaRPr lang="en-GB" dirty="0"/>
          </a:p>
        </p:txBody>
      </p:sp>
    </p:spTree>
    <p:extLst>
      <p:ext uri="{BB962C8B-B14F-4D97-AF65-F5344CB8AC3E}">
        <p14:creationId xmlns:p14="http://schemas.microsoft.com/office/powerpoint/2010/main" val="35060330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US" sz="1000" b="0" i="1" u="none" strike="noStrike" kern="1200" cap="none" spc="0" normalizeH="0" baseline="0" noProof="0" dirty="0">
                <a:ln>
                  <a:noFill/>
                </a:ln>
                <a:solidFill>
                  <a:prstClr val="black"/>
                </a:solidFill>
                <a:effectLst/>
                <a:uLnTx/>
                <a:uFillTx/>
              </a:rPr>
              <a:t>Abbreviations: CHB, chronic hepatitis B; EC</a:t>
            </a:r>
            <a:r>
              <a:rPr kumimoji="0" lang="en-US" sz="1000" b="0" i="1" u="none" strike="noStrike" kern="1200" cap="none" spc="0" normalizeH="0" baseline="-25000" noProof="0" dirty="0">
                <a:ln>
                  <a:noFill/>
                </a:ln>
                <a:solidFill>
                  <a:prstClr val="black"/>
                </a:solidFill>
                <a:effectLst/>
                <a:uLnTx/>
                <a:uFillTx/>
              </a:rPr>
              <a:t>50</a:t>
            </a:r>
            <a:r>
              <a:rPr kumimoji="0" lang="en-US" sz="1000" b="0" i="1" u="none" strike="noStrike" kern="1200" cap="none" spc="0" normalizeH="0" baseline="0" noProof="0" dirty="0">
                <a:ln>
                  <a:noFill/>
                </a:ln>
                <a:solidFill>
                  <a:prstClr val="black"/>
                </a:solidFill>
                <a:effectLst/>
                <a:uLnTx/>
                <a:uFillTx/>
              </a:rPr>
              <a:t>, half maximal effective concentration; ELISA, enzyme-linked immunosorbent assay; HBsAg, hepatitis B surface antigen; NAPs, nucleic acid polymers; STOPS, </a:t>
            </a:r>
            <a:r>
              <a:rPr lang="en-GB" sz="1000" i="1" dirty="0"/>
              <a:t>S-antigen Transport-inhibiting Oligonucleotide Polymers </a:t>
            </a:r>
            <a:endParaRPr kumimoji="0" lang="en-US" sz="1000" b="0" i="1" u="none" strike="noStrike" kern="1200" cap="none" spc="0" normalizeH="0" baseline="0" noProof="0" dirty="0">
              <a:ln>
                <a:noFill/>
              </a:ln>
              <a:solidFill>
                <a:prstClr val="black"/>
              </a:solidFill>
              <a:effectLst/>
              <a:uLnTx/>
              <a:uFillTx/>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US" sz="1000" b="0" i="1" u="none" strike="noStrike" kern="1200" cap="none" spc="0" normalizeH="0" baseline="0" noProof="0" dirty="0">
              <a:ln>
                <a:noFill/>
              </a:ln>
              <a:solidFill>
                <a:prstClr val="black"/>
              </a:solidFill>
              <a:effectLst/>
              <a:uLnTx/>
              <a:uFillTx/>
            </a:endParaRPr>
          </a:p>
          <a:p>
            <a:pPr marL="0" indent="0" algn="just">
              <a:spcAft>
                <a:spcPts val="0"/>
              </a:spcAft>
              <a:buNone/>
            </a:pPr>
            <a:r>
              <a:rPr lang="en-US" sz="1000" b="1" dirty="0">
                <a:effectLst/>
                <a:ea typeface="Times New Roman" panose="02020603050405020304" pitchFamily="18" charset="0"/>
              </a:rPr>
              <a:t>SAT449</a:t>
            </a:r>
            <a:endParaRPr lang="en-GB" sz="1000" dirty="0">
              <a:effectLst/>
              <a:ea typeface="Times New Roman" panose="02020603050405020304" pitchFamily="18" charset="0"/>
            </a:endParaRPr>
          </a:p>
          <a:p>
            <a:pPr marL="0" indent="0" algn="just">
              <a:spcAft>
                <a:spcPts val="0"/>
              </a:spcAft>
              <a:buNone/>
            </a:pPr>
            <a:r>
              <a:rPr lang="en-US" sz="1000" b="1" dirty="0">
                <a:effectLst/>
                <a:ea typeface="Times New Roman" panose="02020603050405020304" pitchFamily="18" charset="0"/>
              </a:rPr>
              <a:t>Structural requirements for S-antigen transport-inhibiting oligonucleotide polymer inhibition of hepatitis B surface antigen secretion</a:t>
            </a:r>
            <a:endParaRPr lang="en-GB" sz="1000" dirty="0">
              <a:effectLst/>
              <a:ea typeface="Times New Roman" panose="02020603050405020304" pitchFamily="18" charset="0"/>
            </a:endParaRPr>
          </a:p>
          <a:p>
            <a:pPr marL="0" indent="0" algn="just">
              <a:spcAft>
                <a:spcPts val="0"/>
              </a:spcAft>
              <a:buNone/>
            </a:pPr>
            <a:r>
              <a:rPr lang="en-US" sz="1000" u="sng" dirty="0">
                <a:effectLst/>
                <a:ea typeface="Times New Roman" panose="02020603050405020304" pitchFamily="18" charset="0"/>
              </a:rPr>
              <a:t>Megan Fitzgerald</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err="1">
                <a:effectLst/>
                <a:ea typeface="Times New Roman" panose="02020603050405020304" pitchFamily="18" charset="0"/>
              </a:rPr>
              <a:t>Jin</a:t>
            </a:r>
            <a:r>
              <a:rPr lang="en-US" sz="1000" dirty="0">
                <a:effectLst/>
                <a:ea typeface="Times New Roman" panose="02020603050405020304" pitchFamily="18" charset="0"/>
              </a:rPr>
              <a:t> Hong</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Rajendra Pandey</a:t>
            </a:r>
            <a:r>
              <a:rPr lang="en-US" sz="1000" baseline="30000" dirty="0">
                <a:effectLst/>
                <a:ea typeface="Times New Roman" panose="02020603050405020304" pitchFamily="18" charset="0"/>
              </a:rPr>
              <a:t>2</a:t>
            </a:r>
            <a:r>
              <a:rPr lang="de-DE" sz="1000" dirty="0">
                <a:effectLst/>
                <a:ea typeface="Arial" panose="020B0604020202020204" pitchFamily="34" charset="0"/>
              </a:rPr>
              <a:t>, </a:t>
            </a:r>
            <a:r>
              <a:rPr lang="en-US" sz="1000" dirty="0">
                <a:effectLst/>
                <a:ea typeface="Times New Roman" panose="02020603050405020304" pitchFamily="18" charset="0"/>
              </a:rPr>
              <a:t>Vivek Rajwanshi</a:t>
            </a:r>
            <a:r>
              <a:rPr lang="en-US" sz="1000" baseline="30000" dirty="0">
                <a:effectLst/>
                <a:ea typeface="Times New Roman" panose="02020603050405020304" pitchFamily="18" charset="0"/>
              </a:rPr>
              <a:t>2</a:t>
            </a:r>
            <a:r>
              <a:rPr lang="de-DE" sz="1000" dirty="0">
                <a:effectLst/>
                <a:ea typeface="Arial" panose="020B0604020202020204" pitchFamily="34" charset="0"/>
              </a:rPr>
              <a:t>, </a:t>
            </a:r>
            <a:r>
              <a:rPr lang="en-US" sz="1000" dirty="0">
                <a:effectLst/>
                <a:ea typeface="Times New Roman" panose="02020603050405020304" pitchFamily="18" charset="0"/>
              </a:rPr>
              <a:t>Hua Tan</a:t>
            </a:r>
            <a:r>
              <a:rPr lang="en-US" sz="1000" baseline="30000" dirty="0">
                <a:effectLst/>
                <a:ea typeface="Times New Roman" panose="02020603050405020304" pitchFamily="18" charset="0"/>
              </a:rPr>
              <a:t>3</a:t>
            </a:r>
            <a:r>
              <a:rPr lang="de-DE" sz="1000" dirty="0">
                <a:effectLst/>
                <a:ea typeface="Arial" panose="020B0604020202020204" pitchFamily="34" charset="0"/>
              </a:rPr>
              <a:t>, </a:t>
            </a:r>
            <a:r>
              <a:rPr lang="en-US" sz="1000" dirty="0" err="1">
                <a:effectLst/>
                <a:ea typeface="Times New Roman" panose="02020603050405020304" pitchFamily="18" charset="0"/>
              </a:rPr>
              <a:t>Yuchun</a:t>
            </a:r>
            <a:r>
              <a:rPr lang="en-US" sz="1000" dirty="0">
                <a:effectLst/>
                <a:ea typeface="Times New Roman" panose="02020603050405020304" pitchFamily="18" charset="0"/>
              </a:rPr>
              <a:t> Nie</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Cheng Kao</a:t>
            </a:r>
            <a:r>
              <a:rPr lang="en-US" sz="1000" baseline="30000" dirty="0">
                <a:effectLst/>
                <a:ea typeface="Times New Roman" panose="02020603050405020304" pitchFamily="18" charset="0"/>
              </a:rPr>
              <a:t>4</a:t>
            </a:r>
            <a:r>
              <a:rPr lang="de-DE" sz="1000" dirty="0">
                <a:effectLst/>
                <a:ea typeface="Arial" panose="020B0604020202020204" pitchFamily="34" charset="0"/>
              </a:rPr>
              <a:t>, </a:t>
            </a:r>
            <a:r>
              <a:rPr lang="en-US" sz="1000" dirty="0" err="1">
                <a:effectLst/>
                <a:ea typeface="Times New Roman" panose="02020603050405020304" pitchFamily="18" charset="0"/>
              </a:rPr>
              <a:t>Suping</a:t>
            </a:r>
            <a:r>
              <a:rPr lang="en-US" sz="1000" dirty="0">
                <a:effectLst/>
                <a:ea typeface="Times New Roman" panose="02020603050405020304" pitchFamily="18" charset="0"/>
              </a:rPr>
              <a:t> Ren</a:t>
            </a:r>
            <a:r>
              <a:rPr lang="en-US" sz="1000" baseline="30000" dirty="0">
                <a:effectLst/>
                <a:ea typeface="Times New Roman" panose="02020603050405020304" pitchFamily="18" charset="0"/>
              </a:rPr>
              <a:t>3</a:t>
            </a:r>
            <a:r>
              <a:rPr lang="de-DE" sz="1000" dirty="0">
                <a:effectLst/>
                <a:ea typeface="Arial" panose="020B0604020202020204" pitchFamily="34" charset="0"/>
              </a:rPr>
              <a:t>, </a:t>
            </a:r>
            <a:r>
              <a:rPr lang="en-US" sz="1000" dirty="0">
                <a:effectLst/>
                <a:ea typeface="Times New Roman" panose="02020603050405020304" pitchFamily="18" charset="0"/>
              </a:rPr>
              <a:t>John Cortez</a:t>
            </a:r>
            <a:r>
              <a:rPr lang="en-US" sz="1000" baseline="30000" dirty="0">
                <a:effectLst/>
                <a:ea typeface="Times New Roman" panose="02020603050405020304" pitchFamily="18" charset="0"/>
              </a:rPr>
              <a:t>2</a:t>
            </a:r>
            <a:r>
              <a:rPr lang="de-DE" sz="1000" dirty="0">
                <a:effectLst/>
                <a:ea typeface="Arial" panose="020B0604020202020204" pitchFamily="34" charset="0"/>
              </a:rPr>
              <a:t>, </a:t>
            </a:r>
            <a:r>
              <a:rPr lang="en-US" sz="1000" dirty="0">
                <a:effectLst/>
                <a:ea typeface="Times New Roman" panose="02020603050405020304" pitchFamily="18" charset="0"/>
              </a:rPr>
              <a:t>David Smith</a:t>
            </a:r>
            <a:r>
              <a:rPr lang="en-US" sz="1000" baseline="30000" dirty="0">
                <a:effectLst/>
                <a:ea typeface="Times New Roman" panose="02020603050405020304" pitchFamily="18" charset="0"/>
              </a:rPr>
              <a:t>5</a:t>
            </a:r>
            <a:r>
              <a:rPr lang="de-DE" sz="1000" dirty="0">
                <a:effectLst/>
                <a:ea typeface="Arial" panose="020B0604020202020204" pitchFamily="34" charset="0"/>
              </a:rPr>
              <a:t>, </a:t>
            </a:r>
            <a:r>
              <a:rPr lang="en-US" sz="1000" dirty="0">
                <a:effectLst/>
                <a:ea typeface="Times New Roman" panose="02020603050405020304" pitchFamily="18" charset="0"/>
              </a:rPr>
              <a:t>Julian Symons</a:t>
            </a:r>
            <a:r>
              <a:rPr lang="en-US" sz="1000" baseline="30000" dirty="0">
                <a:effectLst/>
                <a:ea typeface="Times New Roman" panose="02020603050405020304" pitchFamily="18" charset="0"/>
              </a:rPr>
              <a:t>6</a:t>
            </a:r>
            <a:r>
              <a:rPr lang="de-DE" sz="1000" dirty="0">
                <a:effectLst/>
                <a:ea typeface="Arial" panose="020B0604020202020204" pitchFamily="34" charset="0"/>
              </a:rPr>
              <a:t>, </a:t>
            </a:r>
            <a:r>
              <a:rPr lang="en-US" sz="1000" dirty="0">
                <a:effectLst/>
                <a:ea typeface="Times New Roman" panose="02020603050405020304" pitchFamily="18" charset="0"/>
              </a:rPr>
              <a:t>Lawrence Blatt</a:t>
            </a:r>
            <a:r>
              <a:rPr lang="en-US" sz="1000" baseline="30000" dirty="0">
                <a:effectLst/>
                <a:ea typeface="Times New Roman" panose="02020603050405020304" pitchFamily="18" charset="0"/>
              </a:rPr>
              <a:t>7</a:t>
            </a:r>
            <a:r>
              <a:rPr lang="de-DE" sz="1000" dirty="0">
                <a:effectLst/>
                <a:ea typeface="Arial" panose="020B0604020202020204" pitchFamily="34" charset="0"/>
              </a:rPr>
              <a:t>, </a:t>
            </a:r>
            <a:r>
              <a:rPr lang="en-US" sz="1000" dirty="0">
                <a:effectLst/>
                <a:ea typeface="Times New Roman" panose="02020603050405020304" pitchFamily="18" charset="0"/>
              </a:rPr>
              <a:t>Leonid Beigelman</a:t>
            </a:r>
            <a:r>
              <a:rPr lang="en-US" sz="1000" baseline="30000" dirty="0">
                <a:effectLst/>
                <a:ea typeface="Times New Roman" panose="02020603050405020304" pitchFamily="18" charset="0"/>
              </a:rPr>
              <a:t>7</a:t>
            </a:r>
            <a:endParaRPr lang="en-GB" sz="1000" dirty="0">
              <a:effectLst/>
              <a:ea typeface="Times New Roman" panose="02020603050405020304" pitchFamily="18" charset="0"/>
            </a:endParaRPr>
          </a:p>
          <a:p>
            <a:pPr marL="0" indent="0" algn="just">
              <a:spcAft>
                <a:spcPts val="0"/>
              </a:spcAft>
              <a:buNone/>
            </a:pPr>
            <a:r>
              <a:rPr lang="en-US" sz="1000" i="1" baseline="30000" dirty="0">
                <a:effectLst/>
                <a:ea typeface="Times New Roman" panose="02020603050405020304" pitchFamily="18" charset="0"/>
              </a:rPr>
              <a:t>1</a:t>
            </a:r>
            <a:r>
              <a:rPr lang="en-US" sz="1000" i="1" dirty="0">
                <a:effectLst/>
                <a:ea typeface="Times New Roman" panose="02020603050405020304" pitchFamily="18" charset="0"/>
              </a:rPr>
              <a:t>Aligos Therapeutics, Inc., Oligonucleotide Biology, South San Francisco, United States</a:t>
            </a:r>
            <a:r>
              <a:rPr lang="de-DE" sz="1000" dirty="0">
                <a:effectLst/>
                <a:ea typeface="Arial" panose="020B0604020202020204" pitchFamily="34" charset="0"/>
              </a:rPr>
              <a:t>, </a:t>
            </a:r>
            <a:r>
              <a:rPr lang="en-US" sz="1000" i="1" baseline="30000" dirty="0">
                <a:effectLst/>
                <a:ea typeface="Times New Roman" panose="02020603050405020304" pitchFamily="18" charset="0"/>
              </a:rPr>
              <a:t>2</a:t>
            </a:r>
            <a:r>
              <a:rPr lang="en-US" sz="1000" i="1" dirty="0">
                <a:effectLst/>
                <a:ea typeface="Times New Roman" panose="02020603050405020304" pitchFamily="18" charset="0"/>
              </a:rPr>
              <a:t>Aligos Therapeutics, Inc., Oligonucleotide Chemistry, South San Francisco, United States</a:t>
            </a:r>
            <a:r>
              <a:rPr lang="de-DE" sz="1000" dirty="0">
                <a:effectLst/>
                <a:ea typeface="Arial" panose="020B0604020202020204" pitchFamily="34" charset="0"/>
              </a:rPr>
              <a:t>, </a:t>
            </a:r>
            <a:r>
              <a:rPr lang="en-US" sz="1000" i="1" baseline="30000" dirty="0">
                <a:effectLst/>
                <a:ea typeface="Times New Roman" panose="02020603050405020304" pitchFamily="18" charset="0"/>
              </a:rPr>
              <a:t>3</a:t>
            </a:r>
            <a:r>
              <a:rPr lang="en-US" sz="1000" i="1" dirty="0">
                <a:effectLst/>
                <a:ea typeface="Times New Roman" panose="02020603050405020304" pitchFamily="18" charset="0"/>
              </a:rPr>
              <a:t>Aligos Therapeutics, Inc., Virology, South San Francisco, United States</a:t>
            </a:r>
            <a:r>
              <a:rPr lang="de-DE" sz="1000" dirty="0">
                <a:effectLst/>
                <a:ea typeface="Arial" panose="020B0604020202020204" pitchFamily="34" charset="0"/>
              </a:rPr>
              <a:t>, </a:t>
            </a:r>
            <a:r>
              <a:rPr lang="en-US" sz="1000" i="1" baseline="30000" dirty="0">
                <a:effectLst/>
                <a:ea typeface="Times New Roman" panose="02020603050405020304" pitchFamily="18" charset="0"/>
              </a:rPr>
              <a:t>4</a:t>
            </a:r>
            <a:r>
              <a:rPr lang="en-US" sz="1000" i="1" dirty="0">
                <a:effectLst/>
                <a:ea typeface="Times New Roman" panose="02020603050405020304" pitchFamily="18" charset="0"/>
              </a:rPr>
              <a:t>Aligos Therapeutics, Inc., Biochemistry, South San Francisco, United States</a:t>
            </a:r>
            <a:r>
              <a:rPr lang="de-DE" sz="1000" dirty="0">
                <a:effectLst/>
                <a:ea typeface="Arial" panose="020B0604020202020204" pitchFamily="34" charset="0"/>
              </a:rPr>
              <a:t>, </a:t>
            </a:r>
            <a:r>
              <a:rPr lang="en-US" sz="1000" i="1" baseline="30000" dirty="0">
                <a:effectLst/>
                <a:ea typeface="Times New Roman" panose="02020603050405020304" pitchFamily="18" charset="0"/>
              </a:rPr>
              <a:t>5</a:t>
            </a:r>
            <a:r>
              <a:rPr lang="en-US" sz="1000" i="1" dirty="0">
                <a:effectLst/>
                <a:ea typeface="Times New Roman" panose="02020603050405020304" pitchFamily="18" charset="0"/>
              </a:rPr>
              <a:t>Aligos Therapeutics, Inc., Chemical Operations, South San Francisco, United States</a:t>
            </a:r>
            <a:r>
              <a:rPr lang="de-DE" sz="1000" dirty="0">
                <a:effectLst/>
                <a:ea typeface="Arial" panose="020B0604020202020204" pitchFamily="34" charset="0"/>
              </a:rPr>
              <a:t>, </a:t>
            </a:r>
            <a:r>
              <a:rPr lang="en-US" sz="1000" i="1" baseline="30000" dirty="0">
                <a:effectLst/>
                <a:ea typeface="Times New Roman" panose="02020603050405020304" pitchFamily="18" charset="0"/>
              </a:rPr>
              <a:t>6</a:t>
            </a:r>
            <a:r>
              <a:rPr lang="en-US" sz="1000" i="1" dirty="0">
                <a:effectLst/>
                <a:ea typeface="Times New Roman" panose="02020603050405020304" pitchFamily="18" charset="0"/>
              </a:rPr>
              <a:t>Aligos Therapeutics, Inc., Chief Scientific Officer, South San Francisco, United States</a:t>
            </a:r>
            <a:r>
              <a:rPr lang="de-DE" sz="1000" dirty="0">
                <a:effectLst/>
                <a:ea typeface="Arial" panose="020B0604020202020204" pitchFamily="34" charset="0"/>
              </a:rPr>
              <a:t>, </a:t>
            </a:r>
            <a:r>
              <a:rPr lang="en-US" sz="1000" i="1" baseline="30000" dirty="0">
                <a:effectLst/>
                <a:ea typeface="Times New Roman" panose="02020603050405020304" pitchFamily="18" charset="0"/>
              </a:rPr>
              <a:t>7</a:t>
            </a:r>
            <a:r>
              <a:rPr lang="en-US" sz="1000" i="1" dirty="0">
                <a:effectLst/>
                <a:ea typeface="Times New Roman" panose="02020603050405020304" pitchFamily="18" charset="0"/>
              </a:rPr>
              <a:t>Aligos Therapeutics, Inc., President, South San Francisco, United States</a:t>
            </a:r>
            <a:endParaRPr lang="en-GB" sz="1000" dirty="0">
              <a:effectLst/>
              <a:ea typeface="Times New Roman" panose="02020603050405020304" pitchFamily="18" charset="0"/>
            </a:endParaRPr>
          </a:p>
          <a:p>
            <a:pPr marL="0" indent="0" algn="just">
              <a:spcAft>
                <a:spcPts val="0"/>
              </a:spcAft>
              <a:buNone/>
            </a:pPr>
            <a:r>
              <a:rPr lang="en-US" sz="1000" dirty="0">
                <a:effectLst/>
                <a:ea typeface="Times New Roman" panose="02020603050405020304" pitchFamily="18" charset="0"/>
              </a:rPr>
              <a:t>Email:</a:t>
            </a:r>
            <a:r>
              <a:rPr lang="en-US" sz="1000" i="1" dirty="0">
                <a:effectLst/>
                <a:ea typeface="Times New Roman" panose="02020603050405020304" pitchFamily="18" charset="0"/>
              </a:rPr>
              <a:t> </a:t>
            </a:r>
            <a:r>
              <a:rPr lang="en-US" sz="1000" dirty="0">
                <a:effectLst/>
                <a:ea typeface="Times New Roman" panose="02020603050405020304" pitchFamily="18" charset="0"/>
              </a:rPr>
              <a:t>mfitzgerald@aligos.com</a:t>
            </a:r>
            <a:endParaRPr lang="en-GB" sz="1000" dirty="0">
              <a:effectLst/>
              <a:ea typeface="Times New Roman" panose="02020603050405020304" pitchFamily="18" charset="0"/>
            </a:endParaRPr>
          </a:p>
          <a:p>
            <a:pPr marL="0" indent="0" algn="just">
              <a:spcAft>
                <a:spcPts val="0"/>
              </a:spcAft>
              <a:buNone/>
            </a:pPr>
            <a:r>
              <a:rPr lang="en-US" sz="1000" b="1" dirty="0">
                <a:effectLst/>
                <a:ea typeface="Times New Roman" panose="02020603050405020304" pitchFamily="18" charset="0"/>
              </a:rPr>
              <a:t>  </a:t>
            </a:r>
            <a:endParaRPr lang="en-GB" sz="1000" dirty="0">
              <a:effectLst/>
              <a:ea typeface="Times New Roman" panose="02020603050405020304" pitchFamily="18" charset="0"/>
            </a:endParaRPr>
          </a:p>
          <a:p>
            <a:pPr marL="0" indent="0" algn="just">
              <a:lnSpc>
                <a:spcPct val="115000"/>
              </a:lnSpc>
              <a:spcAft>
                <a:spcPts val="0"/>
              </a:spcAft>
              <a:buNone/>
            </a:pPr>
            <a:r>
              <a:rPr lang="en-US" sz="1000" b="1" dirty="0">
                <a:effectLst/>
                <a:ea typeface="Times New Roman" panose="02020603050405020304" pitchFamily="18" charset="0"/>
              </a:rPr>
              <a:t>Background and aims:</a:t>
            </a:r>
            <a:r>
              <a:rPr lang="en-GB" sz="1000" dirty="0">
                <a:effectLst/>
                <a:ea typeface="Calibri" panose="020F0502020204030204" pitchFamily="34" charset="0"/>
              </a:rPr>
              <a:t> A functional cure for chronic hepatitis B is unavailable, as current therapeutics lack mechanisms for viral surface antigen (HBsAg) reduction. S-antigen Transport-inhibiting Oligonucleotide Polymers (STOPs) reduce HBsAg in vitro and are structurally similar to nucleic acid polymers (NAPs). Novel chemical properties have imparted 20 to 100-fold improvements in potency over clinical stage NAPs. To identify the mechanism for enhanced potency, we investigated the structural features necessary for STOPs antiviral activity via modifications of sequence, length and chemistry.</a:t>
            </a:r>
            <a:endParaRPr lang="en-GB" sz="1000" dirty="0">
              <a:effectLst/>
              <a:ea typeface="Times New Roman" panose="02020603050405020304" pitchFamily="18" charset="0"/>
            </a:endParaRPr>
          </a:p>
          <a:p>
            <a:pPr marL="0" indent="0" algn="just">
              <a:lnSpc>
                <a:spcPct val="115000"/>
              </a:lnSpc>
              <a:spcAft>
                <a:spcPts val="0"/>
              </a:spcAft>
              <a:buNone/>
            </a:pPr>
            <a:endParaRPr lang="en-US" sz="1000" b="1" dirty="0">
              <a:effectLst/>
              <a:ea typeface="Calibri" panose="020F0502020204030204" pitchFamily="34" charset="0"/>
            </a:endParaRPr>
          </a:p>
          <a:p>
            <a:pPr marL="0" indent="0" algn="just">
              <a:lnSpc>
                <a:spcPct val="115000"/>
              </a:lnSpc>
              <a:spcAft>
                <a:spcPts val="0"/>
              </a:spcAft>
              <a:buNone/>
            </a:pPr>
            <a:r>
              <a:rPr lang="en-US" sz="1000" b="1" dirty="0">
                <a:effectLst/>
                <a:ea typeface="Calibri" panose="020F0502020204030204" pitchFamily="34" charset="0"/>
              </a:rPr>
              <a:t>Method:</a:t>
            </a:r>
            <a:r>
              <a:rPr lang="en-US" sz="1000" dirty="0">
                <a:effectLst/>
                <a:ea typeface="Calibri" panose="020F0502020204030204" pitchFamily="34" charset="0"/>
              </a:rPr>
              <a:t> To assess STOPs antiviral activity, HBsAg levels were measured in treated and untreated HBV-infected cells. Briefly, STOPs were transfected into HepG2.2.15 and HBV-infected HepG2-NTCP cells. HBsAg levels and cytotoxicity were measured 6 days post transfection via ELISA and </a:t>
            </a:r>
            <a:r>
              <a:rPr lang="en-US" sz="1000" dirty="0" err="1">
                <a:effectLst/>
                <a:ea typeface="Calibri" panose="020F0502020204030204" pitchFamily="34" charset="0"/>
              </a:rPr>
              <a:t>CellTiter</a:t>
            </a:r>
            <a:r>
              <a:rPr lang="en-US" sz="1000" dirty="0">
                <a:effectLst/>
                <a:ea typeface="Calibri" panose="020F0502020204030204" pitchFamily="34" charset="0"/>
              </a:rPr>
              <a:t> Glo, respectively.</a:t>
            </a:r>
            <a:endParaRPr lang="en-GB" sz="1000" dirty="0">
              <a:effectLst/>
              <a:ea typeface="Times New Roman" panose="02020603050405020304" pitchFamily="18" charset="0"/>
            </a:endParaRPr>
          </a:p>
          <a:p>
            <a:pPr marL="0" indent="0" algn="just">
              <a:lnSpc>
                <a:spcPct val="115000"/>
              </a:lnSpc>
              <a:spcAft>
                <a:spcPts val="0"/>
              </a:spcAft>
              <a:buNone/>
            </a:pPr>
            <a:endParaRPr lang="en-US" sz="1000" b="1" dirty="0">
              <a:effectLst/>
              <a:ea typeface="Calibri" panose="020F0502020204030204" pitchFamily="34" charset="0"/>
            </a:endParaRPr>
          </a:p>
          <a:p>
            <a:pPr marL="0" indent="0" algn="just">
              <a:lnSpc>
                <a:spcPct val="115000"/>
              </a:lnSpc>
              <a:spcAft>
                <a:spcPts val="0"/>
              </a:spcAft>
              <a:buNone/>
            </a:pPr>
            <a:r>
              <a:rPr lang="en-US" sz="1000" b="1" dirty="0">
                <a:effectLst/>
                <a:ea typeface="Calibri" panose="020F0502020204030204" pitchFamily="34" charset="0"/>
              </a:rPr>
              <a:t>Results:</a:t>
            </a:r>
            <a:r>
              <a:rPr lang="en-US" sz="1000" dirty="0">
                <a:effectLst/>
                <a:ea typeface="Calibri" panose="020F0502020204030204" pitchFamily="34" charset="0"/>
              </a:rPr>
              <a:t> ALG-010000 was identified as a potent inhibitor of HBsAg secretion in HepG2.2.15 and infected HepG2-NTCP cells with EC50 values of 4.6 and 5.3 </a:t>
            </a:r>
            <a:r>
              <a:rPr lang="en-US" sz="1000" dirty="0" err="1">
                <a:effectLst/>
                <a:ea typeface="Calibri" panose="020F0502020204030204" pitchFamily="34" charset="0"/>
              </a:rPr>
              <a:t>nM</a:t>
            </a:r>
            <a:r>
              <a:rPr lang="en-US" sz="1000" dirty="0">
                <a:effectLst/>
                <a:ea typeface="Calibri" panose="020F0502020204030204" pitchFamily="34" charset="0"/>
              </a:rPr>
              <a:t> respectively. Varying the length of STOPs from 18-50 nucleotides (</a:t>
            </a:r>
            <a:r>
              <a:rPr lang="en-US" sz="1000" dirty="0" err="1">
                <a:effectLst/>
                <a:ea typeface="Calibri" panose="020F0502020204030204" pitchFamily="34" charset="0"/>
              </a:rPr>
              <a:t>nt</a:t>
            </a:r>
            <a:r>
              <a:rPr lang="en-US" sz="1000" dirty="0">
                <a:effectLst/>
                <a:ea typeface="Calibri" panose="020F0502020204030204" pitchFamily="34" charset="0"/>
              </a:rPr>
              <a:t>) revealed a length dependency on antiviral activity; potency was maintained at lengths &gt;34 </a:t>
            </a:r>
            <a:r>
              <a:rPr lang="en-US" sz="1000" dirty="0" err="1">
                <a:effectLst/>
                <a:ea typeface="Calibri" panose="020F0502020204030204" pitchFamily="34" charset="0"/>
              </a:rPr>
              <a:t>nt</a:t>
            </a:r>
            <a:r>
              <a:rPr lang="en-US" sz="1000" dirty="0">
                <a:effectLst/>
                <a:ea typeface="Calibri" panose="020F0502020204030204" pitchFamily="34" charset="0"/>
              </a:rPr>
              <a:t>, and dramatically reduced at lengths &lt;30 nt. Sequence variations in STOPs were also tested for activity. When the AC dinucleotide repeat of ALG-010000 was changed to alternative repeated bases such as AG, the antiviral activity was completely abolished. Similarly, </a:t>
            </a:r>
            <a:r>
              <a:rPr lang="en-US" sz="1000" dirty="0" err="1">
                <a:effectLst/>
                <a:ea typeface="Calibri" panose="020F0502020204030204" pitchFamily="34" charset="0"/>
              </a:rPr>
              <a:t>polyA</a:t>
            </a:r>
            <a:r>
              <a:rPr lang="en-US" sz="1000" dirty="0">
                <a:effectLst/>
                <a:ea typeface="Calibri" panose="020F0502020204030204" pitchFamily="34" charset="0"/>
              </a:rPr>
              <a:t> and </a:t>
            </a:r>
            <a:r>
              <a:rPr lang="en-US" sz="1000" dirty="0" err="1">
                <a:effectLst/>
                <a:ea typeface="Calibri" panose="020F0502020204030204" pitchFamily="34" charset="0"/>
              </a:rPr>
              <a:t>polyC</a:t>
            </a:r>
            <a:r>
              <a:rPr lang="en-US" sz="1000" dirty="0">
                <a:effectLst/>
                <a:ea typeface="Calibri" panose="020F0502020204030204" pitchFamily="34" charset="0"/>
              </a:rPr>
              <a:t> sequences were inactive, in contrast to the reported activity for NAPs. However, when the base identities were maintained, such as with a CA repeat, activity was similar to ALG-010000. Interestingly, when the optimal length was maintained, </a:t>
            </a:r>
            <a:r>
              <a:rPr lang="en-US" sz="1000" dirty="0" err="1">
                <a:effectLst/>
                <a:ea typeface="Calibri" panose="020F0502020204030204" pitchFamily="34" charset="0"/>
              </a:rPr>
              <a:t>polyA</a:t>
            </a:r>
            <a:r>
              <a:rPr lang="en-US" sz="1000" dirty="0">
                <a:effectLst/>
                <a:ea typeface="Calibri" panose="020F0502020204030204" pitchFamily="34" charset="0"/>
              </a:rPr>
              <a:t> stretches replacing 2-5 dinucleotide repeats at the flanks of the oligonucleotide were tolerated while </a:t>
            </a:r>
            <a:r>
              <a:rPr lang="en-US" sz="1000" dirty="0" err="1">
                <a:effectLst/>
                <a:ea typeface="Calibri" panose="020F0502020204030204" pitchFamily="34" charset="0"/>
              </a:rPr>
              <a:t>polyC</a:t>
            </a:r>
            <a:r>
              <a:rPr lang="en-US" sz="1000" dirty="0">
                <a:effectLst/>
                <a:ea typeface="Calibri" panose="020F0502020204030204" pitchFamily="34" charset="0"/>
              </a:rPr>
              <a:t> stretches were not. In addition to length and sequence, backbone and sugar chemistry were modified. Potency was improved with site specific incorporation of backbone chemistries such as a stereospecific </a:t>
            </a:r>
            <a:r>
              <a:rPr lang="en-US" sz="1000" dirty="0" err="1">
                <a:effectLst/>
                <a:ea typeface="Calibri" panose="020F0502020204030204" pitchFamily="34" charset="0"/>
              </a:rPr>
              <a:t>phosphorothioate</a:t>
            </a:r>
            <a:r>
              <a:rPr lang="en-US" sz="1000" dirty="0">
                <a:effectLst/>
                <a:ea typeface="Calibri" panose="020F0502020204030204" pitchFamily="34" charset="0"/>
              </a:rPr>
              <a:t> bond.</a:t>
            </a:r>
            <a:endParaRPr lang="en-GB" sz="1000" dirty="0">
              <a:effectLst/>
              <a:ea typeface="Times New Roman" panose="02020603050405020304" pitchFamily="18" charset="0"/>
            </a:endParaRPr>
          </a:p>
          <a:p>
            <a:pPr marL="0" indent="0" algn="just">
              <a:lnSpc>
                <a:spcPct val="115000"/>
              </a:lnSpc>
              <a:spcAft>
                <a:spcPts val="0"/>
              </a:spcAft>
              <a:buNone/>
            </a:pPr>
            <a:endParaRPr lang="en-US" sz="1000" b="1" dirty="0">
              <a:effectLst/>
              <a:ea typeface="Calibri" panose="020F0502020204030204" pitchFamily="34" charset="0"/>
            </a:endParaRPr>
          </a:p>
          <a:p>
            <a:pPr marL="0" indent="0" algn="just">
              <a:lnSpc>
                <a:spcPct val="115000"/>
              </a:lnSpc>
              <a:spcAft>
                <a:spcPts val="0"/>
              </a:spcAft>
              <a:buNone/>
            </a:pPr>
            <a:r>
              <a:rPr lang="en-US" sz="1000" b="1" dirty="0">
                <a:effectLst/>
                <a:ea typeface="Calibri" panose="020F0502020204030204" pitchFamily="34" charset="0"/>
              </a:rPr>
              <a:t>Conclusion:</a:t>
            </a:r>
            <a:r>
              <a:rPr lang="en-US" sz="1000" dirty="0">
                <a:effectLst/>
                <a:ea typeface="Calibri" panose="020F0502020204030204" pitchFamily="34" charset="0"/>
              </a:rPr>
              <a:t> We have demonstrated that STOPs potency is length and sequence dependent, requiring a minimal length of 34 </a:t>
            </a:r>
            <a:r>
              <a:rPr lang="en-US" sz="1000" dirty="0" err="1">
                <a:effectLst/>
                <a:ea typeface="Calibri" panose="020F0502020204030204" pitchFamily="34" charset="0"/>
              </a:rPr>
              <a:t>nt</a:t>
            </a:r>
            <a:r>
              <a:rPr lang="en-US" sz="1000" dirty="0">
                <a:effectLst/>
                <a:ea typeface="Calibri" panose="020F0502020204030204" pitchFamily="34" charset="0"/>
              </a:rPr>
              <a:t> and a minimal AC dinucleotide composition of 50%. Chemistries that improve antiviral activity have also been identified. Collectively, these defined structural elements provide a framework for STOPs design and are important for their advancement. Further exploration is ongoing.</a:t>
            </a:r>
            <a:endParaRPr lang="en-GB" sz="1000" dirty="0">
              <a:effectLs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928199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US" sz="1000" b="0" i="1" u="none" strike="noStrike" kern="1200" cap="none" spc="0" normalizeH="0" baseline="0" noProof="0" dirty="0">
                <a:ln>
                  <a:noFill/>
                </a:ln>
                <a:solidFill>
                  <a:prstClr val="black"/>
                </a:solidFill>
                <a:effectLst/>
                <a:uLnTx/>
                <a:uFillTx/>
              </a:rPr>
              <a:t>Abbreviations: A, adenine; C, cytosine; EC</a:t>
            </a:r>
            <a:r>
              <a:rPr kumimoji="0" lang="en-US" sz="1000" b="0" i="1" u="none" strike="noStrike" kern="1200" cap="none" spc="0" normalizeH="0" baseline="-25000" noProof="0" dirty="0">
                <a:ln>
                  <a:noFill/>
                </a:ln>
                <a:solidFill>
                  <a:prstClr val="black"/>
                </a:solidFill>
                <a:effectLst/>
                <a:uLnTx/>
                <a:uFillTx/>
              </a:rPr>
              <a:t>50</a:t>
            </a:r>
            <a:r>
              <a:rPr kumimoji="0" lang="en-US" sz="1000" b="0" i="1" u="none" strike="noStrike" kern="1200" cap="none" spc="0" normalizeH="0" baseline="0" noProof="0" dirty="0">
                <a:ln>
                  <a:noFill/>
                </a:ln>
                <a:solidFill>
                  <a:prstClr val="black"/>
                </a:solidFill>
                <a:effectLst/>
                <a:uLnTx/>
                <a:uFillTx/>
              </a:rPr>
              <a:t>, half maximal effective concentration; G, guanine; HBsAg, hepatitis B surface antigen; NAP, nucleic acid polymer; STOP, s-antigen transport-inhibiting oligonucleotide polymer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US" sz="1000" b="0" i="1"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SAT449</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Structural requirements for S-antigen transport-inhibiting oligonucleotide polymer inhibition of hepatitis B surface antigen secretion</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sng" strike="noStrike" kern="1200" cap="none" spc="0" normalizeH="0" baseline="0" noProof="0" dirty="0">
                <a:ln>
                  <a:noFill/>
                </a:ln>
                <a:solidFill>
                  <a:prstClr val="black"/>
                </a:solidFill>
                <a:effectLst/>
                <a:uLnTx/>
                <a:uFillTx/>
                <a:ea typeface="Times New Roman" panose="02020603050405020304" pitchFamily="18" charset="0"/>
              </a:rPr>
              <a:t>Megan Fitzgerald</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err="1">
                <a:ln>
                  <a:noFill/>
                </a:ln>
                <a:solidFill>
                  <a:prstClr val="black"/>
                </a:solidFill>
                <a:effectLst/>
                <a:uLnTx/>
                <a:uFillTx/>
                <a:ea typeface="Times New Roman" panose="02020603050405020304" pitchFamily="18" charset="0"/>
              </a:rPr>
              <a:t>Jin</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 Hong</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Rajendra Pandey</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2</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Vivek Rajwanshi</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2</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Hua Tan</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3</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err="1">
                <a:ln>
                  <a:noFill/>
                </a:ln>
                <a:solidFill>
                  <a:prstClr val="black"/>
                </a:solidFill>
                <a:effectLst/>
                <a:uLnTx/>
                <a:uFillTx/>
                <a:ea typeface="Times New Roman" panose="02020603050405020304" pitchFamily="18" charset="0"/>
              </a:rPr>
              <a:t>Yuchun</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 Nie</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Cheng Kao</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4</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err="1">
                <a:ln>
                  <a:noFill/>
                </a:ln>
                <a:solidFill>
                  <a:prstClr val="black"/>
                </a:solidFill>
                <a:effectLst/>
                <a:uLnTx/>
                <a:uFillTx/>
                <a:ea typeface="Times New Roman" panose="02020603050405020304" pitchFamily="18" charset="0"/>
              </a:rPr>
              <a:t>Suping</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 Ren</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3</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John Cortez</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2</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David Smith</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5</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Julian Symons</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6</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Lawrence Blatt</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7</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Leonid Beigelman</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7</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Aligos Therapeutics, Inc., Oligonucleotide Biology, South San Francisco, United States</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2</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Aligos Therapeutics, Inc., Oligonucleotide Chemistry, South San Francisco, United States</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3</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Aligos Therapeutics, Inc., Virology, South San Francisco, United States</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4</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Aligos Therapeutics, Inc., Biochemistry, South San Francisco, United States</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5</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Aligos Therapeutics, Inc., Chemical Operations, South San Francisco, United States</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6</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Aligos Therapeutics, Inc., Chief Scientific Officer, South San Francisco, United States</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7</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Aligos Therapeutics, Inc., President, South San Francisco, United States</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Email:</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mfitzgerald@aligos.com</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  </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Background and aims:</a:t>
            </a:r>
            <a:r>
              <a:rPr kumimoji="0" lang="en-GB" sz="1000" b="0" i="0" u="none" strike="noStrike" kern="1200" cap="none" spc="0" normalizeH="0" baseline="0" noProof="0" dirty="0">
                <a:ln>
                  <a:noFill/>
                </a:ln>
                <a:solidFill>
                  <a:prstClr val="black"/>
                </a:solidFill>
                <a:effectLst/>
                <a:uLnTx/>
                <a:uFillTx/>
                <a:ea typeface="Calibri" panose="020F0502020204030204" pitchFamily="34" charset="0"/>
              </a:rPr>
              <a:t> A functional cure for chronic hepatitis B is unavailable, as current therapeutics lack mechanisms for viral surface antigen (HBsAg) reduction. S-antigen Transport-inhibiting Oligonucleotide Polymers (STOPs) reduce HBsAg in vitro and are structurally similar to nucleic acid polymers (NAPs). Novel chemical properties have imparted 20 to 100-fold improvements in potency over clinical stage NAPs. To identify the mechanism for enhanced potency, we investigated the structural features necessary for STOPs antiviral activity via modifications of sequence, length and chemistry.</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ea typeface="Calibri" panose="020F0502020204030204" pitchFamily="34"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Calibri" panose="020F0502020204030204" pitchFamily="34" charset="0"/>
              </a:rPr>
              <a:t>Method:</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To assess STOPs antiviral activity, HBsAg levels were measured in treated and untreated HBV-infected cells. Briefly, STOPs were transfected into HepG2.2.15 and HBV-infected HepG2-NTCP cells. HBsAg levels and cytotoxicity were measured 6 days post transfection via ELISA and </a:t>
            </a:r>
            <a:r>
              <a:rPr kumimoji="0" lang="en-US" sz="1000" b="0" i="0" u="none" strike="noStrike" kern="1200" cap="none" spc="0" normalizeH="0" baseline="0" noProof="0" dirty="0" err="1">
                <a:ln>
                  <a:noFill/>
                </a:ln>
                <a:solidFill>
                  <a:prstClr val="black"/>
                </a:solidFill>
                <a:effectLst/>
                <a:uLnTx/>
                <a:uFillTx/>
                <a:ea typeface="Calibri" panose="020F0502020204030204" pitchFamily="34" charset="0"/>
              </a:rPr>
              <a:t>CellTiter</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Glo, respectively.</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ea typeface="Calibri" panose="020F0502020204030204" pitchFamily="34"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Calibri" panose="020F0502020204030204" pitchFamily="34" charset="0"/>
              </a:rPr>
              <a:t>Results:</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ALG-010000 was identified as a potent inhibitor of HBsAg secretion in HepG2.2.15 and infected HepG2-NTCP cells with EC50 values of 4.6 and 5.3 </a:t>
            </a:r>
            <a:r>
              <a:rPr kumimoji="0" lang="en-US" sz="1000" b="0" i="0" u="none" strike="noStrike" kern="1200" cap="none" spc="0" normalizeH="0" baseline="0" noProof="0" dirty="0" err="1">
                <a:ln>
                  <a:noFill/>
                </a:ln>
                <a:solidFill>
                  <a:prstClr val="black"/>
                </a:solidFill>
                <a:effectLst/>
                <a:uLnTx/>
                <a:uFillTx/>
                <a:ea typeface="Calibri" panose="020F0502020204030204" pitchFamily="34" charset="0"/>
              </a:rPr>
              <a:t>nM</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respectively. Varying the length of STOPs from 18-50 nucleotides (</a:t>
            </a:r>
            <a:r>
              <a:rPr kumimoji="0" lang="en-US" sz="1000" b="0" i="0" u="none" strike="noStrike" kern="1200" cap="none" spc="0" normalizeH="0" baseline="0" noProof="0" dirty="0" err="1">
                <a:ln>
                  <a:noFill/>
                </a:ln>
                <a:solidFill>
                  <a:prstClr val="black"/>
                </a:solidFill>
                <a:effectLst/>
                <a:uLnTx/>
                <a:uFillTx/>
                <a:ea typeface="Calibri" panose="020F0502020204030204" pitchFamily="34" charset="0"/>
              </a:rPr>
              <a:t>nt</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revealed a length dependency on antiviral activity; potency was maintained at lengths &gt;34 </a:t>
            </a:r>
            <a:r>
              <a:rPr kumimoji="0" lang="en-US" sz="1000" b="0" i="0" u="none" strike="noStrike" kern="1200" cap="none" spc="0" normalizeH="0" baseline="0" noProof="0" dirty="0" err="1">
                <a:ln>
                  <a:noFill/>
                </a:ln>
                <a:solidFill>
                  <a:prstClr val="black"/>
                </a:solidFill>
                <a:effectLst/>
                <a:uLnTx/>
                <a:uFillTx/>
                <a:ea typeface="Calibri" panose="020F0502020204030204" pitchFamily="34" charset="0"/>
              </a:rPr>
              <a:t>nt</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and dramatically reduced at lengths &lt;30 nt. Sequence variations in STOPs were also tested for activity. When the AC dinucleotide repeat of ALG-010000 was changed to alternative repeated bases such as AG, the antiviral activity was completely abolished. Similarly, </a:t>
            </a:r>
            <a:r>
              <a:rPr kumimoji="0" lang="en-US" sz="1000" b="0" i="0" u="none" strike="noStrike" kern="1200" cap="none" spc="0" normalizeH="0" baseline="0" noProof="0" dirty="0" err="1">
                <a:ln>
                  <a:noFill/>
                </a:ln>
                <a:solidFill>
                  <a:prstClr val="black"/>
                </a:solidFill>
                <a:effectLst/>
                <a:uLnTx/>
                <a:uFillTx/>
                <a:ea typeface="Calibri" panose="020F0502020204030204" pitchFamily="34" charset="0"/>
              </a:rPr>
              <a:t>polyA</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and </a:t>
            </a:r>
            <a:r>
              <a:rPr kumimoji="0" lang="en-US" sz="1000" b="0" i="0" u="none" strike="noStrike" kern="1200" cap="none" spc="0" normalizeH="0" baseline="0" noProof="0" dirty="0" err="1">
                <a:ln>
                  <a:noFill/>
                </a:ln>
                <a:solidFill>
                  <a:prstClr val="black"/>
                </a:solidFill>
                <a:effectLst/>
                <a:uLnTx/>
                <a:uFillTx/>
                <a:ea typeface="Calibri" panose="020F0502020204030204" pitchFamily="34" charset="0"/>
              </a:rPr>
              <a:t>polyC</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sequences were inactive, in contrast to the reported activity for NAPs. However, when the base identities were maintained, such as with a CA repeat, activity was similar to ALG-010000. Interestingly, when the optimal length was maintained, </a:t>
            </a:r>
            <a:r>
              <a:rPr kumimoji="0" lang="en-US" sz="1000" b="0" i="0" u="none" strike="noStrike" kern="1200" cap="none" spc="0" normalizeH="0" baseline="0" noProof="0" dirty="0" err="1">
                <a:ln>
                  <a:noFill/>
                </a:ln>
                <a:solidFill>
                  <a:prstClr val="black"/>
                </a:solidFill>
                <a:effectLst/>
                <a:uLnTx/>
                <a:uFillTx/>
                <a:ea typeface="Calibri" panose="020F0502020204030204" pitchFamily="34" charset="0"/>
              </a:rPr>
              <a:t>polyA</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stretches replacing 2-5 dinucleotide repeats at the flanks of the oligonucleotide were tolerated while </a:t>
            </a:r>
            <a:r>
              <a:rPr kumimoji="0" lang="en-US" sz="1000" b="0" i="0" u="none" strike="noStrike" kern="1200" cap="none" spc="0" normalizeH="0" baseline="0" noProof="0" dirty="0" err="1">
                <a:ln>
                  <a:noFill/>
                </a:ln>
                <a:solidFill>
                  <a:prstClr val="black"/>
                </a:solidFill>
                <a:effectLst/>
                <a:uLnTx/>
                <a:uFillTx/>
                <a:ea typeface="Calibri" panose="020F0502020204030204" pitchFamily="34" charset="0"/>
              </a:rPr>
              <a:t>polyC</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stretches were not. In addition to length and sequence, backbone and sugar chemistry were modified. Potency was improved with site specific incorporation of backbone chemistries such as a stereospecific </a:t>
            </a:r>
            <a:r>
              <a:rPr kumimoji="0" lang="en-US" sz="1000" b="0" i="0" u="none" strike="noStrike" kern="1200" cap="none" spc="0" normalizeH="0" baseline="0" noProof="0" dirty="0" err="1">
                <a:ln>
                  <a:noFill/>
                </a:ln>
                <a:solidFill>
                  <a:prstClr val="black"/>
                </a:solidFill>
                <a:effectLst/>
                <a:uLnTx/>
                <a:uFillTx/>
                <a:ea typeface="Calibri" panose="020F0502020204030204" pitchFamily="34" charset="0"/>
              </a:rPr>
              <a:t>phosphorothioate</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bond.</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ea typeface="Calibri" panose="020F0502020204030204" pitchFamily="34"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Calibri" panose="020F0502020204030204" pitchFamily="34" charset="0"/>
              </a:rPr>
              <a:t>Conclusion:</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We have demonstrated that STOPs potency is length and sequence dependent, requiring a minimal length of 34 </a:t>
            </a:r>
            <a:r>
              <a:rPr kumimoji="0" lang="en-US" sz="1000" b="0" i="0" u="none" strike="noStrike" kern="1200" cap="none" spc="0" normalizeH="0" baseline="0" noProof="0" dirty="0" err="1">
                <a:ln>
                  <a:noFill/>
                </a:ln>
                <a:solidFill>
                  <a:prstClr val="black"/>
                </a:solidFill>
                <a:effectLst/>
                <a:uLnTx/>
                <a:uFillTx/>
                <a:ea typeface="Calibri" panose="020F0502020204030204" pitchFamily="34" charset="0"/>
              </a:rPr>
              <a:t>nt</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and a minimal AC dinucleotide composition of 50%. Chemistries that improve antiviral activity have also been identified. Collectively, these defined structural elements provide a framework for STOPs design and are important for their advancement. Further exploration is ongoing.</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6487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6</a:t>
            </a:fld>
            <a:endParaRPr lang="en-GB" dirty="0"/>
          </a:p>
        </p:txBody>
      </p:sp>
    </p:spTree>
    <p:extLst>
      <p:ext uri="{BB962C8B-B14F-4D97-AF65-F5344CB8AC3E}">
        <p14:creationId xmlns:p14="http://schemas.microsoft.com/office/powerpoint/2010/main" val="660858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7</a:t>
            </a:fld>
            <a:endParaRPr lang="en-GB" dirty="0"/>
          </a:p>
        </p:txBody>
      </p:sp>
    </p:spTree>
    <p:extLst>
      <p:ext uri="{BB962C8B-B14F-4D97-AF65-F5344CB8AC3E}">
        <p14:creationId xmlns:p14="http://schemas.microsoft.com/office/powerpoint/2010/main" val="998685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base">
              <a:buNone/>
            </a:pPr>
            <a:r>
              <a:rPr lang="en-US" sz="1000" b="0" i="1" kern="1200" dirty="0">
                <a:solidFill>
                  <a:schemeClr val="tx1"/>
                </a:solidFill>
                <a:effectLst/>
              </a:rPr>
              <a:t>Abbreviations: CAM, capsid assembly modulator; HBcAg, hepatitis B core antigen</a:t>
            </a:r>
            <a:endParaRPr lang="en-US" sz="1000" b="1" i="0" kern="1200" dirty="0">
              <a:solidFill>
                <a:schemeClr val="tx1"/>
              </a:solidFill>
              <a:effectLst/>
            </a:endParaRPr>
          </a:p>
          <a:p>
            <a:pPr marL="0" indent="0" rtl="0" fontAlgn="base">
              <a:buNone/>
            </a:pPr>
            <a:endParaRPr lang="en-US" sz="1000" b="1" i="0" kern="1200" dirty="0">
              <a:solidFill>
                <a:schemeClr val="tx1"/>
              </a:solidFill>
              <a:effectLst/>
            </a:endParaRPr>
          </a:p>
          <a:p>
            <a:pPr marL="0" indent="0" rtl="0" fontAlgn="base">
              <a:buNone/>
            </a:pPr>
            <a:r>
              <a:rPr lang="en-US" sz="1000" b="1" i="0" kern="1200" dirty="0">
                <a:solidFill>
                  <a:schemeClr val="tx1"/>
                </a:solidFill>
                <a:effectLst/>
              </a:rPr>
              <a:t>AS001</a:t>
            </a:r>
            <a:r>
              <a:rPr lang="en-US" sz="1000" b="0" i="0" kern="1200" dirty="0">
                <a:solidFill>
                  <a:schemeClr val="tx1"/>
                </a:solidFill>
                <a:effectLst/>
              </a:rPr>
              <a:t> </a:t>
            </a:r>
          </a:p>
          <a:p>
            <a:pPr marL="0" indent="0" algn="just">
              <a:spcAft>
                <a:spcPts val="0"/>
              </a:spcAft>
              <a:buNone/>
            </a:pPr>
            <a:r>
              <a:rPr lang="en-US" sz="1000" b="1" dirty="0">
                <a:effectLst/>
                <a:ea typeface="Times New Roman" panose="02020603050405020304" pitchFamily="18" charset="0"/>
              </a:rPr>
              <a:t>Preclinical assessment of capsid assembly modulators (CAMs) of varying potency revealed a novel class of picomolar-acting CAMs inducing neither significant HBcAg cytoplasmic retention nor adverse interactions with HBcAg-specific adaptive immunity</a:t>
            </a:r>
            <a:endParaRPr lang="en-GB" sz="1000" dirty="0">
              <a:effectLst/>
              <a:ea typeface="Times New Roman" panose="02020603050405020304" pitchFamily="18" charset="0"/>
            </a:endParaRPr>
          </a:p>
          <a:p>
            <a:pPr marL="0" indent="0" algn="just">
              <a:spcAft>
                <a:spcPts val="0"/>
              </a:spcAft>
              <a:buNone/>
            </a:pPr>
            <a:r>
              <a:rPr lang="en-US" sz="1000" dirty="0">
                <a:effectLst/>
                <a:ea typeface="Times New Roman" panose="02020603050405020304" pitchFamily="18" charset="0"/>
              </a:rPr>
              <a:t>Romano Di Fabio</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Leda Bencheva</a:t>
            </a:r>
            <a:r>
              <a:rPr lang="en-US" sz="1000" baseline="30000" dirty="0">
                <a:effectLst/>
                <a:ea typeface="Times New Roman" panose="02020603050405020304" pitchFamily="18" charset="0"/>
              </a:rPr>
              <a:t>1</a:t>
            </a:r>
            <a:r>
              <a:rPr lang="de-DE" sz="1000" dirty="0">
                <a:effectLst/>
                <a:ea typeface="Arial" panose="020B0604020202020204" pitchFamily="34" charset="0"/>
              </a:rPr>
              <a:t>, </a:t>
            </a:r>
            <a:r>
              <a:rPr lang="en-US" sz="1000" dirty="0">
                <a:effectLst/>
                <a:ea typeface="Times New Roman" panose="02020603050405020304" pitchFamily="18" charset="0"/>
              </a:rPr>
              <a:t>Raffaele De Francesco</a:t>
            </a:r>
            <a:r>
              <a:rPr lang="en-US" sz="1000" baseline="30000" dirty="0">
                <a:effectLst/>
                <a:ea typeface="Times New Roman" panose="02020603050405020304" pitchFamily="18" charset="0"/>
              </a:rPr>
              <a:t>2 3</a:t>
            </a:r>
            <a:r>
              <a:rPr lang="de-DE" sz="1000" dirty="0">
                <a:effectLst/>
                <a:ea typeface="Arial" panose="020B0604020202020204" pitchFamily="34" charset="0"/>
              </a:rPr>
              <a:t>, </a:t>
            </a:r>
            <a:r>
              <a:rPr lang="en-US" sz="1000" dirty="0">
                <a:effectLst/>
                <a:ea typeface="Times New Roman" panose="02020603050405020304" pitchFamily="18" charset="0"/>
              </a:rPr>
              <a:t>Lorena Donnici</a:t>
            </a:r>
            <a:r>
              <a:rPr lang="en-US" sz="1000" baseline="30000" dirty="0">
                <a:effectLst/>
                <a:ea typeface="Times New Roman" panose="02020603050405020304" pitchFamily="18" charset="0"/>
              </a:rPr>
              <a:t>2</a:t>
            </a:r>
            <a:r>
              <a:rPr lang="de-DE" sz="1000" dirty="0">
                <a:effectLst/>
                <a:ea typeface="Arial" panose="020B0604020202020204" pitchFamily="34" charset="0"/>
              </a:rPr>
              <a:t>, </a:t>
            </a:r>
            <a:r>
              <a:rPr lang="en-US" sz="1000" dirty="0">
                <a:effectLst/>
                <a:ea typeface="Times New Roman" panose="02020603050405020304" pitchFamily="18" charset="0"/>
              </a:rPr>
              <a:t>Vincenzo Summa</a:t>
            </a:r>
            <a:r>
              <a:rPr lang="en-US" sz="1000" baseline="30000" dirty="0">
                <a:effectLst/>
                <a:ea typeface="Times New Roman" panose="02020603050405020304" pitchFamily="18" charset="0"/>
              </a:rPr>
              <a:t>4 5</a:t>
            </a:r>
            <a:r>
              <a:rPr lang="de-DE" sz="1000" dirty="0">
                <a:effectLst/>
                <a:ea typeface="Arial" panose="020B0604020202020204" pitchFamily="34" charset="0"/>
              </a:rPr>
              <a:t>, </a:t>
            </a:r>
            <a:r>
              <a:rPr lang="en-US" sz="1000" dirty="0">
                <a:effectLst/>
                <a:ea typeface="Times New Roman" panose="02020603050405020304" pitchFamily="18" charset="0"/>
              </a:rPr>
              <a:t>Edith Monteagudo</a:t>
            </a:r>
            <a:r>
              <a:rPr lang="en-US" sz="1000" baseline="30000" dirty="0">
                <a:effectLst/>
                <a:ea typeface="Times New Roman" panose="02020603050405020304" pitchFamily="18" charset="0"/>
              </a:rPr>
              <a:t>4</a:t>
            </a:r>
            <a:r>
              <a:rPr lang="de-DE" sz="1000" dirty="0">
                <a:effectLst/>
                <a:ea typeface="Arial" panose="020B0604020202020204" pitchFamily="34" charset="0"/>
              </a:rPr>
              <a:t>, </a:t>
            </a:r>
            <a:r>
              <a:rPr lang="en-US" sz="1000" dirty="0">
                <a:effectLst/>
                <a:ea typeface="Times New Roman" panose="02020603050405020304" pitchFamily="18" charset="0"/>
              </a:rPr>
              <a:t>Matteo Iannacone</a:t>
            </a:r>
            <a:r>
              <a:rPr lang="en-US" sz="1000" baseline="30000" dirty="0">
                <a:effectLst/>
                <a:ea typeface="Times New Roman" panose="02020603050405020304" pitchFamily="18" charset="0"/>
              </a:rPr>
              <a:t>6 7</a:t>
            </a:r>
            <a:r>
              <a:rPr lang="de-DE" sz="1000" dirty="0">
                <a:effectLst/>
                <a:ea typeface="Arial" panose="020B0604020202020204" pitchFamily="34" charset="0"/>
              </a:rPr>
              <a:t>, </a:t>
            </a:r>
            <a:r>
              <a:rPr lang="en-US" sz="1000" u="sng" dirty="0">
                <a:effectLst/>
                <a:ea typeface="Times New Roman" panose="02020603050405020304" pitchFamily="18" charset="0"/>
              </a:rPr>
              <a:t>Luca Guidotti</a:t>
            </a:r>
            <a:r>
              <a:rPr lang="en-US" sz="1000" baseline="30000" dirty="0">
                <a:effectLst/>
                <a:ea typeface="Times New Roman" panose="02020603050405020304" pitchFamily="18" charset="0"/>
              </a:rPr>
              <a:t>6 7</a:t>
            </a:r>
            <a:endParaRPr lang="en-GB" sz="1000" dirty="0">
              <a:effectLst/>
              <a:ea typeface="Times New Roman" panose="02020603050405020304" pitchFamily="18" charset="0"/>
            </a:endParaRPr>
          </a:p>
          <a:p>
            <a:pPr marL="0" indent="0" algn="just">
              <a:spcAft>
                <a:spcPts val="0"/>
              </a:spcAft>
              <a:buNone/>
            </a:pPr>
            <a:r>
              <a:rPr lang="en-US" sz="1000" i="1" baseline="30000" dirty="0">
                <a:effectLst/>
                <a:ea typeface="Times New Roman" panose="02020603050405020304" pitchFamily="18" charset="0"/>
              </a:rPr>
              <a:t>1</a:t>
            </a:r>
            <a:r>
              <a:rPr lang="en-US" sz="1000" i="1" dirty="0">
                <a:effectLst/>
                <a:ea typeface="Times New Roman" panose="02020603050405020304" pitchFamily="18" charset="0"/>
              </a:rPr>
              <a:t>Promidis, Milan, Italy</a:t>
            </a:r>
            <a:r>
              <a:rPr lang="de-DE" sz="1000" dirty="0">
                <a:effectLst/>
                <a:ea typeface="Arial" panose="020B0604020202020204" pitchFamily="34" charset="0"/>
              </a:rPr>
              <a:t>, </a:t>
            </a:r>
            <a:r>
              <a:rPr lang="en-US" sz="1000" i="1" baseline="30000" dirty="0">
                <a:effectLst/>
                <a:ea typeface="Times New Roman" panose="02020603050405020304" pitchFamily="18" charset="0"/>
              </a:rPr>
              <a:t>2</a:t>
            </a:r>
            <a:r>
              <a:rPr lang="en-US" sz="1000" i="1" dirty="0">
                <a:effectLst/>
                <a:ea typeface="Times New Roman" panose="02020603050405020304" pitchFamily="18" charset="0"/>
              </a:rPr>
              <a:t>National Institute of Molecular Genetics “Romeo ed Enrica Invernizzi", Virology, Milan, Italy</a:t>
            </a:r>
            <a:r>
              <a:rPr lang="de-DE" sz="1000" dirty="0">
                <a:effectLst/>
                <a:ea typeface="Arial" panose="020B0604020202020204" pitchFamily="34" charset="0"/>
              </a:rPr>
              <a:t>, </a:t>
            </a:r>
            <a:r>
              <a:rPr lang="en-US" sz="1000" i="1" baseline="30000" dirty="0">
                <a:effectLst/>
                <a:ea typeface="Times New Roman" panose="02020603050405020304" pitchFamily="18" charset="0"/>
              </a:rPr>
              <a:t>3</a:t>
            </a:r>
            <a:r>
              <a:rPr lang="en-US" sz="1000" i="1" dirty="0">
                <a:effectLst/>
                <a:ea typeface="Times New Roman" panose="02020603050405020304" pitchFamily="18" charset="0"/>
              </a:rPr>
              <a:t>University of Milan, Department of Pharmacological and Biomolecular Sciences, Milano, Italy</a:t>
            </a:r>
            <a:r>
              <a:rPr lang="de-DE" sz="1000" dirty="0">
                <a:effectLst/>
                <a:ea typeface="Arial" panose="020B0604020202020204" pitchFamily="34" charset="0"/>
              </a:rPr>
              <a:t>, </a:t>
            </a:r>
            <a:r>
              <a:rPr lang="en-US" sz="1000" i="1" baseline="30000" dirty="0">
                <a:effectLst/>
                <a:ea typeface="Times New Roman" panose="02020603050405020304" pitchFamily="18" charset="0"/>
              </a:rPr>
              <a:t>4</a:t>
            </a:r>
            <a:r>
              <a:rPr lang="en-US" sz="1000" i="1" dirty="0">
                <a:effectLst/>
                <a:ea typeface="Times New Roman" panose="02020603050405020304" pitchFamily="18" charset="0"/>
              </a:rPr>
              <a:t>IRBM Science Park S.p.A., Pomezia, Italy</a:t>
            </a:r>
            <a:r>
              <a:rPr lang="de-DE" sz="1000" dirty="0">
                <a:effectLst/>
                <a:ea typeface="Arial" panose="020B0604020202020204" pitchFamily="34" charset="0"/>
              </a:rPr>
              <a:t>, </a:t>
            </a:r>
            <a:r>
              <a:rPr lang="en-US" sz="1000" i="1" baseline="30000" dirty="0">
                <a:effectLst/>
                <a:ea typeface="Times New Roman" panose="02020603050405020304" pitchFamily="18" charset="0"/>
              </a:rPr>
              <a:t>5</a:t>
            </a:r>
            <a:r>
              <a:rPr lang="en-US" sz="1000" i="1" dirty="0">
                <a:effectLst/>
                <a:ea typeface="Times New Roman" panose="02020603050405020304" pitchFamily="18" charset="0"/>
              </a:rPr>
              <a:t>University of Naples Federico II, Napoli, Italy</a:t>
            </a:r>
            <a:r>
              <a:rPr lang="de-DE" sz="1000" dirty="0">
                <a:effectLst/>
                <a:ea typeface="Arial" panose="020B0604020202020204" pitchFamily="34" charset="0"/>
              </a:rPr>
              <a:t>, </a:t>
            </a:r>
            <a:r>
              <a:rPr lang="en-US" sz="1000" i="1" baseline="30000" dirty="0">
                <a:effectLst/>
                <a:ea typeface="Times New Roman" panose="02020603050405020304" pitchFamily="18" charset="0"/>
              </a:rPr>
              <a:t>6</a:t>
            </a:r>
            <a:r>
              <a:rPr lang="en-US" sz="1000" i="1" dirty="0">
                <a:effectLst/>
                <a:ea typeface="Times New Roman" panose="02020603050405020304" pitchFamily="18" charset="0"/>
              </a:rPr>
              <a:t>San Raffaele Hospital, Immunology &amp; Infectious Diseases, Milano, Italy</a:t>
            </a:r>
            <a:r>
              <a:rPr lang="de-DE" sz="1000" dirty="0">
                <a:effectLst/>
                <a:ea typeface="Arial" panose="020B0604020202020204" pitchFamily="34" charset="0"/>
              </a:rPr>
              <a:t>, </a:t>
            </a:r>
            <a:r>
              <a:rPr lang="en-US" sz="1000" i="1" baseline="30000" dirty="0">
                <a:effectLst/>
                <a:ea typeface="Times New Roman" panose="02020603050405020304" pitchFamily="18" charset="0"/>
              </a:rPr>
              <a:t>7</a:t>
            </a:r>
            <a:r>
              <a:rPr lang="en-US" sz="1000" i="1" dirty="0">
                <a:effectLst/>
                <a:ea typeface="Times New Roman" panose="02020603050405020304" pitchFamily="18" charset="0"/>
              </a:rPr>
              <a:t>Vita-Salute San Raffaele University, Milano, Italy</a:t>
            </a:r>
            <a:endParaRPr lang="en-GB" sz="1000" dirty="0">
              <a:effectLst/>
              <a:ea typeface="Times New Roman" panose="02020603050405020304" pitchFamily="18" charset="0"/>
            </a:endParaRPr>
          </a:p>
          <a:p>
            <a:pPr marL="0" indent="0" algn="just">
              <a:spcAft>
                <a:spcPts val="0"/>
              </a:spcAft>
              <a:buNone/>
            </a:pPr>
            <a:r>
              <a:rPr lang="en-US" sz="1000" dirty="0">
                <a:effectLst/>
                <a:ea typeface="Times New Roman" panose="02020603050405020304" pitchFamily="18" charset="0"/>
              </a:rPr>
              <a:t>Email:</a:t>
            </a:r>
            <a:r>
              <a:rPr lang="en-US" sz="1000" i="1" dirty="0">
                <a:effectLst/>
                <a:ea typeface="Times New Roman" panose="02020603050405020304" pitchFamily="18" charset="0"/>
              </a:rPr>
              <a:t> </a:t>
            </a:r>
            <a:r>
              <a:rPr lang="en-US" sz="1000" dirty="0">
                <a:effectLst/>
                <a:ea typeface="Times New Roman" panose="02020603050405020304" pitchFamily="18" charset="0"/>
              </a:rPr>
              <a:t>guidotti.luca@hsr.it</a:t>
            </a:r>
            <a:endParaRPr lang="en-GB" sz="1000" dirty="0">
              <a:effectLst/>
              <a:ea typeface="Times New Roman" panose="02020603050405020304" pitchFamily="18" charset="0"/>
            </a:endParaRPr>
          </a:p>
          <a:p>
            <a:pPr marL="0" indent="0" algn="just">
              <a:spcAft>
                <a:spcPts val="0"/>
              </a:spcAft>
              <a:buNone/>
            </a:pPr>
            <a:r>
              <a:rPr lang="en-US" sz="1000" b="1" dirty="0">
                <a:effectLst/>
                <a:ea typeface="Times New Roman" panose="02020603050405020304" pitchFamily="18" charset="0"/>
              </a:rPr>
              <a:t> </a:t>
            </a:r>
            <a:endParaRPr lang="en-GB" sz="1000" dirty="0">
              <a:effectLst/>
              <a:ea typeface="Times New Roman" panose="02020603050405020304" pitchFamily="18" charset="0"/>
            </a:endParaRPr>
          </a:p>
          <a:p>
            <a:pPr marL="0" indent="0" algn="just">
              <a:spcAft>
                <a:spcPts val="0"/>
              </a:spcAft>
              <a:buNone/>
            </a:pPr>
            <a:r>
              <a:rPr lang="en-US" sz="1000" b="1" dirty="0">
                <a:effectLst/>
                <a:ea typeface="Times New Roman" panose="02020603050405020304" pitchFamily="18" charset="0"/>
              </a:rPr>
              <a:t> </a:t>
            </a:r>
            <a:endParaRPr lang="en-GB" sz="1000" dirty="0">
              <a:effectLst/>
              <a:ea typeface="Times New Roman" panose="02020603050405020304" pitchFamily="18" charset="0"/>
            </a:endParaRPr>
          </a:p>
          <a:p>
            <a:pPr marL="0" indent="0" algn="just">
              <a:lnSpc>
                <a:spcPct val="115000"/>
              </a:lnSpc>
              <a:spcAft>
                <a:spcPts val="0"/>
              </a:spcAft>
              <a:buNone/>
            </a:pPr>
            <a:r>
              <a:rPr lang="en-US" sz="1000" b="1" dirty="0">
                <a:effectLst/>
                <a:ea typeface="Times New Roman" panose="02020603050405020304" pitchFamily="18" charset="0"/>
              </a:rPr>
              <a:t>Background and aims:</a:t>
            </a:r>
            <a:r>
              <a:rPr lang="en-US" sz="1000" dirty="0">
                <a:effectLst/>
                <a:ea typeface="Calibri" panose="020F0502020204030204" pitchFamily="34" charset="0"/>
              </a:rPr>
              <a:t> </a:t>
            </a:r>
            <a:r>
              <a:rPr lang="en-GB" sz="1000" dirty="0">
                <a:effectLst/>
                <a:ea typeface="Times New Roman" panose="02020603050405020304" pitchFamily="18" charset="0"/>
              </a:rPr>
              <a:t>Capsid assembly modulators (CAMs) that induce the formation of empty/aberrant HBV capsids in the hepatocyte are currently under development. Whether CAMs of different potency in vitro varyingly alter the normal intracellular distribution of the particulate and nonparticulate forms of the HBV core protein (HBcAg) in vivo, and whether such supposed alteration has toxic and/or immunoregulatory/immunopathological consequences is ill defined. The aim of this study was to evaluate these issues, exploiting immunocompetent transgenic mice that - being immune tolerant to HBV - indefinitely replicate the virus at high levels in the liver and display stable and lifelong viremia of ~ 10</a:t>
            </a:r>
            <a:r>
              <a:rPr lang="en-GB" sz="1000" baseline="30000" dirty="0">
                <a:effectLst/>
                <a:ea typeface="Times New Roman" panose="02020603050405020304" pitchFamily="18" charset="0"/>
              </a:rPr>
              <a:t>8</a:t>
            </a:r>
            <a:r>
              <a:rPr lang="en-GB" sz="1000" dirty="0">
                <a:effectLst/>
                <a:ea typeface="Times New Roman" panose="02020603050405020304" pitchFamily="18" charset="0"/>
              </a:rPr>
              <a:t> HBV genomes/ml. </a:t>
            </a:r>
          </a:p>
          <a:p>
            <a:pPr marL="0" indent="0" algn="just">
              <a:lnSpc>
                <a:spcPct val="115000"/>
              </a:lnSpc>
              <a:spcAft>
                <a:spcPts val="0"/>
              </a:spcAft>
              <a:buNone/>
            </a:pPr>
            <a:endParaRPr lang="en-US" sz="1000" b="1" dirty="0">
              <a:effectLst/>
              <a:ea typeface="Calibri" panose="020F0502020204030204" pitchFamily="34" charset="0"/>
            </a:endParaRPr>
          </a:p>
          <a:p>
            <a:pPr marL="0" indent="0" algn="just">
              <a:lnSpc>
                <a:spcPct val="115000"/>
              </a:lnSpc>
              <a:spcAft>
                <a:spcPts val="0"/>
              </a:spcAft>
              <a:buNone/>
            </a:pPr>
            <a:r>
              <a:rPr lang="en-US" sz="1000" b="1" dirty="0">
                <a:effectLst/>
                <a:ea typeface="Calibri" panose="020F0502020204030204" pitchFamily="34" charset="0"/>
              </a:rPr>
              <a:t>Method:</a:t>
            </a:r>
            <a:r>
              <a:rPr lang="en-US" sz="1000" dirty="0">
                <a:effectLst/>
                <a:ea typeface="Calibri" panose="020F0502020204030204" pitchFamily="34" charset="0"/>
              </a:rPr>
              <a:t> Three </a:t>
            </a:r>
            <a:r>
              <a:rPr lang="en-GB" sz="1000" dirty="0">
                <a:effectLst/>
                <a:ea typeface="Times New Roman" panose="02020603050405020304" pitchFamily="18" charset="0"/>
              </a:rPr>
              <a:t>proprietary CAMs</a:t>
            </a:r>
            <a:r>
              <a:rPr lang="en-US" sz="1000" dirty="0">
                <a:effectLst/>
                <a:ea typeface="Calibri" panose="020F0502020204030204" pitchFamily="34" charset="0"/>
              </a:rPr>
              <a:t> (termed M-1103, M-1407 and M-1428) and a first-in-class CAM (termed NVR3-778) </a:t>
            </a:r>
            <a:r>
              <a:rPr lang="en-GB" sz="1000" dirty="0">
                <a:effectLst/>
                <a:ea typeface="Times New Roman" panose="02020603050405020304" pitchFamily="18" charset="0"/>
              </a:rPr>
              <a:t>endowed with diverse potency profiles</a:t>
            </a:r>
            <a:r>
              <a:rPr lang="en-US" sz="1000" dirty="0">
                <a:effectLst/>
                <a:ea typeface="Calibri" panose="020F0502020204030204" pitchFamily="34" charset="0"/>
              </a:rPr>
              <a:t> in vitro were evaluated in </a:t>
            </a:r>
            <a:r>
              <a:rPr lang="en-GB" sz="1000" dirty="0">
                <a:effectLst/>
                <a:ea typeface="Times New Roman" panose="02020603050405020304" pitchFamily="18" charset="0"/>
              </a:rPr>
              <a:t>HBV-replicating transgenic mice (transferred or not with HBcAg-specific mouse naïve or effector CD8 T cells) as per i) relative antiviral </a:t>
            </a:r>
            <a:r>
              <a:rPr lang="en-GB" sz="1000" dirty="0">
                <a:effectLst/>
                <a:ea typeface="Calibri" panose="020F0502020204030204" pitchFamily="34" charset="0"/>
              </a:rPr>
              <a:t>potency, ii) capsid/</a:t>
            </a:r>
            <a:r>
              <a:rPr lang="en-GB" sz="1000" dirty="0">
                <a:effectLst/>
                <a:ea typeface="Times New Roman" panose="02020603050405020304" pitchFamily="18" charset="0"/>
              </a:rPr>
              <a:t>core protein distribution</a:t>
            </a:r>
            <a:r>
              <a:rPr lang="en-GB" sz="1000" dirty="0">
                <a:effectLst/>
                <a:ea typeface="Calibri" panose="020F0502020204030204" pitchFamily="34" charset="0"/>
              </a:rPr>
              <a:t>, iii) direct or immune-mediated hepatocellular toxicity and iv) </a:t>
            </a:r>
            <a:r>
              <a:rPr lang="en-GB" sz="1000" dirty="0">
                <a:effectLst/>
                <a:ea typeface="Times New Roman" panose="02020603050405020304" pitchFamily="18" charset="0"/>
              </a:rPr>
              <a:t>immunoregulatory potential</a:t>
            </a:r>
            <a:r>
              <a:rPr lang="en-GB" sz="1000" dirty="0">
                <a:effectLst/>
                <a:ea typeface="Calibri" panose="020F0502020204030204" pitchFamily="34" charset="0"/>
              </a:rPr>
              <a:t>. </a:t>
            </a:r>
            <a:endParaRPr lang="en-GB" sz="1000" dirty="0">
              <a:effectLst/>
              <a:ea typeface="Times New Roman" panose="02020603050405020304" pitchFamily="18" charset="0"/>
            </a:endParaRPr>
          </a:p>
          <a:p>
            <a:pPr marL="0" indent="0" algn="just">
              <a:lnSpc>
                <a:spcPct val="115000"/>
              </a:lnSpc>
              <a:spcAft>
                <a:spcPts val="0"/>
              </a:spcAft>
              <a:buNone/>
            </a:pPr>
            <a:endParaRPr lang="en-US" sz="1000" b="1" dirty="0">
              <a:effectLst/>
              <a:ea typeface="Calibri" panose="020F0502020204030204" pitchFamily="34" charset="0"/>
            </a:endParaRPr>
          </a:p>
          <a:p>
            <a:pPr marL="0" indent="0" algn="just">
              <a:lnSpc>
                <a:spcPct val="115000"/>
              </a:lnSpc>
              <a:spcAft>
                <a:spcPts val="0"/>
              </a:spcAft>
              <a:buNone/>
            </a:pPr>
            <a:r>
              <a:rPr lang="en-US" sz="1000" b="1" dirty="0">
                <a:effectLst/>
                <a:ea typeface="Calibri" panose="020F0502020204030204" pitchFamily="34" charset="0"/>
              </a:rPr>
              <a:t>Results:</a:t>
            </a:r>
            <a:r>
              <a:rPr lang="en-US" sz="1000" dirty="0">
                <a:effectLst/>
                <a:ea typeface="Calibri" panose="020F0502020204030204" pitchFamily="34" charset="0"/>
              </a:rPr>
              <a:t> EC50/EC90 evaluation in </a:t>
            </a:r>
            <a:r>
              <a:rPr lang="en-GB" sz="1000" dirty="0">
                <a:effectLst/>
                <a:ea typeface="Calibri" panose="020F0502020204030204" pitchFamily="34" charset="0"/>
              </a:rPr>
              <a:t>HepAD38 cells and HBV-infected HepG2-NTCP cells </a:t>
            </a:r>
            <a:r>
              <a:rPr lang="en-US" sz="1000" dirty="0">
                <a:effectLst/>
                <a:ea typeface="Calibri" panose="020F0502020204030204" pitchFamily="34" charset="0"/>
              </a:rPr>
              <a:t>indicated that M-1103 and M-1407 are ~ 30 and ~ 100-fold more potent in vitro than NVR3-778, respectively; potency increased to ~ 500 folds in the case of the picomolar-active M-1428. Similar potency ratios over NVR3-778 were observed in vivo, with M-1428 quantitively eliminating HBV replicative intermediates from the liver of transgenic mice after only 3 days of dosing at 50 mg/kg QD (with commensurate reductions in serum HBV DNA, HBV RNA and HBeAg). </a:t>
            </a:r>
            <a:r>
              <a:rPr lang="en-GB" sz="1000" dirty="0">
                <a:effectLst/>
                <a:ea typeface="Times New Roman" panose="02020603050405020304" pitchFamily="18" charset="0"/>
              </a:rPr>
              <a:t>Time- and dose-dependent experiments revealed that none of the tested CAMs caused direct liver injury</a:t>
            </a:r>
            <a:r>
              <a:rPr lang="en-US" sz="1000" dirty="0">
                <a:effectLst/>
                <a:ea typeface="Calibri" panose="020F0502020204030204" pitchFamily="34" charset="0"/>
              </a:rPr>
              <a:t>. </a:t>
            </a:r>
            <a:r>
              <a:rPr lang="en-GB" sz="1000" dirty="0">
                <a:effectLst/>
                <a:ea typeface="Calibri" panose="020F0502020204030204" pitchFamily="34" charset="0"/>
              </a:rPr>
              <a:t>Surprisingly, however, </a:t>
            </a:r>
            <a:r>
              <a:rPr lang="en-US" sz="1000" dirty="0">
                <a:effectLst/>
                <a:ea typeface="Calibri" panose="020F0502020204030204" pitchFamily="34" charset="0"/>
              </a:rPr>
              <a:t>NVR3-778, M-1103 and M-1407 induced significant cytoplasmic retention of </a:t>
            </a:r>
            <a:r>
              <a:rPr lang="en-GB" sz="1000" dirty="0">
                <a:effectLst/>
                <a:ea typeface="Times New Roman" panose="02020603050405020304" pitchFamily="18" charset="0"/>
              </a:rPr>
              <a:t>HBcAg,</a:t>
            </a:r>
            <a:r>
              <a:rPr lang="en-GB" sz="1000" dirty="0">
                <a:effectLst/>
                <a:ea typeface="Calibri" panose="020F0502020204030204" pitchFamily="34" charset="0"/>
              </a:rPr>
              <a:t> whereas the more potent </a:t>
            </a:r>
            <a:r>
              <a:rPr lang="en-US" sz="1000" dirty="0">
                <a:effectLst/>
                <a:ea typeface="Calibri" panose="020F0502020204030204" pitchFamily="34" charset="0"/>
              </a:rPr>
              <a:t>M-1428 and structurally related analogues with increased potency did not. Of note, the latter compounds did not sensitize hepatocytes to HBcAg-specific effector CD8 T cell-mediated killing and did not interfere with a recently described IL-2-based therapeutic strategy (</a:t>
            </a:r>
            <a:r>
              <a:rPr lang="en-GB" sz="1000" i="1" dirty="0">
                <a:solidFill>
                  <a:srgbClr val="000000"/>
                </a:solidFill>
                <a:effectLst/>
                <a:ea typeface="Times New Roman" panose="02020603050405020304" pitchFamily="18" charset="0"/>
              </a:rPr>
              <a:t>Nature</a:t>
            </a:r>
            <a:r>
              <a:rPr lang="en-GB" sz="1000" dirty="0">
                <a:solidFill>
                  <a:srgbClr val="000000"/>
                </a:solidFill>
                <a:effectLst/>
                <a:ea typeface="Times New Roman" panose="02020603050405020304" pitchFamily="18" charset="0"/>
              </a:rPr>
              <a:t> </a:t>
            </a:r>
            <a:r>
              <a:rPr lang="en-GB" sz="1000" dirty="0">
                <a:solidFill>
                  <a:srgbClr val="000000"/>
                </a:solidFill>
                <a:effectLst/>
                <a:ea typeface="Calibri" panose="020F0502020204030204" pitchFamily="34" charset="0"/>
              </a:rPr>
              <a:t>574:200, 2019) </a:t>
            </a:r>
            <a:r>
              <a:rPr lang="en-US" sz="1000" dirty="0">
                <a:effectLst/>
                <a:ea typeface="Calibri" panose="020F0502020204030204" pitchFamily="34" charset="0"/>
              </a:rPr>
              <a:t>capable of reverting T cell tolerance in this same animal model.</a:t>
            </a:r>
            <a:endParaRPr lang="en-GB" sz="1000" dirty="0">
              <a:effectLst/>
              <a:ea typeface="Times New Roman" panose="02020603050405020304" pitchFamily="18" charset="0"/>
            </a:endParaRPr>
          </a:p>
          <a:p>
            <a:pPr marL="0" indent="0" algn="just">
              <a:lnSpc>
                <a:spcPct val="115000"/>
              </a:lnSpc>
              <a:spcAft>
                <a:spcPts val="0"/>
              </a:spcAft>
              <a:buNone/>
            </a:pPr>
            <a:endParaRPr lang="en-US" sz="1000" b="1" dirty="0">
              <a:effectLst/>
              <a:ea typeface="Calibri" panose="020F0502020204030204" pitchFamily="34" charset="0"/>
            </a:endParaRPr>
          </a:p>
          <a:p>
            <a:pPr marL="0" indent="0" algn="just">
              <a:lnSpc>
                <a:spcPct val="115000"/>
              </a:lnSpc>
              <a:spcAft>
                <a:spcPts val="0"/>
              </a:spcAft>
              <a:buNone/>
            </a:pPr>
            <a:r>
              <a:rPr lang="en-US" sz="1000" b="1" dirty="0">
                <a:effectLst/>
                <a:ea typeface="Calibri" panose="020F0502020204030204" pitchFamily="34" charset="0"/>
              </a:rPr>
              <a:t>Conclusion: </a:t>
            </a:r>
            <a:r>
              <a:rPr lang="en-US" sz="1000" dirty="0">
                <a:effectLst/>
                <a:ea typeface="Calibri" panose="020F0502020204030204" pitchFamily="34" charset="0"/>
              </a:rPr>
              <a:t>This study revealed that CAMs endowed with highly diverse antiviral potency in vitro behave in vivo quite unpredictably as per their intrinsic capacity to retain cytoplasmic HBcAg and, secondarily, influence the interaction of CAM-exposed HBV-expressing hepatocytes with adaptive immune responses.</a:t>
            </a:r>
            <a:endParaRPr lang="en-GB" sz="1000" dirty="0">
              <a:effectLst/>
              <a:ea typeface="Times New Roman" panose="02020603050405020304" pitchFamily="18" charset="0"/>
            </a:endParaRPr>
          </a:p>
          <a:p>
            <a:pPr marL="0" indent="0">
              <a:buNone/>
            </a:pP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92819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US" sz="1000" b="0" i="1" u="none" strike="noStrike" kern="1200" cap="none" spc="0" normalizeH="0" baseline="0" noProof="0" dirty="0">
                <a:ln>
                  <a:noFill/>
                </a:ln>
                <a:solidFill>
                  <a:prstClr val="black"/>
                </a:solidFill>
                <a:effectLst/>
                <a:uLnTx/>
                <a:uFillTx/>
              </a:rPr>
              <a:t>Abbreviations: CAM, capsid assembly modulator; EC, effective concentration; HBcAg, hepatitis B core antigen; HBeAg, hepatitis B ‘e’ antigen; IL-2, interleukin-2; NTCP, sodium taurocholate cotransporting polypeptide; QD, every day</a:t>
            </a:r>
            <a:endParaRPr kumimoji="0" lang="en-US" sz="1000" b="1" i="0" u="none" strike="noStrike" kern="1200" cap="none" spc="0" normalizeH="0" baseline="0" noProof="0" dirty="0">
              <a:ln>
                <a:noFill/>
              </a:ln>
              <a:solidFill>
                <a:prstClr val="black"/>
              </a:solidFill>
              <a:effectLst/>
              <a:uLnTx/>
              <a:uFillTx/>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rPr>
              <a:t>AS001</a:t>
            </a:r>
            <a:r>
              <a:rPr kumimoji="0" lang="en-US" sz="1000" b="0" i="0" u="none" strike="noStrike" kern="1200" cap="none" spc="0" normalizeH="0" baseline="0" noProof="0" dirty="0">
                <a:ln>
                  <a:noFill/>
                </a:ln>
                <a:solidFill>
                  <a:prstClr val="black"/>
                </a:solidFill>
                <a:effectLst/>
                <a:uLnTx/>
                <a:uFillTx/>
              </a:rPr>
              <a:t>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Preclinical assessment of capsid assembly modulators (CAMs) of varying potency revealed a novel class of picomolar-acting CAMs inducing neither significant HBcAg cytoplasmic retention nor adverse interactions with HBcAg-specific adaptive immunity</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Romano Di Fabio</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Leda Bencheva</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Raffaele De Francesco</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2 3</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Lorena Donnici</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2</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Vincenzo Summa</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4 5</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Edith Monteagudo</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4</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Matteo Iannacone</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6 7</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0" u="sng" strike="noStrike" kern="1200" cap="none" spc="0" normalizeH="0" baseline="0" noProof="0" dirty="0">
                <a:ln>
                  <a:noFill/>
                </a:ln>
                <a:solidFill>
                  <a:prstClr val="black"/>
                </a:solidFill>
                <a:effectLst/>
                <a:uLnTx/>
                <a:uFillTx/>
                <a:ea typeface="Times New Roman" panose="02020603050405020304" pitchFamily="18" charset="0"/>
              </a:rPr>
              <a:t>Luca Guidotti</a:t>
            </a:r>
            <a:r>
              <a:rPr kumimoji="0" lang="en-US" sz="1000" b="0" i="0" u="none" strike="noStrike" kern="1200" cap="none" spc="0" normalizeH="0" baseline="30000" noProof="0" dirty="0">
                <a:ln>
                  <a:noFill/>
                </a:ln>
                <a:solidFill>
                  <a:prstClr val="black"/>
                </a:solidFill>
                <a:effectLst/>
                <a:uLnTx/>
                <a:uFillTx/>
                <a:ea typeface="Times New Roman" panose="02020603050405020304" pitchFamily="18" charset="0"/>
              </a:rPr>
              <a:t>6 7</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1</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Promidis, Milan, Italy</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2</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National Institute of Molecular Genetics “Romeo ed Enrica Invernizzi", Virology, Milan, Italy</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3</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University of Milan, Department of Pharmacological and Biomolecular Sciences, Milano, Italy</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4</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IRBM Science Park S.p.A., Pomezia, Italy</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5</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University of Naples Federico II, Napoli, Italy</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6</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San Raffaele Hospital, Immunology &amp; Infectious Diseases, Milano, Italy</a:t>
            </a:r>
            <a:r>
              <a:rPr kumimoji="0" lang="de-DE" sz="1000" b="0" i="0" u="none" strike="noStrike" kern="1200" cap="none" spc="0" normalizeH="0" baseline="0" noProof="0" dirty="0">
                <a:ln>
                  <a:noFill/>
                </a:ln>
                <a:solidFill>
                  <a:prstClr val="black"/>
                </a:solidFill>
                <a:effectLst/>
                <a:uLnTx/>
                <a:uFillTx/>
                <a:ea typeface="Arial" panose="020B0604020202020204" pitchFamily="34" charset="0"/>
              </a:rPr>
              <a:t>, </a:t>
            </a:r>
            <a:r>
              <a:rPr kumimoji="0" lang="en-US" sz="1000" b="0" i="1" u="none" strike="noStrike" kern="1200" cap="none" spc="0" normalizeH="0" baseline="30000" noProof="0" dirty="0">
                <a:ln>
                  <a:noFill/>
                </a:ln>
                <a:solidFill>
                  <a:prstClr val="black"/>
                </a:solidFill>
                <a:effectLst/>
                <a:uLnTx/>
                <a:uFillTx/>
                <a:ea typeface="Times New Roman" panose="02020603050405020304" pitchFamily="18" charset="0"/>
              </a:rPr>
              <a:t>7</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Vita-Salute San Raffaele University, Milano, Italy</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Email:</a:t>
            </a:r>
            <a:r>
              <a:rPr kumimoji="0" lang="en-US" sz="1000" b="0" i="1" u="none" strike="noStrike" kern="1200" cap="none" spc="0" normalizeH="0" baseline="0" noProof="0" dirty="0">
                <a:ln>
                  <a:noFill/>
                </a:ln>
                <a:solidFill>
                  <a:prstClr val="black"/>
                </a:solidFill>
                <a:effectLst/>
                <a:uLnTx/>
                <a:uFillTx/>
                <a:ea typeface="Times New Roman" panose="02020603050405020304" pitchFamily="18" charset="0"/>
              </a:rPr>
              <a:t> </a:t>
            </a:r>
            <a:r>
              <a:rPr kumimoji="0" lang="en-US" sz="1000" b="0" i="0" u="none" strike="noStrike" kern="1200" cap="none" spc="0" normalizeH="0" baseline="0" noProof="0" dirty="0">
                <a:ln>
                  <a:noFill/>
                </a:ln>
                <a:solidFill>
                  <a:prstClr val="black"/>
                </a:solidFill>
                <a:effectLst/>
                <a:uLnTx/>
                <a:uFillTx/>
                <a:ea typeface="Times New Roman" panose="02020603050405020304" pitchFamily="18" charset="0"/>
              </a:rPr>
              <a:t>guidotti.luca@hsr.it</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 </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 </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Times New Roman" panose="02020603050405020304" pitchFamily="18" charset="0"/>
              </a:rPr>
              <a:t>Background and aims:</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a:t>
            </a:r>
            <a:r>
              <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rPr>
              <a:t>Capsid assembly modulators (CAMs) that induce the formation of empty/aberrant HBV capsids in the hepatocyte are currently under development. Whether CAMs of different potency in vitro varyingly alter the normal intracellular distribution of the particulate and nonparticulate forms of the HBV core protein (HBcAg) in vivo, and whether such supposed alteration has toxic and/or immunoregulatory/immunopathological consequences is ill defined. The aim of this study was to evaluate these issues, exploiting immunocompetent transgenic mice that - being immune tolerant to HBV - indefinitely replicate the virus at high levels in the liver and display stable and lifelong viremia of ~ 10</a:t>
            </a:r>
            <a:r>
              <a:rPr kumimoji="0" lang="en-GB" sz="1000" b="0" i="0" u="none" strike="noStrike" kern="1200" cap="none" spc="0" normalizeH="0" baseline="30000" noProof="0" dirty="0">
                <a:ln>
                  <a:noFill/>
                </a:ln>
                <a:solidFill>
                  <a:prstClr val="black"/>
                </a:solidFill>
                <a:effectLst/>
                <a:uLnTx/>
                <a:uFillTx/>
                <a:ea typeface="Times New Roman" panose="02020603050405020304" pitchFamily="18" charset="0"/>
              </a:rPr>
              <a:t>8</a:t>
            </a:r>
            <a:r>
              <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rPr>
              <a:t> HBV genomes/ml. </a:t>
            </a: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ea typeface="Calibri" panose="020F0502020204030204" pitchFamily="34"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Calibri" panose="020F0502020204030204" pitchFamily="34" charset="0"/>
              </a:rPr>
              <a:t>Method:</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Three </a:t>
            </a:r>
            <a:r>
              <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rPr>
              <a:t>proprietary CAMs</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(termed M-1103, M-1407 and M-1428) and a first-in-class CAM (termed NVR3-778) </a:t>
            </a:r>
            <a:r>
              <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rPr>
              <a:t>endowed with diverse potency profiles</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in vitro were evaluated in </a:t>
            </a:r>
            <a:r>
              <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rPr>
              <a:t>HBV-replicating transgenic mice (transferred or not with HBcAg-specific mouse naïve or effector CD8 T cells) as per i) relative antiviral </a:t>
            </a:r>
            <a:r>
              <a:rPr kumimoji="0" lang="en-GB" sz="1000" b="0" i="0" u="none" strike="noStrike" kern="1200" cap="none" spc="0" normalizeH="0" baseline="0" noProof="0" dirty="0">
                <a:ln>
                  <a:noFill/>
                </a:ln>
                <a:solidFill>
                  <a:prstClr val="black"/>
                </a:solidFill>
                <a:effectLst/>
                <a:uLnTx/>
                <a:uFillTx/>
                <a:ea typeface="Calibri" panose="020F0502020204030204" pitchFamily="34" charset="0"/>
              </a:rPr>
              <a:t>potency, ii) capsid/</a:t>
            </a:r>
            <a:r>
              <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rPr>
              <a:t>core protein distribution</a:t>
            </a:r>
            <a:r>
              <a:rPr kumimoji="0" lang="en-GB" sz="1000" b="0" i="0" u="none" strike="noStrike" kern="1200" cap="none" spc="0" normalizeH="0" baseline="0" noProof="0" dirty="0">
                <a:ln>
                  <a:noFill/>
                </a:ln>
                <a:solidFill>
                  <a:prstClr val="black"/>
                </a:solidFill>
                <a:effectLst/>
                <a:uLnTx/>
                <a:uFillTx/>
                <a:ea typeface="Calibri" panose="020F0502020204030204" pitchFamily="34" charset="0"/>
              </a:rPr>
              <a:t>, iii) direct or immune-mediated hepatocellular toxicity and iv) </a:t>
            </a:r>
            <a:r>
              <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rPr>
              <a:t>immunoregulatory potential</a:t>
            </a:r>
            <a:r>
              <a:rPr kumimoji="0" lang="en-GB" sz="1000" b="0" i="0" u="none" strike="noStrike" kern="1200" cap="none" spc="0" normalizeH="0" baseline="0" noProof="0" dirty="0">
                <a:ln>
                  <a:noFill/>
                </a:ln>
                <a:solidFill>
                  <a:prstClr val="black"/>
                </a:solidFill>
                <a:effectLst/>
                <a:uLnTx/>
                <a:uFillTx/>
                <a:ea typeface="Calibri" panose="020F0502020204030204" pitchFamily="34" charset="0"/>
              </a:rPr>
              <a:t>. </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ea typeface="Calibri" panose="020F0502020204030204" pitchFamily="34"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Calibri" panose="020F0502020204030204" pitchFamily="34" charset="0"/>
              </a:rPr>
              <a:t>Results:</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EC50/EC90 evaluation in </a:t>
            </a:r>
            <a:r>
              <a:rPr kumimoji="0" lang="en-GB" sz="1000" b="0" i="0" u="none" strike="noStrike" kern="1200" cap="none" spc="0" normalizeH="0" baseline="0" noProof="0" dirty="0">
                <a:ln>
                  <a:noFill/>
                </a:ln>
                <a:solidFill>
                  <a:prstClr val="black"/>
                </a:solidFill>
                <a:effectLst/>
                <a:uLnTx/>
                <a:uFillTx/>
                <a:ea typeface="Calibri" panose="020F0502020204030204" pitchFamily="34" charset="0"/>
              </a:rPr>
              <a:t>HepAD38 cells and HBV-infected HepG2-NTCP cells </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indicated that M-1103 and M-1407 are ~ 30 and ~ 100-fold more potent in vitro than NVR3-778, respectively; potency increased to ~ 500 folds in the case of the picomolar-active M-1428. Similar potency ratios over NVR3-778 were observed in vivo, with M-1428 quantitively eliminating HBV replicative intermediates from the liver of transgenic mice after only 3 days of dosing at 50 mg/kg QD (with commensurate reductions in serum HBV DNA, HBV RNA and HBeAg). </a:t>
            </a:r>
            <a:r>
              <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rPr>
              <a:t>Time- and dose-dependent experiments revealed that none of the tested CAMs caused direct liver injury</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 </a:t>
            </a:r>
            <a:r>
              <a:rPr kumimoji="0" lang="en-GB" sz="1000" b="0" i="0" u="none" strike="noStrike" kern="1200" cap="none" spc="0" normalizeH="0" baseline="0" noProof="0" dirty="0">
                <a:ln>
                  <a:noFill/>
                </a:ln>
                <a:solidFill>
                  <a:prstClr val="black"/>
                </a:solidFill>
                <a:effectLst/>
                <a:uLnTx/>
                <a:uFillTx/>
                <a:ea typeface="Calibri" panose="020F0502020204030204" pitchFamily="34" charset="0"/>
              </a:rPr>
              <a:t>Surprisingly, however, </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NVR3-778, M-1103 and M-1407 induced significant cytoplasmic retention of </a:t>
            </a:r>
            <a:r>
              <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rPr>
              <a:t>HBcAg,</a:t>
            </a:r>
            <a:r>
              <a:rPr kumimoji="0" lang="en-GB" sz="1000" b="0" i="0" u="none" strike="noStrike" kern="1200" cap="none" spc="0" normalizeH="0" baseline="0" noProof="0" dirty="0">
                <a:ln>
                  <a:noFill/>
                </a:ln>
                <a:solidFill>
                  <a:prstClr val="black"/>
                </a:solidFill>
                <a:effectLst/>
                <a:uLnTx/>
                <a:uFillTx/>
                <a:ea typeface="Calibri" panose="020F0502020204030204" pitchFamily="34" charset="0"/>
              </a:rPr>
              <a:t> whereas the more potent </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M-1428 and structurally related analogues with increased potency did not. Of note, the latter compounds did not sensitize hepatocytes to HBcAg-specific effector CD8 T cell-mediated killing and did not interfere with a recently described IL-2-based therapeutic strategy (</a:t>
            </a:r>
            <a:r>
              <a:rPr kumimoji="0" lang="en-GB" sz="1000" b="0" i="1" u="none" strike="noStrike" kern="1200" cap="none" spc="0" normalizeH="0" baseline="0" noProof="0" dirty="0">
                <a:ln>
                  <a:noFill/>
                </a:ln>
                <a:solidFill>
                  <a:srgbClr val="000000"/>
                </a:solidFill>
                <a:effectLst/>
                <a:uLnTx/>
                <a:uFillTx/>
                <a:ea typeface="Times New Roman" panose="02020603050405020304" pitchFamily="18" charset="0"/>
              </a:rPr>
              <a:t>Nature</a:t>
            </a:r>
            <a:r>
              <a:rPr kumimoji="0" lang="en-GB" sz="1000" b="0" i="0" u="none" strike="noStrike" kern="1200" cap="none" spc="0" normalizeH="0" baseline="0" noProof="0" dirty="0">
                <a:ln>
                  <a:noFill/>
                </a:ln>
                <a:solidFill>
                  <a:srgbClr val="000000"/>
                </a:solidFill>
                <a:effectLst/>
                <a:uLnTx/>
                <a:uFillTx/>
                <a:ea typeface="Times New Roman" panose="02020603050405020304" pitchFamily="18" charset="0"/>
              </a:rPr>
              <a:t> </a:t>
            </a:r>
            <a:r>
              <a:rPr kumimoji="0" lang="en-GB" sz="1000" b="0" i="0" u="none" strike="noStrike" kern="1200" cap="none" spc="0" normalizeH="0" baseline="0" noProof="0" dirty="0">
                <a:ln>
                  <a:noFill/>
                </a:ln>
                <a:solidFill>
                  <a:srgbClr val="000000"/>
                </a:solidFill>
                <a:effectLst/>
                <a:uLnTx/>
                <a:uFillTx/>
                <a:ea typeface="Calibri" panose="020F0502020204030204" pitchFamily="34" charset="0"/>
              </a:rPr>
              <a:t>574:200, 2019) </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capable of reverting T cell tolerance in this same animal model.</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prstClr val="black"/>
              </a:solidFill>
              <a:effectLst/>
              <a:uLnTx/>
              <a:uFillTx/>
              <a:ea typeface="Calibri" panose="020F0502020204030204" pitchFamily="34" charset="0"/>
            </a:endParaRPr>
          </a:p>
          <a:p>
            <a:pPr marL="0" marR="0" lvl="0" indent="0" algn="just"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black"/>
                </a:solidFill>
                <a:effectLst/>
                <a:uLnTx/>
                <a:uFillTx/>
                <a:ea typeface="Calibri" panose="020F0502020204030204" pitchFamily="34" charset="0"/>
              </a:rPr>
              <a:t>Conclusion: </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rPr>
              <a:t>This study revealed that CAMs endowed with highly diverse antiviral potency in vitro behave in vivo quite unpredictably as per their intrinsic capacity to retain cytoplasmic HBcAg and, secondarily, influence the interaction of CAM-exposed HBV-expressing hepatocytes with adaptive immune responses. </a:t>
            </a:r>
            <a:endParaRPr kumimoji="0" lang="en-GB" sz="10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indent="0">
              <a:buNone/>
            </a:pP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64870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D01D78-9B3F-4109-AE22-E06AAB7FEB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89537AC-ED7F-43CA-BCAA-9AEB46661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8761"/>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2933"/>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940553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07A89D91-1E50-42F6-807F-EE8ABF3C22B8}"/>
              </a:ext>
            </a:extLst>
          </p:cNvPr>
          <p:cNvCxnSpPr>
            <a:cxnSpLocks/>
          </p:cNvCxnSpPr>
          <p:nvPr userDrawn="1"/>
        </p:nvCxnSpPr>
        <p:spPr>
          <a:xfrm>
            <a:off x="365760" y="4459976"/>
            <a:ext cx="11460480" cy="0"/>
          </a:xfrm>
          <a:prstGeom prst="line">
            <a:avLst/>
          </a:prstGeom>
          <a:ln w="88900">
            <a:solidFill>
              <a:srgbClr val="DC20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940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53C8E462-6219-443F-9602-10F2EAFEBE9B}"/>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63110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70136"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541D918E-A909-43DE-AC7D-C34B492663A2}"/>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105974CF-98D7-4F52-ABFB-F167F1AF27FB}"/>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44611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76261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784696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0A7E15-D8DB-4905-94BA-C62396896B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E85E83F8-04B2-4C9D-9E97-2735BE5D1C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4130225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D7FAE58-C6FA-4B3B-A39F-D32DD90B4732}"/>
              </a:ext>
            </a:extLst>
          </p:cNvPr>
          <p:cNvCxnSpPr>
            <a:cxnSpLocks/>
          </p:cNvCxnSpPr>
          <p:nvPr userDrawn="1"/>
        </p:nvCxnSpPr>
        <p:spPr>
          <a:xfrm>
            <a:off x="365760" y="4459976"/>
            <a:ext cx="11460480" cy="0"/>
          </a:xfrm>
          <a:prstGeom prst="line">
            <a:avLst/>
          </a:prstGeom>
          <a:ln w="88900">
            <a:solidFill>
              <a:srgbClr val="0A93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374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C657FAC6-2395-4983-BCEC-E661BAE01A28}"/>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32325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627C0A3-B31C-459A-B3C8-9B3F90900348}"/>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E2F1DD51-3C50-491A-A440-B86443B20BF0}"/>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21572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61130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750D8AD9-BA57-43A5-93CA-7F9728C0756D}"/>
              </a:ext>
            </a:extLst>
          </p:cNvPr>
          <p:cNvCxnSpPr>
            <a:cxnSpLocks/>
          </p:cNvCxnSpPr>
          <p:nvPr userDrawn="1"/>
        </p:nvCxnSpPr>
        <p:spPr>
          <a:xfrm>
            <a:off x="365760" y="4459976"/>
            <a:ext cx="11460480" cy="0"/>
          </a:xfrm>
          <a:prstGeom prst="line">
            <a:avLst/>
          </a:prstGeom>
          <a:ln w="88900">
            <a:solidFill>
              <a:srgbClr val="F8BE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681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747182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728967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74F02A4-2ED0-4174-B92E-FFB52D0C4520}"/>
              </a:ext>
            </a:extLst>
          </p:cNvPr>
          <p:cNvCxnSpPr>
            <a:cxnSpLocks/>
          </p:cNvCxnSpPr>
          <p:nvPr userDrawn="1"/>
        </p:nvCxnSpPr>
        <p:spPr>
          <a:xfrm>
            <a:off x="365760" y="4459976"/>
            <a:ext cx="11460480" cy="0"/>
          </a:xfrm>
          <a:prstGeom prst="line">
            <a:avLst/>
          </a:prstGeom>
          <a:ln w="88900">
            <a:solidFill>
              <a:srgbClr val="EB5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717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22399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923171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430134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9885697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D01D78-9B3F-4109-AE22-E06AAB7FEB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89537AC-ED7F-43CA-BCAA-9AEB46661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8761"/>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2933"/>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18756027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750D8AD9-BA57-43A5-93CA-7F9728C0756D}"/>
              </a:ext>
            </a:extLst>
          </p:cNvPr>
          <p:cNvCxnSpPr>
            <a:cxnSpLocks/>
          </p:cNvCxnSpPr>
          <p:nvPr userDrawn="1"/>
        </p:nvCxnSpPr>
        <p:spPr>
          <a:xfrm>
            <a:off x="365760" y="4459976"/>
            <a:ext cx="11460480" cy="0"/>
          </a:xfrm>
          <a:prstGeom prst="line">
            <a:avLst/>
          </a:prstGeom>
          <a:ln w="88900">
            <a:solidFill>
              <a:srgbClr val="F8BE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1453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09D3B1DE-19F1-46B1-8EF2-62098D150E43}"/>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7326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09D3B1DE-19F1-46B1-8EF2-62098D150E43}"/>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670788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4ACC9225-45D8-4CD5-ABE5-7576DD17D0A6}"/>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6276D889-BE07-434F-A0F1-269B674C69FC}"/>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00194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4A86"/>
            </a:solidFill>
          </a:ln>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198743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22958906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01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ECCC98-259E-4CEC-A170-4EFDA30D2C5C}" type="datetimeFigureOut">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02/09/2020</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Marcador de pie de página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1DBD26-0528-485A-AC4B-724506D30896}" type="slidenum">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820236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3" name="Picture 2" descr="A picture containing clock&#10;&#10;Description automatically generated">
            <a:extLst>
              <a:ext uri="{FF2B5EF4-FFF2-40B4-BE49-F238E27FC236}">
                <a16:creationId xmlns:a16="http://schemas.microsoft.com/office/drawing/2014/main" id="{78EE5D14-A3C6-214B-923B-7785C5A674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9" name="Subtitle 2">
            <a:extLst>
              <a:ext uri="{FF2B5EF4-FFF2-40B4-BE49-F238E27FC236}">
                <a16:creationId xmlns:a16="http://schemas.microsoft.com/office/drawing/2014/main" id="{3F69C67C-B8D5-7C43-AE3A-CA45FA4587D0}"/>
              </a:ext>
            </a:extLst>
          </p:cNvPr>
          <p:cNvSpPr>
            <a:spLocks noGrp="1"/>
          </p:cNvSpPr>
          <p:nvPr>
            <p:ph type="subTitle" idx="1"/>
          </p:nvPr>
        </p:nvSpPr>
        <p:spPr>
          <a:xfrm>
            <a:off x="725557" y="3392470"/>
            <a:ext cx="6185382" cy="811781"/>
          </a:xfrm>
        </p:spPr>
        <p:txBody>
          <a:bodyPr anchor="t">
            <a:noAutofit/>
          </a:bodyPr>
          <a:lstStyle>
            <a:lvl1pPr marL="0" indent="0" algn="l">
              <a:buNone/>
              <a:defRPr sz="2400" b="0" spc="-150" baseline="0">
                <a:solidFill>
                  <a:schemeClr val="bg1"/>
                </a:solidFill>
              </a:defRPr>
            </a:lvl1pPr>
          </a:lstStyle>
          <a:p>
            <a:endParaRPr lang="en-GB" dirty="0"/>
          </a:p>
        </p:txBody>
      </p:sp>
      <p:sp>
        <p:nvSpPr>
          <p:cNvPr id="10" name="Title 1">
            <a:extLst>
              <a:ext uri="{FF2B5EF4-FFF2-40B4-BE49-F238E27FC236}">
                <a16:creationId xmlns:a16="http://schemas.microsoft.com/office/drawing/2014/main" id="{4688A269-43DD-BE48-A92B-0B92D6252C18}"/>
              </a:ext>
            </a:extLst>
          </p:cNvPr>
          <p:cNvSpPr>
            <a:spLocks noGrp="1"/>
          </p:cNvSpPr>
          <p:nvPr>
            <p:ph type="ctrTitle" hasCustomPrompt="1"/>
          </p:nvPr>
        </p:nvSpPr>
        <p:spPr>
          <a:xfrm>
            <a:off x="725557" y="974035"/>
            <a:ext cx="6185382" cy="2325524"/>
          </a:xfrm>
        </p:spPr>
        <p:txBody>
          <a:bodyPr anchor="b">
            <a:noAutofit/>
          </a:bodyPr>
          <a:lstStyle>
            <a:lvl1pPr algn="l">
              <a:defRPr sz="5400" b="1" i="0" spc="-150" baseline="0">
                <a:solidFill>
                  <a:schemeClr val="bg1"/>
                </a:solidFill>
              </a:defRPr>
            </a:lvl1pPr>
          </a:lstStyle>
          <a:p>
            <a:r>
              <a:rPr lang="en-GB" dirty="0"/>
              <a:t>Presentation title in this space here</a:t>
            </a:r>
          </a:p>
        </p:txBody>
      </p:sp>
    </p:spTree>
    <p:extLst>
      <p:ext uri="{BB962C8B-B14F-4D97-AF65-F5344CB8AC3E}">
        <p14:creationId xmlns:p14="http://schemas.microsoft.com/office/powerpoint/2010/main" val="21948721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750D8AD9-BA57-43A5-93CA-7F9728C0756D}"/>
              </a:ext>
            </a:extLst>
          </p:cNvPr>
          <p:cNvCxnSpPr>
            <a:cxnSpLocks/>
          </p:cNvCxnSpPr>
          <p:nvPr userDrawn="1"/>
        </p:nvCxnSpPr>
        <p:spPr>
          <a:xfrm>
            <a:off x="365760" y="4459976"/>
            <a:ext cx="11460480" cy="0"/>
          </a:xfrm>
          <a:prstGeom prst="line">
            <a:avLst/>
          </a:prstGeom>
          <a:ln w="88900">
            <a:solidFill>
              <a:srgbClr val="F8BE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32078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09D3B1DE-19F1-46B1-8EF2-62098D150E43}"/>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127159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4ACC9225-45D8-4CD5-ABE5-7576DD17D0A6}"/>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6276D889-BE07-434F-A0F1-269B674C69FC}"/>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91718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2544788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8645578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01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4ACC9225-45D8-4CD5-ABE5-7576DD17D0A6}"/>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6276D889-BE07-434F-A0F1-269B674C69FC}"/>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487581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ECCC98-259E-4CEC-A170-4EFDA30D2C5C}" type="datetimeFigureOut">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02/09/2020</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Marcador de pie de página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1DBD26-0528-485A-AC4B-724506D30896}" type="slidenum">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397155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D01D78-9B3F-4109-AE22-E06AAB7FEB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89537AC-ED7F-43CA-BCAA-9AEB46661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8761"/>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2933"/>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3902715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750D8AD9-BA57-43A5-93CA-7F9728C0756D}"/>
              </a:ext>
            </a:extLst>
          </p:cNvPr>
          <p:cNvCxnSpPr>
            <a:cxnSpLocks/>
          </p:cNvCxnSpPr>
          <p:nvPr userDrawn="1"/>
        </p:nvCxnSpPr>
        <p:spPr>
          <a:xfrm>
            <a:off x="365760" y="4459976"/>
            <a:ext cx="11460480" cy="0"/>
          </a:xfrm>
          <a:prstGeom prst="line">
            <a:avLst/>
          </a:prstGeom>
          <a:ln w="88900">
            <a:solidFill>
              <a:srgbClr val="F8BE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12241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09D3B1DE-19F1-46B1-8EF2-62098D150E43}"/>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363880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4ACC9225-45D8-4CD5-ABE5-7576DD17D0A6}"/>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6276D889-BE07-434F-A0F1-269B674C69FC}"/>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248423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935786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0060061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01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ECCC98-259E-4CEC-A170-4EFDA30D2C5C}" type="datetimeFigureOut">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02/09/2020</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Marcador de pie de página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1DBD26-0528-485A-AC4B-724506D30896}" type="slidenum">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8964821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18454208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823970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18857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D01D78-9B3F-4109-AE22-E06AAB7FEB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89537AC-ED7F-43CA-BCAA-9AEB46661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8761"/>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2933"/>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7440233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750D8AD9-BA57-43A5-93CA-7F9728C0756D}"/>
              </a:ext>
            </a:extLst>
          </p:cNvPr>
          <p:cNvCxnSpPr>
            <a:cxnSpLocks/>
          </p:cNvCxnSpPr>
          <p:nvPr userDrawn="1"/>
        </p:nvCxnSpPr>
        <p:spPr>
          <a:xfrm>
            <a:off x="365760" y="4459976"/>
            <a:ext cx="11460480" cy="0"/>
          </a:xfrm>
          <a:prstGeom prst="line">
            <a:avLst/>
          </a:prstGeom>
          <a:ln w="88900">
            <a:solidFill>
              <a:srgbClr val="F8BE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7626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09D3B1DE-19F1-46B1-8EF2-62098D150E43}"/>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901444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4ACC9225-45D8-4CD5-ABE5-7576DD17D0A6}"/>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6276D889-BE07-434F-A0F1-269B674C69FC}"/>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993038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28037791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7354985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015">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ECCC98-259E-4CEC-A170-4EFDA30D2C5C}" type="datetimeFigureOut">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02/09/2020</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Marcador de pie de página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1DBD26-0528-485A-AC4B-724506D30896}" type="slidenum">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321047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15646756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1692070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D01D78-9B3F-4109-AE22-E06AAB7FEB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89537AC-ED7F-43CA-BCAA-9AEB46661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8761"/>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2933"/>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1537861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5513860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015"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750D8AD9-BA57-43A5-93CA-7F9728C0756D}"/>
              </a:ext>
            </a:extLst>
          </p:cNvPr>
          <p:cNvCxnSpPr>
            <a:cxnSpLocks/>
          </p:cNvCxnSpPr>
          <p:nvPr userDrawn="1"/>
        </p:nvCxnSpPr>
        <p:spPr>
          <a:xfrm>
            <a:off x="365760" y="4459976"/>
            <a:ext cx="11460480" cy="0"/>
          </a:xfrm>
          <a:prstGeom prst="line">
            <a:avLst/>
          </a:prstGeom>
          <a:ln w="88900">
            <a:solidFill>
              <a:srgbClr val="F8BE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894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09D3B1DE-19F1-46B1-8EF2-62098D150E43}"/>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391520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4ACC9225-45D8-4CD5-ABE5-7576DD17D0A6}"/>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6276D889-BE07-434F-A0F1-269B674C69FC}"/>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651806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7691726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8496849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015">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ECCC98-259E-4CEC-A170-4EFDA30D2C5C}" type="datetimeFigureOut">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02/09/2020</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Marcador de pie de página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1DBD26-0528-485A-AC4B-724506D30896}" type="slidenum">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623750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988502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ECCC98-259E-4CEC-A170-4EFDA30D2C5C}" type="datetimeFigureOut">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02/09/2020</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Marcador de pie de página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1DBD26-0528-485A-AC4B-724506D30896}" type="slidenum">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76977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2487149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CD70AD-75F5-4704-974D-E58F5BDE97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107A2128-7685-4091-B58C-C6418D9785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3524481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image" Target="../media/image2.png"/><Relationship Id="rId4" Type="http://schemas.openxmlformats.org/officeDocument/2006/relationships/slideLayout" Target="../slideLayouts/slideLayout30.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2.png"/><Relationship Id="rId4" Type="http://schemas.openxmlformats.org/officeDocument/2006/relationships/slideLayout" Target="../slideLayouts/slideLayout37.xml"/><Relationship Id="rId9"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image" Target="../media/image2.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image" Target="../media/image1.png"/><Relationship Id="rId5" Type="http://schemas.openxmlformats.org/officeDocument/2006/relationships/slideLayout" Target="../slideLayouts/slideLayout45.xml"/><Relationship Id="rId10" Type="http://schemas.openxmlformats.org/officeDocument/2006/relationships/theme" Target="../theme/theme7.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image" Target="../media/image2.png"/><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image" Target="../media/image1.png"/><Relationship Id="rId5" Type="http://schemas.openxmlformats.org/officeDocument/2006/relationships/slideLayout" Target="../slideLayouts/slideLayout54.xml"/><Relationship Id="rId10" Type="http://schemas.openxmlformats.org/officeDocument/2006/relationships/theme" Target="../theme/theme8.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image" Target="../media/image2.png"/><Relationship Id="rId5" Type="http://schemas.openxmlformats.org/officeDocument/2006/relationships/slideLayout" Target="../slideLayouts/slideLayout63.xml"/><Relationship Id="rId10" Type="http://schemas.openxmlformats.org/officeDocument/2006/relationships/image" Target="../media/image1.png"/><Relationship Id="rId4" Type="http://schemas.openxmlformats.org/officeDocument/2006/relationships/slideLayout" Target="../slideLayouts/slideLayout6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2A51C28-5EAC-4B36-963C-1FEBF43A81F8}"/>
              </a:ext>
            </a:extLst>
          </p:cNvPr>
          <p:cNvGrpSpPr/>
          <p:nvPr userDrawn="1"/>
        </p:nvGrpSpPr>
        <p:grpSpPr>
          <a:xfrm>
            <a:off x="0" y="138043"/>
            <a:ext cx="12018983" cy="1042269"/>
            <a:chOff x="0" y="138043"/>
            <a:chExt cx="12018983" cy="1042269"/>
          </a:xfrm>
        </p:grpSpPr>
        <p:pic>
          <p:nvPicPr>
            <p:cNvPr id="6" name="Picture 5">
              <a:extLst>
                <a:ext uri="{FF2B5EF4-FFF2-40B4-BE49-F238E27FC236}">
                  <a16:creationId xmlns:a16="http://schemas.microsoft.com/office/drawing/2014/main" id="{0715E489-0C14-45CD-9E88-82F5C8B0AE08}"/>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004765" y="138043"/>
              <a:ext cx="9014218" cy="1042269"/>
            </a:xfrm>
            <a:prstGeom prst="rect">
              <a:avLst/>
            </a:prstGeom>
          </p:spPr>
        </p:pic>
        <p:pic>
          <p:nvPicPr>
            <p:cNvPr id="10" name="Picture 9">
              <a:extLst>
                <a:ext uri="{FF2B5EF4-FFF2-40B4-BE49-F238E27FC236}">
                  <a16:creationId xmlns:a16="http://schemas.microsoft.com/office/drawing/2014/main" id="{E5C5D706-B179-42F6-A7FC-AA3B904AAD03}"/>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r="30776"/>
            <a:stretch/>
          </p:blipFill>
          <p:spPr>
            <a:xfrm>
              <a:off x="0" y="138043"/>
              <a:ext cx="6240016" cy="1042269"/>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657627DF-C2DD-4E8E-8B59-11B32E2CC63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93981024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A786022-3A51-4B0F-8B09-8736F2F84C17}"/>
              </a:ext>
            </a:extLst>
          </p:cNvPr>
          <p:cNvGrpSpPr/>
          <p:nvPr userDrawn="1"/>
        </p:nvGrpSpPr>
        <p:grpSpPr>
          <a:xfrm>
            <a:off x="0" y="140970"/>
            <a:ext cx="12018983" cy="1042269"/>
            <a:chOff x="0" y="140970"/>
            <a:chExt cx="12018983" cy="1042269"/>
          </a:xfrm>
        </p:grpSpPr>
        <p:pic>
          <p:nvPicPr>
            <p:cNvPr id="6" name="Picture 5">
              <a:extLst>
                <a:ext uri="{FF2B5EF4-FFF2-40B4-BE49-F238E27FC236}">
                  <a16:creationId xmlns:a16="http://schemas.microsoft.com/office/drawing/2014/main" id="{BF478061-2D09-403B-9804-67FADE51F9C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40970"/>
              <a:ext cx="9014227" cy="1042269"/>
            </a:xfrm>
            <a:prstGeom prst="rect">
              <a:avLst/>
            </a:prstGeom>
          </p:spPr>
        </p:pic>
        <p:pic>
          <p:nvPicPr>
            <p:cNvPr id="10" name="Picture 9">
              <a:extLst>
                <a:ext uri="{FF2B5EF4-FFF2-40B4-BE49-F238E27FC236}">
                  <a16:creationId xmlns:a16="http://schemas.microsoft.com/office/drawing/2014/main" id="{A7A7B4FC-F3D5-4365-AB11-34BDCEFBA1D3}"/>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38852"/>
            <a:stretch/>
          </p:blipFill>
          <p:spPr>
            <a:xfrm>
              <a:off x="0" y="140970"/>
              <a:ext cx="5512037" cy="1042269"/>
            </a:xfrm>
            <a:prstGeom prst="rect">
              <a:avLst/>
            </a:prstGeom>
          </p:spPr>
        </p:pic>
      </p:grpSp>
      <p:sp>
        <p:nvSpPr>
          <p:cNvPr id="2" name="Title Placeholder 1"/>
          <p:cNvSpPr>
            <a:spLocks noGrp="1"/>
          </p:cNvSpPr>
          <p:nvPr>
            <p:ph type="title"/>
          </p:nvPr>
        </p:nvSpPr>
        <p:spPr>
          <a:xfrm>
            <a:off x="425752" y="140970"/>
            <a:ext cx="1047868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FD10B39D-C66A-450C-8235-DE8C83D3C44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38388308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9766D48-4F59-4495-B870-4564ECE725F3}"/>
              </a:ext>
            </a:extLst>
          </p:cNvPr>
          <p:cNvGrpSpPr/>
          <p:nvPr userDrawn="1"/>
        </p:nvGrpSpPr>
        <p:grpSpPr>
          <a:xfrm>
            <a:off x="1" y="138043"/>
            <a:ext cx="12018982" cy="1042270"/>
            <a:chOff x="1" y="138043"/>
            <a:chExt cx="12018982" cy="1042270"/>
          </a:xfrm>
        </p:grpSpPr>
        <p:pic>
          <p:nvPicPr>
            <p:cNvPr id="6" name="Picture 5">
              <a:extLst>
                <a:ext uri="{FF2B5EF4-FFF2-40B4-BE49-F238E27FC236}">
                  <a16:creationId xmlns:a16="http://schemas.microsoft.com/office/drawing/2014/main" id="{FA3C8B69-7FD9-49EC-B38B-9301D611D80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38043"/>
              <a:ext cx="9014227" cy="1042270"/>
            </a:xfrm>
            <a:prstGeom prst="rect">
              <a:avLst/>
            </a:prstGeom>
          </p:spPr>
        </p:pic>
        <p:pic>
          <p:nvPicPr>
            <p:cNvPr id="10" name="Picture 9">
              <a:extLst>
                <a:ext uri="{FF2B5EF4-FFF2-40B4-BE49-F238E27FC236}">
                  <a16:creationId xmlns:a16="http://schemas.microsoft.com/office/drawing/2014/main" id="{4FF31DAB-063E-4041-9E7C-DB544A05F39A}"/>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42758"/>
            <a:stretch/>
          </p:blipFill>
          <p:spPr>
            <a:xfrm>
              <a:off x="1" y="138043"/>
              <a:ext cx="5159896" cy="1042270"/>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AA1DD496-B26E-4057-ABDE-D90ABD7F512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3" y="6021288"/>
            <a:ext cx="1350435" cy="684311"/>
          </a:xfrm>
          <a:prstGeom prst="rect">
            <a:avLst/>
          </a:prstGeom>
        </p:spPr>
      </p:pic>
    </p:spTree>
    <p:extLst>
      <p:ext uri="{BB962C8B-B14F-4D97-AF65-F5344CB8AC3E}">
        <p14:creationId xmlns:p14="http://schemas.microsoft.com/office/powerpoint/2010/main" val="71878875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5277E1-0216-4772-AABA-412A04E800A5}"/>
              </a:ext>
            </a:extLst>
          </p:cNvPr>
          <p:cNvGrpSpPr/>
          <p:nvPr userDrawn="1"/>
        </p:nvGrpSpPr>
        <p:grpSpPr>
          <a:xfrm>
            <a:off x="0" y="138043"/>
            <a:ext cx="12013810" cy="1042270"/>
            <a:chOff x="42730" y="138043"/>
            <a:chExt cx="12013810" cy="1042270"/>
          </a:xfrm>
        </p:grpSpPr>
        <p:pic>
          <p:nvPicPr>
            <p:cNvPr id="11" name="Picture 10">
              <a:extLst>
                <a:ext uri="{FF2B5EF4-FFF2-40B4-BE49-F238E27FC236}">
                  <a16:creationId xmlns:a16="http://schemas.microsoft.com/office/drawing/2014/main" id="{8C721CDA-D031-4165-8EAF-36039A5933A6}"/>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29372"/>
            <a:stretch/>
          </p:blipFill>
          <p:spPr>
            <a:xfrm>
              <a:off x="42730" y="138043"/>
              <a:ext cx="6366617" cy="1042270"/>
            </a:xfrm>
            <a:prstGeom prst="rect">
              <a:avLst/>
            </a:prstGeom>
          </p:spPr>
        </p:pic>
        <p:pic>
          <p:nvPicPr>
            <p:cNvPr id="12" name="Picture 11">
              <a:extLst>
                <a:ext uri="{FF2B5EF4-FFF2-40B4-BE49-F238E27FC236}">
                  <a16:creationId xmlns:a16="http://schemas.microsoft.com/office/drawing/2014/main" id="{29E340E7-7222-40B2-96A2-287B44CA4BC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42305" y="138043"/>
              <a:ext cx="9014235" cy="1042270"/>
            </a:xfrm>
            <a:prstGeom prst="rect">
              <a:avLst/>
            </a:prstGeom>
          </p:spPr>
        </p:pic>
      </p:grpSp>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57561669"/>
      </p:ext>
    </p:extLst>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2A51C28-5EAC-4B36-963C-1FEBF43A81F8}"/>
              </a:ext>
            </a:extLst>
          </p:cNvPr>
          <p:cNvGrpSpPr/>
          <p:nvPr userDrawn="1"/>
        </p:nvGrpSpPr>
        <p:grpSpPr>
          <a:xfrm>
            <a:off x="0" y="138043"/>
            <a:ext cx="12018983" cy="1042269"/>
            <a:chOff x="0" y="138043"/>
            <a:chExt cx="12018983" cy="1042269"/>
          </a:xfrm>
        </p:grpSpPr>
        <p:pic>
          <p:nvPicPr>
            <p:cNvPr id="6" name="Picture 5">
              <a:extLst>
                <a:ext uri="{FF2B5EF4-FFF2-40B4-BE49-F238E27FC236}">
                  <a16:creationId xmlns:a16="http://schemas.microsoft.com/office/drawing/2014/main" id="{0715E489-0C14-45CD-9E88-82F5C8B0AE0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04765" y="138043"/>
              <a:ext cx="9014218" cy="1042269"/>
            </a:xfrm>
            <a:prstGeom prst="rect">
              <a:avLst/>
            </a:prstGeom>
          </p:spPr>
        </p:pic>
        <p:pic>
          <p:nvPicPr>
            <p:cNvPr id="10" name="Picture 9">
              <a:extLst>
                <a:ext uri="{FF2B5EF4-FFF2-40B4-BE49-F238E27FC236}">
                  <a16:creationId xmlns:a16="http://schemas.microsoft.com/office/drawing/2014/main" id="{E5C5D706-B179-42F6-A7FC-AA3B904AAD03}"/>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0776"/>
            <a:stretch/>
          </p:blipFill>
          <p:spPr>
            <a:xfrm>
              <a:off x="0" y="138043"/>
              <a:ext cx="6240016" cy="1042269"/>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657627DF-C2DD-4E8E-8B59-11B32E2CC63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214594701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2A51C28-5EAC-4B36-963C-1FEBF43A81F8}"/>
              </a:ext>
            </a:extLst>
          </p:cNvPr>
          <p:cNvGrpSpPr/>
          <p:nvPr userDrawn="1"/>
        </p:nvGrpSpPr>
        <p:grpSpPr>
          <a:xfrm>
            <a:off x="0" y="138043"/>
            <a:ext cx="12018983" cy="1042269"/>
            <a:chOff x="0" y="138043"/>
            <a:chExt cx="12018983" cy="1042269"/>
          </a:xfrm>
        </p:grpSpPr>
        <p:pic>
          <p:nvPicPr>
            <p:cNvPr id="6" name="Picture 5">
              <a:extLst>
                <a:ext uri="{FF2B5EF4-FFF2-40B4-BE49-F238E27FC236}">
                  <a16:creationId xmlns:a16="http://schemas.microsoft.com/office/drawing/2014/main" id="{0715E489-0C14-45CD-9E88-82F5C8B0AE0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04765" y="138043"/>
              <a:ext cx="9014218" cy="1042269"/>
            </a:xfrm>
            <a:prstGeom prst="rect">
              <a:avLst/>
            </a:prstGeom>
          </p:spPr>
        </p:pic>
        <p:pic>
          <p:nvPicPr>
            <p:cNvPr id="10" name="Picture 9">
              <a:extLst>
                <a:ext uri="{FF2B5EF4-FFF2-40B4-BE49-F238E27FC236}">
                  <a16:creationId xmlns:a16="http://schemas.microsoft.com/office/drawing/2014/main" id="{E5C5D706-B179-42F6-A7FC-AA3B904AAD03}"/>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0776"/>
            <a:stretch/>
          </p:blipFill>
          <p:spPr>
            <a:xfrm>
              <a:off x="0" y="138043"/>
              <a:ext cx="6240016" cy="1042269"/>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657627DF-C2DD-4E8E-8B59-11B32E2CC63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73865856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2A51C28-5EAC-4B36-963C-1FEBF43A81F8}"/>
              </a:ext>
            </a:extLst>
          </p:cNvPr>
          <p:cNvGrpSpPr/>
          <p:nvPr userDrawn="1"/>
        </p:nvGrpSpPr>
        <p:grpSpPr>
          <a:xfrm>
            <a:off x="0" y="138043"/>
            <a:ext cx="12018983" cy="1042269"/>
            <a:chOff x="0" y="138043"/>
            <a:chExt cx="12018983" cy="1042269"/>
          </a:xfrm>
        </p:grpSpPr>
        <p:pic>
          <p:nvPicPr>
            <p:cNvPr id="6" name="Picture 5">
              <a:extLst>
                <a:ext uri="{FF2B5EF4-FFF2-40B4-BE49-F238E27FC236}">
                  <a16:creationId xmlns:a16="http://schemas.microsoft.com/office/drawing/2014/main" id="{0715E489-0C14-45CD-9E88-82F5C8B0AE08}"/>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004765" y="138043"/>
              <a:ext cx="9014218" cy="1042269"/>
            </a:xfrm>
            <a:prstGeom prst="rect">
              <a:avLst/>
            </a:prstGeom>
          </p:spPr>
        </p:pic>
        <p:pic>
          <p:nvPicPr>
            <p:cNvPr id="10" name="Picture 9">
              <a:extLst>
                <a:ext uri="{FF2B5EF4-FFF2-40B4-BE49-F238E27FC236}">
                  <a16:creationId xmlns:a16="http://schemas.microsoft.com/office/drawing/2014/main" id="{E5C5D706-B179-42F6-A7FC-AA3B904AAD03}"/>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r="30776"/>
            <a:stretch/>
          </p:blipFill>
          <p:spPr>
            <a:xfrm>
              <a:off x="0" y="138043"/>
              <a:ext cx="6240016" cy="1042269"/>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657627DF-C2DD-4E8E-8B59-11B32E2CC63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33191897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2A51C28-5EAC-4B36-963C-1FEBF43A81F8}"/>
              </a:ext>
            </a:extLst>
          </p:cNvPr>
          <p:cNvGrpSpPr/>
          <p:nvPr userDrawn="1"/>
        </p:nvGrpSpPr>
        <p:grpSpPr>
          <a:xfrm>
            <a:off x="0" y="138043"/>
            <a:ext cx="12018983" cy="1042269"/>
            <a:chOff x="0" y="138043"/>
            <a:chExt cx="12018983" cy="1042269"/>
          </a:xfrm>
        </p:grpSpPr>
        <p:pic>
          <p:nvPicPr>
            <p:cNvPr id="6" name="Picture 5">
              <a:extLst>
                <a:ext uri="{FF2B5EF4-FFF2-40B4-BE49-F238E27FC236}">
                  <a16:creationId xmlns:a16="http://schemas.microsoft.com/office/drawing/2014/main" id="{0715E489-0C14-45CD-9E88-82F5C8B0AE08}"/>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004765" y="138043"/>
              <a:ext cx="9014218" cy="1042269"/>
            </a:xfrm>
            <a:prstGeom prst="rect">
              <a:avLst/>
            </a:prstGeom>
          </p:spPr>
        </p:pic>
        <p:pic>
          <p:nvPicPr>
            <p:cNvPr id="10" name="Picture 9">
              <a:extLst>
                <a:ext uri="{FF2B5EF4-FFF2-40B4-BE49-F238E27FC236}">
                  <a16:creationId xmlns:a16="http://schemas.microsoft.com/office/drawing/2014/main" id="{E5C5D706-B179-42F6-A7FC-AA3B904AAD03}"/>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r="30776"/>
            <a:stretch/>
          </p:blipFill>
          <p:spPr>
            <a:xfrm>
              <a:off x="0" y="138043"/>
              <a:ext cx="6240016" cy="1042269"/>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657627DF-C2DD-4E8E-8B59-11B32E2CC63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380756011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2A51C28-5EAC-4B36-963C-1FEBF43A81F8}"/>
              </a:ext>
            </a:extLst>
          </p:cNvPr>
          <p:cNvGrpSpPr/>
          <p:nvPr userDrawn="1"/>
        </p:nvGrpSpPr>
        <p:grpSpPr>
          <a:xfrm>
            <a:off x="0" y="138043"/>
            <a:ext cx="12018983" cy="1042269"/>
            <a:chOff x="0" y="138043"/>
            <a:chExt cx="12018983" cy="1042269"/>
          </a:xfrm>
        </p:grpSpPr>
        <p:pic>
          <p:nvPicPr>
            <p:cNvPr id="6" name="Picture 5">
              <a:extLst>
                <a:ext uri="{FF2B5EF4-FFF2-40B4-BE49-F238E27FC236}">
                  <a16:creationId xmlns:a16="http://schemas.microsoft.com/office/drawing/2014/main" id="{0715E489-0C14-45CD-9E88-82F5C8B0AE08}"/>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004765" y="138043"/>
              <a:ext cx="9014218" cy="1042269"/>
            </a:xfrm>
            <a:prstGeom prst="rect">
              <a:avLst/>
            </a:prstGeom>
          </p:spPr>
        </p:pic>
        <p:pic>
          <p:nvPicPr>
            <p:cNvPr id="10" name="Picture 9">
              <a:extLst>
                <a:ext uri="{FF2B5EF4-FFF2-40B4-BE49-F238E27FC236}">
                  <a16:creationId xmlns:a16="http://schemas.microsoft.com/office/drawing/2014/main" id="{E5C5D706-B179-42F6-A7FC-AA3B904AAD03}"/>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r="30776"/>
            <a:stretch/>
          </p:blipFill>
          <p:spPr>
            <a:xfrm>
              <a:off x="0" y="138043"/>
              <a:ext cx="6240016" cy="1042269"/>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657627DF-C2DD-4E8E-8B59-11B32E2CC63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370379165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49.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49.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49.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49.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49.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2.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slide" Target="slide3.xml"/><Relationship Id="rId2" Type="http://schemas.openxmlformats.org/officeDocument/2006/relationships/notesSlide" Target="../notesSlides/notesSlide16.xml"/><Relationship Id="rId1" Type="http://schemas.openxmlformats.org/officeDocument/2006/relationships/slideLayout" Target="../slideLayouts/slideLayout49.xml"/><Relationship Id="rId6" Type="http://schemas.openxmlformats.org/officeDocument/2006/relationships/image" Target="../media/image17.png"/><Relationship Id="rId11" Type="http://schemas.microsoft.com/office/2007/relationships/hdphoto" Target="../media/hdphoto1.wdp"/><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xml"/><Relationship Id="rId1" Type="http://schemas.openxmlformats.org/officeDocument/2006/relationships/slideLayout" Target="../slideLayouts/slideLayout49.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49.xml"/><Relationship Id="rId5" Type="http://schemas.openxmlformats.org/officeDocument/2006/relationships/image" Target="../media/image12.png"/><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0.xml"/><Relationship Id="rId1" Type="http://schemas.openxmlformats.org/officeDocument/2006/relationships/slideLayout" Target="../slideLayouts/slideLayout58.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1.xml"/><Relationship Id="rId1" Type="http://schemas.openxmlformats.org/officeDocument/2006/relationships/slideLayout" Target="../slideLayouts/slideLayout58.xml"/><Relationship Id="rId5" Type="http://schemas.openxmlformats.org/officeDocument/2006/relationships/image" Target="../media/image12.png"/><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2.xml"/><Relationship Id="rId1" Type="http://schemas.openxmlformats.org/officeDocument/2006/relationships/slideLayout" Target="../slideLayouts/slideLayout49.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49.xml"/><Relationship Id="rId5" Type="http://schemas.openxmlformats.org/officeDocument/2006/relationships/image" Target="../media/image12.png"/><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4.xml"/><Relationship Id="rId1" Type="http://schemas.openxmlformats.org/officeDocument/2006/relationships/slideLayout" Target="../slideLayouts/slideLayout49.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5.xml"/><Relationship Id="rId1" Type="http://schemas.openxmlformats.org/officeDocument/2006/relationships/slideLayout" Target="../slideLayouts/slideLayout49.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7.xml"/><Relationship Id="rId1" Type="http://schemas.openxmlformats.org/officeDocument/2006/relationships/slideLayout" Target="../slideLayouts/slideLayout49.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28.xml"/><Relationship Id="rId1" Type="http://schemas.openxmlformats.org/officeDocument/2006/relationships/slideLayout" Target="../slideLayouts/slideLayout49.xml"/><Relationship Id="rId5" Type="http://schemas.openxmlformats.org/officeDocument/2006/relationships/image" Target="../media/image12.png"/><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slide" Target="slide14.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0.xml"/><Relationship Id="rId1" Type="http://schemas.openxmlformats.org/officeDocument/2006/relationships/slideLayout" Target="../slideLayouts/slideLayout49.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49.xml"/><Relationship Id="rId6" Type="http://schemas.openxmlformats.org/officeDocument/2006/relationships/slide" Target="slide3.xml"/><Relationship Id="rId5" Type="http://schemas.openxmlformats.org/officeDocument/2006/relationships/chart" Target="../charts/chart3.xml"/><Relationship Id="rId4" Type="http://schemas.openxmlformats.org/officeDocument/2006/relationships/chart" Target="../charts/chart2.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2.xml"/><Relationship Id="rId1" Type="http://schemas.openxmlformats.org/officeDocument/2006/relationships/slideLayout" Target="../slideLayouts/slideLayout49.xml"/><Relationship Id="rId5" Type="http://schemas.openxmlformats.org/officeDocument/2006/relationships/image" Target="../media/image12.png"/><Relationship Id="rId4" Type="http://schemas.openxmlformats.org/officeDocument/2006/relationships/slide" Target="slide3.xml"/></Relationships>
</file>

<file path=ppt/slides/_rels/slide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3.xml"/><Relationship Id="rId1" Type="http://schemas.openxmlformats.org/officeDocument/2006/relationships/slideLayout" Target="../slideLayouts/slideLayout49.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5.xml"/><Relationship Id="rId1" Type="http://schemas.openxmlformats.org/officeDocument/2006/relationships/slideLayout" Target="../slideLayouts/slideLayout49.xml"/><Relationship Id="rId5" Type="http://schemas.openxmlformats.org/officeDocument/2006/relationships/image" Target="../media/image12.png"/><Relationship Id="rId4" Type="http://schemas.openxmlformats.org/officeDocument/2006/relationships/slide" Target="slide3.xml"/></Relationships>
</file>

<file path=ppt/slides/_rels/slide36.xml.rels><?xml version="1.0" encoding="UTF-8" standalone="yes"?>
<Relationships xmlns="http://schemas.openxmlformats.org/package/2006/relationships"><Relationship Id="rId3" Type="http://schemas.openxmlformats.org/officeDocument/2006/relationships/hyperlink" Target="https://hbvdb.ibcp.fr/" TargetMode="External"/><Relationship Id="rId2" Type="http://schemas.openxmlformats.org/officeDocument/2006/relationships/notesSlide" Target="../notesSlides/notesSlide36.xml"/><Relationship Id="rId1" Type="http://schemas.openxmlformats.org/officeDocument/2006/relationships/slideLayout" Target="../slideLayouts/slideLayout49.xml"/><Relationship Id="rId5" Type="http://schemas.openxmlformats.org/officeDocument/2006/relationships/image" Target="../media/image12.png"/><Relationship Id="rId4" Type="http://schemas.openxmlformats.org/officeDocument/2006/relationships/slide" Target="slide3.xml"/></Relationships>
</file>

<file path=ppt/slides/_rels/slide3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7.xml"/><Relationship Id="rId1" Type="http://schemas.openxmlformats.org/officeDocument/2006/relationships/slideLayout" Target="../slideLayouts/slideLayout49.xml"/><Relationship Id="rId5" Type="http://schemas.openxmlformats.org/officeDocument/2006/relationships/image" Target="../media/image12.png"/><Relationship Id="rId4" Type="http://schemas.openxmlformats.org/officeDocument/2006/relationships/slide" Target="slide3.xml"/></Relationships>
</file>

<file path=ppt/slides/_rels/slide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xml"/><Relationship Id="rId1" Type="http://schemas.openxmlformats.org/officeDocument/2006/relationships/slideLayout" Target="../slideLayouts/slideLayout49.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xml"/><Relationship Id="rId1" Type="http://schemas.openxmlformats.org/officeDocument/2006/relationships/slideLayout" Target="../slideLayouts/slideLayout4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slide" Target="slide26.xml"/></Relationships>
</file>

<file path=ppt/slides/_rels/slide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xml"/><Relationship Id="rId1" Type="http://schemas.openxmlformats.org/officeDocument/2006/relationships/slideLayout" Target="../slideLayouts/slideLayout44.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xml"/><Relationship Id="rId1" Type="http://schemas.openxmlformats.org/officeDocument/2006/relationships/slideLayout" Target="../slideLayouts/slideLayout62.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43.xml"/><Relationship Id="rId1" Type="http://schemas.openxmlformats.org/officeDocument/2006/relationships/slideLayout" Target="../slideLayouts/slideLayout62.xml"/><Relationship Id="rId5" Type="http://schemas.openxmlformats.org/officeDocument/2006/relationships/image" Target="../media/image12.png"/><Relationship Id="rId4" Type="http://schemas.openxmlformats.org/officeDocument/2006/relationships/slide" Target="slide3.xml"/></Relationships>
</file>

<file path=ppt/slides/_rels/slide4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xml"/><Relationship Id="rId1" Type="http://schemas.openxmlformats.org/officeDocument/2006/relationships/slideLayout" Target="../slideLayouts/slideLayout62.xml"/><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xml"/><Relationship Id="rId1" Type="http://schemas.openxmlformats.org/officeDocument/2006/relationships/slideLayout" Target="../slideLayouts/slideLayout62.xml"/><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xml"/><Relationship Id="rId1" Type="http://schemas.openxmlformats.org/officeDocument/2006/relationships/slideLayout" Target="../slideLayouts/slideLayout62.xml"/><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xml"/><Relationship Id="rId1" Type="http://schemas.openxmlformats.org/officeDocument/2006/relationships/slideLayout" Target="../slideLayouts/slideLayout62.xml"/><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xml"/><Relationship Id="rId1" Type="http://schemas.openxmlformats.org/officeDocument/2006/relationships/slideLayout" Target="../slideLayouts/slideLayout49.xml"/><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49.xml"/><Relationship Id="rId5" Type="http://schemas.openxmlformats.org/officeDocument/2006/relationships/image" Target="../media/image12.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slide" Target="slide29.xml"/></Relationships>
</file>

<file path=ppt/slides/_rels/slide5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0.xml"/><Relationship Id="rId1" Type="http://schemas.openxmlformats.org/officeDocument/2006/relationships/slideLayout" Target="../slideLayouts/slideLayout49.xml"/><Relationship Id="rId4" Type="http://schemas.openxmlformats.org/officeDocument/2006/relationships/image" Target="../media/image12.png"/></Relationships>
</file>

<file path=ppt/slides/_rels/slide51.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notesSlide" Target="../notesSlides/notesSlide51.xml"/><Relationship Id="rId7" Type="http://schemas.openxmlformats.org/officeDocument/2006/relationships/image" Target="../media/image31.emf"/><Relationship Id="rId2" Type="http://schemas.openxmlformats.org/officeDocument/2006/relationships/slideLayout" Target="../slideLayouts/slideLayout49.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0.emf"/><Relationship Id="rId4" Type="http://schemas.openxmlformats.org/officeDocument/2006/relationships/oleObject" Target="../embeddings/oleObject1.bin"/><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4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9.xml"/><Relationship Id="rId5" Type="http://schemas.openxmlformats.org/officeDocument/2006/relationships/image" Target="../media/image12.png"/><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77325795-9843-44FA-A284-4596C33F68B5}"/>
              </a:ext>
            </a:extLst>
          </p:cNvPr>
          <p:cNvSpPr>
            <a:spLocks noGrp="1"/>
          </p:cNvSpPr>
          <p:nvPr>
            <p:ph type="subTitle" idx="1"/>
          </p:nvPr>
        </p:nvSpPr>
        <p:spPr/>
        <p:txBody>
          <a:bodyPr/>
          <a:lstStyle/>
          <a:p>
            <a:r>
              <a:rPr lang="en-GB" dirty="0"/>
              <a:t>Best of Digital ILC 2020</a:t>
            </a:r>
          </a:p>
        </p:txBody>
      </p:sp>
      <p:sp>
        <p:nvSpPr>
          <p:cNvPr id="4" name="Title 3">
            <a:extLst>
              <a:ext uri="{FF2B5EF4-FFF2-40B4-BE49-F238E27FC236}">
                <a16:creationId xmlns:a16="http://schemas.microsoft.com/office/drawing/2014/main" id="{26B21FC8-0223-4237-B0E4-C2B70D3D9A00}"/>
              </a:ext>
            </a:extLst>
          </p:cNvPr>
          <p:cNvSpPr>
            <a:spLocks noGrp="1"/>
          </p:cNvSpPr>
          <p:nvPr>
            <p:ph type="ctrTitle"/>
          </p:nvPr>
        </p:nvSpPr>
        <p:spPr/>
        <p:txBody>
          <a:bodyPr/>
          <a:lstStyle/>
          <a:p>
            <a:r>
              <a:rPr lang="en-GB" dirty="0"/>
              <a:t>Viral hepatitis</a:t>
            </a:r>
          </a:p>
        </p:txBody>
      </p:sp>
    </p:spTree>
    <p:extLst>
      <p:ext uri="{BB962C8B-B14F-4D97-AF65-F5344CB8AC3E}">
        <p14:creationId xmlns:p14="http://schemas.microsoft.com/office/powerpoint/2010/main" val="3852287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3" y="1340769"/>
            <a:ext cx="5482866" cy="4622400"/>
          </a:xfrm>
        </p:spPr>
        <p:txBody>
          <a:bodyPr vert="horz" lIns="91440" tIns="45720" rIns="91440" bIns="45720" rtlCol="0" anchor="t">
            <a:noAutofit/>
          </a:bodyPr>
          <a:lstStyle/>
          <a:p>
            <a:pPr marL="0" indent="0">
              <a:buNone/>
            </a:pPr>
            <a:r>
              <a:rPr lang="en-US" b="1" dirty="0">
                <a:solidFill>
                  <a:schemeClr val="bg1"/>
                </a:solidFill>
                <a:highlight>
                  <a:srgbClr val="004A86"/>
                </a:highlight>
              </a:rPr>
              <a:t>BACKGROUND &amp; AIMS</a:t>
            </a:r>
            <a:r>
              <a:rPr lang="en-US" dirty="0"/>
              <a:t> </a:t>
            </a:r>
          </a:p>
          <a:p>
            <a:r>
              <a:rPr lang="en-GB" dirty="0"/>
              <a:t>Up to 20% of patients with CHB achieve functional cure (HBsAg loss) after NA treatment withdrawal</a:t>
            </a:r>
          </a:p>
          <a:p>
            <a:r>
              <a:rPr lang="en-GB" dirty="0">
                <a:ea typeface="+mn-lt"/>
                <a:cs typeface="+mn-lt"/>
              </a:rPr>
              <a:t>The factors associated with a successful outcome after NA treatment withdrawal have not yet been clarified</a:t>
            </a:r>
            <a:endParaRPr lang="en-GB" dirty="0">
              <a:cs typeface="Arial"/>
            </a:endParaRPr>
          </a:p>
          <a:p>
            <a:r>
              <a:rPr lang="en-GB" b="1" dirty="0"/>
              <a:t>AIM</a:t>
            </a:r>
            <a:r>
              <a:rPr lang="en-GB" dirty="0"/>
              <a:t>: to analyze HBV-specific CD8 responses in parallel with peripheral and intrahepatic viral</a:t>
            </a:r>
            <a:r>
              <a:rPr lang="en-GB" dirty="0">
                <a:solidFill>
                  <a:srgbClr val="FF0000"/>
                </a:solidFill>
              </a:rPr>
              <a:t> </a:t>
            </a:r>
            <a:r>
              <a:rPr lang="en-GB" dirty="0"/>
              <a:t>markers after NA discontinuation in patients with HBeAg- CHB</a:t>
            </a:r>
          </a:p>
        </p:txBody>
      </p:sp>
      <p:sp>
        <p:nvSpPr>
          <p:cNvPr id="10" name="Content Placeholder 9">
            <a:extLst>
              <a:ext uri="{FF2B5EF4-FFF2-40B4-BE49-F238E27FC236}">
                <a16:creationId xmlns:a16="http://schemas.microsoft.com/office/drawing/2014/main" id="{4CCE48D7-5BEF-410B-8984-D5FC7E81995E}"/>
              </a:ext>
            </a:extLst>
          </p:cNvPr>
          <p:cNvSpPr>
            <a:spLocks noGrp="1"/>
          </p:cNvSpPr>
          <p:nvPr>
            <p:ph sz="half" idx="2"/>
          </p:nvPr>
        </p:nvSpPr>
        <p:spPr>
          <a:xfrm>
            <a:off x="6193448" y="1340769"/>
            <a:ext cx="5716365" cy="4622400"/>
          </a:xfrm>
        </p:spPr>
        <p:txBody>
          <a:bodyPr vert="horz" lIns="91440" tIns="45720" rIns="91440" bIns="45720" rtlCol="0" anchor="t">
            <a:noAutofit/>
          </a:bodyPr>
          <a:lstStyle/>
          <a:p>
            <a:pPr marL="0" indent="0">
              <a:buNone/>
            </a:pPr>
            <a:r>
              <a:rPr lang="en-GB" b="1" dirty="0">
                <a:solidFill>
                  <a:schemeClr val="bg1"/>
                </a:solidFill>
                <a:highlight>
                  <a:srgbClr val="004A86"/>
                </a:highlight>
              </a:rPr>
              <a:t>METHODS</a:t>
            </a:r>
          </a:p>
          <a:p>
            <a:r>
              <a:rPr lang="en-GB" dirty="0"/>
              <a:t>Prospective study of 27 HBeAg- patients</a:t>
            </a:r>
          </a:p>
          <a:p>
            <a:pPr lvl="1"/>
            <a:r>
              <a:rPr lang="en-GB" dirty="0"/>
              <a:t>Complete viral suppression for &gt;3 years, without cirrhosis </a:t>
            </a:r>
          </a:p>
          <a:p>
            <a:r>
              <a:rPr lang="en-GB" dirty="0"/>
              <a:t>Liver biopsy was taken at the time of treatment withdrawal (baseline)</a:t>
            </a:r>
            <a:endParaRPr lang="en-GB" dirty="0">
              <a:cs typeface="Arial"/>
            </a:endParaRPr>
          </a:p>
          <a:p>
            <a:pPr lvl="1"/>
            <a:r>
              <a:rPr lang="en-GB" dirty="0">
                <a:ea typeface="+mn-lt"/>
                <a:cs typeface="+mn-lt"/>
              </a:rPr>
              <a:t>Intrahepatic (i) HBV DNA and RNA, cccDNA</a:t>
            </a:r>
            <a:endParaRPr lang="en-GB" dirty="0">
              <a:cs typeface="Arial"/>
            </a:endParaRPr>
          </a:p>
          <a:p>
            <a:r>
              <a:rPr lang="en-GB" dirty="0"/>
              <a:t>PBMC and serum samples were collected at baseline and various time-points during FU to evaluate: </a:t>
            </a:r>
            <a:endParaRPr lang="en-GB" dirty="0">
              <a:cs typeface="Arial"/>
            </a:endParaRPr>
          </a:p>
          <a:p>
            <a:pPr lvl="1"/>
            <a:r>
              <a:rPr lang="en-GB" dirty="0"/>
              <a:t>Serum HBV DNA, HBsAg, HBcrAg, HBV RNA</a:t>
            </a:r>
            <a:endParaRPr lang="en-GB" dirty="0">
              <a:cs typeface="Arial"/>
            </a:endParaRPr>
          </a:p>
          <a:p>
            <a:pPr lvl="1"/>
            <a:r>
              <a:rPr lang="en-GB" dirty="0"/>
              <a:t>HBV-specific T-cell responses by multiparametric flow cytometry after</a:t>
            </a:r>
            <a:r>
              <a:rPr lang="en-GB" i="1" dirty="0"/>
              <a:t> in vitro</a:t>
            </a:r>
            <a:r>
              <a:rPr lang="en-GB" dirty="0"/>
              <a:t> expansion in the presence of OLPs*</a:t>
            </a:r>
            <a:endParaRPr lang="en-GB" dirty="0">
              <a:cs typeface="Arial" panose="020B0604020202020204"/>
            </a:endParaRP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565333" cy="769620"/>
          </a:xfrm>
        </p:spPr>
        <p:txBody>
          <a:bodyPr>
            <a:noAutofit/>
          </a:bodyPr>
          <a:lstStyle/>
          <a:p>
            <a:r>
              <a:rPr lang="en-GB" sz="2300" dirty="0"/>
              <a:t>Serum and intrahepatic HBV markers and HBV-specific CD8 T cell responses after NA therapy discontinuation in HBeAg-negative chronic hepatitis B patients</a:t>
            </a:r>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fr-FR" dirty="0"/>
              <a:t>*OLPs: overlapping peptides </a:t>
            </a:r>
            <a:r>
              <a:rPr lang="en-US" dirty="0"/>
              <a:t>spanning core, envelope and polymerase</a:t>
            </a:r>
            <a:endParaRPr lang="fr-FR" dirty="0"/>
          </a:p>
          <a:p>
            <a:r>
              <a:rPr lang="fr-FR" dirty="0"/>
              <a:t>García-López M, et al. DILC 2020; AS003</a:t>
            </a:r>
          </a:p>
        </p:txBody>
      </p:sp>
      <p:cxnSp>
        <p:nvCxnSpPr>
          <p:cNvPr id="39" name="Straight Connector 38">
            <a:extLst>
              <a:ext uri="{FF2B5EF4-FFF2-40B4-BE49-F238E27FC236}">
                <a16:creationId xmlns:a16="http://schemas.microsoft.com/office/drawing/2014/main" id="{F302DD53-0F85-41B9-9BD1-FF09EDA0F149}"/>
              </a:ext>
            </a:extLst>
          </p:cNvPr>
          <p:cNvCxnSpPr>
            <a:cxnSpLocks/>
          </p:cNvCxnSpPr>
          <p:nvPr/>
        </p:nvCxnSpPr>
        <p:spPr>
          <a:xfrm>
            <a:off x="5908619" y="1338263"/>
            <a:ext cx="0" cy="49911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a:hlinkClick r:id="rId3" action="ppaction://hlinksldjump"/>
            <a:extLst>
              <a:ext uri="{FF2B5EF4-FFF2-40B4-BE49-F238E27FC236}">
                <a16:creationId xmlns:a16="http://schemas.microsoft.com/office/drawing/2014/main" id="{A3434C75-1266-46DA-923B-25A91EA7099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8662" y="460465"/>
            <a:ext cx="361460" cy="357974"/>
          </a:xfrm>
          <a:prstGeom prst="rect">
            <a:avLst/>
          </a:prstGeom>
        </p:spPr>
      </p:pic>
    </p:spTree>
    <p:extLst>
      <p:ext uri="{BB962C8B-B14F-4D97-AF65-F5344CB8AC3E}">
        <p14:creationId xmlns:p14="http://schemas.microsoft.com/office/powerpoint/2010/main" val="186890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3" y="1340768"/>
            <a:ext cx="6386527" cy="5139163"/>
          </a:xfrm>
        </p:spPr>
        <p:txBody>
          <a:bodyPr vert="horz" lIns="91440" tIns="45720" rIns="91440" bIns="45720" rtlCol="0" anchor="t">
            <a:noAutofit/>
          </a:bodyPr>
          <a:lstStyle/>
          <a:p>
            <a:pPr marL="0" indent="0">
              <a:buNone/>
            </a:pPr>
            <a:r>
              <a:rPr lang="en-US" b="1" dirty="0">
                <a:solidFill>
                  <a:schemeClr val="bg1"/>
                </a:solidFill>
                <a:highlight>
                  <a:srgbClr val="004A86"/>
                </a:highlight>
              </a:rPr>
              <a:t>RESULTS</a:t>
            </a:r>
            <a:endParaRPr lang="en-US" sz="2400" b="1" dirty="0">
              <a:solidFill>
                <a:schemeClr val="bg1"/>
              </a:solidFill>
            </a:endParaRPr>
          </a:p>
          <a:p>
            <a:r>
              <a:rPr lang="en-GB" dirty="0"/>
              <a:t>At median FU 34 months (IQR 26−37): </a:t>
            </a:r>
          </a:p>
          <a:p>
            <a:pPr lvl="1"/>
            <a:r>
              <a:rPr lang="en-GB" dirty="0"/>
              <a:t>22 (81%) patients remain off therapy</a:t>
            </a:r>
          </a:p>
          <a:p>
            <a:pPr lvl="2"/>
            <a:r>
              <a:rPr lang="en-GB" sz="1800" b="1" dirty="0"/>
              <a:t>HBsAg loss in 8 (30% of total cohort)</a:t>
            </a:r>
            <a:endParaRPr lang="en-GB" sz="1800" b="1" dirty="0">
              <a:cs typeface="Arial" panose="020B0604020202020204"/>
            </a:endParaRPr>
          </a:p>
          <a:p>
            <a:pPr lvl="1"/>
            <a:r>
              <a:rPr lang="en-GB" dirty="0"/>
              <a:t>5 (19%) required NA reintroduction due to relapse</a:t>
            </a:r>
            <a:endParaRPr lang="en-GB" dirty="0">
              <a:cs typeface="Arial"/>
            </a:endParaRPr>
          </a:p>
          <a:p>
            <a:pPr marL="342900" lvl="1" indent="-342900">
              <a:buFont typeface="Arial" panose="020B0604020202020204" pitchFamily="34" charset="0"/>
              <a:buChar char="•"/>
            </a:pPr>
            <a:r>
              <a:rPr lang="en-US" sz="2000" dirty="0">
                <a:ea typeface="+mn-lt"/>
                <a:cs typeface="+mn-lt"/>
              </a:rPr>
              <a:t>All patients had detectable cccDNA with similar levels regardless of clinical outcomes</a:t>
            </a:r>
            <a:endParaRPr lang="en-US" sz="2000" dirty="0">
              <a:cs typeface="Arial"/>
            </a:endParaRPr>
          </a:p>
          <a:p>
            <a:pPr marL="342900" lvl="1" indent="-342900">
              <a:buFont typeface="Arial" panose="020B0604020202020204" pitchFamily="34" charset="0"/>
              <a:buChar char="•"/>
            </a:pPr>
            <a:r>
              <a:rPr lang="en-US" sz="2000" dirty="0"/>
              <a:t>Baseline HBsAg correlated significantly with iHBV DNA (rho = 0.65, p&lt;0.001) and iHBV RNA </a:t>
            </a:r>
            <a:r>
              <a:rPr lang="en-US" sz="2000" dirty="0">
                <a:ea typeface="+mn-lt"/>
                <a:cs typeface="+mn-lt"/>
              </a:rPr>
              <a:t>(rho = 0.48, p&lt;0.05), and these were lower in </a:t>
            </a:r>
            <a:r>
              <a:rPr lang="en-US" sz="2000" dirty="0"/>
              <a:t>patients achieving HBsAg loss</a:t>
            </a:r>
            <a:endParaRPr lang="en-GB" sz="2000" dirty="0">
              <a:cs typeface="Arial"/>
            </a:endParaRPr>
          </a:p>
          <a:p>
            <a:r>
              <a:rPr lang="en-GB" dirty="0"/>
              <a:t>Polyfunctional core-specific CD8 T cells co-producing IFN</a:t>
            </a:r>
            <a:r>
              <a:rPr lang="en-US" dirty="0">
                <a:latin typeface="Arial"/>
                <a:cs typeface="Arial"/>
                <a:sym typeface="Symbol" panose="05050102010706020507" pitchFamily="18" charset="2"/>
              </a:rPr>
              <a:t></a:t>
            </a:r>
            <a:r>
              <a:rPr lang="en-GB" dirty="0"/>
              <a:t> and TNF were significantly higher at baseline and after 1 year of FU in patients remaining off-therapy (p=0.05)</a:t>
            </a:r>
            <a:endParaRPr lang="en-GB" dirty="0">
              <a:cs typeface="Arial"/>
            </a:endParaRP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547048" cy="769620"/>
          </a:xfrm>
        </p:spPr>
        <p:txBody>
          <a:bodyPr>
            <a:noAutofit/>
          </a:bodyPr>
          <a:lstStyle/>
          <a:p>
            <a:r>
              <a:rPr lang="en-GB" sz="2300" dirty="0">
                <a:solidFill>
                  <a:srgbClr val="FFFFFF"/>
                </a:solidFill>
              </a:rPr>
              <a:t>Serum and intrahepatic HBV markers and HBV-specific CD8 T cell responses after NA therapy discontinuation in HBeAg-negative chronic hepatitis B patients</a:t>
            </a:r>
            <a:endParaRPr lang="en-GB" sz="23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fr-FR" dirty="0"/>
              <a:t>García-López M, et al. DILC 2020; AS003</a:t>
            </a:r>
          </a:p>
        </p:txBody>
      </p:sp>
      <p:sp>
        <p:nvSpPr>
          <p:cNvPr id="78" name="Content Placeholder 9">
            <a:extLst>
              <a:ext uri="{FF2B5EF4-FFF2-40B4-BE49-F238E27FC236}">
                <a16:creationId xmlns:a16="http://schemas.microsoft.com/office/drawing/2014/main" id="{B8629D75-F701-41DC-B3C9-499D64AF03AF}"/>
              </a:ext>
            </a:extLst>
          </p:cNvPr>
          <p:cNvSpPr>
            <a:spLocks noGrp="1"/>
          </p:cNvSpPr>
          <p:nvPr>
            <p:ph sz="half" idx="2"/>
          </p:nvPr>
        </p:nvSpPr>
        <p:spPr>
          <a:xfrm>
            <a:off x="7205474" y="1340767"/>
            <a:ext cx="4710874" cy="4892807"/>
          </a:xfrm>
        </p:spPr>
        <p:txBody>
          <a:bodyPr vert="horz" lIns="91440" tIns="45720" rIns="91440" bIns="45720" rtlCol="0" anchor="t">
            <a:noAutofit/>
          </a:bodyPr>
          <a:lstStyle/>
          <a:p>
            <a:pPr marL="0" indent="0">
              <a:buNone/>
            </a:pPr>
            <a:r>
              <a:rPr lang="en-GB" b="1" dirty="0">
                <a:solidFill>
                  <a:schemeClr val="bg1"/>
                </a:solidFill>
                <a:highlight>
                  <a:srgbClr val="004A86"/>
                </a:highlight>
              </a:rPr>
              <a:t>CONCLUSION</a:t>
            </a:r>
          </a:p>
          <a:p>
            <a:r>
              <a:rPr lang="en-GB" dirty="0"/>
              <a:t>NA discontinuation is feasible in a high proportion of HBeAg- patients, particularly in those with low qHBsAg (&lt;1,000 IU/mL)</a:t>
            </a:r>
            <a:endParaRPr lang="en-GB" dirty="0">
              <a:cs typeface="Arial"/>
            </a:endParaRPr>
          </a:p>
          <a:p>
            <a:r>
              <a:rPr lang="en-US" dirty="0"/>
              <a:t>Decreased cccDNA transcription and low HBsAg levels are associated with HBsAg loss </a:t>
            </a:r>
            <a:endParaRPr lang="en-GB" dirty="0">
              <a:cs typeface="Arial"/>
            </a:endParaRPr>
          </a:p>
          <a:p>
            <a:r>
              <a:rPr lang="en-GB" dirty="0">
                <a:ea typeface="+mn-lt"/>
                <a:cs typeface="+mn-lt"/>
              </a:rPr>
              <a:t>For patients with a less favourable </a:t>
            </a:r>
            <a:r>
              <a:rPr lang="en-GB" dirty="0" err="1">
                <a:ea typeface="+mn-lt"/>
                <a:cs typeface="+mn-lt"/>
              </a:rPr>
              <a:t>virological</a:t>
            </a:r>
            <a:r>
              <a:rPr lang="en-GB" dirty="0">
                <a:ea typeface="+mn-lt"/>
                <a:cs typeface="+mn-lt"/>
              </a:rPr>
              <a:t> profile, the strength of HBV-specific T-cell responses at baseline could contribute to a successful outcome after treatment interruption</a:t>
            </a:r>
            <a:r>
              <a:rPr lang="en-US" dirty="0"/>
              <a:t/>
            </a:r>
            <a:br>
              <a:rPr lang="en-US" dirty="0"/>
            </a:br>
            <a:endParaRPr lang="en-US" dirty="0">
              <a:cs typeface="Arial"/>
            </a:endParaRPr>
          </a:p>
        </p:txBody>
      </p:sp>
      <p:cxnSp>
        <p:nvCxnSpPr>
          <p:cNvPr id="35" name="Straight Connector 34">
            <a:extLst>
              <a:ext uri="{FF2B5EF4-FFF2-40B4-BE49-F238E27FC236}">
                <a16:creationId xmlns:a16="http://schemas.microsoft.com/office/drawing/2014/main" id="{B37A9C22-3715-4030-B97B-9968FCDF70E4}"/>
              </a:ext>
            </a:extLst>
          </p:cNvPr>
          <p:cNvCxnSpPr>
            <a:cxnSpLocks/>
          </p:cNvCxnSpPr>
          <p:nvPr/>
        </p:nvCxnSpPr>
        <p:spPr>
          <a:xfrm>
            <a:off x="6987612" y="1340767"/>
            <a:ext cx="0" cy="49911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a:hlinkClick r:id="rId3" action="ppaction://hlinksldjump"/>
            <a:extLst>
              <a:ext uri="{FF2B5EF4-FFF2-40B4-BE49-F238E27FC236}">
                <a16:creationId xmlns:a16="http://schemas.microsoft.com/office/drawing/2014/main" id="{538CF718-3A4C-4025-90C8-C3BCED40B45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8662" y="460465"/>
            <a:ext cx="361460" cy="357974"/>
          </a:xfrm>
          <a:prstGeom prst="rect">
            <a:avLst/>
          </a:prstGeom>
        </p:spPr>
      </p:pic>
    </p:spTree>
    <p:extLst>
      <p:ext uri="{BB962C8B-B14F-4D97-AF65-F5344CB8AC3E}">
        <p14:creationId xmlns:p14="http://schemas.microsoft.com/office/powerpoint/2010/main" val="159373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3" y="1340769"/>
            <a:ext cx="5305574" cy="4622400"/>
          </a:xfrm>
        </p:spPr>
        <p:txBody>
          <a:bodyPr/>
          <a:lstStyle/>
          <a:p>
            <a:pPr marL="0" indent="0">
              <a:buNone/>
            </a:pPr>
            <a:r>
              <a:rPr lang="en-US" b="1" dirty="0">
                <a:solidFill>
                  <a:schemeClr val="bg1"/>
                </a:solidFill>
                <a:highlight>
                  <a:srgbClr val="004A86"/>
                </a:highlight>
              </a:rPr>
              <a:t>BACKGROUND &amp; AIMS</a:t>
            </a:r>
            <a:r>
              <a:rPr lang="en-US" dirty="0"/>
              <a:t> </a:t>
            </a:r>
          </a:p>
          <a:p>
            <a:r>
              <a:rPr lang="en-GB" dirty="0"/>
              <a:t>HBV integration into the host genome has been implicated in the development of HCC</a:t>
            </a:r>
          </a:p>
          <a:p>
            <a:r>
              <a:rPr lang="en-GB" dirty="0"/>
              <a:t>Limitations of PCR-based assays or short read sequencing have prevented the full characterization of integration events</a:t>
            </a:r>
          </a:p>
          <a:p>
            <a:r>
              <a:rPr lang="en-GB" b="1" dirty="0"/>
              <a:t>AIMS</a:t>
            </a:r>
            <a:r>
              <a:rPr lang="en-GB" dirty="0"/>
              <a:t>: </a:t>
            </a:r>
          </a:p>
          <a:p>
            <a:pPr lvl="1"/>
            <a:r>
              <a:rPr lang="en-GB" dirty="0"/>
              <a:t>To use an HBV-targeted sequencing strategy to determine the full architecture of HBV integrations in the liver of CHB patients</a:t>
            </a:r>
          </a:p>
          <a:p>
            <a:pPr lvl="1"/>
            <a:r>
              <a:rPr lang="en-GB" dirty="0"/>
              <a:t>To compare these sequences with data from RNA-Seq to determine productive vs non-productive integrations</a:t>
            </a:r>
          </a:p>
        </p:txBody>
      </p:sp>
      <p:sp>
        <p:nvSpPr>
          <p:cNvPr id="10" name="Content Placeholder 9">
            <a:extLst>
              <a:ext uri="{FF2B5EF4-FFF2-40B4-BE49-F238E27FC236}">
                <a16:creationId xmlns:a16="http://schemas.microsoft.com/office/drawing/2014/main" id="{4CCE48D7-5BEF-410B-8984-D5FC7E81995E}"/>
              </a:ext>
            </a:extLst>
          </p:cNvPr>
          <p:cNvSpPr>
            <a:spLocks noGrp="1"/>
          </p:cNvSpPr>
          <p:nvPr>
            <p:ph sz="half" idx="2"/>
          </p:nvPr>
        </p:nvSpPr>
        <p:spPr>
          <a:xfrm>
            <a:off x="5970818" y="1356418"/>
            <a:ext cx="5795429" cy="4622400"/>
          </a:xfrm>
        </p:spPr>
        <p:txBody>
          <a:bodyPr/>
          <a:lstStyle/>
          <a:p>
            <a:pPr marL="0" indent="0">
              <a:buNone/>
            </a:pPr>
            <a:r>
              <a:rPr lang="en-GB" b="1" dirty="0">
                <a:solidFill>
                  <a:schemeClr val="bg1"/>
                </a:solidFill>
                <a:highlight>
                  <a:srgbClr val="004A86"/>
                </a:highlight>
              </a:rPr>
              <a:t>METHODS</a:t>
            </a:r>
          </a:p>
          <a:p>
            <a:r>
              <a:rPr lang="en-GB" dirty="0"/>
              <a:t>28 liver biopsies were obtained from CHB patients</a:t>
            </a:r>
            <a:r>
              <a:rPr lang="en-GB" baseline="30000" dirty="0"/>
              <a:t>1</a:t>
            </a:r>
          </a:p>
          <a:p>
            <a:pPr lvl="1"/>
            <a:r>
              <a:rPr lang="en-GB" dirty="0"/>
              <a:t>Equal number HBeAg positive and negative</a:t>
            </a:r>
          </a:p>
          <a:p>
            <a:pPr lvl="1"/>
            <a:r>
              <a:rPr lang="en-GB" dirty="0"/>
              <a:t>Five samples taken 96 weeks post baseline</a:t>
            </a:r>
          </a:p>
          <a:p>
            <a:r>
              <a:rPr lang="en-GB" dirty="0"/>
              <a:t>Genomic DNA sheared to 7kb fragments</a:t>
            </a:r>
          </a:p>
          <a:p>
            <a:pPr lvl="1"/>
            <a:r>
              <a:rPr lang="en-GB" dirty="0"/>
              <a:t>Barcoded for multiplexing</a:t>
            </a:r>
          </a:p>
          <a:p>
            <a:pPr lvl="1"/>
            <a:r>
              <a:rPr lang="en-GB" dirty="0"/>
              <a:t>Enriched for HBV* </a:t>
            </a:r>
          </a:p>
          <a:p>
            <a:r>
              <a:rPr lang="en-GB" dirty="0"/>
              <a:t>Enriched DNA libraries sequenced using a Pacific Biosciences (PacBio) Sequel II</a:t>
            </a:r>
          </a:p>
          <a:p>
            <a:r>
              <a:rPr lang="en-GB" dirty="0"/>
              <a:t>Host/HBV chimeric reads compared with </a:t>
            </a:r>
            <a:br>
              <a:rPr lang="en-GB" dirty="0"/>
            </a:br>
            <a:r>
              <a:rPr lang="en-GB" dirty="0"/>
              <a:t>RNA-Seq data from the same biopsies to match transcripts with specific integration events</a:t>
            </a: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565333" cy="769620"/>
          </a:xfrm>
        </p:spPr>
        <p:txBody>
          <a:bodyPr>
            <a:noAutofit/>
          </a:bodyPr>
          <a:lstStyle/>
          <a:p>
            <a:r>
              <a:rPr lang="en-GB" sz="2400" dirty="0"/>
              <a:t>Targeted long read sequencing reveals the comprehensive architecture and expression patterns of integrated HBV DNA in CHB liver biopsies</a:t>
            </a:r>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a:t>
            </a:r>
            <a:r>
              <a:rPr lang="en-US" dirty="0"/>
              <a:t>IDT xGen platform with a custom panel of </a:t>
            </a:r>
            <a:br>
              <a:rPr lang="en-US" dirty="0"/>
            </a:br>
            <a:r>
              <a:rPr lang="en-US" dirty="0"/>
              <a:t>biotinylated 120bp probes targeted to HBV genotypes A–H</a:t>
            </a:r>
            <a:endParaRPr lang="en-GB" dirty="0"/>
          </a:p>
          <a:p>
            <a:r>
              <a:rPr lang="en-GB" dirty="0"/>
              <a:t>1. Enrolled in GS-US-174-0149</a:t>
            </a:r>
          </a:p>
          <a:p>
            <a:r>
              <a:rPr lang="fr-FR" dirty="0"/>
              <a:t>Ramirez R, et al. DILC 2020; AS004</a:t>
            </a:r>
          </a:p>
        </p:txBody>
      </p:sp>
      <p:cxnSp>
        <p:nvCxnSpPr>
          <p:cNvPr id="39" name="Straight Connector 38">
            <a:extLst>
              <a:ext uri="{FF2B5EF4-FFF2-40B4-BE49-F238E27FC236}">
                <a16:creationId xmlns:a16="http://schemas.microsoft.com/office/drawing/2014/main" id="{F302DD53-0F85-41B9-9BD1-FF09EDA0F149}"/>
              </a:ext>
            </a:extLst>
          </p:cNvPr>
          <p:cNvCxnSpPr>
            <a:cxnSpLocks/>
          </p:cNvCxnSpPr>
          <p:nvPr/>
        </p:nvCxnSpPr>
        <p:spPr>
          <a:xfrm>
            <a:off x="5851072" y="1338263"/>
            <a:ext cx="0" cy="49911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a:hlinkClick r:id="rId3" action="ppaction://hlinksldjump"/>
            <a:extLst>
              <a:ext uri="{FF2B5EF4-FFF2-40B4-BE49-F238E27FC236}">
                <a16:creationId xmlns:a16="http://schemas.microsoft.com/office/drawing/2014/main" id="{1C9293EB-7376-491D-88F7-35F62C066AB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8662" y="460465"/>
            <a:ext cx="361460" cy="357974"/>
          </a:xfrm>
          <a:prstGeom prst="rect">
            <a:avLst/>
          </a:prstGeom>
        </p:spPr>
      </p:pic>
    </p:spTree>
    <p:extLst>
      <p:ext uri="{BB962C8B-B14F-4D97-AF65-F5344CB8AC3E}">
        <p14:creationId xmlns:p14="http://schemas.microsoft.com/office/powerpoint/2010/main" val="2326779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3" y="1340768"/>
            <a:ext cx="6432241" cy="4892821"/>
          </a:xfrm>
        </p:spPr>
        <p:txBody>
          <a:bodyPr/>
          <a:lstStyle/>
          <a:p>
            <a:pPr marL="0" indent="0">
              <a:buNone/>
            </a:pPr>
            <a:r>
              <a:rPr lang="en-US" b="1" dirty="0">
                <a:solidFill>
                  <a:schemeClr val="bg1"/>
                </a:solidFill>
                <a:highlight>
                  <a:srgbClr val="004A86"/>
                </a:highlight>
              </a:rPr>
              <a:t>RESULTS</a:t>
            </a:r>
            <a:endParaRPr lang="en-US" sz="2400" b="1" dirty="0">
              <a:solidFill>
                <a:schemeClr val="bg1"/>
              </a:solidFill>
            </a:endParaRPr>
          </a:p>
          <a:p>
            <a:r>
              <a:rPr lang="en-GB" dirty="0"/>
              <a:t>HBV-targeted sequencing produced high quality reads, many containing the entire viral integration sequence and thousands of base pairs of adjacent host sequences within a single read</a:t>
            </a:r>
          </a:p>
          <a:p>
            <a:r>
              <a:rPr lang="en-GB" dirty="0"/>
              <a:t>In contrast, short read whole genome sequencing data only detected virus−host junctions</a:t>
            </a:r>
          </a:p>
          <a:p>
            <a:r>
              <a:rPr lang="en-GB" dirty="0"/>
              <a:t>Host/HBV chimeric reads and RNA-Seq comparisons identified several partial integration events, not associated with HBV DR1 and DR2</a:t>
            </a:r>
          </a:p>
          <a:p>
            <a:pPr lvl="1"/>
            <a:r>
              <a:rPr lang="en-GB" dirty="0"/>
              <a:t>Appeared transcriptionally silent despite being inserted in or near host gene loci</a:t>
            </a:r>
          </a:p>
          <a:p>
            <a:r>
              <a:rPr lang="en-GB" dirty="0"/>
              <a:t>Most transcribed integrations contained HBV promoter sequences driving S transcript expression associated with the HBV DR1 region</a:t>
            </a: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547048" cy="769620"/>
          </a:xfrm>
        </p:spPr>
        <p:txBody>
          <a:bodyPr>
            <a:noAutofit/>
          </a:bodyPr>
          <a:lstStyle/>
          <a:p>
            <a:r>
              <a:rPr lang="en-GB" sz="2400" dirty="0">
                <a:solidFill>
                  <a:srgbClr val="FFFFFF"/>
                </a:solidFill>
              </a:rPr>
              <a:t>Targeted long read sequencing reveals the comprehensive architecture and expression patterns of integrated HBV DNA in CHB liver biopsies</a:t>
            </a:r>
            <a:endParaRPr lang="en-GB" sz="24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fr-FR" dirty="0"/>
              <a:t>Ramirez R, et al. DILC 2020; AS004</a:t>
            </a:r>
          </a:p>
        </p:txBody>
      </p:sp>
      <p:sp>
        <p:nvSpPr>
          <p:cNvPr id="78" name="Content Placeholder 9">
            <a:extLst>
              <a:ext uri="{FF2B5EF4-FFF2-40B4-BE49-F238E27FC236}">
                <a16:creationId xmlns:a16="http://schemas.microsoft.com/office/drawing/2014/main" id="{B8629D75-F701-41DC-B3C9-499D64AF03AF}"/>
              </a:ext>
            </a:extLst>
          </p:cNvPr>
          <p:cNvSpPr>
            <a:spLocks noGrp="1"/>
          </p:cNvSpPr>
          <p:nvPr>
            <p:ph sz="half" idx="2"/>
          </p:nvPr>
        </p:nvSpPr>
        <p:spPr>
          <a:xfrm>
            <a:off x="7205474" y="1340767"/>
            <a:ext cx="4560772" cy="4892807"/>
          </a:xfrm>
        </p:spPr>
        <p:txBody>
          <a:bodyPr/>
          <a:lstStyle/>
          <a:p>
            <a:pPr marL="0" indent="0">
              <a:buNone/>
            </a:pPr>
            <a:r>
              <a:rPr lang="en-GB" b="1" dirty="0">
                <a:solidFill>
                  <a:schemeClr val="bg1"/>
                </a:solidFill>
                <a:highlight>
                  <a:srgbClr val="004A86"/>
                </a:highlight>
              </a:rPr>
              <a:t>CONCLUSION</a:t>
            </a:r>
          </a:p>
          <a:p>
            <a:r>
              <a:rPr lang="en-GB" dirty="0"/>
              <a:t>Targeted long-read sequencing provides better accuracy and deeper coverage compared with whole genome sequencing</a:t>
            </a:r>
          </a:p>
          <a:p>
            <a:r>
              <a:rPr lang="en-GB" spc="-20" dirty="0"/>
              <a:t>This assay can elucidate full primary sequence of integrated HBV</a:t>
            </a:r>
          </a:p>
          <a:p>
            <a:r>
              <a:rPr lang="en-GB" dirty="0"/>
              <a:t>When paired with RNA-Seq data, differences between transcriptionally active and inactive events are evident</a:t>
            </a:r>
          </a:p>
        </p:txBody>
      </p:sp>
      <p:cxnSp>
        <p:nvCxnSpPr>
          <p:cNvPr id="35" name="Straight Connector 34">
            <a:extLst>
              <a:ext uri="{FF2B5EF4-FFF2-40B4-BE49-F238E27FC236}">
                <a16:creationId xmlns:a16="http://schemas.microsoft.com/office/drawing/2014/main" id="{B37A9C22-3715-4030-B97B-9968FCDF70E4}"/>
              </a:ext>
            </a:extLst>
          </p:cNvPr>
          <p:cNvCxnSpPr>
            <a:cxnSpLocks/>
          </p:cNvCxnSpPr>
          <p:nvPr/>
        </p:nvCxnSpPr>
        <p:spPr>
          <a:xfrm>
            <a:off x="6987612" y="1340767"/>
            <a:ext cx="0" cy="49911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a:hlinkClick r:id="rId3" action="ppaction://hlinksldjump"/>
            <a:extLst>
              <a:ext uri="{FF2B5EF4-FFF2-40B4-BE49-F238E27FC236}">
                <a16:creationId xmlns:a16="http://schemas.microsoft.com/office/drawing/2014/main" id="{547BB102-5EE4-4736-A149-D57AA951AD2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8662" y="460465"/>
            <a:ext cx="361460" cy="357974"/>
          </a:xfrm>
          <a:prstGeom prst="rect">
            <a:avLst/>
          </a:prstGeom>
        </p:spPr>
      </p:pic>
    </p:spTree>
    <p:extLst>
      <p:ext uri="{BB962C8B-B14F-4D97-AF65-F5344CB8AC3E}">
        <p14:creationId xmlns:p14="http://schemas.microsoft.com/office/powerpoint/2010/main" val="134005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4B8E1C-19C6-4F35-820B-90913FA52F48}"/>
              </a:ext>
            </a:extLst>
          </p:cNvPr>
          <p:cNvSpPr>
            <a:spLocks noGrp="1"/>
          </p:cNvSpPr>
          <p:nvPr>
            <p:ph type="title"/>
          </p:nvPr>
        </p:nvSpPr>
        <p:spPr/>
        <p:txBody>
          <a:bodyPr/>
          <a:lstStyle/>
          <a:p>
            <a:r>
              <a:rPr lang="en-GB" dirty="0"/>
              <a:t>2. Hepatitis C elimination</a:t>
            </a:r>
          </a:p>
        </p:txBody>
      </p:sp>
      <p:sp>
        <p:nvSpPr>
          <p:cNvPr id="5" name="Text Placeholder 4">
            <a:extLst>
              <a:ext uri="{FF2B5EF4-FFF2-40B4-BE49-F238E27FC236}">
                <a16:creationId xmlns:a16="http://schemas.microsoft.com/office/drawing/2014/main" id="{967E6B56-DFCA-4E09-AFCB-118456774977}"/>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0629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3" y="1340769"/>
            <a:ext cx="5305574" cy="4622400"/>
          </a:xfrm>
        </p:spPr>
        <p:txBody>
          <a:bodyPr/>
          <a:lstStyle/>
          <a:p>
            <a:pPr marL="0" indent="0">
              <a:buNone/>
            </a:pPr>
            <a:r>
              <a:rPr lang="en-US" b="1" dirty="0">
                <a:solidFill>
                  <a:schemeClr val="bg1"/>
                </a:solidFill>
                <a:highlight>
                  <a:srgbClr val="004A86"/>
                </a:highlight>
              </a:rPr>
              <a:t>BACKGROUND &amp; AIMS</a:t>
            </a:r>
            <a:r>
              <a:rPr lang="en-US" dirty="0"/>
              <a:t> </a:t>
            </a:r>
          </a:p>
          <a:p>
            <a:r>
              <a:rPr lang="en-GB" sz="1800" dirty="0"/>
              <a:t>MSM are at higher risk of HCV infection </a:t>
            </a:r>
          </a:p>
          <a:p>
            <a:r>
              <a:rPr lang="en-GB" sz="1800" dirty="0"/>
              <a:t>Monitoring their progress through the cascade of care is critical to achieving HCV elimination goals </a:t>
            </a:r>
          </a:p>
          <a:p>
            <a:r>
              <a:rPr lang="en-GB" sz="1800" dirty="0"/>
              <a:t>Data from population-based systems evaluating this progress are lacking</a:t>
            </a:r>
          </a:p>
          <a:p>
            <a:r>
              <a:rPr lang="en-GB" sz="1800" b="1" dirty="0"/>
              <a:t>AIM</a:t>
            </a:r>
            <a:r>
              <a:rPr lang="en-GB" sz="1800" dirty="0"/>
              <a:t>: to compare progress in care and treatment in MSM and non-MSM among people diagnosed with HCV infection living in BC, Canada in 2018</a:t>
            </a:r>
          </a:p>
        </p:txBody>
      </p:sp>
      <p:sp>
        <p:nvSpPr>
          <p:cNvPr id="10" name="Content Placeholder 9">
            <a:extLst>
              <a:ext uri="{FF2B5EF4-FFF2-40B4-BE49-F238E27FC236}">
                <a16:creationId xmlns:a16="http://schemas.microsoft.com/office/drawing/2014/main" id="{4CCE48D7-5BEF-410B-8984-D5FC7E81995E}"/>
              </a:ext>
            </a:extLst>
          </p:cNvPr>
          <p:cNvSpPr>
            <a:spLocks noGrp="1"/>
          </p:cNvSpPr>
          <p:nvPr>
            <p:ph sz="half" idx="2"/>
          </p:nvPr>
        </p:nvSpPr>
        <p:spPr>
          <a:xfrm>
            <a:off x="5970818" y="1356418"/>
            <a:ext cx="5795429" cy="4622400"/>
          </a:xfrm>
        </p:spPr>
        <p:txBody>
          <a:bodyPr/>
          <a:lstStyle/>
          <a:p>
            <a:pPr marL="0" indent="0">
              <a:buNone/>
            </a:pPr>
            <a:r>
              <a:rPr lang="en-GB" b="1" dirty="0">
                <a:solidFill>
                  <a:schemeClr val="bg1"/>
                </a:solidFill>
                <a:highlight>
                  <a:srgbClr val="004A86"/>
                </a:highlight>
              </a:rPr>
              <a:t>METHODS</a:t>
            </a:r>
          </a:p>
          <a:p>
            <a:r>
              <a:rPr lang="en-GB" sz="1800" dirty="0"/>
              <a:t>The BC-HTC was used for this analysis</a:t>
            </a:r>
          </a:p>
          <a:p>
            <a:pPr lvl="1"/>
            <a:r>
              <a:rPr lang="en-GB" sz="1600" dirty="0"/>
              <a:t>All individuals tested for HCV in BC since 1990</a:t>
            </a:r>
          </a:p>
          <a:p>
            <a:r>
              <a:rPr lang="en-GB" sz="1800" dirty="0"/>
              <a:t>Individuals’ data linked to:</a:t>
            </a:r>
          </a:p>
          <a:p>
            <a:pPr lvl="1"/>
            <a:r>
              <a:rPr lang="en-GB" sz="1600" dirty="0"/>
              <a:t>All prescription drugs, medical visits, hospitalizations, mortality</a:t>
            </a:r>
          </a:p>
          <a:p>
            <a:r>
              <a:rPr lang="en-GB" sz="1800" dirty="0"/>
              <a:t>Six cascade of care stages were identified: </a:t>
            </a:r>
          </a:p>
          <a:p>
            <a:pPr marL="800100" lvl="1" indent="-342900">
              <a:buFont typeface="+mj-lt"/>
              <a:buAutoNum type="arabicPeriod"/>
            </a:pPr>
            <a:r>
              <a:rPr lang="en-GB" sz="1600" dirty="0"/>
              <a:t>Diagnosed*</a:t>
            </a:r>
          </a:p>
          <a:p>
            <a:pPr marL="800100" lvl="1" indent="-342900">
              <a:buFont typeface="+mj-lt"/>
              <a:buAutoNum type="arabicPeriod"/>
            </a:pPr>
            <a:r>
              <a:rPr lang="en-GB" sz="1600" dirty="0"/>
              <a:t>RNA tested</a:t>
            </a:r>
          </a:p>
          <a:p>
            <a:pPr marL="800100" lvl="1" indent="-342900">
              <a:buFont typeface="+mj-lt"/>
              <a:buAutoNum type="arabicPeriod"/>
            </a:pPr>
            <a:r>
              <a:rPr lang="en-GB" sz="1600" dirty="0"/>
              <a:t>RNA positive</a:t>
            </a:r>
          </a:p>
          <a:p>
            <a:pPr marL="800100" lvl="1" indent="-342900">
              <a:buFont typeface="+mj-lt"/>
              <a:buAutoNum type="arabicPeriod"/>
            </a:pPr>
            <a:r>
              <a:rPr lang="en-GB" sz="1600" dirty="0"/>
              <a:t>Genotyped</a:t>
            </a:r>
          </a:p>
          <a:p>
            <a:pPr marL="800100" lvl="1" indent="-342900">
              <a:buFont typeface="+mj-lt"/>
              <a:buAutoNum type="arabicPeriod"/>
            </a:pPr>
            <a:r>
              <a:rPr lang="en-GB" sz="1600" dirty="0"/>
              <a:t>Initiated treatment</a:t>
            </a:r>
          </a:p>
          <a:p>
            <a:pPr marL="800100" lvl="1" indent="-342900">
              <a:buFont typeface="+mj-lt"/>
              <a:buAutoNum type="arabicPeriod"/>
            </a:pPr>
            <a:r>
              <a:rPr lang="en-GB" sz="1600" dirty="0"/>
              <a:t>Achieved SVR</a:t>
            </a:r>
          </a:p>
          <a:p>
            <a:r>
              <a:rPr lang="en-GB" sz="1800" dirty="0"/>
              <a:t>MSM identification was based on self-report as well as a validated algorithm which imputed missing information with 95% specificity</a:t>
            </a: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565333" cy="769620"/>
          </a:xfrm>
        </p:spPr>
        <p:txBody>
          <a:bodyPr>
            <a:noAutofit/>
          </a:bodyPr>
          <a:lstStyle/>
          <a:p>
            <a:r>
              <a:rPr lang="en-GB" sz="2400" dirty="0"/>
              <a:t>Population-level hepatitis C cascade of care among MSM </a:t>
            </a:r>
            <a:br>
              <a:rPr lang="en-GB" sz="2400" dirty="0"/>
            </a:br>
            <a:r>
              <a:rPr lang="en-GB" sz="2400" dirty="0"/>
              <a:t>in British Columbia, Canada</a:t>
            </a:r>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fr-FR" dirty="0"/>
              <a:t>*Anti-HCV antibody positive</a:t>
            </a:r>
          </a:p>
          <a:p>
            <a:r>
              <a:rPr lang="fr-FR" dirty="0"/>
              <a:t>Janjua N, et al. DILC 2020; AS038</a:t>
            </a:r>
          </a:p>
        </p:txBody>
      </p:sp>
      <p:cxnSp>
        <p:nvCxnSpPr>
          <p:cNvPr id="39" name="Straight Connector 38">
            <a:extLst>
              <a:ext uri="{FF2B5EF4-FFF2-40B4-BE49-F238E27FC236}">
                <a16:creationId xmlns:a16="http://schemas.microsoft.com/office/drawing/2014/main" id="{F302DD53-0F85-41B9-9BD1-FF09EDA0F149}"/>
              </a:ext>
            </a:extLst>
          </p:cNvPr>
          <p:cNvCxnSpPr>
            <a:cxnSpLocks/>
          </p:cNvCxnSpPr>
          <p:nvPr/>
        </p:nvCxnSpPr>
        <p:spPr>
          <a:xfrm>
            <a:off x="5851072" y="1338263"/>
            <a:ext cx="0" cy="49911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a:hlinkClick r:id="rId3" action="ppaction://hlinksldjump"/>
            <a:extLst>
              <a:ext uri="{FF2B5EF4-FFF2-40B4-BE49-F238E27FC236}">
                <a16:creationId xmlns:a16="http://schemas.microsoft.com/office/drawing/2014/main" id="{782574A3-7988-4C83-957A-D37041CF3BA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8662" y="460465"/>
            <a:ext cx="361460" cy="357974"/>
          </a:xfrm>
          <a:prstGeom prst="rect">
            <a:avLst/>
          </a:prstGeom>
        </p:spPr>
      </p:pic>
    </p:spTree>
    <p:extLst>
      <p:ext uri="{BB962C8B-B14F-4D97-AF65-F5344CB8AC3E}">
        <p14:creationId xmlns:p14="http://schemas.microsoft.com/office/powerpoint/2010/main" val="1755596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010" y="3710527"/>
            <a:ext cx="4302314"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6" name="Picture 135"/>
          <p:cNvPicPr>
            <a:picLocks noChangeAspect="1"/>
          </p:cNvPicPr>
          <p:nvPr/>
        </p:nvPicPr>
        <p:blipFill>
          <a:blip r:embed="rId4"/>
          <a:stretch>
            <a:fillRect/>
          </a:stretch>
        </p:blipFill>
        <p:spPr>
          <a:xfrm>
            <a:off x="349010" y="1630851"/>
            <a:ext cx="4302309" cy="2206800"/>
          </a:xfrm>
          <a:prstGeom prst="rect">
            <a:avLst/>
          </a:prstGeom>
        </p:spPr>
      </p:pic>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393079" y="1219200"/>
            <a:ext cx="5240279" cy="5014389"/>
          </a:xfrm>
        </p:spPr>
        <p:txBody>
          <a:bodyPr/>
          <a:lstStyle/>
          <a:p>
            <a:pPr marL="0" indent="0">
              <a:buNone/>
            </a:pPr>
            <a:r>
              <a:rPr lang="en-US" b="1" dirty="0">
                <a:solidFill>
                  <a:schemeClr val="bg1"/>
                </a:solidFill>
                <a:highlight>
                  <a:srgbClr val="004A86"/>
                </a:highlight>
              </a:rPr>
              <a:t>RESULTS</a:t>
            </a:r>
          </a:p>
          <a:p>
            <a:pPr marL="0" indent="0">
              <a:buNone/>
            </a:pPr>
            <a:endParaRPr lang="en-US" sz="2400" b="1" dirty="0">
              <a:solidFill>
                <a:schemeClr val="bg1"/>
              </a:solidFill>
            </a:endParaRP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547048" cy="769620"/>
          </a:xfrm>
        </p:spPr>
        <p:txBody>
          <a:bodyPr>
            <a:noAutofit/>
          </a:bodyPr>
          <a:lstStyle/>
          <a:p>
            <a:r>
              <a:rPr lang="en-GB" sz="2400" dirty="0">
                <a:solidFill>
                  <a:srgbClr val="FFFFFF"/>
                </a:solidFill>
              </a:rPr>
              <a:t>Population-level hepatitis C cascade of care among MSM </a:t>
            </a:r>
            <a:br>
              <a:rPr lang="en-GB" sz="2400" dirty="0">
                <a:solidFill>
                  <a:srgbClr val="FFFFFF"/>
                </a:solidFill>
              </a:rPr>
            </a:br>
            <a:r>
              <a:rPr lang="en-GB" sz="2400" dirty="0">
                <a:solidFill>
                  <a:srgbClr val="FFFFFF"/>
                </a:solidFill>
              </a:rPr>
              <a:t>in British Columbia, Canada</a:t>
            </a:r>
            <a:endParaRPr lang="en-GB" sz="24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Janjua N, et al. DILC 2020; AS038</a:t>
            </a:r>
          </a:p>
        </p:txBody>
      </p:sp>
      <p:sp>
        <p:nvSpPr>
          <p:cNvPr id="78" name="Content Placeholder 9">
            <a:extLst>
              <a:ext uri="{FF2B5EF4-FFF2-40B4-BE49-F238E27FC236}">
                <a16:creationId xmlns:a16="http://schemas.microsoft.com/office/drawing/2014/main" id="{B8629D75-F701-41DC-B3C9-499D64AF03AF}"/>
              </a:ext>
            </a:extLst>
          </p:cNvPr>
          <p:cNvSpPr>
            <a:spLocks noGrp="1"/>
          </p:cNvSpPr>
          <p:nvPr>
            <p:ph sz="half" idx="2"/>
          </p:nvPr>
        </p:nvSpPr>
        <p:spPr>
          <a:xfrm>
            <a:off x="4830453" y="4469083"/>
            <a:ext cx="6756704" cy="1896105"/>
          </a:xfrm>
        </p:spPr>
        <p:txBody>
          <a:bodyPr/>
          <a:lstStyle/>
          <a:p>
            <a:pPr marL="0" indent="0">
              <a:buNone/>
            </a:pPr>
            <a:r>
              <a:rPr lang="en-GB" b="1" dirty="0">
                <a:solidFill>
                  <a:schemeClr val="bg1"/>
                </a:solidFill>
                <a:highlight>
                  <a:srgbClr val="004A86"/>
                </a:highlight>
              </a:rPr>
              <a:t>CONCLUSION</a:t>
            </a:r>
          </a:p>
          <a:p>
            <a:r>
              <a:rPr lang="en-GB" sz="1800" dirty="0"/>
              <a:t>Overall, MSM had slightly better progression than non-MSM across the testing, care and treatment cascade</a:t>
            </a:r>
          </a:p>
          <a:p>
            <a:r>
              <a:rPr lang="en-GB" sz="1800" dirty="0"/>
              <a:t>DAAs have resulted in substantial improvements in progression across the HCV cascade of care</a:t>
            </a:r>
          </a:p>
        </p:txBody>
      </p:sp>
      <p:sp>
        <p:nvSpPr>
          <p:cNvPr id="39" name="Content Placeholder 1">
            <a:extLst>
              <a:ext uri="{FF2B5EF4-FFF2-40B4-BE49-F238E27FC236}">
                <a16:creationId xmlns:a16="http://schemas.microsoft.com/office/drawing/2014/main" id="{B40B8F3D-3FF5-49A0-AB8F-4037660FC592}"/>
              </a:ext>
            </a:extLst>
          </p:cNvPr>
          <p:cNvSpPr txBox="1">
            <a:spLocks/>
          </p:cNvSpPr>
          <p:nvPr/>
        </p:nvSpPr>
        <p:spPr>
          <a:xfrm>
            <a:off x="4830459" y="1340769"/>
            <a:ext cx="6756705" cy="3620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Slightly more MSM vs non-MSM received HCV RNA confirmatory testing (83% vs 82%) and initiated treatment </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HCV RNA positive: 57% vs 55%</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Genotyped: 63% vs 61%</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Treatment uptake increased substantially in both groups between 2012 and 2018</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MSM: 37%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63%</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Non-MSM: 37%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61%</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Among those assessed, 91% of MSM and 90% of non-MSM achieved SVR</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43" name="Straight Connector 42">
            <a:extLst>
              <a:ext uri="{FF2B5EF4-FFF2-40B4-BE49-F238E27FC236}">
                <a16:creationId xmlns:a16="http://schemas.microsoft.com/office/drawing/2014/main" id="{2FE9A8AE-06D4-449A-A379-EC6B69A20972}"/>
              </a:ext>
            </a:extLst>
          </p:cNvPr>
          <p:cNvCxnSpPr>
            <a:cxnSpLocks/>
          </p:cNvCxnSpPr>
          <p:nvPr/>
        </p:nvCxnSpPr>
        <p:spPr>
          <a:xfrm>
            <a:off x="4808075" y="3644900"/>
            <a:ext cx="1" cy="283503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E2D2AE5-ADF3-47CF-8B27-D5F10C4BEAD9}"/>
              </a:ext>
            </a:extLst>
          </p:cNvPr>
          <p:cNvCxnSpPr>
            <a:cxnSpLocks/>
          </p:cNvCxnSpPr>
          <p:nvPr/>
        </p:nvCxnSpPr>
        <p:spPr>
          <a:xfrm flipH="1">
            <a:off x="4808076" y="4388471"/>
            <a:ext cx="677908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6B8DEEC-2D1A-4CCE-89F9-C24C9B93FAFE}"/>
              </a:ext>
            </a:extLst>
          </p:cNvPr>
          <p:cNvSpPr txBox="1"/>
          <p:nvPr/>
        </p:nvSpPr>
        <p:spPr>
          <a:xfrm>
            <a:off x="3897788" y="1449548"/>
            <a:ext cx="66396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MSM</a:t>
            </a:r>
          </a:p>
        </p:txBody>
      </p:sp>
      <p:sp>
        <p:nvSpPr>
          <p:cNvPr id="21" name="TextBox 20">
            <a:extLst>
              <a:ext uri="{FF2B5EF4-FFF2-40B4-BE49-F238E27FC236}">
                <a16:creationId xmlns:a16="http://schemas.microsoft.com/office/drawing/2014/main" id="{31BF814F-1743-42B2-91EF-0B9F03289C48}"/>
              </a:ext>
            </a:extLst>
          </p:cNvPr>
          <p:cNvSpPr txBox="1"/>
          <p:nvPr/>
        </p:nvSpPr>
        <p:spPr>
          <a:xfrm>
            <a:off x="3352496" y="3785102"/>
            <a:ext cx="1130439"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Non-MSM</a:t>
            </a:r>
          </a:p>
        </p:txBody>
      </p:sp>
      <p:sp>
        <p:nvSpPr>
          <p:cNvPr id="22" name="TextBox 21">
            <a:extLst>
              <a:ext uri="{FF2B5EF4-FFF2-40B4-BE49-F238E27FC236}">
                <a16:creationId xmlns:a16="http://schemas.microsoft.com/office/drawing/2014/main" id="{1F6809AF-24AF-4011-BDD6-460FF92056C6}"/>
              </a:ext>
            </a:extLst>
          </p:cNvPr>
          <p:cNvSpPr txBox="1"/>
          <p:nvPr/>
        </p:nvSpPr>
        <p:spPr>
          <a:xfrm rot="16200000">
            <a:off x="-741367" y="3740793"/>
            <a:ext cx="193033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Number of persons</a:t>
            </a:r>
          </a:p>
        </p:txBody>
      </p:sp>
      <p:sp>
        <p:nvSpPr>
          <p:cNvPr id="17" name="TextBox 16">
            <a:extLst>
              <a:ext uri="{FF2B5EF4-FFF2-40B4-BE49-F238E27FC236}">
                <a16:creationId xmlns:a16="http://schemas.microsoft.com/office/drawing/2014/main" id="{9157272A-39FB-4CDC-BA07-4A7D7D6D941A}"/>
              </a:ext>
            </a:extLst>
          </p:cNvPr>
          <p:cNvSpPr txBox="1"/>
          <p:nvPr/>
        </p:nvSpPr>
        <p:spPr>
          <a:xfrm>
            <a:off x="2703531" y="1685191"/>
            <a:ext cx="1858201" cy="57708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rPr>
              <a:t>*SVR: eligible treated cases</a:t>
            </a:r>
            <a:br>
              <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rPr>
              <a:t>with known PCR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rPr>
              <a:t>(1019/1120;91%)</a:t>
            </a:r>
          </a:p>
        </p:txBody>
      </p:sp>
      <p:sp>
        <p:nvSpPr>
          <p:cNvPr id="27" name="TextBox 26">
            <a:extLst>
              <a:ext uri="{FF2B5EF4-FFF2-40B4-BE49-F238E27FC236}">
                <a16:creationId xmlns:a16="http://schemas.microsoft.com/office/drawing/2014/main" id="{85E95F8B-1076-421C-A7D1-4195CAB8C2F8}"/>
              </a:ext>
            </a:extLst>
          </p:cNvPr>
          <p:cNvSpPr txBox="1"/>
          <p:nvPr/>
        </p:nvSpPr>
        <p:spPr>
          <a:xfrm>
            <a:off x="2771963" y="4099930"/>
            <a:ext cx="1858201" cy="57708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rPr>
              <a:t>*SVR: eligible treated cases</a:t>
            </a:r>
            <a:br>
              <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rPr>
              <a:t>with known PCR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rPr>
              <a:t>(6729/7469;90%)</a:t>
            </a:r>
          </a:p>
        </p:txBody>
      </p:sp>
      <p:grpSp>
        <p:nvGrpSpPr>
          <p:cNvPr id="75" name="Group 74"/>
          <p:cNvGrpSpPr/>
          <p:nvPr/>
        </p:nvGrpSpPr>
        <p:grpSpPr>
          <a:xfrm>
            <a:off x="328576" y="5822901"/>
            <a:ext cx="4301588" cy="782475"/>
            <a:chOff x="2265374" y="4050023"/>
            <a:chExt cx="5418916" cy="782475"/>
          </a:xfrm>
        </p:grpSpPr>
        <p:grpSp>
          <p:nvGrpSpPr>
            <p:cNvPr id="76" name="Group 75"/>
            <p:cNvGrpSpPr/>
            <p:nvPr/>
          </p:nvGrpSpPr>
          <p:grpSpPr>
            <a:xfrm>
              <a:off x="2265374" y="4050023"/>
              <a:ext cx="1042100" cy="758829"/>
              <a:chOff x="2240082" y="4050023"/>
              <a:chExt cx="1042100" cy="758829"/>
            </a:xfrm>
          </p:grpSpPr>
          <p:pic>
            <p:nvPicPr>
              <p:cNvPr id="118" name="Picture 117"/>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514841" y="4050023"/>
                <a:ext cx="544211" cy="432000"/>
              </a:xfrm>
              <a:prstGeom prst="rect">
                <a:avLst/>
              </a:prstGeom>
            </p:spPr>
          </p:pic>
          <p:sp>
            <p:nvSpPr>
              <p:cNvPr id="119" name="Text Box 10"/>
              <p:cNvSpPr txBox="1"/>
              <p:nvPr/>
            </p:nvSpPr>
            <p:spPr>
              <a:xfrm>
                <a:off x="2240082" y="4479449"/>
                <a:ext cx="1042100" cy="32940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CA" sz="900" b="1" i="0" u="none" strike="noStrike" kern="1200" cap="none" spc="0" normalizeH="0" baseline="0" noProof="0" dirty="0">
                    <a:ln>
                      <a:noFill/>
                    </a:ln>
                    <a:solidFill>
                      <a:srgbClr val="004B87">
                        <a:lumMod val="50000"/>
                      </a:srgbClr>
                    </a:solidFill>
                    <a:effectLst/>
                    <a:uLnTx/>
                    <a:uFillTx/>
                    <a:latin typeface="Arial" panose="020B0604020202020204" pitchFamily="34" charset="0"/>
                    <a:ea typeface="Segoe UI"/>
                    <a:cs typeface="Arial" panose="020B0604020202020204" pitchFamily="34" charset="0"/>
                  </a:rPr>
                  <a:t>Antibody</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CA" sz="900" b="1" i="0" u="none" strike="noStrike" kern="1200" cap="none" spc="0" normalizeH="0" baseline="0" noProof="0" dirty="0">
                    <a:ln>
                      <a:noFill/>
                    </a:ln>
                    <a:solidFill>
                      <a:srgbClr val="004B87">
                        <a:lumMod val="50000"/>
                      </a:srgbClr>
                    </a:solidFill>
                    <a:effectLst/>
                    <a:uLnTx/>
                    <a:uFillTx/>
                    <a:latin typeface="Arial" panose="020B0604020202020204" pitchFamily="34" charset="0"/>
                    <a:ea typeface="Segoe UI"/>
                    <a:cs typeface="Arial" panose="020B0604020202020204" pitchFamily="34" charset="0"/>
                  </a:rPr>
                  <a:t>diagnosed</a:t>
                </a:r>
                <a:endParaRPr kumimoji="0" lang="en-CA" sz="900" b="1" i="0" u="none" strike="noStrike" kern="1200" cap="none" spc="0" normalizeH="0" baseline="0" noProof="0" dirty="0">
                  <a:ln>
                    <a:noFill/>
                  </a:ln>
                  <a:solidFill>
                    <a:srgbClr val="004B87">
                      <a:lumMod val="50000"/>
                    </a:srgbClr>
                  </a:solidFill>
                  <a:effectLst/>
                  <a:uLnTx/>
                  <a:uFillTx/>
                  <a:latin typeface="Arial" panose="020B0604020202020204" pitchFamily="34" charset="0"/>
                  <a:ea typeface="Times New Roman"/>
                  <a:cs typeface="Arial" panose="020B0604020202020204" pitchFamily="34" charset="0"/>
                </a:endParaRPr>
              </a:p>
            </p:txBody>
          </p:sp>
        </p:grpSp>
        <p:grpSp>
          <p:nvGrpSpPr>
            <p:cNvPr id="87" name="Group 86"/>
            <p:cNvGrpSpPr/>
            <p:nvPr/>
          </p:nvGrpSpPr>
          <p:grpSpPr>
            <a:xfrm>
              <a:off x="6822203" y="4050023"/>
              <a:ext cx="862087" cy="766656"/>
              <a:chOff x="6786612" y="4050023"/>
              <a:chExt cx="862087" cy="766656"/>
            </a:xfrm>
          </p:grpSpPr>
          <p:sp>
            <p:nvSpPr>
              <p:cNvPr id="110" name="Text Box 10"/>
              <p:cNvSpPr txBox="1"/>
              <p:nvPr/>
            </p:nvSpPr>
            <p:spPr>
              <a:xfrm>
                <a:off x="6786612" y="4518461"/>
                <a:ext cx="862087" cy="29821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CA" sz="900" b="1" i="0" u="none" strike="noStrike" kern="1200" cap="none" spc="0" normalizeH="0" baseline="0" noProof="0" dirty="0">
                    <a:ln>
                      <a:noFill/>
                    </a:ln>
                    <a:solidFill>
                      <a:srgbClr val="004B87">
                        <a:lumMod val="50000"/>
                      </a:srgbClr>
                    </a:solidFill>
                    <a:effectLst/>
                    <a:uLnTx/>
                    <a:uFillTx/>
                    <a:latin typeface="Arial" panose="020B0604020202020204" pitchFamily="34" charset="0"/>
                    <a:ea typeface="Segoe UI"/>
                    <a:cs typeface="Arial" panose="020B0604020202020204" pitchFamily="34" charset="0"/>
                  </a:rPr>
                  <a:t>SVR</a:t>
                </a:r>
                <a:endParaRPr kumimoji="0" lang="en-CA" sz="900" b="1" i="0" u="none" strike="noStrike" kern="1200" cap="none" spc="0" normalizeH="0" baseline="0" noProof="0" dirty="0">
                  <a:ln>
                    <a:noFill/>
                  </a:ln>
                  <a:solidFill>
                    <a:srgbClr val="004B87">
                      <a:lumMod val="50000"/>
                    </a:srgbClr>
                  </a:solidFill>
                  <a:effectLst/>
                  <a:uLnTx/>
                  <a:uFillTx/>
                  <a:latin typeface="Arial" panose="020B0604020202020204" pitchFamily="34" charset="0"/>
                  <a:ea typeface="Times New Roman"/>
                  <a:cs typeface="Arial" panose="020B0604020202020204" pitchFamily="34" charset="0"/>
                </a:endParaRPr>
              </a:p>
            </p:txBody>
          </p:sp>
          <p:pic>
            <p:nvPicPr>
              <p:cNvPr id="111" name="Picture 1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939893" y="4050023"/>
                <a:ext cx="544211" cy="432000"/>
              </a:xfrm>
              <a:prstGeom prst="rect">
                <a:avLst/>
              </a:prstGeom>
            </p:spPr>
          </p:pic>
        </p:grpSp>
        <p:grpSp>
          <p:nvGrpSpPr>
            <p:cNvPr id="89" name="Group 88"/>
            <p:cNvGrpSpPr/>
            <p:nvPr/>
          </p:nvGrpSpPr>
          <p:grpSpPr>
            <a:xfrm>
              <a:off x="4048432" y="4050024"/>
              <a:ext cx="958187" cy="782474"/>
              <a:chOff x="3982320" y="4050024"/>
              <a:chExt cx="958187" cy="782474"/>
            </a:xfrm>
          </p:grpSpPr>
          <p:sp>
            <p:nvSpPr>
              <p:cNvPr id="106" name="Text Box 79"/>
              <p:cNvSpPr txBox="1"/>
              <p:nvPr/>
            </p:nvSpPr>
            <p:spPr>
              <a:xfrm>
                <a:off x="3982320" y="4467070"/>
                <a:ext cx="958187" cy="36542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CA" sz="900" b="1" i="0" u="none" strike="noStrike" kern="1200" cap="none" spc="0" normalizeH="0" baseline="0" noProof="0" dirty="0">
                    <a:ln>
                      <a:noFill/>
                    </a:ln>
                    <a:solidFill>
                      <a:srgbClr val="004B87">
                        <a:lumMod val="50000"/>
                      </a:srgbClr>
                    </a:solidFill>
                    <a:effectLst/>
                    <a:uLnTx/>
                    <a:uFillTx/>
                    <a:latin typeface="Arial" panose="020B0604020202020204" pitchFamily="34" charset="0"/>
                    <a:ea typeface="Segoe UI"/>
                    <a:cs typeface="Arial" panose="020B0604020202020204" pitchFamily="34" charset="0"/>
                  </a:rPr>
                  <a:t>RNA </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CA" sz="900" b="1" i="0" u="none" strike="noStrike" kern="1200" cap="none" spc="0" normalizeH="0" baseline="0" noProof="0" dirty="0">
                    <a:ln>
                      <a:noFill/>
                    </a:ln>
                    <a:solidFill>
                      <a:srgbClr val="004B87">
                        <a:lumMod val="50000"/>
                      </a:srgbClr>
                    </a:solidFill>
                    <a:effectLst/>
                    <a:uLnTx/>
                    <a:uFillTx/>
                    <a:latin typeface="Arial" panose="020B0604020202020204" pitchFamily="34" charset="0"/>
                    <a:ea typeface="Segoe UI"/>
                    <a:cs typeface="Arial" panose="020B0604020202020204" pitchFamily="34" charset="0"/>
                  </a:rPr>
                  <a:t>positive </a:t>
                </a:r>
                <a:endParaRPr kumimoji="0" lang="en-CA" sz="900" b="1" i="0" u="none" strike="noStrike" kern="1200" cap="none" spc="0" normalizeH="0" baseline="0" noProof="0" dirty="0">
                  <a:ln>
                    <a:noFill/>
                  </a:ln>
                  <a:solidFill>
                    <a:srgbClr val="004B87">
                      <a:lumMod val="50000"/>
                    </a:srgbClr>
                  </a:solidFill>
                  <a:effectLst/>
                  <a:uLnTx/>
                  <a:uFillTx/>
                  <a:latin typeface="Arial" panose="020B0604020202020204" pitchFamily="34" charset="0"/>
                  <a:ea typeface="Times New Roman"/>
                  <a:cs typeface="Arial" panose="020B0604020202020204" pitchFamily="34" charset="0"/>
                </a:endParaRPr>
              </a:p>
            </p:txBody>
          </p:sp>
          <p:pic>
            <p:nvPicPr>
              <p:cNvPr id="107" name="Picture 10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3884" y="4050024"/>
                <a:ext cx="539593" cy="432000"/>
              </a:xfrm>
              <a:prstGeom prst="rect">
                <a:avLst/>
              </a:prstGeom>
            </p:spPr>
          </p:pic>
        </p:grpSp>
        <p:grpSp>
          <p:nvGrpSpPr>
            <p:cNvPr id="90" name="Group 89"/>
            <p:cNvGrpSpPr/>
            <p:nvPr/>
          </p:nvGrpSpPr>
          <p:grpSpPr>
            <a:xfrm>
              <a:off x="4846693" y="4059549"/>
              <a:ext cx="1060737" cy="749303"/>
              <a:chOff x="4808079" y="4059549"/>
              <a:chExt cx="1060737" cy="749303"/>
            </a:xfrm>
          </p:grpSpPr>
          <p:sp>
            <p:nvSpPr>
              <p:cNvPr id="102" name="Text Box 10"/>
              <p:cNvSpPr txBox="1"/>
              <p:nvPr/>
            </p:nvSpPr>
            <p:spPr>
              <a:xfrm>
                <a:off x="4808079" y="4488189"/>
                <a:ext cx="1060737" cy="32066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CA" sz="900" b="1" i="0" u="none" strike="noStrike" kern="1200" cap="none" spc="0" normalizeH="0" baseline="0" noProof="0" dirty="0">
                    <a:ln>
                      <a:noFill/>
                    </a:ln>
                    <a:solidFill>
                      <a:srgbClr val="004B87">
                        <a:lumMod val="50000"/>
                      </a:srgbClr>
                    </a:solidFill>
                    <a:effectLst/>
                    <a:uLnTx/>
                    <a:uFillTx/>
                    <a:latin typeface="Arial" panose="020B0604020202020204" pitchFamily="34" charset="0"/>
                    <a:ea typeface="Segoe UI"/>
                    <a:cs typeface="Arial" panose="020B0604020202020204" pitchFamily="34" charset="0"/>
                  </a:rPr>
                  <a:t>Genotyped</a:t>
                </a:r>
                <a:endParaRPr kumimoji="0" lang="en-CA" sz="900" b="1" i="0" u="none" strike="noStrike" kern="1200" cap="none" spc="0" normalizeH="0" baseline="0" noProof="0" dirty="0">
                  <a:ln>
                    <a:noFill/>
                  </a:ln>
                  <a:solidFill>
                    <a:srgbClr val="004B87">
                      <a:lumMod val="50000"/>
                    </a:srgbClr>
                  </a:solidFill>
                  <a:effectLst/>
                  <a:uLnTx/>
                  <a:uFillTx/>
                  <a:latin typeface="Arial" panose="020B0604020202020204" pitchFamily="34" charset="0"/>
                  <a:ea typeface="Times New Roman"/>
                  <a:cs typeface="Arial" panose="020B0604020202020204" pitchFamily="34" charset="0"/>
                </a:endParaRPr>
              </a:p>
            </p:txBody>
          </p:sp>
          <p:pic>
            <p:nvPicPr>
              <p:cNvPr id="103" name="Picture 10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19506" y="4059549"/>
                <a:ext cx="540964" cy="432000"/>
              </a:xfrm>
              <a:prstGeom prst="rect">
                <a:avLst/>
              </a:prstGeom>
            </p:spPr>
          </p:pic>
        </p:grpSp>
        <p:grpSp>
          <p:nvGrpSpPr>
            <p:cNvPr id="91" name="Group 90"/>
            <p:cNvGrpSpPr/>
            <p:nvPr/>
          </p:nvGrpSpPr>
          <p:grpSpPr>
            <a:xfrm>
              <a:off x="5829199" y="4050024"/>
              <a:ext cx="901988" cy="782473"/>
              <a:chOff x="5752792" y="4050024"/>
              <a:chExt cx="901988" cy="782473"/>
            </a:xfrm>
          </p:grpSpPr>
          <p:sp>
            <p:nvSpPr>
              <p:cNvPr id="98" name="Text Box 10"/>
              <p:cNvSpPr txBox="1"/>
              <p:nvPr/>
            </p:nvSpPr>
            <p:spPr>
              <a:xfrm>
                <a:off x="5752792" y="4502643"/>
                <a:ext cx="901988" cy="32985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CA" sz="900" b="1" i="0" u="none" strike="noStrike" kern="1200" cap="none" spc="0" normalizeH="0" baseline="0" noProof="0" dirty="0">
                    <a:ln>
                      <a:noFill/>
                    </a:ln>
                    <a:solidFill>
                      <a:srgbClr val="004B87">
                        <a:lumMod val="50000"/>
                      </a:srgbClr>
                    </a:solidFill>
                    <a:effectLst/>
                    <a:uLnTx/>
                    <a:uFillTx/>
                    <a:latin typeface="Arial" panose="020B0604020202020204" pitchFamily="34" charset="0"/>
                    <a:ea typeface="Segoe UI"/>
                    <a:cs typeface="Arial" panose="020B0604020202020204" pitchFamily="34" charset="0"/>
                  </a:rPr>
                  <a:t>Treated</a:t>
                </a:r>
                <a:endParaRPr kumimoji="0" lang="en-CA" sz="900" b="1" i="0" u="none" strike="noStrike" kern="1200" cap="none" spc="0" normalizeH="0" baseline="0" noProof="0" dirty="0">
                  <a:ln>
                    <a:noFill/>
                  </a:ln>
                  <a:solidFill>
                    <a:srgbClr val="004B87">
                      <a:lumMod val="50000"/>
                    </a:srgbClr>
                  </a:solidFill>
                  <a:effectLst/>
                  <a:uLnTx/>
                  <a:uFillTx/>
                  <a:latin typeface="Arial" panose="020B0604020202020204" pitchFamily="34" charset="0"/>
                  <a:ea typeface="Times New Roman"/>
                  <a:cs typeface="Arial" panose="020B0604020202020204" pitchFamily="34" charset="0"/>
                </a:endParaRPr>
              </a:p>
            </p:txBody>
          </p:sp>
          <p:pic>
            <p:nvPicPr>
              <p:cNvPr id="99" name="Picture 98"/>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969620" y="4050024"/>
                <a:ext cx="544211" cy="432000"/>
              </a:xfrm>
              <a:prstGeom prst="rect">
                <a:avLst/>
              </a:prstGeom>
            </p:spPr>
          </p:pic>
        </p:grpSp>
        <p:grpSp>
          <p:nvGrpSpPr>
            <p:cNvPr id="92" name="Group 91"/>
            <p:cNvGrpSpPr/>
            <p:nvPr/>
          </p:nvGrpSpPr>
          <p:grpSpPr>
            <a:xfrm>
              <a:off x="3247478" y="4050024"/>
              <a:ext cx="792088" cy="782474"/>
              <a:chOff x="3202508" y="4050024"/>
              <a:chExt cx="792088" cy="782474"/>
            </a:xfrm>
          </p:grpSpPr>
          <p:sp>
            <p:nvSpPr>
              <p:cNvPr id="94" name="Text Box 10"/>
              <p:cNvSpPr txBox="1"/>
              <p:nvPr/>
            </p:nvSpPr>
            <p:spPr>
              <a:xfrm>
                <a:off x="3202508" y="4467266"/>
                <a:ext cx="792088" cy="36523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36000" rIns="36000" bIns="3600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CA" sz="900" b="1" i="0" u="none" strike="noStrike" kern="1200" cap="none" spc="0" normalizeH="0" baseline="0" noProof="0" dirty="0">
                    <a:ln>
                      <a:noFill/>
                    </a:ln>
                    <a:solidFill>
                      <a:srgbClr val="004B87">
                        <a:lumMod val="50000"/>
                      </a:srgbClr>
                    </a:solidFill>
                    <a:effectLst/>
                    <a:uLnTx/>
                    <a:uFillTx/>
                    <a:latin typeface="Arial" panose="020B0604020202020204" pitchFamily="34" charset="0"/>
                    <a:ea typeface="Segoe UI"/>
                    <a:cs typeface="Arial" panose="020B0604020202020204" pitchFamily="34" charset="0"/>
                  </a:rPr>
                  <a:t>RNA </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CA" sz="900" b="1" i="0" u="none" strike="noStrike" kern="1200" cap="none" spc="0" normalizeH="0" baseline="0" noProof="0" dirty="0">
                    <a:ln>
                      <a:noFill/>
                    </a:ln>
                    <a:solidFill>
                      <a:srgbClr val="004B87">
                        <a:lumMod val="50000"/>
                      </a:srgbClr>
                    </a:solidFill>
                    <a:effectLst/>
                    <a:uLnTx/>
                    <a:uFillTx/>
                    <a:latin typeface="Arial" panose="020B0604020202020204" pitchFamily="34" charset="0"/>
                    <a:ea typeface="Segoe UI"/>
                    <a:cs typeface="Arial" panose="020B0604020202020204" pitchFamily="34" charset="0"/>
                  </a:rPr>
                  <a:t>tested</a:t>
                </a:r>
                <a:endParaRPr kumimoji="0" lang="en-CA" sz="900" b="1" i="0" u="none" strike="noStrike" kern="1200" cap="none" spc="0" normalizeH="0" baseline="0" noProof="0" dirty="0">
                  <a:ln>
                    <a:noFill/>
                  </a:ln>
                  <a:solidFill>
                    <a:srgbClr val="004B87">
                      <a:lumMod val="50000"/>
                    </a:srgbClr>
                  </a:solidFill>
                  <a:effectLst/>
                  <a:uLnTx/>
                  <a:uFillTx/>
                  <a:latin typeface="Arial" panose="020B0604020202020204" pitchFamily="34" charset="0"/>
                  <a:ea typeface="Times New Roman"/>
                  <a:cs typeface="Arial" panose="020B0604020202020204" pitchFamily="34" charset="0"/>
                </a:endParaRPr>
              </a:p>
            </p:txBody>
          </p:sp>
          <p:pic>
            <p:nvPicPr>
              <p:cNvPr id="95" name="Picture 94"/>
              <p:cNvPicPr>
                <a:picLocks/>
              </p:cNvPicPr>
              <p:nvPr/>
            </p:nvPicPr>
            <p:blipFill>
              <a:blip r:embed="rId10" cstate="print">
                <a:extLst>
                  <a:ext uri="{BEBA8EAE-BF5A-486C-A8C5-ECC9F3942E4B}">
                    <a14:imgProps xmlns:a14="http://schemas.microsoft.com/office/drawing/2010/main">
                      <a14:imgLayer r:embed="rId11">
                        <a14:imgEffect>
                          <a14:saturation sat="33000"/>
                        </a14:imgEffect>
                      </a14:imgLayer>
                    </a14:imgProps>
                  </a:ext>
                  <a:ext uri="{28A0092B-C50C-407E-A947-70E740481C1C}">
                    <a14:useLocalDpi xmlns:a14="http://schemas.microsoft.com/office/drawing/2010/main" val="0"/>
                  </a:ext>
                </a:extLst>
              </a:blip>
              <a:stretch>
                <a:fillRect/>
              </a:stretch>
            </p:blipFill>
            <p:spPr>
              <a:xfrm>
                <a:off x="3378610" y="4050024"/>
                <a:ext cx="544211" cy="432000"/>
              </a:xfrm>
              <a:prstGeom prst="rect">
                <a:avLst/>
              </a:prstGeom>
            </p:spPr>
          </p:pic>
        </p:grpSp>
      </p:grpSp>
      <p:pic>
        <p:nvPicPr>
          <p:cNvPr id="36" name="Picture 35">
            <a:hlinkClick r:id="rId12" action="ppaction://hlinksldjump"/>
            <a:extLst>
              <a:ext uri="{FF2B5EF4-FFF2-40B4-BE49-F238E27FC236}">
                <a16:creationId xmlns:a16="http://schemas.microsoft.com/office/drawing/2014/main" id="{24993A39-F88C-44D7-800C-20A4CBE6B499}"/>
              </a:ext>
            </a:extLst>
          </p:cNvPr>
          <p:cNvPicPr>
            <a:picLocks noChangeAspect="1"/>
          </p:cNvPicPr>
          <p:nvPr/>
        </p:nvPicPr>
        <p:blipFill rotWithShape="1">
          <a:blip r:embed="rId1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8662" y="460465"/>
            <a:ext cx="361460" cy="357974"/>
          </a:xfrm>
          <a:prstGeom prst="rect">
            <a:avLst/>
          </a:prstGeom>
        </p:spPr>
      </p:pic>
    </p:spTree>
    <p:extLst>
      <p:ext uri="{BB962C8B-B14F-4D97-AF65-F5344CB8AC3E}">
        <p14:creationId xmlns:p14="http://schemas.microsoft.com/office/powerpoint/2010/main" val="273626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3" y="1340769"/>
            <a:ext cx="5305574" cy="4622400"/>
          </a:xfrm>
        </p:spPr>
        <p:txBody>
          <a:bodyPr/>
          <a:lstStyle/>
          <a:p>
            <a:pPr marL="0" indent="0">
              <a:buNone/>
            </a:pPr>
            <a:r>
              <a:rPr lang="en-US" b="1" dirty="0">
                <a:solidFill>
                  <a:schemeClr val="bg1"/>
                </a:solidFill>
                <a:highlight>
                  <a:srgbClr val="004A86"/>
                </a:highlight>
              </a:rPr>
              <a:t>BACKGROUND &amp; AIMS</a:t>
            </a:r>
            <a:r>
              <a:rPr lang="en-US" dirty="0"/>
              <a:t> </a:t>
            </a:r>
          </a:p>
          <a:p>
            <a:r>
              <a:rPr lang="en-GB" dirty="0"/>
              <a:t>Priority treatment of all HCV-infected prison inmates regardless of fibrosis stage has formed part of the Spanish programme to tackle HCV since the early beginning of the plan</a:t>
            </a:r>
          </a:p>
          <a:p>
            <a:r>
              <a:rPr lang="en-GB" dirty="0"/>
              <a:t>However, while many microelimination programmes are ongoing, there is a lack of comprehensive data regarding HCV management across the Spanish prison system as a whole</a:t>
            </a:r>
          </a:p>
          <a:p>
            <a:r>
              <a:rPr lang="en-GB" b="1" dirty="0"/>
              <a:t>AIM</a:t>
            </a:r>
            <a:r>
              <a:rPr lang="en-GB" dirty="0"/>
              <a:t>: to describe the HCV situation in the Spanish prison system</a:t>
            </a:r>
          </a:p>
        </p:txBody>
      </p:sp>
      <p:sp>
        <p:nvSpPr>
          <p:cNvPr id="10" name="Content Placeholder 9">
            <a:extLst>
              <a:ext uri="{FF2B5EF4-FFF2-40B4-BE49-F238E27FC236}">
                <a16:creationId xmlns:a16="http://schemas.microsoft.com/office/drawing/2014/main" id="{4CCE48D7-5BEF-410B-8984-D5FC7E81995E}"/>
              </a:ext>
            </a:extLst>
          </p:cNvPr>
          <p:cNvSpPr>
            <a:spLocks noGrp="1"/>
          </p:cNvSpPr>
          <p:nvPr>
            <p:ph sz="half" idx="2"/>
          </p:nvPr>
        </p:nvSpPr>
        <p:spPr>
          <a:xfrm>
            <a:off x="5970818" y="1356418"/>
            <a:ext cx="5795429" cy="4622400"/>
          </a:xfrm>
        </p:spPr>
        <p:txBody>
          <a:bodyPr/>
          <a:lstStyle/>
          <a:p>
            <a:pPr marL="0" indent="0">
              <a:buNone/>
            </a:pPr>
            <a:r>
              <a:rPr lang="en-GB" b="1" dirty="0">
                <a:solidFill>
                  <a:schemeClr val="bg1"/>
                </a:solidFill>
                <a:highlight>
                  <a:srgbClr val="004A86"/>
                </a:highlight>
              </a:rPr>
              <a:t>METHODS</a:t>
            </a:r>
          </a:p>
          <a:p>
            <a:r>
              <a:rPr lang="en-GB" dirty="0"/>
              <a:t>Data were obtained from the systematic registry of the informatic database of Health Penitentiary Coordination Department of Spain (January 2015 to June 2019) </a:t>
            </a:r>
          </a:p>
          <a:p>
            <a:r>
              <a:rPr lang="en-GB" dirty="0"/>
              <a:t>The registry included 71 prisons across Spain, excluding Catalonia</a:t>
            </a: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565333" cy="769620"/>
          </a:xfrm>
        </p:spPr>
        <p:txBody>
          <a:bodyPr>
            <a:noAutofit/>
          </a:bodyPr>
          <a:lstStyle/>
          <a:p>
            <a:r>
              <a:rPr lang="en-GB" sz="2400" dirty="0"/>
              <a:t>Hepatitis C infection in the Spanish prison system</a:t>
            </a:r>
            <a:br>
              <a:rPr lang="en-GB" sz="2400" dirty="0"/>
            </a:br>
            <a:r>
              <a:rPr lang="en-GB" sz="2400" dirty="0"/>
              <a:t>Elimination is a dream at our fingertips</a:t>
            </a:r>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fr-FR" dirty="0"/>
              <a:t>Cabezas J, et al. DILC 2020; AS040</a:t>
            </a:r>
          </a:p>
        </p:txBody>
      </p:sp>
      <p:cxnSp>
        <p:nvCxnSpPr>
          <p:cNvPr id="39" name="Straight Connector 38">
            <a:extLst>
              <a:ext uri="{FF2B5EF4-FFF2-40B4-BE49-F238E27FC236}">
                <a16:creationId xmlns:a16="http://schemas.microsoft.com/office/drawing/2014/main" id="{F302DD53-0F85-41B9-9BD1-FF09EDA0F149}"/>
              </a:ext>
            </a:extLst>
          </p:cNvPr>
          <p:cNvCxnSpPr>
            <a:cxnSpLocks/>
          </p:cNvCxnSpPr>
          <p:nvPr/>
        </p:nvCxnSpPr>
        <p:spPr>
          <a:xfrm>
            <a:off x="5851072" y="1338263"/>
            <a:ext cx="0" cy="49911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a:hlinkClick r:id="rId3" action="ppaction://hlinksldjump"/>
            <a:extLst>
              <a:ext uri="{FF2B5EF4-FFF2-40B4-BE49-F238E27FC236}">
                <a16:creationId xmlns:a16="http://schemas.microsoft.com/office/drawing/2014/main" id="{9D21B4AC-92C8-49BC-A468-22F40D6C0BB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8662" y="460465"/>
            <a:ext cx="361460" cy="357974"/>
          </a:xfrm>
          <a:prstGeom prst="rect">
            <a:avLst/>
          </a:prstGeom>
        </p:spPr>
      </p:pic>
    </p:spTree>
    <p:extLst>
      <p:ext uri="{BB962C8B-B14F-4D97-AF65-F5344CB8AC3E}">
        <p14:creationId xmlns:p14="http://schemas.microsoft.com/office/powerpoint/2010/main" val="1784186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4" y="1340768"/>
            <a:ext cx="5207604" cy="4892821"/>
          </a:xfrm>
        </p:spPr>
        <p:txBody>
          <a:bodyPr/>
          <a:lstStyle/>
          <a:p>
            <a:pPr marL="0" indent="0">
              <a:buNone/>
            </a:pPr>
            <a:r>
              <a:rPr lang="en-US" b="1" dirty="0">
                <a:solidFill>
                  <a:schemeClr val="bg1"/>
                </a:solidFill>
                <a:highlight>
                  <a:srgbClr val="004A86"/>
                </a:highlight>
              </a:rPr>
              <a:t>RESULTS</a:t>
            </a:r>
          </a:p>
          <a:p>
            <a:pPr marL="0" indent="0">
              <a:buNone/>
            </a:pPr>
            <a:endParaRPr lang="en-US" sz="2400" b="1" dirty="0">
              <a:solidFill>
                <a:schemeClr val="bg1"/>
              </a:solidFill>
            </a:endParaRP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547048" cy="769620"/>
          </a:xfrm>
        </p:spPr>
        <p:txBody>
          <a:bodyPr>
            <a:noAutofit/>
          </a:bodyPr>
          <a:lstStyle/>
          <a:p>
            <a:r>
              <a:rPr lang="en-GB" sz="2400" dirty="0">
                <a:solidFill>
                  <a:srgbClr val="FFFFFF"/>
                </a:solidFill>
              </a:rPr>
              <a:t>Hepatitis C infection in the Spanish prison system</a:t>
            </a:r>
            <a:br>
              <a:rPr lang="en-GB" sz="2400" dirty="0">
                <a:solidFill>
                  <a:srgbClr val="FFFFFF"/>
                </a:solidFill>
              </a:rPr>
            </a:br>
            <a:r>
              <a:rPr lang="en-GB" sz="2400" dirty="0">
                <a:solidFill>
                  <a:srgbClr val="FFFFFF"/>
                </a:solidFill>
              </a:rPr>
              <a:t>Elimination is a dream at our fingertips</a:t>
            </a:r>
            <a:endParaRPr lang="en-GB" sz="24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Cabezas J, et al. DILC 2020; AS040</a:t>
            </a:r>
          </a:p>
        </p:txBody>
      </p:sp>
      <p:sp>
        <p:nvSpPr>
          <p:cNvPr id="78" name="Content Placeholder 9">
            <a:extLst>
              <a:ext uri="{FF2B5EF4-FFF2-40B4-BE49-F238E27FC236}">
                <a16:creationId xmlns:a16="http://schemas.microsoft.com/office/drawing/2014/main" id="{B8629D75-F701-41DC-B3C9-499D64AF03AF}"/>
              </a:ext>
            </a:extLst>
          </p:cNvPr>
          <p:cNvSpPr>
            <a:spLocks noGrp="1"/>
          </p:cNvSpPr>
          <p:nvPr>
            <p:ph sz="half" idx="2"/>
          </p:nvPr>
        </p:nvSpPr>
        <p:spPr>
          <a:xfrm>
            <a:off x="4491129" y="4750368"/>
            <a:ext cx="7187668" cy="1896105"/>
          </a:xfrm>
        </p:spPr>
        <p:txBody>
          <a:bodyPr/>
          <a:lstStyle/>
          <a:p>
            <a:pPr marL="0" indent="0">
              <a:buNone/>
            </a:pPr>
            <a:r>
              <a:rPr lang="en-GB" b="1" dirty="0">
                <a:solidFill>
                  <a:schemeClr val="bg1"/>
                </a:solidFill>
                <a:highlight>
                  <a:srgbClr val="004A86"/>
                </a:highlight>
              </a:rPr>
              <a:t>CONCLUSION</a:t>
            </a:r>
          </a:p>
          <a:p>
            <a:r>
              <a:rPr lang="en-GB" sz="1800" dirty="0"/>
              <a:t>Universal access to DAAs has led to a significant decrease in the prevalence of HCV in prison inmates</a:t>
            </a:r>
          </a:p>
          <a:p>
            <a:r>
              <a:rPr lang="en-GB" sz="1800" dirty="0"/>
              <a:t>The prison system in Spain provides high screening and treatment rates that are close to WHO recommendations </a:t>
            </a:r>
            <a:br>
              <a:rPr lang="en-GB" sz="1800" dirty="0"/>
            </a:br>
            <a:r>
              <a:rPr lang="en-GB" sz="1800" dirty="0"/>
              <a:t>to achieve elimination in this group</a:t>
            </a:r>
          </a:p>
        </p:txBody>
      </p:sp>
      <p:sp>
        <p:nvSpPr>
          <p:cNvPr id="39" name="Content Placeholder 1">
            <a:extLst>
              <a:ext uri="{FF2B5EF4-FFF2-40B4-BE49-F238E27FC236}">
                <a16:creationId xmlns:a16="http://schemas.microsoft.com/office/drawing/2014/main" id="{B40B8F3D-3FF5-49A0-AB8F-4037660FC592}"/>
              </a:ext>
            </a:extLst>
          </p:cNvPr>
          <p:cNvSpPr txBox="1">
            <a:spLocks/>
          </p:cNvSpPr>
          <p:nvPr/>
        </p:nvSpPr>
        <p:spPr>
          <a:xfrm>
            <a:off x="4491129" y="1363111"/>
            <a:ext cx="7096034" cy="3620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Screening rates varied significantly between years (p&lt;0.001), and were lower in centres with higher turnover rate</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HCV prevalence decreased markedly over time; decline was independent of region, type of the prison, number of inmates or turnover rate</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HCV incidence decreased from 0.47 in 2010 to 0.29 (per 1,000 inmates/year) in 2018 (p&lt;0.01) </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Rates of advanced fibrosis (F3–F4) decreased from 57% in 2015 to 25% in 2019</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HCV-related mortality fell from 0.018 in 2015 to 0.002 in 2018</a:t>
            </a:r>
            <a:endParaRPr kumimoji="0" lang="en-US" sz="19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43" name="Straight Connector 42">
            <a:extLst>
              <a:ext uri="{FF2B5EF4-FFF2-40B4-BE49-F238E27FC236}">
                <a16:creationId xmlns:a16="http://schemas.microsoft.com/office/drawing/2014/main" id="{2FE9A8AE-06D4-449A-A379-EC6B69A20972}"/>
              </a:ext>
            </a:extLst>
          </p:cNvPr>
          <p:cNvCxnSpPr>
            <a:cxnSpLocks/>
          </p:cNvCxnSpPr>
          <p:nvPr/>
        </p:nvCxnSpPr>
        <p:spPr>
          <a:xfrm>
            <a:off x="4428984" y="3644900"/>
            <a:ext cx="1" cy="283308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E2D2AE5-ADF3-47CF-8B27-D5F10C4BEAD9}"/>
              </a:ext>
            </a:extLst>
          </p:cNvPr>
          <p:cNvCxnSpPr>
            <a:cxnSpLocks/>
          </p:cNvCxnSpPr>
          <p:nvPr/>
        </p:nvCxnSpPr>
        <p:spPr>
          <a:xfrm flipH="1">
            <a:off x="4428985" y="4739196"/>
            <a:ext cx="7158178"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15" name="Table 15">
            <a:extLst>
              <a:ext uri="{FF2B5EF4-FFF2-40B4-BE49-F238E27FC236}">
                <a16:creationId xmlns:a16="http://schemas.microsoft.com/office/drawing/2014/main" id="{6E0B629F-C6EC-4E41-88AF-C6DA0121D97B}"/>
              </a:ext>
            </a:extLst>
          </p:cNvPr>
          <p:cNvGraphicFramePr>
            <a:graphicFrameLocks noGrp="1"/>
          </p:cNvGraphicFramePr>
          <p:nvPr>
            <p:extLst>
              <p:ext uri="{D42A27DB-BD31-4B8C-83A1-F6EECF244321}">
                <p14:modId xmlns:p14="http://schemas.microsoft.com/office/powerpoint/2010/main" val="687506422"/>
              </p:ext>
            </p:extLst>
          </p:nvPr>
        </p:nvGraphicFramePr>
        <p:xfrm>
          <a:off x="512640" y="1769564"/>
          <a:ext cx="3619248" cy="2306320"/>
        </p:xfrm>
        <a:graphic>
          <a:graphicData uri="http://schemas.openxmlformats.org/drawingml/2006/table">
            <a:tbl>
              <a:tblPr firstRow="1" bandRow="1">
                <a:tableStyleId>{5C22544A-7EE6-4342-B048-85BDC9FD1C3A}</a:tableStyleId>
              </a:tblPr>
              <a:tblGrid>
                <a:gridCol w="1522822">
                  <a:extLst>
                    <a:ext uri="{9D8B030D-6E8A-4147-A177-3AD203B41FA5}">
                      <a16:colId xmlns:a16="http://schemas.microsoft.com/office/drawing/2014/main" val="307804964"/>
                    </a:ext>
                  </a:extLst>
                </a:gridCol>
                <a:gridCol w="1311477">
                  <a:extLst>
                    <a:ext uri="{9D8B030D-6E8A-4147-A177-3AD203B41FA5}">
                      <a16:colId xmlns:a16="http://schemas.microsoft.com/office/drawing/2014/main" val="852355376"/>
                    </a:ext>
                  </a:extLst>
                </a:gridCol>
                <a:gridCol w="784949">
                  <a:extLst>
                    <a:ext uri="{9D8B030D-6E8A-4147-A177-3AD203B41FA5}">
                      <a16:colId xmlns:a16="http://schemas.microsoft.com/office/drawing/2014/main" val="907479754"/>
                    </a:ext>
                  </a:extLst>
                </a:gridCol>
              </a:tblGrid>
              <a:tr h="124824">
                <a:tc>
                  <a:txBody>
                    <a:bodyPr/>
                    <a:lstStyle/>
                    <a:p>
                      <a:r>
                        <a:rPr lang="en-GB" sz="1400" dirty="0"/>
                        <a:t>Year </a:t>
                      </a:r>
                      <a:br>
                        <a:rPr lang="en-GB" sz="1400" dirty="0"/>
                      </a:br>
                      <a:r>
                        <a:rPr lang="en-GB" sz="1400" dirty="0"/>
                        <a:t>(no. inmates)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Screening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HCV +ve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891932834"/>
                  </a:ext>
                </a:extLst>
              </a:tr>
              <a:tr h="3576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2015 (49,976)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60.9%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4874848"/>
                  </a:ext>
                </a:extLst>
              </a:tr>
              <a:tr h="3576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2016 (49,224)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66.5%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7616044"/>
                  </a:ext>
                </a:extLst>
              </a:tr>
              <a:tr h="3576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2017 (47,803)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722482"/>
                  </a:ext>
                </a:extLst>
              </a:tr>
              <a:tr h="3576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2018 (47,901)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9756766"/>
                  </a:ext>
                </a:extLst>
              </a:tr>
              <a:tr h="357632">
                <a:tc>
                  <a:txBody>
                    <a:bodyPr/>
                    <a:lstStyle/>
                    <a:p>
                      <a:r>
                        <a:rPr lang="en-GB" sz="1400" dirty="0"/>
                        <a:t>2019 (47,499)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4385856"/>
                  </a:ext>
                </a:extLst>
              </a:tr>
            </a:tbl>
          </a:graphicData>
        </a:graphic>
      </p:graphicFrame>
      <p:graphicFrame>
        <p:nvGraphicFramePr>
          <p:cNvPr id="19" name="Chart 18">
            <a:extLst>
              <a:ext uri="{FF2B5EF4-FFF2-40B4-BE49-F238E27FC236}">
                <a16:creationId xmlns:a16="http://schemas.microsoft.com/office/drawing/2014/main" id="{3E4890B0-8D55-4718-BF53-90A55BE7ADF8}"/>
              </a:ext>
            </a:extLst>
          </p:cNvPr>
          <p:cNvGraphicFramePr/>
          <p:nvPr>
            <p:extLst>
              <p:ext uri="{D42A27DB-BD31-4B8C-83A1-F6EECF244321}">
                <p14:modId xmlns:p14="http://schemas.microsoft.com/office/powerpoint/2010/main" val="2204630170"/>
              </p:ext>
            </p:extLst>
          </p:nvPr>
        </p:nvGraphicFramePr>
        <p:xfrm>
          <a:off x="750398" y="4095887"/>
          <a:ext cx="3353943" cy="2290284"/>
        </p:xfrm>
        <a:graphic>
          <a:graphicData uri="http://schemas.openxmlformats.org/drawingml/2006/chart">
            <c:chart xmlns:c="http://schemas.openxmlformats.org/drawingml/2006/chart" xmlns:r="http://schemas.openxmlformats.org/officeDocument/2006/relationships" r:id="rId3"/>
          </a:graphicData>
        </a:graphic>
      </p:graphicFrame>
      <p:pic>
        <p:nvPicPr>
          <p:cNvPr id="13" name="Picture 12">
            <a:hlinkClick r:id="rId4" action="ppaction://hlinksldjump"/>
            <a:extLst>
              <a:ext uri="{FF2B5EF4-FFF2-40B4-BE49-F238E27FC236}">
                <a16:creationId xmlns:a16="http://schemas.microsoft.com/office/drawing/2014/main" id="{1B6CE786-138D-4C91-B18F-148A02FD7A0D}"/>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8662" y="460465"/>
            <a:ext cx="361460" cy="357974"/>
          </a:xfrm>
          <a:prstGeom prst="rect">
            <a:avLst/>
          </a:prstGeom>
        </p:spPr>
      </p:pic>
    </p:spTree>
    <p:extLst>
      <p:ext uri="{BB962C8B-B14F-4D97-AF65-F5344CB8AC3E}">
        <p14:creationId xmlns:p14="http://schemas.microsoft.com/office/powerpoint/2010/main" val="3891226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6A1A80-8E3E-45C1-B77E-3355D35B8669}"/>
              </a:ext>
            </a:extLst>
          </p:cNvPr>
          <p:cNvSpPr>
            <a:spLocks noGrp="1"/>
          </p:cNvSpPr>
          <p:nvPr>
            <p:ph type="title"/>
          </p:nvPr>
        </p:nvSpPr>
        <p:spPr/>
        <p:txBody>
          <a:bodyPr/>
          <a:lstStyle/>
          <a:p>
            <a:r>
              <a:rPr lang="en-GB" dirty="0"/>
              <a:t>3. Hepatitis B and D: drug development</a:t>
            </a:r>
          </a:p>
        </p:txBody>
      </p:sp>
      <p:sp>
        <p:nvSpPr>
          <p:cNvPr id="5" name="Text Placeholder 4">
            <a:extLst>
              <a:ext uri="{FF2B5EF4-FFF2-40B4-BE49-F238E27FC236}">
                <a16:creationId xmlns:a16="http://schemas.microsoft.com/office/drawing/2014/main" id="{AB4ACC86-31AB-42FB-82F1-3EBC408DF351}"/>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72701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these slides</a:t>
            </a:r>
          </a:p>
        </p:txBody>
      </p:sp>
      <p:sp>
        <p:nvSpPr>
          <p:cNvPr id="11" name="Text Placeholder 10">
            <a:extLst>
              <a:ext uri="{FF2B5EF4-FFF2-40B4-BE49-F238E27FC236}">
                <a16:creationId xmlns:a16="http://schemas.microsoft.com/office/drawing/2014/main" id="{3FCBCEC3-C0D8-4566-8485-772338F9F226}"/>
              </a:ext>
            </a:extLst>
          </p:cNvPr>
          <p:cNvSpPr>
            <a:spLocks noGrp="1"/>
          </p:cNvSpPr>
          <p:nvPr>
            <p:ph type="body" sz="quarter" idx="10"/>
          </p:nvPr>
        </p:nvSpPr>
        <p:spPr/>
        <p:txBody>
          <a:bodyPr/>
          <a:lstStyle/>
          <a:p>
            <a:endParaRPr lang="en-GB" dirty="0"/>
          </a:p>
        </p:txBody>
      </p:sp>
      <p:sp>
        <p:nvSpPr>
          <p:cNvPr id="3" name="Content Placeholder 2"/>
          <p:cNvSpPr>
            <a:spLocks noGrp="1"/>
          </p:cNvSpPr>
          <p:nvPr>
            <p:ph idx="1"/>
          </p:nvPr>
        </p:nvSpPr>
        <p:spPr>
          <a:xfrm>
            <a:off x="604837" y="1340768"/>
            <a:ext cx="10982325" cy="4622400"/>
          </a:xfrm>
        </p:spPr>
        <p:txBody>
          <a:bodyPr/>
          <a:lstStyle/>
          <a:p>
            <a:pPr fontAlgn="base">
              <a:spcBef>
                <a:spcPts val="1200"/>
              </a:spcBef>
            </a:pPr>
            <a:r>
              <a:rPr lang="it-IT" dirty="0">
                <a:solidFill>
                  <a:srgbClr val="000000"/>
                </a:solidFill>
                <a:latin typeface="Arial" panose="020B0604020202020204" pitchFamily="34" charset="0"/>
              </a:rPr>
              <a:t>These slides provide highlights of new data presented at Digital ILC 2020​</a:t>
            </a:r>
            <a:endParaRPr lang="en-GB" dirty="0">
              <a:solidFill>
                <a:srgbClr val="000000"/>
              </a:solidFill>
              <a:latin typeface="Arial" panose="020B0604020202020204" pitchFamily="34" charset="0"/>
            </a:endParaRPr>
          </a:p>
          <a:p>
            <a:pPr fontAlgn="base">
              <a:spcBef>
                <a:spcPts val="1200"/>
              </a:spcBef>
            </a:pPr>
            <a:r>
              <a:rPr lang="en-US" dirty="0">
                <a:solidFill>
                  <a:srgbClr val="000000"/>
                </a:solidFill>
                <a:latin typeface="Arial" panose="020B0604020202020204" pitchFamily="34" charset="0"/>
              </a:rPr>
              <a:t>Please feel free to use, adapt, and share these slides for your own personal use; however, please acknowledge EASL as the source​</a:t>
            </a:r>
          </a:p>
          <a:p>
            <a:pPr fontAlgn="base">
              <a:spcBef>
                <a:spcPts val="1200"/>
              </a:spcBef>
            </a:pPr>
            <a:r>
              <a:rPr lang="en-GB" dirty="0">
                <a:solidFill>
                  <a:srgbClr val="000000"/>
                </a:solidFill>
                <a:latin typeface="Arial" panose="020B0604020202020204" pitchFamily="34" charset="0"/>
              </a:rPr>
              <a:t>Definitions of all abbreviations shown in these slides, and a full copy of the original abstract text, are provided within the slide notes</a:t>
            </a:r>
            <a:r>
              <a:rPr lang="en-US" dirty="0">
                <a:solidFill>
                  <a:srgbClr val="000000"/>
                </a:solidFill>
                <a:latin typeface="Arial" panose="020B0604020202020204" pitchFamily="34" charset="0"/>
              </a:rPr>
              <a:t>​</a:t>
            </a:r>
          </a:p>
          <a:p>
            <a:pPr fontAlgn="base">
              <a:spcBef>
                <a:spcPts val="1200"/>
              </a:spcBef>
            </a:pPr>
            <a:r>
              <a:rPr lang="en-US" dirty="0">
                <a:solidFill>
                  <a:srgbClr val="000000"/>
                </a:solidFill>
                <a:latin typeface="Arial" panose="020B0604020202020204" pitchFamily="34" charset="0"/>
              </a:rPr>
              <a:t>Submitted abstracts are included in the slide notes, but data may not be identical to the final presented data shown on the slides</a:t>
            </a:r>
            <a:r>
              <a:rPr lang="en-GB" dirty="0">
                <a:solidFill>
                  <a:srgbClr val="000000"/>
                </a:solidFill>
                <a:latin typeface="Arial" panose="020B0604020202020204" pitchFamily="34" charset="0"/>
              </a:rPr>
              <a:t>​</a:t>
            </a:r>
          </a:p>
          <a:p>
            <a:pPr fontAlgn="base">
              <a:spcBef>
                <a:spcPts val="1200"/>
              </a:spcBef>
            </a:pPr>
            <a:r>
              <a:rPr lang="en-US" dirty="0"/>
              <a:t>When you see a symbol like this:       , you can click on it to return to the​ contents page</a:t>
            </a:r>
            <a:endParaRPr lang="en-US" dirty="0">
              <a:solidFill>
                <a:srgbClr val="000000"/>
              </a:solidFill>
              <a:cs typeface="Arial"/>
            </a:endParaRPr>
          </a:p>
          <a:p>
            <a:endParaRPr lang="en-US" altLang="en-US" dirty="0"/>
          </a:p>
        </p:txBody>
      </p:sp>
      <p:sp>
        <p:nvSpPr>
          <p:cNvPr id="7" name="TextBox 6">
            <a:extLst>
              <a:ext uri="{FF2B5EF4-FFF2-40B4-BE49-F238E27FC236}">
                <a16:creationId xmlns:a16="http://schemas.microsoft.com/office/drawing/2014/main" id="{23ABAA7D-91F1-4361-ACC3-58A319ABF9CE}"/>
              </a:ext>
            </a:extLst>
          </p:cNvPr>
          <p:cNvSpPr txBox="1"/>
          <p:nvPr/>
        </p:nvSpPr>
        <p:spPr>
          <a:xfrm>
            <a:off x="2279576" y="4806662"/>
            <a:ext cx="7416824" cy="1323439"/>
          </a:xfrm>
          <a:prstGeom prst="rect">
            <a:avLst/>
          </a:prstGeom>
          <a:noFill/>
          <a:ln w="28575">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These slides are intended for use as an educational resource and should not be used to make patient management decisions. All information included should be verified before treating patients or using any therapies described in these materials</a:t>
            </a:r>
          </a:p>
        </p:txBody>
      </p:sp>
      <p:pic>
        <p:nvPicPr>
          <p:cNvPr id="8" name="Picture 7">
            <a:extLst>
              <a:ext uri="{FF2B5EF4-FFF2-40B4-BE49-F238E27FC236}">
                <a16:creationId xmlns:a16="http://schemas.microsoft.com/office/drawing/2014/main" id="{1BB30135-9AE7-47DF-ADA6-0CF385A8E349}"/>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4838772" y="4054612"/>
            <a:ext cx="361460" cy="357974"/>
          </a:xfrm>
          <a:prstGeom prst="rect">
            <a:avLst/>
          </a:prstGeom>
        </p:spPr>
      </p:pic>
    </p:spTree>
    <p:extLst>
      <p:ext uri="{BB962C8B-B14F-4D97-AF65-F5344CB8AC3E}">
        <p14:creationId xmlns:p14="http://schemas.microsoft.com/office/powerpoint/2010/main" val="3005095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3" y="1340769"/>
            <a:ext cx="5125960" cy="4622400"/>
          </a:xfrm>
        </p:spPr>
        <p:txBody>
          <a:bodyPr/>
          <a:lstStyle/>
          <a:p>
            <a:pPr marL="0" indent="0">
              <a:buNone/>
            </a:pPr>
            <a:r>
              <a:rPr lang="en-US" b="1" dirty="0">
                <a:solidFill>
                  <a:schemeClr val="bg1"/>
                </a:solidFill>
                <a:highlight>
                  <a:srgbClr val="004A86"/>
                </a:highlight>
              </a:rPr>
              <a:t>BACKGROUND &amp; AIMS</a:t>
            </a:r>
            <a:r>
              <a:rPr lang="en-US" dirty="0"/>
              <a:t> </a:t>
            </a:r>
          </a:p>
          <a:p>
            <a:r>
              <a:rPr lang="en-GB" sz="1800" dirty="0"/>
              <a:t>VIR-2218* is an investigational GalNAc-conjugated RNAi therapeutic in development for the treatment of CHB</a:t>
            </a:r>
          </a:p>
          <a:p>
            <a:r>
              <a:rPr lang="en-GB" sz="1800" dirty="0"/>
              <a:t>VIR-2218 is designed to silence all HBV transcripts, from both cccDNA and integrated DNA, across all 10 HBV genotypes</a:t>
            </a:r>
          </a:p>
          <a:p>
            <a:r>
              <a:rPr lang="en-GB" sz="1800" b="1" dirty="0"/>
              <a:t>AIM</a:t>
            </a:r>
            <a:r>
              <a:rPr lang="en-GB" sz="1800" dirty="0"/>
              <a:t>: to present interim safety and antiviral activity data from a Phase 2 trial of VIR-2218 in patients with CHB</a:t>
            </a:r>
          </a:p>
        </p:txBody>
      </p:sp>
      <p:sp>
        <p:nvSpPr>
          <p:cNvPr id="10" name="Content Placeholder 9">
            <a:extLst>
              <a:ext uri="{FF2B5EF4-FFF2-40B4-BE49-F238E27FC236}">
                <a16:creationId xmlns:a16="http://schemas.microsoft.com/office/drawing/2014/main" id="{4CCE48D7-5BEF-410B-8984-D5FC7E81995E}"/>
              </a:ext>
            </a:extLst>
          </p:cNvPr>
          <p:cNvSpPr>
            <a:spLocks noGrp="1"/>
          </p:cNvSpPr>
          <p:nvPr>
            <p:ph sz="half" idx="2"/>
          </p:nvPr>
        </p:nvSpPr>
        <p:spPr>
          <a:xfrm>
            <a:off x="5851072" y="1304926"/>
            <a:ext cx="5795428" cy="5501582"/>
          </a:xfrm>
        </p:spPr>
        <p:txBody>
          <a:bodyPr/>
          <a:lstStyle/>
          <a:p>
            <a:pPr marL="0" indent="0">
              <a:buNone/>
            </a:pPr>
            <a:r>
              <a:rPr lang="en-GB" b="1" dirty="0">
                <a:solidFill>
                  <a:schemeClr val="bg1"/>
                </a:solidFill>
                <a:highlight>
                  <a:srgbClr val="004A86"/>
                </a:highlight>
              </a:rPr>
              <a:t>METHODS</a:t>
            </a:r>
          </a:p>
          <a:p>
            <a:r>
              <a:rPr lang="en-GB" sz="1800" b="1" dirty="0"/>
              <a:t>Inclusion criteria</a:t>
            </a:r>
            <a:r>
              <a:rPr lang="en-GB" sz="1800" dirty="0"/>
              <a:t>: </a:t>
            </a:r>
          </a:p>
          <a:p>
            <a:pPr lvl="1"/>
            <a:r>
              <a:rPr lang="en-GB" sz="1600" dirty="0"/>
              <a:t>HBeAg- or HBeAg+</a:t>
            </a:r>
          </a:p>
          <a:p>
            <a:pPr lvl="1"/>
            <a:r>
              <a:rPr lang="en-GB" sz="1600" dirty="0"/>
              <a:t>Virally suppressed on NRTI therapy</a:t>
            </a:r>
          </a:p>
          <a:p>
            <a:pPr lvl="1"/>
            <a:r>
              <a:rPr lang="en-GB" sz="1600" dirty="0"/>
              <a:t>No significant fibrosis/cirrhosis</a:t>
            </a:r>
          </a:p>
          <a:p>
            <a:r>
              <a:rPr lang="en-GB" sz="1800" b="1" dirty="0"/>
              <a:t>Treatment on Day 1 and Day 29 (Week 4)</a:t>
            </a:r>
            <a:r>
              <a:rPr lang="en-GB" sz="1800" dirty="0"/>
              <a:t>:</a:t>
            </a:r>
          </a:p>
          <a:p>
            <a:pPr lvl="1"/>
            <a:r>
              <a:rPr lang="en-GB" sz="1600" dirty="0"/>
              <a:t>Cohorts each included 4 patients randomized 3:1 to receive sc VIR-2218 or placebo </a:t>
            </a:r>
          </a:p>
          <a:p>
            <a:endParaRPr lang="en-GB" sz="1800" dirty="0"/>
          </a:p>
          <a:p>
            <a:endParaRPr lang="en-GB" sz="1800" dirty="0"/>
          </a:p>
          <a:p>
            <a:endParaRPr lang="en-GB" sz="1800" dirty="0"/>
          </a:p>
          <a:p>
            <a:endParaRPr lang="en-GB" sz="1800" dirty="0"/>
          </a:p>
          <a:p>
            <a:r>
              <a:rPr lang="en-GB" sz="1800" b="1" dirty="0"/>
              <a:t>Follow-up</a:t>
            </a:r>
            <a:r>
              <a:rPr lang="en-GB" sz="1800" dirty="0"/>
              <a:t>: </a:t>
            </a:r>
          </a:p>
          <a:p>
            <a:pPr lvl="1"/>
            <a:r>
              <a:rPr lang="en-GB" sz="1600" dirty="0"/>
              <a:t>All patients: at 12 weeks after second dose</a:t>
            </a:r>
          </a:p>
          <a:p>
            <a:pPr lvl="1"/>
            <a:r>
              <a:rPr lang="en-GB" sz="1600" dirty="0"/>
              <a:t>Patients achieving pre-specified HBsAg decline target: additional 32 weeks</a:t>
            </a: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565333" cy="769620"/>
          </a:xfrm>
        </p:spPr>
        <p:txBody>
          <a:bodyPr>
            <a:noAutofit/>
          </a:bodyPr>
          <a:lstStyle/>
          <a:p>
            <a:r>
              <a:rPr lang="en-GB" sz="2400" dirty="0"/>
              <a:t>Preliminary safety and antiviral activity of VIR-2218, an X-targeting HBV RNAi therapeutic, in chronic hepatitis B patients</a:t>
            </a:r>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fr-FR" dirty="0"/>
              <a:t>*Created using Enhanced Stabilization Chemistry Plus, </a:t>
            </a:r>
            <a:r>
              <a:rPr lang="en-US" dirty="0"/>
              <a:t>which retains </a:t>
            </a:r>
            <a:br>
              <a:rPr lang="en-US" dirty="0"/>
            </a:br>
            <a:r>
              <a:rPr lang="en-US" dirty="0"/>
              <a:t>enhanced metabolic stability needed for </a:t>
            </a:r>
            <a:r>
              <a:rPr lang="en-US" i="1" dirty="0"/>
              <a:t>in vivo </a:t>
            </a:r>
            <a:r>
              <a:rPr lang="en-US" dirty="0"/>
              <a:t>potency while reducing </a:t>
            </a:r>
            <a:br>
              <a:rPr lang="en-US" dirty="0"/>
            </a:br>
            <a:r>
              <a:rPr lang="en-US" dirty="0"/>
              <a:t>sequence matched off-target effects</a:t>
            </a:r>
            <a:endParaRPr lang="fr-FR" dirty="0"/>
          </a:p>
          <a:p>
            <a:r>
              <a:rPr lang="fr-FR" dirty="0"/>
              <a:t>Gane E, et al. DILC 2020; AS068</a:t>
            </a:r>
          </a:p>
        </p:txBody>
      </p:sp>
      <p:cxnSp>
        <p:nvCxnSpPr>
          <p:cNvPr id="39" name="Straight Connector 38">
            <a:extLst>
              <a:ext uri="{FF2B5EF4-FFF2-40B4-BE49-F238E27FC236}">
                <a16:creationId xmlns:a16="http://schemas.microsoft.com/office/drawing/2014/main" id="{F302DD53-0F85-41B9-9BD1-FF09EDA0F149}"/>
              </a:ext>
            </a:extLst>
          </p:cNvPr>
          <p:cNvCxnSpPr>
            <a:cxnSpLocks/>
          </p:cNvCxnSpPr>
          <p:nvPr/>
        </p:nvCxnSpPr>
        <p:spPr>
          <a:xfrm>
            <a:off x="5762847" y="1338263"/>
            <a:ext cx="0" cy="49911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76F90F4-14B9-40E1-BB1D-5C1A884C7FDE}"/>
              </a:ext>
            </a:extLst>
          </p:cNvPr>
          <p:cNvSpPr/>
          <p:nvPr/>
        </p:nvSpPr>
        <p:spPr>
          <a:xfrm>
            <a:off x="7210859" y="3785940"/>
            <a:ext cx="1728000" cy="412955"/>
          </a:xfrm>
          <a:prstGeom prst="rect">
            <a:avLst/>
          </a:prstGeom>
          <a:solidFill>
            <a:schemeClr val="accent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HBeAg-</a:t>
            </a:r>
          </a:p>
        </p:txBody>
      </p:sp>
      <p:sp>
        <p:nvSpPr>
          <p:cNvPr id="8" name="Rectangle 7">
            <a:extLst>
              <a:ext uri="{FF2B5EF4-FFF2-40B4-BE49-F238E27FC236}">
                <a16:creationId xmlns:a16="http://schemas.microsoft.com/office/drawing/2014/main" id="{EAF711EC-F616-4B9E-89D0-6A26A43AA8E8}"/>
              </a:ext>
            </a:extLst>
          </p:cNvPr>
          <p:cNvSpPr/>
          <p:nvPr/>
        </p:nvSpPr>
        <p:spPr>
          <a:xfrm>
            <a:off x="10196493" y="3785940"/>
            <a:ext cx="1728000" cy="412955"/>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HBeAg</a:t>
            </a:r>
            <a:r>
              <a:rPr lang="en-GB" sz="1400" dirty="0">
                <a:solidFill>
                  <a:prstClr val="black"/>
                </a:solidFill>
                <a:latin typeface="Arial" panose="020B0604020202020204"/>
              </a:rPr>
              <a:t>+</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72D33B20-D3F5-41AE-BA08-6EBC164B325F}"/>
              </a:ext>
            </a:extLst>
          </p:cNvPr>
          <p:cNvSpPr/>
          <p:nvPr/>
        </p:nvSpPr>
        <p:spPr>
          <a:xfrm>
            <a:off x="5884865" y="4520600"/>
            <a:ext cx="684000" cy="360000"/>
          </a:xfrm>
          <a:prstGeom prst="rect">
            <a:avLst/>
          </a:prstGeom>
          <a:solidFill>
            <a:schemeClr val="accent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20 mg</a:t>
            </a:r>
          </a:p>
        </p:txBody>
      </p:sp>
      <p:sp>
        <p:nvSpPr>
          <p:cNvPr id="11" name="Rectangle 10">
            <a:extLst>
              <a:ext uri="{FF2B5EF4-FFF2-40B4-BE49-F238E27FC236}">
                <a16:creationId xmlns:a16="http://schemas.microsoft.com/office/drawing/2014/main" id="{638B96E7-1F7E-49F9-8748-A9E81A24B2D3}"/>
              </a:ext>
            </a:extLst>
          </p:cNvPr>
          <p:cNvSpPr/>
          <p:nvPr/>
        </p:nvSpPr>
        <p:spPr>
          <a:xfrm>
            <a:off x="6614863" y="4520600"/>
            <a:ext cx="684000" cy="360000"/>
          </a:xfrm>
          <a:prstGeom prst="rect">
            <a:avLst/>
          </a:prstGeom>
          <a:solidFill>
            <a:schemeClr val="accent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50 mg</a:t>
            </a:r>
          </a:p>
        </p:txBody>
      </p:sp>
      <p:sp>
        <p:nvSpPr>
          <p:cNvPr id="12" name="Rectangle 11">
            <a:extLst>
              <a:ext uri="{FF2B5EF4-FFF2-40B4-BE49-F238E27FC236}">
                <a16:creationId xmlns:a16="http://schemas.microsoft.com/office/drawing/2014/main" id="{0BCAA123-408C-4959-8A94-53E34597A07B}"/>
              </a:ext>
            </a:extLst>
          </p:cNvPr>
          <p:cNvSpPr/>
          <p:nvPr/>
        </p:nvSpPr>
        <p:spPr>
          <a:xfrm>
            <a:off x="8074859" y="4520600"/>
            <a:ext cx="684000" cy="360000"/>
          </a:xfrm>
          <a:prstGeom prst="rect">
            <a:avLst/>
          </a:prstGeom>
          <a:solidFill>
            <a:schemeClr val="accent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100 mg</a:t>
            </a:r>
          </a:p>
        </p:txBody>
      </p:sp>
      <p:sp>
        <p:nvSpPr>
          <p:cNvPr id="13" name="Rectangle 12">
            <a:extLst>
              <a:ext uri="{FF2B5EF4-FFF2-40B4-BE49-F238E27FC236}">
                <a16:creationId xmlns:a16="http://schemas.microsoft.com/office/drawing/2014/main" id="{CCF413EC-E957-4E7C-B9E5-A8CF9618AAE3}"/>
              </a:ext>
            </a:extLst>
          </p:cNvPr>
          <p:cNvSpPr/>
          <p:nvPr/>
        </p:nvSpPr>
        <p:spPr>
          <a:xfrm>
            <a:off x="8804857" y="4520600"/>
            <a:ext cx="684000" cy="360000"/>
          </a:xfrm>
          <a:prstGeom prst="rect">
            <a:avLst/>
          </a:prstGeom>
          <a:solidFill>
            <a:schemeClr val="accent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100 mg</a:t>
            </a:r>
          </a:p>
        </p:txBody>
      </p:sp>
      <p:sp>
        <p:nvSpPr>
          <p:cNvPr id="14" name="Rectangle 13">
            <a:extLst>
              <a:ext uri="{FF2B5EF4-FFF2-40B4-BE49-F238E27FC236}">
                <a16:creationId xmlns:a16="http://schemas.microsoft.com/office/drawing/2014/main" id="{F4731D50-DF09-4F04-B33B-22C502C3DEB7}"/>
              </a:ext>
            </a:extLst>
          </p:cNvPr>
          <p:cNvSpPr/>
          <p:nvPr/>
        </p:nvSpPr>
        <p:spPr>
          <a:xfrm>
            <a:off x="9534853" y="4520600"/>
            <a:ext cx="684000" cy="360000"/>
          </a:xfrm>
          <a:prstGeom prst="rect">
            <a:avLst/>
          </a:prstGeom>
          <a:solidFill>
            <a:schemeClr val="accent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200 mg</a:t>
            </a:r>
          </a:p>
        </p:txBody>
      </p:sp>
      <p:sp>
        <p:nvSpPr>
          <p:cNvPr id="15" name="Rectangle 14">
            <a:extLst>
              <a:ext uri="{FF2B5EF4-FFF2-40B4-BE49-F238E27FC236}">
                <a16:creationId xmlns:a16="http://schemas.microsoft.com/office/drawing/2014/main" id="{AAF05BE5-78CD-41EB-9D17-E286B9CE2209}"/>
              </a:ext>
            </a:extLst>
          </p:cNvPr>
          <p:cNvSpPr/>
          <p:nvPr/>
        </p:nvSpPr>
        <p:spPr>
          <a:xfrm>
            <a:off x="7344861" y="4520600"/>
            <a:ext cx="684000" cy="360000"/>
          </a:xfrm>
          <a:prstGeom prst="rect">
            <a:avLst/>
          </a:prstGeom>
          <a:solidFill>
            <a:schemeClr val="accent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50 mg</a:t>
            </a:r>
          </a:p>
        </p:txBody>
      </p:sp>
      <p:sp>
        <p:nvSpPr>
          <p:cNvPr id="16" name="Rectangle 15">
            <a:extLst>
              <a:ext uri="{FF2B5EF4-FFF2-40B4-BE49-F238E27FC236}">
                <a16:creationId xmlns:a16="http://schemas.microsoft.com/office/drawing/2014/main" id="{F9D749DD-DB0C-462D-A3BB-54B06103542B}"/>
              </a:ext>
            </a:extLst>
          </p:cNvPr>
          <p:cNvSpPr/>
          <p:nvPr/>
        </p:nvSpPr>
        <p:spPr>
          <a:xfrm>
            <a:off x="10307671" y="4520600"/>
            <a:ext cx="684000" cy="360000"/>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prstClr val="black"/>
                </a:solidFill>
                <a:latin typeface="Arial" panose="020B0604020202020204"/>
              </a:rPr>
              <a:t>5</a:t>
            </a: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0 mg</a:t>
            </a:r>
          </a:p>
        </p:txBody>
      </p:sp>
      <p:sp>
        <p:nvSpPr>
          <p:cNvPr id="17" name="Rectangle 16">
            <a:extLst>
              <a:ext uri="{FF2B5EF4-FFF2-40B4-BE49-F238E27FC236}">
                <a16:creationId xmlns:a16="http://schemas.microsoft.com/office/drawing/2014/main" id="{DA5638D6-129F-4D13-85FC-F288C5A7D608}"/>
              </a:ext>
            </a:extLst>
          </p:cNvPr>
          <p:cNvSpPr/>
          <p:nvPr/>
        </p:nvSpPr>
        <p:spPr>
          <a:xfrm>
            <a:off x="11109383" y="4520600"/>
            <a:ext cx="684000" cy="360000"/>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200 mg</a:t>
            </a:r>
          </a:p>
        </p:txBody>
      </p:sp>
      <p:cxnSp>
        <p:nvCxnSpPr>
          <p:cNvPr id="19" name="Connector: Elbow 18">
            <a:extLst>
              <a:ext uri="{FF2B5EF4-FFF2-40B4-BE49-F238E27FC236}">
                <a16:creationId xmlns:a16="http://schemas.microsoft.com/office/drawing/2014/main" id="{2C4A9A4E-3E79-4524-96EE-0E403E47EA5C}"/>
              </a:ext>
            </a:extLst>
          </p:cNvPr>
          <p:cNvCxnSpPr>
            <a:stCxn id="3" idx="2"/>
            <a:endCxn id="9" idx="0"/>
          </p:cNvCxnSpPr>
          <p:nvPr/>
        </p:nvCxnSpPr>
        <p:spPr>
          <a:xfrm rot="5400000">
            <a:off x="6990010" y="3435750"/>
            <a:ext cx="321705" cy="1847994"/>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444EBB4E-AD9D-482B-953F-D287FA42F2BA}"/>
              </a:ext>
            </a:extLst>
          </p:cNvPr>
          <p:cNvCxnSpPr>
            <a:stCxn id="3" idx="2"/>
            <a:endCxn id="14" idx="0"/>
          </p:cNvCxnSpPr>
          <p:nvPr/>
        </p:nvCxnSpPr>
        <p:spPr>
          <a:xfrm rot="16200000" flipH="1">
            <a:off x="8815004" y="3458750"/>
            <a:ext cx="321705" cy="1801994"/>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7AF444E4-FBE4-4514-A43D-5B20A4DA2C09}"/>
              </a:ext>
            </a:extLst>
          </p:cNvPr>
          <p:cNvCxnSpPr>
            <a:stCxn id="3" idx="2"/>
            <a:endCxn id="13" idx="0"/>
          </p:cNvCxnSpPr>
          <p:nvPr/>
        </p:nvCxnSpPr>
        <p:spPr>
          <a:xfrm rot="16200000" flipH="1">
            <a:off x="8450006" y="3823748"/>
            <a:ext cx="321705" cy="1071998"/>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A2F17544-9978-4B87-A120-5CFEDA26022F}"/>
              </a:ext>
            </a:extLst>
          </p:cNvPr>
          <p:cNvCxnSpPr>
            <a:stCxn id="3" idx="2"/>
            <a:endCxn id="12" idx="0"/>
          </p:cNvCxnSpPr>
          <p:nvPr/>
        </p:nvCxnSpPr>
        <p:spPr>
          <a:xfrm rot="16200000" flipH="1">
            <a:off x="8085007" y="4188747"/>
            <a:ext cx="321705" cy="342000"/>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2D4077F4-CF3B-4838-BD99-289888ACDA62}"/>
              </a:ext>
            </a:extLst>
          </p:cNvPr>
          <p:cNvCxnSpPr>
            <a:stCxn id="3" idx="2"/>
            <a:endCxn id="15" idx="0"/>
          </p:cNvCxnSpPr>
          <p:nvPr/>
        </p:nvCxnSpPr>
        <p:spPr>
          <a:xfrm rot="5400000">
            <a:off x="7720008" y="4165748"/>
            <a:ext cx="321705" cy="387998"/>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6FF6A90A-2A58-46CA-94D1-20388150D56A}"/>
              </a:ext>
            </a:extLst>
          </p:cNvPr>
          <p:cNvCxnSpPr>
            <a:stCxn id="3" idx="2"/>
            <a:endCxn id="11" idx="0"/>
          </p:cNvCxnSpPr>
          <p:nvPr/>
        </p:nvCxnSpPr>
        <p:spPr>
          <a:xfrm rot="5400000">
            <a:off x="7355009" y="3800749"/>
            <a:ext cx="321705" cy="1117996"/>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1796930B-F789-41D0-8133-BB1F3E5A321C}"/>
              </a:ext>
            </a:extLst>
          </p:cNvPr>
          <p:cNvCxnSpPr>
            <a:stCxn id="8" idx="2"/>
            <a:endCxn id="16" idx="0"/>
          </p:cNvCxnSpPr>
          <p:nvPr/>
        </p:nvCxnSpPr>
        <p:spPr>
          <a:xfrm rot="5400000">
            <a:off x="10694230" y="4154336"/>
            <a:ext cx="321705" cy="410822"/>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41E21BE2-8549-4F46-959D-51DF68CB5673}"/>
              </a:ext>
            </a:extLst>
          </p:cNvPr>
          <p:cNvCxnSpPr>
            <a:stCxn id="8" idx="2"/>
            <a:endCxn id="17" idx="0"/>
          </p:cNvCxnSpPr>
          <p:nvPr/>
        </p:nvCxnSpPr>
        <p:spPr>
          <a:xfrm rot="16200000" flipH="1">
            <a:off x="11095086" y="4164302"/>
            <a:ext cx="321705" cy="390890"/>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26" name="Picture 25">
            <a:hlinkClick r:id="rId3" action="ppaction://hlinksldjump"/>
            <a:extLst>
              <a:ext uri="{FF2B5EF4-FFF2-40B4-BE49-F238E27FC236}">
                <a16:creationId xmlns:a16="http://schemas.microsoft.com/office/drawing/2014/main" id="{467F63A9-CF46-4CBD-9EF3-12BE433685D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8662" y="460465"/>
            <a:ext cx="361460" cy="357974"/>
          </a:xfrm>
          <a:prstGeom prst="rect">
            <a:avLst/>
          </a:prstGeom>
        </p:spPr>
      </p:pic>
    </p:spTree>
    <p:extLst>
      <p:ext uri="{BB962C8B-B14F-4D97-AF65-F5344CB8AC3E}">
        <p14:creationId xmlns:p14="http://schemas.microsoft.com/office/powerpoint/2010/main" val="2651782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4" y="1340768"/>
            <a:ext cx="4766704" cy="4892821"/>
          </a:xfrm>
        </p:spPr>
        <p:txBody>
          <a:bodyPr/>
          <a:lstStyle/>
          <a:p>
            <a:pPr marL="0" indent="0">
              <a:buNone/>
            </a:pPr>
            <a:r>
              <a:rPr lang="en-US" b="1" dirty="0">
                <a:solidFill>
                  <a:schemeClr val="bg1"/>
                </a:solidFill>
                <a:highlight>
                  <a:srgbClr val="004A86"/>
                </a:highlight>
              </a:rPr>
              <a:t>RESULTS</a:t>
            </a:r>
          </a:p>
          <a:p>
            <a:pPr marL="0" indent="0">
              <a:buNone/>
            </a:pPr>
            <a:endParaRPr lang="en-US" sz="2400" b="1" dirty="0">
              <a:solidFill>
                <a:schemeClr val="bg1"/>
              </a:solidFill>
            </a:endParaRPr>
          </a:p>
        </p:txBody>
      </p:sp>
      <p:pic>
        <p:nvPicPr>
          <p:cNvPr id="54" name="Picture 53">
            <a:extLst>
              <a:ext uri="{FF2B5EF4-FFF2-40B4-BE49-F238E27FC236}">
                <a16:creationId xmlns:a16="http://schemas.microsoft.com/office/drawing/2014/main" id="{AC7F45E7-279E-4FC3-B89C-1BB90F277BBF}"/>
              </a:ext>
            </a:extLst>
          </p:cNvPr>
          <p:cNvPicPr/>
          <p:nvPr/>
        </p:nvPicPr>
        <p:blipFill>
          <a:blip r:embed="rId3"/>
          <a:stretch>
            <a:fillRect/>
          </a:stretch>
        </p:blipFill>
        <p:spPr>
          <a:xfrm>
            <a:off x="423863" y="1744229"/>
            <a:ext cx="4931921" cy="2649928"/>
          </a:xfrm>
          <a:prstGeom prst="rect">
            <a:avLst/>
          </a:prstGeom>
        </p:spPr>
      </p:pic>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547048" cy="769620"/>
          </a:xfrm>
        </p:spPr>
        <p:txBody>
          <a:bodyPr>
            <a:noAutofit/>
          </a:bodyPr>
          <a:lstStyle/>
          <a:p>
            <a:r>
              <a:rPr lang="en-GB" sz="2400" dirty="0">
                <a:solidFill>
                  <a:srgbClr val="FFFFFF"/>
                </a:solidFill>
              </a:rPr>
              <a:t>Preliminary safety and antiviral activity of VIR-2218, an X-targeting HBV RNAi therapeutic, in chronic hepatitis B patients</a:t>
            </a:r>
            <a:endParaRPr lang="en-GB" sz="24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fr-FR" dirty="0"/>
              <a:t>Gane E, et al. DILC 2020; AS068</a:t>
            </a:r>
          </a:p>
        </p:txBody>
      </p:sp>
      <p:sp>
        <p:nvSpPr>
          <p:cNvPr id="78" name="Content Placeholder 9">
            <a:extLst>
              <a:ext uri="{FF2B5EF4-FFF2-40B4-BE49-F238E27FC236}">
                <a16:creationId xmlns:a16="http://schemas.microsoft.com/office/drawing/2014/main" id="{B8629D75-F701-41DC-B3C9-499D64AF03AF}"/>
              </a:ext>
            </a:extLst>
          </p:cNvPr>
          <p:cNvSpPr>
            <a:spLocks noGrp="1"/>
          </p:cNvSpPr>
          <p:nvPr>
            <p:ph sz="half" idx="2"/>
          </p:nvPr>
        </p:nvSpPr>
        <p:spPr>
          <a:xfrm>
            <a:off x="423864" y="4878467"/>
            <a:ext cx="11163288" cy="1543504"/>
          </a:xfrm>
        </p:spPr>
        <p:txBody>
          <a:bodyPr/>
          <a:lstStyle/>
          <a:p>
            <a:pPr marL="0" indent="0">
              <a:buNone/>
            </a:pPr>
            <a:r>
              <a:rPr lang="en-GB" b="1" dirty="0">
                <a:solidFill>
                  <a:schemeClr val="bg1"/>
                </a:solidFill>
                <a:highlight>
                  <a:srgbClr val="004A86"/>
                </a:highlight>
              </a:rPr>
              <a:t>CONCLUSION</a:t>
            </a:r>
          </a:p>
          <a:p>
            <a:r>
              <a:rPr lang="en-GB" sz="1900" dirty="0"/>
              <a:t>Two monthly doses of VIR-2218 at 20−200 mg were well tolerated in CHB patients</a:t>
            </a:r>
          </a:p>
          <a:p>
            <a:r>
              <a:rPr lang="en-GB" sz="1900" dirty="0"/>
              <a:t>Substantial reductions in HBsAg were seen with all doses in both HBeAg- and HBeAg+ patients</a:t>
            </a:r>
          </a:p>
          <a:p>
            <a:r>
              <a:rPr lang="en-GB" sz="1900" dirty="0"/>
              <a:t>Differential patterns suggest that early decline in HBsAg may not predict the final magnitude</a:t>
            </a:r>
          </a:p>
        </p:txBody>
      </p:sp>
      <p:sp>
        <p:nvSpPr>
          <p:cNvPr id="39" name="Content Placeholder 1">
            <a:extLst>
              <a:ext uri="{FF2B5EF4-FFF2-40B4-BE49-F238E27FC236}">
                <a16:creationId xmlns:a16="http://schemas.microsoft.com/office/drawing/2014/main" id="{B40B8F3D-3FF5-49A0-AB8F-4037660FC592}"/>
              </a:ext>
            </a:extLst>
          </p:cNvPr>
          <p:cNvSpPr txBox="1">
            <a:spLocks/>
          </p:cNvSpPr>
          <p:nvPr/>
        </p:nvSpPr>
        <p:spPr>
          <a:xfrm>
            <a:off x="5618480" y="1338263"/>
            <a:ext cx="6147768" cy="3620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900" b="0" i="0" u="none" strike="noStrike" kern="1200" cap="none" spc="0" normalizeH="0" baseline="0" noProof="0" dirty="0">
                <a:ln>
                  <a:noFill/>
                </a:ln>
                <a:solidFill>
                  <a:prstClr val="black"/>
                </a:solidFill>
                <a:effectLst/>
                <a:uLnTx/>
                <a:uFillTx/>
                <a:latin typeface="Arial" panose="020B0604020202020204"/>
                <a:ea typeface="+mn-ea"/>
                <a:cs typeface="+mn-cs"/>
              </a:rPr>
              <a:t>No patients discontinued due to an AE</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Arial" panose="020B0604020202020204"/>
                <a:ea typeface="+mn-ea"/>
                <a:cs typeface="+mn-cs"/>
              </a:rPr>
              <a:t>Majority of TEAEs were mild in severity</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900" b="0" i="0" u="none" strike="noStrike" kern="1200" cap="none" spc="0" normalizeH="0" baseline="0" noProof="0" dirty="0">
                <a:ln>
                  <a:noFill/>
                </a:ln>
                <a:solidFill>
                  <a:prstClr val="black"/>
                </a:solidFill>
                <a:effectLst/>
                <a:uLnTx/>
                <a:uFillTx/>
                <a:latin typeface="Arial" panose="020B0604020202020204"/>
                <a:ea typeface="+mn-ea"/>
                <a:cs typeface="+mn-cs"/>
              </a:rPr>
              <a:t>No clinically significant ALT elevations observed</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900" b="0" i="0" u="none" strike="noStrike" kern="1200" cap="none" spc="0" normalizeH="0" baseline="0" noProof="0" dirty="0">
                <a:ln>
                  <a:noFill/>
                </a:ln>
                <a:solidFill>
                  <a:prstClr val="black"/>
                </a:solidFill>
                <a:effectLst/>
                <a:uLnTx/>
                <a:uFillTx/>
                <a:latin typeface="Arial" panose="020B0604020202020204"/>
                <a:ea typeface="+mn-ea"/>
                <a:cs typeface="+mn-cs"/>
              </a:rPr>
              <a:t>A subset of patients in the 50 mg VIR-2218 cohorts achieved maximal decline in HBsAg levels at </a:t>
            </a:r>
            <a:br>
              <a:rPr kumimoji="0" lang="en-GB" sz="19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900" b="0" i="0" u="none" strike="noStrike" kern="1200" cap="none" spc="0" normalizeH="0" baseline="0" noProof="0" dirty="0">
                <a:ln>
                  <a:noFill/>
                </a:ln>
                <a:solidFill>
                  <a:prstClr val="black"/>
                </a:solidFill>
                <a:effectLst/>
                <a:uLnTx/>
                <a:uFillTx/>
                <a:latin typeface="Arial" panose="020B0604020202020204"/>
                <a:ea typeface="+mn-ea"/>
                <a:cs typeface="+mn-cs"/>
              </a:rPr>
              <a:t>Week 12</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Arial" panose="020B0604020202020204"/>
                <a:ea typeface="+mn-ea"/>
                <a:cs typeface="+mn-cs"/>
              </a:rPr>
              <a:t>Mean decline of 1.0 log</a:t>
            </a:r>
            <a:r>
              <a:rPr kumimoji="0" lang="en-GB" sz="1700" b="0" i="0" u="none" strike="noStrike" kern="1200" cap="none" spc="0" normalizeH="0" baseline="-25000" noProof="0" dirty="0">
                <a:ln>
                  <a:noFill/>
                </a:ln>
                <a:solidFill>
                  <a:prstClr val="black"/>
                </a:solidFill>
                <a:effectLst/>
                <a:uLnTx/>
                <a:uFillTx/>
                <a:latin typeface="Arial" panose="020B0604020202020204"/>
                <a:ea typeface="+mn-ea"/>
                <a:cs typeface="+mn-cs"/>
              </a:rPr>
              <a:t>10</a:t>
            </a:r>
            <a:r>
              <a:rPr kumimoji="0" lang="en-GB" sz="1700" b="0" i="0" u="none" strike="noStrike" kern="1200" cap="none" spc="0" normalizeH="0" baseline="0" noProof="0" dirty="0">
                <a:ln>
                  <a:noFill/>
                </a:ln>
                <a:solidFill>
                  <a:prstClr val="black"/>
                </a:solidFill>
                <a:effectLst/>
                <a:uLnTx/>
                <a:uFillTx/>
                <a:latin typeface="Arial" panose="020B0604020202020204"/>
                <a:ea typeface="+mn-ea"/>
                <a:cs typeface="+mn-cs"/>
              </a:rPr>
              <a:t> in HBsAg maintained through Week 28 in this cohort</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900" b="0" i="0" u="none" strike="noStrike" kern="1200" cap="none" spc="0" normalizeH="0" baseline="0" noProof="0" dirty="0">
                <a:ln>
                  <a:noFill/>
                </a:ln>
                <a:solidFill>
                  <a:prstClr val="black"/>
                </a:solidFill>
                <a:effectLst/>
                <a:uLnTx/>
                <a:uFillTx/>
                <a:latin typeface="Arial" panose="020B0604020202020204"/>
                <a:ea typeface="+mn-ea"/>
                <a:cs typeface="+mn-cs"/>
              </a:rPr>
              <a:t>≥2 patterns of decline observed in other cohorts: </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Arial" panose="020B0604020202020204"/>
                <a:ea typeface="+mn-ea"/>
                <a:cs typeface="+mn-cs"/>
              </a:rPr>
              <a:t>Early response (&lt;8 weeks)</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Arial" panose="020B0604020202020204"/>
                <a:ea typeface="+mn-ea"/>
                <a:cs typeface="+mn-cs"/>
              </a:rPr>
              <a:t>Delayed response</a:t>
            </a:r>
            <a:endParaRPr kumimoji="0" lang="en-US" sz="17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44" name="Straight Connector 43">
            <a:extLst>
              <a:ext uri="{FF2B5EF4-FFF2-40B4-BE49-F238E27FC236}">
                <a16:creationId xmlns:a16="http://schemas.microsoft.com/office/drawing/2014/main" id="{BE2D2AE5-ADF3-47CF-8B27-D5F10C4BEAD9}"/>
              </a:ext>
            </a:extLst>
          </p:cNvPr>
          <p:cNvCxnSpPr>
            <a:cxnSpLocks/>
          </p:cNvCxnSpPr>
          <p:nvPr/>
        </p:nvCxnSpPr>
        <p:spPr>
          <a:xfrm flipH="1">
            <a:off x="423865" y="4851209"/>
            <a:ext cx="11163298"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55AF892-FCBC-4EBB-80E3-513253CEC7E3}"/>
              </a:ext>
            </a:extLst>
          </p:cNvPr>
          <p:cNvCxnSpPr/>
          <p:nvPr/>
        </p:nvCxnSpPr>
        <p:spPr>
          <a:xfrm>
            <a:off x="1048512" y="3465576"/>
            <a:ext cx="2639568"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EB46E81-E7A3-4C8E-99C1-07226B9A582B}"/>
              </a:ext>
            </a:extLst>
          </p:cNvPr>
          <p:cNvSpPr txBox="1"/>
          <p:nvPr/>
        </p:nvSpPr>
        <p:spPr>
          <a:xfrm>
            <a:off x="1519032" y="3477402"/>
            <a:ext cx="232627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Maximal decline achieved at Week 12</a:t>
            </a:r>
          </a:p>
        </p:txBody>
      </p:sp>
      <p:pic>
        <p:nvPicPr>
          <p:cNvPr id="12" name="Picture 11">
            <a:hlinkClick r:id="rId4" action="ppaction://hlinksldjump"/>
            <a:extLst>
              <a:ext uri="{FF2B5EF4-FFF2-40B4-BE49-F238E27FC236}">
                <a16:creationId xmlns:a16="http://schemas.microsoft.com/office/drawing/2014/main" id="{37394EE5-862D-4201-BF00-2A44D1448A98}"/>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8662" y="460465"/>
            <a:ext cx="361460" cy="357974"/>
          </a:xfrm>
          <a:prstGeom prst="rect">
            <a:avLst/>
          </a:prstGeom>
        </p:spPr>
      </p:pic>
    </p:spTree>
    <p:extLst>
      <p:ext uri="{BB962C8B-B14F-4D97-AF65-F5344CB8AC3E}">
        <p14:creationId xmlns:p14="http://schemas.microsoft.com/office/powerpoint/2010/main" val="2702894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3" y="1340769"/>
            <a:ext cx="5125960" cy="4622400"/>
          </a:xfrm>
        </p:spPr>
        <p:txBody>
          <a:bodyPr vert="horz" lIns="91440" tIns="45720" rIns="91440" bIns="45720" rtlCol="0" anchor="t">
            <a:noAutofit/>
          </a:bodyPr>
          <a:lstStyle/>
          <a:p>
            <a:pPr marL="0" indent="0">
              <a:buNone/>
            </a:pPr>
            <a:r>
              <a:rPr lang="en-US" b="1" dirty="0">
                <a:solidFill>
                  <a:schemeClr val="bg1"/>
                </a:solidFill>
                <a:highlight>
                  <a:srgbClr val="004A86"/>
                </a:highlight>
              </a:rPr>
              <a:t>BACKGROUND &amp; AIMS</a:t>
            </a:r>
            <a:r>
              <a:rPr lang="en-US" dirty="0"/>
              <a:t> </a:t>
            </a:r>
          </a:p>
          <a:p>
            <a:r>
              <a:rPr lang="en-GB" dirty="0"/>
              <a:t>RO7062931 is a GalNAc conjugated single-stranded oligonucleotide with locked nucleic acid that results in RNAse H-mediated degradation of HBV transcripts</a:t>
            </a:r>
            <a:endParaRPr lang="en-GB" dirty="0">
              <a:cs typeface="Arial"/>
            </a:endParaRPr>
          </a:p>
          <a:p>
            <a:r>
              <a:rPr lang="en-GB" dirty="0"/>
              <a:t>Results from Part 1 of the first-in-human Phase 1 study showed that single doses of RO7062931 up to 4 mg/kg were safe and well tolerated in healthy volunteers</a:t>
            </a:r>
            <a:r>
              <a:rPr lang="en-GB" baseline="30000" dirty="0"/>
              <a:t>1</a:t>
            </a:r>
            <a:endParaRPr lang="en-GB" baseline="30000" dirty="0">
              <a:cs typeface="Arial"/>
            </a:endParaRPr>
          </a:p>
          <a:p>
            <a:r>
              <a:rPr lang="en-GB" dirty="0">
                <a:ea typeface="+mn-lt"/>
                <a:cs typeface="+mn-lt"/>
              </a:rPr>
              <a:t>Here, the results of Part 2 of the study from multiple dose</a:t>
            </a:r>
            <a:r>
              <a:rPr lang="en-GB" dirty="0"/>
              <a:t> RO7062931 treatment regimens in patients with CHB are presented</a:t>
            </a:r>
            <a:endParaRPr lang="en-GB" dirty="0">
              <a:cs typeface="Arial"/>
            </a:endParaRPr>
          </a:p>
        </p:txBody>
      </p:sp>
      <p:sp>
        <p:nvSpPr>
          <p:cNvPr id="10" name="Content Placeholder 9">
            <a:extLst>
              <a:ext uri="{FF2B5EF4-FFF2-40B4-BE49-F238E27FC236}">
                <a16:creationId xmlns:a16="http://schemas.microsoft.com/office/drawing/2014/main" id="{4CCE48D7-5BEF-410B-8984-D5FC7E81995E}"/>
              </a:ext>
            </a:extLst>
          </p:cNvPr>
          <p:cNvSpPr>
            <a:spLocks noGrp="1"/>
          </p:cNvSpPr>
          <p:nvPr>
            <p:ph sz="half" idx="2"/>
          </p:nvPr>
        </p:nvSpPr>
        <p:spPr>
          <a:xfrm>
            <a:off x="5851072" y="1304926"/>
            <a:ext cx="5795428" cy="5501582"/>
          </a:xfrm>
        </p:spPr>
        <p:txBody>
          <a:bodyPr vert="horz" lIns="91440" tIns="45720" rIns="91440" bIns="45720" rtlCol="0" anchor="t">
            <a:noAutofit/>
          </a:bodyPr>
          <a:lstStyle/>
          <a:p>
            <a:pPr marL="0" indent="0">
              <a:buNone/>
            </a:pPr>
            <a:r>
              <a:rPr lang="en-GB" b="1" dirty="0">
                <a:solidFill>
                  <a:schemeClr val="bg1"/>
                </a:solidFill>
                <a:highlight>
                  <a:srgbClr val="004A86"/>
                </a:highlight>
              </a:rPr>
              <a:t>METHODS</a:t>
            </a:r>
          </a:p>
          <a:p>
            <a:r>
              <a:rPr lang="en-GB" b="1" dirty="0"/>
              <a:t>Key inclusion criteria</a:t>
            </a:r>
            <a:r>
              <a:rPr lang="en-GB" dirty="0"/>
              <a:t>: </a:t>
            </a:r>
          </a:p>
          <a:p>
            <a:pPr lvl="1"/>
            <a:r>
              <a:rPr lang="en-GB" sz="1700" dirty="0"/>
              <a:t>CHB on established NA therapy</a:t>
            </a:r>
            <a:endParaRPr lang="en-GB" sz="1700" dirty="0">
              <a:cs typeface="Arial"/>
            </a:endParaRPr>
          </a:p>
          <a:p>
            <a:pPr lvl="1"/>
            <a:r>
              <a:rPr lang="en-GB" sz="1700" dirty="0"/>
              <a:t>HBeAg+ or HBeAg- at screening</a:t>
            </a:r>
            <a:endParaRPr lang="en-GB" sz="1700" dirty="0">
              <a:cs typeface="Arial"/>
            </a:endParaRPr>
          </a:p>
          <a:p>
            <a:pPr lvl="1"/>
            <a:r>
              <a:rPr lang="en-GB" sz="1700" dirty="0"/>
              <a:t>Serum HBsAg ≥1,000 IU/mL</a:t>
            </a:r>
            <a:endParaRPr lang="en-GB" sz="1700" dirty="0">
              <a:cs typeface="Arial"/>
            </a:endParaRPr>
          </a:p>
          <a:p>
            <a:pPr lvl="1"/>
            <a:r>
              <a:rPr lang="en-GB" sz="1700" dirty="0"/>
              <a:t>HBV DNA ≤90 IU/mL</a:t>
            </a:r>
            <a:endParaRPr lang="en-GB" sz="1700" dirty="0">
              <a:cs typeface="Arial"/>
            </a:endParaRPr>
          </a:p>
          <a:p>
            <a:pPr lvl="1"/>
            <a:r>
              <a:rPr lang="en-GB" sz="1700" dirty="0"/>
              <a:t>ALT ≤1.5x ULN</a:t>
            </a:r>
            <a:endParaRPr lang="en-GB" sz="1700" dirty="0">
              <a:cs typeface="Arial"/>
            </a:endParaRPr>
          </a:p>
          <a:p>
            <a:r>
              <a:rPr lang="en-GB" b="1" dirty="0">
                <a:ea typeface="+mn-lt"/>
                <a:cs typeface="+mn-lt"/>
              </a:rPr>
              <a:t>Treatment</a:t>
            </a:r>
            <a:r>
              <a:rPr lang="en-GB" dirty="0">
                <a:ea typeface="+mn-lt"/>
                <a:cs typeface="+mn-lt"/>
              </a:rPr>
              <a:t>: </a:t>
            </a:r>
          </a:p>
          <a:p>
            <a:pPr lvl="1"/>
            <a:r>
              <a:rPr lang="en-GB" sz="1700" dirty="0">
                <a:ea typeface="+mn-lt"/>
                <a:cs typeface="+mn-lt"/>
              </a:rPr>
              <a:t>Randomized 3:1 to RO7062931 or placebo </a:t>
            </a:r>
            <a:endParaRPr lang="en-US" sz="1700" dirty="0">
              <a:ea typeface="+mn-lt"/>
              <a:cs typeface="+mn-lt"/>
            </a:endParaRPr>
          </a:p>
          <a:p>
            <a:pPr lvl="1"/>
            <a:r>
              <a:rPr lang="en-GB" sz="1700" dirty="0">
                <a:ea typeface="+mn-lt"/>
                <a:cs typeface="+mn-lt"/>
              </a:rPr>
              <a:t>Six 4-week RO7062931 treatment regimens </a:t>
            </a:r>
            <a:r>
              <a:rPr lang="en-GB" sz="1700" i="1" dirty="0">
                <a:ea typeface="+mn-lt"/>
                <a:cs typeface="+mn-lt"/>
              </a:rPr>
              <a:t>(total number of doses)</a:t>
            </a:r>
            <a:endParaRPr lang="en-US" sz="1700" i="1" dirty="0">
              <a:ea typeface="+mn-lt"/>
              <a:cs typeface="+mn-lt"/>
            </a:endParaRPr>
          </a:p>
          <a:p>
            <a:pPr lvl="2"/>
            <a:r>
              <a:rPr lang="en-GB" sz="1700" dirty="0">
                <a:ea typeface="+mn-lt"/>
                <a:cs typeface="+mn-lt"/>
              </a:rPr>
              <a:t>0.5 mg/kg QM </a:t>
            </a:r>
            <a:r>
              <a:rPr lang="en-GB" sz="1700" i="1" dirty="0">
                <a:ea typeface="+mn-lt"/>
                <a:cs typeface="+mn-lt"/>
              </a:rPr>
              <a:t>(x2)</a:t>
            </a:r>
            <a:endParaRPr lang="en-US" sz="1700" i="1" dirty="0">
              <a:ea typeface="+mn-lt"/>
              <a:cs typeface="+mn-lt"/>
            </a:endParaRPr>
          </a:p>
          <a:p>
            <a:pPr lvl="2"/>
            <a:r>
              <a:rPr lang="en-GB" sz="1700" dirty="0">
                <a:ea typeface="+mn-lt"/>
                <a:cs typeface="+mn-lt"/>
              </a:rPr>
              <a:t>1.5 mg/kg QM </a:t>
            </a:r>
            <a:r>
              <a:rPr lang="en-GB" sz="1700" i="1" dirty="0">
                <a:ea typeface="+mn-lt"/>
                <a:cs typeface="+mn-lt"/>
              </a:rPr>
              <a:t>(x2)</a:t>
            </a:r>
            <a:endParaRPr lang="en-US" sz="1700" i="1" dirty="0">
              <a:ea typeface="+mn-lt"/>
              <a:cs typeface="+mn-lt"/>
            </a:endParaRPr>
          </a:p>
          <a:p>
            <a:pPr lvl="2"/>
            <a:r>
              <a:rPr lang="en-GB" sz="1700" dirty="0">
                <a:ea typeface="+mn-lt"/>
                <a:cs typeface="+mn-lt"/>
              </a:rPr>
              <a:t>3 mg/kg QM </a:t>
            </a:r>
            <a:r>
              <a:rPr lang="en-GB" sz="1700" i="1" dirty="0">
                <a:ea typeface="+mn-lt"/>
                <a:cs typeface="+mn-lt"/>
              </a:rPr>
              <a:t>(x2)</a:t>
            </a:r>
          </a:p>
          <a:p>
            <a:pPr marL="114300"/>
            <a:r>
              <a:rPr lang="en-GB" b="1" dirty="0"/>
              <a:t>Post-treatment follow-up</a:t>
            </a:r>
            <a:r>
              <a:rPr lang="en-GB" dirty="0"/>
              <a:t>: 12 weeks</a:t>
            </a:r>
            <a:endParaRPr lang="en-GB" dirty="0">
              <a:cs typeface="Arial"/>
            </a:endParaRP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908990" cy="769620"/>
          </a:xfrm>
        </p:spPr>
        <p:txBody>
          <a:bodyPr>
            <a:noAutofit/>
          </a:bodyPr>
          <a:lstStyle/>
          <a:p>
            <a:r>
              <a:rPr lang="en-GB" sz="2200" dirty="0"/>
              <a:t>RO7062931 antisense oligonucleotide phase 1 study demonstrates target engagement in patients with chronic hepatitis B on established nucleos(t)ide therapy</a:t>
            </a:r>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fr-FR" dirty="0"/>
              <a:t>1. Gane E, et al. AASLD 2019 Nov 8−12 Boston</a:t>
            </a:r>
          </a:p>
          <a:p>
            <a:r>
              <a:rPr lang="fr-FR" dirty="0"/>
              <a:t>Yuen M-F, et al. DILC 2020; AS069</a:t>
            </a:r>
          </a:p>
        </p:txBody>
      </p:sp>
      <p:cxnSp>
        <p:nvCxnSpPr>
          <p:cNvPr id="39" name="Straight Connector 38">
            <a:extLst>
              <a:ext uri="{FF2B5EF4-FFF2-40B4-BE49-F238E27FC236}">
                <a16:creationId xmlns:a16="http://schemas.microsoft.com/office/drawing/2014/main" id="{F302DD53-0F85-41B9-9BD1-FF09EDA0F149}"/>
              </a:ext>
            </a:extLst>
          </p:cNvPr>
          <p:cNvCxnSpPr>
            <a:cxnSpLocks/>
          </p:cNvCxnSpPr>
          <p:nvPr/>
        </p:nvCxnSpPr>
        <p:spPr>
          <a:xfrm>
            <a:off x="5762847" y="1338263"/>
            <a:ext cx="0" cy="49911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9">
            <a:extLst>
              <a:ext uri="{FF2B5EF4-FFF2-40B4-BE49-F238E27FC236}">
                <a16:creationId xmlns:a16="http://schemas.microsoft.com/office/drawing/2014/main" id="{8361A95D-36F4-4EAE-AE6D-20BACACAB3E1}"/>
              </a:ext>
            </a:extLst>
          </p:cNvPr>
          <p:cNvSpPr txBox="1">
            <a:spLocks/>
          </p:cNvSpPr>
          <p:nvPr/>
        </p:nvSpPr>
        <p:spPr>
          <a:xfrm>
            <a:off x="8172931" y="4837020"/>
            <a:ext cx="3500464" cy="8489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1143000" marR="0" lvl="2" indent="-2286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Arial" panose="020B0604020202020204"/>
                <a:ea typeface="+mn-ea"/>
                <a:cs typeface="+mn-cs"/>
              </a:rPr>
              <a:t>3 mg/kg Q2W </a:t>
            </a:r>
            <a:r>
              <a:rPr kumimoji="0" lang="en-GB" sz="1700" b="0" i="1" u="none" strike="noStrike" kern="1200" cap="none" spc="0" normalizeH="0" baseline="0" noProof="0" dirty="0">
                <a:ln>
                  <a:noFill/>
                </a:ln>
                <a:solidFill>
                  <a:prstClr val="black"/>
                </a:solidFill>
                <a:effectLst/>
                <a:uLnTx/>
                <a:uFillTx/>
                <a:latin typeface="Arial" panose="020B0604020202020204"/>
                <a:ea typeface="+mn-ea"/>
                <a:cs typeface="+mn-cs"/>
              </a:rPr>
              <a:t>(x3) </a:t>
            </a:r>
            <a:endParaRPr kumimoji="0" lang="en-GB" sz="1700" b="0" i="1" u="none" strike="noStrike" kern="1200" cap="none" spc="0" normalizeH="0" baseline="0" noProof="0" dirty="0">
              <a:ln>
                <a:noFill/>
              </a:ln>
              <a:solidFill>
                <a:prstClr val="black"/>
              </a:solidFill>
              <a:effectLst/>
              <a:uLnTx/>
              <a:uFillTx/>
              <a:latin typeface="Arial" panose="020B0604020202020204"/>
              <a:ea typeface="+mn-ea"/>
              <a:cs typeface="Arial"/>
            </a:endParaRPr>
          </a:p>
          <a:p>
            <a:pPr marL="1143000" marR="0" lvl="2" indent="-2286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Arial" panose="020B0604020202020204"/>
                <a:ea typeface="+mn-lt"/>
                <a:cs typeface="Arial" panose="020B0604020202020204"/>
              </a:rPr>
              <a:t>3 mg/kg QW </a:t>
            </a:r>
            <a:r>
              <a:rPr kumimoji="0" lang="en-GB" sz="1700" b="0" i="1" u="none" strike="noStrike" kern="1200" cap="none" spc="0" normalizeH="0" baseline="0" noProof="0" dirty="0">
                <a:ln>
                  <a:noFill/>
                </a:ln>
                <a:solidFill>
                  <a:prstClr val="black"/>
                </a:solidFill>
                <a:effectLst/>
                <a:uLnTx/>
                <a:uFillTx/>
                <a:latin typeface="Arial" panose="020B0604020202020204"/>
                <a:ea typeface="+mn-lt"/>
                <a:cs typeface="Arial" panose="020B0604020202020204"/>
              </a:rPr>
              <a:t>(x5)</a:t>
            </a:r>
          </a:p>
          <a:p>
            <a:pPr marL="1143000" marR="0" lvl="2" indent="-2286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Arial" panose="020B0604020202020204"/>
                <a:ea typeface="+mn-ea"/>
                <a:cs typeface="+mn-cs"/>
              </a:rPr>
              <a:t>4 mg/kg QW </a:t>
            </a:r>
            <a:r>
              <a:rPr kumimoji="0" lang="en-GB" sz="1700" b="0" i="1" u="none" strike="noStrike" kern="1200" cap="none" spc="0" normalizeH="0" baseline="0" noProof="0" dirty="0">
                <a:ln>
                  <a:noFill/>
                </a:ln>
                <a:solidFill>
                  <a:prstClr val="black"/>
                </a:solidFill>
                <a:effectLst/>
                <a:uLnTx/>
                <a:uFillTx/>
                <a:latin typeface="Arial" panose="020B0604020202020204"/>
                <a:ea typeface="+mn-ea"/>
                <a:cs typeface="+mn-cs"/>
              </a:rPr>
              <a:t>(x4)</a:t>
            </a:r>
            <a:endParaRPr kumimoji="0" lang="en-GB" sz="1700" b="0" i="1" u="none" strike="noStrike" kern="1200" cap="none" spc="0" normalizeH="0" baseline="0" noProof="0" dirty="0">
              <a:ln>
                <a:noFill/>
              </a:ln>
              <a:solidFill>
                <a:prstClr val="black"/>
              </a:solidFill>
              <a:effectLst/>
              <a:uLnTx/>
              <a:uFillTx/>
              <a:latin typeface="Arial" panose="020B0604020202020204"/>
              <a:ea typeface="+mn-ea"/>
              <a:cs typeface="Arial"/>
            </a:endParaRPr>
          </a:p>
        </p:txBody>
      </p:sp>
      <p:pic>
        <p:nvPicPr>
          <p:cNvPr id="9" name="Picture 8">
            <a:hlinkClick r:id="rId3" action="ppaction://hlinksldjump"/>
            <a:extLst>
              <a:ext uri="{FF2B5EF4-FFF2-40B4-BE49-F238E27FC236}">
                <a16:creationId xmlns:a16="http://schemas.microsoft.com/office/drawing/2014/main" id="{DD5C8FBB-196D-49D4-985B-9061044F17B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8662" y="460465"/>
            <a:ext cx="361460" cy="357974"/>
          </a:xfrm>
          <a:prstGeom prst="rect">
            <a:avLst/>
          </a:prstGeom>
        </p:spPr>
      </p:pic>
    </p:spTree>
    <p:extLst>
      <p:ext uri="{BB962C8B-B14F-4D97-AF65-F5344CB8AC3E}">
        <p14:creationId xmlns:p14="http://schemas.microsoft.com/office/powerpoint/2010/main" val="2639755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183707" y="1125615"/>
            <a:ext cx="4766704" cy="4892821"/>
          </a:xfrm>
        </p:spPr>
        <p:txBody>
          <a:bodyPr/>
          <a:lstStyle/>
          <a:p>
            <a:pPr marL="0" indent="0">
              <a:buNone/>
            </a:pPr>
            <a:r>
              <a:rPr lang="en-US" b="1" dirty="0">
                <a:solidFill>
                  <a:schemeClr val="bg1"/>
                </a:solidFill>
                <a:highlight>
                  <a:srgbClr val="004A86"/>
                </a:highlight>
              </a:rPr>
              <a:t>RESULTS</a:t>
            </a:r>
          </a:p>
          <a:p>
            <a:pPr marL="0" indent="0">
              <a:buNone/>
            </a:pPr>
            <a:endParaRPr lang="en-US" sz="2400" b="1" dirty="0">
              <a:solidFill>
                <a:schemeClr val="bg1"/>
              </a:solidFill>
            </a:endParaRP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775648" cy="769620"/>
          </a:xfrm>
        </p:spPr>
        <p:txBody>
          <a:bodyPr>
            <a:noAutofit/>
          </a:bodyPr>
          <a:lstStyle/>
          <a:p>
            <a:r>
              <a:rPr lang="en-GB" sz="2200" dirty="0">
                <a:solidFill>
                  <a:srgbClr val="FFFFFF"/>
                </a:solidFill>
              </a:rPr>
              <a:t>RO7062931 antisense oligonucleotide phase 1 study demonstrates target engagement in patients with chronic hepatitis B on established nucleos(t)ide therapy</a:t>
            </a:r>
            <a:endParaRPr lang="en-GB" sz="22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fr-FR" dirty="0"/>
              <a:t>*5 mild and 2 moderate intensity</a:t>
            </a:r>
          </a:p>
          <a:p>
            <a:r>
              <a:rPr lang="fr-FR" dirty="0"/>
              <a:t>Yuen M-F, et al. DILC 2020; AS069</a:t>
            </a:r>
          </a:p>
        </p:txBody>
      </p:sp>
      <p:sp>
        <p:nvSpPr>
          <p:cNvPr id="78" name="Content Placeholder 9">
            <a:extLst>
              <a:ext uri="{FF2B5EF4-FFF2-40B4-BE49-F238E27FC236}">
                <a16:creationId xmlns:a16="http://schemas.microsoft.com/office/drawing/2014/main" id="{B8629D75-F701-41DC-B3C9-499D64AF03AF}"/>
              </a:ext>
            </a:extLst>
          </p:cNvPr>
          <p:cNvSpPr>
            <a:spLocks noGrp="1"/>
          </p:cNvSpPr>
          <p:nvPr>
            <p:ph sz="half" idx="2"/>
          </p:nvPr>
        </p:nvSpPr>
        <p:spPr>
          <a:xfrm>
            <a:off x="302509" y="5231661"/>
            <a:ext cx="9899265" cy="1131493"/>
          </a:xfrm>
        </p:spPr>
        <p:txBody>
          <a:bodyPr vert="horz" lIns="91440" tIns="45720" rIns="91440" bIns="45720" rtlCol="0" anchor="t">
            <a:noAutofit/>
          </a:bodyPr>
          <a:lstStyle/>
          <a:p>
            <a:pPr marL="0" indent="0">
              <a:buNone/>
            </a:pPr>
            <a:r>
              <a:rPr lang="en-GB" b="1" dirty="0">
                <a:solidFill>
                  <a:schemeClr val="bg1"/>
                </a:solidFill>
                <a:highlight>
                  <a:srgbClr val="004A86"/>
                </a:highlight>
              </a:rPr>
              <a:t>CONCLUSION</a:t>
            </a:r>
          </a:p>
          <a:p>
            <a:r>
              <a:rPr lang="en-GB" dirty="0"/>
              <a:t>RO7062931 administered over 4 weeks at doses of up to 4 mg/kg is well tolerated in CHB patients, and demonstrates target engagement by antiviral activity</a:t>
            </a:r>
            <a:endParaRPr lang="en-GB" dirty="0">
              <a:cs typeface="Arial"/>
            </a:endParaRPr>
          </a:p>
        </p:txBody>
      </p:sp>
      <p:sp>
        <p:nvSpPr>
          <p:cNvPr id="39" name="Content Placeholder 1">
            <a:extLst>
              <a:ext uri="{FF2B5EF4-FFF2-40B4-BE49-F238E27FC236}">
                <a16:creationId xmlns:a16="http://schemas.microsoft.com/office/drawing/2014/main" id="{B40B8F3D-3FF5-49A0-AB8F-4037660FC592}"/>
              </a:ext>
            </a:extLst>
          </p:cNvPr>
          <p:cNvSpPr txBox="1">
            <a:spLocks/>
          </p:cNvSpPr>
          <p:nvPr/>
        </p:nvSpPr>
        <p:spPr>
          <a:xfrm>
            <a:off x="4955448" y="1203663"/>
            <a:ext cx="6879961" cy="4123577"/>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Of 59 patients, 88% were male and 90% were Asian</a:t>
            </a: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Arial" panose="020B0604020202020204"/>
                <a:ea typeface="+mn-ea"/>
                <a:cs typeface="+mn-cs"/>
              </a:rPr>
              <a:t>Mean age (range): 45 (25−65) years</a:t>
            </a:r>
            <a:endParaRPr kumimoji="0" lang="en-GB" sz="17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Arial" panose="020B0604020202020204"/>
                <a:ea typeface="+mn-ea"/>
                <a:cs typeface="+mn-cs"/>
              </a:rPr>
              <a:t>HBeAg-: 58%</a:t>
            </a:r>
            <a:endParaRPr kumimoji="0" lang="en-GB" sz="17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Arial" panose="020B0604020202020204"/>
                <a:ea typeface="+mn-ea"/>
                <a:cs typeface="+mn-cs"/>
              </a:rPr>
              <a:t>ALT ≤ ULN: 86%</a:t>
            </a:r>
            <a:endParaRPr kumimoji="0" lang="en-GB" sz="17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Arial" panose="020B0604020202020204"/>
                <a:ea typeface="+mn-ea"/>
                <a:cs typeface="+mn-cs"/>
              </a:rPr>
              <a:t>Mean (range) HBsAg level: 5,172 (952−27,620) IU/mL</a:t>
            </a:r>
            <a:endParaRPr kumimoji="0" lang="en-GB" sz="17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No serious or severe AEs or withdrawals due to AEs</a:t>
            </a: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Arial" panose="020B0604020202020204"/>
                <a:ea typeface="+mn-ea"/>
                <a:cs typeface="+mn-cs"/>
              </a:rPr>
              <a:t>Injection site reactions were reported for 7 (12%) subjects*</a:t>
            </a:r>
            <a:endParaRPr kumimoji="0" lang="en-GB" sz="17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Treatment with RO7062931 was associated with dose-dependent reductions in HBsAg (figure)</a:t>
            </a: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Arial" panose="020B0604020202020204"/>
                <a:ea typeface="+mn-ea"/>
                <a:cs typeface="+mn-cs"/>
              </a:rPr>
              <a:t>Nadir HBsAg change was similar regardless of HBeAg status</a:t>
            </a:r>
            <a:endParaRPr kumimoji="0" lang="en-GB" sz="17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700" b="0" i="0" u="none" strike="noStrike" kern="1200" cap="none" spc="0" normalizeH="0" baseline="0" noProof="0" dirty="0">
                <a:ln>
                  <a:noFill/>
                </a:ln>
                <a:solidFill>
                  <a:prstClr val="black"/>
                </a:solidFill>
                <a:effectLst/>
                <a:uLnTx/>
                <a:uFillTx/>
                <a:latin typeface="Arial" panose="020B0604020202020204"/>
                <a:ea typeface="+mn-ea"/>
                <a:cs typeface="+mn-cs"/>
              </a:rPr>
              <a:t>HBsAg levels typically rebounded by 2–3 weeks post-treatment and returned to baseline levels by 12 weeks</a:t>
            </a:r>
            <a:endParaRPr kumimoji="0" lang="en-GB" sz="17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endParaRPr>
          </a:p>
        </p:txBody>
      </p:sp>
      <p:cxnSp>
        <p:nvCxnSpPr>
          <p:cNvPr id="44" name="Straight Connector 43">
            <a:extLst>
              <a:ext uri="{FF2B5EF4-FFF2-40B4-BE49-F238E27FC236}">
                <a16:creationId xmlns:a16="http://schemas.microsoft.com/office/drawing/2014/main" id="{BE2D2AE5-ADF3-47CF-8B27-D5F10C4BEAD9}"/>
              </a:ext>
            </a:extLst>
          </p:cNvPr>
          <p:cNvCxnSpPr>
            <a:cxnSpLocks/>
          </p:cNvCxnSpPr>
          <p:nvPr/>
        </p:nvCxnSpPr>
        <p:spPr>
          <a:xfrm flipH="1">
            <a:off x="423863" y="5184782"/>
            <a:ext cx="11163298"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57" name="Picture 56">
            <a:extLst>
              <a:ext uri="{FF2B5EF4-FFF2-40B4-BE49-F238E27FC236}">
                <a16:creationId xmlns:a16="http://schemas.microsoft.com/office/drawing/2014/main" id="{CB0B59E1-3A7A-4D58-A6B3-D6558010C05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6513" y="1574605"/>
            <a:ext cx="4487599" cy="3569978"/>
          </a:xfrm>
          <a:prstGeom prst="rect">
            <a:avLst/>
          </a:prstGeom>
          <a:noFill/>
        </p:spPr>
      </p:pic>
      <p:pic>
        <p:nvPicPr>
          <p:cNvPr id="11" name="Picture 10">
            <a:hlinkClick r:id="rId4" action="ppaction://hlinksldjump"/>
            <a:extLst>
              <a:ext uri="{FF2B5EF4-FFF2-40B4-BE49-F238E27FC236}">
                <a16:creationId xmlns:a16="http://schemas.microsoft.com/office/drawing/2014/main" id="{A414D3A3-B47D-4CD7-BBA0-5BFE300C30E4}"/>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8662" y="460465"/>
            <a:ext cx="361460" cy="357974"/>
          </a:xfrm>
          <a:prstGeom prst="rect">
            <a:avLst/>
          </a:prstGeom>
        </p:spPr>
      </p:pic>
    </p:spTree>
    <p:extLst>
      <p:ext uri="{BB962C8B-B14F-4D97-AF65-F5344CB8AC3E}">
        <p14:creationId xmlns:p14="http://schemas.microsoft.com/office/powerpoint/2010/main" val="2798282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3" y="1304926"/>
            <a:ext cx="5125960" cy="4622400"/>
          </a:xfrm>
        </p:spPr>
        <p:txBody>
          <a:bodyPr/>
          <a:lstStyle/>
          <a:p>
            <a:pPr marL="0" indent="0">
              <a:buNone/>
            </a:pPr>
            <a:r>
              <a:rPr lang="en-US" b="1" dirty="0">
                <a:solidFill>
                  <a:schemeClr val="bg1"/>
                </a:solidFill>
                <a:highlight>
                  <a:srgbClr val="004A86"/>
                </a:highlight>
              </a:rPr>
              <a:t>BACKGROUND &amp; AIMS</a:t>
            </a:r>
            <a:r>
              <a:rPr lang="en-US" sz="1800" dirty="0"/>
              <a:t> </a:t>
            </a:r>
          </a:p>
          <a:p>
            <a:r>
              <a:rPr lang="en-GB" sz="1800" dirty="0"/>
              <a:t>While NRTIs are the standard of care for patients with CHB, on-treatment viral suppression is rarely followed by</a:t>
            </a:r>
            <a:br>
              <a:rPr lang="en-GB" sz="1800" dirty="0"/>
            </a:br>
            <a:r>
              <a:rPr lang="en-GB" sz="1800" dirty="0"/>
              <a:t>off-treatment sustained response</a:t>
            </a:r>
          </a:p>
          <a:p>
            <a:r>
              <a:rPr lang="en-GB" sz="1800" dirty="0"/>
              <a:t>The HBV core protein inhibitor ABI-H0731 in combination with an NRTI is currently being evaluated in Phase 2 clinical studies as finite treatment for CHB</a:t>
            </a:r>
          </a:p>
          <a:p>
            <a:r>
              <a:rPr lang="en-GB" sz="1800" b="1" dirty="0"/>
              <a:t>AIM</a:t>
            </a:r>
            <a:r>
              <a:rPr lang="en-GB" sz="1800" dirty="0"/>
              <a:t>: to present antiviral activity and safety for HBeAg-negative patients included in the double-blind, placebo-controlled ABI-H0731-201 study in NRTI-suppressed patients</a:t>
            </a:r>
            <a:br>
              <a:rPr lang="en-GB" sz="1800" dirty="0"/>
            </a:br>
            <a:r>
              <a:rPr lang="en-GB" sz="1800" dirty="0"/>
              <a:t>with CHB</a:t>
            </a:r>
          </a:p>
          <a:p>
            <a:endParaRPr lang="en-GB" sz="1800" dirty="0"/>
          </a:p>
        </p:txBody>
      </p:sp>
      <p:sp>
        <p:nvSpPr>
          <p:cNvPr id="10" name="Content Placeholder 9">
            <a:extLst>
              <a:ext uri="{FF2B5EF4-FFF2-40B4-BE49-F238E27FC236}">
                <a16:creationId xmlns:a16="http://schemas.microsoft.com/office/drawing/2014/main" id="{4CCE48D7-5BEF-410B-8984-D5FC7E81995E}"/>
              </a:ext>
            </a:extLst>
          </p:cNvPr>
          <p:cNvSpPr>
            <a:spLocks noGrp="1"/>
          </p:cNvSpPr>
          <p:nvPr>
            <p:ph sz="half" idx="2"/>
          </p:nvPr>
        </p:nvSpPr>
        <p:spPr>
          <a:xfrm>
            <a:off x="5851072" y="1304926"/>
            <a:ext cx="5795428" cy="5501582"/>
          </a:xfrm>
        </p:spPr>
        <p:txBody>
          <a:bodyPr/>
          <a:lstStyle/>
          <a:p>
            <a:pPr marL="0" indent="0">
              <a:buNone/>
            </a:pPr>
            <a:r>
              <a:rPr lang="en-GB" b="1" dirty="0">
                <a:solidFill>
                  <a:schemeClr val="bg1"/>
                </a:solidFill>
                <a:highlight>
                  <a:srgbClr val="004A86"/>
                </a:highlight>
              </a:rPr>
              <a:t>METHODS</a:t>
            </a:r>
          </a:p>
          <a:p>
            <a:r>
              <a:rPr lang="en-GB" sz="1800" b="1" dirty="0"/>
              <a:t>Inclusion criteria</a:t>
            </a:r>
            <a:r>
              <a:rPr lang="en-GB" sz="1800" dirty="0"/>
              <a:t>: </a:t>
            </a:r>
          </a:p>
          <a:p>
            <a:pPr lvl="1"/>
            <a:r>
              <a:rPr lang="en-GB" sz="1600" dirty="0"/>
              <a:t>HBV DNA ≤LLOQ for ≥6 months</a:t>
            </a:r>
          </a:p>
          <a:p>
            <a:pPr lvl="1"/>
            <a:r>
              <a:rPr lang="en-GB" sz="1600" dirty="0"/>
              <a:t>HBsAg &gt;1,000 IU/mL</a:t>
            </a:r>
          </a:p>
          <a:p>
            <a:pPr lvl="1"/>
            <a:r>
              <a:rPr lang="en-GB" sz="1600" dirty="0"/>
              <a:t>ALT ≤ 5x ULN</a:t>
            </a:r>
          </a:p>
          <a:p>
            <a:pPr lvl="1"/>
            <a:r>
              <a:rPr lang="en-GB" sz="1600" dirty="0"/>
              <a:t>Metavir F0−F2 </a:t>
            </a:r>
          </a:p>
          <a:p>
            <a:r>
              <a:rPr lang="en-GB" sz="1800" b="1" dirty="0"/>
              <a:t>Study design</a:t>
            </a:r>
            <a:r>
              <a:rPr lang="en-GB" sz="1800" dirty="0"/>
              <a:t>:</a:t>
            </a:r>
          </a:p>
          <a:p>
            <a:pPr lvl="1"/>
            <a:r>
              <a:rPr lang="en-GB" sz="1600" dirty="0"/>
              <a:t>Patients were randomized 3:2 for 24 weeks:</a:t>
            </a:r>
          </a:p>
          <a:p>
            <a:pPr lvl="2"/>
            <a:r>
              <a:rPr lang="en-GB" sz="1400" dirty="0"/>
              <a:t>ABI-HO731 (300 mg QD) + NRTI</a:t>
            </a:r>
          </a:p>
          <a:p>
            <a:pPr lvl="2"/>
            <a:r>
              <a:rPr lang="en-GB" sz="1400" dirty="0"/>
              <a:t>Placebo + NRTI</a:t>
            </a:r>
          </a:p>
          <a:p>
            <a:r>
              <a:rPr lang="en-GB" sz="1800" b="1" dirty="0"/>
              <a:t>Efficacy endpoint</a:t>
            </a:r>
            <a:r>
              <a:rPr lang="en-GB" sz="1800" dirty="0"/>
              <a:t>:</a:t>
            </a:r>
          </a:p>
          <a:p>
            <a:pPr lvl="1"/>
            <a:r>
              <a:rPr lang="en-GB" sz="1600" dirty="0"/>
              <a:t>HBV DNA*</a:t>
            </a:r>
          </a:p>
          <a:p>
            <a:pPr lvl="1"/>
            <a:r>
              <a:rPr lang="en-GB" sz="1600" dirty="0"/>
              <a:t>HBV pgRNA</a:t>
            </a:r>
            <a:r>
              <a:rPr lang="en-US" sz="1600" baseline="30000" dirty="0"/>
              <a:t>†</a:t>
            </a:r>
            <a:endParaRPr lang="en-GB" sz="1600" dirty="0"/>
          </a:p>
          <a:p>
            <a:r>
              <a:rPr lang="en-GB" sz="1800" b="1" dirty="0"/>
              <a:t>Safety endpoint</a:t>
            </a:r>
            <a:r>
              <a:rPr lang="en-GB" sz="1800" dirty="0"/>
              <a:t>:</a:t>
            </a:r>
          </a:p>
          <a:p>
            <a:pPr lvl="1"/>
            <a:r>
              <a:rPr lang="en-GB" sz="1600" dirty="0"/>
              <a:t>AEs </a:t>
            </a:r>
          </a:p>
          <a:p>
            <a:pPr lvl="1"/>
            <a:r>
              <a:rPr lang="en-GB" sz="1600" dirty="0"/>
              <a:t>Laboratory abnormalities </a:t>
            </a: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565333" cy="769620"/>
          </a:xfrm>
        </p:spPr>
        <p:txBody>
          <a:bodyPr>
            <a:noAutofit/>
          </a:bodyPr>
          <a:lstStyle/>
          <a:p>
            <a:r>
              <a:rPr lang="en-GB" sz="2000" dirty="0"/>
              <a:t>Antiviral activity and safety of the hepatitis B core inhibitor ABI-H0731 administered with a nucleos(t)ide reverse transcriptase inhibitor in patients with HBeAg-negative CHB infection</a:t>
            </a:r>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a:xfrm>
            <a:off x="6567" y="6319520"/>
            <a:ext cx="10025871" cy="537401"/>
          </a:xfrm>
        </p:spPr>
        <p:txBody>
          <a:bodyPr/>
          <a:lstStyle/>
          <a:p>
            <a:r>
              <a:rPr lang="en-US" dirty="0"/>
              <a:t>*COBAS TaqMan 2.0 (LLOQ=20 IU/mL) and an in-house semi-quantitative PCR assay </a:t>
            </a:r>
            <a:br>
              <a:rPr lang="en-US" dirty="0"/>
            </a:br>
            <a:r>
              <a:rPr lang="en-US" dirty="0"/>
              <a:t>(Assembly Biosciences; LLOQ=5 IU/mL); </a:t>
            </a:r>
            <a:r>
              <a:rPr lang="en-US" baseline="30000" dirty="0"/>
              <a:t>†</a:t>
            </a:r>
            <a:r>
              <a:rPr lang="en-US" dirty="0"/>
              <a:t>RT-qPCR assay (Assembly Biosciences; LLOQ=35 U/mL) </a:t>
            </a:r>
            <a:endParaRPr lang="fr-FR" dirty="0"/>
          </a:p>
          <a:p>
            <a:r>
              <a:rPr lang="fr-FR" dirty="0"/>
              <a:t>Fung S, et al. DILC 2020; AS070</a:t>
            </a:r>
          </a:p>
        </p:txBody>
      </p:sp>
      <p:cxnSp>
        <p:nvCxnSpPr>
          <p:cNvPr id="39" name="Straight Connector 38">
            <a:extLst>
              <a:ext uri="{FF2B5EF4-FFF2-40B4-BE49-F238E27FC236}">
                <a16:creationId xmlns:a16="http://schemas.microsoft.com/office/drawing/2014/main" id="{F302DD53-0F85-41B9-9BD1-FF09EDA0F149}"/>
              </a:ext>
            </a:extLst>
          </p:cNvPr>
          <p:cNvCxnSpPr>
            <a:cxnSpLocks/>
          </p:cNvCxnSpPr>
          <p:nvPr/>
        </p:nvCxnSpPr>
        <p:spPr>
          <a:xfrm>
            <a:off x="5762847" y="1338263"/>
            <a:ext cx="0" cy="49911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a:hlinkClick r:id="rId3" action="ppaction://hlinksldjump"/>
            <a:extLst>
              <a:ext uri="{FF2B5EF4-FFF2-40B4-BE49-F238E27FC236}">
                <a16:creationId xmlns:a16="http://schemas.microsoft.com/office/drawing/2014/main" id="{920E81D7-E7D9-493B-BD9C-CF0579941B4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8662" y="460465"/>
            <a:ext cx="361460" cy="357974"/>
          </a:xfrm>
          <a:prstGeom prst="rect">
            <a:avLst/>
          </a:prstGeom>
        </p:spPr>
      </p:pic>
    </p:spTree>
    <p:extLst>
      <p:ext uri="{BB962C8B-B14F-4D97-AF65-F5344CB8AC3E}">
        <p14:creationId xmlns:p14="http://schemas.microsoft.com/office/powerpoint/2010/main" val="2738930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4" y="1340768"/>
            <a:ext cx="4766704" cy="4892821"/>
          </a:xfrm>
        </p:spPr>
        <p:txBody>
          <a:bodyPr/>
          <a:lstStyle/>
          <a:p>
            <a:pPr marL="0" indent="0">
              <a:buNone/>
            </a:pPr>
            <a:r>
              <a:rPr lang="en-US" b="1" dirty="0">
                <a:solidFill>
                  <a:schemeClr val="bg1"/>
                </a:solidFill>
                <a:highlight>
                  <a:srgbClr val="004A86"/>
                </a:highlight>
              </a:rPr>
              <a:t>RESULTS</a:t>
            </a:r>
          </a:p>
          <a:p>
            <a:pPr marL="0" indent="0">
              <a:buNone/>
            </a:pPr>
            <a:endParaRPr lang="en-US" b="1" dirty="0">
              <a:solidFill>
                <a:schemeClr val="bg1"/>
              </a:solidFill>
            </a:endParaRP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547048" cy="769620"/>
          </a:xfrm>
        </p:spPr>
        <p:txBody>
          <a:bodyPr>
            <a:noAutofit/>
          </a:bodyPr>
          <a:lstStyle/>
          <a:p>
            <a:r>
              <a:rPr lang="en-GB" sz="2000" dirty="0"/>
              <a:t>Antiviral activity and safety of the hepatitis B core inhibitor ABI-H0731 administered with a nucleos(t)ide reverse transcriptase inhibitor in patients with HBeAg-negative CHB infection</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Fung S, et al. DILC 2020; AS070</a:t>
            </a:r>
          </a:p>
        </p:txBody>
      </p:sp>
      <p:sp>
        <p:nvSpPr>
          <p:cNvPr id="78" name="Content Placeholder 9">
            <a:extLst>
              <a:ext uri="{FF2B5EF4-FFF2-40B4-BE49-F238E27FC236}">
                <a16:creationId xmlns:a16="http://schemas.microsoft.com/office/drawing/2014/main" id="{B8629D75-F701-41DC-B3C9-499D64AF03AF}"/>
              </a:ext>
            </a:extLst>
          </p:cNvPr>
          <p:cNvSpPr>
            <a:spLocks noGrp="1"/>
          </p:cNvSpPr>
          <p:nvPr>
            <p:ph sz="half" idx="2"/>
          </p:nvPr>
        </p:nvSpPr>
        <p:spPr>
          <a:xfrm>
            <a:off x="423863" y="4587389"/>
            <a:ext cx="11163288" cy="1892531"/>
          </a:xfrm>
        </p:spPr>
        <p:txBody>
          <a:bodyPr/>
          <a:lstStyle/>
          <a:p>
            <a:pPr marL="0" indent="0">
              <a:buNone/>
            </a:pPr>
            <a:r>
              <a:rPr lang="en-GB" b="1" dirty="0">
                <a:solidFill>
                  <a:schemeClr val="bg1"/>
                </a:solidFill>
                <a:highlight>
                  <a:srgbClr val="004A86"/>
                </a:highlight>
              </a:rPr>
              <a:t>CONCLUSION</a:t>
            </a:r>
          </a:p>
          <a:p>
            <a:r>
              <a:rPr lang="en-GB" sz="1800" dirty="0"/>
              <a:t>24 weeks of treatment with ABI-H0731 + NRTI resulted in a higher proportion of HBeAg- patients achieving HBV DNA TND by highly sensitive assays compared with placebo + NRTI</a:t>
            </a:r>
          </a:p>
          <a:p>
            <a:r>
              <a:rPr lang="en-GB" sz="1800" dirty="0"/>
              <a:t>ABI-H0731 demonstrated a favourable safety and tolerability profile</a:t>
            </a:r>
          </a:p>
          <a:p>
            <a:r>
              <a:rPr lang="en-GB" sz="1800" dirty="0"/>
              <a:t>Data suggest the contribution of ABI-H0731 to the standard of care in achieving</a:t>
            </a:r>
            <a:br>
              <a:rPr lang="en-GB" sz="1800" dirty="0"/>
            </a:br>
            <a:r>
              <a:rPr lang="en-GB" sz="1800" dirty="0"/>
              <a:t>more profound viral suppression</a:t>
            </a:r>
          </a:p>
        </p:txBody>
      </p:sp>
      <p:sp>
        <p:nvSpPr>
          <p:cNvPr id="39" name="Content Placeholder 1">
            <a:extLst>
              <a:ext uri="{FF2B5EF4-FFF2-40B4-BE49-F238E27FC236}">
                <a16:creationId xmlns:a16="http://schemas.microsoft.com/office/drawing/2014/main" id="{B40B8F3D-3FF5-49A0-AB8F-4037660FC592}"/>
              </a:ext>
            </a:extLst>
          </p:cNvPr>
          <p:cNvSpPr txBox="1">
            <a:spLocks/>
          </p:cNvSpPr>
          <p:nvPr/>
        </p:nvSpPr>
        <p:spPr>
          <a:xfrm>
            <a:off x="6663053" y="1547272"/>
            <a:ext cx="5183037" cy="37079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Subjects were predominantly male (62%) and Asian (81%)</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Mean (range) age was 48 (34–64) years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More patients treated with ABI-H0731 + NRTI achieved HBV DNA TND vs placebo + NRTI </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AEs and laboratory abnormalities were similar in both treatment groups and were of mild/moderate severity</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No SAEs or discontinuations due to AEs were reported for ABI-H0731</a:t>
            </a:r>
          </a:p>
        </p:txBody>
      </p:sp>
      <p:cxnSp>
        <p:nvCxnSpPr>
          <p:cNvPr id="44" name="Straight Connector 43">
            <a:extLst>
              <a:ext uri="{FF2B5EF4-FFF2-40B4-BE49-F238E27FC236}">
                <a16:creationId xmlns:a16="http://schemas.microsoft.com/office/drawing/2014/main" id="{BE2D2AE5-ADF3-47CF-8B27-D5F10C4BEAD9}"/>
              </a:ext>
            </a:extLst>
          </p:cNvPr>
          <p:cNvCxnSpPr>
            <a:cxnSpLocks/>
          </p:cNvCxnSpPr>
          <p:nvPr/>
        </p:nvCxnSpPr>
        <p:spPr>
          <a:xfrm flipH="1">
            <a:off x="454343" y="4587390"/>
            <a:ext cx="11163298"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25" name="Table 24">
            <a:extLst>
              <a:ext uri="{FF2B5EF4-FFF2-40B4-BE49-F238E27FC236}">
                <a16:creationId xmlns:a16="http://schemas.microsoft.com/office/drawing/2014/main" id="{BAFB86E5-FBDC-438A-9E23-3AC6FA3445D0}"/>
              </a:ext>
            </a:extLst>
          </p:cNvPr>
          <p:cNvGraphicFramePr>
            <a:graphicFrameLocks noGrp="1"/>
          </p:cNvGraphicFramePr>
          <p:nvPr>
            <p:extLst>
              <p:ext uri="{D42A27DB-BD31-4B8C-83A1-F6EECF244321}">
                <p14:modId xmlns:p14="http://schemas.microsoft.com/office/powerpoint/2010/main" val="1564254983"/>
              </p:ext>
            </p:extLst>
          </p:nvPr>
        </p:nvGraphicFramePr>
        <p:xfrm>
          <a:off x="454909" y="1760703"/>
          <a:ext cx="6042136" cy="2720728"/>
        </p:xfrm>
        <a:graphic>
          <a:graphicData uri="http://schemas.openxmlformats.org/drawingml/2006/table">
            <a:tbl>
              <a:tblPr firstRow="1" firstCol="1" bandRow="1">
                <a:tableStyleId>{5C22544A-7EE6-4342-B048-85BDC9FD1C3A}</a:tableStyleId>
              </a:tblPr>
              <a:tblGrid>
                <a:gridCol w="2368190">
                  <a:extLst>
                    <a:ext uri="{9D8B030D-6E8A-4147-A177-3AD203B41FA5}">
                      <a16:colId xmlns:a16="http://schemas.microsoft.com/office/drawing/2014/main" val="3399087437"/>
                    </a:ext>
                  </a:extLst>
                </a:gridCol>
                <a:gridCol w="918177">
                  <a:extLst>
                    <a:ext uri="{9D8B030D-6E8A-4147-A177-3AD203B41FA5}">
                      <a16:colId xmlns:a16="http://schemas.microsoft.com/office/drawing/2014/main" val="1473699863"/>
                    </a:ext>
                  </a:extLst>
                </a:gridCol>
                <a:gridCol w="918177">
                  <a:extLst>
                    <a:ext uri="{9D8B030D-6E8A-4147-A177-3AD203B41FA5}">
                      <a16:colId xmlns:a16="http://schemas.microsoft.com/office/drawing/2014/main" val="2868245586"/>
                    </a:ext>
                  </a:extLst>
                </a:gridCol>
                <a:gridCol w="918796">
                  <a:extLst>
                    <a:ext uri="{9D8B030D-6E8A-4147-A177-3AD203B41FA5}">
                      <a16:colId xmlns:a16="http://schemas.microsoft.com/office/drawing/2014/main" val="2294054291"/>
                    </a:ext>
                  </a:extLst>
                </a:gridCol>
                <a:gridCol w="918796">
                  <a:extLst>
                    <a:ext uri="{9D8B030D-6E8A-4147-A177-3AD203B41FA5}">
                      <a16:colId xmlns:a16="http://schemas.microsoft.com/office/drawing/2014/main" val="2246337945"/>
                    </a:ext>
                  </a:extLst>
                </a:gridCol>
              </a:tblGrid>
              <a:tr h="212443">
                <a:tc rowSpan="2">
                  <a:txBody>
                    <a:bodyPr/>
                    <a:lstStyle/>
                    <a:p>
                      <a:pPr algn="just">
                        <a:lnSpc>
                          <a:spcPct val="115000"/>
                        </a:lnSpc>
                        <a:spcAft>
                          <a:spcPts val="0"/>
                        </a:spcAft>
                      </a:pPr>
                      <a:r>
                        <a:rPr lang="en-US" sz="1050" dirty="0">
                          <a:effectLst/>
                        </a:rPr>
                        <a:t> </a:t>
                      </a:r>
                      <a:endParaRPr lang="en-GB"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gridSpan="2">
                  <a:txBody>
                    <a:bodyPr/>
                    <a:lstStyle/>
                    <a:p>
                      <a:pPr algn="ctr">
                        <a:lnSpc>
                          <a:spcPct val="115000"/>
                        </a:lnSpc>
                        <a:spcAft>
                          <a:spcPts val="0"/>
                        </a:spcAft>
                      </a:pPr>
                      <a:r>
                        <a:rPr lang="en-US" sz="1050" dirty="0">
                          <a:effectLst/>
                        </a:rPr>
                        <a:t>ABI-H0731 + NRTI</a:t>
                      </a:r>
                      <a:endParaRPr lang="en-GB" sz="1050" dirty="0">
                        <a:effectLst/>
                      </a:endParaRPr>
                    </a:p>
                    <a:p>
                      <a:pPr algn="ctr">
                        <a:lnSpc>
                          <a:spcPct val="115000"/>
                        </a:lnSpc>
                        <a:spcAft>
                          <a:spcPts val="0"/>
                        </a:spcAft>
                      </a:pPr>
                      <a:r>
                        <a:rPr lang="en-US" sz="1050" dirty="0">
                          <a:effectLst/>
                        </a:rPr>
                        <a:t>(N=16)</a:t>
                      </a:r>
                      <a:endParaRPr lang="en-GB"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en-GB"/>
                    </a:p>
                  </a:txBody>
                  <a:tcPr/>
                </a:tc>
                <a:tc gridSpan="2">
                  <a:txBody>
                    <a:bodyPr/>
                    <a:lstStyle/>
                    <a:p>
                      <a:pPr algn="ctr">
                        <a:lnSpc>
                          <a:spcPct val="115000"/>
                        </a:lnSpc>
                        <a:spcAft>
                          <a:spcPts val="0"/>
                        </a:spcAft>
                      </a:pPr>
                      <a:r>
                        <a:rPr lang="en-US" sz="1050" dirty="0">
                          <a:effectLst/>
                        </a:rPr>
                        <a:t>Placebo + NRTI</a:t>
                      </a:r>
                      <a:endParaRPr lang="en-GB" sz="1050" dirty="0">
                        <a:effectLst/>
                      </a:endParaRPr>
                    </a:p>
                    <a:p>
                      <a:pPr algn="ctr">
                        <a:lnSpc>
                          <a:spcPct val="115000"/>
                        </a:lnSpc>
                        <a:spcAft>
                          <a:spcPts val="0"/>
                        </a:spcAft>
                      </a:pPr>
                      <a:r>
                        <a:rPr lang="en-US" sz="1050" dirty="0">
                          <a:effectLst/>
                        </a:rPr>
                        <a:t>(N=10)</a:t>
                      </a:r>
                      <a:endParaRPr lang="en-GB"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en-GB"/>
                    </a:p>
                  </a:txBody>
                  <a:tcPr/>
                </a:tc>
                <a:extLst>
                  <a:ext uri="{0D108BD9-81ED-4DB2-BD59-A6C34878D82A}">
                    <a16:rowId xmlns:a16="http://schemas.microsoft.com/office/drawing/2014/main" val="4060672193"/>
                  </a:ext>
                </a:extLst>
              </a:tr>
              <a:tr h="133326">
                <a:tc vMerge="1">
                  <a:txBody>
                    <a:bodyPr/>
                    <a:lstStyle/>
                    <a:p>
                      <a:endParaRPr lang="en-GB"/>
                    </a:p>
                  </a:txBody>
                  <a:tcPr/>
                </a:tc>
                <a:tc>
                  <a:txBody>
                    <a:bodyPr/>
                    <a:lstStyle/>
                    <a:p>
                      <a:pPr algn="ctr">
                        <a:lnSpc>
                          <a:spcPct val="115000"/>
                        </a:lnSpc>
                        <a:spcAft>
                          <a:spcPts val="0"/>
                        </a:spcAft>
                      </a:pPr>
                      <a:r>
                        <a:rPr lang="en-US" sz="1050" dirty="0">
                          <a:solidFill>
                            <a:schemeClr val="bg1"/>
                          </a:solidFill>
                          <a:effectLst/>
                        </a:rPr>
                        <a:t>Baseline</a:t>
                      </a:r>
                      <a:endParaRPr lang="en-GB"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US" sz="1050" dirty="0">
                          <a:solidFill>
                            <a:schemeClr val="bg1"/>
                          </a:solidFill>
                          <a:effectLst/>
                        </a:rPr>
                        <a:t>Week 24</a:t>
                      </a:r>
                      <a:endParaRPr lang="en-GB"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US" sz="1050" dirty="0">
                          <a:solidFill>
                            <a:schemeClr val="bg1"/>
                          </a:solidFill>
                          <a:effectLst/>
                        </a:rPr>
                        <a:t>Baseline</a:t>
                      </a:r>
                      <a:endParaRPr lang="en-GB"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lnSpc>
                          <a:spcPct val="115000"/>
                        </a:lnSpc>
                        <a:spcAft>
                          <a:spcPts val="0"/>
                        </a:spcAft>
                      </a:pPr>
                      <a:r>
                        <a:rPr lang="en-US" sz="1050" dirty="0">
                          <a:solidFill>
                            <a:schemeClr val="bg1"/>
                          </a:solidFill>
                          <a:effectLst/>
                        </a:rPr>
                        <a:t>Week 24</a:t>
                      </a:r>
                      <a:endParaRPr lang="en-GB"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937525534"/>
                  </a:ext>
                </a:extLst>
              </a:tr>
              <a:tr h="101733">
                <a:tc gridSpan="5">
                  <a:txBody>
                    <a:bodyPr/>
                    <a:lstStyle/>
                    <a:p>
                      <a:pPr algn="just">
                        <a:lnSpc>
                          <a:spcPct val="115000"/>
                        </a:lnSpc>
                        <a:spcAft>
                          <a:spcPts val="0"/>
                        </a:spcAft>
                      </a:pPr>
                      <a:r>
                        <a:rPr lang="en-US" sz="1050" b="0" dirty="0">
                          <a:solidFill>
                            <a:schemeClr val="tx1"/>
                          </a:solidFill>
                          <a:effectLst/>
                        </a:rPr>
                        <a:t>HBV DNA (COBAS TaqMan 2.0), n (%) </a:t>
                      </a:r>
                      <a:endParaRPr lang="en-GB" sz="105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a:lnSpc>
                          <a:spcPct val="115000"/>
                        </a:lnSpc>
                        <a:spcAft>
                          <a:spcPts val="0"/>
                        </a:spcAft>
                        <a:tabLst>
                          <a:tab pos="95250" algn="l"/>
                        </a:tabLst>
                      </a:pPr>
                      <a:endParaRPr lang="en-GB"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tabLst>
                          <a:tab pos="95250" algn="l"/>
                        </a:tabLst>
                      </a:pPr>
                      <a:endParaRPr lang="en-GB"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en-GB"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en-GB"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3500415"/>
                  </a:ext>
                </a:extLst>
              </a:tr>
              <a:tr h="101733">
                <a:tc>
                  <a:txBody>
                    <a:bodyPr/>
                    <a:lstStyle/>
                    <a:p>
                      <a:pPr algn="just">
                        <a:lnSpc>
                          <a:spcPct val="115000"/>
                        </a:lnSpc>
                        <a:spcAft>
                          <a:spcPts val="0"/>
                        </a:spcAft>
                        <a:tabLst>
                          <a:tab pos="100330" algn="l"/>
                        </a:tabLst>
                      </a:pPr>
                      <a:r>
                        <a:rPr lang="en-US" sz="1050" b="0" dirty="0">
                          <a:solidFill>
                            <a:schemeClr val="tx1"/>
                          </a:solidFill>
                          <a:effectLst/>
                        </a:rPr>
                        <a:t>	≥20 IU/mL</a:t>
                      </a:r>
                      <a:endParaRPr lang="en-GB" sz="105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tabLst>
                          <a:tab pos="95250" algn="l"/>
                        </a:tabLst>
                      </a:pPr>
                      <a:r>
                        <a:rPr lang="en-US" sz="1050" b="0" dirty="0">
                          <a:effectLst/>
                        </a:rPr>
                        <a:t>0</a:t>
                      </a:r>
                      <a:endParaRPr lang="en-GB"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tabLst>
                          <a:tab pos="95250" algn="l"/>
                        </a:tabLst>
                      </a:pPr>
                      <a:r>
                        <a:rPr lang="en-US" sz="1050" b="0" dirty="0">
                          <a:effectLst/>
                        </a:rPr>
                        <a:t>1 (6)</a:t>
                      </a:r>
                      <a:endParaRPr lang="en-GB"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n-US" sz="1050" b="0" dirty="0">
                          <a:effectLst/>
                        </a:rPr>
                        <a:t>0</a:t>
                      </a:r>
                      <a:endParaRPr lang="en-GB"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n-US" sz="1050" b="0" dirty="0">
                          <a:effectLst/>
                        </a:rPr>
                        <a:t>0</a:t>
                      </a:r>
                      <a:endParaRPr lang="en-GB"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0837191"/>
                  </a:ext>
                </a:extLst>
              </a:tr>
              <a:tr h="101733">
                <a:tc>
                  <a:txBody>
                    <a:bodyPr/>
                    <a:lstStyle/>
                    <a:p>
                      <a:pPr algn="just">
                        <a:lnSpc>
                          <a:spcPct val="115000"/>
                        </a:lnSpc>
                        <a:spcAft>
                          <a:spcPts val="0"/>
                        </a:spcAft>
                        <a:tabLst>
                          <a:tab pos="95250" algn="l"/>
                        </a:tabLst>
                      </a:pPr>
                      <a:r>
                        <a:rPr lang="en-US" sz="1050" b="0" dirty="0">
                          <a:solidFill>
                            <a:schemeClr val="tx1"/>
                          </a:solidFill>
                          <a:effectLst/>
                        </a:rPr>
                        <a:t>	&lt;20 IU/mL, TD</a:t>
                      </a:r>
                      <a:endParaRPr lang="en-GB" sz="105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050" b="0" dirty="0">
                          <a:effectLst/>
                        </a:rPr>
                        <a:t>6 (38)</a:t>
                      </a:r>
                      <a:endParaRPr lang="en-GB"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050" b="0" dirty="0">
                          <a:effectLst/>
                        </a:rPr>
                        <a:t>2 (13)</a:t>
                      </a:r>
                      <a:endParaRPr lang="en-GB"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050" b="0" dirty="0">
                          <a:effectLst/>
                        </a:rPr>
                        <a:t>3 (30)</a:t>
                      </a:r>
                      <a:endParaRPr lang="en-GB"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050" b="0" dirty="0">
                          <a:effectLst/>
                        </a:rPr>
                        <a:t>4 (40)</a:t>
                      </a:r>
                      <a:endParaRPr lang="en-GB"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7239296"/>
                  </a:ext>
                </a:extLst>
              </a:tr>
              <a:tr h="101733">
                <a:tc>
                  <a:txBody>
                    <a:bodyPr/>
                    <a:lstStyle/>
                    <a:p>
                      <a:pPr algn="just">
                        <a:lnSpc>
                          <a:spcPct val="115000"/>
                        </a:lnSpc>
                        <a:spcAft>
                          <a:spcPts val="0"/>
                        </a:spcAft>
                        <a:tabLst>
                          <a:tab pos="95250" algn="l"/>
                        </a:tabLst>
                      </a:pPr>
                      <a:r>
                        <a:rPr lang="en-US" sz="1050" b="0" dirty="0">
                          <a:solidFill>
                            <a:schemeClr val="tx1"/>
                          </a:solidFill>
                          <a:effectLst/>
                        </a:rPr>
                        <a:t>	&lt;10 IU/mL, TND</a:t>
                      </a:r>
                      <a:endParaRPr lang="en-GB" sz="105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n-US" sz="1050" b="0" dirty="0">
                          <a:effectLst/>
                        </a:rPr>
                        <a:t>10 (63)</a:t>
                      </a:r>
                      <a:endParaRPr lang="en-GB"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n-US" sz="1050" b="0" dirty="0">
                          <a:effectLst/>
                        </a:rPr>
                        <a:t>13 (81)</a:t>
                      </a:r>
                      <a:endParaRPr lang="en-GB"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n-US" sz="1050" b="0" dirty="0">
                          <a:effectLst/>
                        </a:rPr>
                        <a:t>7 (70)</a:t>
                      </a:r>
                      <a:endParaRPr lang="en-GB"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n-US" sz="1050" b="0" dirty="0">
                          <a:effectLst/>
                        </a:rPr>
                        <a:t>6 (60)</a:t>
                      </a:r>
                      <a:endParaRPr lang="en-GB"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78122405"/>
                  </a:ext>
                </a:extLst>
              </a:tr>
              <a:tr h="101733">
                <a:tc gridSpan="5">
                  <a:txBody>
                    <a:bodyPr/>
                    <a:lstStyle/>
                    <a:p>
                      <a:pPr algn="just">
                        <a:lnSpc>
                          <a:spcPct val="115000"/>
                        </a:lnSpc>
                        <a:spcAft>
                          <a:spcPts val="0"/>
                        </a:spcAft>
                      </a:pPr>
                      <a:r>
                        <a:rPr lang="en-US" sz="1050" b="0" dirty="0">
                          <a:solidFill>
                            <a:schemeClr val="tx1"/>
                          </a:solidFill>
                          <a:effectLst/>
                        </a:rPr>
                        <a:t>HBV DNA (LLOQ 5 IU/mL), n (%) </a:t>
                      </a:r>
                      <a:endParaRPr lang="en-GB" sz="105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a:lnSpc>
                          <a:spcPct val="115000"/>
                        </a:lnSpc>
                        <a:spcAft>
                          <a:spcPts val="0"/>
                        </a:spcAft>
                      </a:pPr>
                      <a:endParaRPr lang="en-GB"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en-GB"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en-GB"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en-GB"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1330355"/>
                  </a:ext>
                </a:extLst>
              </a:tr>
              <a:tr h="101733">
                <a:tc>
                  <a:txBody>
                    <a:bodyPr/>
                    <a:lstStyle/>
                    <a:p>
                      <a:pPr algn="just">
                        <a:lnSpc>
                          <a:spcPct val="115000"/>
                        </a:lnSpc>
                        <a:spcAft>
                          <a:spcPts val="0"/>
                        </a:spcAft>
                        <a:tabLst>
                          <a:tab pos="95250" algn="l"/>
                        </a:tabLst>
                      </a:pPr>
                      <a:r>
                        <a:rPr lang="en-US" sz="1050" b="0" dirty="0">
                          <a:solidFill>
                            <a:schemeClr val="tx1"/>
                          </a:solidFill>
                          <a:effectLst/>
                        </a:rPr>
                        <a:t>	TD</a:t>
                      </a:r>
                      <a:endParaRPr lang="en-GB" sz="105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n-US" sz="1050" b="0" dirty="0">
                          <a:effectLst/>
                        </a:rPr>
                        <a:t>6 (38)</a:t>
                      </a:r>
                      <a:endParaRPr lang="en-GB"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n-US" sz="1050" b="0" dirty="0">
                          <a:effectLst/>
                        </a:rPr>
                        <a:t>1 (6)</a:t>
                      </a:r>
                      <a:endParaRPr lang="en-GB"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n-US" sz="1050" b="0" dirty="0">
                          <a:effectLst/>
                        </a:rPr>
                        <a:t>2 (20)</a:t>
                      </a:r>
                      <a:endParaRPr lang="en-GB"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n-US" sz="1050" b="0" dirty="0">
                          <a:effectLst/>
                        </a:rPr>
                        <a:t>3 (30)</a:t>
                      </a:r>
                      <a:endParaRPr lang="en-GB"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17086834"/>
                  </a:ext>
                </a:extLst>
              </a:tr>
              <a:tr h="101733">
                <a:tc>
                  <a:txBody>
                    <a:bodyPr/>
                    <a:lstStyle/>
                    <a:p>
                      <a:pPr algn="just">
                        <a:lnSpc>
                          <a:spcPct val="115000"/>
                        </a:lnSpc>
                        <a:spcAft>
                          <a:spcPts val="0"/>
                        </a:spcAft>
                        <a:tabLst>
                          <a:tab pos="95250" algn="l"/>
                        </a:tabLst>
                      </a:pPr>
                      <a:r>
                        <a:rPr lang="en-US" sz="1050" b="0" dirty="0">
                          <a:solidFill>
                            <a:schemeClr val="tx1"/>
                          </a:solidFill>
                          <a:effectLst/>
                        </a:rPr>
                        <a:t>	TND</a:t>
                      </a:r>
                      <a:endParaRPr lang="en-GB" sz="105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050" b="0" dirty="0">
                          <a:effectLst/>
                        </a:rPr>
                        <a:t>10 (63)</a:t>
                      </a:r>
                      <a:endParaRPr lang="en-GB"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050" b="0" dirty="0">
                          <a:effectLst/>
                        </a:rPr>
                        <a:t>15 (94)</a:t>
                      </a:r>
                      <a:endParaRPr lang="en-GB"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050" b="0" dirty="0">
                          <a:effectLst/>
                        </a:rPr>
                        <a:t>8 (80)</a:t>
                      </a:r>
                      <a:endParaRPr lang="en-GB"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050" b="0" dirty="0">
                          <a:effectLst/>
                        </a:rPr>
                        <a:t>7 (70)</a:t>
                      </a:r>
                      <a:endParaRPr lang="en-GB"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3075174"/>
                  </a:ext>
                </a:extLst>
              </a:tr>
              <a:tr h="101733">
                <a:tc gridSpan="5">
                  <a:txBody>
                    <a:bodyPr/>
                    <a:lstStyle/>
                    <a:p>
                      <a:pPr algn="just">
                        <a:lnSpc>
                          <a:spcPct val="115000"/>
                        </a:lnSpc>
                        <a:spcAft>
                          <a:spcPts val="0"/>
                        </a:spcAft>
                      </a:pPr>
                      <a:r>
                        <a:rPr lang="en-US" sz="1050" b="0" dirty="0">
                          <a:solidFill>
                            <a:schemeClr val="tx1"/>
                          </a:solidFill>
                          <a:effectLst/>
                        </a:rPr>
                        <a:t>HBV </a:t>
                      </a:r>
                      <a:r>
                        <a:rPr lang="en-US" sz="1050" b="0" dirty="0" err="1">
                          <a:solidFill>
                            <a:schemeClr val="tx1"/>
                          </a:solidFill>
                          <a:effectLst/>
                        </a:rPr>
                        <a:t>pgRNA</a:t>
                      </a:r>
                      <a:r>
                        <a:rPr lang="en-US" sz="1050" b="0" dirty="0">
                          <a:solidFill>
                            <a:schemeClr val="tx1"/>
                          </a:solidFill>
                          <a:effectLst/>
                        </a:rPr>
                        <a:t> (LLOQ 35 U/mL), n (%)</a:t>
                      </a:r>
                      <a:endParaRPr lang="en-GB" sz="105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a:lnSpc>
                          <a:spcPct val="115000"/>
                        </a:lnSpc>
                        <a:spcAft>
                          <a:spcPts val="0"/>
                        </a:spcAft>
                      </a:pPr>
                      <a:endParaRPr lang="en-GB"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en-GB"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en-GB"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en-GB"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833627"/>
                  </a:ext>
                </a:extLst>
              </a:tr>
              <a:tr h="101733">
                <a:tc>
                  <a:txBody>
                    <a:bodyPr/>
                    <a:lstStyle/>
                    <a:p>
                      <a:pPr algn="just">
                        <a:lnSpc>
                          <a:spcPct val="115000"/>
                        </a:lnSpc>
                        <a:spcAft>
                          <a:spcPts val="0"/>
                        </a:spcAft>
                        <a:tabLst>
                          <a:tab pos="95250" algn="l"/>
                        </a:tabLst>
                      </a:pPr>
                      <a:r>
                        <a:rPr lang="en-US" sz="1050" b="0" dirty="0">
                          <a:solidFill>
                            <a:schemeClr val="tx1"/>
                          </a:solidFill>
                          <a:effectLst/>
                        </a:rPr>
                        <a:t>	&lt;LLOQ</a:t>
                      </a:r>
                      <a:endParaRPr lang="en-GB" sz="105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n-US" sz="1050" b="0" dirty="0">
                          <a:effectLst/>
                        </a:rPr>
                        <a:t>13 (81)</a:t>
                      </a:r>
                      <a:endParaRPr lang="en-GB"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050" b="0" dirty="0">
                          <a:effectLst/>
                        </a:rPr>
                        <a:t>15 (94)</a:t>
                      </a:r>
                      <a:endParaRPr lang="en-GB"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050" b="0" dirty="0">
                          <a:effectLst/>
                        </a:rPr>
                        <a:t>9 (90)</a:t>
                      </a:r>
                      <a:endParaRPr lang="en-GB"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050" b="0" dirty="0">
                          <a:effectLst/>
                        </a:rPr>
                        <a:t>10 (100)</a:t>
                      </a:r>
                      <a:endParaRPr lang="en-GB"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9171205"/>
                  </a:ext>
                </a:extLst>
              </a:tr>
              <a:tr h="101733">
                <a:tc>
                  <a:txBody>
                    <a:bodyPr/>
                    <a:lstStyle/>
                    <a:p>
                      <a:pPr algn="just">
                        <a:lnSpc>
                          <a:spcPct val="115000"/>
                        </a:lnSpc>
                        <a:spcAft>
                          <a:spcPts val="0"/>
                        </a:spcAft>
                        <a:tabLst>
                          <a:tab pos="95250" algn="l"/>
                        </a:tabLst>
                      </a:pPr>
                      <a:endParaRPr lang="en-GB" sz="105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endParaRPr lang="en-GB"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endParaRPr lang="en-GB"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endParaRPr lang="en-GB"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endParaRPr lang="en-GB"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9526724"/>
                  </a:ext>
                </a:extLst>
              </a:tr>
              <a:tr h="101733">
                <a:tc>
                  <a:txBody>
                    <a:bodyPr/>
                    <a:lstStyle/>
                    <a:p>
                      <a:pPr algn="just">
                        <a:lnSpc>
                          <a:spcPct val="115000"/>
                        </a:lnSpc>
                        <a:spcAft>
                          <a:spcPts val="0"/>
                        </a:spcAft>
                        <a:tabLst>
                          <a:tab pos="95250" algn="l"/>
                        </a:tabLst>
                      </a:pPr>
                      <a:r>
                        <a:rPr lang="en-US" sz="1050" b="0" dirty="0">
                          <a:solidFill>
                            <a:schemeClr val="tx1"/>
                          </a:solidFill>
                          <a:effectLst/>
                        </a:rPr>
                        <a:t>HBcrAg, mean (SD) in Log</a:t>
                      </a:r>
                      <a:r>
                        <a:rPr lang="en-US" sz="1050" b="0" baseline="-25000" dirty="0">
                          <a:solidFill>
                            <a:schemeClr val="tx1"/>
                          </a:solidFill>
                          <a:effectLst/>
                        </a:rPr>
                        <a:t>10</a:t>
                      </a:r>
                      <a:r>
                        <a:rPr lang="en-US" sz="1050" b="0" dirty="0">
                          <a:solidFill>
                            <a:schemeClr val="tx1"/>
                          </a:solidFill>
                          <a:effectLst/>
                        </a:rPr>
                        <a:t> kU/mL</a:t>
                      </a:r>
                      <a:endParaRPr lang="en-GB" sz="105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n-US" sz="1050" b="0" dirty="0">
                          <a:effectLst/>
                        </a:rPr>
                        <a:t>0.29 (0.90)</a:t>
                      </a:r>
                      <a:endParaRPr lang="en-GB"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n-US" sz="1050" b="0" dirty="0">
                          <a:effectLst/>
                        </a:rPr>
                        <a:t>0.23 (0.81)</a:t>
                      </a:r>
                      <a:endParaRPr lang="en-GB"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n-US" sz="1050" b="0" dirty="0">
                          <a:effectLst/>
                        </a:rPr>
                        <a:t>0.54 (0.70)</a:t>
                      </a:r>
                      <a:endParaRPr lang="en-GB"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n-US" sz="1050" b="0" dirty="0">
                          <a:effectLst/>
                        </a:rPr>
                        <a:t>0.38 (0.87)</a:t>
                      </a:r>
                      <a:endParaRPr lang="en-GB"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45302662"/>
                  </a:ext>
                </a:extLst>
              </a:tr>
              <a:tr h="101733">
                <a:tc>
                  <a:txBody>
                    <a:bodyPr/>
                    <a:lstStyle/>
                    <a:p>
                      <a:pPr algn="just">
                        <a:lnSpc>
                          <a:spcPct val="115000"/>
                        </a:lnSpc>
                        <a:spcAft>
                          <a:spcPts val="0"/>
                        </a:spcAft>
                      </a:pPr>
                      <a:r>
                        <a:rPr lang="en-US" sz="1050" b="0" dirty="0">
                          <a:solidFill>
                            <a:schemeClr val="tx1"/>
                          </a:solidFill>
                          <a:effectLst/>
                        </a:rPr>
                        <a:t>HBsAg, mean (SD) in Log</a:t>
                      </a:r>
                      <a:r>
                        <a:rPr lang="en-US" sz="1050" b="0" baseline="-25000" dirty="0">
                          <a:solidFill>
                            <a:schemeClr val="tx1"/>
                          </a:solidFill>
                          <a:effectLst/>
                        </a:rPr>
                        <a:t>10</a:t>
                      </a:r>
                      <a:r>
                        <a:rPr lang="en-US" sz="1050" b="0" dirty="0">
                          <a:solidFill>
                            <a:schemeClr val="tx1"/>
                          </a:solidFill>
                          <a:effectLst/>
                        </a:rPr>
                        <a:t> IU/mL</a:t>
                      </a:r>
                      <a:endParaRPr lang="en-GB" sz="105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050" b="0" dirty="0">
                          <a:effectLst/>
                        </a:rPr>
                        <a:t>2.99 (0.56)</a:t>
                      </a:r>
                      <a:endParaRPr lang="en-GB"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050" b="0" dirty="0">
                          <a:effectLst/>
                        </a:rPr>
                        <a:t>3.09 (0.55)</a:t>
                      </a:r>
                      <a:endParaRPr lang="en-GB"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050" b="0" dirty="0">
                          <a:effectLst/>
                        </a:rPr>
                        <a:t>3.35 (0.65)</a:t>
                      </a:r>
                      <a:endParaRPr lang="en-GB"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050" b="0" dirty="0">
                          <a:effectLst/>
                        </a:rPr>
                        <a:t>3.35 (0.64)</a:t>
                      </a:r>
                      <a:endParaRPr lang="en-GB"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8162666"/>
                  </a:ext>
                </a:extLst>
              </a:tr>
              <a:tr h="101733">
                <a:tc>
                  <a:txBody>
                    <a:bodyPr/>
                    <a:lstStyle/>
                    <a:p>
                      <a:pPr algn="just">
                        <a:lnSpc>
                          <a:spcPct val="115000"/>
                        </a:lnSpc>
                        <a:spcAft>
                          <a:spcPts val="0"/>
                        </a:spcAft>
                        <a:tabLst>
                          <a:tab pos="95250" algn="l"/>
                        </a:tabLst>
                      </a:pPr>
                      <a:r>
                        <a:rPr lang="en-US" sz="1050" b="0" dirty="0">
                          <a:solidFill>
                            <a:schemeClr val="tx1"/>
                          </a:solidFill>
                          <a:effectLst/>
                        </a:rPr>
                        <a:t>ALT, mean (SD) in U/L</a:t>
                      </a:r>
                      <a:endParaRPr lang="en-GB" sz="105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n-US" sz="1050" b="0" dirty="0">
                          <a:effectLst/>
                        </a:rPr>
                        <a:t>27 (14)</a:t>
                      </a:r>
                      <a:endParaRPr lang="en-GB"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n-US" sz="1050" b="0" dirty="0">
                          <a:effectLst/>
                        </a:rPr>
                        <a:t>22 (7)</a:t>
                      </a:r>
                      <a:endParaRPr lang="en-GB"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n-US" sz="1050" b="0" dirty="0">
                          <a:effectLst/>
                        </a:rPr>
                        <a:t>21 (10)</a:t>
                      </a:r>
                      <a:endParaRPr lang="en-GB"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n-US" sz="1050" b="0" dirty="0">
                          <a:effectLst/>
                        </a:rPr>
                        <a:t>21 (12)</a:t>
                      </a:r>
                      <a:endParaRPr lang="en-GB" sz="105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2392129"/>
                  </a:ext>
                </a:extLst>
              </a:tr>
            </a:tbl>
          </a:graphicData>
        </a:graphic>
      </p:graphicFrame>
      <p:pic>
        <p:nvPicPr>
          <p:cNvPr id="11" name="Picture 10">
            <a:hlinkClick r:id="rId3" action="ppaction://hlinksldjump"/>
            <a:extLst>
              <a:ext uri="{FF2B5EF4-FFF2-40B4-BE49-F238E27FC236}">
                <a16:creationId xmlns:a16="http://schemas.microsoft.com/office/drawing/2014/main" id="{A66F2E32-A27E-4859-A3FC-C8614C5D8A4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8662" y="460465"/>
            <a:ext cx="361460" cy="357974"/>
          </a:xfrm>
          <a:prstGeom prst="rect">
            <a:avLst/>
          </a:prstGeom>
        </p:spPr>
      </p:pic>
    </p:spTree>
    <p:extLst>
      <p:ext uri="{BB962C8B-B14F-4D97-AF65-F5344CB8AC3E}">
        <p14:creationId xmlns:p14="http://schemas.microsoft.com/office/powerpoint/2010/main" val="1366934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966121-9ED2-4A2D-A88C-3D2A60C0DE23}"/>
              </a:ext>
            </a:extLst>
          </p:cNvPr>
          <p:cNvSpPr>
            <a:spLocks noGrp="1"/>
          </p:cNvSpPr>
          <p:nvPr>
            <p:ph type="title"/>
          </p:nvPr>
        </p:nvSpPr>
        <p:spPr/>
        <p:txBody>
          <a:bodyPr/>
          <a:lstStyle/>
          <a:p>
            <a:r>
              <a:rPr lang="pt-BR" dirty="0"/>
              <a:t>4. HBV: clinical</a:t>
            </a:r>
          </a:p>
        </p:txBody>
      </p:sp>
      <p:sp>
        <p:nvSpPr>
          <p:cNvPr id="5" name="Text Placeholder 4">
            <a:extLst>
              <a:ext uri="{FF2B5EF4-FFF2-40B4-BE49-F238E27FC236}">
                <a16:creationId xmlns:a16="http://schemas.microsoft.com/office/drawing/2014/main" id="{2F72C304-27F8-4808-B56A-DBB0E3A38309}"/>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7290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3" y="1340769"/>
            <a:ext cx="5125960" cy="4622400"/>
          </a:xfrm>
        </p:spPr>
        <p:txBody>
          <a:bodyPr/>
          <a:lstStyle/>
          <a:p>
            <a:pPr marL="0" indent="0">
              <a:buNone/>
            </a:pPr>
            <a:r>
              <a:rPr lang="en-US" b="1" dirty="0">
                <a:solidFill>
                  <a:schemeClr val="bg1"/>
                </a:solidFill>
                <a:highlight>
                  <a:srgbClr val="004A86"/>
                </a:highlight>
              </a:rPr>
              <a:t>BACKGROUND &amp; AIMS</a:t>
            </a:r>
            <a:r>
              <a:rPr lang="en-US" dirty="0"/>
              <a:t> </a:t>
            </a:r>
          </a:p>
          <a:p>
            <a:r>
              <a:rPr lang="en-GB" dirty="0"/>
              <a:t>Studies suggest that TDF treatment may be associated with a significantly lower risk of HCC compared with ETV in patients with CHB</a:t>
            </a:r>
          </a:p>
          <a:p>
            <a:r>
              <a:rPr lang="en-GB" b="1" dirty="0"/>
              <a:t>AIM</a:t>
            </a:r>
            <a:r>
              <a:rPr lang="en-GB" dirty="0"/>
              <a:t>: to compare TDF and ETV on recurrence-free and overall survival among patients after curative hepatectomy for HBV-related HCC</a:t>
            </a:r>
          </a:p>
        </p:txBody>
      </p:sp>
      <p:sp>
        <p:nvSpPr>
          <p:cNvPr id="10" name="Content Placeholder 9">
            <a:extLst>
              <a:ext uri="{FF2B5EF4-FFF2-40B4-BE49-F238E27FC236}">
                <a16:creationId xmlns:a16="http://schemas.microsoft.com/office/drawing/2014/main" id="{4CCE48D7-5BEF-410B-8984-D5FC7E81995E}"/>
              </a:ext>
            </a:extLst>
          </p:cNvPr>
          <p:cNvSpPr>
            <a:spLocks noGrp="1"/>
          </p:cNvSpPr>
          <p:nvPr>
            <p:ph sz="half" idx="2"/>
          </p:nvPr>
        </p:nvSpPr>
        <p:spPr>
          <a:xfrm>
            <a:off x="5851072" y="1304926"/>
            <a:ext cx="5795428" cy="5501582"/>
          </a:xfrm>
        </p:spPr>
        <p:txBody>
          <a:bodyPr vert="horz" lIns="91440" tIns="45720" rIns="91440" bIns="45720" rtlCol="0" anchor="t">
            <a:noAutofit/>
          </a:bodyPr>
          <a:lstStyle/>
          <a:p>
            <a:pPr marL="0" indent="0">
              <a:buNone/>
            </a:pPr>
            <a:r>
              <a:rPr lang="en-GB" b="1" dirty="0">
                <a:solidFill>
                  <a:schemeClr val="bg1"/>
                </a:solidFill>
                <a:highlight>
                  <a:srgbClr val="004A86"/>
                </a:highlight>
              </a:rPr>
              <a:t>METHODS</a:t>
            </a:r>
          </a:p>
          <a:p>
            <a:r>
              <a:rPr lang="en-US" dirty="0"/>
              <a:t>Historical cohort study of 1,695 consecutive patients in Korea between 2010 and 2018</a:t>
            </a:r>
          </a:p>
          <a:p>
            <a:r>
              <a:rPr lang="en-US" dirty="0"/>
              <a:t>After curative hepatectomy for HBV-related HCC (BCLC stage 0 or A), patients received NA therapy</a:t>
            </a:r>
          </a:p>
          <a:p>
            <a:pPr lvl="1"/>
            <a:r>
              <a:rPr lang="en-US" dirty="0"/>
              <a:t>ETV (n=813)</a:t>
            </a:r>
          </a:p>
          <a:p>
            <a:pPr lvl="1"/>
            <a:r>
              <a:rPr lang="en-US" dirty="0"/>
              <a:t>TDF (n=882)</a:t>
            </a:r>
          </a:p>
          <a:p>
            <a:r>
              <a:rPr lang="en-US" dirty="0"/>
              <a:t>Recurrence-free and overall survival were compared between groups</a:t>
            </a:r>
          </a:p>
          <a:p>
            <a:pPr lvl="1"/>
            <a:r>
              <a:rPr lang="en-US" dirty="0"/>
              <a:t>Propensity score-matched analysis</a:t>
            </a:r>
          </a:p>
          <a:p>
            <a:pPr lvl="1"/>
            <a:r>
              <a:rPr lang="en-US" dirty="0"/>
              <a:t>Multivariable-adjusted Cox regression analysis</a:t>
            </a:r>
            <a:endParaRPr lang="en-GB" dirty="0"/>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565333" cy="769620"/>
          </a:xfrm>
        </p:spPr>
        <p:txBody>
          <a:bodyPr>
            <a:noAutofit/>
          </a:bodyPr>
          <a:lstStyle/>
          <a:p>
            <a:r>
              <a:rPr lang="en-GB" sz="2400" dirty="0"/>
              <a:t>Tenofovir vs entecavir on post-operative recurrence-free and overall survival of patients with hepatitis B virus-related hepatocellular carcinoma</a:t>
            </a:r>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fr-FR" dirty="0"/>
              <a:t>Choi J, et al. DILC 2020; AS094</a:t>
            </a:r>
          </a:p>
        </p:txBody>
      </p:sp>
      <p:cxnSp>
        <p:nvCxnSpPr>
          <p:cNvPr id="39" name="Straight Connector 38">
            <a:extLst>
              <a:ext uri="{FF2B5EF4-FFF2-40B4-BE49-F238E27FC236}">
                <a16:creationId xmlns:a16="http://schemas.microsoft.com/office/drawing/2014/main" id="{F302DD53-0F85-41B9-9BD1-FF09EDA0F149}"/>
              </a:ext>
            </a:extLst>
          </p:cNvPr>
          <p:cNvCxnSpPr>
            <a:cxnSpLocks/>
          </p:cNvCxnSpPr>
          <p:nvPr/>
        </p:nvCxnSpPr>
        <p:spPr>
          <a:xfrm>
            <a:off x="5762847" y="1338263"/>
            <a:ext cx="0" cy="49911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a:hlinkClick r:id="rId3" action="ppaction://hlinksldjump"/>
            <a:extLst>
              <a:ext uri="{FF2B5EF4-FFF2-40B4-BE49-F238E27FC236}">
                <a16:creationId xmlns:a16="http://schemas.microsoft.com/office/drawing/2014/main" id="{6C8C5232-DB6E-4407-AA64-D48EB2BF2DC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8662" y="460465"/>
            <a:ext cx="361460" cy="357974"/>
          </a:xfrm>
          <a:prstGeom prst="rect">
            <a:avLst/>
          </a:prstGeom>
        </p:spPr>
      </p:pic>
    </p:spTree>
    <p:extLst>
      <p:ext uri="{BB962C8B-B14F-4D97-AF65-F5344CB8AC3E}">
        <p14:creationId xmlns:p14="http://schemas.microsoft.com/office/powerpoint/2010/main" val="3920241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4" y="1340768"/>
            <a:ext cx="4766704" cy="4892821"/>
          </a:xfrm>
        </p:spPr>
        <p:txBody>
          <a:bodyPr/>
          <a:lstStyle/>
          <a:p>
            <a:pPr marL="0" indent="0">
              <a:buNone/>
            </a:pPr>
            <a:r>
              <a:rPr lang="en-US" sz="1900" b="1" dirty="0">
                <a:solidFill>
                  <a:schemeClr val="bg1"/>
                </a:solidFill>
                <a:highlight>
                  <a:srgbClr val="004A86"/>
                </a:highlight>
              </a:rPr>
              <a:t>RESULTS</a:t>
            </a:r>
          </a:p>
          <a:p>
            <a:pPr marL="0" indent="0">
              <a:buNone/>
            </a:pPr>
            <a:endParaRPr lang="en-US" b="1" dirty="0">
              <a:solidFill>
                <a:schemeClr val="bg1"/>
              </a:solidFill>
            </a:endParaRP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547048" cy="769620"/>
          </a:xfrm>
        </p:spPr>
        <p:txBody>
          <a:bodyPr>
            <a:noAutofit/>
          </a:bodyPr>
          <a:lstStyle/>
          <a:p>
            <a:r>
              <a:rPr lang="en-GB" sz="2400" dirty="0"/>
              <a:t>Tenofovir vs entecavir on post-operative recurrence-free and overall survival of patients with hepatitis B virus-related hepatocellular carcinoma</a:t>
            </a:r>
            <a:endParaRPr lang="en-GB" sz="32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a:xfrm>
            <a:off x="6567" y="6479931"/>
            <a:ext cx="10025871" cy="376990"/>
          </a:xfrm>
        </p:spPr>
        <p:txBody>
          <a:bodyPr/>
          <a:lstStyle/>
          <a:p>
            <a:r>
              <a:rPr lang="fr-FR" dirty="0"/>
              <a:t>*</a:t>
            </a:r>
            <a:r>
              <a:rPr lang="en-US" dirty="0"/>
              <a:t>567 pairs of patients</a:t>
            </a:r>
            <a:endParaRPr lang="fr-FR" dirty="0"/>
          </a:p>
          <a:p>
            <a:r>
              <a:rPr lang="fr-FR" dirty="0"/>
              <a:t>Choi J, et al. DILC 2020; AS094</a:t>
            </a:r>
          </a:p>
        </p:txBody>
      </p:sp>
      <p:sp>
        <p:nvSpPr>
          <p:cNvPr id="78" name="Content Placeholder 9">
            <a:extLst>
              <a:ext uri="{FF2B5EF4-FFF2-40B4-BE49-F238E27FC236}">
                <a16:creationId xmlns:a16="http://schemas.microsoft.com/office/drawing/2014/main" id="{B8629D75-F701-41DC-B3C9-499D64AF03AF}"/>
              </a:ext>
            </a:extLst>
          </p:cNvPr>
          <p:cNvSpPr>
            <a:spLocks noGrp="1"/>
          </p:cNvSpPr>
          <p:nvPr>
            <p:ph sz="half" idx="2"/>
          </p:nvPr>
        </p:nvSpPr>
        <p:spPr>
          <a:xfrm>
            <a:off x="454909" y="5612908"/>
            <a:ext cx="11163288" cy="759210"/>
          </a:xfrm>
        </p:spPr>
        <p:txBody>
          <a:bodyPr/>
          <a:lstStyle/>
          <a:p>
            <a:pPr marL="0" indent="0">
              <a:buNone/>
            </a:pPr>
            <a:r>
              <a:rPr lang="en-GB" sz="1900" b="1" dirty="0">
                <a:solidFill>
                  <a:schemeClr val="bg1"/>
                </a:solidFill>
                <a:highlight>
                  <a:srgbClr val="004A86"/>
                </a:highlight>
              </a:rPr>
              <a:t>CONCLUSION</a:t>
            </a:r>
            <a:r>
              <a:rPr lang="en-US" sz="1900" dirty="0"/>
              <a:t> Among patients who undergo curative hepatectomy for HBV-related HCC, TDF therapy was associated with significantly better recurrence-free and overall survival vs ETV therapy</a:t>
            </a:r>
            <a:endParaRPr lang="en-GB" sz="1900" dirty="0"/>
          </a:p>
        </p:txBody>
      </p:sp>
      <p:sp>
        <p:nvSpPr>
          <p:cNvPr id="39" name="Content Placeholder 1">
            <a:extLst>
              <a:ext uri="{FF2B5EF4-FFF2-40B4-BE49-F238E27FC236}">
                <a16:creationId xmlns:a16="http://schemas.microsoft.com/office/drawing/2014/main" id="{B40B8F3D-3FF5-49A0-AB8F-4037660FC592}"/>
              </a:ext>
            </a:extLst>
          </p:cNvPr>
          <p:cNvSpPr txBox="1">
            <a:spLocks/>
          </p:cNvSpPr>
          <p:nvPr/>
        </p:nvSpPr>
        <p:spPr>
          <a:xfrm>
            <a:off x="423863" y="1740625"/>
            <a:ext cx="6673773" cy="4123577"/>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Mean age among patients was 54.8 years</a:t>
            </a:r>
            <a:b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and 1,294 (76.3%) were male</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HCC recurrence was significantly less with TDF </a:t>
            </a:r>
            <a:b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than with ETV (figure) </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Median duration of follow-up: 37.6 months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Overall mortality was significantly lower with</a:t>
            </a:r>
            <a:b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TDF than with ETV</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PS-matched analysis: p=0.03</a:t>
            </a: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Multivariable analysis: HR 0.62; </a:t>
            </a:r>
            <a:b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95% CI 0.44−0.88; p=0.01</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TDF therapy was an independent protective factor</a:t>
            </a:r>
            <a:b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for both early and late HCC recurrence</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44" name="Straight Connector 43">
            <a:extLst>
              <a:ext uri="{FF2B5EF4-FFF2-40B4-BE49-F238E27FC236}">
                <a16:creationId xmlns:a16="http://schemas.microsoft.com/office/drawing/2014/main" id="{BE2D2AE5-ADF3-47CF-8B27-D5F10C4BEAD9}"/>
              </a:ext>
            </a:extLst>
          </p:cNvPr>
          <p:cNvCxnSpPr>
            <a:cxnSpLocks/>
          </p:cNvCxnSpPr>
          <p:nvPr/>
        </p:nvCxnSpPr>
        <p:spPr>
          <a:xfrm flipH="1">
            <a:off x="423863" y="5600677"/>
            <a:ext cx="11163298"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31C665A-4DAA-44CE-9E50-A41FC98877FD}"/>
              </a:ext>
            </a:extLst>
          </p:cNvPr>
          <p:cNvSpPr txBox="1"/>
          <p:nvPr/>
        </p:nvSpPr>
        <p:spPr>
          <a:xfrm>
            <a:off x="6402277" y="1401103"/>
            <a:ext cx="536396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Recurrence-free survival in the PS-matched* patients</a:t>
            </a:r>
          </a:p>
        </p:txBody>
      </p:sp>
      <p:sp>
        <p:nvSpPr>
          <p:cNvPr id="8" name="TextBox 7">
            <a:extLst>
              <a:ext uri="{FF2B5EF4-FFF2-40B4-BE49-F238E27FC236}">
                <a16:creationId xmlns:a16="http://schemas.microsoft.com/office/drawing/2014/main" id="{253431AD-9CEE-4DE3-898D-276994F3410F}"/>
              </a:ext>
            </a:extLst>
          </p:cNvPr>
          <p:cNvSpPr txBox="1"/>
          <p:nvPr/>
        </p:nvSpPr>
        <p:spPr>
          <a:xfrm rot="16200000">
            <a:off x="5441121" y="2974928"/>
            <a:ext cx="246253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Recurrence-free survival (%)</a:t>
            </a:r>
          </a:p>
        </p:txBody>
      </p:sp>
      <p:sp>
        <p:nvSpPr>
          <p:cNvPr id="15" name="TextBox 14">
            <a:extLst>
              <a:ext uri="{FF2B5EF4-FFF2-40B4-BE49-F238E27FC236}">
                <a16:creationId xmlns:a16="http://schemas.microsoft.com/office/drawing/2014/main" id="{476BC29B-2C6C-476B-97CA-77A91DC0A597}"/>
              </a:ext>
            </a:extLst>
          </p:cNvPr>
          <p:cNvSpPr txBox="1"/>
          <p:nvPr/>
        </p:nvSpPr>
        <p:spPr>
          <a:xfrm>
            <a:off x="8802332" y="4830473"/>
            <a:ext cx="118147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Time (years)</a:t>
            </a:r>
          </a:p>
        </p:txBody>
      </p:sp>
      <p:sp>
        <p:nvSpPr>
          <p:cNvPr id="16" name="TextBox 15">
            <a:extLst>
              <a:ext uri="{FF2B5EF4-FFF2-40B4-BE49-F238E27FC236}">
                <a16:creationId xmlns:a16="http://schemas.microsoft.com/office/drawing/2014/main" id="{CAE5C22C-565A-4CBC-B38E-9668B1001821}"/>
              </a:ext>
            </a:extLst>
          </p:cNvPr>
          <p:cNvSpPr txBox="1"/>
          <p:nvPr/>
        </p:nvSpPr>
        <p:spPr>
          <a:xfrm>
            <a:off x="10407264" y="4639698"/>
            <a:ext cx="28405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4</a:t>
            </a:r>
          </a:p>
        </p:txBody>
      </p:sp>
      <p:sp>
        <p:nvSpPr>
          <p:cNvPr id="17" name="TextBox 16">
            <a:extLst>
              <a:ext uri="{FF2B5EF4-FFF2-40B4-BE49-F238E27FC236}">
                <a16:creationId xmlns:a16="http://schemas.microsoft.com/office/drawing/2014/main" id="{9301F59B-74E9-4C3D-99B0-53F5BDB02635}"/>
              </a:ext>
            </a:extLst>
          </p:cNvPr>
          <p:cNvSpPr txBox="1"/>
          <p:nvPr/>
        </p:nvSpPr>
        <p:spPr>
          <a:xfrm>
            <a:off x="9584935" y="4639698"/>
            <a:ext cx="28405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3</a:t>
            </a:r>
          </a:p>
        </p:txBody>
      </p:sp>
      <p:sp>
        <p:nvSpPr>
          <p:cNvPr id="18" name="TextBox 17">
            <a:extLst>
              <a:ext uri="{FF2B5EF4-FFF2-40B4-BE49-F238E27FC236}">
                <a16:creationId xmlns:a16="http://schemas.microsoft.com/office/drawing/2014/main" id="{3554527D-3C01-4EEC-9A3C-EF91F637D201}"/>
              </a:ext>
            </a:extLst>
          </p:cNvPr>
          <p:cNvSpPr txBox="1"/>
          <p:nvPr/>
        </p:nvSpPr>
        <p:spPr>
          <a:xfrm>
            <a:off x="8762606" y="4639698"/>
            <a:ext cx="28405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2</a:t>
            </a:r>
          </a:p>
        </p:txBody>
      </p:sp>
      <p:sp>
        <p:nvSpPr>
          <p:cNvPr id="19" name="TextBox 18">
            <a:extLst>
              <a:ext uri="{FF2B5EF4-FFF2-40B4-BE49-F238E27FC236}">
                <a16:creationId xmlns:a16="http://schemas.microsoft.com/office/drawing/2014/main" id="{3A618349-4F1B-4BDA-AF04-E037024FA797}"/>
              </a:ext>
            </a:extLst>
          </p:cNvPr>
          <p:cNvSpPr txBox="1"/>
          <p:nvPr/>
        </p:nvSpPr>
        <p:spPr>
          <a:xfrm>
            <a:off x="7940277" y="4639698"/>
            <a:ext cx="28405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1</a:t>
            </a:r>
          </a:p>
        </p:txBody>
      </p:sp>
      <p:sp>
        <p:nvSpPr>
          <p:cNvPr id="20" name="TextBox 19">
            <a:extLst>
              <a:ext uri="{FF2B5EF4-FFF2-40B4-BE49-F238E27FC236}">
                <a16:creationId xmlns:a16="http://schemas.microsoft.com/office/drawing/2014/main" id="{D2F12B95-5B7E-4541-B714-0C7AF241D6EB}"/>
              </a:ext>
            </a:extLst>
          </p:cNvPr>
          <p:cNvSpPr txBox="1"/>
          <p:nvPr/>
        </p:nvSpPr>
        <p:spPr>
          <a:xfrm>
            <a:off x="7186615" y="4639698"/>
            <a:ext cx="28405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0</a:t>
            </a:r>
          </a:p>
        </p:txBody>
      </p:sp>
      <p:sp>
        <p:nvSpPr>
          <p:cNvPr id="21" name="TextBox 20">
            <a:extLst>
              <a:ext uri="{FF2B5EF4-FFF2-40B4-BE49-F238E27FC236}">
                <a16:creationId xmlns:a16="http://schemas.microsoft.com/office/drawing/2014/main" id="{0C13D536-C479-4A61-A37D-5D57DE8585CB}"/>
              </a:ext>
            </a:extLst>
          </p:cNvPr>
          <p:cNvSpPr txBox="1"/>
          <p:nvPr/>
        </p:nvSpPr>
        <p:spPr>
          <a:xfrm>
            <a:off x="11229594" y="4639698"/>
            <a:ext cx="28405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5</a:t>
            </a:r>
          </a:p>
        </p:txBody>
      </p:sp>
      <p:sp>
        <p:nvSpPr>
          <p:cNvPr id="22" name="TextBox 21">
            <a:extLst>
              <a:ext uri="{FF2B5EF4-FFF2-40B4-BE49-F238E27FC236}">
                <a16:creationId xmlns:a16="http://schemas.microsoft.com/office/drawing/2014/main" id="{702DA82A-3317-4B38-9345-F7A711BA4F9E}"/>
              </a:ext>
            </a:extLst>
          </p:cNvPr>
          <p:cNvSpPr txBox="1"/>
          <p:nvPr/>
        </p:nvSpPr>
        <p:spPr>
          <a:xfrm>
            <a:off x="6893665" y="4352379"/>
            <a:ext cx="284052"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0</a:t>
            </a:r>
          </a:p>
        </p:txBody>
      </p:sp>
      <p:sp>
        <p:nvSpPr>
          <p:cNvPr id="23" name="TextBox 22">
            <a:extLst>
              <a:ext uri="{FF2B5EF4-FFF2-40B4-BE49-F238E27FC236}">
                <a16:creationId xmlns:a16="http://schemas.microsoft.com/office/drawing/2014/main" id="{78CE71B1-17F2-4A13-A6FE-954D318A85BA}"/>
              </a:ext>
            </a:extLst>
          </p:cNvPr>
          <p:cNvSpPr txBox="1"/>
          <p:nvPr/>
        </p:nvSpPr>
        <p:spPr>
          <a:xfrm>
            <a:off x="6694893" y="1797528"/>
            <a:ext cx="482824"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100</a:t>
            </a:r>
          </a:p>
        </p:txBody>
      </p:sp>
      <p:sp>
        <p:nvSpPr>
          <p:cNvPr id="24" name="TextBox 23">
            <a:extLst>
              <a:ext uri="{FF2B5EF4-FFF2-40B4-BE49-F238E27FC236}">
                <a16:creationId xmlns:a16="http://schemas.microsoft.com/office/drawing/2014/main" id="{DD9D1645-C9DB-4B1B-B3B0-6D790295E82F}"/>
              </a:ext>
            </a:extLst>
          </p:cNvPr>
          <p:cNvSpPr txBox="1"/>
          <p:nvPr/>
        </p:nvSpPr>
        <p:spPr>
          <a:xfrm>
            <a:off x="6794278" y="2308498"/>
            <a:ext cx="383439"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80</a:t>
            </a:r>
          </a:p>
        </p:txBody>
      </p:sp>
      <p:sp>
        <p:nvSpPr>
          <p:cNvPr id="25" name="TextBox 24">
            <a:extLst>
              <a:ext uri="{FF2B5EF4-FFF2-40B4-BE49-F238E27FC236}">
                <a16:creationId xmlns:a16="http://schemas.microsoft.com/office/drawing/2014/main" id="{F70687FF-35B7-42BA-BD5B-DEC39E7DA9A2}"/>
              </a:ext>
            </a:extLst>
          </p:cNvPr>
          <p:cNvSpPr txBox="1"/>
          <p:nvPr/>
        </p:nvSpPr>
        <p:spPr>
          <a:xfrm>
            <a:off x="6794278" y="2819468"/>
            <a:ext cx="383439"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60</a:t>
            </a:r>
          </a:p>
        </p:txBody>
      </p:sp>
      <p:sp>
        <p:nvSpPr>
          <p:cNvPr id="26" name="TextBox 25">
            <a:extLst>
              <a:ext uri="{FF2B5EF4-FFF2-40B4-BE49-F238E27FC236}">
                <a16:creationId xmlns:a16="http://schemas.microsoft.com/office/drawing/2014/main" id="{4E3CE484-C9D5-4266-8451-65FF01E86897}"/>
              </a:ext>
            </a:extLst>
          </p:cNvPr>
          <p:cNvSpPr txBox="1"/>
          <p:nvPr/>
        </p:nvSpPr>
        <p:spPr>
          <a:xfrm>
            <a:off x="6794278" y="3330438"/>
            <a:ext cx="383439"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40</a:t>
            </a:r>
          </a:p>
        </p:txBody>
      </p:sp>
      <p:sp>
        <p:nvSpPr>
          <p:cNvPr id="27" name="TextBox 26">
            <a:extLst>
              <a:ext uri="{FF2B5EF4-FFF2-40B4-BE49-F238E27FC236}">
                <a16:creationId xmlns:a16="http://schemas.microsoft.com/office/drawing/2014/main" id="{6AAA329D-DEBB-4199-98A3-AA12F30AAF8E}"/>
              </a:ext>
            </a:extLst>
          </p:cNvPr>
          <p:cNvSpPr txBox="1"/>
          <p:nvPr/>
        </p:nvSpPr>
        <p:spPr>
          <a:xfrm>
            <a:off x="6794278" y="3841408"/>
            <a:ext cx="383439"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20</a:t>
            </a:r>
          </a:p>
        </p:txBody>
      </p:sp>
      <p:grpSp>
        <p:nvGrpSpPr>
          <p:cNvPr id="11" name="Group 10">
            <a:extLst>
              <a:ext uri="{FF2B5EF4-FFF2-40B4-BE49-F238E27FC236}">
                <a16:creationId xmlns:a16="http://schemas.microsoft.com/office/drawing/2014/main" id="{8547D93A-54F0-471B-9272-F487533E5BAD}"/>
              </a:ext>
            </a:extLst>
          </p:cNvPr>
          <p:cNvGrpSpPr/>
          <p:nvPr/>
        </p:nvGrpSpPr>
        <p:grpSpPr>
          <a:xfrm>
            <a:off x="7159792" y="1908344"/>
            <a:ext cx="4353854" cy="2758876"/>
            <a:chOff x="6899362" y="1917990"/>
            <a:chExt cx="4353854" cy="2758876"/>
          </a:xfrm>
        </p:grpSpPr>
        <p:pic>
          <p:nvPicPr>
            <p:cNvPr id="7" name="Picture 6" descr="A close up of a map&#10;&#10;Description automatically generated">
              <a:extLst>
                <a:ext uri="{FF2B5EF4-FFF2-40B4-BE49-F238E27FC236}">
                  <a16:creationId xmlns:a16="http://schemas.microsoft.com/office/drawing/2014/main" id="{ABC9458E-EC9F-414A-9CAB-725B06B6AE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9362" y="1917990"/>
              <a:ext cx="4353854" cy="2758876"/>
            </a:xfrm>
            <a:prstGeom prst="rect">
              <a:avLst/>
            </a:prstGeom>
          </p:spPr>
        </p:pic>
        <p:sp>
          <p:nvSpPr>
            <p:cNvPr id="10" name="Rectangle 9">
              <a:extLst>
                <a:ext uri="{FF2B5EF4-FFF2-40B4-BE49-F238E27FC236}">
                  <a16:creationId xmlns:a16="http://schemas.microsoft.com/office/drawing/2014/main" id="{ABD8BADD-EE51-4CE5-85A0-BD4775907A6A}"/>
                </a:ext>
              </a:extLst>
            </p:cNvPr>
            <p:cNvSpPr/>
            <p:nvPr/>
          </p:nvSpPr>
          <p:spPr>
            <a:xfrm>
              <a:off x="8985504" y="3433012"/>
              <a:ext cx="1983660" cy="664859"/>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14" name="TextBox 13">
            <a:extLst>
              <a:ext uri="{FF2B5EF4-FFF2-40B4-BE49-F238E27FC236}">
                <a16:creationId xmlns:a16="http://schemas.microsoft.com/office/drawing/2014/main" id="{47F1C430-CEB3-4C44-A233-4EBAB2216541}"/>
              </a:ext>
            </a:extLst>
          </p:cNvPr>
          <p:cNvSpPr txBox="1"/>
          <p:nvPr/>
        </p:nvSpPr>
        <p:spPr>
          <a:xfrm>
            <a:off x="11120188" y="2502561"/>
            <a:ext cx="6335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TDF</a:t>
            </a:r>
          </a:p>
        </p:txBody>
      </p:sp>
      <p:sp>
        <p:nvSpPr>
          <p:cNvPr id="36" name="TextBox 35">
            <a:extLst>
              <a:ext uri="{FF2B5EF4-FFF2-40B4-BE49-F238E27FC236}">
                <a16:creationId xmlns:a16="http://schemas.microsoft.com/office/drawing/2014/main" id="{14A9591B-DA67-4CEA-A5C7-06FDB2EAF86F}"/>
              </a:ext>
            </a:extLst>
          </p:cNvPr>
          <p:cNvSpPr txBox="1"/>
          <p:nvPr/>
        </p:nvSpPr>
        <p:spPr>
          <a:xfrm>
            <a:off x="11193038" y="3251068"/>
            <a:ext cx="6335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Arial" panose="020B0604020202020204"/>
                <a:ea typeface="+mn-ea"/>
                <a:cs typeface="+mn-cs"/>
              </a:rPr>
              <a:t>ETV</a:t>
            </a:r>
          </a:p>
        </p:txBody>
      </p:sp>
      <p:sp>
        <p:nvSpPr>
          <p:cNvPr id="28" name="TextBox 27">
            <a:extLst>
              <a:ext uri="{FF2B5EF4-FFF2-40B4-BE49-F238E27FC236}">
                <a16:creationId xmlns:a16="http://schemas.microsoft.com/office/drawing/2014/main" id="{A8A043D2-C841-4262-9732-E7617C6231F9}"/>
              </a:ext>
            </a:extLst>
          </p:cNvPr>
          <p:cNvSpPr txBox="1"/>
          <p:nvPr/>
        </p:nvSpPr>
        <p:spPr>
          <a:xfrm>
            <a:off x="11434104" y="2893699"/>
            <a:ext cx="65755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p=0.02</a:t>
            </a:r>
          </a:p>
        </p:txBody>
      </p:sp>
      <p:sp>
        <p:nvSpPr>
          <p:cNvPr id="29" name="TextBox 28">
            <a:extLst>
              <a:ext uri="{FF2B5EF4-FFF2-40B4-BE49-F238E27FC236}">
                <a16:creationId xmlns:a16="http://schemas.microsoft.com/office/drawing/2014/main" id="{DFBD4040-6F10-429E-9E45-44D9AD233DDA}"/>
              </a:ext>
            </a:extLst>
          </p:cNvPr>
          <p:cNvSpPr txBox="1"/>
          <p:nvPr/>
        </p:nvSpPr>
        <p:spPr>
          <a:xfrm>
            <a:off x="7250929" y="4116387"/>
            <a:ext cx="3629520" cy="4154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a:ea typeface="+mn-ea"/>
                <a:cs typeface="+mn-cs"/>
              </a:rPr>
              <a:t>Multivariable-adjusted analysis of the entire patient cohort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a:ea typeface="+mn-ea"/>
                <a:cs typeface="+mn-cs"/>
              </a:rPr>
              <a:t>HR, 0.82; 95% CI, 0.68−0.98; p=0.03</a:t>
            </a:r>
            <a:endPar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1" name="Rectangle 40">
            <a:extLst>
              <a:ext uri="{FF2B5EF4-FFF2-40B4-BE49-F238E27FC236}">
                <a16:creationId xmlns:a16="http://schemas.microsoft.com/office/drawing/2014/main" id="{D7B1C43E-9D22-406D-AE39-889283628704}"/>
              </a:ext>
            </a:extLst>
          </p:cNvPr>
          <p:cNvSpPr/>
          <p:nvPr/>
        </p:nvSpPr>
        <p:spPr>
          <a:xfrm>
            <a:off x="6983098" y="5099740"/>
            <a:ext cx="461070" cy="42723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567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0000"/>
                </a:solidFill>
                <a:effectLst/>
                <a:uLnTx/>
                <a:uFillTx/>
                <a:latin typeface="Arial" panose="020B0604020202020204"/>
                <a:ea typeface="+mn-ea"/>
                <a:cs typeface="+mn-cs"/>
              </a:rPr>
              <a:t>567</a:t>
            </a:r>
          </a:p>
        </p:txBody>
      </p:sp>
      <p:sp>
        <p:nvSpPr>
          <p:cNvPr id="46" name="Rectangle 45">
            <a:extLst>
              <a:ext uri="{FF2B5EF4-FFF2-40B4-BE49-F238E27FC236}">
                <a16:creationId xmlns:a16="http://schemas.microsoft.com/office/drawing/2014/main" id="{6B6E1349-EB51-4FF1-95EE-70F20F84B79D}"/>
              </a:ext>
            </a:extLst>
          </p:cNvPr>
          <p:cNvSpPr/>
          <p:nvPr/>
        </p:nvSpPr>
        <p:spPr>
          <a:xfrm>
            <a:off x="8959736" y="3330438"/>
            <a:ext cx="1519200"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TDF protective for </a:t>
            </a:r>
            <a:r>
              <a:rPr kumimoji="0" lang="en-GB" sz="1000" b="0" i="0" u="sng" strike="noStrike" kern="1200" cap="none" spc="0" normalizeH="0" baseline="0" noProof="0" dirty="0">
                <a:ln>
                  <a:noFill/>
                </a:ln>
                <a:solidFill>
                  <a:prstClr val="black"/>
                </a:solidFill>
                <a:effectLst/>
                <a:uLnTx/>
                <a:uFillTx/>
                <a:latin typeface="Arial" panose="020B0604020202020204"/>
                <a:ea typeface="+mn-ea"/>
                <a:cs typeface="+mn-cs"/>
              </a:rPr>
              <a:t>late</a:t>
            </a: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
            </a:r>
            <a:b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(≥2 years) recurrence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HR, 0.68; 95% CI,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0.47−0.97; p=0.03</a:t>
            </a:r>
            <a:endPar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45" name="Straight Arrow Connector 44">
            <a:extLst>
              <a:ext uri="{FF2B5EF4-FFF2-40B4-BE49-F238E27FC236}">
                <a16:creationId xmlns:a16="http://schemas.microsoft.com/office/drawing/2014/main" id="{431099BE-BAEE-4EEA-AB9B-F7CD0F663A45}"/>
              </a:ext>
            </a:extLst>
          </p:cNvPr>
          <p:cNvCxnSpPr/>
          <p:nvPr/>
        </p:nvCxnSpPr>
        <p:spPr>
          <a:xfrm flipH="1">
            <a:off x="7321490" y="3170698"/>
            <a:ext cx="1519314"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B8A61A97-6B07-4EC5-B48B-93FB45997FF1}"/>
              </a:ext>
            </a:extLst>
          </p:cNvPr>
          <p:cNvCxnSpPr>
            <a:cxnSpLocks/>
          </p:cNvCxnSpPr>
          <p:nvPr/>
        </p:nvCxnSpPr>
        <p:spPr>
          <a:xfrm>
            <a:off x="8959736" y="3170698"/>
            <a:ext cx="1519314"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607FE5FF-A98B-45FA-9C9B-8E0A4BC90D67}"/>
              </a:ext>
            </a:extLst>
          </p:cNvPr>
          <p:cNvSpPr/>
          <p:nvPr/>
        </p:nvSpPr>
        <p:spPr>
          <a:xfrm>
            <a:off x="7856570" y="5099740"/>
            <a:ext cx="461070" cy="42723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390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0000"/>
                </a:solidFill>
                <a:effectLst/>
                <a:uLnTx/>
                <a:uFillTx/>
                <a:latin typeface="Arial" panose="020B0604020202020204"/>
                <a:ea typeface="+mn-ea"/>
                <a:cs typeface="+mn-cs"/>
              </a:rPr>
              <a:t>428</a:t>
            </a:r>
          </a:p>
        </p:txBody>
      </p:sp>
      <p:sp>
        <p:nvSpPr>
          <p:cNvPr id="35" name="Rectangle 34">
            <a:extLst>
              <a:ext uri="{FF2B5EF4-FFF2-40B4-BE49-F238E27FC236}">
                <a16:creationId xmlns:a16="http://schemas.microsoft.com/office/drawing/2014/main" id="{82CEB033-453A-4D72-AB98-5035C1D9305E}"/>
              </a:ext>
            </a:extLst>
          </p:cNvPr>
          <p:cNvSpPr/>
          <p:nvPr/>
        </p:nvSpPr>
        <p:spPr>
          <a:xfrm>
            <a:off x="8685441" y="5099740"/>
            <a:ext cx="461070" cy="42723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263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0000"/>
                </a:solidFill>
                <a:effectLst/>
                <a:uLnTx/>
                <a:uFillTx/>
                <a:latin typeface="Arial" panose="020B0604020202020204"/>
                <a:ea typeface="+mn-ea"/>
                <a:cs typeface="+mn-cs"/>
              </a:rPr>
              <a:t>308</a:t>
            </a:r>
          </a:p>
        </p:txBody>
      </p:sp>
      <p:sp>
        <p:nvSpPr>
          <p:cNvPr id="37" name="Rectangle 36">
            <a:extLst>
              <a:ext uri="{FF2B5EF4-FFF2-40B4-BE49-F238E27FC236}">
                <a16:creationId xmlns:a16="http://schemas.microsoft.com/office/drawing/2014/main" id="{0D3DF5C9-82E8-421B-B148-44B599A28E15}"/>
              </a:ext>
            </a:extLst>
          </p:cNvPr>
          <p:cNvSpPr/>
          <p:nvPr/>
        </p:nvSpPr>
        <p:spPr>
          <a:xfrm>
            <a:off x="9521740" y="5099740"/>
            <a:ext cx="461070" cy="42723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170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0000"/>
                </a:solidFill>
                <a:effectLst/>
                <a:uLnTx/>
                <a:uFillTx/>
                <a:latin typeface="Arial" panose="020B0604020202020204"/>
                <a:ea typeface="+mn-ea"/>
                <a:cs typeface="+mn-cs"/>
              </a:rPr>
              <a:t>230</a:t>
            </a:r>
          </a:p>
        </p:txBody>
      </p:sp>
      <p:sp>
        <p:nvSpPr>
          <p:cNvPr id="38" name="Rectangle 37">
            <a:extLst>
              <a:ext uri="{FF2B5EF4-FFF2-40B4-BE49-F238E27FC236}">
                <a16:creationId xmlns:a16="http://schemas.microsoft.com/office/drawing/2014/main" id="{F4504750-DEF3-483B-9817-1E1B28206C11}"/>
              </a:ext>
            </a:extLst>
          </p:cNvPr>
          <p:cNvSpPr/>
          <p:nvPr/>
        </p:nvSpPr>
        <p:spPr>
          <a:xfrm>
            <a:off x="10358039" y="5099740"/>
            <a:ext cx="461070" cy="42723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0000"/>
                </a:solidFill>
                <a:effectLst/>
                <a:uLnTx/>
                <a:uFillTx/>
                <a:latin typeface="Arial" panose="020B0604020202020204"/>
                <a:ea typeface="+mn-ea"/>
                <a:cs typeface="+mn-cs"/>
              </a:rPr>
              <a:t>176</a:t>
            </a:r>
          </a:p>
        </p:txBody>
      </p:sp>
      <p:sp>
        <p:nvSpPr>
          <p:cNvPr id="40" name="Rectangle 39">
            <a:extLst>
              <a:ext uri="{FF2B5EF4-FFF2-40B4-BE49-F238E27FC236}">
                <a16:creationId xmlns:a16="http://schemas.microsoft.com/office/drawing/2014/main" id="{DB2FC6F6-FBEF-4B72-B800-A9B1D79BCF51}"/>
              </a:ext>
            </a:extLst>
          </p:cNvPr>
          <p:cNvSpPr/>
          <p:nvPr/>
        </p:nvSpPr>
        <p:spPr>
          <a:xfrm>
            <a:off x="11193038" y="5099740"/>
            <a:ext cx="461070" cy="42723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0000"/>
                </a:solidFill>
                <a:effectLst/>
                <a:uLnTx/>
                <a:uFillTx/>
                <a:latin typeface="Arial" panose="020B0604020202020204"/>
                <a:ea typeface="+mn-ea"/>
                <a:cs typeface="+mn-cs"/>
              </a:rPr>
              <a:t>124</a:t>
            </a:r>
          </a:p>
        </p:txBody>
      </p:sp>
      <p:sp>
        <p:nvSpPr>
          <p:cNvPr id="42" name="Rectangle 41">
            <a:extLst>
              <a:ext uri="{FF2B5EF4-FFF2-40B4-BE49-F238E27FC236}">
                <a16:creationId xmlns:a16="http://schemas.microsoft.com/office/drawing/2014/main" id="{20BB55FA-FAB3-4F2D-81BA-4A750876426A}"/>
              </a:ext>
            </a:extLst>
          </p:cNvPr>
          <p:cNvSpPr/>
          <p:nvPr/>
        </p:nvSpPr>
        <p:spPr>
          <a:xfrm>
            <a:off x="6400619" y="5099740"/>
            <a:ext cx="461070" cy="42723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TDV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0000"/>
                </a:solidFill>
                <a:effectLst/>
                <a:uLnTx/>
                <a:uFillTx/>
                <a:latin typeface="Arial" panose="020B0604020202020204"/>
                <a:ea typeface="+mn-ea"/>
                <a:cs typeface="+mn-cs"/>
              </a:rPr>
              <a:t>ETV</a:t>
            </a:r>
          </a:p>
        </p:txBody>
      </p:sp>
      <p:sp>
        <p:nvSpPr>
          <p:cNvPr id="43" name="Rectangle 42">
            <a:extLst>
              <a:ext uri="{FF2B5EF4-FFF2-40B4-BE49-F238E27FC236}">
                <a16:creationId xmlns:a16="http://schemas.microsoft.com/office/drawing/2014/main" id="{CBE8646F-EB36-4B0C-830F-5B9524DE95EF}"/>
              </a:ext>
            </a:extLst>
          </p:cNvPr>
          <p:cNvSpPr/>
          <p:nvPr/>
        </p:nvSpPr>
        <p:spPr>
          <a:xfrm>
            <a:off x="6399647" y="4910796"/>
            <a:ext cx="1192484" cy="18964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Number at risk</a:t>
            </a:r>
          </a:p>
        </p:txBody>
      </p:sp>
      <p:sp>
        <p:nvSpPr>
          <p:cNvPr id="47" name="Rectangle 46">
            <a:extLst>
              <a:ext uri="{FF2B5EF4-FFF2-40B4-BE49-F238E27FC236}">
                <a16:creationId xmlns:a16="http://schemas.microsoft.com/office/drawing/2014/main" id="{3B8A5002-A9C1-4D0C-8011-A1B752D89C05}"/>
              </a:ext>
            </a:extLst>
          </p:cNvPr>
          <p:cNvSpPr/>
          <p:nvPr/>
        </p:nvSpPr>
        <p:spPr>
          <a:xfrm>
            <a:off x="7321490" y="3330438"/>
            <a:ext cx="1519314" cy="64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TDF protective for </a:t>
            </a:r>
            <a:r>
              <a:rPr kumimoji="0" lang="en-GB" sz="1000" b="0" i="0" u="sng" strike="noStrike" kern="1200" cap="none" spc="0" normalizeH="0" baseline="0" noProof="0" dirty="0">
                <a:ln>
                  <a:noFill/>
                </a:ln>
                <a:solidFill>
                  <a:prstClr val="black"/>
                </a:solidFill>
                <a:effectLst/>
                <a:uLnTx/>
                <a:uFillTx/>
                <a:latin typeface="Arial" panose="020B0604020202020204"/>
                <a:ea typeface="+mn-ea"/>
                <a:cs typeface="+mn-cs"/>
              </a:rPr>
              <a:t>early</a:t>
            </a: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 (&lt;2 years) recurrence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HR, 0.79; 95% CI, 0.64−0.97; p=0.03</a:t>
            </a:r>
            <a:endPar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50" name="Picture 49">
            <a:hlinkClick r:id="rId4" action="ppaction://hlinksldjump"/>
            <a:extLst>
              <a:ext uri="{FF2B5EF4-FFF2-40B4-BE49-F238E27FC236}">
                <a16:creationId xmlns:a16="http://schemas.microsoft.com/office/drawing/2014/main" id="{13BB16C6-F390-41D4-BD32-673124FDB781}"/>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8662" y="460465"/>
            <a:ext cx="361460" cy="357974"/>
          </a:xfrm>
          <a:prstGeom prst="rect">
            <a:avLst/>
          </a:prstGeom>
        </p:spPr>
      </p:pic>
    </p:spTree>
    <p:extLst>
      <p:ext uri="{BB962C8B-B14F-4D97-AF65-F5344CB8AC3E}">
        <p14:creationId xmlns:p14="http://schemas.microsoft.com/office/powerpoint/2010/main" val="2715983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966121-9ED2-4A2D-A88C-3D2A60C0DE23}"/>
              </a:ext>
            </a:extLst>
          </p:cNvPr>
          <p:cNvSpPr>
            <a:spLocks noGrp="1"/>
          </p:cNvSpPr>
          <p:nvPr>
            <p:ph type="title"/>
          </p:nvPr>
        </p:nvSpPr>
        <p:spPr/>
        <p:txBody>
          <a:bodyPr/>
          <a:lstStyle/>
          <a:p>
            <a:r>
              <a:rPr lang="pt-BR" dirty="0"/>
              <a:t>5. HCV: long-term management</a:t>
            </a:r>
          </a:p>
        </p:txBody>
      </p:sp>
      <p:sp>
        <p:nvSpPr>
          <p:cNvPr id="5" name="Text Placeholder 4">
            <a:extLst>
              <a:ext uri="{FF2B5EF4-FFF2-40B4-BE49-F238E27FC236}">
                <a16:creationId xmlns:a16="http://schemas.microsoft.com/office/drawing/2014/main" id="{2F72C304-27F8-4808-B56A-DBB0E3A38309}"/>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13363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07D37E-AD84-4D62-B1E7-063D6CF0E040}"/>
              </a:ext>
            </a:extLst>
          </p:cNvPr>
          <p:cNvSpPr>
            <a:spLocks noGrp="1"/>
          </p:cNvSpPr>
          <p:nvPr>
            <p:ph type="title"/>
          </p:nvPr>
        </p:nvSpPr>
        <p:spPr/>
        <p:txBody>
          <a:bodyPr/>
          <a:lstStyle/>
          <a:p>
            <a:r>
              <a:rPr lang="en-GB" dirty="0"/>
              <a:t>Contents</a:t>
            </a:r>
          </a:p>
        </p:txBody>
      </p:sp>
      <p:sp>
        <p:nvSpPr>
          <p:cNvPr id="6" name="Text Placeholder 5">
            <a:extLst>
              <a:ext uri="{FF2B5EF4-FFF2-40B4-BE49-F238E27FC236}">
                <a16:creationId xmlns:a16="http://schemas.microsoft.com/office/drawing/2014/main" id="{6BAF401A-216F-4956-B1D7-28A56A19DDE3}"/>
              </a:ext>
            </a:extLst>
          </p:cNvPr>
          <p:cNvSpPr>
            <a:spLocks noGrp="1"/>
          </p:cNvSpPr>
          <p:nvPr>
            <p:ph type="body" sz="quarter" idx="10"/>
          </p:nvPr>
        </p:nvSpPr>
        <p:spPr/>
        <p:txBody>
          <a:bodyPr/>
          <a:lstStyle/>
          <a:p>
            <a:endParaRPr lang="en-GB" dirty="0"/>
          </a:p>
        </p:txBody>
      </p:sp>
      <p:graphicFrame>
        <p:nvGraphicFramePr>
          <p:cNvPr id="7" name="Content Placeholder 10">
            <a:extLst>
              <a:ext uri="{FF2B5EF4-FFF2-40B4-BE49-F238E27FC236}">
                <a16:creationId xmlns:a16="http://schemas.microsoft.com/office/drawing/2014/main" id="{F102B586-5288-4B7C-BAF5-03FAA42D329B}"/>
              </a:ext>
            </a:extLst>
          </p:cNvPr>
          <p:cNvGraphicFramePr>
            <a:graphicFrameLocks noGrp="1"/>
          </p:cNvGraphicFramePr>
          <p:nvPr>
            <p:ph sz="half" idx="1"/>
            <p:extLst>
              <p:ext uri="{D42A27DB-BD31-4B8C-83A1-F6EECF244321}">
                <p14:modId xmlns:p14="http://schemas.microsoft.com/office/powerpoint/2010/main" val="1180832054"/>
              </p:ext>
            </p:extLst>
          </p:nvPr>
        </p:nvGraphicFramePr>
        <p:xfrm>
          <a:off x="604836" y="1576172"/>
          <a:ext cx="10982325" cy="1673447"/>
        </p:xfrm>
        <a:graphic>
          <a:graphicData uri="http://schemas.openxmlformats.org/drawingml/2006/table">
            <a:tbl>
              <a:tblPr firstRow="1" bandRow="1">
                <a:tableStyleId>{5C22544A-7EE6-4342-B048-85BDC9FD1C3A}</a:tableStyleId>
              </a:tblPr>
              <a:tblGrid>
                <a:gridCol w="819776">
                  <a:extLst>
                    <a:ext uri="{9D8B030D-6E8A-4147-A177-3AD203B41FA5}">
                      <a16:colId xmlns:a16="http://schemas.microsoft.com/office/drawing/2014/main" val="20001"/>
                    </a:ext>
                  </a:extLst>
                </a:gridCol>
                <a:gridCol w="10162549">
                  <a:extLst>
                    <a:ext uri="{9D8B030D-6E8A-4147-A177-3AD203B41FA5}">
                      <a16:colId xmlns:a16="http://schemas.microsoft.com/office/drawing/2014/main" val="20002"/>
                    </a:ext>
                  </a:extLst>
                </a:gridCol>
              </a:tblGrid>
              <a:tr h="37744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j-lt"/>
                          <a:cs typeface="Arial" panose="020B0604020202020204" pitchFamily="34" charset="0"/>
                        </a:rPr>
                        <a:t>1. Hepatitis B: translational </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marL="36000" algn="l" fontAlgn="t"/>
                      <a:r>
                        <a:rPr lang="en-GB" sz="1400" b="0" i="0" u="none" strike="noStrike" dirty="0">
                          <a:solidFill>
                            <a:srgbClr val="000000"/>
                          </a:solidFill>
                          <a:effectLst/>
                          <a:latin typeface="+mj-lt"/>
                        </a:rPr>
                        <a:t>AS001</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Preclinical assessment of capsid assembly modulators of varying potency revealed a novel class of picomolar-acting CAMs inducing neither significant HBcAg cytoplasmic retention nor adverse interactions with HBcAg-specific adaptive immunity</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647569213"/>
                  </a:ext>
                </a:extLst>
              </a:tr>
              <a:tr h="432000">
                <a:tc>
                  <a:txBody>
                    <a:bodyPr/>
                    <a:lstStyle/>
                    <a:p>
                      <a:pPr marL="36000" algn="l" fontAlgn="t"/>
                      <a:r>
                        <a:rPr lang="en-GB" sz="1400" b="0" i="0" u="none" strike="noStrike" dirty="0">
                          <a:solidFill>
                            <a:srgbClr val="000000"/>
                          </a:solidFill>
                          <a:effectLst/>
                          <a:latin typeface="+mj-lt"/>
                        </a:rPr>
                        <a:t>AS003</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marR="0" lvl="0" indent="0" algn="l" defTabSz="914400" rtl="0" eaLnBrk="1" fontAlgn="t" latinLnBrk="0" hangingPunct="1">
                        <a:lnSpc>
                          <a:spcPct val="100000"/>
                        </a:lnSpc>
                        <a:spcBef>
                          <a:spcPts val="0"/>
                        </a:spcBef>
                        <a:spcAft>
                          <a:spcPts val="0"/>
                        </a:spcAft>
                        <a:buClrTx/>
                        <a:buSzTx/>
                        <a:buFontTx/>
                        <a:buNone/>
                        <a:tabLst/>
                        <a:defRPr/>
                      </a:pPr>
                      <a:r>
                        <a:rPr lang="en-GB" sz="1400" b="0" i="0" u="none" strike="noStrike" kern="1200" dirty="0">
                          <a:solidFill>
                            <a:srgbClr val="000000"/>
                          </a:solidFill>
                          <a:effectLst/>
                          <a:latin typeface="+mn-lt"/>
                          <a:ea typeface="+mn-ea"/>
                          <a:cs typeface="+mn-cs"/>
                        </a:rPr>
                        <a:t>Serum and intrahepatic HBV markers and HBV-specific CD8 T cell responses after nucleos(t)ide analog therapy discontinuation in HBeAg-negative chronic hepatitis B patients</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822848682"/>
                  </a:ext>
                </a:extLst>
              </a:tr>
              <a:tr h="432000">
                <a:tc>
                  <a:txBody>
                    <a:bodyPr/>
                    <a:lstStyle/>
                    <a:p>
                      <a:pPr marL="36000" algn="l" fontAlgn="t"/>
                      <a:r>
                        <a:rPr lang="en-GB" sz="1400" b="0" i="0" u="none" strike="noStrike" dirty="0">
                          <a:solidFill>
                            <a:srgbClr val="000000"/>
                          </a:solidFill>
                          <a:effectLst/>
                          <a:latin typeface="+mj-lt"/>
                        </a:rPr>
                        <a:t>AS004</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Targeted long read sequencing reveals the comprehensive architecture and expression patterns of integrated HBV DNA in CHB  liver biopsies</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996977789"/>
                  </a:ext>
                </a:extLst>
              </a:tr>
            </a:tbl>
          </a:graphicData>
        </a:graphic>
      </p:graphicFrame>
      <p:sp>
        <p:nvSpPr>
          <p:cNvPr id="5" name="TextBox 8">
            <a:hlinkClick r:id="rId3" action="ppaction://hlinksldjump"/>
            <a:extLst>
              <a:ext uri="{FF2B5EF4-FFF2-40B4-BE49-F238E27FC236}">
                <a16:creationId xmlns:a16="http://schemas.microsoft.com/office/drawing/2014/main" id="{554D135F-529B-49A9-AB9A-12772AF122F2}"/>
              </a:ext>
            </a:extLst>
          </p:cNvPr>
          <p:cNvSpPr txBox="1">
            <a:spLocks/>
          </p:cNvSpPr>
          <p:nvPr/>
        </p:nvSpPr>
        <p:spPr>
          <a:xfrm>
            <a:off x="4241317" y="3513658"/>
            <a:ext cx="3709361" cy="574528"/>
          </a:xfrm>
          <a:prstGeom prst="rect">
            <a:avLst/>
          </a:prstGeom>
          <a:noFill/>
          <a:ln w="28575">
            <a:solidFill>
              <a:srgbClr val="004A86"/>
            </a:solidFill>
          </a:ln>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ysClr val="windowText" lastClr="000000"/>
                </a:solidFill>
                <a:effectLst/>
                <a:uLnTx/>
                <a:uFillTx/>
                <a:latin typeface="Arial" panose="020B0604020202020204"/>
                <a:ea typeface="+mn-ea"/>
                <a:cs typeface="+mn-cs"/>
              </a:rPr>
              <a:t>Click here to skip to this section</a:t>
            </a:r>
          </a:p>
        </p:txBody>
      </p:sp>
      <p:graphicFrame>
        <p:nvGraphicFramePr>
          <p:cNvPr id="2" name="Content Placeholder 10">
            <a:extLst>
              <a:ext uri="{FF2B5EF4-FFF2-40B4-BE49-F238E27FC236}">
                <a16:creationId xmlns:a16="http://schemas.microsoft.com/office/drawing/2014/main" id="{FAD7375D-D8B6-4ADE-913B-A3D359AFA3EC}"/>
              </a:ext>
            </a:extLst>
          </p:cNvPr>
          <p:cNvGraphicFramePr>
            <a:graphicFrameLocks/>
          </p:cNvGraphicFramePr>
          <p:nvPr>
            <p:extLst>
              <p:ext uri="{D42A27DB-BD31-4B8C-83A1-F6EECF244321}">
                <p14:modId xmlns:p14="http://schemas.microsoft.com/office/powerpoint/2010/main" val="1323593580"/>
              </p:ext>
            </p:extLst>
          </p:nvPr>
        </p:nvGraphicFramePr>
        <p:xfrm>
          <a:off x="604836" y="4319143"/>
          <a:ext cx="10982325" cy="875280"/>
        </p:xfrm>
        <a:graphic>
          <a:graphicData uri="http://schemas.openxmlformats.org/drawingml/2006/table">
            <a:tbl>
              <a:tblPr firstRow="1" bandRow="1">
                <a:tableStyleId>{5C22544A-7EE6-4342-B048-85BDC9FD1C3A}</a:tableStyleId>
              </a:tblPr>
              <a:tblGrid>
                <a:gridCol w="819776">
                  <a:extLst>
                    <a:ext uri="{9D8B030D-6E8A-4147-A177-3AD203B41FA5}">
                      <a16:colId xmlns:a16="http://schemas.microsoft.com/office/drawing/2014/main" val="20001"/>
                    </a:ext>
                  </a:extLst>
                </a:gridCol>
                <a:gridCol w="10162549">
                  <a:extLst>
                    <a:ext uri="{9D8B030D-6E8A-4147-A177-3AD203B41FA5}">
                      <a16:colId xmlns:a16="http://schemas.microsoft.com/office/drawing/2014/main" val="20002"/>
                    </a:ext>
                  </a:extLst>
                </a:gridCol>
              </a:tblGrid>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j-lt"/>
                          <a:cs typeface="Arial" panose="020B0604020202020204" pitchFamily="34" charset="0"/>
                        </a:rPr>
                        <a:t>2. Hepatitis C elimination</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70000">
                <a:tc>
                  <a:txBody>
                    <a:bodyPr/>
                    <a:lstStyle/>
                    <a:p>
                      <a:pPr marL="36000" algn="l" fontAlgn="t"/>
                      <a:r>
                        <a:rPr lang="en-GB" sz="1400" b="0" i="0" u="none" strike="noStrike" dirty="0">
                          <a:solidFill>
                            <a:srgbClr val="000000"/>
                          </a:solidFill>
                          <a:effectLst/>
                          <a:latin typeface="+mj-lt"/>
                        </a:rPr>
                        <a:t>AS038</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Population-level hepatitis C cascade of care among men who have sex with men in British Columbia, Canada</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310111515"/>
                  </a:ext>
                </a:extLst>
              </a:tr>
              <a:tr h="270000">
                <a:tc>
                  <a:txBody>
                    <a:bodyPr/>
                    <a:lstStyle/>
                    <a:p>
                      <a:pPr marL="36000" algn="l" fontAlgn="t"/>
                      <a:r>
                        <a:rPr lang="en-GB" sz="1400" b="0" i="0" u="none" strike="noStrike" dirty="0">
                          <a:solidFill>
                            <a:srgbClr val="000000"/>
                          </a:solidFill>
                          <a:effectLst/>
                          <a:latin typeface="+mj-lt"/>
                        </a:rPr>
                        <a:t>AS040</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Hepatitis C infection in the Spanish prison system. Elimination is a dream at our fingertips</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513826353"/>
                  </a:ext>
                </a:extLst>
              </a:tr>
            </a:tbl>
          </a:graphicData>
        </a:graphic>
      </p:graphicFrame>
      <p:sp>
        <p:nvSpPr>
          <p:cNvPr id="3" name="TextBox 8">
            <a:hlinkClick r:id="rId4" action="ppaction://hlinksldjump"/>
            <a:extLst>
              <a:ext uri="{FF2B5EF4-FFF2-40B4-BE49-F238E27FC236}">
                <a16:creationId xmlns:a16="http://schemas.microsoft.com/office/drawing/2014/main" id="{4F8B5D67-C4C0-4644-8E1F-9E755EF811DE}"/>
              </a:ext>
            </a:extLst>
          </p:cNvPr>
          <p:cNvSpPr txBox="1">
            <a:spLocks/>
          </p:cNvSpPr>
          <p:nvPr/>
        </p:nvSpPr>
        <p:spPr>
          <a:xfrm>
            <a:off x="4241317" y="5321626"/>
            <a:ext cx="3709361" cy="574528"/>
          </a:xfrm>
          <a:prstGeom prst="rect">
            <a:avLst/>
          </a:prstGeom>
          <a:noFill/>
          <a:ln w="28575">
            <a:solidFill>
              <a:srgbClr val="004A86"/>
            </a:solidFill>
          </a:ln>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ysClr val="windowText" lastClr="000000"/>
                </a:solidFill>
                <a:effectLst/>
                <a:uLnTx/>
                <a:uFillTx/>
                <a:latin typeface="Arial" panose="020B0604020202020204"/>
                <a:ea typeface="+mn-ea"/>
                <a:cs typeface="+mn-cs"/>
              </a:rPr>
              <a:t>Click here to skip to this section</a:t>
            </a:r>
          </a:p>
        </p:txBody>
      </p:sp>
    </p:spTree>
    <p:extLst>
      <p:ext uri="{BB962C8B-B14F-4D97-AF65-F5344CB8AC3E}">
        <p14:creationId xmlns:p14="http://schemas.microsoft.com/office/powerpoint/2010/main" val="3687966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3" y="1340769"/>
            <a:ext cx="5125960" cy="4622400"/>
          </a:xfrm>
        </p:spPr>
        <p:txBody>
          <a:bodyPr/>
          <a:lstStyle/>
          <a:p>
            <a:pPr marL="0" indent="0">
              <a:buNone/>
            </a:pPr>
            <a:r>
              <a:rPr lang="en-US" b="1" dirty="0">
                <a:solidFill>
                  <a:schemeClr val="bg1"/>
                </a:solidFill>
                <a:highlight>
                  <a:srgbClr val="004A86"/>
                </a:highlight>
              </a:rPr>
              <a:t>BACKGROUND &amp; AIMS</a:t>
            </a:r>
            <a:r>
              <a:rPr lang="en-US" sz="1800" dirty="0"/>
              <a:t> </a:t>
            </a:r>
          </a:p>
          <a:p>
            <a:r>
              <a:rPr lang="en-GB" sz="1800" dirty="0"/>
              <a:t>Achieving SVR in patients with CHC decreases, but does not eliminate, the risk</a:t>
            </a:r>
            <a:br>
              <a:rPr lang="en-GB" sz="1800" dirty="0"/>
            </a:br>
            <a:r>
              <a:rPr lang="en-GB" sz="1800" dirty="0"/>
              <a:t>of HCC</a:t>
            </a:r>
          </a:p>
          <a:p>
            <a:r>
              <a:rPr lang="en-GB" sz="1800" dirty="0"/>
              <a:t>HCC surveillance following SVR in patients with cirrhosis needs to be refined to personalize management and increase cost-effectiveness</a:t>
            </a:r>
          </a:p>
          <a:p>
            <a:r>
              <a:rPr lang="en-GB" sz="1800" b="1" dirty="0"/>
              <a:t>AIM</a:t>
            </a:r>
            <a:r>
              <a:rPr lang="en-GB" sz="1800" dirty="0"/>
              <a:t>: to identify specific longitudinal profiles of RSPs and AFP evolution before and after SVR in patients with cirrhosis which could be associated with higher risk of HCC</a:t>
            </a:r>
          </a:p>
        </p:txBody>
      </p:sp>
      <p:sp>
        <p:nvSpPr>
          <p:cNvPr id="10" name="Content Placeholder 9">
            <a:extLst>
              <a:ext uri="{FF2B5EF4-FFF2-40B4-BE49-F238E27FC236}">
                <a16:creationId xmlns:a16="http://schemas.microsoft.com/office/drawing/2014/main" id="{4CCE48D7-5BEF-410B-8984-D5FC7E81995E}"/>
              </a:ext>
            </a:extLst>
          </p:cNvPr>
          <p:cNvSpPr>
            <a:spLocks noGrp="1"/>
          </p:cNvSpPr>
          <p:nvPr>
            <p:ph sz="half" idx="2"/>
          </p:nvPr>
        </p:nvSpPr>
        <p:spPr>
          <a:xfrm>
            <a:off x="6221187" y="1337583"/>
            <a:ext cx="5365976" cy="5501582"/>
          </a:xfrm>
        </p:spPr>
        <p:txBody>
          <a:bodyPr/>
          <a:lstStyle/>
          <a:p>
            <a:pPr marL="0" indent="0">
              <a:buNone/>
            </a:pPr>
            <a:r>
              <a:rPr lang="en-GB" b="1" dirty="0">
                <a:solidFill>
                  <a:schemeClr val="bg1"/>
                </a:solidFill>
                <a:highlight>
                  <a:srgbClr val="004A86"/>
                </a:highlight>
              </a:rPr>
              <a:t>METHODS</a:t>
            </a:r>
          </a:p>
          <a:p>
            <a:r>
              <a:rPr lang="en-GB" sz="1800" dirty="0"/>
              <a:t>Data were derived from the French ANRS CirVir multicentre prospective cohort</a:t>
            </a:r>
          </a:p>
          <a:p>
            <a:pPr lvl="1"/>
            <a:r>
              <a:rPr lang="en-GB" sz="1600" dirty="0"/>
              <a:t>Patients with biopsy-proven compensated cirrhosis included in semi-annual HCC surveillance programmes</a:t>
            </a:r>
          </a:p>
          <a:p>
            <a:r>
              <a:rPr lang="en-GB" sz="1800" dirty="0"/>
              <a:t>Serum AFP and RSP* were assessed every</a:t>
            </a:r>
            <a:br>
              <a:rPr lang="en-GB" sz="1800" dirty="0"/>
            </a:br>
            <a:r>
              <a:rPr lang="en-GB" sz="1800" dirty="0"/>
              <a:t>6 months</a:t>
            </a:r>
          </a:p>
          <a:p>
            <a:r>
              <a:rPr lang="en-GB" sz="1800" dirty="0"/>
              <a:t>Patients with ≥3 available repeated measurements per trajectory analysis were included in the analysis</a:t>
            </a:r>
          </a:p>
          <a:p>
            <a:pPr lvl="1"/>
            <a:r>
              <a:rPr lang="pt-BR" sz="1600" dirty="0"/>
              <a:t>No/before SVR (active replication at BL; n=717)</a:t>
            </a:r>
          </a:p>
          <a:p>
            <a:pPr lvl="1"/>
            <a:r>
              <a:rPr lang="pt-BR" sz="1600" dirty="0"/>
              <a:t>After SVR (n=413) </a:t>
            </a:r>
            <a:endParaRPr lang="en-GB" sz="1600" dirty="0"/>
          </a:p>
          <a:p>
            <a:r>
              <a:rPr lang="en-GB" sz="1800" dirty="0"/>
              <a:t>Trajectory analysis was based on a k-means approach for clustering individuals with similar trajectories of AFP and RSP over time</a:t>
            </a: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565333" cy="769620"/>
          </a:xfrm>
        </p:spPr>
        <p:txBody>
          <a:bodyPr>
            <a:noAutofit/>
          </a:bodyPr>
          <a:lstStyle/>
          <a:p>
            <a:r>
              <a:rPr lang="en-GB" sz="1800" dirty="0"/>
              <a:t>Profiling of routine serum parameters and AFP evolution in cirrhosis following HCV eradication for stratification of HCC risk: a trajectory clustering analysis from the ANRS CO12 CirVir cohort</a:t>
            </a:r>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fr-FR" dirty="0"/>
              <a:t>*ALT, AST, GGT, PT, albumin, bilirubin, platelets </a:t>
            </a:r>
          </a:p>
          <a:p>
            <a:r>
              <a:rPr lang="fr-FR" dirty="0"/>
              <a:t>Nahon P, et al. DILC 2020; GS13</a:t>
            </a:r>
          </a:p>
        </p:txBody>
      </p:sp>
      <p:cxnSp>
        <p:nvCxnSpPr>
          <p:cNvPr id="39" name="Straight Connector 38">
            <a:extLst>
              <a:ext uri="{FF2B5EF4-FFF2-40B4-BE49-F238E27FC236}">
                <a16:creationId xmlns:a16="http://schemas.microsoft.com/office/drawing/2014/main" id="{F302DD53-0F85-41B9-9BD1-FF09EDA0F149}"/>
              </a:ext>
            </a:extLst>
          </p:cNvPr>
          <p:cNvCxnSpPr>
            <a:cxnSpLocks/>
          </p:cNvCxnSpPr>
          <p:nvPr/>
        </p:nvCxnSpPr>
        <p:spPr>
          <a:xfrm>
            <a:off x="6096000" y="1338263"/>
            <a:ext cx="0" cy="49911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a:hlinkClick r:id="rId3" action="ppaction://hlinksldjump"/>
            <a:extLst>
              <a:ext uri="{FF2B5EF4-FFF2-40B4-BE49-F238E27FC236}">
                <a16:creationId xmlns:a16="http://schemas.microsoft.com/office/drawing/2014/main" id="{C5E62F64-5C6F-41FA-B1BE-75747DCD6FE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8662" y="460465"/>
            <a:ext cx="361460" cy="357974"/>
          </a:xfrm>
          <a:prstGeom prst="rect">
            <a:avLst/>
          </a:prstGeom>
        </p:spPr>
      </p:pic>
    </p:spTree>
    <p:extLst>
      <p:ext uri="{BB962C8B-B14F-4D97-AF65-F5344CB8AC3E}">
        <p14:creationId xmlns:p14="http://schemas.microsoft.com/office/powerpoint/2010/main" val="2160773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2" y="1403265"/>
            <a:ext cx="6036008" cy="4892821"/>
          </a:xfrm>
        </p:spPr>
        <p:txBody>
          <a:bodyPr/>
          <a:lstStyle/>
          <a:p>
            <a:pPr marL="0" indent="0">
              <a:buNone/>
            </a:pPr>
            <a:r>
              <a:rPr lang="en-US" b="1" dirty="0">
                <a:solidFill>
                  <a:schemeClr val="bg1"/>
                </a:solidFill>
                <a:highlight>
                  <a:srgbClr val="004A86"/>
                </a:highlight>
              </a:rPr>
              <a:t>RESULTS</a:t>
            </a:r>
          </a:p>
          <a:p>
            <a:r>
              <a:rPr lang="en-GB" sz="1800" dirty="0"/>
              <a:t>Analysis identified 3 patient clusters in each trajectory </a:t>
            </a: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547048" cy="769620"/>
          </a:xfrm>
        </p:spPr>
        <p:txBody>
          <a:bodyPr>
            <a:noAutofit/>
          </a:bodyPr>
          <a:lstStyle/>
          <a:p>
            <a:r>
              <a:rPr lang="en-GB" sz="1800" dirty="0">
                <a:solidFill>
                  <a:srgbClr val="FFFFFF"/>
                </a:solidFill>
              </a:rPr>
              <a:t>Profiling of routine serum parameters and AFP evolution in cirrhosis following HCV eradication for stratification of HCC risk: a trajectory clustering analysis from the ANRS CO12 CirVir cohort</a:t>
            </a:r>
            <a:endParaRPr lang="en-GB" sz="24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*Median follow-up 74.2 months</a:t>
            </a:r>
          </a:p>
          <a:p>
            <a:r>
              <a:rPr lang="en-GB" dirty="0"/>
              <a:t>Nahon P, et al. DILC 2020; GS13</a:t>
            </a:r>
          </a:p>
        </p:txBody>
      </p:sp>
      <p:sp>
        <p:nvSpPr>
          <p:cNvPr id="78" name="Content Placeholder 9">
            <a:extLst>
              <a:ext uri="{FF2B5EF4-FFF2-40B4-BE49-F238E27FC236}">
                <a16:creationId xmlns:a16="http://schemas.microsoft.com/office/drawing/2014/main" id="{B8629D75-F701-41DC-B3C9-499D64AF03AF}"/>
              </a:ext>
            </a:extLst>
          </p:cNvPr>
          <p:cNvSpPr>
            <a:spLocks noGrp="1"/>
          </p:cNvSpPr>
          <p:nvPr>
            <p:ph sz="half" idx="2"/>
          </p:nvPr>
        </p:nvSpPr>
        <p:spPr>
          <a:xfrm>
            <a:off x="425752" y="4667632"/>
            <a:ext cx="11162354" cy="1179574"/>
          </a:xfrm>
        </p:spPr>
        <p:txBody>
          <a:bodyPr/>
          <a:lstStyle/>
          <a:p>
            <a:pPr marL="0" indent="0">
              <a:buNone/>
            </a:pPr>
            <a:r>
              <a:rPr lang="en-GB" b="1" dirty="0">
                <a:solidFill>
                  <a:schemeClr val="bg1"/>
                </a:solidFill>
                <a:highlight>
                  <a:srgbClr val="004A86"/>
                </a:highlight>
              </a:rPr>
              <a:t>CONCLUSION</a:t>
            </a:r>
          </a:p>
          <a:p>
            <a:r>
              <a:rPr lang="en-GB" sz="1800" dirty="0"/>
              <a:t>Liver function impairment (liver failure cluster) or persistent elevated biochemical parameters (inflammatory cluster) defines two different profiles of patients with cirrhosis in whom the residual risk of HCC following SVR is increased</a:t>
            </a:r>
          </a:p>
          <a:p>
            <a:r>
              <a:rPr lang="en-GB" sz="1800" dirty="0"/>
              <a:t>Analyses suggest that HCC surveillance in these patients could be refined and improved </a:t>
            </a:r>
            <a:br>
              <a:rPr lang="en-GB" sz="1800" dirty="0"/>
            </a:br>
            <a:r>
              <a:rPr lang="en-GB" sz="1800" dirty="0"/>
              <a:t>according to the longitudinal evolution of these parameters</a:t>
            </a:r>
          </a:p>
        </p:txBody>
      </p:sp>
      <p:cxnSp>
        <p:nvCxnSpPr>
          <p:cNvPr id="11" name="Straight Connector 10">
            <a:extLst>
              <a:ext uri="{FF2B5EF4-FFF2-40B4-BE49-F238E27FC236}">
                <a16:creationId xmlns:a16="http://schemas.microsoft.com/office/drawing/2014/main" id="{E4B4F892-3C36-45D4-855E-0A46B83CA80E}"/>
              </a:ext>
            </a:extLst>
          </p:cNvPr>
          <p:cNvCxnSpPr>
            <a:cxnSpLocks/>
          </p:cNvCxnSpPr>
          <p:nvPr/>
        </p:nvCxnSpPr>
        <p:spPr>
          <a:xfrm flipH="1">
            <a:off x="398098" y="4688479"/>
            <a:ext cx="1118906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045AC284-F59B-461F-A2BB-221739E514DE}"/>
              </a:ext>
            </a:extLst>
          </p:cNvPr>
          <p:cNvGrpSpPr/>
          <p:nvPr/>
        </p:nvGrpSpPr>
        <p:grpSpPr>
          <a:xfrm>
            <a:off x="7315023" y="1340773"/>
            <a:ext cx="4272140" cy="3127483"/>
            <a:chOff x="7080737" y="1431576"/>
            <a:chExt cx="3709288" cy="2834640"/>
          </a:xfrm>
        </p:grpSpPr>
        <p:pic>
          <p:nvPicPr>
            <p:cNvPr id="29" name="Image 4">
              <a:extLst>
                <a:ext uri="{FF2B5EF4-FFF2-40B4-BE49-F238E27FC236}">
                  <a16:creationId xmlns:a16="http://schemas.microsoft.com/office/drawing/2014/main" id="{54485525-DA37-4931-9705-F9DC3973A40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080737" y="1431576"/>
              <a:ext cx="3671570" cy="2834640"/>
            </a:xfrm>
            <a:prstGeom prst="rect">
              <a:avLst/>
            </a:prstGeom>
            <a:noFill/>
          </p:spPr>
        </p:pic>
        <p:sp>
          <p:nvSpPr>
            <p:cNvPr id="24" name="TextBox 23">
              <a:extLst>
                <a:ext uri="{FF2B5EF4-FFF2-40B4-BE49-F238E27FC236}">
                  <a16:creationId xmlns:a16="http://schemas.microsoft.com/office/drawing/2014/main" id="{396DC86D-CE2A-425A-9DB6-96A44FAF2687}"/>
                </a:ext>
              </a:extLst>
            </p:cNvPr>
            <p:cNvSpPr txBox="1"/>
            <p:nvPr/>
          </p:nvSpPr>
          <p:spPr>
            <a:xfrm>
              <a:off x="7197745" y="1460932"/>
              <a:ext cx="3592280" cy="2733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rPr>
                <a:t>Trajectory analysis of patients who achieved SVR (n=413)</a:t>
              </a:r>
            </a:p>
          </p:txBody>
        </p:sp>
      </p:grpSp>
      <p:grpSp>
        <p:nvGrpSpPr>
          <p:cNvPr id="35" name="Group 34">
            <a:extLst>
              <a:ext uri="{FF2B5EF4-FFF2-40B4-BE49-F238E27FC236}">
                <a16:creationId xmlns:a16="http://schemas.microsoft.com/office/drawing/2014/main" id="{105BA5DB-1D78-4E11-ADFB-E105C8FEC338}"/>
              </a:ext>
            </a:extLst>
          </p:cNvPr>
          <p:cNvGrpSpPr/>
          <p:nvPr/>
        </p:nvGrpSpPr>
        <p:grpSpPr>
          <a:xfrm>
            <a:off x="428370" y="2071295"/>
            <a:ext cx="6737354" cy="2727320"/>
            <a:chOff x="428371" y="2196986"/>
            <a:chExt cx="6737354" cy="2727320"/>
          </a:xfrm>
        </p:grpSpPr>
        <p:grpSp>
          <p:nvGrpSpPr>
            <p:cNvPr id="33" name="Group 32">
              <a:extLst>
                <a:ext uri="{FF2B5EF4-FFF2-40B4-BE49-F238E27FC236}">
                  <a16:creationId xmlns:a16="http://schemas.microsoft.com/office/drawing/2014/main" id="{4E923400-D012-4511-B679-1C7DA4654C6E}"/>
                </a:ext>
              </a:extLst>
            </p:cNvPr>
            <p:cNvGrpSpPr/>
            <p:nvPr/>
          </p:nvGrpSpPr>
          <p:grpSpPr>
            <a:xfrm>
              <a:off x="604838" y="2196986"/>
              <a:ext cx="6560887" cy="2727320"/>
              <a:chOff x="604838" y="2196986"/>
              <a:chExt cx="6560887" cy="2727320"/>
            </a:xfrm>
          </p:grpSpPr>
          <p:graphicFrame>
            <p:nvGraphicFramePr>
              <p:cNvPr id="32" name="Chart 31">
                <a:extLst>
                  <a:ext uri="{FF2B5EF4-FFF2-40B4-BE49-F238E27FC236}">
                    <a16:creationId xmlns:a16="http://schemas.microsoft.com/office/drawing/2014/main" id="{A8FC8256-2628-4DC4-8A4E-AE81735F4008}"/>
                  </a:ext>
                </a:extLst>
              </p:cNvPr>
              <p:cNvGraphicFramePr/>
              <p:nvPr>
                <p:extLst>
                  <p:ext uri="{D42A27DB-BD31-4B8C-83A1-F6EECF244321}">
                    <p14:modId xmlns:p14="http://schemas.microsoft.com/office/powerpoint/2010/main" val="2240060188"/>
                  </p:ext>
                </p:extLst>
              </p:nvPr>
            </p:nvGraphicFramePr>
            <p:xfrm>
              <a:off x="604838" y="2498450"/>
              <a:ext cx="3279159" cy="23418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Chart 37">
                <a:extLst>
                  <a:ext uri="{FF2B5EF4-FFF2-40B4-BE49-F238E27FC236}">
                    <a16:creationId xmlns:a16="http://schemas.microsoft.com/office/drawing/2014/main" id="{B9C2BDA2-953A-4F95-8E60-00AEE6218785}"/>
                  </a:ext>
                </a:extLst>
              </p:cNvPr>
              <p:cNvGraphicFramePr/>
              <p:nvPr/>
            </p:nvGraphicFramePr>
            <p:xfrm>
              <a:off x="3886566" y="2196986"/>
              <a:ext cx="3279159" cy="2727320"/>
            </p:xfrm>
            <a:graphic>
              <a:graphicData uri="http://schemas.openxmlformats.org/drawingml/2006/chart">
                <c:chart xmlns:c="http://schemas.openxmlformats.org/drawingml/2006/chart" xmlns:r="http://schemas.openxmlformats.org/officeDocument/2006/relationships" r:id="rId5"/>
              </a:graphicData>
            </a:graphic>
          </p:graphicFrame>
        </p:grpSp>
        <p:sp>
          <p:nvSpPr>
            <p:cNvPr id="34" name="TextBox 33">
              <a:extLst>
                <a:ext uri="{FF2B5EF4-FFF2-40B4-BE49-F238E27FC236}">
                  <a16:creationId xmlns:a16="http://schemas.microsoft.com/office/drawing/2014/main" id="{43C7BCBC-EAA2-4830-89D1-40393CE6D95E}"/>
                </a:ext>
              </a:extLst>
            </p:cNvPr>
            <p:cNvSpPr txBox="1"/>
            <p:nvPr/>
          </p:nvSpPr>
          <p:spPr>
            <a:xfrm rot="16200000">
              <a:off x="-262704" y="3338889"/>
              <a:ext cx="165915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Patients, %</a:t>
              </a:r>
            </a:p>
          </p:txBody>
        </p:sp>
      </p:grpSp>
      <p:sp>
        <p:nvSpPr>
          <p:cNvPr id="3" name="TextBox 2">
            <a:extLst>
              <a:ext uri="{FF2B5EF4-FFF2-40B4-BE49-F238E27FC236}">
                <a16:creationId xmlns:a16="http://schemas.microsoft.com/office/drawing/2014/main" id="{F2B0BFF1-5BF7-4143-959C-3D6EF7FA1CE8}"/>
              </a:ext>
            </a:extLst>
          </p:cNvPr>
          <p:cNvSpPr txBox="1"/>
          <p:nvPr/>
        </p:nvSpPr>
        <p:spPr>
          <a:xfrm>
            <a:off x="2871969" y="2818475"/>
            <a:ext cx="77617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p&lt;0.0001</a:t>
            </a:r>
          </a:p>
        </p:txBody>
      </p:sp>
      <p:sp>
        <p:nvSpPr>
          <p:cNvPr id="6" name="TextBox 5">
            <a:extLst>
              <a:ext uri="{FF2B5EF4-FFF2-40B4-BE49-F238E27FC236}">
                <a16:creationId xmlns:a16="http://schemas.microsoft.com/office/drawing/2014/main" id="{1FF8765E-2890-4DA0-8B4D-CD585D36FCA0}"/>
              </a:ext>
            </a:extLst>
          </p:cNvPr>
          <p:cNvSpPr txBox="1"/>
          <p:nvPr/>
        </p:nvSpPr>
        <p:spPr>
          <a:xfrm>
            <a:off x="1390426" y="2341859"/>
            <a:ext cx="206017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No/before SVR (n=717)</a:t>
            </a:r>
          </a:p>
        </p:txBody>
      </p:sp>
      <p:sp>
        <p:nvSpPr>
          <p:cNvPr id="17" name="TextBox 16">
            <a:extLst>
              <a:ext uri="{FF2B5EF4-FFF2-40B4-BE49-F238E27FC236}">
                <a16:creationId xmlns:a16="http://schemas.microsoft.com/office/drawing/2014/main" id="{5F881FD5-0A5A-4FAB-90BA-66ED224E68DE}"/>
              </a:ext>
            </a:extLst>
          </p:cNvPr>
          <p:cNvSpPr txBox="1"/>
          <p:nvPr/>
        </p:nvSpPr>
        <p:spPr>
          <a:xfrm>
            <a:off x="4872272" y="2341858"/>
            <a:ext cx="165301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After SVR (n=413)</a:t>
            </a:r>
          </a:p>
        </p:txBody>
      </p:sp>
      <p:sp>
        <p:nvSpPr>
          <p:cNvPr id="18" name="TextBox 17">
            <a:extLst>
              <a:ext uri="{FF2B5EF4-FFF2-40B4-BE49-F238E27FC236}">
                <a16:creationId xmlns:a16="http://schemas.microsoft.com/office/drawing/2014/main" id="{289D19B8-D8C1-40C5-A169-53BE51F3C4CD}"/>
              </a:ext>
            </a:extLst>
          </p:cNvPr>
          <p:cNvSpPr txBox="1"/>
          <p:nvPr/>
        </p:nvSpPr>
        <p:spPr>
          <a:xfrm>
            <a:off x="3028477" y="2075011"/>
            <a:ext cx="151836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HCC incidence*</a:t>
            </a:r>
          </a:p>
        </p:txBody>
      </p:sp>
      <p:sp>
        <p:nvSpPr>
          <p:cNvPr id="7" name="TextBox 6">
            <a:extLst>
              <a:ext uri="{FF2B5EF4-FFF2-40B4-BE49-F238E27FC236}">
                <a16:creationId xmlns:a16="http://schemas.microsoft.com/office/drawing/2014/main" id="{05B9F536-87C1-4788-A320-055020D93778}"/>
              </a:ext>
            </a:extLst>
          </p:cNvPr>
          <p:cNvSpPr txBox="1"/>
          <p:nvPr/>
        </p:nvSpPr>
        <p:spPr>
          <a:xfrm rot="16200000">
            <a:off x="9170354" y="1703251"/>
            <a:ext cx="473075" cy="180000"/>
          </a:xfrm>
          <a:prstGeom prst="rect">
            <a:avLst/>
          </a:prstGeom>
          <a:solidFill>
            <a:schemeClr val="bg1"/>
          </a:solidFill>
        </p:spPr>
        <p:txBody>
          <a:bodyPr wrap="square" lIns="72000" tIns="36000" rIns="72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panose="020B0604020202020204"/>
                <a:ea typeface="+mn-ea"/>
                <a:cs typeface="+mn-cs"/>
              </a:rPr>
              <a:t>PT (%)</a:t>
            </a:r>
          </a:p>
        </p:txBody>
      </p:sp>
      <p:sp>
        <p:nvSpPr>
          <p:cNvPr id="20" name="TextBox 19">
            <a:extLst>
              <a:ext uri="{FF2B5EF4-FFF2-40B4-BE49-F238E27FC236}">
                <a16:creationId xmlns:a16="http://schemas.microsoft.com/office/drawing/2014/main" id="{4FBF9CDE-8A2D-4EFD-9B10-B4C2DA3D6B2A}"/>
              </a:ext>
            </a:extLst>
          </p:cNvPr>
          <p:cNvSpPr txBox="1"/>
          <p:nvPr/>
        </p:nvSpPr>
        <p:spPr>
          <a:xfrm rot="16200000">
            <a:off x="7132401" y="1752127"/>
            <a:ext cx="598389" cy="180000"/>
          </a:xfrm>
          <a:prstGeom prst="rect">
            <a:avLst/>
          </a:prstGeom>
          <a:solidFill>
            <a:schemeClr val="bg1"/>
          </a:solidFill>
        </p:spPr>
        <p:txBody>
          <a:bodyPr wrap="square" lIns="72000" tIns="36000" rIns="72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panose="020B0604020202020204"/>
                <a:ea typeface="+mn-ea"/>
                <a:cs typeface="+mn-cs"/>
              </a:rPr>
              <a:t>AST (ULN)</a:t>
            </a:r>
          </a:p>
        </p:txBody>
      </p:sp>
      <p:sp>
        <p:nvSpPr>
          <p:cNvPr id="21" name="TextBox 20">
            <a:extLst>
              <a:ext uri="{FF2B5EF4-FFF2-40B4-BE49-F238E27FC236}">
                <a16:creationId xmlns:a16="http://schemas.microsoft.com/office/drawing/2014/main" id="{3CF39BD5-E60B-4562-9EDD-D6DDE5FA7D2A}"/>
              </a:ext>
            </a:extLst>
          </p:cNvPr>
          <p:cNvSpPr txBox="1"/>
          <p:nvPr/>
        </p:nvSpPr>
        <p:spPr>
          <a:xfrm rot="16200000">
            <a:off x="7105326" y="3116988"/>
            <a:ext cx="652539" cy="180000"/>
          </a:xfrm>
          <a:prstGeom prst="rect">
            <a:avLst/>
          </a:prstGeom>
          <a:solidFill>
            <a:schemeClr val="bg1"/>
          </a:solidFill>
        </p:spPr>
        <p:txBody>
          <a:bodyPr wrap="square" lIns="72000" tIns="36000" rIns="72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solidFill>
                <a:effectLst/>
                <a:uLnTx/>
                <a:uFillTx/>
                <a:latin typeface="Arial" panose="020B0604020202020204"/>
                <a:ea typeface="+mn-ea"/>
                <a:cs typeface="+mn-cs"/>
              </a:rPr>
              <a:t>GGT (ULN)</a:t>
            </a:r>
          </a:p>
        </p:txBody>
      </p:sp>
      <p:pic>
        <p:nvPicPr>
          <p:cNvPr id="23" name="Picture 22">
            <a:hlinkClick r:id="rId6" action="ppaction://hlinksldjump"/>
            <a:extLst>
              <a:ext uri="{FF2B5EF4-FFF2-40B4-BE49-F238E27FC236}">
                <a16:creationId xmlns:a16="http://schemas.microsoft.com/office/drawing/2014/main" id="{B42C3FC3-E4C9-4FE6-B0EB-960FCAA00FAE}"/>
              </a:ext>
            </a:extLst>
          </p:cNvPr>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8662" y="460465"/>
            <a:ext cx="361460" cy="357974"/>
          </a:xfrm>
          <a:prstGeom prst="rect">
            <a:avLst/>
          </a:prstGeom>
        </p:spPr>
      </p:pic>
    </p:spTree>
    <p:extLst>
      <p:ext uri="{BB962C8B-B14F-4D97-AF65-F5344CB8AC3E}">
        <p14:creationId xmlns:p14="http://schemas.microsoft.com/office/powerpoint/2010/main" val="2094166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3" y="1340768"/>
            <a:ext cx="6446536" cy="4708907"/>
          </a:xfrm>
        </p:spPr>
        <p:txBody>
          <a:bodyPr/>
          <a:lstStyle/>
          <a:p>
            <a:pPr marL="0" indent="0">
              <a:buNone/>
            </a:pPr>
            <a:r>
              <a:rPr lang="en-US" b="1" dirty="0">
                <a:solidFill>
                  <a:schemeClr val="bg1"/>
                </a:solidFill>
                <a:highlight>
                  <a:srgbClr val="004A86"/>
                </a:highlight>
              </a:rPr>
              <a:t>BACKGROUND &amp; AIMS</a:t>
            </a:r>
            <a:r>
              <a:rPr lang="en-US" dirty="0"/>
              <a:t> </a:t>
            </a:r>
          </a:p>
          <a:p>
            <a:r>
              <a:rPr lang="en-GB" sz="1800" dirty="0"/>
              <a:t>High rates of SVR have been reported following treatment of HCV with DAA regimens G/P or VVS in clinical trials and ‘real-world’ studies</a:t>
            </a:r>
          </a:p>
          <a:p>
            <a:pPr lvl="1"/>
            <a:r>
              <a:rPr lang="en-GB" sz="1600" dirty="0"/>
              <a:t>However, some patients experience </a:t>
            </a:r>
            <a:r>
              <a:rPr lang="en-GB" sz="1600" dirty="0" err="1"/>
              <a:t>virological</a:t>
            </a:r>
            <a:r>
              <a:rPr lang="en-GB" sz="1600" dirty="0"/>
              <a:t> failure</a:t>
            </a:r>
          </a:p>
          <a:p>
            <a:r>
              <a:rPr lang="en-GB" sz="1800" b="1" dirty="0"/>
              <a:t>AIM</a:t>
            </a:r>
            <a:r>
              <a:rPr lang="en-GB" sz="1800" dirty="0"/>
              <a:t>: to determine the characteristics of G/P or VVS failure patients from the real-world international SHARED research collaboration</a:t>
            </a:r>
          </a:p>
        </p:txBody>
      </p:sp>
      <p:sp>
        <p:nvSpPr>
          <p:cNvPr id="10" name="Content Placeholder 9">
            <a:extLst>
              <a:ext uri="{FF2B5EF4-FFF2-40B4-BE49-F238E27FC236}">
                <a16:creationId xmlns:a16="http://schemas.microsoft.com/office/drawing/2014/main" id="{4CCE48D7-5BEF-410B-8984-D5FC7E81995E}"/>
              </a:ext>
            </a:extLst>
          </p:cNvPr>
          <p:cNvSpPr>
            <a:spLocks noGrp="1"/>
          </p:cNvSpPr>
          <p:nvPr>
            <p:ph sz="half" idx="2"/>
          </p:nvPr>
        </p:nvSpPr>
        <p:spPr>
          <a:xfrm>
            <a:off x="425752" y="4113213"/>
            <a:ext cx="6446532" cy="2472304"/>
          </a:xfrm>
        </p:spPr>
        <p:txBody>
          <a:bodyPr/>
          <a:lstStyle/>
          <a:p>
            <a:pPr marL="0" indent="0">
              <a:buNone/>
            </a:pPr>
            <a:r>
              <a:rPr lang="en-GB" b="1" dirty="0">
                <a:solidFill>
                  <a:schemeClr val="bg1"/>
                </a:solidFill>
                <a:highlight>
                  <a:srgbClr val="004A86"/>
                </a:highlight>
              </a:rPr>
              <a:t>METHODS</a:t>
            </a:r>
          </a:p>
          <a:p>
            <a:r>
              <a:rPr lang="en-GB" sz="1800" dirty="0"/>
              <a:t>Virological and clinical information were obtained from resistance databases within the SHARED collaboration</a:t>
            </a:r>
          </a:p>
          <a:p>
            <a:r>
              <a:rPr lang="en-GB" sz="1800" dirty="0"/>
              <a:t>Population sequencing of NS3, NS5A and NSB5 was conducted</a:t>
            </a:r>
          </a:p>
          <a:p>
            <a:pPr lvl="1"/>
            <a:r>
              <a:rPr lang="en-GB" sz="1600" dirty="0"/>
              <a:t>RASs conferring a &gt;2-fold increased DAA susceptibility were analyzed</a:t>
            </a:r>
          </a:p>
          <a:p>
            <a:r>
              <a:rPr lang="en-GB" sz="1800" dirty="0"/>
              <a:t>Clinical and </a:t>
            </a:r>
            <a:r>
              <a:rPr lang="en-GB" sz="1800" dirty="0" err="1"/>
              <a:t>virological</a:t>
            </a:r>
            <a:r>
              <a:rPr lang="en-GB" sz="1800" dirty="0"/>
              <a:t> data were collected retrospectively</a:t>
            </a: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565333" cy="769620"/>
          </a:xfrm>
        </p:spPr>
        <p:txBody>
          <a:bodyPr>
            <a:noAutofit/>
          </a:bodyPr>
          <a:lstStyle/>
          <a:p>
            <a:r>
              <a:rPr lang="en-GB" sz="2400" dirty="0"/>
              <a:t>Virological characterization of patients with CHC and failure on G/P or VVS treatment in the international SHARED collaboration</a:t>
            </a:r>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fr-FR" dirty="0"/>
              <a:t>de Salazar A, et al. DILC 2020; AS156</a:t>
            </a:r>
          </a:p>
        </p:txBody>
      </p:sp>
      <p:cxnSp>
        <p:nvCxnSpPr>
          <p:cNvPr id="39" name="Straight Connector 38">
            <a:extLst>
              <a:ext uri="{FF2B5EF4-FFF2-40B4-BE49-F238E27FC236}">
                <a16:creationId xmlns:a16="http://schemas.microsoft.com/office/drawing/2014/main" id="{F302DD53-0F85-41B9-9BD1-FF09EDA0F149}"/>
              </a:ext>
            </a:extLst>
          </p:cNvPr>
          <p:cNvCxnSpPr>
            <a:cxnSpLocks/>
          </p:cNvCxnSpPr>
          <p:nvPr/>
        </p:nvCxnSpPr>
        <p:spPr>
          <a:xfrm>
            <a:off x="7018564" y="1446354"/>
            <a:ext cx="0" cy="513916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1">
            <a:extLst>
              <a:ext uri="{FF2B5EF4-FFF2-40B4-BE49-F238E27FC236}">
                <a16:creationId xmlns:a16="http://schemas.microsoft.com/office/drawing/2014/main" id="{0D335436-49C4-4F90-BA3F-21AFE6A4CD3F}"/>
              </a:ext>
            </a:extLst>
          </p:cNvPr>
          <p:cNvSpPr txBox="1">
            <a:spLocks/>
          </p:cNvSpPr>
          <p:nvPr/>
        </p:nvSpPr>
        <p:spPr>
          <a:xfrm>
            <a:off x="7164839" y="1513079"/>
            <a:ext cx="4764877" cy="489282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mn-cs"/>
              </a:rPr>
              <a:t>RESULTS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133 patients had </a:t>
            </a:r>
            <a:r>
              <a:rPr kumimoji="0" lang="en-GB" sz="1800" b="0" i="0" u="none" strike="noStrike" kern="1200" cap="none" spc="0" normalizeH="0" baseline="0" noProof="0" dirty="0" err="1">
                <a:ln>
                  <a:noFill/>
                </a:ln>
                <a:solidFill>
                  <a:prstClr val="black"/>
                </a:solidFill>
                <a:effectLst/>
                <a:uLnTx/>
                <a:uFillTx/>
                <a:latin typeface="Arial" panose="020B0604020202020204"/>
                <a:ea typeface="+mn-ea"/>
                <a:cs typeface="+mn-cs"/>
              </a:rPr>
              <a:t>virological</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 failure to </a:t>
            </a:r>
            <a:b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G/P or VVS</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77% were male; mean age was 56 years (IQR, 49−63); 26% had cirrhosis</a:t>
            </a: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8" name="Chart 7">
            <a:extLst>
              <a:ext uri="{FF2B5EF4-FFF2-40B4-BE49-F238E27FC236}">
                <a16:creationId xmlns:a16="http://schemas.microsoft.com/office/drawing/2014/main" id="{69E61A4E-B54A-4807-9E09-D6ADD07C02A6}"/>
              </a:ext>
            </a:extLst>
          </p:cNvPr>
          <p:cNvGraphicFramePr/>
          <p:nvPr/>
        </p:nvGraphicFramePr>
        <p:xfrm>
          <a:off x="7253176" y="3310191"/>
          <a:ext cx="4022728" cy="3457706"/>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a:extLst>
              <a:ext uri="{FF2B5EF4-FFF2-40B4-BE49-F238E27FC236}">
                <a16:creationId xmlns:a16="http://schemas.microsoft.com/office/drawing/2014/main" id="{91EDE38A-B8F3-457C-B63F-DF7FE32B03A8}"/>
              </a:ext>
            </a:extLst>
          </p:cNvPr>
          <p:cNvCxnSpPr>
            <a:cxnSpLocks/>
          </p:cNvCxnSpPr>
          <p:nvPr/>
        </p:nvCxnSpPr>
        <p:spPr>
          <a:xfrm>
            <a:off x="423863" y="4015935"/>
            <a:ext cx="659470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283FB70-2DFD-43F3-9402-E6826DEB7882}"/>
              </a:ext>
            </a:extLst>
          </p:cNvPr>
          <p:cNvSpPr txBox="1"/>
          <p:nvPr/>
        </p:nvSpPr>
        <p:spPr>
          <a:xfrm>
            <a:off x="8098347" y="3125525"/>
            <a:ext cx="258275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Genotype distribution</a:t>
            </a:r>
          </a:p>
        </p:txBody>
      </p:sp>
      <p:pic>
        <p:nvPicPr>
          <p:cNvPr id="12" name="Picture 11">
            <a:hlinkClick r:id="rId4" action="ppaction://hlinksldjump"/>
            <a:extLst>
              <a:ext uri="{FF2B5EF4-FFF2-40B4-BE49-F238E27FC236}">
                <a16:creationId xmlns:a16="http://schemas.microsoft.com/office/drawing/2014/main" id="{94924A81-CB45-4107-BAB8-186B0E63CD57}"/>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8662" y="460465"/>
            <a:ext cx="361460" cy="357974"/>
          </a:xfrm>
          <a:prstGeom prst="rect">
            <a:avLst/>
          </a:prstGeom>
        </p:spPr>
      </p:pic>
    </p:spTree>
    <p:extLst>
      <p:ext uri="{BB962C8B-B14F-4D97-AF65-F5344CB8AC3E}">
        <p14:creationId xmlns:p14="http://schemas.microsoft.com/office/powerpoint/2010/main" val="1387060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8EE241-49D8-406B-AC41-7446D32178CC}"/>
              </a:ext>
            </a:extLst>
          </p:cNvPr>
          <p:cNvSpPr>
            <a:spLocks noGrp="1"/>
          </p:cNvSpPr>
          <p:nvPr>
            <p:ph sz="half" idx="1"/>
          </p:nvPr>
        </p:nvSpPr>
        <p:spPr/>
        <p:txBody>
          <a:bodyPr/>
          <a:lstStyle/>
          <a:p>
            <a:pPr marL="0" indent="0">
              <a:buNone/>
            </a:pPr>
            <a:r>
              <a:rPr lang="en-GB" b="1" dirty="0">
                <a:solidFill>
                  <a:schemeClr val="bg1"/>
                </a:solidFill>
                <a:highlight>
                  <a:srgbClr val="004A86"/>
                </a:highlight>
              </a:rPr>
              <a:t>RESULTS</a:t>
            </a:r>
          </a:p>
          <a:p>
            <a:r>
              <a:rPr lang="en-GB" sz="1800" b="1" dirty="0"/>
              <a:t>VF following G/P (n=99) </a:t>
            </a:r>
          </a:p>
          <a:p>
            <a:pPr lvl="1"/>
            <a:r>
              <a:rPr lang="en-GB" sz="1600" dirty="0"/>
              <a:t>RASs: NS5A 57%; NS3 14%; No NS3/NS5A 33% </a:t>
            </a:r>
          </a:p>
          <a:p>
            <a:pPr lvl="1"/>
            <a:r>
              <a:rPr lang="en-GB" sz="1600" dirty="0"/>
              <a:t>NS5A RAS presence varied according to GT:</a:t>
            </a:r>
          </a:p>
          <a:p>
            <a:pPr lvl="2"/>
            <a:r>
              <a:rPr lang="en-GB" sz="1400" dirty="0"/>
              <a:t>GT1a and GT3 &gt;70%; GT1b 40%; GT2a/c 21%</a:t>
            </a:r>
          </a:p>
          <a:p>
            <a:pPr lvl="1"/>
            <a:r>
              <a:rPr lang="en-GB" sz="1600" dirty="0"/>
              <a:t>Most frequent RASs were Y93H in NS5A and D/Q168L in NS3</a:t>
            </a:r>
          </a:p>
          <a:p>
            <a:pPr lvl="1"/>
            <a:r>
              <a:rPr lang="en-GB" sz="1600" dirty="0"/>
              <a:t>≥2 RASs in NS5A frequent in GT1a and GT3</a:t>
            </a:r>
          </a:p>
          <a:p>
            <a:pPr lvl="2"/>
            <a:r>
              <a:rPr lang="en-GB" sz="1400" dirty="0"/>
              <a:t>2 RASs: n=36</a:t>
            </a:r>
          </a:p>
          <a:p>
            <a:pPr lvl="2"/>
            <a:r>
              <a:rPr lang="en-GB" sz="1400" dirty="0"/>
              <a:t>3 RASs: n=8</a:t>
            </a:r>
          </a:p>
          <a:p>
            <a:endParaRPr lang="en-GB" sz="1800" dirty="0"/>
          </a:p>
        </p:txBody>
      </p:sp>
      <p:sp>
        <p:nvSpPr>
          <p:cNvPr id="3" name="Content Placeholder 2">
            <a:extLst>
              <a:ext uri="{FF2B5EF4-FFF2-40B4-BE49-F238E27FC236}">
                <a16:creationId xmlns:a16="http://schemas.microsoft.com/office/drawing/2014/main" id="{809C21D3-944C-44D2-A53F-651ACDE13523}"/>
              </a:ext>
            </a:extLst>
          </p:cNvPr>
          <p:cNvSpPr>
            <a:spLocks noGrp="1"/>
          </p:cNvSpPr>
          <p:nvPr>
            <p:ph sz="half" idx="2"/>
          </p:nvPr>
        </p:nvSpPr>
        <p:spPr>
          <a:xfrm>
            <a:off x="6193448" y="1340769"/>
            <a:ext cx="5572800" cy="4622400"/>
          </a:xfrm>
        </p:spPr>
        <p:txBody>
          <a:bodyPr/>
          <a:lstStyle/>
          <a:p>
            <a:endParaRPr lang="en-US" sz="1800" b="1" dirty="0"/>
          </a:p>
          <a:p>
            <a:r>
              <a:rPr lang="en-US" sz="1800" b="1" dirty="0"/>
              <a:t>VF following VVS retreatment (n=34) </a:t>
            </a:r>
          </a:p>
          <a:p>
            <a:pPr lvl="1"/>
            <a:r>
              <a:rPr lang="en-US" sz="1600" dirty="0"/>
              <a:t>Prior to VVS initiation: </a:t>
            </a:r>
          </a:p>
          <a:p>
            <a:pPr lvl="2"/>
            <a:r>
              <a:rPr lang="en-US" sz="1400" dirty="0"/>
              <a:t>76% had NS5A RASs</a:t>
            </a:r>
          </a:p>
          <a:p>
            <a:pPr lvl="3"/>
            <a:r>
              <a:rPr lang="en-US" sz="1200" dirty="0"/>
              <a:t>High frequency (60%) of Y93 variants</a:t>
            </a:r>
          </a:p>
          <a:p>
            <a:pPr lvl="2"/>
            <a:r>
              <a:rPr lang="en-US" sz="1400" dirty="0"/>
              <a:t>NS3 D168 RASs were uncommon (30%)</a:t>
            </a:r>
          </a:p>
          <a:p>
            <a:pPr lvl="1"/>
            <a:r>
              <a:rPr lang="en-US" sz="1600" dirty="0"/>
              <a:t>After VVS failure:</a:t>
            </a:r>
          </a:p>
          <a:p>
            <a:pPr lvl="2"/>
            <a:r>
              <a:rPr lang="en-US" sz="1400" dirty="0"/>
              <a:t>NS5A resistance profile identical vs baseline in 65% of patients </a:t>
            </a:r>
          </a:p>
          <a:p>
            <a:pPr lvl="2"/>
            <a:r>
              <a:rPr lang="en-US" sz="1400" dirty="0"/>
              <a:t>NS3 D168 frequencies were reduced (16%)</a:t>
            </a:r>
          </a:p>
          <a:p>
            <a:pPr lvl="2"/>
            <a:r>
              <a:rPr lang="en-US" sz="1400" dirty="0"/>
              <a:t>NS5B SOF RASs were uncommon</a:t>
            </a:r>
          </a:p>
          <a:p>
            <a:endParaRPr lang="en-GB" sz="1800" dirty="0"/>
          </a:p>
        </p:txBody>
      </p:sp>
      <p:sp>
        <p:nvSpPr>
          <p:cNvPr id="4" name="Title 3">
            <a:extLst>
              <a:ext uri="{FF2B5EF4-FFF2-40B4-BE49-F238E27FC236}">
                <a16:creationId xmlns:a16="http://schemas.microsoft.com/office/drawing/2014/main" id="{7B7B5BE0-6783-4B8A-A788-4103C489E049}"/>
              </a:ext>
            </a:extLst>
          </p:cNvPr>
          <p:cNvSpPr>
            <a:spLocks noGrp="1"/>
          </p:cNvSpPr>
          <p:nvPr>
            <p:ph type="title"/>
          </p:nvPr>
        </p:nvSpPr>
        <p:spPr>
          <a:xfrm>
            <a:off x="425752" y="140970"/>
            <a:ext cx="10532761" cy="769620"/>
          </a:xfrm>
        </p:spPr>
        <p:txBody>
          <a:bodyPr>
            <a:noAutofit/>
          </a:bodyPr>
          <a:lstStyle/>
          <a:p>
            <a:r>
              <a:rPr lang="en-GB" sz="2400" dirty="0"/>
              <a:t>Virological characterization of patients with CHC and failure on G/P or VVS treatment in the international SHARED collaboration</a:t>
            </a:r>
          </a:p>
        </p:txBody>
      </p:sp>
      <p:sp>
        <p:nvSpPr>
          <p:cNvPr id="5" name="Text Placeholder 4">
            <a:extLst>
              <a:ext uri="{FF2B5EF4-FFF2-40B4-BE49-F238E27FC236}">
                <a16:creationId xmlns:a16="http://schemas.microsoft.com/office/drawing/2014/main" id="{30ECA492-77BB-45C9-9BC2-7BFBBB09BCF2}"/>
              </a:ext>
            </a:extLst>
          </p:cNvPr>
          <p:cNvSpPr>
            <a:spLocks noGrp="1"/>
          </p:cNvSpPr>
          <p:nvPr>
            <p:ph type="body" sz="quarter" idx="10"/>
          </p:nvPr>
        </p:nvSpPr>
        <p:spPr/>
        <p:txBody>
          <a:bodyPr/>
          <a:lstStyle/>
          <a:p>
            <a:r>
              <a:rPr lang="en-GB" dirty="0"/>
              <a:t>de Salazar A, et al. DILC 2020; AS156</a:t>
            </a:r>
          </a:p>
        </p:txBody>
      </p:sp>
      <p:sp>
        <p:nvSpPr>
          <p:cNvPr id="6" name="Content Placeholder 9">
            <a:extLst>
              <a:ext uri="{FF2B5EF4-FFF2-40B4-BE49-F238E27FC236}">
                <a16:creationId xmlns:a16="http://schemas.microsoft.com/office/drawing/2014/main" id="{B540CBD8-8D72-4CF8-9506-E3E5292094E3}"/>
              </a:ext>
            </a:extLst>
          </p:cNvPr>
          <p:cNvSpPr txBox="1">
            <a:spLocks/>
          </p:cNvSpPr>
          <p:nvPr/>
        </p:nvSpPr>
        <p:spPr>
          <a:xfrm>
            <a:off x="425752" y="4615068"/>
            <a:ext cx="11340492" cy="18925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GB"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mn-cs"/>
              </a:rPr>
              <a:t>CONCLUSION</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After G/P failure, NS5A RASs were frequently observed as dual and triple combination patterns, especially in GT3 and 1a patients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Failure with VVS was seen mainly in GT3a patients, with rare occurrence of NS3 and NS5B RASs, and a resistance profile of RASs in NS5A that was maintained from previous treatments</a:t>
            </a:r>
            <a:endParaRPr kumimoji="0" lang="en-GB" sz="18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mn-cs"/>
            </a:endParaRPr>
          </a:p>
        </p:txBody>
      </p:sp>
      <p:cxnSp>
        <p:nvCxnSpPr>
          <p:cNvPr id="7" name="Straight Connector 6">
            <a:extLst>
              <a:ext uri="{FF2B5EF4-FFF2-40B4-BE49-F238E27FC236}">
                <a16:creationId xmlns:a16="http://schemas.microsoft.com/office/drawing/2014/main" id="{70EF5694-5507-45C3-A035-1049E6380C1C}"/>
              </a:ext>
            </a:extLst>
          </p:cNvPr>
          <p:cNvCxnSpPr>
            <a:cxnSpLocks/>
          </p:cNvCxnSpPr>
          <p:nvPr/>
        </p:nvCxnSpPr>
        <p:spPr>
          <a:xfrm>
            <a:off x="323847" y="4429325"/>
            <a:ext cx="1134268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hlinkClick r:id="rId3" action="ppaction://hlinksldjump"/>
            <a:extLst>
              <a:ext uri="{FF2B5EF4-FFF2-40B4-BE49-F238E27FC236}">
                <a16:creationId xmlns:a16="http://schemas.microsoft.com/office/drawing/2014/main" id="{CC5C666A-CD72-401D-BAC1-6CADB9C2C66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8662" y="460465"/>
            <a:ext cx="361460" cy="357974"/>
          </a:xfrm>
          <a:prstGeom prst="rect">
            <a:avLst/>
          </a:prstGeom>
        </p:spPr>
      </p:pic>
    </p:spTree>
    <p:extLst>
      <p:ext uri="{BB962C8B-B14F-4D97-AF65-F5344CB8AC3E}">
        <p14:creationId xmlns:p14="http://schemas.microsoft.com/office/powerpoint/2010/main" val="1772884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966121-9ED2-4A2D-A88C-3D2A60C0DE23}"/>
              </a:ext>
            </a:extLst>
          </p:cNvPr>
          <p:cNvSpPr>
            <a:spLocks noGrp="1"/>
          </p:cNvSpPr>
          <p:nvPr>
            <p:ph type="title"/>
          </p:nvPr>
        </p:nvSpPr>
        <p:spPr/>
        <p:txBody>
          <a:bodyPr/>
          <a:lstStyle/>
          <a:p>
            <a:r>
              <a:rPr lang="pt-BR" dirty="0"/>
              <a:t>6. Viral hepatitis A, B, C, D, E: virology</a:t>
            </a:r>
          </a:p>
        </p:txBody>
      </p:sp>
      <p:sp>
        <p:nvSpPr>
          <p:cNvPr id="5" name="Text Placeholder 4">
            <a:extLst>
              <a:ext uri="{FF2B5EF4-FFF2-40B4-BE49-F238E27FC236}">
                <a16:creationId xmlns:a16="http://schemas.microsoft.com/office/drawing/2014/main" id="{2F72C304-27F8-4808-B56A-DBB0E3A38309}"/>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241846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2" y="1340769"/>
            <a:ext cx="5214461" cy="4622400"/>
          </a:xfrm>
        </p:spPr>
        <p:txBody>
          <a:bodyPr/>
          <a:lstStyle/>
          <a:p>
            <a:pPr marL="0" indent="0">
              <a:buNone/>
            </a:pPr>
            <a:r>
              <a:rPr lang="en-US" b="1" dirty="0">
                <a:solidFill>
                  <a:schemeClr val="bg1"/>
                </a:solidFill>
                <a:highlight>
                  <a:srgbClr val="004A86"/>
                </a:highlight>
              </a:rPr>
              <a:t>BACKGROUND &amp; AIMS</a:t>
            </a:r>
            <a:r>
              <a:rPr lang="en-US" dirty="0"/>
              <a:t> </a:t>
            </a:r>
          </a:p>
          <a:p>
            <a:pPr>
              <a:lnSpc>
                <a:spcPct val="90000"/>
              </a:lnSpc>
            </a:pPr>
            <a:r>
              <a:rPr lang="en-GB" sz="1900" dirty="0"/>
              <a:t>AB-506 is a class II core protein inhibitor that binds HBV core protein</a:t>
            </a:r>
          </a:p>
          <a:p>
            <a:pPr lvl="1">
              <a:lnSpc>
                <a:spcPct val="90000"/>
              </a:lnSpc>
            </a:pPr>
            <a:r>
              <a:rPr lang="en-GB" sz="1700" dirty="0"/>
              <a:t>Accelerates and misdirects capsid assembly</a:t>
            </a:r>
          </a:p>
          <a:p>
            <a:pPr lvl="1">
              <a:lnSpc>
                <a:spcPct val="90000"/>
              </a:lnSpc>
            </a:pPr>
            <a:r>
              <a:rPr lang="en-GB" sz="1700" dirty="0"/>
              <a:t>Results in formation of empty viral particles</a:t>
            </a:r>
          </a:p>
          <a:p>
            <a:pPr>
              <a:lnSpc>
                <a:spcPct val="90000"/>
              </a:lnSpc>
              <a:spcBef>
                <a:spcPts val="600"/>
              </a:spcBef>
            </a:pPr>
            <a:r>
              <a:rPr lang="en-GB" sz="1900" dirty="0"/>
              <a:t>One of 20 subjects with CHB on active drug in the first-in-human AB-506-001 study did not show a serum HBV DNA response</a:t>
            </a:r>
          </a:p>
          <a:p>
            <a:pPr lvl="1">
              <a:lnSpc>
                <a:spcPct val="90000"/>
              </a:lnSpc>
            </a:pPr>
            <a:r>
              <a:rPr lang="en-GB" sz="1700" dirty="0"/>
              <a:t>Found to correlate with a pre-existing core I105T variant</a:t>
            </a:r>
          </a:p>
        </p:txBody>
      </p:sp>
      <p:sp>
        <p:nvSpPr>
          <p:cNvPr id="10" name="Content Placeholder 9">
            <a:extLst>
              <a:ext uri="{FF2B5EF4-FFF2-40B4-BE49-F238E27FC236}">
                <a16:creationId xmlns:a16="http://schemas.microsoft.com/office/drawing/2014/main" id="{4CCE48D7-5BEF-410B-8984-D5FC7E81995E}"/>
              </a:ext>
            </a:extLst>
          </p:cNvPr>
          <p:cNvSpPr>
            <a:spLocks noGrp="1"/>
          </p:cNvSpPr>
          <p:nvPr>
            <p:ph sz="half" idx="2"/>
          </p:nvPr>
        </p:nvSpPr>
        <p:spPr>
          <a:xfrm>
            <a:off x="6096000" y="1337583"/>
            <a:ext cx="5491163" cy="5501582"/>
          </a:xfrm>
        </p:spPr>
        <p:txBody>
          <a:bodyPr/>
          <a:lstStyle/>
          <a:p>
            <a:pPr>
              <a:lnSpc>
                <a:spcPct val="90000"/>
              </a:lnSpc>
              <a:spcBef>
                <a:spcPts val="1200"/>
              </a:spcBef>
              <a:spcAft>
                <a:spcPts val="900"/>
              </a:spcAft>
            </a:pPr>
            <a:r>
              <a:rPr lang="en-GB" sz="1900" b="1" dirty="0"/>
              <a:t>AIM</a:t>
            </a:r>
            <a:r>
              <a:rPr lang="en-GB" sz="1900" dirty="0"/>
              <a:t>: to describe HBV core variants observed at baseline, focusing on amino acid positions of potential relevance to AB-506 and other molecules accessing the same binding pocket</a:t>
            </a:r>
          </a:p>
          <a:p>
            <a:pPr marL="0" indent="0">
              <a:lnSpc>
                <a:spcPct val="90000"/>
              </a:lnSpc>
              <a:buNone/>
            </a:pPr>
            <a:r>
              <a:rPr lang="en-GB" b="1" dirty="0">
                <a:solidFill>
                  <a:schemeClr val="bg1"/>
                </a:solidFill>
                <a:highlight>
                  <a:srgbClr val="004A86"/>
                </a:highlight>
              </a:rPr>
              <a:t>METHODS</a:t>
            </a:r>
          </a:p>
          <a:p>
            <a:pPr>
              <a:lnSpc>
                <a:spcPct val="90000"/>
              </a:lnSpc>
            </a:pPr>
            <a:r>
              <a:rPr lang="en-GB" sz="1900" dirty="0"/>
              <a:t>DNA extraction was performed on plasma collected from </a:t>
            </a:r>
            <a:r>
              <a:rPr lang="en-GB" sz="1900" b="1" dirty="0"/>
              <a:t>52</a:t>
            </a:r>
            <a:r>
              <a:rPr lang="en-GB" sz="1900" dirty="0"/>
              <a:t> subjects</a:t>
            </a:r>
          </a:p>
          <a:p>
            <a:pPr lvl="1">
              <a:lnSpc>
                <a:spcPct val="90000"/>
              </a:lnSpc>
            </a:pPr>
            <a:r>
              <a:rPr lang="en-GB" sz="1700" b="1" dirty="0"/>
              <a:t>24</a:t>
            </a:r>
            <a:r>
              <a:rPr lang="en-GB" sz="1700" dirty="0"/>
              <a:t> enrolled in AB-506-001</a:t>
            </a:r>
          </a:p>
          <a:p>
            <a:pPr lvl="2">
              <a:lnSpc>
                <a:spcPct val="90000"/>
              </a:lnSpc>
              <a:spcBef>
                <a:spcPts val="0"/>
              </a:spcBef>
            </a:pPr>
            <a:r>
              <a:rPr lang="en-GB" sz="1500" dirty="0"/>
              <a:t>Non-cirrhotic</a:t>
            </a:r>
          </a:p>
          <a:p>
            <a:pPr lvl="2">
              <a:lnSpc>
                <a:spcPct val="90000"/>
              </a:lnSpc>
              <a:spcBef>
                <a:spcPts val="0"/>
              </a:spcBef>
            </a:pPr>
            <a:r>
              <a:rPr lang="en-GB" sz="1500" dirty="0"/>
              <a:t>HBeAg-positive or -negative</a:t>
            </a:r>
          </a:p>
          <a:p>
            <a:pPr lvl="2">
              <a:lnSpc>
                <a:spcPct val="90000"/>
              </a:lnSpc>
              <a:spcBef>
                <a:spcPts val="0"/>
              </a:spcBef>
            </a:pPr>
            <a:r>
              <a:rPr lang="en-GB" sz="1500" dirty="0"/>
              <a:t>HBV DNA-positive subjects</a:t>
            </a:r>
          </a:p>
          <a:p>
            <a:pPr lvl="2">
              <a:lnSpc>
                <a:spcPct val="90000"/>
              </a:lnSpc>
              <a:spcBef>
                <a:spcPts val="0"/>
              </a:spcBef>
            </a:pPr>
            <a:r>
              <a:rPr lang="en-GB" sz="1500" dirty="0"/>
              <a:t>Randomized 10:2 to AB-506 versus placebo</a:t>
            </a:r>
          </a:p>
          <a:p>
            <a:pPr lvl="1">
              <a:lnSpc>
                <a:spcPct val="90000"/>
              </a:lnSpc>
            </a:pPr>
            <a:r>
              <a:rPr lang="en-GB" sz="1700" b="1" dirty="0"/>
              <a:t>28</a:t>
            </a:r>
            <a:r>
              <a:rPr lang="en-GB" sz="1700" dirty="0"/>
              <a:t> subjects screened but not enrolled in </a:t>
            </a:r>
            <a:br>
              <a:rPr lang="en-GB" sz="1700" dirty="0"/>
            </a:br>
            <a:r>
              <a:rPr lang="en-GB" sz="1700" dirty="0"/>
              <a:t>AB-506-001</a:t>
            </a:r>
          </a:p>
          <a:p>
            <a:pPr>
              <a:lnSpc>
                <a:spcPct val="90000"/>
              </a:lnSpc>
              <a:spcBef>
                <a:spcPts val="600"/>
              </a:spcBef>
            </a:pPr>
            <a:r>
              <a:rPr lang="en-GB" sz="1900" dirty="0"/>
              <a:t>Extracted DNA samples were subjected to HBV-specific PCR amplification followed by Illumina MiSeq next-generation sequencing</a:t>
            </a: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565333" cy="769620"/>
          </a:xfrm>
        </p:spPr>
        <p:txBody>
          <a:bodyPr>
            <a:noAutofit/>
          </a:bodyPr>
          <a:lstStyle/>
          <a:p>
            <a:r>
              <a:rPr lang="en-GB" sz="2400" dirty="0"/>
              <a:t>Hepatitis B virus core protein variants observed in a first-in-human placebo-controlled study of a core protein inhibitor</a:t>
            </a:r>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fr-FR" dirty="0"/>
              <a:t>Lee ACH, et al. DILC 2020; SAT357</a:t>
            </a:r>
          </a:p>
        </p:txBody>
      </p:sp>
      <p:cxnSp>
        <p:nvCxnSpPr>
          <p:cNvPr id="39" name="Straight Connector 38">
            <a:extLst>
              <a:ext uri="{FF2B5EF4-FFF2-40B4-BE49-F238E27FC236}">
                <a16:creationId xmlns:a16="http://schemas.microsoft.com/office/drawing/2014/main" id="{F302DD53-0F85-41B9-9BD1-FF09EDA0F149}"/>
              </a:ext>
            </a:extLst>
          </p:cNvPr>
          <p:cNvCxnSpPr>
            <a:cxnSpLocks/>
          </p:cNvCxnSpPr>
          <p:nvPr/>
        </p:nvCxnSpPr>
        <p:spPr>
          <a:xfrm>
            <a:off x="6096000" y="2246811"/>
            <a:ext cx="0" cy="408255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9C832DB-A817-47F1-A759-208F72BEFF1B}"/>
              </a:ext>
            </a:extLst>
          </p:cNvPr>
          <p:cNvPicPr>
            <a:picLocks noChangeAspect="1"/>
          </p:cNvPicPr>
          <p:nvPr/>
        </p:nvPicPr>
        <p:blipFill>
          <a:blip r:embed="rId3"/>
          <a:stretch>
            <a:fillRect/>
          </a:stretch>
        </p:blipFill>
        <p:spPr>
          <a:xfrm>
            <a:off x="947792" y="4171083"/>
            <a:ext cx="4170379" cy="2279352"/>
          </a:xfrm>
          <a:prstGeom prst="rect">
            <a:avLst/>
          </a:prstGeom>
        </p:spPr>
      </p:pic>
      <p:cxnSp>
        <p:nvCxnSpPr>
          <p:cNvPr id="9" name="Straight Connector 8">
            <a:extLst>
              <a:ext uri="{FF2B5EF4-FFF2-40B4-BE49-F238E27FC236}">
                <a16:creationId xmlns:a16="http://schemas.microsoft.com/office/drawing/2014/main" id="{B250E557-A175-4E3E-B929-C0FE488367C8}"/>
              </a:ext>
            </a:extLst>
          </p:cNvPr>
          <p:cNvCxnSpPr>
            <a:cxnSpLocks/>
          </p:cNvCxnSpPr>
          <p:nvPr/>
        </p:nvCxnSpPr>
        <p:spPr>
          <a:xfrm>
            <a:off x="6096000" y="2552895"/>
            <a:ext cx="549116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a:hlinkClick r:id="rId4" action="ppaction://hlinksldjump"/>
            <a:extLst>
              <a:ext uri="{FF2B5EF4-FFF2-40B4-BE49-F238E27FC236}">
                <a16:creationId xmlns:a16="http://schemas.microsoft.com/office/drawing/2014/main" id="{1D04DA0E-EEFF-4F29-B8AE-A86A6B2BDC3A}"/>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8662" y="460465"/>
            <a:ext cx="361460" cy="357974"/>
          </a:xfrm>
          <a:prstGeom prst="rect">
            <a:avLst/>
          </a:prstGeom>
        </p:spPr>
      </p:pic>
    </p:spTree>
    <p:extLst>
      <p:ext uri="{BB962C8B-B14F-4D97-AF65-F5344CB8AC3E}">
        <p14:creationId xmlns:p14="http://schemas.microsoft.com/office/powerpoint/2010/main" val="753852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2" y="1224643"/>
            <a:ext cx="11161411" cy="5071443"/>
          </a:xfrm>
        </p:spPr>
        <p:txBody>
          <a:bodyPr/>
          <a:lstStyle/>
          <a:p>
            <a:pPr marL="0" indent="0">
              <a:buNone/>
            </a:pPr>
            <a:r>
              <a:rPr lang="en-US" sz="1800" b="1" dirty="0">
                <a:solidFill>
                  <a:schemeClr val="bg1"/>
                </a:solidFill>
                <a:highlight>
                  <a:srgbClr val="004A86"/>
                </a:highlight>
              </a:rPr>
              <a:t>RESULTS</a:t>
            </a:r>
          </a:p>
          <a:p>
            <a:pPr>
              <a:lnSpc>
                <a:spcPct val="90000"/>
              </a:lnSpc>
            </a:pPr>
            <a:r>
              <a:rPr lang="en-GB" sz="1800" dirty="0"/>
              <a:t>Sequence analysis revealed pre-existing multiple core protein inhibitor-relevant HBV core variants</a:t>
            </a:r>
          </a:p>
          <a:p>
            <a:pPr lvl="1">
              <a:lnSpc>
                <a:spcPct val="90000"/>
              </a:lnSpc>
            </a:pPr>
            <a:r>
              <a:rPr lang="en-GB" sz="1600" dirty="0"/>
              <a:t>Greater than HBVdb-reported prevalence and in some cases co-existing in the same subject</a:t>
            </a:r>
          </a:p>
          <a:p>
            <a:pPr>
              <a:lnSpc>
                <a:spcPct val="90000"/>
              </a:lnSpc>
            </a:pPr>
            <a:r>
              <a:rPr lang="en-GB" sz="1800" dirty="0"/>
              <a:t>In cell culture, </a:t>
            </a:r>
            <a:r>
              <a:rPr lang="en-GB" sz="1800" dirty="0">
                <a:solidFill>
                  <a:schemeClr val="tx2"/>
                </a:solidFill>
              </a:rPr>
              <a:t>T33N, T33S, I105T and T109S </a:t>
            </a:r>
            <a:r>
              <a:rPr lang="en-GB" sz="1800" dirty="0"/>
              <a:t>resulted in 2.5- to 356-fold change in EC</a:t>
            </a:r>
            <a:r>
              <a:rPr lang="en-GB" sz="1800" baseline="-25000" dirty="0"/>
              <a:t>50</a:t>
            </a:r>
            <a:r>
              <a:rPr lang="en-GB" sz="1800" dirty="0"/>
              <a:t> of AB-506</a:t>
            </a:r>
          </a:p>
          <a:p>
            <a:pPr>
              <a:lnSpc>
                <a:spcPct val="90000"/>
              </a:lnSpc>
            </a:pPr>
            <a:r>
              <a:rPr lang="en-GB" sz="1800" dirty="0"/>
              <a:t>Apart from the I105T non-responder, the 1 active subject with T109S had the weakest response</a:t>
            </a:r>
          </a:p>
          <a:p>
            <a:pPr lvl="1">
              <a:lnSpc>
                <a:spcPct val="90000"/>
              </a:lnSpc>
            </a:pPr>
            <a:r>
              <a:rPr lang="en-GB" sz="1600" dirty="0"/>
              <a:t>-1.3 log</a:t>
            </a:r>
            <a:r>
              <a:rPr lang="en-GB" sz="1600" baseline="-25000" dirty="0"/>
              <a:t>10</a:t>
            </a:r>
            <a:r>
              <a:rPr lang="en-GB" sz="1600" dirty="0"/>
              <a:t> HBV DNA</a:t>
            </a:r>
          </a:p>
          <a:p>
            <a:pPr lvl="1"/>
            <a:endParaRPr lang="en-GB" sz="1600" dirty="0"/>
          </a:p>
          <a:p>
            <a:pPr lvl="1"/>
            <a:endParaRPr lang="en-GB" sz="1600" dirty="0"/>
          </a:p>
          <a:p>
            <a:pPr lvl="1"/>
            <a:endParaRPr lang="en-GB" sz="1600" dirty="0"/>
          </a:p>
          <a:p>
            <a:pPr lvl="1"/>
            <a:endParaRPr lang="en-GB" sz="1600" dirty="0"/>
          </a:p>
          <a:p>
            <a:pPr lvl="1"/>
            <a:endParaRPr lang="en-GB" sz="1600" dirty="0"/>
          </a:p>
          <a:p>
            <a:pPr lvl="1"/>
            <a:endParaRPr lang="en-GB" sz="1600" dirty="0"/>
          </a:p>
          <a:p>
            <a:pPr lvl="1"/>
            <a:endParaRPr lang="en-GB" sz="1600" dirty="0"/>
          </a:p>
          <a:p>
            <a:pPr lvl="1"/>
            <a:endParaRPr lang="en-GB" sz="1600" dirty="0"/>
          </a:p>
          <a:p>
            <a:pPr lvl="1"/>
            <a:endParaRPr lang="en-GB" sz="1600" dirty="0"/>
          </a:p>
          <a:p>
            <a:pPr marL="0" indent="0">
              <a:lnSpc>
                <a:spcPct val="90000"/>
              </a:lnSpc>
              <a:buNone/>
            </a:pPr>
            <a:r>
              <a:rPr lang="en-GB" sz="1800" b="1" dirty="0">
                <a:solidFill>
                  <a:schemeClr val="bg1"/>
                </a:solidFill>
                <a:highlight>
                  <a:srgbClr val="004A86"/>
                </a:highlight>
              </a:rPr>
              <a:t>CONCLUSION</a:t>
            </a:r>
            <a:r>
              <a:rPr lang="en-GB" sz="1800" b="1" dirty="0">
                <a:solidFill>
                  <a:schemeClr val="bg1"/>
                </a:solidFill>
              </a:rPr>
              <a:t>  </a:t>
            </a:r>
            <a:r>
              <a:rPr lang="en-GB" sz="1800" dirty="0"/>
              <a:t>Molecular epidemiology is critical to assess the prevalence of core protein inhibitor-resistant variants and to develop next-generation compounds with improved coverage of these variants</a:t>
            </a:r>
          </a:p>
          <a:p>
            <a:endParaRPr lang="en-GB" sz="1800" dirty="0"/>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547048" cy="769620"/>
          </a:xfrm>
        </p:spPr>
        <p:txBody>
          <a:bodyPr>
            <a:noAutofit/>
          </a:bodyPr>
          <a:lstStyle/>
          <a:p>
            <a:r>
              <a:rPr lang="en-GB" sz="2400" dirty="0">
                <a:solidFill>
                  <a:srgbClr val="FFFFFF"/>
                </a:solidFill>
              </a:rPr>
              <a:t>Hepatitis B virus core protein variants observed in a first-in-human placebo-controlled study of a core protein inhibitor</a:t>
            </a:r>
            <a:endParaRPr lang="en-GB" sz="24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a:t>
            </a:r>
            <a:r>
              <a:rPr lang="en-US" dirty="0"/>
              <a:t>Within 10,975 HBV genome sequences archived as of Sep 12, 2019 at </a:t>
            </a:r>
            <a:r>
              <a:rPr lang="en-US" dirty="0">
                <a:hlinkClick r:id="rId3"/>
              </a:rPr>
              <a:t>https://hbvdb.ibcp.fr</a:t>
            </a:r>
            <a:r>
              <a:rPr lang="en-US" dirty="0"/>
              <a:t>;</a:t>
            </a:r>
          </a:p>
          <a:p>
            <a:r>
              <a:rPr lang="en-US" baseline="30000" dirty="0"/>
              <a:t>†</a:t>
            </a:r>
            <a:r>
              <a:rPr lang="en-US" dirty="0"/>
              <a:t>Fold change of </a:t>
            </a:r>
            <a:r>
              <a:rPr lang="en-US" i="1" dirty="0"/>
              <a:t>in vitro </a:t>
            </a:r>
            <a:r>
              <a:rPr lang="en-US" dirty="0"/>
              <a:t>AB-506 EC</a:t>
            </a:r>
            <a:r>
              <a:rPr lang="en-US" baseline="-25000" dirty="0"/>
              <a:t>50</a:t>
            </a:r>
            <a:r>
              <a:rPr lang="en-US" dirty="0"/>
              <a:t> values against point mutation in a genotype D background</a:t>
            </a:r>
            <a:endParaRPr lang="en-GB" dirty="0"/>
          </a:p>
          <a:p>
            <a:r>
              <a:rPr lang="en-GB" dirty="0"/>
              <a:t>Lee ACH, et al. DILC 2020; SAT357</a:t>
            </a:r>
          </a:p>
        </p:txBody>
      </p:sp>
      <p:graphicFrame>
        <p:nvGraphicFramePr>
          <p:cNvPr id="41" name="Table 40">
            <a:extLst>
              <a:ext uri="{FF2B5EF4-FFF2-40B4-BE49-F238E27FC236}">
                <a16:creationId xmlns:a16="http://schemas.microsoft.com/office/drawing/2014/main" id="{0BF9FFBD-8937-4E8B-8EEF-F3FF6EEE1ACE}"/>
              </a:ext>
            </a:extLst>
          </p:cNvPr>
          <p:cNvGraphicFramePr>
            <a:graphicFrameLocks noGrp="1"/>
          </p:cNvGraphicFramePr>
          <p:nvPr>
            <p:extLst>
              <p:ext uri="{D42A27DB-BD31-4B8C-83A1-F6EECF244321}">
                <p14:modId xmlns:p14="http://schemas.microsoft.com/office/powerpoint/2010/main" val="3324597357"/>
              </p:ext>
            </p:extLst>
          </p:nvPr>
        </p:nvGraphicFramePr>
        <p:xfrm>
          <a:off x="511467" y="3238500"/>
          <a:ext cx="11075696" cy="2175730"/>
        </p:xfrm>
        <a:graphic>
          <a:graphicData uri="http://schemas.openxmlformats.org/drawingml/2006/table">
            <a:tbl>
              <a:tblPr firstRow="1" firstCol="1" bandRow="1">
                <a:tableStyleId>{5C22544A-7EE6-4342-B048-85BDC9FD1C3A}</a:tableStyleId>
              </a:tblPr>
              <a:tblGrid>
                <a:gridCol w="1669879">
                  <a:extLst>
                    <a:ext uri="{9D8B030D-6E8A-4147-A177-3AD203B41FA5}">
                      <a16:colId xmlns:a16="http://schemas.microsoft.com/office/drawing/2014/main" val="72169580"/>
                    </a:ext>
                  </a:extLst>
                </a:gridCol>
                <a:gridCol w="1318994">
                  <a:extLst>
                    <a:ext uri="{9D8B030D-6E8A-4147-A177-3AD203B41FA5}">
                      <a16:colId xmlns:a16="http://schemas.microsoft.com/office/drawing/2014/main" val="2531125430"/>
                    </a:ext>
                  </a:extLst>
                </a:gridCol>
                <a:gridCol w="1198469">
                  <a:extLst>
                    <a:ext uri="{9D8B030D-6E8A-4147-A177-3AD203B41FA5}">
                      <a16:colId xmlns:a16="http://schemas.microsoft.com/office/drawing/2014/main" val="4103828881"/>
                    </a:ext>
                  </a:extLst>
                </a:gridCol>
                <a:gridCol w="2044980">
                  <a:extLst>
                    <a:ext uri="{9D8B030D-6E8A-4147-A177-3AD203B41FA5}">
                      <a16:colId xmlns:a16="http://schemas.microsoft.com/office/drawing/2014/main" val="61517476"/>
                    </a:ext>
                  </a:extLst>
                </a:gridCol>
                <a:gridCol w="1549880">
                  <a:extLst>
                    <a:ext uri="{9D8B030D-6E8A-4147-A177-3AD203B41FA5}">
                      <a16:colId xmlns:a16="http://schemas.microsoft.com/office/drawing/2014/main" val="2759269496"/>
                    </a:ext>
                  </a:extLst>
                </a:gridCol>
                <a:gridCol w="1679036">
                  <a:extLst>
                    <a:ext uri="{9D8B030D-6E8A-4147-A177-3AD203B41FA5}">
                      <a16:colId xmlns:a16="http://schemas.microsoft.com/office/drawing/2014/main" val="2752457920"/>
                    </a:ext>
                  </a:extLst>
                </a:gridCol>
                <a:gridCol w="1614458">
                  <a:extLst>
                    <a:ext uri="{9D8B030D-6E8A-4147-A177-3AD203B41FA5}">
                      <a16:colId xmlns:a16="http://schemas.microsoft.com/office/drawing/2014/main" val="813498347"/>
                    </a:ext>
                  </a:extLst>
                </a:gridCol>
              </a:tblGrid>
              <a:tr h="179986">
                <a:tc gridSpan="7">
                  <a:txBody>
                    <a:bodyPr/>
                    <a:lstStyle/>
                    <a:p>
                      <a:pPr algn="just" fontAlgn="base">
                        <a:lnSpc>
                          <a:spcPct val="115000"/>
                        </a:lnSpc>
                        <a:spcAft>
                          <a:spcPts val="0"/>
                        </a:spcAft>
                      </a:pPr>
                      <a:r>
                        <a:rPr lang="en-GB" sz="1000" u="none" dirty="0">
                          <a:effectLst/>
                        </a:rPr>
                        <a:t>Frequency of pre-existing HBV core variants in CHB subjects recruited to AB-506-001</a:t>
                      </a:r>
                      <a:endParaRPr lang="en-GB" sz="100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20848984"/>
                  </a:ext>
                </a:extLst>
              </a:tr>
              <a:tr h="179986">
                <a:tc rowSpan="2">
                  <a:txBody>
                    <a:bodyPr/>
                    <a:lstStyle/>
                    <a:p>
                      <a:pPr algn="ctr" fontAlgn="base">
                        <a:lnSpc>
                          <a:spcPct val="115000"/>
                        </a:lnSpc>
                        <a:spcAft>
                          <a:spcPts val="0"/>
                        </a:spcAft>
                      </a:pPr>
                      <a:r>
                        <a:rPr lang="en-GB" sz="1000" b="0" dirty="0">
                          <a:solidFill>
                            <a:schemeClr val="bg1"/>
                          </a:solidFill>
                          <a:effectLst/>
                        </a:rPr>
                        <a:t>Variant </a:t>
                      </a:r>
                      <a:br>
                        <a:rPr lang="en-GB" sz="1000" b="0" dirty="0">
                          <a:solidFill>
                            <a:schemeClr val="bg1"/>
                          </a:solidFill>
                          <a:effectLst/>
                        </a:rPr>
                      </a:br>
                      <a:r>
                        <a:rPr lang="en-GB" sz="1000" b="0" dirty="0">
                          <a:solidFill>
                            <a:schemeClr val="bg1"/>
                          </a:solidFill>
                          <a:effectLst/>
                        </a:rPr>
                        <a:t>(single point mutation)</a:t>
                      </a:r>
                      <a:endParaRPr lang="en-GB" sz="10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2000"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gridSpan="3">
                  <a:txBody>
                    <a:bodyPr/>
                    <a:lstStyle/>
                    <a:p>
                      <a:pPr algn="ctr" fontAlgn="base">
                        <a:lnSpc>
                          <a:spcPct val="115000"/>
                        </a:lnSpc>
                        <a:spcAft>
                          <a:spcPts val="0"/>
                        </a:spcAft>
                      </a:pPr>
                      <a:r>
                        <a:rPr lang="en-GB" sz="1000" dirty="0">
                          <a:effectLst/>
                        </a:rPr>
                        <a:t>Screened subjects (n=52)</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GB"/>
                    </a:p>
                  </a:txBody>
                  <a:tcPr/>
                </a:tc>
                <a:tc hMerge="1">
                  <a:txBody>
                    <a:bodyPr/>
                    <a:lstStyle/>
                    <a:p>
                      <a:endParaRPr lang="en-GB"/>
                    </a:p>
                  </a:txBody>
                  <a:tcPr/>
                </a:tc>
                <a:tc gridSpan="2">
                  <a:txBody>
                    <a:bodyPr/>
                    <a:lstStyle/>
                    <a:p>
                      <a:pPr algn="ctr" fontAlgn="base">
                        <a:lnSpc>
                          <a:spcPct val="115000"/>
                        </a:lnSpc>
                        <a:spcAft>
                          <a:spcPts val="0"/>
                        </a:spcAft>
                      </a:pPr>
                      <a:r>
                        <a:rPr lang="en-GB" sz="1000" dirty="0">
                          <a:effectLst/>
                        </a:rPr>
                        <a:t>Prevalence</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en-GB"/>
                    </a:p>
                  </a:txBody>
                  <a:tcPr/>
                </a:tc>
                <a:tc rowSpan="2">
                  <a:txBody>
                    <a:bodyPr/>
                    <a:lstStyle/>
                    <a:p>
                      <a:pPr algn="ctr" fontAlgn="base">
                        <a:lnSpc>
                          <a:spcPct val="115000"/>
                        </a:lnSpc>
                        <a:spcAft>
                          <a:spcPts val="0"/>
                        </a:spcAft>
                      </a:pPr>
                      <a:r>
                        <a:rPr lang="en-GB" sz="1000" dirty="0">
                          <a:effectLst/>
                        </a:rPr>
                        <a:t>AB-506 fold change</a:t>
                      </a:r>
                      <a:r>
                        <a:rPr lang="en-US" sz="1000" kern="1200" baseline="30000" dirty="0">
                          <a:solidFill>
                            <a:schemeClr val="dk1"/>
                          </a:solidFill>
                          <a:effectLst/>
                          <a:latin typeface="+mn-lt"/>
                          <a:ea typeface="+mn-ea"/>
                          <a:cs typeface="+mn-cs"/>
                        </a:rPr>
                        <a:t>†</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840826901"/>
                  </a:ext>
                </a:extLst>
              </a:tr>
              <a:tr h="195884">
                <a:tc vMerge="1">
                  <a:txBody>
                    <a:bodyPr/>
                    <a:lstStyle/>
                    <a:p>
                      <a:endParaRPr lang="en-GB"/>
                    </a:p>
                  </a:txBody>
                  <a:tcPr/>
                </a:tc>
                <a:tc>
                  <a:txBody>
                    <a:bodyPr/>
                    <a:lstStyle/>
                    <a:p>
                      <a:pPr algn="ctr" fontAlgn="base">
                        <a:lnSpc>
                          <a:spcPct val="115000"/>
                        </a:lnSpc>
                        <a:spcAft>
                          <a:spcPts val="0"/>
                        </a:spcAft>
                      </a:pPr>
                      <a:r>
                        <a:rPr lang="en-GB" sz="1000" dirty="0">
                          <a:effectLst/>
                        </a:rPr>
                        <a:t>Placebo, n</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15000"/>
                        </a:lnSpc>
                        <a:spcAft>
                          <a:spcPts val="0"/>
                        </a:spcAft>
                      </a:pPr>
                      <a:r>
                        <a:rPr lang="en-GB" sz="1000" dirty="0">
                          <a:effectLst/>
                        </a:rPr>
                        <a:t>Active, n</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15000"/>
                        </a:lnSpc>
                        <a:spcAft>
                          <a:spcPts val="0"/>
                        </a:spcAft>
                      </a:pPr>
                      <a:r>
                        <a:rPr lang="en-GB" sz="1000" dirty="0">
                          <a:effectLst/>
                        </a:rPr>
                        <a:t>Not randomized, n</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15000"/>
                        </a:lnSpc>
                        <a:spcAft>
                          <a:spcPts val="0"/>
                        </a:spcAft>
                      </a:pPr>
                      <a:r>
                        <a:rPr lang="en-GB" sz="1000" dirty="0">
                          <a:effectLst/>
                        </a:rPr>
                        <a:t>Observed, %</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15000"/>
                        </a:lnSpc>
                        <a:spcAft>
                          <a:spcPts val="0"/>
                        </a:spcAft>
                      </a:pPr>
                      <a:r>
                        <a:rPr lang="en-GB" sz="1000" dirty="0">
                          <a:effectLst/>
                        </a:rPr>
                        <a:t>HBVdb, %</a:t>
                      </a:r>
                      <a:r>
                        <a:rPr lang="en-GB" sz="1000" baseline="30000" dirty="0">
                          <a:effectLst/>
                        </a:rPr>
                        <a:t>*</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extLst>
                  <a:ext uri="{0D108BD9-81ED-4DB2-BD59-A6C34878D82A}">
                    <a16:rowId xmlns:a16="http://schemas.microsoft.com/office/drawing/2014/main" val="268379133"/>
                  </a:ext>
                </a:extLst>
              </a:tr>
              <a:tr h="179986">
                <a:tc>
                  <a:txBody>
                    <a:bodyPr/>
                    <a:lstStyle/>
                    <a:p>
                      <a:pPr algn="just" fontAlgn="base">
                        <a:lnSpc>
                          <a:spcPct val="115000"/>
                        </a:lnSpc>
                        <a:spcAft>
                          <a:spcPts val="0"/>
                        </a:spcAft>
                      </a:pPr>
                      <a:r>
                        <a:rPr lang="en-GB" sz="1000" b="0" dirty="0">
                          <a:solidFill>
                            <a:schemeClr val="tx1"/>
                          </a:solidFill>
                          <a:effectLst/>
                        </a:rPr>
                        <a:t>T33N</a:t>
                      </a:r>
                      <a:endParaRPr lang="en-GB"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0000"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ase">
                        <a:lnSpc>
                          <a:spcPct val="115000"/>
                        </a:lnSpc>
                        <a:spcAft>
                          <a:spcPts val="0"/>
                        </a:spcAft>
                      </a:pPr>
                      <a:r>
                        <a:rPr lang="en-GB" sz="1000" dirty="0">
                          <a:effectLst/>
                        </a:rPr>
                        <a:t>-</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ase">
                        <a:lnSpc>
                          <a:spcPct val="115000"/>
                        </a:lnSpc>
                        <a:spcAft>
                          <a:spcPts val="0"/>
                        </a:spcAft>
                      </a:pPr>
                      <a:r>
                        <a:rPr lang="en-GB" sz="1000" dirty="0">
                          <a:effectLst/>
                        </a:rPr>
                        <a:t>-</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ase">
                        <a:lnSpc>
                          <a:spcPct val="115000"/>
                        </a:lnSpc>
                        <a:spcAft>
                          <a:spcPts val="0"/>
                        </a:spcAft>
                      </a:pPr>
                      <a:r>
                        <a:rPr lang="en-GB" sz="1000" dirty="0">
                          <a:effectLst/>
                        </a:rPr>
                        <a:t>1</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ase">
                        <a:lnSpc>
                          <a:spcPct val="115000"/>
                        </a:lnSpc>
                        <a:spcAft>
                          <a:spcPts val="0"/>
                        </a:spcAft>
                      </a:pPr>
                      <a:r>
                        <a:rPr lang="en-GB" sz="1000" dirty="0">
                          <a:effectLst/>
                        </a:rPr>
                        <a:t>1.9</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ase">
                        <a:lnSpc>
                          <a:spcPct val="115000"/>
                        </a:lnSpc>
                        <a:spcAft>
                          <a:spcPts val="0"/>
                        </a:spcAft>
                      </a:pPr>
                      <a:r>
                        <a:rPr lang="en-GB" sz="1000" dirty="0">
                          <a:effectLst/>
                        </a:rPr>
                        <a:t>0.02</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ase">
                        <a:lnSpc>
                          <a:spcPct val="115000"/>
                        </a:lnSpc>
                        <a:spcAft>
                          <a:spcPts val="0"/>
                        </a:spcAft>
                      </a:pPr>
                      <a:r>
                        <a:rPr lang="en-GB" sz="1000" dirty="0">
                          <a:solidFill>
                            <a:schemeClr val="bg1"/>
                          </a:solidFill>
                          <a:effectLst/>
                        </a:rPr>
                        <a:t>356</a:t>
                      </a:r>
                      <a:endParaRPr lang="en-GB"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35091675"/>
                  </a:ext>
                </a:extLst>
              </a:tr>
              <a:tr h="179986">
                <a:tc>
                  <a:txBody>
                    <a:bodyPr/>
                    <a:lstStyle/>
                    <a:p>
                      <a:pPr algn="just" fontAlgn="base">
                        <a:lnSpc>
                          <a:spcPct val="115000"/>
                        </a:lnSpc>
                        <a:spcAft>
                          <a:spcPts val="0"/>
                        </a:spcAft>
                      </a:pPr>
                      <a:r>
                        <a:rPr lang="en-GB" sz="1000" b="0" dirty="0">
                          <a:solidFill>
                            <a:schemeClr val="tx1"/>
                          </a:solidFill>
                          <a:effectLst/>
                        </a:rPr>
                        <a:t>T33S</a:t>
                      </a:r>
                      <a:endParaRPr lang="en-GB"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0000"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ase">
                        <a:lnSpc>
                          <a:spcPct val="115000"/>
                        </a:lnSpc>
                        <a:spcAft>
                          <a:spcPts val="0"/>
                        </a:spcAft>
                      </a:pPr>
                      <a:r>
                        <a:rPr lang="en-GB" sz="1000" dirty="0">
                          <a:effectLst/>
                        </a:rPr>
                        <a:t>-</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15000"/>
                        </a:lnSpc>
                        <a:spcAft>
                          <a:spcPts val="0"/>
                        </a:spcAft>
                      </a:pPr>
                      <a:r>
                        <a:rPr lang="en-GB" sz="1000" dirty="0">
                          <a:effectLst/>
                        </a:rPr>
                        <a:t>-</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15000"/>
                        </a:lnSpc>
                        <a:spcAft>
                          <a:spcPts val="0"/>
                        </a:spcAft>
                      </a:pPr>
                      <a:r>
                        <a:rPr lang="en-GB" sz="1000" dirty="0">
                          <a:effectLst/>
                        </a:rPr>
                        <a:t>1</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15000"/>
                        </a:lnSpc>
                        <a:spcAft>
                          <a:spcPts val="0"/>
                        </a:spcAft>
                      </a:pPr>
                      <a:r>
                        <a:rPr lang="en-GB" sz="1000" dirty="0">
                          <a:effectLst/>
                        </a:rPr>
                        <a:t>1.9</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15000"/>
                        </a:lnSpc>
                        <a:spcAft>
                          <a:spcPts val="0"/>
                        </a:spcAft>
                      </a:pPr>
                      <a:r>
                        <a:rPr lang="en-GB" sz="1000" dirty="0">
                          <a:effectLst/>
                        </a:rPr>
                        <a:t>0.04</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15000"/>
                        </a:lnSpc>
                        <a:spcAft>
                          <a:spcPts val="0"/>
                        </a:spcAft>
                      </a:pPr>
                      <a:r>
                        <a:rPr lang="en-GB" sz="1000" dirty="0">
                          <a:solidFill>
                            <a:schemeClr val="bg1"/>
                          </a:solidFill>
                          <a:effectLst/>
                        </a:rPr>
                        <a:t>2.5</a:t>
                      </a:r>
                      <a:endParaRPr lang="en-GB"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4242307518"/>
                  </a:ext>
                </a:extLst>
              </a:tr>
              <a:tr h="179986">
                <a:tc>
                  <a:txBody>
                    <a:bodyPr/>
                    <a:lstStyle/>
                    <a:p>
                      <a:pPr algn="just" fontAlgn="base">
                        <a:lnSpc>
                          <a:spcPct val="115000"/>
                        </a:lnSpc>
                        <a:spcAft>
                          <a:spcPts val="0"/>
                        </a:spcAft>
                      </a:pPr>
                      <a:r>
                        <a:rPr lang="en-GB" sz="1000" b="0" dirty="0">
                          <a:solidFill>
                            <a:schemeClr val="tx1"/>
                          </a:solidFill>
                          <a:effectLst/>
                        </a:rPr>
                        <a:t>Y38F</a:t>
                      </a:r>
                      <a:endParaRPr lang="en-GB"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0000"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ase">
                        <a:lnSpc>
                          <a:spcPct val="115000"/>
                        </a:lnSpc>
                        <a:spcAft>
                          <a:spcPts val="0"/>
                        </a:spcAft>
                      </a:pPr>
                      <a:r>
                        <a:rPr lang="en-GB" sz="1000" dirty="0">
                          <a:effectLst/>
                        </a:rPr>
                        <a:t>1</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ase">
                        <a:lnSpc>
                          <a:spcPct val="115000"/>
                        </a:lnSpc>
                        <a:spcAft>
                          <a:spcPts val="0"/>
                        </a:spcAft>
                      </a:pPr>
                      <a:r>
                        <a:rPr lang="en-GB" sz="1000" dirty="0">
                          <a:effectLst/>
                        </a:rPr>
                        <a:t>3</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ase">
                        <a:lnSpc>
                          <a:spcPct val="115000"/>
                        </a:lnSpc>
                        <a:spcAft>
                          <a:spcPts val="0"/>
                        </a:spcAft>
                      </a:pPr>
                      <a:r>
                        <a:rPr lang="en-GB" sz="1000" dirty="0">
                          <a:effectLst/>
                        </a:rPr>
                        <a:t>9</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ase">
                        <a:lnSpc>
                          <a:spcPct val="115000"/>
                        </a:lnSpc>
                        <a:spcAft>
                          <a:spcPts val="0"/>
                        </a:spcAft>
                      </a:pPr>
                      <a:r>
                        <a:rPr lang="en-GB" sz="1000" dirty="0">
                          <a:effectLst/>
                        </a:rPr>
                        <a:t>25</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ase">
                        <a:lnSpc>
                          <a:spcPct val="115000"/>
                        </a:lnSpc>
                        <a:spcAft>
                          <a:spcPts val="0"/>
                        </a:spcAft>
                      </a:pPr>
                      <a:r>
                        <a:rPr lang="en-GB" sz="1000" dirty="0">
                          <a:effectLst/>
                        </a:rPr>
                        <a:t>3.1</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ase">
                        <a:lnSpc>
                          <a:spcPct val="115000"/>
                        </a:lnSpc>
                        <a:spcAft>
                          <a:spcPts val="0"/>
                        </a:spcAft>
                      </a:pPr>
                      <a:r>
                        <a:rPr lang="en-GB" sz="1000" dirty="0">
                          <a:effectLst/>
                        </a:rPr>
                        <a:t>1.6</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67162413"/>
                  </a:ext>
                </a:extLst>
              </a:tr>
              <a:tr h="179986">
                <a:tc>
                  <a:txBody>
                    <a:bodyPr/>
                    <a:lstStyle/>
                    <a:p>
                      <a:pPr algn="just" fontAlgn="base">
                        <a:lnSpc>
                          <a:spcPct val="115000"/>
                        </a:lnSpc>
                        <a:spcAft>
                          <a:spcPts val="0"/>
                        </a:spcAft>
                      </a:pPr>
                      <a:r>
                        <a:rPr lang="en-GB" sz="1000" b="0" dirty="0">
                          <a:solidFill>
                            <a:schemeClr val="tx1"/>
                          </a:solidFill>
                          <a:effectLst/>
                        </a:rPr>
                        <a:t>Y38H</a:t>
                      </a:r>
                      <a:endParaRPr lang="en-GB"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0000"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ase">
                        <a:lnSpc>
                          <a:spcPct val="115000"/>
                        </a:lnSpc>
                        <a:spcAft>
                          <a:spcPts val="0"/>
                        </a:spcAft>
                      </a:pPr>
                      <a:r>
                        <a:rPr lang="en-GB" sz="1000" dirty="0">
                          <a:effectLst/>
                        </a:rPr>
                        <a:t>-</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15000"/>
                        </a:lnSpc>
                        <a:spcAft>
                          <a:spcPts val="0"/>
                        </a:spcAft>
                      </a:pPr>
                      <a:r>
                        <a:rPr lang="en-GB" sz="1000" dirty="0">
                          <a:effectLst/>
                        </a:rPr>
                        <a:t>1</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15000"/>
                        </a:lnSpc>
                        <a:spcAft>
                          <a:spcPts val="0"/>
                        </a:spcAft>
                      </a:pPr>
                      <a:r>
                        <a:rPr lang="en-GB" sz="1000" dirty="0">
                          <a:effectLst/>
                        </a:rPr>
                        <a:t>1</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15000"/>
                        </a:lnSpc>
                        <a:spcAft>
                          <a:spcPts val="0"/>
                        </a:spcAft>
                      </a:pPr>
                      <a:r>
                        <a:rPr lang="en-GB" sz="1000" dirty="0">
                          <a:effectLst/>
                        </a:rPr>
                        <a:t>3.8</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15000"/>
                        </a:lnSpc>
                        <a:spcAft>
                          <a:spcPts val="0"/>
                        </a:spcAft>
                      </a:pPr>
                      <a:r>
                        <a:rPr lang="en-GB" sz="1000" dirty="0">
                          <a:effectLst/>
                        </a:rPr>
                        <a:t>1.2</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15000"/>
                        </a:lnSpc>
                        <a:spcAft>
                          <a:spcPts val="0"/>
                        </a:spcAft>
                      </a:pPr>
                      <a:r>
                        <a:rPr lang="en-GB" sz="1000" dirty="0">
                          <a:effectLst/>
                        </a:rPr>
                        <a:t>0.5</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6177366"/>
                  </a:ext>
                </a:extLst>
              </a:tr>
              <a:tr h="179986">
                <a:tc>
                  <a:txBody>
                    <a:bodyPr/>
                    <a:lstStyle/>
                    <a:p>
                      <a:pPr algn="just" fontAlgn="base">
                        <a:lnSpc>
                          <a:spcPct val="115000"/>
                        </a:lnSpc>
                        <a:spcAft>
                          <a:spcPts val="0"/>
                        </a:spcAft>
                      </a:pPr>
                      <a:r>
                        <a:rPr lang="en-GB" sz="1000" b="0" dirty="0">
                          <a:solidFill>
                            <a:schemeClr val="tx1"/>
                          </a:solidFill>
                          <a:effectLst/>
                        </a:rPr>
                        <a:t>I105T</a:t>
                      </a:r>
                      <a:endParaRPr lang="en-GB"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0000"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ase">
                        <a:lnSpc>
                          <a:spcPct val="115000"/>
                        </a:lnSpc>
                        <a:spcAft>
                          <a:spcPts val="0"/>
                        </a:spcAft>
                      </a:pPr>
                      <a:r>
                        <a:rPr lang="en-GB" sz="1000" dirty="0">
                          <a:effectLst/>
                        </a:rPr>
                        <a:t>-</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ase">
                        <a:lnSpc>
                          <a:spcPct val="115000"/>
                        </a:lnSpc>
                        <a:spcAft>
                          <a:spcPts val="0"/>
                        </a:spcAft>
                      </a:pPr>
                      <a:r>
                        <a:rPr lang="en-GB" sz="1000" dirty="0">
                          <a:effectLst/>
                        </a:rPr>
                        <a:t>1</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ase">
                        <a:lnSpc>
                          <a:spcPct val="115000"/>
                        </a:lnSpc>
                        <a:spcAft>
                          <a:spcPts val="0"/>
                        </a:spcAft>
                      </a:pPr>
                      <a:r>
                        <a:rPr lang="en-GB" sz="1000" dirty="0">
                          <a:effectLst/>
                        </a:rPr>
                        <a:t>3</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ase">
                        <a:lnSpc>
                          <a:spcPct val="115000"/>
                        </a:lnSpc>
                        <a:spcAft>
                          <a:spcPts val="0"/>
                        </a:spcAft>
                      </a:pPr>
                      <a:r>
                        <a:rPr lang="en-GB" sz="1000" dirty="0">
                          <a:effectLst/>
                        </a:rPr>
                        <a:t>7.7</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ase">
                        <a:lnSpc>
                          <a:spcPct val="115000"/>
                        </a:lnSpc>
                        <a:spcAft>
                          <a:spcPts val="0"/>
                        </a:spcAft>
                      </a:pPr>
                      <a:r>
                        <a:rPr lang="en-GB" sz="1000" dirty="0">
                          <a:effectLst/>
                        </a:rPr>
                        <a:t>0.6</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ase">
                        <a:lnSpc>
                          <a:spcPct val="115000"/>
                        </a:lnSpc>
                        <a:spcAft>
                          <a:spcPts val="0"/>
                        </a:spcAft>
                      </a:pPr>
                      <a:r>
                        <a:rPr lang="en-GB" sz="1000" dirty="0">
                          <a:solidFill>
                            <a:schemeClr val="bg1"/>
                          </a:solidFill>
                          <a:effectLst/>
                        </a:rPr>
                        <a:t>19</a:t>
                      </a:r>
                      <a:endParaRPr lang="en-GB"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320799998"/>
                  </a:ext>
                </a:extLst>
              </a:tr>
              <a:tr h="179986">
                <a:tc>
                  <a:txBody>
                    <a:bodyPr/>
                    <a:lstStyle/>
                    <a:p>
                      <a:pPr algn="just" fontAlgn="base">
                        <a:lnSpc>
                          <a:spcPct val="115000"/>
                        </a:lnSpc>
                        <a:spcAft>
                          <a:spcPts val="0"/>
                        </a:spcAft>
                      </a:pPr>
                      <a:r>
                        <a:rPr lang="en-GB" sz="1000" b="0" dirty="0">
                          <a:solidFill>
                            <a:schemeClr val="tx1"/>
                          </a:solidFill>
                          <a:effectLst/>
                        </a:rPr>
                        <a:t>I105V</a:t>
                      </a:r>
                      <a:endParaRPr lang="en-GB"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0000"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ase">
                        <a:lnSpc>
                          <a:spcPct val="115000"/>
                        </a:lnSpc>
                        <a:spcAft>
                          <a:spcPts val="0"/>
                        </a:spcAft>
                      </a:pPr>
                      <a:r>
                        <a:rPr lang="en-GB" sz="1000" dirty="0">
                          <a:effectLst/>
                        </a:rPr>
                        <a:t>-</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15000"/>
                        </a:lnSpc>
                        <a:spcAft>
                          <a:spcPts val="0"/>
                        </a:spcAft>
                      </a:pPr>
                      <a:r>
                        <a:rPr lang="en-GB" sz="1000" dirty="0">
                          <a:effectLst/>
                        </a:rPr>
                        <a:t>2</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15000"/>
                        </a:lnSpc>
                        <a:spcAft>
                          <a:spcPts val="0"/>
                        </a:spcAft>
                      </a:pPr>
                      <a:r>
                        <a:rPr lang="en-GB" sz="1000" dirty="0">
                          <a:effectLst/>
                        </a:rPr>
                        <a:t>5</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15000"/>
                        </a:lnSpc>
                        <a:spcAft>
                          <a:spcPts val="0"/>
                        </a:spcAft>
                      </a:pPr>
                      <a:r>
                        <a:rPr lang="en-GB" sz="1000" dirty="0">
                          <a:effectLst/>
                        </a:rPr>
                        <a:t>13</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15000"/>
                        </a:lnSpc>
                        <a:spcAft>
                          <a:spcPts val="0"/>
                        </a:spcAft>
                      </a:pPr>
                      <a:r>
                        <a:rPr lang="en-GB" sz="1000" dirty="0">
                          <a:effectLst/>
                        </a:rPr>
                        <a:t>1.1</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15000"/>
                        </a:lnSpc>
                        <a:spcAft>
                          <a:spcPts val="0"/>
                        </a:spcAft>
                      </a:pPr>
                      <a:r>
                        <a:rPr lang="en-GB" sz="1000" dirty="0">
                          <a:effectLst/>
                        </a:rPr>
                        <a:t>1.3</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205716"/>
                  </a:ext>
                </a:extLst>
              </a:tr>
              <a:tr h="179986">
                <a:tc>
                  <a:txBody>
                    <a:bodyPr/>
                    <a:lstStyle/>
                    <a:p>
                      <a:pPr algn="just" fontAlgn="base">
                        <a:lnSpc>
                          <a:spcPct val="115000"/>
                        </a:lnSpc>
                        <a:spcAft>
                          <a:spcPts val="0"/>
                        </a:spcAft>
                      </a:pPr>
                      <a:r>
                        <a:rPr lang="en-GB" sz="1000" b="0" dirty="0">
                          <a:solidFill>
                            <a:schemeClr val="tx1"/>
                          </a:solidFill>
                          <a:effectLst/>
                        </a:rPr>
                        <a:t>T109S</a:t>
                      </a:r>
                      <a:endParaRPr lang="en-GB"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0000"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ase">
                        <a:lnSpc>
                          <a:spcPct val="115000"/>
                        </a:lnSpc>
                        <a:spcAft>
                          <a:spcPts val="0"/>
                        </a:spcAft>
                      </a:pPr>
                      <a:r>
                        <a:rPr lang="en-GB" sz="1000" dirty="0">
                          <a:effectLst/>
                        </a:rPr>
                        <a:t>-</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ase">
                        <a:lnSpc>
                          <a:spcPct val="115000"/>
                        </a:lnSpc>
                        <a:spcAft>
                          <a:spcPts val="0"/>
                        </a:spcAft>
                      </a:pPr>
                      <a:r>
                        <a:rPr lang="en-GB" sz="1000" dirty="0">
                          <a:effectLst/>
                        </a:rPr>
                        <a:t>1</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ase">
                        <a:lnSpc>
                          <a:spcPct val="115000"/>
                        </a:lnSpc>
                        <a:spcAft>
                          <a:spcPts val="0"/>
                        </a:spcAft>
                      </a:pPr>
                      <a:r>
                        <a:rPr lang="en-GB" sz="1000" dirty="0">
                          <a:effectLst/>
                        </a:rPr>
                        <a:t>1</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ase">
                        <a:lnSpc>
                          <a:spcPct val="115000"/>
                        </a:lnSpc>
                        <a:spcAft>
                          <a:spcPts val="0"/>
                        </a:spcAft>
                      </a:pPr>
                      <a:r>
                        <a:rPr lang="en-GB" sz="1000" dirty="0">
                          <a:effectLst/>
                        </a:rPr>
                        <a:t>3.8</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ase">
                        <a:lnSpc>
                          <a:spcPct val="115000"/>
                        </a:lnSpc>
                        <a:spcAft>
                          <a:spcPts val="0"/>
                        </a:spcAft>
                      </a:pPr>
                      <a:r>
                        <a:rPr lang="en-GB" sz="1000" dirty="0">
                          <a:effectLst/>
                        </a:rPr>
                        <a:t>0.1</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ase">
                        <a:lnSpc>
                          <a:spcPct val="115000"/>
                        </a:lnSpc>
                        <a:spcAft>
                          <a:spcPts val="0"/>
                        </a:spcAft>
                      </a:pPr>
                      <a:r>
                        <a:rPr lang="en-GB" sz="1000" dirty="0">
                          <a:solidFill>
                            <a:schemeClr val="bg1"/>
                          </a:solidFill>
                          <a:effectLst/>
                        </a:rPr>
                        <a:t>2.7</a:t>
                      </a:r>
                      <a:endParaRPr lang="en-GB" sz="1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522797408"/>
                  </a:ext>
                </a:extLst>
              </a:tr>
              <a:tr h="179986">
                <a:tc>
                  <a:txBody>
                    <a:bodyPr/>
                    <a:lstStyle/>
                    <a:p>
                      <a:pPr algn="just" fontAlgn="base">
                        <a:lnSpc>
                          <a:spcPct val="115000"/>
                        </a:lnSpc>
                        <a:spcAft>
                          <a:spcPts val="0"/>
                        </a:spcAft>
                      </a:pPr>
                      <a:r>
                        <a:rPr lang="en-GB" sz="1000" b="0" dirty="0">
                          <a:solidFill>
                            <a:schemeClr val="tx1"/>
                          </a:solidFill>
                          <a:effectLst/>
                        </a:rPr>
                        <a:t>T109M</a:t>
                      </a:r>
                      <a:endParaRPr lang="en-GB"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0000"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ase">
                        <a:lnSpc>
                          <a:spcPct val="115000"/>
                        </a:lnSpc>
                        <a:spcAft>
                          <a:spcPts val="0"/>
                        </a:spcAft>
                      </a:pPr>
                      <a:r>
                        <a:rPr lang="en-GB" sz="1000" dirty="0">
                          <a:effectLst/>
                        </a:rPr>
                        <a:t>-</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15000"/>
                        </a:lnSpc>
                        <a:spcAft>
                          <a:spcPts val="0"/>
                        </a:spcAft>
                      </a:pPr>
                      <a:r>
                        <a:rPr lang="en-GB" sz="1000" dirty="0">
                          <a:effectLst/>
                        </a:rPr>
                        <a:t>1</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15000"/>
                        </a:lnSpc>
                        <a:spcAft>
                          <a:spcPts val="0"/>
                        </a:spcAft>
                      </a:pPr>
                      <a:r>
                        <a:rPr lang="en-GB" sz="1000" dirty="0">
                          <a:effectLst/>
                        </a:rPr>
                        <a:t>2</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15000"/>
                        </a:lnSpc>
                        <a:spcAft>
                          <a:spcPts val="0"/>
                        </a:spcAft>
                      </a:pPr>
                      <a:r>
                        <a:rPr lang="en-GB" sz="1000" dirty="0">
                          <a:effectLst/>
                        </a:rPr>
                        <a:t>5.8</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15000"/>
                        </a:lnSpc>
                        <a:spcAft>
                          <a:spcPts val="0"/>
                        </a:spcAft>
                      </a:pPr>
                      <a:r>
                        <a:rPr lang="en-GB" sz="1000" dirty="0">
                          <a:effectLst/>
                        </a:rPr>
                        <a:t>0.7</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ase">
                        <a:lnSpc>
                          <a:spcPct val="115000"/>
                        </a:lnSpc>
                        <a:spcAft>
                          <a:spcPts val="0"/>
                        </a:spcAft>
                      </a:pPr>
                      <a:r>
                        <a:rPr lang="en-GB" sz="1000" dirty="0">
                          <a:effectLst/>
                        </a:rPr>
                        <a:t>1.9</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7751339"/>
                  </a:ext>
                </a:extLst>
              </a:tr>
              <a:tr h="179986">
                <a:tc>
                  <a:txBody>
                    <a:bodyPr/>
                    <a:lstStyle/>
                    <a:p>
                      <a:pPr algn="just" fontAlgn="base">
                        <a:lnSpc>
                          <a:spcPct val="115000"/>
                        </a:lnSpc>
                        <a:spcAft>
                          <a:spcPts val="0"/>
                        </a:spcAft>
                      </a:pPr>
                      <a:r>
                        <a:rPr lang="en-GB" sz="1000" b="0" dirty="0">
                          <a:solidFill>
                            <a:schemeClr val="tx1"/>
                          </a:solidFill>
                          <a:effectLst/>
                        </a:rPr>
                        <a:t>Y118F</a:t>
                      </a:r>
                      <a:endParaRPr lang="en-GB"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0000"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base">
                        <a:lnSpc>
                          <a:spcPct val="115000"/>
                        </a:lnSpc>
                        <a:spcAft>
                          <a:spcPts val="0"/>
                        </a:spcAft>
                      </a:pPr>
                      <a:r>
                        <a:rPr lang="en-GB" sz="1000" dirty="0">
                          <a:effectLst/>
                        </a:rPr>
                        <a:t>-</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ase">
                        <a:lnSpc>
                          <a:spcPct val="115000"/>
                        </a:lnSpc>
                        <a:spcAft>
                          <a:spcPts val="0"/>
                        </a:spcAft>
                      </a:pPr>
                      <a:r>
                        <a:rPr lang="en-GB" sz="1000" dirty="0">
                          <a:effectLst/>
                        </a:rPr>
                        <a:t>-</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ase">
                        <a:lnSpc>
                          <a:spcPct val="115000"/>
                        </a:lnSpc>
                        <a:spcAft>
                          <a:spcPts val="0"/>
                        </a:spcAft>
                      </a:pPr>
                      <a:r>
                        <a:rPr lang="en-GB" sz="1000" dirty="0">
                          <a:effectLst/>
                        </a:rPr>
                        <a:t>1</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ase">
                        <a:lnSpc>
                          <a:spcPct val="115000"/>
                        </a:lnSpc>
                        <a:spcAft>
                          <a:spcPts val="0"/>
                        </a:spcAft>
                      </a:pPr>
                      <a:r>
                        <a:rPr lang="en-GB" sz="1000" dirty="0">
                          <a:effectLst/>
                        </a:rPr>
                        <a:t>1.9</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ase">
                        <a:lnSpc>
                          <a:spcPct val="115000"/>
                        </a:lnSpc>
                        <a:spcAft>
                          <a:spcPts val="0"/>
                        </a:spcAft>
                      </a:pPr>
                      <a:r>
                        <a:rPr lang="en-GB" sz="1000" dirty="0">
                          <a:effectLst/>
                        </a:rPr>
                        <a:t>0.4</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ase">
                        <a:lnSpc>
                          <a:spcPct val="115000"/>
                        </a:lnSpc>
                        <a:spcAft>
                          <a:spcPts val="0"/>
                        </a:spcAft>
                      </a:pPr>
                      <a:r>
                        <a:rPr lang="en-GB" sz="1000" dirty="0">
                          <a:effectLst/>
                        </a:rPr>
                        <a:t>not tested</a:t>
                      </a:r>
                      <a:endParaRPr lang="en-GB"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46750987"/>
                  </a:ext>
                </a:extLst>
              </a:tr>
            </a:tbl>
          </a:graphicData>
        </a:graphic>
      </p:graphicFrame>
      <p:pic>
        <p:nvPicPr>
          <p:cNvPr id="7" name="Picture 6">
            <a:hlinkClick r:id="rId4" action="ppaction://hlinksldjump"/>
            <a:extLst>
              <a:ext uri="{FF2B5EF4-FFF2-40B4-BE49-F238E27FC236}">
                <a16:creationId xmlns:a16="http://schemas.microsoft.com/office/drawing/2014/main" id="{20E42CF9-B109-463A-A075-C60176DCECB9}"/>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8662" y="460465"/>
            <a:ext cx="361460" cy="357974"/>
          </a:xfrm>
          <a:prstGeom prst="rect">
            <a:avLst/>
          </a:prstGeom>
        </p:spPr>
      </p:pic>
    </p:spTree>
    <p:extLst>
      <p:ext uri="{BB962C8B-B14F-4D97-AF65-F5344CB8AC3E}">
        <p14:creationId xmlns:p14="http://schemas.microsoft.com/office/powerpoint/2010/main" val="25657405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216202" y="1229933"/>
            <a:ext cx="12471098" cy="4622400"/>
          </a:xfrm>
        </p:spPr>
        <p:txBody>
          <a:bodyPr/>
          <a:lstStyle/>
          <a:p>
            <a:pPr marL="0" indent="0">
              <a:buNone/>
            </a:pPr>
            <a:r>
              <a:rPr lang="en-US" sz="1800" b="1" dirty="0">
                <a:solidFill>
                  <a:schemeClr val="bg1"/>
                </a:solidFill>
                <a:highlight>
                  <a:srgbClr val="004A86"/>
                </a:highlight>
              </a:rPr>
              <a:t>BACKGROUND &amp; AIMS</a:t>
            </a:r>
            <a:r>
              <a:rPr lang="en-US" sz="1800" dirty="0"/>
              <a:t> </a:t>
            </a:r>
          </a:p>
          <a:p>
            <a:pPr algn="just"/>
            <a:r>
              <a:rPr lang="en-GB" sz="1800" dirty="0"/>
              <a:t>HBV cccDNA in the hepatocyte nucleus sustains HBV infection</a:t>
            </a:r>
          </a:p>
          <a:p>
            <a:pPr algn="just"/>
            <a:r>
              <a:rPr lang="en-GB" sz="1800" dirty="0"/>
              <a:t>CHB infections persist largely due to lack of therapies that effectively target the stable cccDNA minichromosome</a:t>
            </a:r>
          </a:p>
          <a:p>
            <a:pPr algn="just"/>
            <a:r>
              <a:rPr lang="en-GB" sz="1800" b="1" dirty="0"/>
              <a:t>AIM</a:t>
            </a:r>
            <a:r>
              <a:rPr lang="en-GB" sz="1800" dirty="0"/>
              <a:t>: to use CRISPR/Cas9 to target the HBV genome and study the fate of cccDNA after gene editing</a:t>
            </a:r>
          </a:p>
          <a:p>
            <a:endParaRPr lang="en-GB" sz="1800" dirty="0"/>
          </a:p>
        </p:txBody>
      </p:sp>
      <p:sp>
        <p:nvSpPr>
          <p:cNvPr id="10" name="Content Placeholder 9">
            <a:extLst>
              <a:ext uri="{FF2B5EF4-FFF2-40B4-BE49-F238E27FC236}">
                <a16:creationId xmlns:a16="http://schemas.microsoft.com/office/drawing/2014/main" id="{4CCE48D7-5BEF-410B-8984-D5FC7E81995E}"/>
              </a:ext>
            </a:extLst>
          </p:cNvPr>
          <p:cNvSpPr>
            <a:spLocks noGrp="1"/>
          </p:cNvSpPr>
          <p:nvPr>
            <p:ph sz="half" idx="2"/>
          </p:nvPr>
        </p:nvSpPr>
        <p:spPr>
          <a:xfrm>
            <a:off x="211743" y="2758180"/>
            <a:ext cx="6093808" cy="3611958"/>
          </a:xfrm>
        </p:spPr>
        <p:txBody>
          <a:bodyPr/>
          <a:lstStyle/>
          <a:p>
            <a:pPr marL="0" indent="0">
              <a:buNone/>
            </a:pPr>
            <a:r>
              <a:rPr lang="en-GB" sz="1800" b="1" dirty="0">
                <a:solidFill>
                  <a:schemeClr val="bg1"/>
                </a:solidFill>
                <a:highlight>
                  <a:srgbClr val="004A86"/>
                </a:highlight>
              </a:rPr>
              <a:t>METHODS</a:t>
            </a:r>
          </a:p>
          <a:p>
            <a:pPr algn="just"/>
            <a:r>
              <a:rPr lang="en-GB" sz="1800" dirty="0"/>
              <a:t>An RNP delivery system was established in </a:t>
            </a:r>
            <a:r>
              <a:rPr lang="en-GB" sz="1800" i="1" dirty="0"/>
              <a:t>de novo</a:t>
            </a:r>
            <a:r>
              <a:rPr lang="en-GB" sz="1800" dirty="0"/>
              <a:t> HBV infected HepG2 cells expressing the HBV receptor NTCP</a:t>
            </a:r>
          </a:p>
          <a:p>
            <a:pPr lvl="1" algn="just"/>
            <a:r>
              <a:rPr lang="en-GB" sz="1600" dirty="0"/>
              <a:t>The RNP complex was delivered after the infection was established to favour cccDNA targeting</a:t>
            </a:r>
          </a:p>
          <a:p>
            <a:pPr algn="just"/>
            <a:r>
              <a:rPr lang="en-GB" sz="1800" dirty="0"/>
              <a:t>HBV extracellular and intracellular parameters after Cas9 editing were analyzed</a:t>
            </a:r>
          </a:p>
          <a:p>
            <a:pPr algn="just"/>
            <a:r>
              <a:rPr lang="en-GB" sz="1800" dirty="0"/>
              <a:t>Southern blot analysis was performed to determine integrity of cccDNA </a:t>
            </a:r>
          </a:p>
          <a:p>
            <a:pPr algn="just"/>
            <a:r>
              <a:rPr lang="en-GB" sz="1800" dirty="0"/>
              <a:t>RNA-sequencing was used to determine if cccDNA after CRISPR/Cas9 editing was transcriptionally active</a:t>
            </a: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lstStyle/>
          <a:p>
            <a:r>
              <a:rPr lang="en-GB" dirty="0"/>
              <a:t>Targeting hepatitis B virus with CRISPR/Cas9 approach</a:t>
            </a:r>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fr-FR" dirty="0"/>
              <a:t>Martinez MG, et al. DILC 2020; SAT376</a:t>
            </a:r>
          </a:p>
        </p:txBody>
      </p:sp>
      <p:pic>
        <p:nvPicPr>
          <p:cNvPr id="7" name="Picture 6">
            <a:extLst>
              <a:ext uri="{FF2B5EF4-FFF2-40B4-BE49-F238E27FC236}">
                <a16:creationId xmlns:a16="http://schemas.microsoft.com/office/drawing/2014/main" id="{DA0CA22B-6C0E-194A-BFAE-01B4C87DC7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755" y="2872480"/>
            <a:ext cx="5448793" cy="3089645"/>
          </a:xfrm>
          <a:prstGeom prst="rect">
            <a:avLst/>
          </a:prstGeom>
        </p:spPr>
      </p:pic>
      <p:cxnSp>
        <p:nvCxnSpPr>
          <p:cNvPr id="13" name="Straight Connector 12">
            <a:extLst>
              <a:ext uri="{FF2B5EF4-FFF2-40B4-BE49-F238E27FC236}">
                <a16:creationId xmlns:a16="http://schemas.microsoft.com/office/drawing/2014/main" id="{66D69513-EA55-4D05-A328-A4A84BF4D848}"/>
              </a:ext>
            </a:extLst>
          </p:cNvPr>
          <p:cNvCxnSpPr>
            <a:cxnSpLocks/>
          </p:cNvCxnSpPr>
          <p:nvPr/>
        </p:nvCxnSpPr>
        <p:spPr>
          <a:xfrm>
            <a:off x="310999" y="2739130"/>
            <a:ext cx="1129045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a:hlinkClick r:id="rId4" action="ppaction://hlinksldjump"/>
            <a:extLst>
              <a:ext uri="{FF2B5EF4-FFF2-40B4-BE49-F238E27FC236}">
                <a16:creationId xmlns:a16="http://schemas.microsoft.com/office/drawing/2014/main" id="{D2D4BF74-4EA3-48A5-8B2F-C7B6137AE6B2}"/>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8662" y="460465"/>
            <a:ext cx="361460" cy="357974"/>
          </a:xfrm>
          <a:prstGeom prst="rect">
            <a:avLst/>
          </a:prstGeom>
        </p:spPr>
      </p:pic>
    </p:spTree>
    <p:extLst>
      <p:ext uri="{BB962C8B-B14F-4D97-AF65-F5344CB8AC3E}">
        <p14:creationId xmlns:p14="http://schemas.microsoft.com/office/powerpoint/2010/main" val="1523988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311452" y="1205587"/>
            <a:ext cx="5574237" cy="5274344"/>
          </a:xfrm>
        </p:spPr>
        <p:txBody>
          <a:bodyPr/>
          <a:lstStyle/>
          <a:p>
            <a:pPr marL="0" indent="0" algn="just">
              <a:buNone/>
            </a:pPr>
            <a:r>
              <a:rPr lang="en-US" b="1" dirty="0">
                <a:solidFill>
                  <a:schemeClr val="bg1"/>
                </a:solidFill>
                <a:highlight>
                  <a:srgbClr val="004A86"/>
                </a:highlight>
              </a:rPr>
              <a:t>RESULTS</a:t>
            </a:r>
          </a:p>
          <a:p>
            <a:pPr algn="just"/>
            <a:r>
              <a:rPr lang="en-GB" sz="1800" dirty="0"/>
              <a:t>Depending on the target in the HBV genome, CRISPR/Cas9 editing led to degradation and/or mutations in HBV DNA leading to reduced viral transcripts</a:t>
            </a:r>
          </a:p>
          <a:p>
            <a:pPr algn="just"/>
            <a:r>
              <a:rPr lang="en-GB" sz="1800" dirty="0"/>
              <a:t>“Small cccDNA” species were detected by PCR, southern blot and RNA-Seq only when using DUAL gRNAs</a:t>
            </a:r>
          </a:p>
          <a:p>
            <a:pPr algn="just"/>
            <a:r>
              <a:rPr lang="en-GB" sz="1800" dirty="0"/>
              <a:t>This “small cccDNA” is the product of double stranded breaks induced by Cas9 simultaneously in both target sites, followed by repair of the bigger fragment</a:t>
            </a:r>
          </a:p>
          <a:p>
            <a:pPr algn="just"/>
            <a:r>
              <a:rPr lang="en-GB" sz="1800" dirty="0"/>
              <a:t>“Small cccDNA” species are transcriptionally active</a:t>
            </a:r>
          </a:p>
          <a:p>
            <a:pPr algn="just"/>
            <a:r>
              <a:rPr lang="en-GB" sz="1800" dirty="0"/>
              <a:t>Combination of NAs and Cas9 treatment suggest that CRISPR/Cas9 can directly target cccDNA</a:t>
            </a:r>
            <a:endParaRPr lang="en-US" sz="1600" dirty="0"/>
          </a:p>
        </p:txBody>
      </p:sp>
      <p:sp>
        <p:nvSpPr>
          <p:cNvPr id="78" name="Content Placeholder 9">
            <a:extLst>
              <a:ext uri="{FF2B5EF4-FFF2-40B4-BE49-F238E27FC236}">
                <a16:creationId xmlns:a16="http://schemas.microsoft.com/office/drawing/2014/main" id="{B8629D75-F701-41DC-B3C9-499D64AF03AF}"/>
              </a:ext>
            </a:extLst>
          </p:cNvPr>
          <p:cNvSpPr>
            <a:spLocks noGrp="1"/>
          </p:cNvSpPr>
          <p:nvPr>
            <p:ph sz="half" idx="2"/>
          </p:nvPr>
        </p:nvSpPr>
        <p:spPr>
          <a:xfrm>
            <a:off x="6190574" y="1205587"/>
            <a:ext cx="5572800" cy="5274344"/>
          </a:xfrm>
        </p:spPr>
        <p:txBody>
          <a:bodyPr/>
          <a:lstStyle/>
          <a:p>
            <a:pPr marL="0" indent="0">
              <a:buNone/>
            </a:pPr>
            <a:r>
              <a:rPr lang="en-GB" b="1" dirty="0">
                <a:solidFill>
                  <a:schemeClr val="bg1"/>
                </a:solidFill>
                <a:highlight>
                  <a:srgbClr val="004A86"/>
                </a:highlight>
              </a:rPr>
              <a:t>CONCLUSION</a:t>
            </a:r>
          </a:p>
          <a:p>
            <a:r>
              <a:rPr lang="en-GB" sz="1800" dirty="0"/>
              <a:t>Our results suggest HBV targeting with CRISPR/Cas9 leads to mutation, cleavage and repair of cccDNA</a:t>
            </a:r>
          </a:p>
          <a:p>
            <a:r>
              <a:rPr lang="en-GB" sz="1800" dirty="0"/>
              <a:t>Notably, effects induced by Cas9 were sustainable, indicating permanent changes in the HBV genome</a:t>
            </a:r>
          </a:p>
          <a:p>
            <a:r>
              <a:rPr lang="en-GB" sz="1800" dirty="0"/>
              <a:t>Regardless of the truncation induced by Cas9 editing, the “small cccDNA” was still transcriptionally active and could potentially produce HBsAg</a:t>
            </a:r>
          </a:p>
          <a:p>
            <a:r>
              <a:rPr lang="en-GB" sz="1800" dirty="0"/>
              <a:t>Further and longer-term </a:t>
            </a:r>
            <a:r>
              <a:rPr lang="en-GB" sz="1800" i="1" dirty="0"/>
              <a:t>in vivo </a:t>
            </a:r>
            <a:r>
              <a:rPr lang="en-GB" sz="1800" dirty="0"/>
              <a:t>studies would be necessary to determine efficient and irreversible gene editing</a:t>
            </a: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lstStyle/>
          <a:p>
            <a:r>
              <a:rPr lang="en-GB" dirty="0"/>
              <a:t>Targeting hepatitis B virus with CRISPR/Cas9 approach</a:t>
            </a:r>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Martinez MG, et al. DILC 2020; SAT376</a:t>
            </a:r>
          </a:p>
        </p:txBody>
      </p:sp>
      <p:cxnSp>
        <p:nvCxnSpPr>
          <p:cNvPr id="11" name="Straight Connector 10">
            <a:extLst>
              <a:ext uri="{FF2B5EF4-FFF2-40B4-BE49-F238E27FC236}">
                <a16:creationId xmlns:a16="http://schemas.microsoft.com/office/drawing/2014/main" id="{E4B4F892-3C36-45D4-855E-0A46B83CA80E}"/>
              </a:ext>
            </a:extLst>
          </p:cNvPr>
          <p:cNvCxnSpPr>
            <a:cxnSpLocks/>
          </p:cNvCxnSpPr>
          <p:nvPr/>
        </p:nvCxnSpPr>
        <p:spPr>
          <a:xfrm>
            <a:off x="6096000" y="1341438"/>
            <a:ext cx="0" cy="49911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a:hlinkClick r:id="rId3" action="ppaction://hlinksldjump"/>
            <a:extLst>
              <a:ext uri="{FF2B5EF4-FFF2-40B4-BE49-F238E27FC236}">
                <a16:creationId xmlns:a16="http://schemas.microsoft.com/office/drawing/2014/main" id="{714CFB9E-B7F1-4B3E-AE0C-D204042E974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8662" y="460465"/>
            <a:ext cx="361460" cy="357974"/>
          </a:xfrm>
          <a:prstGeom prst="rect">
            <a:avLst/>
          </a:prstGeom>
        </p:spPr>
      </p:pic>
    </p:spTree>
    <p:extLst>
      <p:ext uri="{BB962C8B-B14F-4D97-AF65-F5344CB8AC3E}">
        <p14:creationId xmlns:p14="http://schemas.microsoft.com/office/powerpoint/2010/main" val="498740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D4374D-5E2F-4D5C-A445-9D9EA38F565D}"/>
              </a:ext>
            </a:extLst>
          </p:cNvPr>
          <p:cNvSpPr>
            <a:spLocks noGrp="1"/>
          </p:cNvSpPr>
          <p:nvPr>
            <p:ph sz="half" idx="12"/>
          </p:nvPr>
        </p:nvSpPr>
        <p:spPr>
          <a:xfrm>
            <a:off x="5377020" y="1340768"/>
            <a:ext cx="5572800" cy="4622400"/>
          </a:xfrm>
        </p:spPr>
        <p:txBody>
          <a:bodyPr/>
          <a:lstStyle/>
          <a:p>
            <a:pPr marL="0" indent="0">
              <a:buNone/>
            </a:pPr>
            <a:r>
              <a:rPr lang="en-GB" b="1" dirty="0">
                <a:solidFill>
                  <a:srgbClr val="FFFFFF"/>
                </a:solidFill>
                <a:highlight>
                  <a:srgbClr val="004A86"/>
                </a:highlight>
                <a:latin typeface="Arial" panose="020B0604020202020204" pitchFamily="34" charset="0"/>
                <a:cs typeface="Arial" panose="020B0604020202020204" pitchFamily="34" charset="0"/>
              </a:rPr>
              <a:t>METHODS</a:t>
            </a:r>
          </a:p>
          <a:p>
            <a:endParaRPr lang="en-GB" dirty="0"/>
          </a:p>
        </p:txBody>
      </p:sp>
      <p:sp>
        <p:nvSpPr>
          <p:cNvPr id="2" name="Title 1">
            <a:extLst>
              <a:ext uri="{FF2B5EF4-FFF2-40B4-BE49-F238E27FC236}">
                <a16:creationId xmlns:a16="http://schemas.microsoft.com/office/drawing/2014/main" id="{4A415026-B8EA-4859-B6D0-400906DEBC97}"/>
              </a:ext>
            </a:extLst>
          </p:cNvPr>
          <p:cNvSpPr>
            <a:spLocks noGrp="1"/>
          </p:cNvSpPr>
          <p:nvPr>
            <p:ph type="title"/>
          </p:nvPr>
        </p:nvSpPr>
        <p:spPr/>
        <p:txBody>
          <a:bodyPr>
            <a:normAutofit fontScale="90000"/>
          </a:bodyPr>
          <a:lstStyle/>
          <a:p>
            <a:r>
              <a:rPr lang="en-US" dirty="0"/>
              <a:t>Delineating HBV transcripts from integrated viral DNA using target enrichment and long-read sequencing</a:t>
            </a:r>
            <a:endParaRPr lang="en-GB" dirty="0"/>
          </a:p>
        </p:txBody>
      </p:sp>
      <p:sp>
        <p:nvSpPr>
          <p:cNvPr id="3" name="Text Placeholder 2">
            <a:extLst>
              <a:ext uri="{FF2B5EF4-FFF2-40B4-BE49-F238E27FC236}">
                <a16:creationId xmlns:a16="http://schemas.microsoft.com/office/drawing/2014/main" id="{863C21E0-D54E-4E64-BAF9-E50D8CD7CEC4}"/>
              </a:ext>
            </a:extLst>
          </p:cNvPr>
          <p:cNvSpPr>
            <a:spLocks noGrp="1"/>
          </p:cNvSpPr>
          <p:nvPr>
            <p:ph type="body" sz="quarter" idx="10"/>
          </p:nvPr>
        </p:nvSpPr>
        <p:spPr/>
        <p:txBody>
          <a:bodyPr/>
          <a:lstStyle/>
          <a:p>
            <a:r>
              <a:rPr lang="en-GB" dirty="0"/>
              <a:t>*Pacific Biosciences Sequel II</a:t>
            </a:r>
          </a:p>
          <a:p>
            <a:r>
              <a:rPr lang="en-GB" dirty="0"/>
              <a:t>Van Buuren N, et al. DILC 2020; SAT379</a:t>
            </a:r>
          </a:p>
        </p:txBody>
      </p:sp>
      <p:sp>
        <p:nvSpPr>
          <p:cNvPr id="4" name="Content Placeholder 3">
            <a:extLst>
              <a:ext uri="{FF2B5EF4-FFF2-40B4-BE49-F238E27FC236}">
                <a16:creationId xmlns:a16="http://schemas.microsoft.com/office/drawing/2014/main" id="{9D952A63-48CA-4122-865E-72AE19C170D3}"/>
              </a:ext>
            </a:extLst>
          </p:cNvPr>
          <p:cNvSpPr>
            <a:spLocks noGrp="1"/>
          </p:cNvSpPr>
          <p:nvPr>
            <p:ph sz="half" idx="11"/>
          </p:nvPr>
        </p:nvSpPr>
        <p:spPr>
          <a:xfrm>
            <a:off x="425752" y="1340768"/>
            <a:ext cx="4659550" cy="4622400"/>
          </a:xfrm>
        </p:spPr>
        <p:txBody>
          <a:bodyPr>
            <a:normAutofit/>
          </a:bodyPr>
          <a:lstStyle/>
          <a:p>
            <a:pPr marL="0" lvl="0" indent="0">
              <a:buClr>
                <a:srgbClr val="004B87"/>
              </a:buClr>
              <a:buNone/>
              <a:defRPr/>
            </a:pPr>
            <a:r>
              <a:rPr lang="en-US" b="1" dirty="0">
                <a:solidFill>
                  <a:srgbClr val="FFFFFF"/>
                </a:solidFill>
                <a:highlight>
                  <a:srgbClr val="004A86"/>
                </a:highlight>
                <a:latin typeface="Arial" panose="020B0604020202020204" pitchFamily="34" charset="0"/>
                <a:cs typeface="Arial" panose="020B0604020202020204" pitchFamily="34" charset="0"/>
              </a:rPr>
              <a:t>BACKGROUND &amp; AIMS</a:t>
            </a:r>
            <a:r>
              <a:rPr lang="en-US" b="1" dirty="0">
                <a:solidFill>
                  <a:srgbClr val="FFFFFF"/>
                </a:solidFill>
                <a:highlight>
                  <a:srgbClr val="FEFCFC"/>
                </a:highlight>
                <a:latin typeface="Arial" panose="020B0604020202020204" pitchFamily="34" charset="0"/>
                <a:cs typeface="Arial" panose="020B0604020202020204" pitchFamily="34" charset="0"/>
              </a:rPr>
              <a:t>​</a:t>
            </a:r>
          </a:p>
          <a:p>
            <a:pPr lvl="0">
              <a:defRPr/>
            </a:pPr>
            <a:r>
              <a:rPr lang="en-US" sz="1800" dirty="0">
                <a:solidFill>
                  <a:sysClr val="windowText" lastClr="000000"/>
                </a:solidFill>
                <a:latin typeface="Arial" panose="020B0604020202020204" pitchFamily="34" charset="0"/>
                <a:cs typeface="Arial" panose="020B0604020202020204" pitchFamily="34" charset="0"/>
              </a:rPr>
              <a:t>Integration of HBV DNA into the host genome is associated with development of HCC</a:t>
            </a:r>
          </a:p>
          <a:p>
            <a:pPr lvl="0">
              <a:defRPr/>
            </a:pPr>
            <a:r>
              <a:rPr lang="en-US" sz="1800" dirty="0">
                <a:solidFill>
                  <a:sysClr val="windowText" lastClr="000000"/>
                </a:solidFill>
                <a:latin typeface="Arial" panose="020B0604020202020204" pitchFamily="34" charset="0"/>
                <a:cs typeface="Arial" panose="020B0604020202020204" pitchFamily="34" charset="0"/>
              </a:rPr>
              <a:t>Short read sequence analysis is limited to chimeric-read detection</a:t>
            </a:r>
          </a:p>
          <a:p>
            <a:pPr lvl="0">
              <a:defRPr/>
            </a:pPr>
            <a:r>
              <a:rPr lang="en-US" sz="1800" dirty="0">
                <a:solidFill>
                  <a:sysClr val="windowText" lastClr="000000"/>
                </a:solidFill>
                <a:latin typeface="Arial" panose="020B0604020202020204" pitchFamily="34" charset="0"/>
                <a:cs typeface="Arial" panose="020B0604020202020204" pitchFamily="34" charset="0"/>
              </a:rPr>
              <a:t>There is a need to understand architecture, burden and transcriptional activity of integrated HBV</a:t>
            </a:r>
          </a:p>
          <a:p>
            <a:pPr lvl="0">
              <a:defRPr/>
            </a:pPr>
            <a:r>
              <a:rPr lang="en-US" sz="1800" b="1" dirty="0">
                <a:solidFill>
                  <a:sysClr val="windowText" lastClr="000000"/>
                </a:solidFill>
                <a:latin typeface="Arial" panose="020B0604020202020204" pitchFamily="34" charset="0"/>
                <a:cs typeface="Arial" panose="020B0604020202020204" pitchFamily="34" charset="0"/>
              </a:rPr>
              <a:t>AIM</a:t>
            </a:r>
            <a:r>
              <a:rPr lang="en-US" sz="1800" dirty="0">
                <a:solidFill>
                  <a:sysClr val="windowText" lastClr="000000"/>
                </a:solidFill>
                <a:latin typeface="Arial" panose="020B0604020202020204" pitchFamily="34" charset="0"/>
                <a:cs typeface="Arial" panose="020B0604020202020204" pitchFamily="34" charset="0"/>
              </a:rPr>
              <a:t>: to develop a target enrichment assay for long-read sequencing to resolve full length integrations and differentiate transcripts from cccDNA or specific HBV integrations</a:t>
            </a:r>
            <a:endParaRPr lang="en-GB" dirty="0">
              <a:solidFill>
                <a:sysClr val="windowText" lastClr="000000"/>
              </a:solidFill>
            </a:endParaRPr>
          </a:p>
          <a:p>
            <a:endParaRPr lang="en-GB" sz="1800" dirty="0"/>
          </a:p>
        </p:txBody>
      </p:sp>
      <p:cxnSp>
        <p:nvCxnSpPr>
          <p:cNvPr id="6" name="Straight Connector 5">
            <a:extLst>
              <a:ext uri="{FF2B5EF4-FFF2-40B4-BE49-F238E27FC236}">
                <a16:creationId xmlns:a16="http://schemas.microsoft.com/office/drawing/2014/main" id="{BFE42E3A-99CF-4C37-A456-402E198B1235}"/>
              </a:ext>
            </a:extLst>
          </p:cNvPr>
          <p:cNvCxnSpPr>
            <a:cxnSpLocks/>
          </p:cNvCxnSpPr>
          <p:nvPr/>
        </p:nvCxnSpPr>
        <p:spPr>
          <a:xfrm>
            <a:off x="5288821" y="1519238"/>
            <a:ext cx="0" cy="4810125"/>
          </a:xfrm>
          <a:prstGeom prst="line">
            <a:avLst/>
          </a:prstGeom>
          <a:noFill/>
          <a:ln w="9525" cap="flat" cmpd="sng" algn="ctr">
            <a:solidFill>
              <a:srgbClr val="1D498B">
                <a:shade val="95000"/>
                <a:satMod val="105000"/>
              </a:srgbClr>
            </a:solidFill>
            <a:prstDash val="solid"/>
          </a:ln>
          <a:effectLst/>
        </p:spPr>
      </p:cxnSp>
      <p:sp>
        <p:nvSpPr>
          <p:cNvPr id="8" name="Rectangle 7">
            <a:extLst>
              <a:ext uri="{FF2B5EF4-FFF2-40B4-BE49-F238E27FC236}">
                <a16:creationId xmlns:a16="http://schemas.microsoft.com/office/drawing/2014/main" id="{D90D86D1-70A4-4116-B3A1-D71BDB1E4D27}"/>
              </a:ext>
            </a:extLst>
          </p:cNvPr>
          <p:cNvSpPr/>
          <p:nvPr/>
        </p:nvSpPr>
        <p:spPr>
          <a:xfrm>
            <a:off x="6525721" y="1943662"/>
            <a:ext cx="2002971" cy="500743"/>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3 HCC cell lines</a:t>
            </a:r>
          </a:p>
        </p:txBody>
      </p:sp>
      <p:sp>
        <p:nvSpPr>
          <p:cNvPr id="9" name="Rectangle 8">
            <a:extLst>
              <a:ext uri="{FF2B5EF4-FFF2-40B4-BE49-F238E27FC236}">
                <a16:creationId xmlns:a16="http://schemas.microsoft.com/office/drawing/2014/main" id="{0BAB9EDB-BD59-472D-9E44-FF0352DA2704}"/>
              </a:ext>
            </a:extLst>
          </p:cNvPr>
          <p:cNvSpPr/>
          <p:nvPr/>
        </p:nvSpPr>
        <p:spPr>
          <a:xfrm>
            <a:off x="5500964" y="2685697"/>
            <a:ext cx="1296000" cy="500743"/>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PLC/PRF/5</a:t>
            </a:r>
          </a:p>
        </p:txBody>
      </p:sp>
      <p:sp>
        <p:nvSpPr>
          <p:cNvPr id="10" name="Rectangle 9">
            <a:extLst>
              <a:ext uri="{FF2B5EF4-FFF2-40B4-BE49-F238E27FC236}">
                <a16:creationId xmlns:a16="http://schemas.microsoft.com/office/drawing/2014/main" id="{B7F8ABA4-7319-412C-9428-C08ABB90AAD1}"/>
              </a:ext>
            </a:extLst>
          </p:cNvPr>
          <p:cNvSpPr/>
          <p:nvPr/>
        </p:nvSpPr>
        <p:spPr>
          <a:xfrm>
            <a:off x="6879206" y="2685696"/>
            <a:ext cx="1296000" cy="500743"/>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HuH-1</a:t>
            </a:r>
          </a:p>
        </p:txBody>
      </p:sp>
      <p:sp>
        <p:nvSpPr>
          <p:cNvPr id="11" name="Rectangle 10">
            <a:extLst>
              <a:ext uri="{FF2B5EF4-FFF2-40B4-BE49-F238E27FC236}">
                <a16:creationId xmlns:a16="http://schemas.microsoft.com/office/drawing/2014/main" id="{BD959A4A-1D42-4AD5-888A-D181FFE43B83}"/>
              </a:ext>
            </a:extLst>
          </p:cNvPr>
          <p:cNvSpPr/>
          <p:nvPr/>
        </p:nvSpPr>
        <p:spPr>
          <a:xfrm>
            <a:off x="8232976" y="2685696"/>
            <a:ext cx="1296000" cy="500743"/>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Hep3B</a:t>
            </a:r>
          </a:p>
        </p:txBody>
      </p:sp>
      <p:sp>
        <p:nvSpPr>
          <p:cNvPr id="12" name="Rectangle 11">
            <a:extLst>
              <a:ext uri="{FF2B5EF4-FFF2-40B4-BE49-F238E27FC236}">
                <a16:creationId xmlns:a16="http://schemas.microsoft.com/office/drawing/2014/main" id="{881D6FCC-1BF5-48B5-8343-EABCDF9E7EEA}"/>
              </a:ext>
            </a:extLst>
          </p:cNvPr>
          <p:cNvSpPr/>
          <p:nvPr/>
        </p:nvSpPr>
        <p:spPr>
          <a:xfrm>
            <a:off x="5483718" y="3582396"/>
            <a:ext cx="2002971" cy="612000"/>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DNA sheared into 7kb fragments</a:t>
            </a:r>
          </a:p>
        </p:txBody>
      </p:sp>
      <p:sp>
        <p:nvSpPr>
          <p:cNvPr id="22" name="Rectangle 21">
            <a:extLst>
              <a:ext uri="{FF2B5EF4-FFF2-40B4-BE49-F238E27FC236}">
                <a16:creationId xmlns:a16="http://schemas.microsoft.com/office/drawing/2014/main" id="{D0B1F1F4-2450-4F08-9FE7-5CA7782880A3}"/>
              </a:ext>
            </a:extLst>
          </p:cNvPr>
          <p:cNvSpPr/>
          <p:nvPr/>
        </p:nvSpPr>
        <p:spPr>
          <a:xfrm>
            <a:off x="5377020" y="2579914"/>
            <a:ext cx="4300372" cy="69569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4" name="Connector: Elbow 23">
            <a:extLst>
              <a:ext uri="{FF2B5EF4-FFF2-40B4-BE49-F238E27FC236}">
                <a16:creationId xmlns:a16="http://schemas.microsoft.com/office/drawing/2014/main" id="{D87A23FB-4788-4215-8B32-18F9B71D8036}"/>
              </a:ext>
            </a:extLst>
          </p:cNvPr>
          <p:cNvCxnSpPr>
            <a:stCxn id="22" idx="2"/>
            <a:endCxn id="12" idx="0"/>
          </p:cNvCxnSpPr>
          <p:nvPr/>
        </p:nvCxnSpPr>
        <p:spPr>
          <a:xfrm rot="5400000">
            <a:off x="6852809" y="2907999"/>
            <a:ext cx="306792" cy="1042002"/>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B63280D4-738D-409F-A8EF-1CA3E494C1BC}"/>
              </a:ext>
            </a:extLst>
          </p:cNvPr>
          <p:cNvSpPr/>
          <p:nvPr/>
        </p:nvSpPr>
        <p:spPr>
          <a:xfrm>
            <a:off x="7674421" y="3582396"/>
            <a:ext cx="2429687" cy="612000"/>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RNA </a:t>
            </a:r>
            <a:r>
              <a:rPr lang="en-US" sz="1600" dirty="0">
                <a:solidFill>
                  <a:schemeClr val="tx1"/>
                </a:solidFill>
              </a:rPr>
              <a:t>reverse transcribed to full length cDNA</a:t>
            </a:r>
            <a:endParaRPr lang="en-GB" sz="1600" dirty="0">
              <a:solidFill>
                <a:schemeClr val="tx1"/>
              </a:solidFill>
            </a:endParaRPr>
          </a:p>
        </p:txBody>
      </p:sp>
      <p:cxnSp>
        <p:nvCxnSpPr>
          <p:cNvPr id="27" name="Connector: Elbow 26">
            <a:extLst>
              <a:ext uri="{FF2B5EF4-FFF2-40B4-BE49-F238E27FC236}">
                <a16:creationId xmlns:a16="http://schemas.microsoft.com/office/drawing/2014/main" id="{3B96D6CE-D120-45AF-9888-CB464132BD9A}"/>
              </a:ext>
            </a:extLst>
          </p:cNvPr>
          <p:cNvCxnSpPr>
            <a:stCxn id="22" idx="2"/>
            <a:endCxn id="25" idx="0"/>
          </p:cNvCxnSpPr>
          <p:nvPr/>
        </p:nvCxnSpPr>
        <p:spPr>
          <a:xfrm rot="16200000" flipH="1">
            <a:off x="8054839" y="2747970"/>
            <a:ext cx="306792" cy="1362059"/>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FCBA885E-33DE-4BCF-8DCE-A6D903CF0E98}"/>
              </a:ext>
            </a:extLst>
          </p:cNvPr>
          <p:cNvSpPr/>
          <p:nvPr/>
        </p:nvSpPr>
        <p:spPr>
          <a:xfrm>
            <a:off x="9801335" y="1943662"/>
            <a:ext cx="2052000" cy="500743"/>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a:solidFill>
                  <a:schemeClr val="tx1"/>
                </a:solidFill>
              </a:rPr>
              <a:t>In vitro </a:t>
            </a:r>
            <a:r>
              <a:rPr lang="en-GB" sz="1600" dirty="0">
                <a:solidFill>
                  <a:schemeClr val="tx1"/>
                </a:solidFill>
              </a:rPr>
              <a:t>infected PHH </a:t>
            </a:r>
          </a:p>
        </p:txBody>
      </p:sp>
      <p:cxnSp>
        <p:nvCxnSpPr>
          <p:cNvPr id="30" name="Connector: Elbow 29">
            <a:extLst>
              <a:ext uri="{FF2B5EF4-FFF2-40B4-BE49-F238E27FC236}">
                <a16:creationId xmlns:a16="http://schemas.microsoft.com/office/drawing/2014/main" id="{9CD86653-DBD7-4DFC-961A-BA4A0EB16CC2}"/>
              </a:ext>
            </a:extLst>
          </p:cNvPr>
          <p:cNvCxnSpPr>
            <a:stCxn id="28" idx="2"/>
            <a:endCxn id="25" idx="3"/>
          </p:cNvCxnSpPr>
          <p:nvPr/>
        </p:nvCxnSpPr>
        <p:spPr>
          <a:xfrm rot="5400000">
            <a:off x="9743727" y="2804787"/>
            <a:ext cx="1443991" cy="723227"/>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391AE4D8-49A4-465A-B995-82CC4D10BE6E}"/>
              </a:ext>
            </a:extLst>
          </p:cNvPr>
          <p:cNvSpPr/>
          <p:nvPr/>
        </p:nvSpPr>
        <p:spPr>
          <a:xfrm>
            <a:off x="6320219" y="4571768"/>
            <a:ext cx="2556000" cy="612000"/>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DNA and cDNA libraries barcoded for multiplexing</a:t>
            </a:r>
            <a:endParaRPr lang="en-GB" sz="1600" dirty="0">
              <a:solidFill>
                <a:schemeClr val="tx1"/>
              </a:solidFill>
            </a:endParaRPr>
          </a:p>
        </p:txBody>
      </p:sp>
      <p:cxnSp>
        <p:nvCxnSpPr>
          <p:cNvPr id="33" name="Connector: Elbow 32">
            <a:extLst>
              <a:ext uri="{FF2B5EF4-FFF2-40B4-BE49-F238E27FC236}">
                <a16:creationId xmlns:a16="http://schemas.microsoft.com/office/drawing/2014/main" id="{309AF6A2-31DA-4FA8-9409-295AE063DAD0}"/>
              </a:ext>
            </a:extLst>
          </p:cNvPr>
          <p:cNvCxnSpPr>
            <a:cxnSpLocks/>
            <a:stCxn id="12" idx="2"/>
            <a:endCxn id="31" idx="0"/>
          </p:cNvCxnSpPr>
          <p:nvPr/>
        </p:nvCxnSpPr>
        <p:spPr>
          <a:xfrm rot="16200000" flipH="1">
            <a:off x="6853025" y="3826574"/>
            <a:ext cx="377372" cy="1113015"/>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E7816526-7F2A-4BEF-858E-48F9EF0DADAE}"/>
              </a:ext>
            </a:extLst>
          </p:cNvPr>
          <p:cNvCxnSpPr>
            <a:cxnSpLocks/>
            <a:stCxn id="25" idx="2"/>
            <a:endCxn id="31" idx="0"/>
          </p:cNvCxnSpPr>
          <p:nvPr/>
        </p:nvCxnSpPr>
        <p:spPr>
          <a:xfrm rot="5400000">
            <a:off x="8055056" y="3737559"/>
            <a:ext cx="377372" cy="1291046"/>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B3068AC1-852C-4BC7-8425-54567AED00A9}"/>
              </a:ext>
            </a:extLst>
          </p:cNvPr>
          <p:cNvSpPr/>
          <p:nvPr/>
        </p:nvSpPr>
        <p:spPr>
          <a:xfrm>
            <a:off x="5978219" y="5396002"/>
            <a:ext cx="3240000" cy="612000"/>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Enrichment using biotinylated 120bp probes specific for HBV</a:t>
            </a:r>
            <a:endParaRPr lang="en-GB" sz="1600" dirty="0">
              <a:solidFill>
                <a:schemeClr val="tx1"/>
              </a:solidFill>
            </a:endParaRPr>
          </a:p>
        </p:txBody>
      </p:sp>
      <p:sp>
        <p:nvSpPr>
          <p:cNvPr id="41" name="Rectangle 40">
            <a:extLst>
              <a:ext uri="{FF2B5EF4-FFF2-40B4-BE49-F238E27FC236}">
                <a16:creationId xmlns:a16="http://schemas.microsoft.com/office/drawing/2014/main" id="{562A5766-E45A-4FF4-92AA-F398C5D85666}"/>
              </a:ext>
            </a:extLst>
          </p:cNvPr>
          <p:cNvSpPr/>
          <p:nvPr/>
        </p:nvSpPr>
        <p:spPr>
          <a:xfrm>
            <a:off x="6320219" y="6220618"/>
            <a:ext cx="2556000" cy="376990"/>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Sequencing (PacBio*)</a:t>
            </a:r>
            <a:endParaRPr lang="en-GB" sz="1600" dirty="0">
              <a:solidFill>
                <a:schemeClr val="tx1"/>
              </a:solidFill>
            </a:endParaRPr>
          </a:p>
        </p:txBody>
      </p:sp>
      <p:cxnSp>
        <p:nvCxnSpPr>
          <p:cNvPr id="48" name="Straight Arrow Connector 47">
            <a:extLst>
              <a:ext uri="{FF2B5EF4-FFF2-40B4-BE49-F238E27FC236}">
                <a16:creationId xmlns:a16="http://schemas.microsoft.com/office/drawing/2014/main" id="{01B51556-744D-46C9-9289-577367B2DFE3}"/>
              </a:ext>
            </a:extLst>
          </p:cNvPr>
          <p:cNvCxnSpPr>
            <a:stCxn id="31" idx="2"/>
            <a:endCxn id="40" idx="0"/>
          </p:cNvCxnSpPr>
          <p:nvPr/>
        </p:nvCxnSpPr>
        <p:spPr>
          <a:xfrm>
            <a:off x="7598219" y="5183768"/>
            <a:ext cx="0" cy="2122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89A3E57C-614E-4CBD-82CC-A5325E585744}"/>
              </a:ext>
            </a:extLst>
          </p:cNvPr>
          <p:cNvCxnSpPr>
            <a:stCxn id="40" idx="2"/>
            <a:endCxn id="41" idx="0"/>
          </p:cNvCxnSpPr>
          <p:nvPr/>
        </p:nvCxnSpPr>
        <p:spPr>
          <a:xfrm>
            <a:off x="7598219" y="6008002"/>
            <a:ext cx="0" cy="2126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9" name="Picture 28">
            <a:hlinkClick r:id="rId3" action="ppaction://hlinksldjump"/>
            <a:extLst>
              <a:ext uri="{FF2B5EF4-FFF2-40B4-BE49-F238E27FC236}">
                <a16:creationId xmlns:a16="http://schemas.microsoft.com/office/drawing/2014/main" id="{B5CA404F-DEC1-478F-83C4-1854506DB65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8662" y="460465"/>
            <a:ext cx="361460" cy="357974"/>
          </a:xfrm>
          <a:prstGeom prst="rect">
            <a:avLst/>
          </a:prstGeom>
        </p:spPr>
      </p:pic>
    </p:spTree>
    <p:extLst>
      <p:ext uri="{BB962C8B-B14F-4D97-AF65-F5344CB8AC3E}">
        <p14:creationId xmlns:p14="http://schemas.microsoft.com/office/powerpoint/2010/main" val="868506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07D37E-AD84-4D62-B1E7-063D6CF0E040}"/>
              </a:ext>
            </a:extLst>
          </p:cNvPr>
          <p:cNvSpPr>
            <a:spLocks noGrp="1"/>
          </p:cNvSpPr>
          <p:nvPr>
            <p:ph type="title"/>
          </p:nvPr>
        </p:nvSpPr>
        <p:spPr/>
        <p:txBody>
          <a:bodyPr/>
          <a:lstStyle/>
          <a:p>
            <a:r>
              <a:rPr lang="en-GB" dirty="0"/>
              <a:t>Contents</a:t>
            </a:r>
          </a:p>
        </p:txBody>
      </p:sp>
      <p:sp>
        <p:nvSpPr>
          <p:cNvPr id="6" name="Text Placeholder 5">
            <a:extLst>
              <a:ext uri="{FF2B5EF4-FFF2-40B4-BE49-F238E27FC236}">
                <a16:creationId xmlns:a16="http://schemas.microsoft.com/office/drawing/2014/main" id="{6BAF401A-216F-4956-B1D7-28A56A19DDE3}"/>
              </a:ext>
            </a:extLst>
          </p:cNvPr>
          <p:cNvSpPr>
            <a:spLocks noGrp="1"/>
          </p:cNvSpPr>
          <p:nvPr>
            <p:ph type="body" sz="quarter" idx="10"/>
          </p:nvPr>
        </p:nvSpPr>
        <p:spPr/>
        <p:txBody>
          <a:bodyPr/>
          <a:lstStyle/>
          <a:p>
            <a:endParaRPr lang="en-GB" dirty="0"/>
          </a:p>
        </p:txBody>
      </p:sp>
      <p:sp>
        <p:nvSpPr>
          <p:cNvPr id="5" name="TextBox 8">
            <a:hlinkClick r:id="rId3" action="ppaction://hlinksldjump"/>
            <a:extLst>
              <a:ext uri="{FF2B5EF4-FFF2-40B4-BE49-F238E27FC236}">
                <a16:creationId xmlns:a16="http://schemas.microsoft.com/office/drawing/2014/main" id="{554D135F-529B-49A9-AB9A-12772AF122F2}"/>
              </a:ext>
            </a:extLst>
          </p:cNvPr>
          <p:cNvSpPr txBox="1">
            <a:spLocks/>
          </p:cNvSpPr>
          <p:nvPr/>
        </p:nvSpPr>
        <p:spPr>
          <a:xfrm>
            <a:off x="4094666" y="3201214"/>
            <a:ext cx="3709361" cy="574528"/>
          </a:xfrm>
          <a:prstGeom prst="rect">
            <a:avLst/>
          </a:prstGeom>
          <a:noFill/>
          <a:ln w="28575">
            <a:solidFill>
              <a:srgbClr val="004A86"/>
            </a:solidFill>
          </a:ln>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ysClr val="windowText" lastClr="000000"/>
                </a:solidFill>
                <a:effectLst/>
                <a:uLnTx/>
                <a:uFillTx/>
                <a:latin typeface="Arial" panose="020B0604020202020204"/>
                <a:ea typeface="+mn-ea"/>
                <a:cs typeface="+mn-cs"/>
              </a:rPr>
              <a:t>Click here to skip to this section</a:t>
            </a:r>
          </a:p>
        </p:txBody>
      </p:sp>
      <p:graphicFrame>
        <p:nvGraphicFramePr>
          <p:cNvPr id="8" name="Content Placeholder 10">
            <a:extLst>
              <a:ext uri="{FF2B5EF4-FFF2-40B4-BE49-F238E27FC236}">
                <a16:creationId xmlns:a16="http://schemas.microsoft.com/office/drawing/2014/main" id="{03A9A9E2-552B-4647-ADDA-9F7C52F35A9A}"/>
              </a:ext>
            </a:extLst>
          </p:cNvPr>
          <p:cNvGraphicFramePr>
            <a:graphicFrameLocks/>
          </p:cNvGraphicFramePr>
          <p:nvPr>
            <p:extLst>
              <p:ext uri="{D42A27DB-BD31-4B8C-83A1-F6EECF244321}">
                <p14:modId xmlns:p14="http://schemas.microsoft.com/office/powerpoint/2010/main" val="3119376212"/>
              </p:ext>
            </p:extLst>
          </p:nvPr>
        </p:nvGraphicFramePr>
        <p:xfrm>
          <a:off x="604835" y="1324337"/>
          <a:ext cx="10982323" cy="1469280"/>
        </p:xfrm>
        <a:graphic>
          <a:graphicData uri="http://schemas.openxmlformats.org/drawingml/2006/table">
            <a:tbl>
              <a:tblPr firstRow="1" bandRow="1">
                <a:tableStyleId>{5C22544A-7EE6-4342-B048-85BDC9FD1C3A}</a:tableStyleId>
              </a:tblPr>
              <a:tblGrid>
                <a:gridCol w="819775">
                  <a:extLst>
                    <a:ext uri="{9D8B030D-6E8A-4147-A177-3AD203B41FA5}">
                      <a16:colId xmlns:a16="http://schemas.microsoft.com/office/drawing/2014/main" val="20001"/>
                    </a:ext>
                  </a:extLst>
                </a:gridCol>
                <a:gridCol w="10162548">
                  <a:extLst>
                    <a:ext uri="{9D8B030D-6E8A-4147-A177-3AD203B41FA5}">
                      <a16:colId xmlns:a16="http://schemas.microsoft.com/office/drawing/2014/main" val="20002"/>
                    </a:ext>
                  </a:extLst>
                </a:gridCol>
              </a:tblGrid>
              <a:tr h="24326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j-lt"/>
                          <a:cs typeface="Arial" panose="020B0604020202020204" pitchFamily="34" charset="0"/>
                        </a:rPr>
                        <a:t>3. Hepatitis B and D: drug development</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70000">
                <a:tc>
                  <a:txBody>
                    <a:bodyPr/>
                    <a:lstStyle/>
                    <a:p>
                      <a:pPr marL="36000" algn="l" fontAlgn="t"/>
                      <a:r>
                        <a:rPr lang="en-GB" sz="1400" b="0" i="0" u="none" strike="noStrike" dirty="0">
                          <a:solidFill>
                            <a:srgbClr val="000000"/>
                          </a:solidFill>
                          <a:effectLst/>
                          <a:latin typeface="+mj-lt"/>
                        </a:rPr>
                        <a:t>AS068</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5560" algn="l" fontAlgn="t"/>
                      <a:r>
                        <a:rPr lang="en-GB" sz="1400" b="0" i="0" u="none" strike="noStrike" dirty="0">
                          <a:solidFill>
                            <a:srgbClr val="000000"/>
                          </a:solidFill>
                          <a:effectLst/>
                          <a:latin typeface="+mj-lt"/>
                        </a:rPr>
                        <a:t>Preliminary safety and antiviral activity of VIR-2218, an X-targeting HBV RNAi therapeutic, in chronic hepatitis B patients</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310111515"/>
                  </a:ext>
                </a:extLst>
              </a:tr>
              <a:tr h="432000">
                <a:tc>
                  <a:txBody>
                    <a:bodyPr/>
                    <a:lstStyle/>
                    <a:p>
                      <a:pPr marL="36000" algn="l" fontAlgn="t"/>
                      <a:r>
                        <a:rPr lang="en-GB" sz="1400" b="0" i="0" u="none" strike="noStrike" dirty="0">
                          <a:solidFill>
                            <a:srgbClr val="000000"/>
                          </a:solidFill>
                          <a:effectLst/>
                          <a:latin typeface="+mj-lt"/>
                        </a:rPr>
                        <a:t>AS069</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RO7062931 antisense oligonucleotide phase 1 study demonstrates target engagement in patients with chronic hepatitis B on established nucleos(t)ide therapy</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08003972"/>
                  </a:ext>
                </a:extLst>
              </a:tr>
              <a:tr h="432000">
                <a:tc>
                  <a:txBody>
                    <a:bodyPr/>
                    <a:lstStyle/>
                    <a:p>
                      <a:pPr marL="36000" algn="l" fontAlgn="t"/>
                      <a:r>
                        <a:rPr lang="en-GB" sz="1400" b="0" i="0" u="none" strike="noStrike" dirty="0">
                          <a:solidFill>
                            <a:srgbClr val="000000"/>
                          </a:solidFill>
                          <a:effectLst/>
                          <a:latin typeface="+mj-lt"/>
                        </a:rPr>
                        <a:t>AS070</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5560" algn="l" fontAlgn="t"/>
                      <a:r>
                        <a:rPr lang="en-GB" sz="1400" b="0" i="0" u="none" strike="noStrike" dirty="0">
                          <a:solidFill>
                            <a:srgbClr val="000000"/>
                          </a:solidFill>
                          <a:effectLst/>
                          <a:latin typeface="+mj-lt"/>
                        </a:rPr>
                        <a:t>Antiviral activity and safety of the hepatitis B core inhibitor ABI-H0731 administered with a nucleos(t)ide reverse transcriptase inhibitor in patients with HBeAg-negative chronic hepatitis B infection</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94093947"/>
                  </a:ext>
                </a:extLst>
              </a:tr>
            </a:tbl>
          </a:graphicData>
        </a:graphic>
      </p:graphicFrame>
      <p:graphicFrame>
        <p:nvGraphicFramePr>
          <p:cNvPr id="11" name="Content Placeholder 10">
            <a:extLst>
              <a:ext uri="{FF2B5EF4-FFF2-40B4-BE49-F238E27FC236}">
                <a16:creationId xmlns:a16="http://schemas.microsoft.com/office/drawing/2014/main" id="{67CCB964-9068-494C-86F5-235699C8671B}"/>
              </a:ext>
            </a:extLst>
          </p:cNvPr>
          <p:cNvGraphicFramePr>
            <a:graphicFrameLocks/>
          </p:cNvGraphicFramePr>
          <p:nvPr>
            <p:extLst>
              <p:ext uri="{D42A27DB-BD31-4B8C-83A1-F6EECF244321}">
                <p14:modId xmlns:p14="http://schemas.microsoft.com/office/powerpoint/2010/main" val="2468023009"/>
              </p:ext>
            </p:extLst>
          </p:nvPr>
        </p:nvGraphicFramePr>
        <p:xfrm>
          <a:off x="604835" y="4109008"/>
          <a:ext cx="10982323" cy="766763"/>
        </p:xfrm>
        <a:graphic>
          <a:graphicData uri="http://schemas.openxmlformats.org/drawingml/2006/table">
            <a:tbl>
              <a:tblPr firstRow="1" bandRow="1">
                <a:tableStyleId>{5C22544A-7EE6-4342-B048-85BDC9FD1C3A}</a:tableStyleId>
              </a:tblPr>
              <a:tblGrid>
                <a:gridCol w="819775">
                  <a:extLst>
                    <a:ext uri="{9D8B030D-6E8A-4147-A177-3AD203B41FA5}">
                      <a16:colId xmlns:a16="http://schemas.microsoft.com/office/drawing/2014/main" val="20001"/>
                    </a:ext>
                  </a:extLst>
                </a:gridCol>
                <a:gridCol w="10162548">
                  <a:extLst>
                    <a:ext uri="{9D8B030D-6E8A-4147-A177-3AD203B41FA5}">
                      <a16:colId xmlns:a16="http://schemas.microsoft.com/office/drawing/2014/main" val="20002"/>
                    </a:ext>
                  </a:extLst>
                </a:gridCol>
              </a:tblGrid>
              <a:tr h="24326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j-lt"/>
                          <a:cs typeface="Arial" panose="020B0604020202020204" pitchFamily="34" charset="0"/>
                        </a:rPr>
                        <a:t>4. HBV: clinical</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13064">
                <a:tc>
                  <a:txBody>
                    <a:bodyPr/>
                    <a:lstStyle/>
                    <a:p>
                      <a:pPr marL="36000" algn="l" fontAlgn="t"/>
                      <a:r>
                        <a:rPr lang="en-GB" sz="1400" b="0" i="0" u="none" strike="noStrike" dirty="0">
                          <a:solidFill>
                            <a:srgbClr val="000000"/>
                          </a:solidFill>
                          <a:effectLst/>
                          <a:latin typeface="+mj-lt"/>
                        </a:rPr>
                        <a:t>AS094</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5560" algn="l" fontAlgn="t"/>
                      <a:r>
                        <a:rPr lang="en-GB" sz="1400" b="0" i="0" u="none" strike="noStrike" dirty="0">
                          <a:solidFill>
                            <a:srgbClr val="000000"/>
                          </a:solidFill>
                          <a:effectLst/>
                          <a:latin typeface="+mj-lt"/>
                        </a:rPr>
                        <a:t>Tenofovir vs entecavir on post-operative recurrence-free and overall survival of patients with hepatitis B virus-related hepatocellular carcinoma</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310111515"/>
                  </a:ext>
                </a:extLst>
              </a:tr>
            </a:tbl>
          </a:graphicData>
        </a:graphic>
      </p:graphicFrame>
      <p:sp>
        <p:nvSpPr>
          <p:cNvPr id="15" name="TextBox 8">
            <a:hlinkClick r:id="rId4" action="ppaction://hlinksldjump"/>
            <a:extLst>
              <a:ext uri="{FF2B5EF4-FFF2-40B4-BE49-F238E27FC236}">
                <a16:creationId xmlns:a16="http://schemas.microsoft.com/office/drawing/2014/main" id="{AC63718B-F277-4A0E-90AF-9405D6D40521}"/>
              </a:ext>
            </a:extLst>
          </p:cNvPr>
          <p:cNvSpPr txBox="1">
            <a:spLocks/>
          </p:cNvSpPr>
          <p:nvPr/>
        </p:nvSpPr>
        <p:spPr>
          <a:xfrm>
            <a:off x="4094666" y="5209037"/>
            <a:ext cx="3709361" cy="574528"/>
          </a:xfrm>
          <a:prstGeom prst="rect">
            <a:avLst/>
          </a:prstGeom>
          <a:noFill/>
          <a:ln w="28575">
            <a:solidFill>
              <a:srgbClr val="004A86"/>
            </a:solidFill>
          </a:ln>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ysClr val="windowText" lastClr="000000"/>
                </a:solidFill>
                <a:effectLst/>
                <a:uLnTx/>
                <a:uFillTx/>
                <a:latin typeface="Arial" panose="020B0604020202020204"/>
                <a:ea typeface="+mn-ea"/>
                <a:cs typeface="+mn-cs"/>
              </a:rPr>
              <a:t>Click here to skip to this section</a:t>
            </a:r>
          </a:p>
        </p:txBody>
      </p:sp>
    </p:spTree>
    <p:extLst>
      <p:ext uri="{BB962C8B-B14F-4D97-AF65-F5344CB8AC3E}">
        <p14:creationId xmlns:p14="http://schemas.microsoft.com/office/powerpoint/2010/main" val="1644045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15026-B8EA-4859-B6D0-400906DEBC97}"/>
              </a:ext>
            </a:extLst>
          </p:cNvPr>
          <p:cNvSpPr>
            <a:spLocks noGrp="1"/>
          </p:cNvSpPr>
          <p:nvPr>
            <p:ph type="title"/>
          </p:nvPr>
        </p:nvSpPr>
        <p:spPr/>
        <p:txBody>
          <a:bodyPr>
            <a:normAutofit fontScale="90000"/>
          </a:bodyPr>
          <a:lstStyle/>
          <a:p>
            <a:r>
              <a:rPr lang="en-US" dirty="0"/>
              <a:t>Delineating HBV transcripts from integrated viral DNA using target enrichment and long-read sequencing</a:t>
            </a:r>
            <a:endParaRPr lang="en-GB" dirty="0"/>
          </a:p>
        </p:txBody>
      </p:sp>
      <p:sp>
        <p:nvSpPr>
          <p:cNvPr id="3" name="Text Placeholder 2">
            <a:extLst>
              <a:ext uri="{FF2B5EF4-FFF2-40B4-BE49-F238E27FC236}">
                <a16:creationId xmlns:a16="http://schemas.microsoft.com/office/drawing/2014/main" id="{863C21E0-D54E-4E64-BAF9-E50D8CD7CEC4}"/>
              </a:ext>
            </a:extLst>
          </p:cNvPr>
          <p:cNvSpPr>
            <a:spLocks noGrp="1"/>
          </p:cNvSpPr>
          <p:nvPr>
            <p:ph type="body" sz="quarter" idx="10"/>
          </p:nvPr>
        </p:nvSpPr>
        <p:spPr/>
        <p:txBody>
          <a:bodyPr/>
          <a:lstStyle/>
          <a:p>
            <a:r>
              <a:rPr lang="en-GB" dirty="0"/>
              <a:t>*Most transcripts start at Pre-S2 or S ORFs; </a:t>
            </a:r>
            <a:r>
              <a:rPr lang="en-US" baseline="30000" dirty="0"/>
              <a:t>†</a:t>
            </a:r>
            <a:r>
              <a:rPr lang="en-US" dirty="0"/>
              <a:t>This method can serve to distinguish transcripts from integrated vs non-integrated HBV DNA; </a:t>
            </a:r>
            <a:r>
              <a:rPr lang="en-GB" baseline="30000" dirty="0"/>
              <a:t>‡</a:t>
            </a:r>
            <a:r>
              <a:rPr lang="en-GB" dirty="0"/>
              <a:t>Use a canonical 3’ end; </a:t>
            </a:r>
            <a:br>
              <a:rPr lang="en-GB" dirty="0"/>
            </a:br>
            <a:r>
              <a:rPr lang="en-GB" dirty="0"/>
              <a:t>Van Buuren N, et al. DILC 2020; SAT379</a:t>
            </a:r>
          </a:p>
        </p:txBody>
      </p:sp>
      <p:sp>
        <p:nvSpPr>
          <p:cNvPr id="4" name="Content Placeholder 3">
            <a:extLst>
              <a:ext uri="{FF2B5EF4-FFF2-40B4-BE49-F238E27FC236}">
                <a16:creationId xmlns:a16="http://schemas.microsoft.com/office/drawing/2014/main" id="{9D952A63-48CA-4122-865E-72AE19C170D3}"/>
              </a:ext>
            </a:extLst>
          </p:cNvPr>
          <p:cNvSpPr>
            <a:spLocks noGrp="1"/>
          </p:cNvSpPr>
          <p:nvPr>
            <p:ph sz="half" idx="11"/>
          </p:nvPr>
        </p:nvSpPr>
        <p:spPr>
          <a:xfrm>
            <a:off x="425751" y="1340768"/>
            <a:ext cx="6464269" cy="4622400"/>
          </a:xfrm>
        </p:spPr>
        <p:txBody>
          <a:bodyPr vert="horz" lIns="91440" tIns="45720" rIns="91440" bIns="45720" rtlCol="0" anchor="t">
            <a:normAutofit/>
          </a:bodyPr>
          <a:lstStyle/>
          <a:p>
            <a:pPr marL="0" lvl="0" indent="0">
              <a:buNone/>
            </a:pPr>
            <a:r>
              <a:rPr lang="en-US" b="1" dirty="0">
                <a:solidFill>
                  <a:srgbClr val="FFFFFF"/>
                </a:solidFill>
                <a:highlight>
                  <a:srgbClr val="004A86"/>
                </a:highlight>
                <a:latin typeface="Arial" panose="020B0604020202020204" pitchFamily="34" charset="0"/>
                <a:cs typeface="Arial" panose="020B0604020202020204" pitchFamily="34" charset="0"/>
              </a:rPr>
              <a:t>RESULTS</a:t>
            </a:r>
            <a:r>
              <a:rPr lang="en-US" dirty="0"/>
              <a:t> ​</a:t>
            </a:r>
          </a:p>
          <a:p>
            <a:r>
              <a:rPr lang="en-US" sz="1800" dirty="0"/>
              <a:t>Target enrichment increased the frequency of</a:t>
            </a:r>
            <a:br>
              <a:rPr lang="en-US" sz="1800" dirty="0"/>
            </a:br>
            <a:r>
              <a:rPr lang="en-US" sz="1800" dirty="0"/>
              <a:t>HBV-aligning reads by &gt;1,000-fold</a:t>
            </a:r>
            <a:endParaRPr lang="en-US" sz="1800" dirty="0">
              <a:cs typeface="Arial"/>
            </a:endParaRPr>
          </a:p>
          <a:p>
            <a:pPr lvl="0"/>
            <a:r>
              <a:rPr lang="en-US" sz="1800" dirty="0"/>
              <a:t>DNA sequencing captured entire integration events</a:t>
            </a:r>
          </a:p>
          <a:p>
            <a:pPr lvl="1"/>
            <a:r>
              <a:rPr lang="en-US" sz="1600" dirty="0"/>
              <a:t>Many appear transcriptionally silent</a:t>
            </a:r>
          </a:p>
          <a:p>
            <a:r>
              <a:rPr lang="en-US" sz="1800" b="1" dirty="0"/>
              <a:t>Hep3B cells</a:t>
            </a:r>
          </a:p>
          <a:p>
            <a:pPr lvl="1"/>
            <a:r>
              <a:rPr lang="en-US" sz="1600" dirty="0"/>
              <a:t>Single transcriptionally active integration</a:t>
            </a:r>
          </a:p>
          <a:p>
            <a:r>
              <a:rPr lang="en-US" sz="1800" b="1" dirty="0"/>
              <a:t>PLC/PRF/5 and HuH-1 cells</a:t>
            </a:r>
          </a:p>
          <a:p>
            <a:pPr lvl="1"/>
            <a:r>
              <a:rPr lang="en-US" sz="1600" dirty="0"/>
              <a:t>3 classes of HBV transcripts</a:t>
            </a:r>
          </a:p>
        </p:txBody>
      </p:sp>
      <p:sp>
        <p:nvSpPr>
          <p:cNvPr id="5" name="Content Placeholder 4">
            <a:extLst>
              <a:ext uri="{FF2B5EF4-FFF2-40B4-BE49-F238E27FC236}">
                <a16:creationId xmlns:a16="http://schemas.microsoft.com/office/drawing/2014/main" id="{15D4374D-5E2F-4D5C-A445-9D9EA38F565D}"/>
              </a:ext>
            </a:extLst>
          </p:cNvPr>
          <p:cNvSpPr>
            <a:spLocks noGrp="1"/>
          </p:cNvSpPr>
          <p:nvPr>
            <p:ph sz="half" idx="12"/>
          </p:nvPr>
        </p:nvSpPr>
        <p:spPr>
          <a:xfrm>
            <a:off x="423863" y="4311806"/>
            <a:ext cx="10318427" cy="1931545"/>
          </a:xfrm>
        </p:spPr>
        <p:txBody>
          <a:bodyPr vert="horz" lIns="91440" tIns="45720" rIns="91440" bIns="45720" rtlCol="0" anchor="t">
            <a:normAutofit/>
          </a:bodyPr>
          <a:lstStyle/>
          <a:p>
            <a:pPr marL="0" indent="0">
              <a:buNone/>
            </a:pPr>
            <a:r>
              <a:rPr lang="en-GB" b="1" dirty="0">
                <a:solidFill>
                  <a:srgbClr val="FFFFFF"/>
                </a:solidFill>
                <a:highlight>
                  <a:srgbClr val="004A86"/>
                </a:highlight>
                <a:latin typeface="Arial" panose="020B0604020202020204" pitchFamily="34" charset="0"/>
                <a:cs typeface="Arial" panose="020B0604020202020204" pitchFamily="34" charset="0"/>
              </a:rPr>
              <a:t>CONCLUSION</a:t>
            </a:r>
          </a:p>
          <a:p>
            <a:r>
              <a:rPr lang="en-US" sz="1800" dirty="0"/>
              <a:t>HBV-targeted long-read sequencing can distinguish </a:t>
            </a:r>
            <a:br>
              <a:rPr lang="en-US" sz="1800" dirty="0"/>
            </a:br>
            <a:r>
              <a:rPr lang="en-US" sz="1800" dirty="0"/>
              <a:t>3 classes of HBV transcripts and assign them to </a:t>
            </a:r>
            <a:br>
              <a:rPr lang="en-US" sz="1800" dirty="0"/>
            </a:br>
            <a:r>
              <a:rPr lang="en-US" sz="1800" dirty="0"/>
              <a:t>specific integrations</a:t>
            </a:r>
          </a:p>
          <a:p>
            <a:r>
              <a:rPr lang="en-US" sz="1800" dirty="0"/>
              <a:t>This tool can more accurately describe burden and </a:t>
            </a:r>
            <a:br>
              <a:rPr lang="en-US" sz="1800" dirty="0"/>
            </a:br>
            <a:r>
              <a:rPr lang="en-US" sz="1800" dirty="0"/>
              <a:t>transcriptional activity of integrated HBV in patients</a:t>
            </a:r>
            <a:endParaRPr lang="en-GB" sz="1800" dirty="0"/>
          </a:p>
        </p:txBody>
      </p:sp>
      <p:cxnSp>
        <p:nvCxnSpPr>
          <p:cNvPr id="29" name="Straight Connector 28">
            <a:extLst>
              <a:ext uri="{FF2B5EF4-FFF2-40B4-BE49-F238E27FC236}">
                <a16:creationId xmlns:a16="http://schemas.microsoft.com/office/drawing/2014/main" id="{E375287E-74D4-4D54-899C-FCDC64589C07}"/>
              </a:ext>
            </a:extLst>
          </p:cNvPr>
          <p:cNvCxnSpPr>
            <a:cxnSpLocks/>
          </p:cNvCxnSpPr>
          <p:nvPr/>
        </p:nvCxnSpPr>
        <p:spPr>
          <a:xfrm flipH="1">
            <a:off x="423864" y="4271144"/>
            <a:ext cx="6063137" cy="0"/>
          </a:xfrm>
          <a:prstGeom prst="line">
            <a:avLst/>
          </a:prstGeom>
          <a:noFill/>
          <a:ln w="9525" cap="flat" cmpd="sng" algn="ctr">
            <a:solidFill>
              <a:srgbClr val="1D498B">
                <a:shade val="95000"/>
                <a:satMod val="105000"/>
              </a:srgbClr>
            </a:solidFill>
            <a:prstDash val="solid"/>
          </a:ln>
          <a:effectLst/>
        </p:spPr>
      </p:cxnSp>
      <p:sp>
        <p:nvSpPr>
          <p:cNvPr id="32" name="Rectangle 31">
            <a:extLst>
              <a:ext uri="{FF2B5EF4-FFF2-40B4-BE49-F238E27FC236}">
                <a16:creationId xmlns:a16="http://schemas.microsoft.com/office/drawing/2014/main" id="{7C278B5A-68E9-43DD-9F9F-FED1F7878FB7}"/>
              </a:ext>
            </a:extLst>
          </p:cNvPr>
          <p:cNvSpPr/>
          <p:nvPr/>
        </p:nvSpPr>
        <p:spPr>
          <a:xfrm>
            <a:off x="6984683" y="1984430"/>
            <a:ext cx="4652188" cy="555869"/>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Class 1</a:t>
            </a:r>
          </a:p>
          <a:p>
            <a:pPr algn="ctr"/>
            <a:r>
              <a:rPr lang="en-GB" sz="1600" dirty="0">
                <a:solidFill>
                  <a:schemeClr val="tx1"/>
                </a:solidFill>
              </a:rPr>
              <a:t>Fuse to host genes (e.g. </a:t>
            </a:r>
            <a:r>
              <a:rPr lang="en-GB" sz="1600" i="1" dirty="0">
                <a:solidFill>
                  <a:schemeClr val="tx1"/>
                </a:solidFill>
              </a:rPr>
              <a:t>MVK</a:t>
            </a:r>
            <a:r>
              <a:rPr lang="en-GB" sz="1600" dirty="0">
                <a:solidFill>
                  <a:schemeClr val="tx1"/>
                </a:solidFill>
              </a:rPr>
              <a:t>, </a:t>
            </a:r>
            <a:r>
              <a:rPr lang="en-GB" sz="1600" i="1" dirty="0">
                <a:solidFill>
                  <a:schemeClr val="tx1"/>
                </a:solidFill>
              </a:rPr>
              <a:t>SNX15</a:t>
            </a:r>
            <a:r>
              <a:rPr lang="en-GB" sz="1600" dirty="0">
                <a:solidFill>
                  <a:schemeClr val="tx1"/>
                </a:solidFill>
              </a:rPr>
              <a:t>)</a:t>
            </a:r>
            <a:endParaRPr lang="en-GB" sz="1600" dirty="0">
              <a:solidFill>
                <a:schemeClr val="tx1"/>
              </a:solidFill>
              <a:cs typeface="Arial"/>
            </a:endParaRPr>
          </a:p>
        </p:txBody>
      </p:sp>
      <p:sp>
        <p:nvSpPr>
          <p:cNvPr id="34" name="Rectangle 33">
            <a:extLst>
              <a:ext uri="{FF2B5EF4-FFF2-40B4-BE49-F238E27FC236}">
                <a16:creationId xmlns:a16="http://schemas.microsoft.com/office/drawing/2014/main" id="{63AA0FEA-B7BD-4FBB-BF14-615311957E63}"/>
              </a:ext>
            </a:extLst>
          </p:cNvPr>
          <p:cNvSpPr/>
          <p:nvPr/>
        </p:nvSpPr>
        <p:spPr>
          <a:xfrm>
            <a:off x="6984683" y="2607082"/>
            <a:ext cx="4652188" cy="792000"/>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Class 2</a:t>
            </a:r>
          </a:p>
          <a:p>
            <a:pPr algn="ctr"/>
            <a:r>
              <a:rPr lang="en-US" sz="1600" dirty="0">
                <a:solidFill>
                  <a:schemeClr val="tx1"/>
                </a:solidFill>
              </a:rPr>
              <a:t>Read-through into the host genome</a:t>
            </a:r>
            <a:r>
              <a:rPr lang="en-US" sz="1600" dirty="0">
                <a:solidFill>
                  <a:schemeClr val="tx1"/>
                </a:solidFill>
                <a:cs typeface="Arial"/>
              </a:rPr>
              <a:t/>
            </a:r>
            <a:br>
              <a:rPr lang="en-US" sz="1600" dirty="0">
                <a:solidFill>
                  <a:schemeClr val="tx1"/>
                </a:solidFill>
                <a:cs typeface="Arial"/>
              </a:rPr>
            </a:br>
            <a:r>
              <a:rPr lang="en-US" sz="1600" dirty="0">
                <a:solidFill>
                  <a:schemeClr val="tx1"/>
                </a:solidFill>
              </a:rPr>
              <a:t>distal to any known gene</a:t>
            </a:r>
            <a:endParaRPr lang="en-GB" sz="1600" dirty="0">
              <a:solidFill>
                <a:schemeClr val="tx1"/>
              </a:solidFill>
            </a:endParaRPr>
          </a:p>
        </p:txBody>
      </p:sp>
      <p:sp>
        <p:nvSpPr>
          <p:cNvPr id="36" name="Rectangle 35">
            <a:extLst>
              <a:ext uri="{FF2B5EF4-FFF2-40B4-BE49-F238E27FC236}">
                <a16:creationId xmlns:a16="http://schemas.microsoft.com/office/drawing/2014/main" id="{5F0ABB9E-C069-4A7C-9DC7-0B75AFE5202D}"/>
              </a:ext>
            </a:extLst>
          </p:cNvPr>
          <p:cNvSpPr/>
          <p:nvPr/>
        </p:nvSpPr>
        <p:spPr>
          <a:xfrm>
            <a:off x="6984682" y="4008609"/>
            <a:ext cx="4652189" cy="1931545"/>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a:solidFill>
                  <a:schemeClr val="tx1"/>
                </a:solidFill>
              </a:rPr>
              <a:t>Class 3</a:t>
            </a:r>
          </a:p>
          <a:p>
            <a:pPr algn="ctr"/>
            <a:r>
              <a:rPr lang="en-US" sz="1600" dirty="0">
                <a:solidFill>
                  <a:schemeClr val="tx1"/>
                </a:solidFill>
              </a:rPr>
              <a:t>Exclude host sequences and terminate</a:t>
            </a:r>
            <a:br>
              <a:rPr lang="en-US" sz="1600" dirty="0">
                <a:solidFill>
                  <a:schemeClr val="tx1"/>
                </a:solidFill>
              </a:rPr>
            </a:br>
            <a:r>
              <a:rPr lang="en-US" sz="1600" dirty="0">
                <a:solidFill>
                  <a:schemeClr val="tx1"/>
                </a:solidFill>
              </a:rPr>
              <a:t>near the direct repeat region of HBV</a:t>
            </a:r>
            <a:r>
              <a:rPr lang="en-US" sz="1600" baseline="30000" dirty="0">
                <a:solidFill>
                  <a:schemeClr val="tx1"/>
                </a:solidFill>
              </a:rPr>
              <a:t>†</a:t>
            </a:r>
            <a:endParaRPr lang="en-US" sz="1600" baseline="30000" dirty="0">
              <a:solidFill>
                <a:schemeClr val="tx1"/>
              </a:solidFill>
              <a:cs typeface="Arial"/>
            </a:endParaRPr>
          </a:p>
        </p:txBody>
      </p:sp>
      <p:sp>
        <p:nvSpPr>
          <p:cNvPr id="18" name="TextBox 17">
            <a:extLst>
              <a:ext uri="{FF2B5EF4-FFF2-40B4-BE49-F238E27FC236}">
                <a16:creationId xmlns:a16="http://schemas.microsoft.com/office/drawing/2014/main" id="{9045E759-6CAA-4883-B7B2-A89BA52CB2D1}"/>
              </a:ext>
            </a:extLst>
          </p:cNvPr>
          <p:cNvSpPr txBox="1"/>
          <p:nvPr/>
        </p:nvSpPr>
        <p:spPr>
          <a:xfrm>
            <a:off x="7567448" y="1211471"/>
            <a:ext cx="3570208" cy="646331"/>
          </a:xfrm>
          <a:prstGeom prst="rect">
            <a:avLst/>
          </a:prstGeom>
          <a:noFill/>
        </p:spPr>
        <p:txBody>
          <a:bodyPr wrap="none" rtlCol="0">
            <a:spAutoFit/>
          </a:bodyPr>
          <a:lstStyle/>
          <a:p>
            <a:pPr algn="ctr"/>
            <a:r>
              <a:rPr lang="en-GB" b="1" dirty="0"/>
              <a:t>3 classes of HBV transcripts in</a:t>
            </a:r>
            <a:br>
              <a:rPr lang="en-GB" b="1" dirty="0"/>
            </a:br>
            <a:r>
              <a:rPr lang="en-US" b="1" dirty="0"/>
              <a:t>PLC/PRF/5 and HuH-1 cells</a:t>
            </a:r>
            <a:r>
              <a:rPr lang="en-GB" b="1" dirty="0"/>
              <a:t> </a:t>
            </a:r>
          </a:p>
        </p:txBody>
      </p:sp>
      <p:sp>
        <p:nvSpPr>
          <p:cNvPr id="37" name="Rectangle 36">
            <a:extLst>
              <a:ext uri="{FF2B5EF4-FFF2-40B4-BE49-F238E27FC236}">
                <a16:creationId xmlns:a16="http://schemas.microsoft.com/office/drawing/2014/main" id="{0BDBC711-F010-4F2E-8FF2-AF11D7DCE0FE}"/>
              </a:ext>
            </a:extLst>
          </p:cNvPr>
          <p:cNvSpPr/>
          <p:nvPr/>
        </p:nvSpPr>
        <p:spPr>
          <a:xfrm>
            <a:off x="6930281" y="1924585"/>
            <a:ext cx="4762280" cy="1943113"/>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CE9FD10B-EDF5-4272-BCF8-ADD67F5FC0CB}"/>
              </a:ext>
            </a:extLst>
          </p:cNvPr>
          <p:cNvSpPr/>
          <p:nvPr/>
        </p:nvSpPr>
        <p:spPr>
          <a:xfrm>
            <a:off x="6984684" y="3435657"/>
            <a:ext cx="4652186" cy="324000"/>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Both classes use host poly(A) signal UAUAAA*</a:t>
            </a:r>
          </a:p>
        </p:txBody>
      </p:sp>
      <p:sp>
        <p:nvSpPr>
          <p:cNvPr id="39" name="Rectangle 38">
            <a:extLst>
              <a:ext uri="{FF2B5EF4-FFF2-40B4-BE49-F238E27FC236}">
                <a16:creationId xmlns:a16="http://schemas.microsoft.com/office/drawing/2014/main" id="{9A7B6319-B09B-4DE6-81D4-7C773FFE81D8}"/>
              </a:ext>
            </a:extLst>
          </p:cNvPr>
          <p:cNvSpPr/>
          <p:nvPr/>
        </p:nvSpPr>
        <p:spPr>
          <a:xfrm>
            <a:off x="7058001" y="4874853"/>
            <a:ext cx="4512892" cy="285590"/>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Associated with a cryptic signal CAUAAA found in HBV*</a:t>
            </a:r>
          </a:p>
        </p:txBody>
      </p:sp>
      <p:sp>
        <p:nvSpPr>
          <p:cNvPr id="42" name="Rectangle 41">
            <a:extLst>
              <a:ext uri="{FF2B5EF4-FFF2-40B4-BE49-F238E27FC236}">
                <a16:creationId xmlns:a16="http://schemas.microsoft.com/office/drawing/2014/main" id="{47A9D664-A51C-446D-A495-3747D0B2C7B3}"/>
              </a:ext>
            </a:extLst>
          </p:cNvPr>
          <p:cNvSpPr/>
          <p:nvPr/>
        </p:nvSpPr>
        <p:spPr>
          <a:xfrm>
            <a:off x="7058001" y="5214597"/>
            <a:ext cx="4512892" cy="285590"/>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SNP profiles</a:t>
            </a:r>
            <a:r>
              <a:rPr lang="en-GB" sz="1200" dirty="0">
                <a:solidFill>
                  <a:schemeClr val="tx1"/>
                </a:solidFill>
              </a:rPr>
              <a:t>: </a:t>
            </a:r>
            <a:r>
              <a:rPr lang="en-US" sz="1200" dirty="0">
                <a:solidFill>
                  <a:schemeClr val="tx1"/>
                </a:solidFill>
              </a:rPr>
              <a:t>to distinguish transcripts from distinct integrations</a:t>
            </a:r>
            <a:endParaRPr lang="en-GB" sz="1200" dirty="0">
              <a:solidFill>
                <a:schemeClr val="tx1"/>
              </a:solidFill>
            </a:endParaRPr>
          </a:p>
        </p:txBody>
      </p:sp>
      <p:sp>
        <p:nvSpPr>
          <p:cNvPr id="43" name="Rectangle 42">
            <a:extLst>
              <a:ext uri="{FF2B5EF4-FFF2-40B4-BE49-F238E27FC236}">
                <a16:creationId xmlns:a16="http://schemas.microsoft.com/office/drawing/2014/main" id="{852858E3-ACA6-48CA-9228-E45531F83EE5}"/>
              </a:ext>
            </a:extLst>
          </p:cNvPr>
          <p:cNvSpPr/>
          <p:nvPr/>
        </p:nvSpPr>
        <p:spPr>
          <a:xfrm>
            <a:off x="7058001" y="5554341"/>
            <a:ext cx="4512892" cy="285590"/>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Differ from all overlapping cccDNA-derived transcripts in PHH</a:t>
            </a:r>
            <a:r>
              <a:rPr lang="en-US" sz="1200" baseline="30000" dirty="0">
                <a:solidFill>
                  <a:schemeClr val="tx1"/>
                </a:solidFill>
              </a:rPr>
              <a:t>‡</a:t>
            </a:r>
            <a:endParaRPr lang="en-GB" sz="1200" baseline="30000" dirty="0">
              <a:solidFill>
                <a:schemeClr val="tx1"/>
              </a:solidFill>
            </a:endParaRPr>
          </a:p>
        </p:txBody>
      </p:sp>
      <p:cxnSp>
        <p:nvCxnSpPr>
          <p:cNvPr id="44" name="Straight Connector 43">
            <a:extLst>
              <a:ext uri="{FF2B5EF4-FFF2-40B4-BE49-F238E27FC236}">
                <a16:creationId xmlns:a16="http://schemas.microsoft.com/office/drawing/2014/main" id="{0FF1CABB-DB41-43C3-BC84-C3D4B0280BBE}"/>
              </a:ext>
            </a:extLst>
          </p:cNvPr>
          <p:cNvCxnSpPr>
            <a:cxnSpLocks/>
          </p:cNvCxnSpPr>
          <p:nvPr/>
        </p:nvCxnSpPr>
        <p:spPr>
          <a:xfrm>
            <a:off x="6487001" y="3540034"/>
            <a:ext cx="0" cy="2737007"/>
          </a:xfrm>
          <a:prstGeom prst="line">
            <a:avLst/>
          </a:prstGeom>
          <a:noFill/>
          <a:ln w="9525" cap="flat" cmpd="sng" algn="ctr">
            <a:solidFill>
              <a:srgbClr val="1D498B">
                <a:shade val="95000"/>
                <a:satMod val="105000"/>
              </a:srgbClr>
            </a:solidFill>
            <a:prstDash val="solid"/>
          </a:ln>
          <a:effectLst/>
        </p:spPr>
      </p:cxnSp>
      <p:pic>
        <p:nvPicPr>
          <p:cNvPr id="19" name="Picture 18">
            <a:hlinkClick r:id="rId3" action="ppaction://hlinksldjump"/>
            <a:extLst>
              <a:ext uri="{FF2B5EF4-FFF2-40B4-BE49-F238E27FC236}">
                <a16:creationId xmlns:a16="http://schemas.microsoft.com/office/drawing/2014/main" id="{43A723A7-7FC7-4B76-85FF-4DAEA38E2DC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8662" y="460465"/>
            <a:ext cx="361460" cy="357974"/>
          </a:xfrm>
          <a:prstGeom prst="rect">
            <a:avLst/>
          </a:prstGeom>
        </p:spPr>
      </p:pic>
    </p:spTree>
    <p:extLst>
      <p:ext uri="{BB962C8B-B14F-4D97-AF65-F5344CB8AC3E}">
        <p14:creationId xmlns:p14="http://schemas.microsoft.com/office/powerpoint/2010/main" val="14497642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966121-9ED2-4A2D-A88C-3D2A60C0DE23}"/>
              </a:ext>
            </a:extLst>
          </p:cNvPr>
          <p:cNvSpPr>
            <a:spLocks noGrp="1"/>
          </p:cNvSpPr>
          <p:nvPr>
            <p:ph type="title"/>
          </p:nvPr>
        </p:nvSpPr>
        <p:spPr/>
        <p:txBody>
          <a:bodyPr/>
          <a:lstStyle/>
          <a:p>
            <a:r>
              <a:rPr lang="en-GB" dirty="0"/>
              <a:t>7. Viral hepatitis B/D: therapy</a:t>
            </a:r>
          </a:p>
        </p:txBody>
      </p:sp>
      <p:sp>
        <p:nvSpPr>
          <p:cNvPr id="5" name="Text Placeholder 4">
            <a:extLst>
              <a:ext uri="{FF2B5EF4-FFF2-40B4-BE49-F238E27FC236}">
                <a16:creationId xmlns:a16="http://schemas.microsoft.com/office/drawing/2014/main" id="{2F72C304-27F8-4808-B56A-DBB0E3A38309}"/>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912393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rmAutofit fontScale="90000"/>
          </a:bodyPr>
          <a:lstStyle/>
          <a:p>
            <a:r>
              <a:rPr lang="en-US" dirty="0"/>
              <a:t>Response to discontinuation of long-term nucleos(t)ide analogue treatment in HBeAg-negative patients: Results of the Stop-NUC trial</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baseline="30000" dirty="0"/>
              <a:t/>
            </a:r>
            <a:br>
              <a:rPr lang="en-GB" baseline="30000" dirty="0"/>
            </a:br>
            <a:r>
              <a:rPr lang="en-GB" dirty="0"/>
              <a:t>*HBV DNA ≤20 IU/mL; </a:t>
            </a:r>
            <a:r>
              <a:rPr lang="en-US" baseline="30000" dirty="0"/>
              <a:t>†</a:t>
            </a:r>
            <a:r>
              <a:rPr lang="en-US" dirty="0"/>
              <a:t>ALT &lt; ULN; </a:t>
            </a:r>
            <a:r>
              <a:rPr lang="en-US" baseline="30000" dirty="0"/>
              <a:t>‡</a:t>
            </a:r>
            <a:r>
              <a:rPr lang="en-US" dirty="0"/>
              <a:t>ALT &gt;3x ULN</a:t>
            </a:r>
            <a:r>
              <a:rPr lang="en-GB" baseline="30000" dirty="0"/>
              <a:t/>
            </a:r>
            <a:br>
              <a:rPr lang="en-GB" baseline="30000" dirty="0"/>
            </a:br>
            <a:r>
              <a:rPr lang="en-GB" dirty="0"/>
              <a:t>van Bömmel F, et al. DILC 2020; LBO06</a:t>
            </a:r>
          </a:p>
        </p:txBody>
      </p:sp>
      <p:sp>
        <p:nvSpPr>
          <p:cNvPr id="8" name="Content Placeholder 7">
            <a:extLst>
              <a:ext uri="{FF2B5EF4-FFF2-40B4-BE49-F238E27FC236}">
                <a16:creationId xmlns:a16="http://schemas.microsoft.com/office/drawing/2014/main" id="{14164D78-2481-479D-BD7E-E4742E2A997A}"/>
              </a:ext>
            </a:extLst>
          </p:cNvPr>
          <p:cNvSpPr>
            <a:spLocks noGrp="1"/>
          </p:cNvSpPr>
          <p:nvPr>
            <p:ph sz="half" idx="11"/>
          </p:nvPr>
        </p:nvSpPr>
        <p:spPr>
          <a:xfrm>
            <a:off x="425752" y="1340767"/>
            <a:ext cx="4366797" cy="4988595"/>
          </a:xfrm>
        </p:spPr>
        <p:txBody>
          <a:bodyPr>
            <a:normAutofit/>
          </a:bodyPr>
          <a:lstStyle/>
          <a:p>
            <a:pPr marL="0" lvl="0" indent="0">
              <a:buClr>
                <a:srgbClr val="004B87"/>
              </a:buClr>
              <a:buNone/>
              <a:defRPr/>
            </a:pPr>
            <a:r>
              <a:rPr lang="en-US" b="1" dirty="0">
                <a:solidFill>
                  <a:srgbClr val="FFFFFF"/>
                </a:solidFill>
                <a:highlight>
                  <a:srgbClr val="004A86"/>
                </a:highlight>
                <a:latin typeface="Arial" panose="020B0604020202020204" pitchFamily="34" charset="0"/>
                <a:cs typeface="Arial" panose="020B0604020202020204" pitchFamily="34" charset="0"/>
              </a:rPr>
              <a:t>BACKGROUND &amp; AIMS</a:t>
            </a:r>
            <a:r>
              <a:rPr lang="en-US" sz="2400" b="1" dirty="0">
                <a:solidFill>
                  <a:srgbClr val="FFFFFF"/>
                </a:solidFill>
                <a:highlight>
                  <a:srgbClr val="FEFCFC"/>
                </a:highlight>
                <a:latin typeface="Arial" panose="020B0604020202020204" pitchFamily="34" charset="0"/>
                <a:cs typeface="Arial" panose="020B0604020202020204" pitchFamily="34" charset="0"/>
              </a:rPr>
              <a:t>​</a:t>
            </a:r>
          </a:p>
          <a:p>
            <a:pPr lvl="0">
              <a:defRPr/>
            </a:pPr>
            <a:r>
              <a:rPr lang="en-US" sz="1800" dirty="0"/>
              <a:t>Discontinuation of long-term suppression of HBV replication with NAs can result in durable immune control of HBV replication in HBeAg-negative patients</a:t>
            </a:r>
          </a:p>
          <a:p>
            <a:pPr lvl="0">
              <a:defRPr/>
            </a:pPr>
            <a:r>
              <a:rPr lang="en-US" sz="1800" b="1" dirty="0"/>
              <a:t>AIM</a:t>
            </a:r>
            <a:r>
              <a:rPr lang="en-US" sz="1800" dirty="0"/>
              <a:t>: to assess the effect of NA discontinuation in HBeAg-negative patients in a prospective, multicentre, randomized trial</a:t>
            </a:r>
          </a:p>
          <a:p>
            <a:pPr lvl="1">
              <a:defRPr/>
            </a:pPr>
            <a:r>
              <a:rPr lang="en-US" sz="1600" dirty="0"/>
              <a:t>The Stop-NUC study</a:t>
            </a:r>
            <a:br>
              <a:rPr lang="en-US" sz="1600" dirty="0"/>
            </a:br>
            <a:r>
              <a:rPr lang="en-US" sz="1600" dirty="0"/>
              <a:t>(EudraCT-Nr.: 2013-004882-15)</a:t>
            </a:r>
          </a:p>
          <a:p>
            <a:pPr>
              <a:defRPr/>
            </a:pPr>
            <a:endParaRPr lang="en-GB" dirty="0"/>
          </a:p>
        </p:txBody>
      </p:sp>
      <p:sp>
        <p:nvSpPr>
          <p:cNvPr id="9" name="Content Placeholder 8">
            <a:extLst>
              <a:ext uri="{FF2B5EF4-FFF2-40B4-BE49-F238E27FC236}">
                <a16:creationId xmlns:a16="http://schemas.microsoft.com/office/drawing/2014/main" id="{317D6742-A506-445A-8EB6-AEF4BB805CE0}"/>
              </a:ext>
            </a:extLst>
          </p:cNvPr>
          <p:cNvSpPr>
            <a:spLocks noGrp="1"/>
          </p:cNvSpPr>
          <p:nvPr>
            <p:ph sz="half" idx="12"/>
          </p:nvPr>
        </p:nvSpPr>
        <p:spPr>
          <a:xfrm>
            <a:off x="4792549" y="1340768"/>
            <a:ext cx="6973699" cy="4622400"/>
          </a:xfrm>
        </p:spPr>
        <p:txBody>
          <a:bodyPr/>
          <a:lstStyle/>
          <a:p>
            <a:pPr marL="0" lvl="0" indent="0">
              <a:spcBef>
                <a:spcPts val="480"/>
              </a:spcBef>
              <a:buClrTx/>
              <a:buNone/>
              <a:defRPr/>
            </a:pPr>
            <a:r>
              <a:rPr lang="en-GB" b="1" kern="0" dirty="0">
                <a:solidFill>
                  <a:srgbClr val="FFFFFF"/>
                </a:solidFill>
                <a:highlight>
                  <a:srgbClr val="004A86"/>
                </a:highlight>
              </a:rPr>
              <a:t>METHODS​</a:t>
            </a:r>
            <a:r>
              <a:rPr lang="en-GB" b="1" kern="0" dirty="0">
                <a:solidFill>
                  <a:srgbClr val="FFFFFF"/>
                </a:solidFill>
              </a:rPr>
              <a:t> </a:t>
            </a:r>
          </a:p>
        </p:txBody>
      </p:sp>
      <p:sp>
        <p:nvSpPr>
          <p:cNvPr id="13" name="Content Placeholder 1">
            <a:extLst>
              <a:ext uri="{FF2B5EF4-FFF2-40B4-BE49-F238E27FC236}">
                <a16:creationId xmlns:a16="http://schemas.microsoft.com/office/drawing/2014/main" id="{99B29356-AB1C-47F7-80B6-954532D98EE6}"/>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24" name="Straight Connector 23">
            <a:extLst>
              <a:ext uri="{FF2B5EF4-FFF2-40B4-BE49-F238E27FC236}">
                <a16:creationId xmlns:a16="http://schemas.microsoft.com/office/drawing/2014/main" id="{2CDB111C-C190-4776-8AB8-5AD3979B20A8}"/>
              </a:ext>
            </a:extLst>
          </p:cNvPr>
          <p:cNvCxnSpPr>
            <a:cxnSpLocks/>
          </p:cNvCxnSpPr>
          <p:nvPr/>
        </p:nvCxnSpPr>
        <p:spPr>
          <a:xfrm flipV="1">
            <a:off x="4754968" y="1485901"/>
            <a:ext cx="1" cy="4843462"/>
          </a:xfrm>
          <a:prstGeom prst="line">
            <a:avLst/>
          </a:prstGeom>
          <a:noFill/>
          <a:ln w="9525" cap="flat" cmpd="sng" algn="ctr">
            <a:solidFill>
              <a:srgbClr val="1D498B">
                <a:shade val="95000"/>
                <a:satMod val="105000"/>
              </a:srgbClr>
            </a:solidFill>
            <a:prstDash val="solid"/>
          </a:ln>
          <a:effectLst/>
        </p:spPr>
      </p:cxnSp>
      <p:sp>
        <p:nvSpPr>
          <p:cNvPr id="25" name="Rectangle 24">
            <a:extLst>
              <a:ext uri="{FF2B5EF4-FFF2-40B4-BE49-F238E27FC236}">
                <a16:creationId xmlns:a16="http://schemas.microsoft.com/office/drawing/2014/main" id="{CE88FD60-8606-4FBD-ADBA-20E6CFC0E410}"/>
              </a:ext>
            </a:extLst>
          </p:cNvPr>
          <p:cNvSpPr/>
          <p:nvPr/>
        </p:nvSpPr>
        <p:spPr>
          <a:xfrm>
            <a:off x="7054057" y="2626176"/>
            <a:ext cx="2088000" cy="657555"/>
          </a:xfrm>
          <a:prstGeom prst="rect">
            <a:avLst/>
          </a:prstGeom>
          <a:solidFill>
            <a:srgbClr val="00B050">
              <a:alpha val="50196"/>
            </a:srgb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ARM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Stop NAs (n=83)</a:t>
            </a:r>
          </a:p>
        </p:txBody>
      </p:sp>
      <p:sp>
        <p:nvSpPr>
          <p:cNvPr id="26" name="Rectangle 25">
            <a:extLst>
              <a:ext uri="{FF2B5EF4-FFF2-40B4-BE49-F238E27FC236}">
                <a16:creationId xmlns:a16="http://schemas.microsoft.com/office/drawing/2014/main" id="{FE6D90CA-F810-4FA2-B9D0-1BFE4D493ED4}"/>
              </a:ext>
            </a:extLst>
          </p:cNvPr>
          <p:cNvSpPr/>
          <p:nvPr/>
        </p:nvSpPr>
        <p:spPr>
          <a:xfrm>
            <a:off x="7077075" y="1498530"/>
            <a:ext cx="4500000" cy="63459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HBeAg-negative patients</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without cirrhosis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HBV DNA suppression for ≥4 years on NAs</a:t>
            </a: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96F6A995-E89B-4691-87DF-3E86DB6C3A99}"/>
              </a:ext>
            </a:extLst>
          </p:cNvPr>
          <p:cNvSpPr/>
          <p:nvPr/>
        </p:nvSpPr>
        <p:spPr>
          <a:xfrm>
            <a:off x="9489075" y="2626176"/>
            <a:ext cx="2088000" cy="657555"/>
          </a:xfrm>
          <a:prstGeom prst="rect">
            <a:avLst/>
          </a:prstGeom>
          <a:solidFill>
            <a:srgbClr val="FF0000">
              <a:alpha val="50196"/>
            </a:srgb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ARM 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Continue NAs (n=83)</a:t>
            </a:r>
          </a:p>
        </p:txBody>
      </p:sp>
      <p:cxnSp>
        <p:nvCxnSpPr>
          <p:cNvPr id="10" name="Connector: Elbow 9">
            <a:extLst>
              <a:ext uri="{FF2B5EF4-FFF2-40B4-BE49-F238E27FC236}">
                <a16:creationId xmlns:a16="http://schemas.microsoft.com/office/drawing/2014/main" id="{878CECC7-FE4F-4611-87AD-150D185F0EEA}"/>
              </a:ext>
            </a:extLst>
          </p:cNvPr>
          <p:cNvCxnSpPr>
            <a:cxnSpLocks/>
            <a:stCxn id="26" idx="2"/>
            <a:endCxn id="25" idx="0"/>
          </p:cNvCxnSpPr>
          <p:nvPr/>
        </p:nvCxnSpPr>
        <p:spPr>
          <a:xfrm rot="5400000">
            <a:off x="8466042" y="1765142"/>
            <a:ext cx="493049" cy="1229018"/>
          </a:xfrm>
          <a:prstGeom prst="bentConnector3">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A8338203-E6DC-477E-876A-58D94B2AF195}"/>
              </a:ext>
            </a:extLst>
          </p:cNvPr>
          <p:cNvCxnSpPr>
            <a:cxnSpLocks/>
            <a:stCxn id="26" idx="2"/>
            <a:endCxn id="19" idx="0"/>
          </p:cNvCxnSpPr>
          <p:nvPr/>
        </p:nvCxnSpPr>
        <p:spPr>
          <a:xfrm rot="16200000" flipH="1">
            <a:off x="9683551" y="1776651"/>
            <a:ext cx="493049" cy="1206000"/>
          </a:xfrm>
          <a:prstGeom prst="bentConnector3">
            <a:avLst>
              <a:gd name="adj1" fmla="val 50000"/>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83847BD2-71FC-4B76-8D1D-290B18A13866}"/>
              </a:ext>
            </a:extLst>
          </p:cNvPr>
          <p:cNvSpPr/>
          <p:nvPr/>
        </p:nvSpPr>
        <p:spPr>
          <a:xfrm>
            <a:off x="9156479" y="2249287"/>
            <a:ext cx="360000" cy="360000"/>
          </a:xfrm>
          <a:prstGeom prst="ellipse">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a:ea typeface="+mn-ea"/>
                <a:cs typeface="+mn-cs"/>
              </a:rPr>
              <a:t>R</a:t>
            </a:r>
          </a:p>
        </p:txBody>
      </p:sp>
      <p:sp>
        <p:nvSpPr>
          <p:cNvPr id="31" name="Rectangle 30">
            <a:extLst>
              <a:ext uri="{FF2B5EF4-FFF2-40B4-BE49-F238E27FC236}">
                <a16:creationId xmlns:a16="http://schemas.microsoft.com/office/drawing/2014/main" id="{FBB09F47-04E4-486E-BEB5-27E67D3D7A70}"/>
              </a:ext>
            </a:extLst>
          </p:cNvPr>
          <p:cNvSpPr/>
          <p:nvPr/>
        </p:nvSpPr>
        <p:spPr>
          <a:xfrm>
            <a:off x="7087163" y="4751783"/>
            <a:ext cx="4500000" cy="1241133"/>
          </a:xfrm>
          <a:prstGeom prst="rect">
            <a:avLst/>
          </a:prstGeom>
          <a:solidFill>
            <a:srgbClr val="FEF2D8">
              <a:alpha val="50196"/>
            </a:srgb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Secondary endpoints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HBsAg seroconversion, virologic response*, biochemical response</a:t>
            </a:r>
            <a:r>
              <a:rPr kumimoji="0" lang="en-US" sz="1600" b="0" i="0" u="none" strike="noStrike" kern="1200" cap="none" spc="0" normalizeH="0" baseline="30000" noProof="0" dirty="0">
                <a:ln>
                  <a:noFill/>
                </a:ln>
                <a:solidFill>
                  <a:prstClr val="black"/>
                </a:solidFill>
                <a:effectLst/>
                <a:uLnTx/>
                <a:uFillTx/>
                <a:latin typeface="Arial" panose="020B0604020202020204"/>
                <a:ea typeface="+mn-ea"/>
                <a:cs typeface="+mn-cs"/>
              </a:rPr>
              <a:t>†</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number of ALT flares</a:t>
            </a:r>
            <a:r>
              <a:rPr kumimoji="0" lang="en-US" sz="1600" b="0" i="0" u="none" strike="noStrike" kern="1200" cap="none" spc="0" normalizeH="0" baseline="30000" noProof="0" dirty="0">
                <a:ln>
                  <a:noFill/>
                </a:ln>
                <a:solidFill>
                  <a:prstClr val="black"/>
                </a:solidFill>
                <a:effectLst/>
                <a:uLnTx/>
                <a:uFillTx/>
                <a:latin typeface="Arial" panose="020B0604020202020204"/>
                <a:ea typeface="+mn-ea"/>
                <a:cs typeface="+mn-cs"/>
              </a:rPr>
              <a:t>‡,</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time to re-therapy in ARM A </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22" name="Connector: Elbow 21">
            <a:extLst>
              <a:ext uri="{FF2B5EF4-FFF2-40B4-BE49-F238E27FC236}">
                <a16:creationId xmlns:a16="http://schemas.microsoft.com/office/drawing/2014/main" id="{E1318944-6E67-4368-A95D-83D50E93D5F6}"/>
              </a:ext>
            </a:extLst>
          </p:cNvPr>
          <p:cNvCxnSpPr>
            <a:cxnSpLocks/>
            <a:stCxn id="25" idx="2"/>
            <a:endCxn id="29" idx="0"/>
          </p:cNvCxnSpPr>
          <p:nvPr/>
        </p:nvCxnSpPr>
        <p:spPr>
          <a:xfrm rot="16200000" flipH="1">
            <a:off x="8316543" y="3065245"/>
            <a:ext cx="792047" cy="1229018"/>
          </a:xfrm>
          <a:prstGeom prst="bentConnector3">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F08B78EF-8D7E-4352-B77E-51EE352C0CD9}"/>
              </a:ext>
            </a:extLst>
          </p:cNvPr>
          <p:cNvCxnSpPr>
            <a:cxnSpLocks/>
            <a:stCxn id="19" idx="2"/>
            <a:endCxn id="29" idx="0"/>
          </p:cNvCxnSpPr>
          <p:nvPr/>
        </p:nvCxnSpPr>
        <p:spPr>
          <a:xfrm rot="5400000">
            <a:off x="9534052" y="3076754"/>
            <a:ext cx="792047" cy="1206000"/>
          </a:xfrm>
          <a:prstGeom prst="bentConnector3">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3EFEA089-87D0-42A5-9B19-3535DA06A5A3}"/>
              </a:ext>
            </a:extLst>
          </p:cNvPr>
          <p:cNvSpPr/>
          <p:nvPr/>
        </p:nvSpPr>
        <p:spPr>
          <a:xfrm>
            <a:off x="7077075" y="4075778"/>
            <a:ext cx="4500000" cy="583833"/>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Primary endpoint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Sustained HBsAg loss at Week 96</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0" name="Rectangle 39">
            <a:extLst>
              <a:ext uri="{FF2B5EF4-FFF2-40B4-BE49-F238E27FC236}">
                <a16:creationId xmlns:a16="http://schemas.microsoft.com/office/drawing/2014/main" id="{215C29FA-E9AC-4CDF-8ED8-F703690E4B83}"/>
              </a:ext>
            </a:extLst>
          </p:cNvPr>
          <p:cNvSpPr/>
          <p:nvPr/>
        </p:nvSpPr>
        <p:spPr>
          <a:xfrm>
            <a:off x="4837303" y="3429434"/>
            <a:ext cx="2027582" cy="956396"/>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rPr>
              <a:t>Standard laboratory tests</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HBV DNA, qHBsAg, ALT, bilirubin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rPr>
              <a:t>AE reporting</a:t>
            </a:r>
            <a:endParaRPr kumimoji="0" lang="en-GB" sz="1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1" name="Rectangle 40">
            <a:extLst>
              <a:ext uri="{FF2B5EF4-FFF2-40B4-BE49-F238E27FC236}">
                <a16:creationId xmlns:a16="http://schemas.microsoft.com/office/drawing/2014/main" id="{A8828145-09D0-436C-A708-5311BB2E1335}"/>
              </a:ext>
            </a:extLst>
          </p:cNvPr>
          <p:cNvSpPr/>
          <p:nvPr/>
        </p:nvSpPr>
        <p:spPr>
          <a:xfrm>
            <a:off x="7077075" y="3430491"/>
            <a:ext cx="4500000" cy="329721"/>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All patients observed for 96 weeks</a:t>
            </a:r>
          </a:p>
        </p:txBody>
      </p:sp>
      <p:cxnSp>
        <p:nvCxnSpPr>
          <p:cNvPr id="51" name="Connector: Elbow 50">
            <a:extLst>
              <a:ext uri="{FF2B5EF4-FFF2-40B4-BE49-F238E27FC236}">
                <a16:creationId xmlns:a16="http://schemas.microsoft.com/office/drawing/2014/main" id="{6FDF3B1D-7DAE-4E94-A071-7DAFF3E5EE04}"/>
              </a:ext>
            </a:extLst>
          </p:cNvPr>
          <p:cNvCxnSpPr>
            <a:stCxn id="40" idx="3"/>
            <a:endCxn id="29" idx="0"/>
          </p:cNvCxnSpPr>
          <p:nvPr/>
        </p:nvCxnSpPr>
        <p:spPr>
          <a:xfrm>
            <a:off x="6864885" y="3907632"/>
            <a:ext cx="2462190" cy="168146"/>
          </a:xfrm>
          <a:prstGeom prst="bentConnector2">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a:hlinkClick r:id="rId3" action="ppaction://hlinksldjump"/>
            <a:extLst>
              <a:ext uri="{FF2B5EF4-FFF2-40B4-BE49-F238E27FC236}">
                <a16:creationId xmlns:a16="http://schemas.microsoft.com/office/drawing/2014/main" id="{0141E2D8-0ABE-4AEF-A625-93B3D261426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8662" y="460465"/>
            <a:ext cx="361460" cy="357974"/>
          </a:xfrm>
          <a:prstGeom prst="rect">
            <a:avLst/>
          </a:prstGeom>
        </p:spPr>
      </p:pic>
    </p:spTree>
    <p:extLst>
      <p:ext uri="{BB962C8B-B14F-4D97-AF65-F5344CB8AC3E}">
        <p14:creationId xmlns:p14="http://schemas.microsoft.com/office/powerpoint/2010/main" val="1765973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screenshot of a cell phone&#10;&#10;Description automatically generated">
            <a:extLst>
              <a:ext uri="{FF2B5EF4-FFF2-40B4-BE49-F238E27FC236}">
                <a16:creationId xmlns:a16="http://schemas.microsoft.com/office/drawing/2014/main" id="{6111BE61-E6B9-41DF-A963-49744622F3D9}"/>
              </a:ext>
            </a:extLst>
          </p:cNvPr>
          <p:cNvPicPr>
            <a:picLocks noGrp="1" noChangeAspect="1"/>
          </p:cNvPicPr>
          <p:nvPr>
            <p:ph sz="half" idx="12"/>
          </p:nvPr>
        </p:nvPicPr>
        <p:blipFill>
          <a:blip r:embed="rId3">
            <a:extLst>
              <a:ext uri="{28A0092B-C50C-407E-A947-70E740481C1C}">
                <a14:useLocalDpi xmlns:a14="http://schemas.microsoft.com/office/drawing/2010/main" val="0"/>
              </a:ext>
            </a:extLst>
          </a:blip>
          <a:stretch>
            <a:fillRect/>
          </a:stretch>
        </p:blipFill>
        <p:spPr>
          <a:xfrm>
            <a:off x="2071094" y="3110440"/>
            <a:ext cx="3165986" cy="2096324"/>
          </a:xfrm>
        </p:spPr>
      </p:pic>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rmAutofit fontScale="90000"/>
          </a:bodyPr>
          <a:lstStyle/>
          <a:p>
            <a:r>
              <a:rPr lang="en-US" dirty="0"/>
              <a:t>Response to discontinuation of long-term nucleos(t)ide analogue treatment in HBeAg-negative patients: Results of the Stop-NUC trial</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endParaRPr lang="en-GB" dirty="0"/>
          </a:p>
          <a:p>
            <a:r>
              <a:rPr lang="en-GB" dirty="0"/>
              <a:t>*</a:t>
            </a:r>
            <a:r>
              <a:rPr lang="en-US" dirty="0"/>
              <a:t>Eight patients who dropped out immediately after randomization were excluded; </a:t>
            </a:r>
            <a:br>
              <a:rPr lang="en-US" dirty="0"/>
            </a:br>
            <a:r>
              <a:rPr lang="en-US" baseline="30000" dirty="0"/>
              <a:t>†</a:t>
            </a:r>
            <a:r>
              <a:rPr lang="en-US" dirty="0"/>
              <a:t>According to EASL recommendations</a:t>
            </a:r>
            <a:r>
              <a:rPr lang="en-GB" dirty="0"/>
              <a:t/>
            </a:r>
            <a:br>
              <a:rPr lang="en-GB" dirty="0"/>
            </a:br>
            <a:r>
              <a:rPr lang="en-GB" dirty="0"/>
              <a:t>van Bömmel F, et al. DILC 2020; LBO06</a:t>
            </a:r>
          </a:p>
        </p:txBody>
      </p:sp>
      <p:sp>
        <p:nvSpPr>
          <p:cNvPr id="6" name="Content Placeholder 5">
            <a:extLst>
              <a:ext uri="{FF2B5EF4-FFF2-40B4-BE49-F238E27FC236}">
                <a16:creationId xmlns:a16="http://schemas.microsoft.com/office/drawing/2014/main" id="{5445D00E-2CD9-4105-B323-F9B45818FAEA}"/>
              </a:ext>
            </a:extLst>
          </p:cNvPr>
          <p:cNvSpPr>
            <a:spLocks noGrp="1"/>
          </p:cNvSpPr>
          <p:nvPr>
            <p:ph sz="half" idx="11"/>
          </p:nvPr>
        </p:nvSpPr>
        <p:spPr>
          <a:xfrm>
            <a:off x="425752" y="1340767"/>
            <a:ext cx="5390888" cy="5516151"/>
          </a:xfrm>
        </p:spPr>
        <p:txBody>
          <a:bodyPr vert="horz" lIns="91440" tIns="45720" rIns="91440" bIns="45720" rtlCol="0" anchor="t">
            <a:normAutofit/>
          </a:bodyPr>
          <a:lstStyle/>
          <a:p>
            <a:pPr marL="0" indent="0">
              <a:buNone/>
              <a:defRPr/>
            </a:pPr>
            <a:r>
              <a:rPr lang="en-US" b="1" dirty="0">
                <a:solidFill>
                  <a:srgbClr val="FFFFFF"/>
                </a:solidFill>
                <a:highlight>
                  <a:srgbClr val="004A86"/>
                </a:highlight>
                <a:latin typeface="Arial" panose="020B0604020202020204" pitchFamily="34" charset="0"/>
                <a:cs typeface="Arial" panose="020B0604020202020204" pitchFamily="34" charset="0"/>
              </a:rPr>
              <a:t>RESULTS </a:t>
            </a:r>
          </a:p>
          <a:p>
            <a:pPr lvl="0"/>
            <a:r>
              <a:rPr lang="en-US" sz="1800" dirty="0"/>
              <a:t>Full analysis set: 79 patients in each arm*</a:t>
            </a:r>
          </a:p>
          <a:p>
            <a:pPr lvl="0"/>
            <a:r>
              <a:rPr lang="en-US" sz="1800" dirty="0"/>
              <a:t>HBsAg loss at Week 96 post-NA discontinuation</a:t>
            </a:r>
          </a:p>
          <a:p>
            <a:pPr lvl="1"/>
            <a:r>
              <a:rPr lang="en-US" sz="1600" dirty="0">
                <a:solidFill>
                  <a:srgbClr val="00B050"/>
                </a:solidFill>
              </a:rPr>
              <a:t>ARM A</a:t>
            </a:r>
            <a:r>
              <a:rPr lang="en-US" sz="1600" dirty="0"/>
              <a:t>: 8/79 (10%)</a:t>
            </a:r>
          </a:p>
          <a:p>
            <a:pPr lvl="1"/>
            <a:r>
              <a:rPr lang="en-US" sz="1600" dirty="0">
                <a:solidFill>
                  <a:srgbClr val="FF0000"/>
                </a:solidFill>
              </a:rPr>
              <a:t>ARM B</a:t>
            </a:r>
            <a:r>
              <a:rPr lang="en-US" sz="1600" dirty="0"/>
              <a:t>: 0/79 </a:t>
            </a:r>
          </a:p>
          <a:p>
            <a:endParaRPr lang="en-US" sz="1800" dirty="0"/>
          </a:p>
          <a:p>
            <a:endParaRPr lang="en-US" sz="1800" dirty="0"/>
          </a:p>
          <a:p>
            <a:endParaRPr lang="en-US" sz="1800" dirty="0"/>
          </a:p>
          <a:p>
            <a:endParaRPr lang="en-US" sz="1800" dirty="0"/>
          </a:p>
          <a:p>
            <a:endParaRPr lang="en-US" sz="1800" dirty="0"/>
          </a:p>
          <a:p>
            <a:endParaRPr lang="en-US" sz="1800" dirty="0"/>
          </a:p>
          <a:p>
            <a:r>
              <a:rPr lang="en-US" sz="1800" dirty="0"/>
              <a:t>HBsAg loss</a:t>
            </a:r>
            <a:br>
              <a:rPr lang="en-US" sz="1800" dirty="0"/>
            </a:br>
            <a:r>
              <a:rPr lang="en-US" sz="1800" dirty="0"/>
              <a:t>at Week 96 post-NA discontinuation</a:t>
            </a:r>
            <a:endParaRPr lang="en-US" sz="1800" dirty="0">
              <a:cs typeface="Arial"/>
            </a:endParaRPr>
          </a:p>
          <a:p>
            <a:pPr lvl="1"/>
            <a:r>
              <a:rPr lang="en-US" sz="1600" dirty="0">
                <a:solidFill>
                  <a:srgbClr val="00B050"/>
                </a:solidFill>
              </a:rPr>
              <a:t>ARM A</a:t>
            </a:r>
            <a:r>
              <a:rPr lang="en-US" sz="1600" dirty="0"/>
              <a:t>: 6/79 (8%)</a:t>
            </a:r>
          </a:p>
          <a:p>
            <a:pPr lvl="1"/>
            <a:r>
              <a:rPr lang="en-US" sz="1600" dirty="0">
                <a:solidFill>
                  <a:srgbClr val="FF0000"/>
                </a:solidFill>
              </a:rPr>
              <a:t>ARM B</a:t>
            </a:r>
            <a:r>
              <a:rPr lang="en-US" sz="1600" dirty="0"/>
              <a:t>: 0/79 </a:t>
            </a:r>
          </a:p>
        </p:txBody>
      </p:sp>
      <p:cxnSp>
        <p:nvCxnSpPr>
          <p:cNvPr id="31" name="Straight Connector 30">
            <a:extLst>
              <a:ext uri="{FF2B5EF4-FFF2-40B4-BE49-F238E27FC236}">
                <a16:creationId xmlns:a16="http://schemas.microsoft.com/office/drawing/2014/main" id="{84195516-4F5A-4B30-B196-9CFABD0CE2D2}"/>
              </a:ext>
            </a:extLst>
          </p:cNvPr>
          <p:cNvCxnSpPr>
            <a:cxnSpLocks/>
          </p:cNvCxnSpPr>
          <p:nvPr/>
        </p:nvCxnSpPr>
        <p:spPr>
          <a:xfrm flipH="1">
            <a:off x="5791289" y="5245513"/>
            <a:ext cx="5974961" cy="0"/>
          </a:xfrm>
          <a:prstGeom prst="line">
            <a:avLst/>
          </a:prstGeom>
          <a:noFill/>
          <a:ln w="9525" cap="flat" cmpd="sng" algn="ctr">
            <a:solidFill>
              <a:srgbClr val="1D498B">
                <a:shade val="95000"/>
                <a:satMod val="105000"/>
              </a:srgbClr>
            </a:solidFill>
            <a:prstDash val="solid"/>
          </a:ln>
          <a:effectLst/>
        </p:spPr>
      </p:cxnSp>
      <p:cxnSp>
        <p:nvCxnSpPr>
          <p:cNvPr id="13" name="Straight Connector 12">
            <a:extLst>
              <a:ext uri="{FF2B5EF4-FFF2-40B4-BE49-F238E27FC236}">
                <a16:creationId xmlns:a16="http://schemas.microsoft.com/office/drawing/2014/main" id="{352D2039-39E9-4FE7-A5B7-2AF7415D886C}"/>
              </a:ext>
            </a:extLst>
          </p:cNvPr>
          <p:cNvCxnSpPr>
            <a:cxnSpLocks/>
          </p:cNvCxnSpPr>
          <p:nvPr/>
        </p:nvCxnSpPr>
        <p:spPr>
          <a:xfrm flipV="1">
            <a:off x="5791289" y="4625353"/>
            <a:ext cx="0" cy="2043074"/>
          </a:xfrm>
          <a:prstGeom prst="line">
            <a:avLst/>
          </a:prstGeom>
          <a:noFill/>
          <a:ln w="9525" cap="flat" cmpd="sng" algn="ctr">
            <a:solidFill>
              <a:srgbClr val="1D498B">
                <a:shade val="95000"/>
                <a:satMod val="105000"/>
              </a:srgbClr>
            </a:solidFill>
            <a:prstDash val="solid"/>
          </a:ln>
          <a:effectLst/>
        </p:spPr>
      </p:cxnSp>
      <p:sp>
        <p:nvSpPr>
          <p:cNvPr id="15" name="Content Placeholder 5">
            <a:extLst>
              <a:ext uri="{FF2B5EF4-FFF2-40B4-BE49-F238E27FC236}">
                <a16:creationId xmlns:a16="http://schemas.microsoft.com/office/drawing/2014/main" id="{FF7D8B7C-35A4-4285-84A7-66CD11BCA14C}"/>
              </a:ext>
            </a:extLst>
          </p:cNvPr>
          <p:cNvSpPr txBox="1">
            <a:spLocks/>
          </p:cNvSpPr>
          <p:nvPr/>
        </p:nvSpPr>
        <p:spPr>
          <a:xfrm>
            <a:off x="5857492" y="2609102"/>
            <a:ext cx="6058366" cy="493395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24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All patients in </a:t>
            </a:r>
            <a:r>
              <a:rPr kumimoji="0" lang="en-US" sz="1800" b="0" i="0" u="none" strike="noStrike" kern="1200" cap="none" spc="0" normalizeH="0" baseline="0" noProof="0" dirty="0">
                <a:ln>
                  <a:noFill/>
                </a:ln>
                <a:solidFill>
                  <a:srgbClr val="00B050"/>
                </a:solidFill>
                <a:effectLst/>
                <a:uLnTx/>
                <a:uFillTx/>
                <a:latin typeface="Arial" panose="020B0604020202020204"/>
                <a:ea typeface="+mn-ea"/>
                <a:cs typeface="+mn-cs"/>
              </a:rPr>
              <a:t>ARM A</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but none in </a:t>
            </a:r>
            <a:r>
              <a:rPr kumimoji="0" lang="en-US" sz="1800" b="0" i="0" u="none" strike="noStrike" kern="1200" cap="none" spc="0" normalizeH="0" baseline="0" noProof="0" dirty="0">
                <a:ln>
                  <a:noFill/>
                </a:ln>
                <a:solidFill>
                  <a:srgbClr val="FF0000"/>
                </a:solidFill>
                <a:effectLst/>
                <a:uLnTx/>
                <a:uFillTx/>
                <a:latin typeface="Arial" panose="020B0604020202020204"/>
                <a:ea typeface="+mn-ea"/>
                <a:cs typeface="+mn-cs"/>
              </a:rPr>
              <a:t>ARM B</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experienced an HBV DNA flare &gt;20 IU/mL after NA discontinuation</a:t>
            </a: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
                <a:srgbClr val="004B87"/>
              </a:buClr>
              <a:buSzTx/>
              <a:buFont typeface="Arial" panose="020B0604020202020204" pitchFamily="34" charset="0"/>
              <a:buNone/>
              <a:tabLst/>
              <a:defRPr/>
            </a:pPr>
            <a:endPar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12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No patient in ARM A had a severe SAE possibly related to NA discontinuation</a:t>
            </a: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CONCLUSION</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The STOP-NUC study demonstrates the potential of discontinuation of long-term NA treatment for inducing durable immune control and functional cure </a:t>
            </a:r>
            <a:b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in patients with HBeAg-negative CHB</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C495BE8E-C726-4326-B974-1647D2EECD6E}"/>
              </a:ext>
            </a:extLst>
          </p:cNvPr>
          <p:cNvSpPr txBox="1"/>
          <p:nvPr/>
        </p:nvSpPr>
        <p:spPr>
          <a:xfrm>
            <a:off x="3108960" y="2490145"/>
            <a:ext cx="83548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p=0.006</a:t>
            </a:r>
          </a:p>
        </p:txBody>
      </p:sp>
      <p:sp>
        <p:nvSpPr>
          <p:cNvPr id="9" name="Right Brace 8">
            <a:extLst>
              <a:ext uri="{FF2B5EF4-FFF2-40B4-BE49-F238E27FC236}">
                <a16:creationId xmlns:a16="http://schemas.microsoft.com/office/drawing/2014/main" id="{E97F9BEE-B66B-4484-B8A5-038AD2A5284F}"/>
              </a:ext>
            </a:extLst>
          </p:cNvPr>
          <p:cNvSpPr/>
          <p:nvPr/>
        </p:nvSpPr>
        <p:spPr>
          <a:xfrm>
            <a:off x="3035808" y="2462784"/>
            <a:ext cx="73152" cy="426720"/>
          </a:xfrm>
          <a:prstGeom prst="rightBrace">
            <a:avLst/>
          </a:prstGeom>
          <a:ln w="127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091654C6-5520-4886-B4B4-98CEA2952F8A}"/>
              </a:ext>
            </a:extLst>
          </p:cNvPr>
          <p:cNvSpPr txBox="1"/>
          <p:nvPr/>
        </p:nvSpPr>
        <p:spPr>
          <a:xfrm>
            <a:off x="3072384" y="5664302"/>
            <a:ext cx="835485" cy="307777"/>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p=0.006</a:t>
            </a:r>
          </a:p>
        </p:txBody>
      </p:sp>
      <p:sp>
        <p:nvSpPr>
          <p:cNvPr id="16" name="Right Brace 15">
            <a:extLst>
              <a:ext uri="{FF2B5EF4-FFF2-40B4-BE49-F238E27FC236}">
                <a16:creationId xmlns:a16="http://schemas.microsoft.com/office/drawing/2014/main" id="{571F1061-5BBE-40F9-B953-35D2776B70D0}"/>
              </a:ext>
            </a:extLst>
          </p:cNvPr>
          <p:cNvSpPr/>
          <p:nvPr/>
        </p:nvSpPr>
        <p:spPr>
          <a:xfrm>
            <a:off x="2999232" y="5636941"/>
            <a:ext cx="73152" cy="426720"/>
          </a:xfrm>
          <a:prstGeom prst="rightBrace">
            <a:avLst/>
          </a:prstGeom>
          <a:ln w="127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17" name="Table 17">
            <a:extLst>
              <a:ext uri="{FF2B5EF4-FFF2-40B4-BE49-F238E27FC236}">
                <a16:creationId xmlns:a16="http://schemas.microsoft.com/office/drawing/2014/main" id="{544CF1BD-398F-42FE-90B0-1DABC7B5C47F}"/>
              </a:ext>
            </a:extLst>
          </p:cNvPr>
          <p:cNvGraphicFramePr>
            <a:graphicFrameLocks noGrp="1"/>
          </p:cNvGraphicFramePr>
          <p:nvPr>
            <p:extLst>
              <p:ext uri="{D42A27DB-BD31-4B8C-83A1-F6EECF244321}">
                <p14:modId xmlns:p14="http://schemas.microsoft.com/office/powerpoint/2010/main" val="1660043670"/>
              </p:ext>
            </p:extLst>
          </p:nvPr>
        </p:nvGraphicFramePr>
        <p:xfrm>
          <a:off x="6096000" y="3253753"/>
          <a:ext cx="5670249" cy="1371600"/>
        </p:xfrm>
        <a:graphic>
          <a:graphicData uri="http://schemas.openxmlformats.org/drawingml/2006/table">
            <a:tbl>
              <a:tblPr firstRow="1" bandRow="1">
                <a:tableStyleId>{5C22544A-7EE6-4342-B048-85BDC9FD1C3A}</a:tableStyleId>
              </a:tblPr>
              <a:tblGrid>
                <a:gridCol w="2097024">
                  <a:extLst>
                    <a:ext uri="{9D8B030D-6E8A-4147-A177-3AD203B41FA5}">
                      <a16:colId xmlns:a16="http://schemas.microsoft.com/office/drawing/2014/main" val="183064114"/>
                    </a:ext>
                  </a:extLst>
                </a:gridCol>
                <a:gridCol w="1316736">
                  <a:extLst>
                    <a:ext uri="{9D8B030D-6E8A-4147-A177-3AD203B41FA5}">
                      <a16:colId xmlns:a16="http://schemas.microsoft.com/office/drawing/2014/main" val="2342128386"/>
                    </a:ext>
                  </a:extLst>
                </a:gridCol>
                <a:gridCol w="1255776">
                  <a:extLst>
                    <a:ext uri="{9D8B030D-6E8A-4147-A177-3AD203B41FA5}">
                      <a16:colId xmlns:a16="http://schemas.microsoft.com/office/drawing/2014/main" val="2505928016"/>
                    </a:ext>
                  </a:extLst>
                </a:gridCol>
                <a:gridCol w="1000713">
                  <a:extLst>
                    <a:ext uri="{9D8B030D-6E8A-4147-A177-3AD203B41FA5}">
                      <a16:colId xmlns:a16="http://schemas.microsoft.com/office/drawing/2014/main" val="1549944994"/>
                    </a:ext>
                  </a:extLst>
                </a:gridCol>
              </a:tblGrid>
              <a:tr h="122832">
                <a:tc>
                  <a:txBody>
                    <a:bodyPr/>
                    <a:lstStyle/>
                    <a:p>
                      <a:r>
                        <a:rPr lang="en-GB" sz="1200" b="0" dirty="0">
                          <a:solidFill>
                            <a:schemeClr val="bg1"/>
                          </a:solidFill>
                        </a:rPr>
                        <a:t>Parameter at Week 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200" b="0" dirty="0">
                          <a:solidFill>
                            <a:schemeClr val="tx1"/>
                          </a:solidFill>
                        </a:rPr>
                        <a:t>ARM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alpha val="50196"/>
                      </a:srgbClr>
                    </a:solidFill>
                  </a:tcPr>
                </a:tc>
                <a:tc>
                  <a:txBody>
                    <a:bodyPr/>
                    <a:lstStyle/>
                    <a:p>
                      <a:pPr algn="ctr"/>
                      <a:r>
                        <a:rPr lang="en-GB" sz="1200" b="0" dirty="0">
                          <a:solidFill>
                            <a:schemeClr val="tx1"/>
                          </a:solidFill>
                        </a:rPr>
                        <a:t>ARM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50196"/>
                      </a:srgbClr>
                    </a:solidFill>
                  </a:tcPr>
                </a:tc>
                <a:tc>
                  <a:txBody>
                    <a:bodyPr/>
                    <a:lstStyle/>
                    <a:p>
                      <a:pPr algn="ctr"/>
                      <a:r>
                        <a:rPr lang="en-GB" sz="1200" b="0" dirty="0">
                          <a:solidFill>
                            <a:schemeClr val="bg1"/>
                          </a:solidFill>
                        </a:rPr>
                        <a:t>p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B87"/>
                    </a:solidFill>
                  </a:tcPr>
                </a:tc>
                <a:extLst>
                  <a:ext uri="{0D108BD9-81ED-4DB2-BD59-A6C34878D82A}">
                    <a16:rowId xmlns:a16="http://schemas.microsoft.com/office/drawing/2014/main" val="1656693912"/>
                  </a:ext>
                </a:extLst>
              </a:tr>
              <a:tr h="122832">
                <a:tc>
                  <a:txBody>
                    <a:bodyPr/>
                    <a:lstStyle/>
                    <a:p>
                      <a:r>
                        <a:rPr lang="en-GB" sz="1200" dirty="0"/>
                        <a:t>HBV DNA ≤20 IU/mL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24/79 (31%)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79/79 (100%)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&lt;0.001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5610067"/>
                  </a:ext>
                </a:extLst>
              </a:tr>
              <a:tr h="122832">
                <a:tc>
                  <a:txBody>
                    <a:bodyPr/>
                    <a:lstStyle/>
                    <a:p>
                      <a:r>
                        <a:rPr lang="en-GB" sz="1200" dirty="0"/>
                        <a:t>ALT flare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28/79 (35%)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7016502"/>
                  </a:ext>
                </a:extLst>
              </a:tr>
              <a:tr h="122832">
                <a:tc>
                  <a:txBody>
                    <a:bodyPr/>
                    <a:lstStyle/>
                    <a:p>
                      <a:r>
                        <a:rPr lang="en-GB" sz="1200" dirty="0"/>
                        <a:t>NA re-installed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11/79 (14%)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6410274"/>
                  </a:ext>
                </a:extLst>
              </a:tr>
              <a:tr h="122832">
                <a:tc>
                  <a:txBody>
                    <a:bodyPr/>
                    <a:lstStyle/>
                    <a:p>
                      <a:r>
                        <a:rPr lang="en-GB" sz="1200" dirty="0"/>
                        <a:t>No NA indication</a:t>
                      </a:r>
                      <a:r>
                        <a:rPr lang="en-US" sz="1200" kern="1200" baseline="30000" dirty="0">
                          <a:solidFill>
                            <a:schemeClr val="dk1"/>
                          </a:solidFill>
                          <a:effectLst/>
                          <a:latin typeface="+mn-lt"/>
                          <a:ea typeface="+mn-ea"/>
                          <a:cs typeface="+mn-cs"/>
                        </a:rPr>
                        <a:t>†</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54/79 (68%)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3228090"/>
                  </a:ext>
                </a:extLst>
              </a:tr>
            </a:tbl>
          </a:graphicData>
        </a:graphic>
      </p:graphicFrame>
      <p:sp>
        <p:nvSpPr>
          <p:cNvPr id="2" name="Rectangle 1">
            <a:extLst>
              <a:ext uri="{FF2B5EF4-FFF2-40B4-BE49-F238E27FC236}">
                <a16:creationId xmlns:a16="http://schemas.microsoft.com/office/drawing/2014/main" id="{6B2BC1AD-7A15-43B5-9AA9-077B4B830656}"/>
              </a:ext>
            </a:extLst>
          </p:cNvPr>
          <p:cNvSpPr/>
          <p:nvPr/>
        </p:nvSpPr>
        <p:spPr>
          <a:xfrm>
            <a:off x="6023918" y="1143039"/>
            <a:ext cx="581441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Predictive value of HBsAg levels at discontinuation</a:t>
            </a:r>
          </a:p>
        </p:txBody>
      </p:sp>
      <p:graphicFrame>
        <p:nvGraphicFramePr>
          <p:cNvPr id="19" name="Table 17">
            <a:extLst>
              <a:ext uri="{FF2B5EF4-FFF2-40B4-BE49-F238E27FC236}">
                <a16:creationId xmlns:a16="http://schemas.microsoft.com/office/drawing/2014/main" id="{9545989F-B1E9-4EC9-8667-35FD1D040BE5}"/>
              </a:ext>
            </a:extLst>
          </p:cNvPr>
          <p:cNvGraphicFramePr>
            <a:graphicFrameLocks noGrp="1"/>
          </p:cNvGraphicFramePr>
          <p:nvPr>
            <p:extLst>
              <p:ext uri="{D42A27DB-BD31-4B8C-83A1-F6EECF244321}">
                <p14:modId xmlns:p14="http://schemas.microsoft.com/office/powerpoint/2010/main" val="4061637365"/>
              </p:ext>
            </p:extLst>
          </p:nvPr>
        </p:nvGraphicFramePr>
        <p:xfrm>
          <a:off x="6097185" y="1550801"/>
          <a:ext cx="5669063" cy="1005840"/>
        </p:xfrm>
        <a:graphic>
          <a:graphicData uri="http://schemas.openxmlformats.org/drawingml/2006/table">
            <a:tbl>
              <a:tblPr firstRow="1" bandRow="1">
                <a:tableStyleId>{5C22544A-7EE6-4342-B048-85BDC9FD1C3A}</a:tableStyleId>
              </a:tblPr>
              <a:tblGrid>
                <a:gridCol w="1141521">
                  <a:extLst>
                    <a:ext uri="{9D8B030D-6E8A-4147-A177-3AD203B41FA5}">
                      <a16:colId xmlns:a16="http://schemas.microsoft.com/office/drawing/2014/main" val="183064114"/>
                    </a:ext>
                  </a:extLst>
                </a:gridCol>
                <a:gridCol w="1763544">
                  <a:extLst>
                    <a:ext uri="{9D8B030D-6E8A-4147-A177-3AD203B41FA5}">
                      <a16:colId xmlns:a16="http://schemas.microsoft.com/office/drawing/2014/main" val="2342128386"/>
                    </a:ext>
                  </a:extLst>
                </a:gridCol>
                <a:gridCol w="1763544">
                  <a:extLst>
                    <a:ext uri="{9D8B030D-6E8A-4147-A177-3AD203B41FA5}">
                      <a16:colId xmlns:a16="http://schemas.microsoft.com/office/drawing/2014/main" val="2505928016"/>
                    </a:ext>
                  </a:extLst>
                </a:gridCol>
                <a:gridCol w="1000454">
                  <a:extLst>
                    <a:ext uri="{9D8B030D-6E8A-4147-A177-3AD203B41FA5}">
                      <a16:colId xmlns:a16="http://schemas.microsoft.com/office/drawing/2014/main" val="1549944994"/>
                    </a:ext>
                  </a:extLst>
                </a:gridCol>
              </a:tblGrid>
              <a:tr h="122832">
                <a:tc>
                  <a:txBody>
                    <a:bodyPr/>
                    <a:lstStyle/>
                    <a:p>
                      <a:pPr algn="l"/>
                      <a:r>
                        <a:rPr lang="en-GB" sz="1200" b="0" dirty="0">
                          <a:solidFill>
                            <a:schemeClr val="bg1"/>
                          </a:solidFill>
                        </a:rPr>
                        <a:t>HBsAg loss</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B87"/>
                    </a:solidFill>
                  </a:tcPr>
                </a:tc>
                <a:tc>
                  <a:txBody>
                    <a:bodyPr/>
                    <a:lstStyle/>
                    <a:p>
                      <a:pPr algn="ctr"/>
                      <a:r>
                        <a:rPr lang="en-GB" sz="1200" b="0" dirty="0">
                          <a:solidFill>
                            <a:schemeClr val="bg1"/>
                          </a:solidFill>
                        </a:rPr>
                        <a:t>Baseline HBsAg  </a:t>
                      </a:r>
                    </a:p>
                    <a:p>
                      <a:pPr algn="ctr"/>
                      <a:r>
                        <a:rPr lang="en-GB" sz="1200" b="0" dirty="0">
                          <a:solidFill>
                            <a:schemeClr val="bg1"/>
                          </a:solidFill>
                        </a:rPr>
                        <a:t>&lt;1,000 U/mL</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B87"/>
                    </a:solidFill>
                  </a:tcPr>
                </a:tc>
                <a:tc>
                  <a:txBody>
                    <a:bodyPr/>
                    <a:lstStyle/>
                    <a:p>
                      <a:pPr algn="ctr"/>
                      <a:r>
                        <a:rPr lang="en-GB" sz="1200" b="0" dirty="0">
                          <a:solidFill>
                            <a:schemeClr val="bg1"/>
                          </a:solidFill>
                        </a:rPr>
                        <a:t>Baseline HBsAg  </a:t>
                      </a:r>
                    </a:p>
                    <a:p>
                      <a:pPr algn="ctr"/>
                      <a:r>
                        <a:rPr lang="en-GB" sz="1200" b="0" dirty="0">
                          <a:solidFill>
                            <a:schemeClr val="bg1"/>
                          </a:solidFill>
                        </a:rPr>
                        <a:t>≥1,000 U/mL</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B87"/>
                    </a:solidFill>
                  </a:tcPr>
                </a:tc>
                <a:tc>
                  <a:txBody>
                    <a:bodyPr/>
                    <a:lstStyle/>
                    <a:p>
                      <a:pPr algn="ctr"/>
                      <a:r>
                        <a:rPr lang="en-GB" sz="1200" b="0" dirty="0">
                          <a:solidFill>
                            <a:schemeClr val="bg1"/>
                          </a:solidFill>
                        </a:rPr>
                        <a:t>p value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B87"/>
                    </a:solidFill>
                  </a:tcPr>
                </a:tc>
                <a:extLst>
                  <a:ext uri="{0D108BD9-81ED-4DB2-BD59-A6C34878D82A}">
                    <a16:rowId xmlns:a16="http://schemas.microsoft.com/office/drawing/2014/main" val="1656693912"/>
                  </a:ext>
                </a:extLst>
              </a:tr>
              <a:tr h="122832">
                <a:tc>
                  <a:txBody>
                    <a:bodyPr/>
                    <a:lstStyle/>
                    <a:p>
                      <a:pPr algn="l"/>
                      <a:r>
                        <a:rPr lang="en-GB" sz="1200" dirty="0"/>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effectLst/>
                        </a:rPr>
                        <a:t>18 (72%)</a:t>
                      </a:r>
                      <a:endParaRPr lang="en-US" sz="2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effectLst/>
                        </a:rPr>
                        <a:t>53 (98.1%)</a:t>
                      </a:r>
                      <a:endParaRPr lang="en-US" sz="2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GB" sz="1200" dirty="0"/>
                        <a:t>0.001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5610067"/>
                  </a:ext>
                </a:extLst>
              </a:tr>
              <a:tr h="122832">
                <a:tc>
                  <a:txBody>
                    <a:bodyPr/>
                    <a:lstStyle/>
                    <a:p>
                      <a:pPr algn="l"/>
                      <a:r>
                        <a:rPr lang="en-GB" sz="12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effectLst/>
                        </a:rPr>
                        <a:t>7 (28%)</a:t>
                      </a:r>
                      <a:endParaRPr lang="en-US" sz="2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effectLst/>
                        </a:rPr>
                        <a:t>1 (1.9%)</a:t>
                      </a:r>
                      <a:endParaRPr lang="en-US" sz="2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7016502"/>
                  </a:ext>
                </a:extLst>
              </a:tr>
            </a:tbl>
          </a:graphicData>
        </a:graphic>
      </p:graphicFrame>
      <p:pic>
        <p:nvPicPr>
          <p:cNvPr id="20" name="Picture 19">
            <a:hlinkClick r:id="rId4" action="ppaction://hlinksldjump"/>
            <a:extLst>
              <a:ext uri="{FF2B5EF4-FFF2-40B4-BE49-F238E27FC236}">
                <a16:creationId xmlns:a16="http://schemas.microsoft.com/office/drawing/2014/main" id="{27D492E8-7E6C-4E0F-AF56-0911EEC68A0D}"/>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8662" y="460465"/>
            <a:ext cx="361460" cy="357974"/>
          </a:xfrm>
          <a:prstGeom prst="rect">
            <a:avLst/>
          </a:prstGeom>
        </p:spPr>
      </p:pic>
    </p:spTree>
    <p:extLst>
      <p:ext uri="{BB962C8B-B14F-4D97-AF65-F5344CB8AC3E}">
        <p14:creationId xmlns:p14="http://schemas.microsoft.com/office/powerpoint/2010/main" val="33623795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rmAutofit fontScale="90000"/>
          </a:bodyPr>
          <a:lstStyle/>
          <a:p>
            <a:r>
              <a:rPr lang="en-US" dirty="0"/>
              <a:t>A Phase 2 study of peginterferon lambda, lonafarnib and ritonavir for </a:t>
            </a:r>
            <a:br>
              <a:rPr lang="en-US" dirty="0"/>
            </a:br>
            <a:r>
              <a:rPr lang="en-US" dirty="0"/>
              <a:t>24 weeks: end-of-treatment results from the LIFT HDV study</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*LLOQ &lt;40 IU/mL; </a:t>
            </a:r>
            <a:r>
              <a:rPr lang="en-US" baseline="30000" dirty="0"/>
              <a:t>†</a:t>
            </a:r>
            <a:r>
              <a:rPr lang="en-US" dirty="0"/>
              <a:t>HDV RNA and HBV DNA</a:t>
            </a:r>
            <a:r>
              <a:rPr lang="en-GB" baseline="30000" dirty="0"/>
              <a:t/>
            </a:r>
            <a:br>
              <a:rPr lang="en-GB" baseline="30000" dirty="0"/>
            </a:br>
            <a:r>
              <a:rPr lang="en-GB" dirty="0"/>
              <a:t>Koh C, et al. DILC 2020; LBP13</a:t>
            </a:r>
          </a:p>
        </p:txBody>
      </p:sp>
      <p:sp>
        <p:nvSpPr>
          <p:cNvPr id="8" name="Content Placeholder 7">
            <a:extLst>
              <a:ext uri="{FF2B5EF4-FFF2-40B4-BE49-F238E27FC236}">
                <a16:creationId xmlns:a16="http://schemas.microsoft.com/office/drawing/2014/main" id="{14164D78-2481-479D-BD7E-E4742E2A997A}"/>
              </a:ext>
            </a:extLst>
          </p:cNvPr>
          <p:cNvSpPr>
            <a:spLocks noGrp="1"/>
          </p:cNvSpPr>
          <p:nvPr>
            <p:ph sz="half" idx="11"/>
          </p:nvPr>
        </p:nvSpPr>
        <p:spPr>
          <a:xfrm>
            <a:off x="425752" y="1340767"/>
            <a:ext cx="5572800" cy="4988595"/>
          </a:xfrm>
        </p:spPr>
        <p:txBody>
          <a:bodyPr vert="horz" lIns="91440" tIns="45720" rIns="91440" bIns="45720" rtlCol="0" anchor="t">
            <a:normAutofit/>
          </a:bodyPr>
          <a:lstStyle/>
          <a:p>
            <a:pPr marL="0" lvl="0" indent="0">
              <a:buClr>
                <a:srgbClr val="004B87"/>
              </a:buClr>
              <a:buNone/>
              <a:defRPr/>
            </a:pPr>
            <a:r>
              <a:rPr lang="en-US" b="1" dirty="0">
                <a:solidFill>
                  <a:srgbClr val="FFFFFF"/>
                </a:solidFill>
                <a:highlight>
                  <a:srgbClr val="004A86"/>
                </a:highlight>
                <a:latin typeface="Arial" panose="020B0604020202020204" pitchFamily="34" charset="0"/>
                <a:cs typeface="Arial" panose="020B0604020202020204" pitchFamily="34" charset="0"/>
              </a:rPr>
              <a:t>BACKGROUND &amp; AIMS</a:t>
            </a:r>
            <a:r>
              <a:rPr lang="en-US" sz="2400" b="1" dirty="0">
                <a:solidFill>
                  <a:srgbClr val="FFFFFF"/>
                </a:solidFill>
                <a:highlight>
                  <a:srgbClr val="FEFCFC"/>
                </a:highlight>
                <a:latin typeface="Arial" panose="020B0604020202020204" pitchFamily="34" charset="0"/>
                <a:cs typeface="Arial" panose="020B0604020202020204" pitchFamily="34" charset="0"/>
              </a:rPr>
              <a:t>​</a:t>
            </a:r>
          </a:p>
          <a:p>
            <a:pPr lvl="0">
              <a:defRPr/>
            </a:pPr>
            <a:r>
              <a:rPr lang="en-GB" sz="1800" dirty="0"/>
              <a:t>HDV infection is the most aggressive form of human chronic viral hepatitis</a:t>
            </a:r>
          </a:p>
          <a:p>
            <a:pPr lvl="1">
              <a:defRPr/>
            </a:pPr>
            <a:r>
              <a:rPr lang="en-GB" sz="1600" dirty="0"/>
              <a:t>There is currently no FDA-approved therapy</a:t>
            </a:r>
            <a:endParaRPr lang="en-GB" sz="1600" dirty="0">
              <a:cs typeface="Arial"/>
            </a:endParaRPr>
          </a:p>
          <a:p>
            <a:pPr>
              <a:defRPr/>
            </a:pPr>
            <a:r>
              <a:rPr lang="en-GB" sz="1800" dirty="0"/>
              <a:t>Clinical trials have demonstrated anti-HDV activity with the prenylation inhibitor LNF boosted with RTV and LMD monotherapy</a:t>
            </a:r>
          </a:p>
          <a:p>
            <a:pPr>
              <a:defRPr/>
            </a:pPr>
            <a:r>
              <a:rPr lang="en-GB" sz="1800" b="1" dirty="0"/>
              <a:t>AIM</a:t>
            </a:r>
            <a:r>
              <a:rPr lang="en-GB" sz="1800" dirty="0"/>
              <a:t>: the first-in-humans </a:t>
            </a:r>
            <a:r>
              <a:rPr lang="en-GB" sz="1800" b="1" dirty="0"/>
              <a:t>L</a:t>
            </a:r>
            <a:r>
              <a:rPr lang="en-GB" sz="1800" dirty="0"/>
              <a:t>ambda </a:t>
            </a:r>
            <a:r>
              <a:rPr lang="en-GB" sz="1800" b="1" dirty="0"/>
              <a:t>I</a:t>
            </a:r>
            <a:r>
              <a:rPr lang="en-GB" sz="1800" dirty="0"/>
              <a:t>nter</a:t>
            </a:r>
            <a:r>
              <a:rPr lang="en-GB" sz="1800" b="1" dirty="0"/>
              <a:t>F</a:t>
            </a:r>
            <a:r>
              <a:rPr lang="en-GB" sz="1800" dirty="0"/>
              <a:t>eron combination </a:t>
            </a:r>
            <a:r>
              <a:rPr lang="en-GB" sz="1800" b="1" dirty="0"/>
              <a:t>T</a:t>
            </a:r>
            <a:r>
              <a:rPr lang="en-GB" sz="1800" dirty="0"/>
              <a:t>herapy (LIFT) study evaluated the safety and antiviral effects of combination therapy with LMD/LNF/RTV in patients with chronic</a:t>
            </a:r>
            <a:br>
              <a:rPr lang="en-GB" sz="1800" dirty="0"/>
            </a:br>
            <a:r>
              <a:rPr lang="en-GB" sz="1800" dirty="0"/>
              <a:t>HDV infection</a:t>
            </a:r>
          </a:p>
          <a:p>
            <a:endParaRPr lang="en-GB" dirty="0"/>
          </a:p>
        </p:txBody>
      </p:sp>
      <p:sp>
        <p:nvSpPr>
          <p:cNvPr id="9" name="Content Placeholder 8">
            <a:extLst>
              <a:ext uri="{FF2B5EF4-FFF2-40B4-BE49-F238E27FC236}">
                <a16:creationId xmlns:a16="http://schemas.microsoft.com/office/drawing/2014/main" id="{317D6742-A506-445A-8EB6-AEF4BB805CE0}"/>
              </a:ext>
            </a:extLst>
          </p:cNvPr>
          <p:cNvSpPr>
            <a:spLocks noGrp="1"/>
          </p:cNvSpPr>
          <p:nvPr>
            <p:ph sz="half" idx="12"/>
          </p:nvPr>
        </p:nvSpPr>
        <p:spPr/>
        <p:txBody>
          <a:bodyPr/>
          <a:lstStyle/>
          <a:p>
            <a:pPr marL="0" lvl="0" indent="0">
              <a:spcBef>
                <a:spcPts val="480"/>
              </a:spcBef>
              <a:buClrTx/>
              <a:buNone/>
              <a:defRPr/>
            </a:pPr>
            <a:r>
              <a:rPr lang="en-GB" b="1" kern="0" dirty="0">
                <a:solidFill>
                  <a:srgbClr val="FFFFFF"/>
                </a:solidFill>
                <a:highlight>
                  <a:srgbClr val="004A86"/>
                </a:highlight>
              </a:rPr>
              <a:t>METHODS​</a:t>
            </a:r>
            <a:r>
              <a:rPr lang="en-GB" b="1" kern="0" dirty="0">
                <a:solidFill>
                  <a:srgbClr val="FFFFFF"/>
                </a:solidFill>
              </a:rPr>
              <a:t> </a:t>
            </a:r>
          </a:p>
          <a:p>
            <a:pPr lvl="0">
              <a:spcBef>
                <a:spcPts val="480"/>
              </a:spcBef>
              <a:buClr>
                <a:srgbClr val="1D498B"/>
              </a:buClr>
              <a:defRPr/>
            </a:pPr>
            <a:r>
              <a:rPr lang="en-GB" sz="1800" dirty="0"/>
              <a:t>Ongoing Phase 2a open-label study</a:t>
            </a:r>
            <a:endParaRPr lang="en-GB" dirty="0"/>
          </a:p>
        </p:txBody>
      </p:sp>
      <p:sp>
        <p:nvSpPr>
          <p:cNvPr id="13" name="Content Placeholder 1">
            <a:extLst>
              <a:ext uri="{FF2B5EF4-FFF2-40B4-BE49-F238E27FC236}">
                <a16:creationId xmlns:a16="http://schemas.microsoft.com/office/drawing/2014/main" id="{99B29356-AB1C-47F7-80B6-954532D98EE6}"/>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24" name="Straight Connector 23">
            <a:extLst>
              <a:ext uri="{FF2B5EF4-FFF2-40B4-BE49-F238E27FC236}">
                <a16:creationId xmlns:a16="http://schemas.microsoft.com/office/drawing/2014/main" id="{2CDB111C-C190-4776-8AB8-5AD3979B20A8}"/>
              </a:ext>
            </a:extLst>
          </p:cNvPr>
          <p:cNvCxnSpPr>
            <a:cxnSpLocks/>
          </p:cNvCxnSpPr>
          <p:nvPr/>
        </p:nvCxnSpPr>
        <p:spPr>
          <a:xfrm flipV="1">
            <a:off x="5998552" y="1485901"/>
            <a:ext cx="1" cy="4843462"/>
          </a:xfrm>
          <a:prstGeom prst="line">
            <a:avLst/>
          </a:prstGeom>
          <a:noFill/>
          <a:ln w="9525" cap="flat" cmpd="sng" algn="ctr">
            <a:solidFill>
              <a:srgbClr val="1D498B">
                <a:shade val="95000"/>
                <a:satMod val="105000"/>
              </a:srgbClr>
            </a:solidFill>
            <a:prstDash val="solid"/>
          </a:ln>
          <a:effectLst/>
        </p:spPr>
      </p:cxnSp>
      <p:sp>
        <p:nvSpPr>
          <p:cNvPr id="25" name="Rectangle 24">
            <a:extLst>
              <a:ext uri="{FF2B5EF4-FFF2-40B4-BE49-F238E27FC236}">
                <a16:creationId xmlns:a16="http://schemas.microsoft.com/office/drawing/2014/main" id="{CE88FD60-8606-4FBD-ADBA-20E6CFC0E410}"/>
              </a:ext>
            </a:extLst>
          </p:cNvPr>
          <p:cNvSpPr/>
          <p:nvPr/>
        </p:nvSpPr>
        <p:spPr>
          <a:xfrm>
            <a:off x="6647658" y="2971227"/>
            <a:ext cx="4860000" cy="323226"/>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TDF or ETV started prior to therapy</a:t>
            </a:r>
          </a:p>
        </p:txBody>
      </p:sp>
      <p:sp>
        <p:nvSpPr>
          <p:cNvPr id="26" name="Rectangle 25">
            <a:extLst>
              <a:ext uri="{FF2B5EF4-FFF2-40B4-BE49-F238E27FC236}">
                <a16:creationId xmlns:a16="http://schemas.microsoft.com/office/drawing/2014/main" id="{FE6D90CA-F810-4FA2-B9D0-1BFE4D493ED4}"/>
              </a:ext>
            </a:extLst>
          </p:cNvPr>
          <p:cNvSpPr/>
          <p:nvPr/>
        </p:nvSpPr>
        <p:spPr>
          <a:xfrm>
            <a:off x="6647658" y="2183558"/>
            <a:ext cx="4860000" cy="634597"/>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Adult patients with chronic HDV and quantifiable serum HDV RNA*</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7" name="Rectangle 26">
            <a:extLst>
              <a:ext uri="{FF2B5EF4-FFF2-40B4-BE49-F238E27FC236}">
                <a16:creationId xmlns:a16="http://schemas.microsoft.com/office/drawing/2014/main" id="{4686BE59-981F-4659-9951-7C74092E5467}"/>
              </a:ext>
            </a:extLst>
          </p:cNvPr>
          <p:cNvSpPr/>
          <p:nvPr/>
        </p:nvSpPr>
        <p:spPr>
          <a:xfrm>
            <a:off x="6647658" y="3517952"/>
            <a:ext cx="4860000" cy="523220"/>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sc LMD 180 </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sym typeface="Symbol" panose="05050102010706020507" pitchFamily="18" charset="2"/>
              </a:rPr>
              <a:t></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g QW + </a:t>
            </a:r>
            <a:b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oral LNF 50 mg + RTV 100 mg BID</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331EAA5E-16E8-49B4-99AC-B899919C3A52}"/>
              </a:ext>
            </a:extLst>
          </p:cNvPr>
          <p:cNvSpPr txBox="1"/>
          <p:nvPr/>
        </p:nvSpPr>
        <p:spPr>
          <a:xfrm>
            <a:off x="9150570" y="4115305"/>
            <a:ext cx="99097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24 weeks </a:t>
            </a:r>
          </a:p>
        </p:txBody>
      </p:sp>
      <p:sp>
        <p:nvSpPr>
          <p:cNvPr id="29" name="Rectangle 28">
            <a:extLst>
              <a:ext uri="{FF2B5EF4-FFF2-40B4-BE49-F238E27FC236}">
                <a16:creationId xmlns:a16="http://schemas.microsoft.com/office/drawing/2014/main" id="{3EFEA089-87D0-42A5-9B19-3535DA06A5A3}"/>
              </a:ext>
            </a:extLst>
          </p:cNvPr>
          <p:cNvSpPr/>
          <p:nvPr/>
        </p:nvSpPr>
        <p:spPr>
          <a:xfrm>
            <a:off x="6647658" y="4480390"/>
            <a:ext cx="4860000" cy="773828"/>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mn-cs"/>
              </a:rPr>
              <a:t>26 patients </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completed therapy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Undergoing per-protocol post-therapy monitoring for 24 weeks</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70F6A1B2-608B-421A-9D32-1A6DF564D478}"/>
              </a:ext>
            </a:extLst>
          </p:cNvPr>
          <p:cNvSpPr/>
          <p:nvPr/>
        </p:nvSpPr>
        <p:spPr>
          <a:xfrm>
            <a:off x="6647658" y="5339908"/>
            <a:ext cx="4860000" cy="623260"/>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Serial assessments of safety parameters, liver tests, PK, histology, and virologic</a:t>
            </a:r>
            <a:r>
              <a:rPr kumimoji="0" lang="en-US" sz="1600" b="0" i="0" u="none" strike="noStrike" kern="1200" cap="none" spc="0" normalizeH="0" baseline="30000" noProof="0" dirty="0">
                <a:ln>
                  <a:noFill/>
                </a:ln>
                <a:solidFill>
                  <a:prstClr val="black"/>
                </a:solidFill>
                <a:effectLst/>
                <a:uLnTx/>
                <a:uFillTx/>
                <a:latin typeface="Arial" panose="020B0604020202020204"/>
                <a:ea typeface="+mn-ea"/>
                <a:cs typeface="+mn-cs"/>
              </a:rPr>
              <a:t>†</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markers obtained</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32" name="Straight Arrow Connector 31">
            <a:extLst>
              <a:ext uri="{FF2B5EF4-FFF2-40B4-BE49-F238E27FC236}">
                <a16:creationId xmlns:a16="http://schemas.microsoft.com/office/drawing/2014/main" id="{1FBA75EA-CB21-4ABA-9544-7072BE6F0CE1}"/>
              </a:ext>
            </a:extLst>
          </p:cNvPr>
          <p:cNvCxnSpPr>
            <a:cxnSpLocks/>
            <a:stCxn id="26" idx="2"/>
            <a:endCxn id="25" idx="0"/>
          </p:cNvCxnSpPr>
          <p:nvPr/>
        </p:nvCxnSpPr>
        <p:spPr>
          <a:xfrm>
            <a:off x="9077658" y="2818155"/>
            <a:ext cx="0" cy="153072"/>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5FD694E-E8B4-4AF4-8671-42829D28A642}"/>
              </a:ext>
            </a:extLst>
          </p:cNvPr>
          <p:cNvCxnSpPr>
            <a:cxnSpLocks/>
            <a:stCxn id="25" idx="2"/>
            <a:endCxn id="27" idx="0"/>
          </p:cNvCxnSpPr>
          <p:nvPr/>
        </p:nvCxnSpPr>
        <p:spPr>
          <a:xfrm>
            <a:off x="9077658" y="3294453"/>
            <a:ext cx="0" cy="223499"/>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3B39F91-7F58-45AD-9434-1A07DDB51A85}"/>
              </a:ext>
            </a:extLst>
          </p:cNvPr>
          <p:cNvCxnSpPr>
            <a:stCxn id="27" idx="2"/>
            <a:endCxn id="29" idx="0"/>
          </p:cNvCxnSpPr>
          <p:nvPr/>
        </p:nvCxnSpPr>
        <p:spPr>
          <a:xfrm>
            <a:off x="9077658" y="4041172"/>
            <a:ext cx="0" cy="439218"/>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hlinkClick r:id="rId3" action="ppaction://hlinksldjump"/>
            <a:extLst>
              <a:ext uri="{FF2B5EF4-FFF2-40B4-BE49-F238E27FC236}">
                <a16:creationId xmlns:a16="http://schemas.microsoft.com/office/drawing/2014/main" id="{B6D6CDFD-3D28-4DF9-B294-3FD8437259B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8662" y="460465"/>
            <a:ext cx="361460" cy="357974"/>
          </a:xfrm>
          <a:prstGeom prst="rect">
            <a:avLst/>
          </a:prstGeom>
        </p:spPr>
      </p:pic>
    </p:spTree>
    <p:extLst>
      <p:ext uri="{BB962C8B-B14F-4D97-AF65-F5344CB8AC3E}">
        <p14:creationId xmlns:p14="http://schemas.microsoft.com/office/powerpoint/2010/main" val="17154453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rmAutofit fontScale="90000"/>
          </a:bodyPr>
          <a:lstStyle/>
          <a:p>
            <a:r>
              <a:rPr lang="en-US" dirty="0"/>
              <a:t>A Phase 2 study of peginterferon lambda, lonafarnib and ritonavir for </a:t>
            </a:r>
            <a:br>
              <a:rPr lang="en-US" dirty="0"/>
            </a:br>
            <a:r>
              <a:rPr lang="en-US" dirty="0"/>
              <a:t>24 weeks: end-of-treatment results from the LIFT HDV study</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endParaRPr lang="en-GB" dirty="0"/>
          </a:p>
          <a:p>
            <a:r>
              <a:rPr lang="en-GB" dirty="0"/>
              <a:t>*Including </a:t>
            </a:r>
            <a:r>
              <a:rPr lang="en-US" dirty="0"/>
              <a:t>GI-related side effects, weight loss, hyperbilirubinaemia, and anaemia</a:t>
            </a:r>
            <a:r>
              <a:rPr lang="en-GB" dirty="0"/>
              <a:t/>
            </a:r>
            <a:br>
              <a:rPr lang="en-GB" dirty="0"/>
            </a:br>
            <a:r>
              <a:rPr lang="en-GB" dirty="0"/>
              <a:t>Koh C, et al. DILC 2020; LBP13</a:t>
            </a:r>
          </a:p>
        </p:txBody>
      </p:sp>
      <p:sp>
        <p:nvSpPr>
          <p:cNvPr id="6" name="Content Placeholder 5">
            <a:extLst>
              <a:ext uri="{FF2B5EF4-FFF2-40B4-BE49-F238E27FC236}">
                <a16:creationId xmlns:a16="http://schemas.microsoft.com/office/drawing/2014/main" id="{5445D00E-2CD9-4105-B323-F9B45818FAEA}"/>
              </a:ext>
            </a:extLst>
          </p:cNvPr>
          <p:cNvSpPr>
            <a:spLocks noGrp="1"/>
          </p:cNvSpPr>
          <p:nvPr>
            <p:ph sz="half" idx="11"/>
          </p:nvPr>
        </p:nvSpPr>
        <p:spPr/>
        <p:txBody>
          <a:bodyPr>
            <a:normAutofit/>
          </a:bodyPr>
          <a:lstStyle/>
          <a:p>
            <a:pPr marL="0" indent="0">
              <a:buNone/>
              <a:defRPr/>
            </a:pPr>
            <a:r>
              <a:rPr lang="en-US" b="1" dirty="0">
                <a:solidFill>
                  <a:srgbClr val="FFFFFF"/>
                </a:solidFill>
                <a:highlight>
                  <a:srgbClr val="004A86"/>
                </a:highlight>
                <a:latin typeface="Arial" panose="020B0604020202020204" pitchFamily="34" charset="0"/>
                <a:cs typeface="Arial" panose="020B0604020202020204" pitchFamily="34" charset="0"/>
              </a:rPr>
              <a:t>RESULTS </a:t>
            </a:r>
          </a:p>
          <a:p>
            <a:pPr lvl="0"/>
            <a:r>
              <a:rPr lang="en-GB" sz="1800" dirty="0"/>
              <a:t>26 patients completed therapy</a:t>
            </a:r>
          </a:p>
        </p:txBody>
      </p:sp>
      <p:graphicFrame>
        <p:nvGraphicFramePr>
          <p:cNvPr id="8" name="Table 8">
            <a:extLst>
              <a:ext uri="{FF2B5EF4-FFF2-40B4-BE49-F238E27FC236}">
                <a16:creationId xmlns:a16="http://schemas.microsoft.com/office/drawing/2014/main" id="{F6C876EB-C0DF-4AB0-830E-CBE3927D7662}"/>
              </a:ext>
            </a:extLst>
          </p:cNvPr>
          <p:cNvGraphicFramePr>
            <a:graphicFrameLocks noGrp="1"/>
          </p:cNvGraphicFramePr>
          <p:nvPr>
            <p:ph sz="half" idx="12"/>
          </p:nvPr>
        </p:nvGraphicFramePr>
        <p:xfrm>
          <a:off x="522288" y="2118885"/>
          <a:ext cx="5232336" cy="4236720"/>
        </p:xfrm>
        <a:graphic>
          <a:graphicData uri="http://schemas.openxmlformats.org/drawingml/2006/table">
            <a:tbl>
              <a:tblPr firstRow="1" bandRow="1">
                <a:tableStyleId>{5C22544A-7EE6-4342-B048-85BDC9FD1C3A}</a:tableStyleId>
              </a:tblPr>
              <a:tblGrid>
                <a:gridCol w="3342576">
                  <a:extLst>
                    <a:ext uri="{9D8B030D-6E8A-4147-A177-3AD203B41FA5}">
                      <a16:colId xmlns:a16="http://schemas.microsoft.com/office/drawing/2014/main" val="31426629"/>
                    </a:ext>
                  </a:extLst>
                </a:gridCol>
                <a:gridCol w="1889760">
                  <a:extLst>
                    <a:ext uri="{9D8B030D-6E8A-4147-A177-3AD203B41FA5}">
                      <a16:colId xmlns:a16="http://schemas.microsoft.com/office/drawing/2014/main" val="4285807380"/>
                    </a:ext>
                  </a:extLst>
                </a:gridCol>
              </a:tblGrid>
              <a:tr h="147417">
                <a:tc gridSpan="2">
                  <a:txBody>
                    <a:bodyPr/>
                    <a:lstStyle/>
                    <a:p>
                      <a:r>
                        <a:rPr lang="en-GB" sz="1400" b="0" dirty="0"/>
                        <a:t>Patient characteristics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577441113"/>
                  </a:ext>
                </a:extLst>
              </a:tr>
              <a:tr h="147417">
                <a:tc>
                  <a:txBody>
                    <a:bodyPr/>
                    <a:lstStyle/>
                    <a:p>
                      <a:r>
                        <a:rPr lang="en-GB" sz="1400" dirty="0"/>
                        <a:t>Male,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65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3946078"/>
                  </a:ext>
                </a:extLst>
              </a:tr>
              <a:tr h="147417">
                <a:tc>
                  <a:txBody>
                    <a:bodyPr/>
                    <a:lstStyle/>
                    <a:p>
                      <a:r>
                        <a:rPr lang="en-GB" sz="1400" dirty="0"/>
                        <a:t>Median age,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7006964"/>
                  </a:ext>
                </a:extLst>
              </a:tr>
              <a:tr h="375610">
                <a:tc>
                  <a:txBody>
                    <a:bodyPr/>
                    <a:lstStyle/>
                    <a:p>
                      <a:r>
                        <a:rPr lang="en-GB" sz="1400" dirty="0"/>
                        <a:t>Ethnicity, %</a:t>
                      </a:r>
                    </a:p>
                    <a:p>
                      <a:pPr lvl="1"/>
                      <a:r>
                        <a:rPr lang="en-GB" sz="1400" dirty="0"/>
                        <a:t>Asian</a:t>
                      </a:r>
                    </a:p>
                    <a:p>
                      <a:pPr lvl="1"/>
                      <a:r>
                        <a:rPr lang="en-GB" sz="1400" dirty="0"/>
                        <a:t>Caucasian</a:t>
                      </a:r>
                    </a:p>
                    <a:p>
                      <a:pPr lvl="1"/>
                      <a:r>
                        <a:rPr lang="en-GB" sz="1400" dirty="0"/>
                        <a:t>Black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400" dirty="0"/>
                    </a:p>
                    <a:p>
                      <a:pPr algn="ctr"/>
                      <a:r>
                        <a:rPr lang="en-GB" sz="1400" dirty="0"/>
                        <a:t>54</a:t>
                      </a:r>
                    </a:p>
                    <a:p>
                      <a:pPr algn="ctr"/>
                      <a:r>
                        <a:rPr lang="en-GB" sz="1400" dirty="0"/>
                        <a:t>31</a:t>
                      </a:r>
                    </a:p>
                    <a:p>
                      <a:pPr algn="ctr"/>
                      <a:r>
                        <a:rPr lang="en-GB" sz="14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2450451"/>
                  </a:ext>
                </a:extLst>
              </a:tr>
              <a:tr h="29079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Median baseline evaluations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B87"/>
                    </a:solidFill>
                  </a:tcPr>
                </a:tc>
                <a:tc hMerge="1">
                  <a:txBody>
                    <a:bodyPr/>
                    <a:lstStyle/>
                    <a:p>
                      <a:pPr algn="ct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6309654"/>
                  </a:ext>
                </a:extLst>
              </a:tr>
              <a:tr h="290795">
                <a:tc>
                  <a:txBody>
                    <a:bodyPr/>
                    <a:lstStyle/>
                    <a:p>
                      <a:pPr lvl="0"/>
                      <a:r>
                        <a:rPr lang="en-GB" sz="1400" dirty="0"/>
                        <a:t>Aminotransferases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400" dirty="0"/>
                        <a:t>ALT, IU/mL</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400" dirty="0"/>
                        <a:t>AST, IU/mL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400" dirty="0"/>
                    </a:p>
                    <a:p>
                      <a:pPr algn="ctr"/>
                      <a:r>
                        <a:rPr lang="en-GB" sz="1400" dirty="0"/>
                        <a:t>64</a:t>
                      </a:r>
                    </a:p>
                    <a:p>
                      <a:pPr algn="ctr"/>
                      <a:r>
                        <a:rPr lang="en-GB" sz="1400" dirty="0"/>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786112"/>
                  </a:ext>
                </a:extLst>
              </a:tr>
              <a:tr h="147417">
                <a:tc>
                  <a:txBody>
                    <a:bodyPr/>
                    <a:lstStyle/>
                    <a:p>
                      <a:pPr lvl="0"/>
                      <a:r>
                        <a:rPr lang="en-GB" sz="1400" dirty="0"/>
                        <a:t>Ishak fibrosis 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4059966"/>
                  </a:ext>
                </a:extLst>
              </a:tr>
              <a:tr h="147417">
                <a:tc>
                  <a:txBody>
                    <a:bodyPr/>
                    <a:lstStyle/>
                    <a:p>
                      <a:pPr lvl="0"/>
                      <a:r>
                        <a:rPr lang="en-GB" sz="1400" kern="1200" dirty="0">
                          <a:solidFill>
                            <a:schemeClr val="dk1"/>
                          </a:solidFill>
                          <a:effectLst/>
                          <a:latin typeface="+mn-lt"/>
                          <a:ea typeface="+mn-ea"/>
                          <a:cs typeface="+mn-cs"/>
                        </a:rPr>
                        <a:t>Modified HAI inflammation</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816883"/>
                  </a:ext>
                </a:extLst>
              </a:tr>
              <a:tr h="147417">
                <a:tc>
                  <a:txBody>
                    <a:bodyPr/>
                    <a:lstStyle/>
                    <a:p>
                      <a:pPr lvl="0"/>
                      <a:r>
                        <a:rPr lang="en-GB" sz="1400" dirty="0"/>
                        <a:t>Virological markers</a:t>
                      </a:r>
                    </a:p>
                    <a:p>
                      <a:pPr lvl="1"/>
                      <a:r>
                        <a:rPr lang="en-GB" sz="1400" dirty="0"/>
                        <a:t>HBV DNA, IU/mL</a:t>
                      </a:r>
                    </a:p>
                    <a:p>
                      <a:pPr lvl="1"/>
                      <a:r>
                        <a:rPr lang="en-GB" sz="1400" dirty="0"/>
                        <a:t>Log HDV RNA, IU/mL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400" dirty="0"/>
                    </a:p>
                    <a:p>
                      <a:pPr algn="ctr"/>
                      <a:r>
                        <a:rPr lang="en-GB" sz="1400" dirty="0"/>
                        <a:t>&lt;21</a:t>
                      </a:r>
                    </a:p>
                    <a:p>
                      <a:pPr algn="ctr"/>
                      <a:r>
                        <a:rPr lang="en-GB" sz="1400" dirty="0"/>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7439692"/>
                  </a:ext>
                </a:extLst>
              </a:tr>
            </a:tbl>
          </a:graphicData>
        </a:graphic>
      </p:graphicFrame>
      <p:cxnSp>
        <p:nvCxnSpPr>
          <p:cNvPr id="31" name="Straight Connector 30">
            <a:extLst>
              <a:ext uri="{FF2B5EF4-FFF2-40B4-BE49-F238E27FC236}">
                <a16:creationId xmlns:a16="http://schemas.microsoft.com/office/drawing/2014/main" id="{84195516-4F5A-4B30-B196-9CFABD0CE2D2}"/>
              </a:ext>
            </a:extLst>
          </p:cNvPr>
          <p:cNvCxnSpPr>
            <a:cxnSpLocks/>
          </p:cNvCxnSpPr>
          <p:nvPr/>
        </p:nvCxnSpPr>
        <p:spPr>
          <a:xfrm flipH="1">
            <a:off x="5998553" y="3857437"/>
            <a:ext cx="5588612" cy="0"/>
          </a:xfrm>
          <a:prstGeom prst="line">
            <a:avLst/>
          </a:prstGeom>
          <a:noFill/>
          <a:ln w="9525" cap="flat" cmpd="sng" algn="ctr">
            <a:solidFill>
              <a:srgbClr val="1D498B">
                <a:shade val="95000"/>
                <a:satMod val="105000"/>
              </a:srgbClr>
            </a:solidFill>
            <a:prstDash val="solid"/>
          </a:ln>
          <a:effectLst/>
        </p:spPr>
      </p:cxnSp>
      <p:cxnSp>
        <p:nvCxnSpPr>
          <p:cNvPr id="13" name="Straight Connector 12">
            <a:extLst>
              <a:ext uri="{FF2B5EF4-FFF2-40B4-BE49-F238E27FC236}">
                <a16:creationId xmlns:a16="http://schemas.microsoft.com/office/drawing/2014/main" id="{352D2039-39E9-4FE7-A5B7-2AF7415D886C}"/>
              </a:ext>
            </a:extLst>
          </p:cNvPr>
          <p:cNvCxnSpPr>
            <a:cxnSpLocks/>
          </p:cNvCxnSpPr>
          <p:nvPr/>
        </p:nvCxnSpPr>
        <p:spPr>
          <a:xfrm flipV="1">
            <a:off x="5998552" y="3122023"/>
            <a:ext cx="0" cy="3207340"/>
          </a:xfrm>
          <a:prstGeom prst="line">
            <a:avLst/>
          </a:prstGeom>
          <a:noFill/>
          <a:ln w="9525" cap="flat" cmpd="sng" algn="ctr">
            <a:solidFill>
              <a:srgbClr val="1D498B">
                <a:shade val="95000"/>
                <a:satMod val="105000"/>
              </a:srgbClr>
            </a:solidFill>
            <a:prstDash val="solid"/>
          </a:ln>
          <a:effectLst/>
        </p:spPr>
      </p:cxnSp>
      <p:sp>
        <p:nvSpPr>
          <p:cNvPr id="15" name="Content Placeholder 5">
            <a:extLst>
              <a:ext uri="{FF2B5EF4-FFF2-40B4-BE49-F238E27FC236}">
                <a16:creationId xmlns:a16="http://schemas.microsoft.com/office/drawing/2014/main" id="{FF7D8B7C-35A4-4285-84A7-66CD11BCA14C}"/>
              </a:ext>
            </a:extLst>
          </p:cNvPr>
          <p:cNvSpPr txBox="1">
            <a:spLocks/>
          </p:cNvSpPr>
          <p:nvPr/>
        </p:nvSpPr>
        <p:spPr>
          <a:xfrm>
            <a:off x="6096912" y="2972640"/>
            <a:ext cx="5572800" cy="3744390"/>
          </a:xfrm>
          <a:prstGeom prst="rect">
            <a:avLst/>
          </a:prstGeom>
        </p:spPr>
        <p:txBody>
          <a:bodyPr vert="horz" lIns="91440" tIns="45720" rIns="91440" bIns="45720" rtlCol="0" anchor="t">
            <a:normAutofit lnSpcReduction="10000"/>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AEs were mostly mild to moderate*</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Dose reductions in 3 patients and treatment discontinuation in 4 patients</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12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pitchFamily="34" charset="0"/>
                <a:ea typeface="+mn-ea"/>
                <a:cs typeface="Arial" panose="020B0604020202020204" pitchFamily="34" charset="0"/>
              </a:rPr>
              <a:t>CONCLUSION</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LMD/LNF/RTV in chronic HDV patients appears to be safe and well tolerated for up to 6 months in most patients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After 24 weeks, almost all achieve &gt;2 log decline in HDV RNA, with &gt;50% achieving undetectable or &lt;LLOQ HDV RNA levels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Results support continued exploration </a:t>
            </a:r>
            <a:b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of this triple therapy in HDV</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12" name="Table 13">
            <a:extLst>
              <a:ext uri="{FF2B5EF4-FFF2-40B4-BE49-F238E27FC236}">
                <a16:creationId xmlns:a16="http://schemas.microsoft.com/office/drawing/2014/main" id="{D802CC79-1D9F-4FE6-99E1-CD589EAA2902}"/>
              </a:ext>
            </a:extLst>
          </p:cNvPr>
          <p:cNvGraphicFramePr>
            <a:graphicFrameLocks noGrp="1"/>
          </p:cNvGraphicFramePr>
          <p:nvPr>
            <p:extLst>
              <p:ext uri="{D42A27DB-BD31-4B8C-83A1-F6EECF244321}">
                <p14:modId xmlns:p14="http://schemas.microsoft.com/office/powerpoint/2010/main" val="1632473370"/>
              </p:ext>
            </p:extLst>
          </p:nvPr>
        </p:nvGraphicFramePr>
        <p:xfrm>
          <a:off x="6119109" y="1167536"/>
          <a:ext cx="5393715" cy="1737360"/>
        </p:xfrm>
        <a:graphic>
          <a:graphicData uri="http://schemas.openxmlformats.org/drawingml/2006/table">
            <a:tbl>
              <a:tblPr firstRow="1" bandRow="1">
                <a:tableStyleId>{5C22544A-7EE6-4342-B048-85BDC9FD1C3A}</a:tableStyleId>
              </a:tblPr>
              <a:tblGrid>
                <a:gridCol w="2657942">
                  <a:extLst>
                    <a:ext uri="{9D8B030D-6E8A-4147-A177-3AD203B41FA5}">
                      <a16:colId xmlns:a16="http://schemas.microsoft.com/office/drawing/2014/main" val="4174722556"/>
                    </a:ext>
                  </a:extLst>
                </a:gridCol>
                <a:gridCol w="1377696">
                  <a:extLst>
                    <a:ext uri="{9D8B030D-6E8A-4147-A177-3AD203B41FA5}">
                      <a16:colId xmlns:a16="http://schemas.microsoft.com/office/drawing/2014/main" val="3086165277"/>
                    </a:ext>
                  </a:extLst>
                </a:gridCol>
                <a:gridCol w="1358077">
                  <a:extLst>
                    <a:ext uri="{9D8B030D-6E8A-4147-A177-3AD203B41FA5}">
                      <a16:colId xmlns:a16="http://schemas.microsoft.com/office/drawing/2014/main" val="2723320727"/>
                    </a:ext>
                  </a:extLst>
                </a:gridCol>
              </a:tblGrid>
              <a:tr h="248419">
                <a:tc>
                  <a:txBody>
                    <a:bodyPr/>
                    <a:lstStyle/>
                    <a:p>
                      <a:r>
                        <a:rPr lang="en-GB" sz="1400" b="0" dirty="0">
                          <a:solidFill>
                            <a:schemeClr val="bg2"/>
                          </a:solidFill>
                        </a:rPr>
                        <a:t>HDV RNA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b="0" dirty="0">
                          <a:solidFill>
                            <a:schemeClr val="bg2"/>
                          </a:solidFill>
                        </a:rPr>
                        <a:t>After 12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b="0" dirty="0">
                          <a:solidFill>
                            <a:schemeClr val="bg2"/>
                          </a:solidFill>
                        </a:rPr>
                        <a:t>After 24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196394097"/>
                  </a:ext>
                </a:extLst>
              </a:tr>
              <a:tr h="347106">
                <a:tc>
                  <a:txBody>
                    <a:bodyPr/>
                    <a:lstStyle/>
                    <a:p>
                      <a:r>
                        <a:rPr lang="en-GB" sz="1400" dirty="0"/>
                        <a:t>Decline from BL, log IU/mL, median (IQR)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3.4 (2.9−3.8)</a:t>
                      </a:r>
                      <a:br>
                        <a:rPr lang="en-GB" sz="1400" dirty="0"/>
                      </a:br>
                      <a:r>
                        <a:rPr lang="en-GB" sz="1400" dirty="0"/>
                        <a:t>p&lt;0.0001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3.2 (2.5−4.0)</a:t>
                      </a:r>
                      <a:br>
                        <a:rPr lang="en-GB" sz="1400" dirty="0"/>
                      </a:br>
                      <a:r>
                        <a:rPr lang="en-GB" sz="1400" dirty="0"/>
                        <a:t>p&lt;0.0001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8114166"/>
                  </a:ext>
                </a:extLst>
              </a:tr>
              <a:tr h="248419">
                <a:tc>
                  <a:txBody>
                    <a:bodyPr/>
                    <a:lstStyle/>
                    <a:p>
                      <a:r>
                        <a:rPr lang="en-GB" sz="1400" dirty="0"/>
                        <a:t>Undetectable, 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7 (27)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11 (42)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8127319"/>
                  </a:ext>
                </a:extLst>
              </a:tr>
              <a:tr h="248419">
                <a:tc>
                  <a:txBody>
                    <a:bodyPr/>
                    <a:lstStyle/>
                    <a:p>
                      <a:r>
                        <a:rPr lang="en-GB" sz="1400" dirty="0"/>
                        <a:t>&lt;LLOQ, 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6 (23)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3 (11)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5145900"/>
                  </a:ext>
                </a:extLst>
              </a:tr>
              <a:tr h="248419">
                <a:tc>
                  <a:txBody>
                    <a:bodyPr/>
                    <a:lstStyle/>
                    <a:p>
                      <a:r>
                        <a:rPr lang="en-GB" sz="1400" dirty="0"/>
                        <a:t>&gt;2 log decline, 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25 (96)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1034370"/>
                  </a:ext>
                </a:extLst>
              </a:tr>
            </a:tbl>
          </a:graphicData>
        </a:graphic>
      </p:graphicFrame>
      <p:pic>
        <p:nvPicPr>
          <p:cNvPr id="11" name="Picture 10">
            <a:hlinkClick r:id="rId3" action="ppaction://hlinksldjump"/>
            <a:extLst>
              <a:ext uri="{FF2B5EF4-FFF2-40B4-BE49-F238E27FC236}">
                <a16:creationId xmlns:a16="http://schemas.microsoft.com/office/drawing/2014/main" id="{E5DCE4DC-5E97-4184-8D90-CBC00BC0324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8662" y="460465"/>
            <a:ext cx="361460" cy="357974"/>
          </a:xfrm>
          <a:prstGeom prst="rect">
            <a:avLst/>
          </a:prstGeom>
        </p:spPr>
      </p:pic>
    </p:spTree>
    <p:extLst>
      <p:ext uri="{BB962C8B-B14F-4D97-AF65-F5344CB8AC3E}">
        <p14:creationId xmlns:p14="http://schemas.microsoft.com/office/powerpoint/2010/main" val="40873908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Autofit/>
          </a:bodyPr>
          <a:lstStyle/>
          <a:p>
            <a:r>
              <a:rPr lang="en-US" sz="1800" dirty="0"/>
              <a:t>Analysis of HBsAg levels, isoforms, and immune complexes, HBV pregenomic RNA and HBcrAg dynamics during and after NAP-based combination therapy in the REP 301-LTF and REP 401 studies</a:t>
            </a:r>
            <a:endParaRPr lang="en-GB" sz="18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*3.5 years; </a:t>
            </a:r>
            <a:r>
              <a:rPr lang="en-US" baseline="30000" dirty="0"/>
              <a:t>†</a:t>
            </a:r>
            <a:r>
              <a:rPr lang="en-US" dirty="0"/>
              <a:t>48 weeks</a:t>
            </a:r>
            <a:r>
              <a:rPr lang="en-GB" dirty="0"/>
              <a:t/>
            </a:r>
            <a:br>
              <a:rPr lang="en-GB" dirty="0"/>
            </a:br>
            <a:r>
              <a:rPr lang="en-GB" dirty="0"/>
              <a:t>Bazinet M, et al. DILC 2020; LBP33</a:t>
            </a:r>
          </a:p>
        </p:txBody>
      </p:sp>
      <p:sp>
        <p:nvSpPr>
          <p:cNvPr id="9" name="Content Placeholder 8">
            <a:extLst>
              <a:ext uri="{FF2B5EF4-FFF2-40B4-BE49-F238E27FC236}">
                <a16:creationId xmlns:a16="http://schemas.microsoft.com/office/drawing/2014/main" id="{0060FBCE-B4AF-4ED8-8460-4FCDED7A91C5}"/>
              </a:ext>
            </a:extLst>
          </p:cNvPr>
          <p:cNvSpPr>
            <a:spLocks noGrp="1"/>
          </p:cNvSpPr>
          <p:nvPr>
            <p:ph sz="half" idx="11"/>
          </p:nvPr>
        </p:nvSpPr>
        <p:spPr>
          <a:xfrm>
            <a:off x="425752" y="1340768"/>
            <a:ext cx="4705568" cy="4622400"/>
          </a:xfrm>
        </p:spPr>
        <p:txBody>
          <a:bodyPr>
            <a:normAutofit/>
          </a:bodyPr>
          <a:lstStyle/>
          <a:p>
            <a:pPr marL="0" lvl="0" indent="0">
              <a:buClr>
                <a:srgbClr val="004B87"/>
              </a:buClr>
              <a:buNone/>
              <a:defRPr/>
            </a:pPr>
            <a:r>
              <a:rPr lang="en-US" b="1" dirty="0">
                <a:solidFill>
                  <a:srgbClr val="FFFFFF"/>
                </a:solidFill>
                <a:highlight>
                  <a:srgbClr val="004A86"/>
                </a:highlight>
                <a:latin typeface="Arial" panose="020B0604020202020204" pitchFamily="34" charset="0"/>
                <a:cs typeface="Arial" panose="020B0604020202020204" pitchFamily="34" charset="0"/>
              </a:rPr>
              <a:t>BACKGROUND &amp; AIMS</a:t>
            </a:r>
            <a:r>
              <a:rPr lang="en-US" b="1" dirty="0">
                <a:solidFill>
                  <a:srgbClr val="FFFFFF"/>
                </a:solidFill>
                <a:highlight>
                  <a:srgbClr val="FEFCFC"/>
                </a:highlight>
                <a:latin typeface="Arial" panose="020B0604020202020204" pitchFamily="34" charset="0"/>
                <a:cs typeface="Arial" panose="020B0604020202020204" pitchFamily="34" charset="0"/>
              </a:rPr>
              <a:t>​</a:t>
            </a:r>
          </a:p>
          <a:p>
            <a:pPr>
              <a:defRPr/>
            </a:pPr>
            <a:r>
              <a:rPr lang="en-US" sz="1800" dirty="0">
                <a:highlight>
                  <a:srgbClr val="FEFCFC"/>
                </a:highlight>
              </a:rPr>
              <a:t>Combined HBV outcomes after completion of NAP-based combination therapy with pegIFN and follow-up among participants in the REP 301-LTF study* and REP 401 study</a:t>
            </a:r>
            <a:r>
              <a:rPr lang="en-US" sz="1800" baseline="30000" dirty="0">
                <a:highlight>
                  <a:srgbClr val="FEFCFC"/>
                </a:highlight>
              </a:rPr>
              <a:t>†</a:t>
            </a:r>
          </a:p>
          <a:p>
            <a:pPr lvl="1">
              <a:defRPr/>
            </a:pPr>
            <a:r>
              <a:rPr lang="en-US" sz="1600" dirty="0">
                <a:highlight>
                  <a:srgbClr val="FEFCFC"/>
                </a:highlight>
              </a:rPr>
              <a:t>18/52 (35%) functional cure</a:t>
            </a:r>
          </a:p>
          <a:p>
            <a:pPr lvl="2">
              <a:defRPr/>
            </a:pPr>
            <a:r>
              <a:rPr lang="en-US" sz="1400" dirty="0">
                <a:highlight>
                  <a:srgbClr val="FEFCFC"/>
                </a:highlight>
              </a:rPr>
              <a:t>HBsAg &lt;0.05 IU/mL, HBV DNA not detected, normal ALT</a:t>
            </a:r>
          </a:p>
          <a:p>
            <a:pPr lvl="1">
              <a:defRPr/>
            </a:pPr>
            <a:r>
              <a:rPr lang="en-US" sz="1600" dirty="0">
                <a:highlight>
                  <a:srgbClr val="FEFCFC"/>
                </a:highlight>
              </a:rPr>
              <a:t>19/52 (36%) virologic control</a:t>
            </a:r>
          </a:p>
          <a:p>
            <a:pPr lvl="2">
              <a:defRPr/>
            </a:pPr>
            <a:r>
              <a:rPr lang="en-US" sz="1400" dirty="0">
                <a:highlight>
                  <a:srgbClr val="FEFCFC"/>
                </a:highlight>
              </a:rPr>
              <a:t>HBV DNA ≤ 2,000 IU/mL, normal ALT</a:t>
            </a:r>
          </a:p>
          <a:p>
            <a:pPr lvl="1">
              <a:defRPr/>
            </a:pPr>
            <a:r>
              <a:rPr lang="en-US" sz="1600" dirty="0">
                <a:highlight>
                  <a:srgbClr val="FEFCFC"/>
                </a:highlight>
              </a:rPr>
              <a:t>15/52 (29%) rebound  </a:t>
            </a:r>
          </a:p>
          <a:p>
            <a:pPr>
              <a:defRPr/>
            </a:pPr>
            <a:r>
              <a:rPr lang="en-US" sz="1800" b="1" dirty="0">
                <a:highlight>
                  <a:srgbClr val="FEFCFC"/>
                </a:highlight>
              </a:rPr>
              <a:t>AIM</a:t>
            </a:r>
            <a:r>
              <a:rPr lang="en-US" sz="1800" dirty="0">
                <a:highlight>
                  <a:srgbClr val="FEFCFC"/>
                </a:highlight>
              </a:rPr>
              <a:t>: to analyze the relationship between HBV outcome and experimental virological markers of HBV infection</a:t>
            </a:r>
            <a:endParaRPr lang="en-GB" sz="1800" dirty="0">
              <a:highlight>
                <a:srgbClr val="FEFCFC"/>
              </a:highlight>
            </a:endParaRPr>
          </a:p>
          <a:p>
            <a:endParaRPr lang="en-GB" dirty="0"/>
          </a:p>
        </p:txBody>
      </p:sp>
      <p:sp>
        <p:nvSpPr>
          <p:cNvPr id="10" name="Content Placeholder 9">
            <a:extLst>
              <a:ext uri="{FF2B5EF4-FFF2-40B4-BE49-F238E27FC236}">
                <a16:creationId xmlns:a16="http://schemas.microsoft.com/office/drawing/2014/main" id="{63C7629F-0D0D-4D69-B1C7-A9CBBAD719E8}"/>
              </a:ext>
            </a:extLst>
          </p:cNvPr>
          <p:cNvSpPr>
            <a:spLocks noGrp="1"/>
          </p:cNvSpPr>
          <p:nvPr>
            <p:ph sz="half" idx="12"/>
          </p:nvPr>
        </p:nvSpPr>
        <p:spPr>
          <a:xfrm>
            <a:off x="5297714" y="1340768"/>
            <a:ext cx="5572800" cy="5376262"/>
          </a:xfrm>
        </p:spPr>
        <p:txBody>
          <a:bodyPr>
            <a:normAutofit lnSpcReduction="10000"/>
          </a:bodyPr>
          <a:lstStyle/>
          <a:p>
            <a:pPr marL="0" lvl="0" indent="0">
              <a:spcBef>
                <a:spcPts val="480"/>
              </a:spcBef>
              <a:buClrTx/>
              <a:buNone/>
              <a:defRPr/>
            </a:pPr>
            <a:r>
              <a:rPr lang="en-GB" b="1" kern="0" dirty="0">
                <a:solidFill>
                  <a:srgbClr val="FFFFFF"/>
                </a:solidFill>
                <a:highlight>
                  <a:srgbClr val="004A86"/>
                </a:highlight>
              </a:rPr>
              <a:t>METHODS</a:t>
            </a:r>
            <a:r>
              <a:rPr lang="en-GB" sz="1800" b="1" kern="0" dirty="0">
                <a:solidFill>
                  <a:srgbClr val="FFFFFF"/>
                </a:solidFill>
                <a:highlight>
                  <a:srgbClr val="004A86"/>
                </a:highlight>
              </a:rPr>
              <a:t>​</a:t>
            </a:r>
            <a:r>
              <a:rPr lang="en-GB" sz="1800" b="1" kern="0" dirty="0">
                <a:solidFill>
                  <a:srgbClr val="FFFFFF"/>
                </a:solidFill>
              </a:rPr>
              <a:t> </a:t>
            </a:r>
          </a:p>
          <a:p>
            <a:pPr lvl="0">
              <a:spcBef>
                <a:spcPts val="480"/>
              </a:spcBef>
              <a:buClr>
                <a:srgbClr val="1D498B"/>
              </a:buClr>
              <a:defRPr/>
            </a:pPr>
            <a:r>
              <a:rPr lang="en-GB" sz="1800" dirty="0"/>
              <a:t>1,153 f</a:t>
            </a:r>
            <a:r>
              <a:rPr lang="en-US" sz="1800" dirty="0"/>
              <a:t>rozen serum samples (n=1,153) from all 52 participants in the REP 301/REP 301-LTF and REP 401 studies were assessed for experimental virological markers of HBV infection</a:t>
            </a:r>
          </a:p>
          <a:p>
            <a:pPr lvl="0">
              <a:spcBef>
                <a:spcPts val="480"/>
              </a:spcBef>
              <a:buClr>
                <a:srgbClr val="1D498B"/>
              </a:buClr>
              <a:defRPr/>
            </a:pPr>
            <a:endParaRPr lang="en-US" sz="1800" dirty="0"/>
          </a:p>
          <a:p>
            <a:pPr lvl="0">
              <a:spcBef>
                <a:spcPts val="480"/>
              </a:spcBef>
              <a:buClr>
                <a:srgbClr val="1D498B"/>
              </a:buClr>
              <a:defRPr/>
            </a:pPr>
            <a:endParaRPr lang="en-US" sz="1800" kern="0" dirty="0">
              <a:solidFill>
                <a:prstClr val="black"/>
              </a:solidFill>
            </a:endParaRPr>
          </a:p>
          <a:p>
            <a:pPr lvl="0">
              <a:spcBef>
                <a:spcPts val="480"/>
              </a:spcBef>
              <a:buClr>
                <a:srgbClr val="1D498B"/>
              </a:buClr>
              <a:defRPr/>
            </a:pPr>
            <a:endParaRPr lang="en-US" sz="1800" kern="0" dirty="0">
              <a:solidFill>
                <a:prstClr val="black"/>
              </a:solidFill>
            </a:endParaRPr>
          </a:p>
          <a:p>
            <a:pPr lvl="0">
              <a:spcBef>
                <a:spcPts val="480"/>
              </a:spcBef>
              <a:buClr>
                <a:srgbClr val="1D498B"/>
              </a:buClr>
              <a:defRPr/>
            </a:pPr>
            <a:endParaRPr lang="en-US" sz="1800" kern="0" dirty="0">
              <a:solidFill>
                <a:prstClr val="black"/>
              </a:solidFill>
            </a:endParaRPr>
          </a:p>
          <a:p>
            <a:pPr lvl="0">
              <a:spcBef>
                <a:spcPts val="480"/>
              </a:spcBef>
              <a:buClr>
                <a:srgbClr val="1D498B"/>
              </a:buClr>
              <a:defRPr/>
            </a:pPr>
            <a:endParaRPr lang="en-US" sz="1800" kern="0" dirty="0">
              <a:solidFill>
                <a:prstClr val="black"/>
              </a:solidFill>
            </a:endParaRPr>
          </a:p>
          <a:p>
            <a:pPr lvl="0">
              <a:spcBef>
                <a:spcPts val="480"/>
              </a:spcBef>
              <a:buClr>
                <a:srgbClr val="1D498B"/>
              </a:buClr>
              <a:defRPr/>
            </a:pPr>
            <a:endParaRPr lang="en-US" sz="1800" kern="0" dirty="0">
              <a:solidFill>
                <a:prstClr val="black"/>
              </a:solidFill>
            </a:endParaRPr>
          </a:p>
          <a:p>
            <a:pPr lvl="0">
              <a:spcBef>
                <a:spcPts val="480"/>
              </a:spcBef>
              <a:buClr>
                <a:srgbClr val="1D498B"/>
              </a:buClr>
              <a:defRPr/>
            </a:pPr>
            <a:endParaRPr lang="en-US" sz="1800" kern="0" dirty="0">
              <a:solidFill>
                <a:prstClr val="black"/>
              </a:solidFill>
            </a:endParaRPr>
          </a:p>
          <a:p>
            <a:pPr lvl="0">
              <a:spcBef>
                <a:spcPts val="480"/>
              </a:spcBef>
              <a:buClr>
                <a:srgbClr val="1D498B"/>
              </a:buClr>
              <a:defRPr/>
            </a:pPr>
            <a:endParaRPr lang="en-US" sz="1800" kern="0" dirty="0">
              <a:solidFill>
                <a:prstClr val="black"/>
              </a:solidFill>
            </a:endParaRPr>
          </a:p>
          <a:p>
            <a:pPr lvl="0">
              <a:spcBef>
                <a:spcPts val="480"/>
              </a:spcBef>
              <a:buClr>
                <a:srgbClr val="1D498B"/>
              </a:buClr>
              <a:defRPr/>
            </a:pPr>
            <a:endParaRPr lang="en-US" sz="1800" kern="0" dirty="0">
              <a:solidFill>
                <a:prstClr val="black"/>
              </a:solidFill>
            </a:endParaRPr>
          </a:p>
          <a:p>
            <a:pPr lvl="0">
              <a:spcBef>
                <a:spcPts val="480"/>
              </a:spcBef>
              <a:buClr>
                <a:srgbClr val="1D498B"/>
              </a:buClr>
              <a:defRPr/>
            </a:pPr>
            <a:endParaRPr lang="en-US" sz="1800" kern="0" dirty="0">
              <a:solidFill>
                <a:prstClr val="black"/>
              </a:solidFill>
            </a:endParaRPr>
          </a:p>
          <a:p>
            <a:pPr lvl="0">
              <a:spcBef>
                <a:spcPts val="480"/>
              </a:spcBef>
              <a:buClr>
                <a:srgbClr val="1D498B"/>
              </a:buClr>
              <a:defRPr/>
            </a:pPr>
            <a:r>
              <a:rPr lang="en-US" sz="1800" kern="0" dirty="0">
                <a:solidFill>
                  <a:prstClr val="black"/>
                </a:solidFill>
              </a:rPr>
              <a:t>HBsAg isoform data to be presented at a</a:t>
            </a:r>
            <a:br>
              <a:rPr lang="en-US" sz="1800" kern="0" dirty="0">
                <a:solidFill>
                  <a:prstClr val="black"/>
                </a:solidFill>
              </a:rPr>
            </a:br>
            <a:r>
              <a:rPr lang="en-US" sz="1800" kern="0" dirty="0">
                <a:solidFill>
                  <a:prstClr val="black"/>
                </a:solidFill>
              </a:rPr>
              <a:t>later date</a:t>
            </a:r>
            <a:endParaRPr lang="en-GB" sz="1800" kern="0" dirty="0">
              <a:solidFill>
                <a:prstClr val="black"/>
              </a:solidFill>
            </a:endParaRPr>
          </a:p>
          <a:p>
            <a:endParaRPr lang="en-GB" dirty="0"/>
          </a:p>
        </p:txBody>
      </p:sp>
      <p:sp>
        <p:nvSpPr>
          <p:cNvPr id="13" name="Content Placeholder 1">
            <a:extLst>
              <a:ext uri="{FF2B5EF4-FFF2-40B4-BE49-F238E27FC236}">
                <a16:creationId xmlns:a16="http://schemas.microsoft.com/office/drawing/2014/main" id="{99B29356-AB1C-47F7-80B6-954532D98EE6}"/>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6" name="Straight Connector 15">
            <a:extLst>
              <a:ext uri="{FF2B5EF4-FFF2-40B4-BE49-F238E27FC236}">
                <a16:creationId xmlns:a16="http://schemas.microsoft.com/office/drawing/2014/main" id="{05113D92-07CD-4A44-8FE6-20F41FD4DB5B}"/>
              </a:ext>
            </a:extLst>
          </p:cNvPr>
          <p:cNvCxnSpPr>
            <a:cxnSpLocks/>
          </p:cNvCxnSpPr>
          <p:nvPr/>
        </p:nvCxnSpPr>
        <p:spPr>
          <a:xfrm flipV="1">
            <a:off x="5200266" y="1341438"/>
            <a:ext cx="0" cy="4987925"/>
          </a:xfrm>
          <a:prstGeom prst="line">
            <a:avLst/>
          </a:prstGeom>
          <a:noFill/>
          <a:ln w="9525" cap="flat" cmpd="sng" algn="ctr">
            <a:solidFill>
              <a:srgbClr val="1D498B">
                <a:shade val="95000"/>
                <a:satMod val="105000"/>
              </a:srgbClr>
            </a:solidFill>
            <a:prstDash val="solid"/>
          </a:ln>
          <a:effectLst/>
        </p:spPr>
      </p:cxnSp>
      <p:sp>
        <p:nvSpPr>
          <p:cNvPr id="18" name="Rectangle 17">
            <a:extLst>
              <a:ext uri="{FF2B5EF4-FFF2-40B4-BE49-F238E27FC236}">
                <a16:creationId xmlns:a16="http://schemas.microsoft.com/office/drawing/2014/main" id="{5A0A2EB4-0521-499E-9F96-0366A294F049}"/>
              </a:ext>
            </a:extLst>
          </p:cNvPr>
          <p:cNvSpPr/>
          <p:nvPr/>
        </p:nvSpPr>
        <p:spPr>
          <a:xfrm>
            <a:off x="5625800" y="3247678"/>
            <a:ext cx="1987421" cy="498460"/>
          </a:xfrm>
          <a:prstGeom prst="rect">
            <a:avLst/>
          </a:prstGeom>
          <a:solidFill>
            <a:schemeClr val="accent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HBsAg levels</a:t>
            </a:r>
          </a:p>
        </p:txBody>
      </p:sp>
      <p:sp>
        <p:nvSpPr>
          <p:cNvPr id="19" name="Rectangle 18">
            <a:extLst>
              <a:ext uri="{FF2B5EF4-FFF2-40B4-BE49-F238E27FC236}">
                <a16:creationId xmlns:a16="http://schemas.microsoft.com/office/drawing/2014/main" id="{34620FAF-48BF-4607-8A52-197CB0A469C4}"/>
              </a:ext>
            </a:extLst>
          </p:cNvPr>
          <p:cNvSpPr/>
          <p:nvPr/>
        </p:nvSpPr>
        <p:spPr>
          <a:xfrm>
            <a:off x="8079288" y="3247678"/>
            <a:ext cx="3858015" cy="498460"/>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Abbott ARCHITECT HBsAg NEXT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(analytical sensitivity 0.005 IU/mL)</a:t>
            </a: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7FE1FE38-AD04-4923-BE8C-0F0C86B2A24E}"/>
              </a:ext>
            </a:extLst>
          </p:cNvPr>
          <p:cNvSpPr txBox="1"/>
          <p:nvPr/>
        </p:nvSpPr>
        <p:spPr>
          <a:xfrm>
            <a:off x="5638255" y="2877726"/>
            <a:ext cx="197310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Virological marker</a:t>
            </a:r>
          </a:p>
        </p:txBody>
      </p:sp>
      <p:sp>
        <p:nvSpPr>
          <p:cNvPr id="22" name="TextBox 21">
            <a:extLst>
              <a:ext uri="{FF2B5EF4-FFF2-40B4-BE49-F238E27FC236}">
                <a16:creationId xmlns:a16="http://schemas.microsoft.com/office/drawing/2014/main" id="{7B36BE36-4642-42BF-9648-8190BF3E17A9}"/>
              </a:ext>
            </a:extLst>
          </p:cNvPr>
          <p:cNvSpPr txBox="1"/>
          <p:nvPr/>
        </p:nvSpPr>
        <p:spPr>
          <a:xfrm>
            <a:off x="9446750" y="2868395"/>
            <a:ext cx="78739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Assay</a:t>
            </a:r>
          </a:p>
        </p:txBody>
      </p:sp>
      <p:sp>
        <p:nvSpPr>
          <p:cNvPr id="25" name="Rectangle 24">
            <a:extLst>
              <a:ext uri="{FF2B5EF4-FFF2-40B4-BE49-F238E27FC236}">
                <a16:creationId xmlns:a16="http://schemas.microsoft.com/office/drawing/2014/main" id="{AD923278-3D12-455E-A564-C402B53B9CB6}"/>
              </a:ext>
            </a:extLst>
          </p:cNvPr>
          <p:cNvSpPr/>
          <p:nvPr/>
        </p:nvSpPr>
        <p:spPr>
          <a:xfrm>
            <a:off x="5625800" y="3825217"/>
            <a:ext cx="1987421" cy="498460"/>
          </a:xfrm>
          <a:prstGeom prst="rect">
            <a:avLst/>
          </a:prstGeom>
          <a:solidFill>
            <a:schemeClr val="accent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err="1">
                <a:ln>
                  <a:noFill/>
                </a:ln>
                <a:solidFill>
                  <a:prstClr val="black"/>
                </a:solidFill>
                <a:effectLst/>
                <a:uLnTx/>
                <a:uFillTx/>
                <a:latin typeface="Arial" panose="020B0604020202020204"/>
                <a:ea typeface="+mn-ea"/>
                <a:cs typeface="+mn-cs"/>
              </a:rPr>
              <a:t>HBsAg</a:t>
            </a:r>
            <a:r>
              <a:rPr kumimoji="0" lang="fr-FR" sz="1600" b="0" i="0" u="none" strike="noStrike" kern="1200" cap="none" spc="0" normalizeH="0" baseline="0" noProof="0" dirty="0">
                <a:ln>
                  <a:noFill/>
                </a:ln>
                <a:solidFill>
                  <a:prstClr val="black"/>
                </a:solidFill>
                <a:effectLst/>
                <a:uLnTx/>
                <a:uFillTx/>
                <a:latin typeface="Arial" panose="020B0604020202020204"/>
                <a:ea typeface="+mn-ea"/>
                <a:cs typeface="+mn-cs"/>
              </a:rPr>
              <a:t>/anti-</a:t>
            </a:r>
            <a:r>
              <a:rPr kumimoji="0" lang="fr-FR" sz="1600" b="0" i="0" u="none" strike="noStrike" kern="1200" cap="none" spc="0" normalizeH="0" baseline="0" noProof="0" dirty="0" err="1">
                <a:ln>
                  <a:noFill/>
                </a:ln>
                <a:solidFill>
                  <a:prstClr val="black"/>
                </a:solidFill>
                <a:effectLst/>
                <a:uLnTx/>
                <a:uFillTx/>
                <a:latin typeface="Arial" panose="020B0604020202020204"/>
                <a:ea typeface="+mn-ea"/>
                <a:cs typeface="+mn-cs"/>
              </a:rPr>
              <a:t>HBs</a:t>
            </a:r>
            <a:r>
              <a:rPr kumimoji="0" lang="fr-FR" sz="1600" b="0" i="0" u="none" strike="noStrike" kern="1200" cap="none" spc="0" normalizeH="0" baseline="0" noProof="0" dirty="0">
                <a:ln>
                  <a:noFill/>
                </a:ln>
                <a:solidFill>
                  <a:prstClr val="black"/>
                </a:solidFill>
                <a:effectLst/>
                <a:uLnTx/>
                <a:uFillTx/>
                <a:latin typeface="Arial" panose="020B0604020202020204"/>
                <a:ea typeface="+mn-ea"/>
                <a:cs typeface="+mn-cs"/>
              </a:rPr>
              <a:t> 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Arial" panose="020B0604020202020204"/>
                <a:ea typeface="+mn-ea"/>
                <a:cs typeface="+mn-cs"/>
              </a:rPr>
              <a:t>(HBsAg IC)</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6" name="Rectangle 25">
            <a:extLst>
              <a:ext uri="{FF2B5EF4-FFF2-40B4-BE49-F238E27FC236}">
                <a16:creationId xmlns:a16="http://schemas.microsoft.com/office/drawing/2014/main" id="{67F60F32-4D7F-4375-BD23-381F152D870C}"/>
              </a:ext>
            </a:extLst>
          </p:cNvPr>
          <p:cNvSpPr/>
          <p:nvPr/>
        </p:nvSpPr>
        <p:spPr>
          <a:xfrm>
            <a:off x="8079288" y="3817810"/>
            <a:ext cx="3858015" cy="498460"/>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Abbott RUO assay </a:t>
            </a:r>
            <a:b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(HBsAg/anti-HBs immune complexes)</a:t>
            </a: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7" name="Rectangle 26">
            <a:extLst>
              <a:ext uri="{FF2B5EF4-FFF2-40B4-BE49-F238E27FC236}">
                <a16:creationId xmlns:a16="http://schemas.microsoft.com/office/drawing/2014/main" id="{A3F5E9CA-1A36-4CD7-BB4F-02F9D778C3DD}"/>
              </a:ext>
            </a:extLst>
          </p:cNvPr>
          <p:cNvSpPr/>
          <p:nvPr/>
        </p:nvSpPr>
        <p:spPr>
          <a:xfrm>
            <a:off x="5625800" y="4384064"/>
            <a:ext cx="1987421" cy="498460"/>
          </a:xfrm>
          <a:prstGeom prst="rect">
            <a:avLst/>
          </a:prstGeom>
          <a:solidFill>
            <a:schemeClr val="accent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HBV pgRNA</a:t>
            </a:r>
          </a:p>
        </p:txBody>
      </p:sp>
      <p:sp>
        <p:nvSpPr>
          <p:cNvPr id="28" name="Rectangle 27">
            <a:extLst>
              <a:ext uri="{FF2B5EF4-FFF2-40B4-BE49-F238E27FC236}">
                <a16:creationId xmlns:a16="http://schemas.microsoft.com/office/drawing/2014/main" id="{449DFABD-DF44-4E71-B298-5BB26E1EBFF7}"/>
              </a:ext>
            </a:extLst>
          </p:cNvPr>
          <p:cNvSpPr/>
          <p:nvPr/>
        </p:nvSpPr>
        <p:spPr>
          <a:xfrm>
            <a:off x="8079288" y="4376657"/>
            <a:ext cx="3858015" cy="498460"/>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Abbott RUO assay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(pregenomic HBV RNA)</a:t>
            </a: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6FCB8B33-848E-4396-B2B0-E7C9BF0D2320}"/>
              </a:ext>
            </a:extLst>
          </p:cNvPr>
          <p:cNvSpPr/>
          <p:nvPr/>
        </p:nvSpPr>
        <p:spPr>
          <a:xfrm>
            <a:off x="5625800" y="4942910"/>
            <a:ext cx="1987421" cy="498460"/>
          </a:xfrm>
          <a:prstGeom prst="rect">
            <a:avLst/>
          </a:prstGeom>
          <a:solidFill>
            <a:schemeClr val="accent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HBcrAg</a:t>
            </a:r>
          </a:p>
        </p:txBody>
      </p:sp>
      <p:sp>
        <p:nvSpPr>
          <p:cNvPr id="30" name="Rectangle 29">
            <a:extLst>
              <a:ext uri="{FF2B5EF4-FFF2-40B4-BE49-F238E27FC236}">
                <a16:creationId xmlns:a16="http://schemas.microsoft.com/office/drawing/2014/main" id="{15E926BE-D3CB-48AE-A78C-9E48E10BDC7A}"/>
              </a:ext>
            </a:extLst>
          </p:cNvPr>
          <p:cNvSpPr/>
          <p:nvPr/>
        </p:nvSpPr>
        <p:spPr>
          <a:xfrm>
            <a:off x="8079288" y="4935503"/>
            <a:ext cx="3858015" cy="498460"/>
          </a:xfrm>
          <a:prstGeom prst="rect">
            <a:avLst/>
          </a:prstGeom>
          <a:solidFill>
            <a:schemeClr val="accent1">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Fujirebio HBcrAg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(LLOQ 3 log</a:t>
            </a:r>
            <a:r>
              <a:rPr kumimoji="0" lang="en-US" sz="1200" b="0" i="0" u="none" strike="noStrike" kern="1200" cap="none" spc="0" normalizeH="0" baseline="-25000" noProof="0" dirty="0">
                <a:ln>
                  <a:noFill/>
                </a:ln>
                <a:solidFill>
                  <a:prstClr val="black"/>
                </a:solidFill>
                <a:effectLst/>
                <a:uLnTx/>
                <a:uFillTx/>
                <a:latin typeface="Arial" panose="020B0604020202020204"/>
                <a:ea typeface="+mn-ea"/>
                <a:cs typeface="+mn-cs"/>
              </a:rPr>
              <a:t>10</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 U/mL)</a:t>
            </a: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32" name="Straight Arrow Connector 31">
            <a:extLst>
              <a:ext uri="{FF2B5EF4-FFF2-40B4-BE49-F238E27FC236}">
                <a16:creationId xmlns:a16="http://schemas.microsoft.com/office/drawing/2014/main" id="{5FC1A54C-BA96-4F0B-9BA6-0F875934D98F}"/>
              </a:ext>
            </a:extLst>
          </p:cNvPr>
          <p:cNvCxnSpPr>
            <a:cxnSpLocks/>
            <a:stCxn id="18" idx="3"/>
            <a:endCxn id="19" idx="1"/>
          </p:cNvCxnSpPr>
          <p:nvPr/>
        </p:nvCxnSpPr>
        <p:spPr>
          <a:xfrm>
            <a:off x="7613221" y="3496908"/>
            <a:ext cx="466067"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4D7653B-E6CA-4133-ABD4-4D89942122D4}"/>
              </a:ext>
            </a:extLst>
          </p:cNvPr>
          <p:cNvCxnSpPr>
            <a:cxnSpLocks/>
            <a:stCxn id="25" idx="3"/>
            <a:endCxn id="26" idx="1"/>
          </p:cNvCxnSpPr>
          <p:nvPr/>
        </p:nvCxnSpPr>
        <p:spPr>
          <a:xfrm flipV="1">
            <a:off x="7613221" y="4067040"/>
            <a:ext cx="466067" cy="7407"/>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E781CB9-3DE8-49EA-B9CE-304A6AC790A3}"/>
              </a:ext>
            </a:extLst>
          </p:cNvPr>
          <p:cNvCxnSpPr>
            <a:cxnSpLocks/>
            <a:stCxn id="27" idx="3"/>
            <a:endCxn id="28" idx="1"/>
          </p:cNvCxnSpPr>
          <p:nvPr/>
        </p:nvCxnSpPr>
        <p:spPr>
          <a:xfrm flipV="1">
            <a:off x="7613221" y="4625887"/>
            <a:ext cx="466067" cy="7407"/>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A0636881-46B8-43F8-9CF6-5706F5052C99}"/>
              </a:ext>
            </a:extLst>
          </p:cNvPr>
          <p:cNvCxnSpPr>
            <a:cxnSpLocks/>
            <a:stCxn id="29" idx="3"/>
            <a:endCxn id="30" idx="1"/>
          </p:cNvCxnSpPr>
          <p:nvPr/>
        </p:nvCxnSpPr>
        <p:spPr>
          <a:xfrm flipV="1">
            <a:off x="7613221" y="5184733"/>
            <a:ext cx="466067" cy="7407"/>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a:hlinkClick r:id="rId3" action="ppaction://hlinksldjump"/>
            <a:extLst>
              <a:ext uri="{FF2B5EF4-FFF2-40B4-BE49-F238E27FC236}">
                <a16:creationId xmlns:a16="http://schemas.microsoft.com/office/drawing/2014/main" id="{09645E39-0723-4AA8-AA66-7E8FD935F99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8662" y="460465"/>
            <a:ext cx="361460" cy="357974"/>
          </a:xfrm>
          <a:prstGeom prst="rect">
            <a:avLst/>
          </a:prstGeom>
        </p:spPr>
      </p:pic>
    </p:spTree>
    <p:extLst>
      <p:ext uri="{BB962C8B-B14F-4D97-AF65-F5344CB8AC3E}">
        <p14:creationId xmlns:p14="http://schemas.microsoft.com/office/powerpoint/2010/main" val="23414007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Autofit/>
          </a:bodyPr>
          <a:lstStyle/>
          <a:p>
            <a:r>
              <a:rPr lang="en-US" sz="1800" dirty="0"/>
              <a:t>Analysis of HBsAg levels, isoforms, and immune complexes, HBV pregenomic RNA and HBcrAg dynamics during and after NAP-based combination therapy in the REP 301-LTF and REP 401 studies</a:t>
            </a:r>
            <a:endParaRPr lang="en-GB" sz="1800" dirty="0"/>
          </a:p>
        </p:txBody>
      </p:sp>
      <p:sp>
        <p:nvSpPr>
          <p:cNvPr id="3" name="Text Placeholder 2">
            <a:extLst>
              <a:ext uri="{FF2B5EF4-FFF2-40B4-BE49-F238E27FC236}">
                <a16:creationId xmlns:a16="http://schemas.microsoft.com/office/drawing/2014/main" id="{600D1A92-AA31-44C8-BCA2-7C3D510C4F46}"/>
              </a:ext>
            </a:extLst>
          </p:cNvPr>
          <p:cNvSpPr>
            <a:spLocks noGrp="1"/>
          </p:cNvSpPr>
          <p:nvPr>
            <p:ph type="body" sz="quarter" idx="10"/>
          </p:nvPr>
        </p:nvSpPr>
        <p:spPr/>
        <p:txBody>
          <a:bodyPr/>
          <a:lstStyle/>
          <a:p>
            <a:endParaRPr lang="en-GB" dirty="0"/>
          </a:p>
          <a:p>
            <a:r>
              <a:rPr lang="en-GB" dirty="0"/>
              <a:t>*</a:t>
            </a:r>
            <a:r>
              <a:rPr lang="en-US" dirty="0"/>
              <a:t>HBsAg IC RLU in the positive range in 30/52 participants at baseline; </a:t>
            </a:r>
            <a:br>
              <a:rPr lang="en-US" dirty="0"/>
            </a:br>
            <a:r>
              <a:rPr lang="en-US" baseline="30000" dirty="0"/>
              <a:t>†</a:t>
            </a:r>
            <a:r>
              <a:rPr lang="en-US" dirty="0"/>
              <a:t>Present in 42 participants at baseline; </a:t>
            </a:r>
            <a:r>
              <a:rPr lang="en-US" baseline="30000" dirty="0"/>
              <a:t>‡</a:t>
            </a:r>
            <a:r>
              <a:rPr lang="en-US" dirty="0"/>
              <a:t>Present in 34 participants at baseline</a:t>
            </a:r>
            <a:r>
              <a:rPr lang="en-GB" dirty="0"/>
              <a:t/>
            </a:r>
            <a:br>
              <a:rPr lang="en-GB" dirty="0"/>
            </a:br>
            <a:r>
              <a:rPr lang="en-GB" dirty="0"/>
              <a:t>Bazinet M, et al. DILC 2020; LBP33</a:t>
            </a:r>
          </a:p>
        </p:txBody>
      </p:sp>
      <p:sp>
        <p:nvSpPr>
          <p:cNvPr id="6" name="Content Placeholder 5">
            <a:extLst>
              <a:ext uri="{FF2B5EF4-FFF2-40B4-BE49-F238E27FC236}">
                <a16:creationId xmlns:a16="http://schemas.microsoft.com/office/drawing/2014/main" id="{D17004AB-9359-4443-96C8-7E10BA146A8B}"/>
              </a:ext>
            </a:extLst>
          </p:cNvPr>
          <p:cNvSpPr>
            <a:spLocks noGrp="1"/>
          </p:cNvSpPr>
          <p:nvPr>
            <p:ph sz="half" idx="11"/>
          </p:nvPr>
        </p:nvSpPr>
        <p:spPr>
          <a:xfrm>
            <a:off x="425752" y="1340767"/>
            <a:ext cx="5572800" cy="4988595"/>
          </a:xfrm>
        </p:spPr>
        <p:txBody>
          <a:bodyPr>
            <a:normAutofit/>
          </a:bodyPr>
          <a:lstStyle/>
          <a:p>
            <a:pPr marL="0" indent="0">
              <a:buNone/>
            </a:pPr>
            <a:r>
              <a:rPr lang="en-GB" sz="1800" b="1" dirty="0">
                <a:solidFill>
                  <a:srgbClr val="FFFFFF"/>
                </a:solidFill>
                <a:highlight>
                  <a:srgbClr val="004A86"/>
                </a:highlight>
                <a:latin typeface="Arial" panose="020B0604020202020204" pitchFamily="34" charset="0"/>
                <a:cs typeface="Arial" panose="020B0604020202020204" pitchFamily="34" charset="0"/>
              </a:rPr>
              <a:t>RESULTS</a:t>
            </a:r>
          </a:p>
          <a:p>
            <a:r>
              <a:rPr lang="en-US" sz="1800" b="1" dirty="0"/>
              <a:t>HBsAg</a:t>
            </a:r>
            <a:r>
              <a:rPr lang="en-US" sz="1800" dirty="0"/>
              <a:t>: all participants experiencing HBsAg loss during therapy (28/52) rapidly became negative with HBsAg NEXT</a:t>
            </a:r>
          </a:p>
          <a:p>
            <a:pPr lvl="1"/>
            <a:r>
              <a:rPr lang="en-US" sz="1600" dirty="0"/>
              <a:t>HBsAg &lt;0.005 IU/mL confirmed at the end of follow-up in 18/18 functional cure and 1/19 virologic control participants with previous</a:t>
            </a:r>
            <a:br>
              <a:rPr lang="en-US" sz="1600" dirty="0"/>
            </a:br>
            <a:r>
              <a:rPr lang="en-US" sz="1600" dirty="0"/>
              <a:t>HBsAg &lt;0.05 IU/mL</a:t>
            </a:r>
          </a:p>
          <a:p>
            <a:pPr lvl="1"/>
            <a:endParaRPr lang="en-US" sz="1600" dirty="0"/>
          </a:p>
          <a:p>
            <a:r>
              <a:rPr lang="en-US" sz="1800" b="1" dirty="0"/>
              <a:t>HBsAg IC</a:t>
            </a:r>
            <a:r>
              <a:rPr lang="en-US" sz="1800" dirty="0"/>
              <a:t>: early declines during therapy, no correlation with anti-HBs or ALT elevations</a:t>
            </a:r>
            <a:br>
              <a:rPr lang="en-US" sz="1800" dirty="0"/>
            </a:br>
            <a:r>
              <a:rPr lang="en-US" sz="1800" dirty="0"/>
              <a:t>during therapy</a:t>
            </a:r>
          </a:p>
          <a:p>
            <a:endParaRPr lang="en-US" sz="1800" dirty="0"/>
          </a:p>
          <a:p>
            <a:r>
              <a:rPr lang="en-US" sz="1800" b="1" dirty="0"/>
              <a:t>HBV pgRNA and HBcrAg</a:t>
            </a:r>
            <a:r>
              <a:rPr lang="en-US" sz="1800" dirty="0"/>
              <a:t>:</a:t>
            </a:r>
            <a:r>
              <a:rPr lang="en-US" sz="1800" b="1" dirty="0"/>
              <a:t> </a:t>
            </a:r>
            <a:r>
              <a:rPr lang="en-US" sz="1800" dirty="0"/>
              <a:t>early declines during TDF monotherapy, continual declines during combination therapy</a:t>
            </a:r>
            <a:endParaRPr lang="en-GB" sz="1400" dirty="0"/>
          </a:p>
        </p:txBody>
      </p:sp>
      <p:sp>
        <p:nvSpPr>
          <p:cNvPr id="7" name="Content Placeholder 6">
            <a:extLst>
              <a:ext uri="{FF2B5EF4-FFF2-40B4-BE49-F238E27FC236}">
                <a16:creationId xmlns:a16="http://schemas.microsoft.com/office/drawing/2014/main" id="{7F6935FE-60EF-4801-ABCA-260DAF7FBA6A}"/>
              </a:ext>
            </a:extLst>
          </p:cNvPr>
          <p:cNvSpPr>
            <a:spLocks noGrp="1"/>
          </p:cNvSpPr>
          <p:nvPr>
            <p:ph sz="half" idx="12"/>
          </p:nvPr>
        </p:nvSpPr>
        <p:spPr>
          <a:xfrm>
            <a:off x="6157890" y="1173022"/>
            <a:ext cx="5767679" cy="5517233"/>
          </a:xfrm>
        </p:spPr>
        <p:txBody>
          <a:bodyPr>
            <a:normAutofit lnSpcReduction="10000"/>
          </a:bodyPr>
          <a:lstStyle/>
          <a:p>
            <a:r>
              <a:rPr lang="en-GB" sz="1800" b="1" dirty="0"/>
              <a:t>HBsAg IC, pgRNA, HBcrAg</a:t>
            </a:r>
          </a:p>
          <a:p>
            <a:endParaRPr lang="en-GB" sz="1800" b="1" dirty="0"/>
          </a:p>
          <a:p>
            <a:endParaRPr lang="en-GB" sz="1800" b="1" dirty="0"/>
          </a:p>
          <a:p>
            <a:endParaRPr lang="en-GB" sz="1800" b="1" dirty="0"/>
          </a:p>
          <a:p>
            <a:endParaRPr lang="en-GB" sz="1800" b="1" dirty="0"/>
          </a:p>
          <a:p>
            <a:endParaRPr lang="en-GB" sz="1800" b="1" dirty="0"/>
          </a:p>
          <a:p>
            <a:endParaRPr lang="en-GB" sz="1800" b="1" dirty="0"/>
          </a:p>
          <a:p>
            <a:endParaRPr lang="en-GB" sz="1800" b="1" dirty="0"/>
          </a:p>
          <a:p>
            <a:pPr marL="0" indent="0">
              <a:buNone/>
            </a:pPr>
            <a:endParaRPr lang="en-GB" sz="1800" b="1" dirty="0">
              <a:solidFill>
                <a:srgbClr val="FFFFFF"/>
              </a:solidFill>
              <a:highlight>
                <a:srgbClr val="004A86"/>
              </a:highlight>
              <a:latin typeface="Arial" panose="020B0604020202020204" pitchFamily="34" charset="0"/>
              <a:cs typeface="Arial" panose="020B0604020202020204" pitchFamily="34" charset="0"/>
            </a:endParaRPr>
          </a:p>
          <a:p>
            <a:pPr marL="0" indent="0">
              <a:buNone/>
            </a:pPr>
            <a:endParaRPr lang="en-GB" sz="1800" b="1" dirty="0">
              <a:solidFill>
                <a:srgbClr val="FFFFFF"/>
              </a:solidFill>
              <a:highlight>
                <a:srgbClr val="004A86"/>
              </a:highlight>
              <a:latin typeface="Arial" panose="020B0604020202020204" pitchFamily="34" charset="0"/>
              <a:cs typeface="Arial" panose="020B0604020202020204" pitchFamily="34" charset="0"/>
            </a:endParaRPr>
          </a:p>
          <a:p>
            <a:pPr marL="0" indent="0">
              <a:buNone/>
            </a:pPr>
            <a:r>
              <a:rPr lang="en-GB" sz="1800" b="1" dirty="0">
                <a:solidFill>
                  <a:srgbClr val="FFFFFF"/>
                </a:solidFill>
                <a:highlight>
                  <a:srgbClr val="004A86"/>
                </a:highlight>
                <a:latin typeface="Arial" panose="020B0604020202020204" pitchFamily="34" charset="0"/>
                <a:cs typeface="Arial" panose="020B0604020202020204" pitchFamily="34" charset="0"/>
              </a:rPr>
              <a:t>CONCLUSION</a:t>
            </a:r>
          </a:p>
          <a:p>
            <a:r>
              <a:rPr lang="en-US" sz="1800" dirty="0"/>
              <a:t>Functional HBV cure following NAP-based combination therapy is profound</a:t>
            </a:r>
          </a:p>
          <a:p>
            <a:pPr lvl="1"/>
            <a:r>
              <a:rPr lang="en-US" sz="1600" dirty="0"/>
              <a:t>HBsAg &lt;0.005 IU/mL; HBV RNA </a:t>
            </a:r>
            <a:r>
              <a:rPr lang="en-US" sz="1600" u="sng" dirty="0"/>
              <a:t>AND</a:t>
            </a:r>
            <a:r>
              <a:rPr lang="en-US" sz="1600" dirty="0"/>
              <a:t> HBcrAg &lt;LLOQ</a:t>
            </a:r>
          </a:p>
          <a:p>
            <a:r>
              <a:rPr lang="en-US" sz="1800" dirty="0"/>
              <a:t>NEXT negativity and the absence of HBsAg IC RLUs in the positive range at the end of follow-up </a:t>
            </a:r>
            <a:br>
              <a:rPr lang="en-US" sz="1800" dirty="0"/>
            </a:br>
            <a:r>
              <a:rPr lang="en-US" sz="1800" dirty="0"/>
              <a:t>in FC participants suggests efficient </a:t>
            </a:r>
            <a:br>
              <a:rPr lang="en-US" sz="1800" dirty="0"/>
            </a:br>
            <a:r>
              <a:rPr lang="en-US" sz="1800" dirty="0"/>
              <a:t>reduction in integrated HBV DNA</a:t>
            </a:r>
            <a:endParaRPr lang="en-GB" sz="1800" dirty="0"/>
          </a:p>
        </p:txBody>
      </p:sp>
      <p:cxnSp>
        <p:nvCxnSpPr>
          <p:cNvPr id="31" name="Straight Connector 30">
            <a:extLst>
              <a:ext uri="{FF2B5EF4-FFF2-40B4-BE49-F238E27FC236}">
                <a16:creationId xmlns:a16="http://schemas.microsoft.com/office/drawing/2014/main" id="{84195516-4F5A-4B30-B196-9CFABD0CE2D2}"/>
              </a:ext>
            </a:extLst>
          </p:cNvPr>
          <p:cNvCxnSpPr>
            <a:cxnSpLocks/>
          </p:cNvCxnSpPr>
          <p:nvPr/>
        </p:nvCxnSpPr>
        <p:spPr>
          <a:xfrm flipH="1">
            <a:off x="6096001" y="4173956"/>
            <a:ext cx="5767696" cy="0"/>
          </a:xfrm>
          <a:prstGeom prst="line">
            <a:avLst/>
          </a:prstGeom>
          <a:noFill/>
          <a:ln w="9525" cap="flat" cmpd="sng" algn="ctr">
            <a:solidFill>
              <a:srgbClr val="1D498B">
                <a:shade val="95000"/>
                <a:satMod val="105000"/>
              </a:srgbClr>
            </a:solidFill>
            <a:prstDash val="solid"/>
          </a:ln>
          <a:effectLst/>
        </p:spPr>
      </p:cxnSp>
      <p:cxnSp>
        <p:nvCxnSpPr>
          <p:cNvPr id="12" name="Straight Connector 11">
            <a:extLst>
              <a:ext uri="{FF2B5EF4-FFF2-40B4-BE49-F238E27FC236}">
                <a16:creationId xmlns:a16="http://schemas.microsoft.com/office/drawing/2014/main" id="{5EDE397E-AFA6-4F3E-8D71-492161E58D28}"/>
              </a:ext>
            </a:extLst>
          </p:cNvPr>
          <p:cNvCxnSpPr>
            <a:cxnSpLocks/>
          </p:cNvCxnSpPr>
          <p:nvPr/>
        </p:nvCxnSpPr>
        <p:spPr>
          <a:xfrm flipV="1">
            <a:off x="6096000" y="3553097"/>
            <a:ext cx="0" cy="2926835"/>
          </a:xfrm>
          <a:prstGeom prst="line">
            <a:avLst/>
          </a:prstGeom>
          <a:noFill/>
          <a:ln w="9525" cap="flat" cmpd="sng" algn="ctr">
            <a:solidFill>
              <a:srgbClr val="1D498B">
                <a:shade val="95000"/>
                <a:satMod val="105000"/>
              </a:srgbClr>
            </a:solidFill>
            <a:prstDash val="solid"/>
          </a:ln>
          <a:effectLst/>
        </p:spPr>
      </p:cxnSp>
      <p:graphicFrame>
        <p:nvGraphicFramePr>
          <p:cNvPr id="9" name="Table 9">
            <a:extLst>
              <a:ext uri="{FF2B5EF4-FFF2-40B4-BE49-F238E27FC236}">
                <a16:creationId xmlns:a16="http://schemas.microsoft.com/office/drawing/2014/main" id="{BBEC3D89-6113-4950-AAE1-E87D80C6F0D5}"/>
              </a:ext>
            </a:extLst>
          </p:cNvPr>
          <p:cNvGraphicFramePr>
            <a:graphicFrameLocks noGrp="1"/>
          </p:cNvGraphicFramePr>
          <p:nvPr>
            <p:extLst>
              <p:ext uri="{D42A27DB-BD31-4B8C-83A1-F6EECF244321}">
                <p14:modId xmlns:p14="http://schemas.microsoft.com/office/powerpoint/2010/main" val="623318621"/>
              </p:ext>
            </p:extLst>
          </p:nvPr>
        </p:nvGraphicFramePr>
        <p:xfrm>
          <a:off x="6237106" y="1547926"/>
          <a:ext cx="5572800" cy="2560320"/>
        </p:xfrm>
        <a:graphic>
          <a:graphicData uri="http://schemas.openxmlformats.org/drawingml/2006/table">
            <a:tbl>
              <a:tblPr firstRow="1" bandRow="1">
                <a:tableStyleId>{5C22544A-7EE6-4342-B048-85BDC9FD1C3A}</a:tableStyleId>
              </a:tblPr>
              <a:tblGrid>
                <a:gridCol w="2944543">
                  <a:extLst>
                    <a:ext uri="{9D8B030D-6E8A-4147-A177-3AD203B41FA5}">
                      <a16:colId xmlns:a16="http://schemas.microsoft.com/office/drawing/2014/main" val="802025838"/>
                    </a:ext>
                  </a:extLst>
                </a:gridCol>
                <a:gridCol w="836023">
                  <a:extLst>
                    <a:ext uri="{9D8B030D-6E8A-4147-A177-3AD203B41FA5}">
                      <a16:colId xmlns:a16="http://schemas.microsoft.com/office/drawing/2014/main" val="3783502300"/>
                    </a:ext>
                  </a:extLst>
                </a:gridCol>
                <a:gridCol w="770708">
                  <a:extLst>
                    <a:ext uri="{9D8B030D-6E8A-4147-A177-3AD203B41FA5}">
                      <a16:colId xmlns:a16="http://schemas.microsoft.com/office/drawing/2014/main" val="3185591364"/>
                    </a:ext>
                  </a:extLst>
                </a:gridCol>
                <a:gridCol w="1021526">
                  <a:extLst>
                    <a:ext uri="{9D8B030D-6E8A-4147-A177-3AD203B41FA5}">
                      <a16:colId xmlns:a16="http://schemas.microsoft.com/office/drawing/2014/main" val="3077976726"/>
                    </a:ext>
                  </a:extLst>
                </a:gridCol>
              </a:tblGrid>
              <a:tr h="264634">
                <a:tc rowSpan="2">
                  <a:txBody>
                    <a:bodyPr/>
                    <a:lstStyle/>
                    <a:p>
                      <a:r>
                        <a:rPr lang="en-GB" sz="1400" b="0" dirty="0">
                          <a:solidFill>
                            <a:schemeClr val="bg1"/>
                          </a:solidFill>
                        </a:rPr>
                        <a:t>Marker</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gridSpan="3">
                  <a:txBody>
                    <a:bodyPr/>
                    <a:lstStyle/>
                    <a:p>
                      <a:pPr algn="ctr"/>
                      <a:r>
                        <a:rPr lang="en-GB" sz="1400" b="0" dirty="0">
                          <a:solidFill>
                            <a:schemeClr val="bg1"/>
                          </a:solidFill>
                        </a:rPr>
                        <a:t>Proportion of patients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en-GB" sz="16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en-GB" sz="16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530995865"/>
                  </a:ext>
                </a:extLst>
              </a:tr>
              <a:tr h="264634">
                <a:tc vMerge="1">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400" dirty="0"/>
                        <a:t>FC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400" dirty="0"/>
                        <a:t>VC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1400" dirty="0"/>
                        <a:t>Rebound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854861776"/>
                  </a:ext>
                </a:extLst>
              </a:tr>
              <a:tr h="449877">
                <a:tc>
                  <a:txBody>
                    <a:bodyPr/>
                    <a:lstStyle/>
                    <a:p>
                      <a:r>
                        <a:rPr lang="en-GB" sz="1400" b="0" dirty="0">
                          <a:solidFill>
                            <a:schemeClr val="tx1"/>
                          </a:solidFill>
                        </a:rPr>
                        <a:t>HBsAg &lt;0.005 IU/mL at end of follow-up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0" dirty="0">
                          <a:solidFill>
                            <a:schemeClr val="tx1"/>
                          </a:solidFill>
                        </a:rPr>
                        <a:t>18/18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0" dirty="0">
                          <a:solidFill>
                            <a:schemeClr val="tx1"/>
                          </a:solidFill>
                        </a:rPr>
                        <a:t>1/19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0" dirty="0">
                          <a:solidFill>
                            <a:schemeClr val="tx1"/>
                          </a:solidFill>
                        </a:rPr>
                        <a:t>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8808963"/>
                  </a:ext>
                </a:extLst>
              </a:tr>
              <a:tr h="264634">
                <a:tc>
                  <a:txBody>
                    <a:bodyPr/>
                    <a:lstStyle/>
                    <a:p>
                      <a:r>
                        <a:rPr lang="en-GB" sz="1400" dirty="0"/>
                        <a:t>HBsAg IC RLU+ at follow-up*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5/19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5358175"/>
                  </a:ext>
                </a:extLst>
              </a:tr>
              <a:tr h="264634">
                <a:tc>
                  <a:txBody>
                    <a:bodyPr/>
                    <a:lstStyle/>
                    <a:p>
                      <a:r>
                        <a:rPr lang="en-GB" sz="1400" dirty="0"/>
                        <a:t>pgRNA</a:t>
                      </a:r>
                      <a:r>
                        <a:rPr lang="en-US" sz="1400" baseline="30000" dirty="0"/>
                        <a:t>† </a:t>
                      </a:r>
                      <a:r>
                        <a:rPr lang="en-US" sz="1400" baseline="0" dirty="0"/>
                        <a:t>loss on therapy</a:t>
                      </a:r>
                      <a:endParaRPr lang="en-GB" sz="14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5/14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5/16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948399"/>
                  </a:ext>
                </a:extLst>
              </a:tr>
              <a:tr h="264634">
                <a:tc>
                  <a:txBody>
                    <a:bodyPr/>
                    <a:lstStyle/>
                    <a:p>
                      <a:r>
                        <a:rPr lang="en-GB" sz="1400" dirty="0"/>
                        <a:t>HBcrAg</a:t>
                      </a:r>
                      <a:r>
                        <a:rPr lang="en-US" sz="1400" baseline="30000" dirty="0"/>
                        <a:t>‡ </a:t>
                      </a:r>
                      <a:r>
                        <a:rPr lang="en-US" sz="1400" kern="1200" dirty="0">
                          <a:solidFill>
                            <a:schemeClr val="dk1"/>
                          </a:solidFill>
                          <a:effectLst/>
                          <a:latin typeface="+mn-lt"/>
                          <a:ea typeface="+mn-ea"/>
                          <a:cs typeface="+mn-cs"/>
                        </a:rPr>
                        <a:t>&lt;LLOQ on therapy </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7/15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3/10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8204302"/>
                  </a:ext>
                </a:extLst>
              </a:tr>
              <a:tr h="449877">
                <a:tc>
                  <a:txBody>
                    <a:bodyPr/>
                    <a:lstStyle/>
                    <a:p>
                      <a:r>
                        <a:rPr lang="en-GB" sz="1400" dirty="0"/>
                        <a:t>pgRNA </a:t>
                      </a:r>
                      <a:r>
                        <a:rPr lang="en-GB" sz="1400" u="sng" dirty="0"/>
                        <a:t>AND</a:t>
                      </a:r>
                      <a:r>
                        <a:rPr lang="en-GB" sz="1400" dirty="0"/>
                        <a:t> HBcrAg &gt;LLOQ at end of follow-up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0" dirty="0">
                          <a:solidFill>
                            <a:schemeClr val="tx1"/>
                          </a:solidFill>
                        </a:rPr>
                        <a:t>0</a:t>
                      </a:r>
                      <a:r>
                        <a:rPr lang="en-GB" sz="1400"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15/19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13/15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1054821"/>
                  </a:ext>
                </a:extLst>
              </a:tr>
            </a:tbl>
          </a:graphicData>
        </a:graphic>
      </p:graphicFrame>
      <p:pic>
        <p:nvPicPr>
          <p:cNvPr id="11" name="Picture 10">
            <a:hlinkClick r:id="rId3" action="ppaction://hlinksldjump"/>
            <a:extLst>
              <a:ext uri="{FF2B5EF4-FFF2-40B4-BE49-F238E27FC236}">
                <a16:creationId xmlns:a16="http://schemas.microsoft.com/office/drawing/2014/main" id="{436E9670-026B-4B7B-A57B-D5EDA550C7E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8662" y="460465"/>
            <a:ext cx="361460" cy="357974"/>
          </a:xfrm>
          <a:prstGeom prst="rect">
            <a:avLst/>
          </a:prstGeom>
        </p:spPr>
      </p:pic>
    </p:spTree>
    <p:extLst>
      <p:ext uri="{BB962C8B-B14F-4D97-AF65-F5344CB8AC3E}">
        <p14:creationId xmlns:p14="http://schemas.microsoft.com/office/powerpoint/2010/main" val="31121626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3" y="1340769"/>
            <a:ext cx="5125960" cy="4622400"/>
          </a:xfrm>
        </p:spPr>
        <p:txBody>
          <a:bodyPr/>
          <a:lstStyle/>
          <a:p>
            <a:pPr marL="0" indent="0">
              <a:buNone/>
            </a:pPr>
            <a:r>
              <a:rPr lang="en-US" sz="1800" b="1" dirty="0">
                <a:solidFill>
                  <a:schemeClr val="bg1"/>
                </a:solidFill>
                <a:highlight>
                  <a:srgbClr val="004A86"/>
                </a:highlight>
              </a:rPr>
              <a:t>BACKGROUND &amp; AIMS</a:t>
            </a:r>
            <a:r>
              <a:rPr lang="en-US" sz="1800" dirty="0"/>
              <a:t> </a:t>
            </a:r>
          </a:p>
          <a:p>
            <a:r>
              <a:rPr lang="en-GB" sz="1800" dirty="0"/>
              <a:t>RNAi therapy with JNJ-3989 silences HBV RNA transcripts from episomal cccDNA and integrated HBV DNA</a:t>
            </a:r>
          </a:p>
          <a:p>
            <a:r>
              <a:rPr lang="en-GB" sz="1800" dirty="0"/>
              <a:t>In a Phase 2a study in patients with CHB (AROHBV1001), treatment with JNJ-3989 </a:t>
            </a:r>
            <a:br>
              <a:rPr lang="en-GB" sz="1800" dirty="0"/>
            </a:br>
            <a:r>
              <a:rPr lang="en-GB" sz="1800" dirty="0"/>
              <a:t>(3 monthly doses 25–400 mg) + an NA demonstrated antiviral activity with reductions in serum viral parameters</a:t>
            </a:r>
            <a:r>
              <a:rPr lang="en-GB" sz="1800" baseline="30000" dirty="0"/>
              <a:t>1</a:t>
            </a:r>
            <a:r>
              <a:rPr lang="en-GB" sz="1800" dirty="0"/>
              <a:t> </a:t>
            </a:r>
          </a:p>
          <a:p>
            <a:r>
              <a:rPr lang="en-GB" sz="1800" b="1" dirty="0"/>
              <a:t>AIM</a:t>
            </a:r>
            <a:r>
              <a:rPr lang="en-GB" sz="1800" dirty="0"/>
              <a:t>: to evaluate 9-month follow-up data for patients from AROHBV1001 treated with ≥100 mg JNJ-3989</a:t>
            </a:r>
          </a:p>
        </p:txBody>
      </p:sp>
      <p:sp>
        <p:nvSpPr>
          <p:cNvPr id="10" name="Content Placeholder 9">
            <a:extLst>
              <a:ext uri="{FF2B5EF4-FFF2-40B4-BE49-F238E27FC236}">
                <a16:creationId xmlns:a16="http://schemas.microsoft.com/office/drawing/2014/main" id="{4CCE48D7-5BEF-410B-8984-D5FC7E81995E}"/>
              </a:ext>
            </a:extLst>
          </p:cNvPr>
          <p:cNvSpPr>
            <a:spLocks noGrp="1"/>
          </p:cNvSpPr>
          <p:nvPr>
            <p:ph sz="half" idx="2"/>
          </p:nvPr>
        </p:nvSpPr>
        <p:spPr>
          <a:xfrm>
            <a:off x="6221187" y="1337583"/>
            <a:ext cx="5365976" cy="5501582"/>
          </a:xfrm>
        </p:spPr>
        <p:txBody>
          <a:bodyPr/>
          <a:lstStyle/>
          <a:p>
            <a:pPr marL="0" indent="0">
              <a:buNone/>
            </a:pPr>
            <a:r>
              <a:rPr lang="en-GB" sz="1800" b="1" dirty="0">
                <a:solidFill>
                  <a:schemeClr val="bg1"/>
                </a:solidFill>
                <a:highlight>
                  <a:srgbClr val="004A86"/>
                </a:highlight>
              </a:rPr>
              <a:t>METHODS</a:t>
            </a:r>
          </a:p>
          <a:p>
            <a:r>
              <a:rPr lang="en-GB" sz="1800" dirty="0"/>
              <a:t>40* HBeAg+ or HBeAg-, NA‑experienced or -naïve CHB patients received sc JNJ-3989 100, 200, 300 or 400 mg on Days 1, 27 and 57</a:t>
            </a:r>
          </a:p>
          <a:p>
            <a:r>
              <a:rPr lang="en-GB" sz="1800" dirty="0"/>
              <a:t>All patients received an NA on Day 1 and continued throughout the study</a:t>
            </a:r>
          </a:p>
          <a:p>
            <a:r>
              <a:rPr lang="en-GB" sz="1800" dirty="0"/>
              <a:t>Safety and viral parameters were assessed</a:t>
            </a:r>
          </a:p>
          <a:p>
            <a:pPr lvl="1"/>
            <a:r>
              <a:rPr lang="en-GB" sz="1600" dirty="0"/>
              <a:t>Viral parameters: HBsAg, HBeAg, HBV DNA, HBV RNA, HBcrAg</a:t>
            </a:r>
          </a:p>
          <a:p>
            <a:r>
              <a:rPr lang="en-GB" sz="1800" dirty="0"/>
              <a:t>For all parameters, sustained suppression was defined as a ≥1.0 log</a:t>
            </a:r>
            <a:r>
              <a:rPr lang="en-GB" sz="1800" baseline="-25000" dirty="0"/>
              <a:t>10</a:t>
            </a:r>
            <a:r>
              <a:rPr lang="en-GB" sz="1800" dirty="0"/>
              <a:t> reduction from Day 1 or a value &lt;LLOQ at Day 336</a:t>
            </a:r>
          </a:p>
          <a:p>
            <a:pPr lvl="1"/>
            <a:r>
              <a:rPr lang="en-GB" sz="1600" dirty="0"/>
              <a:t>~9 months after last dose of JNJ-3989</a:t>
            </a: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565333" cy="769620"/>
          </a:xfrm>
        </p:spPr>
        <p:txBody>
          <a:bodyPr>
            <a:noAutofit/>
          </a:bodyPr>
          <a:lstStyle/>
          <a:p>
            <a:r>
              <a:rPr lang="en-GB" sz="2000" dirty="0"/>
              <a:t>Short-term treatment with RNAi therapy, JNJ-3989, results in sustained HBsAg suppression in patients with chronic hepatitis B receiving nucleos(t)ide analogue treatment</a:t>
            </a:r>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fr-FR" dirty="0"/>
              <a:t>*8 patients per cohort with the exception of those receiving 300 mg JNJ-3989 (n=16)</a:t>
            </a:r>
          </a:p>
          <a:p>
            <a:r>
              <a:rPr lang="fr-FR" dirty="0"/>
              <a:t>1. Gane EJ, et al. AASLD 2019. Presentation no. 0696</a:t>
            </a:r>
          </a:p>
          <a:p>
            <a:r>
              <a:rPr lang="fr-FR" dirty="0"/>
              <a:t>Gane EJ, et al. DILC 2020; GS10</a:t>
            </a:r>
          </a:p>
        </p:txBody>
      </p:sp>
      <p:cxnSp>
        <p:nvCxnSpPr>
          <p:cNvPr id="39" name="Straight Connector 38">
            <a:extLst>
              <a:ext uri="{FF2B5EF4-FFF2-40B4-BE49-F238E27FC236}">
                <a16:creationId xmlns:a16="http://schemas.microsoft.com/office/drawing/2014/main" id="{F302DD53-0F85-41B9-9BD1-FF09EDA0F149}"/>
              </a:ext>
            </a:extLst>
          </p:cNvPr>
          <p:cNvCxnSpPr>
            <a:cxnSpLocks/>
          </p:cNvCxnSpPr>
          <p:nvPr/>
        </p:nvCxnSpPr>
        <p:spPr>
          <a:xfrm>
            <a:off x="6096000" y="1338263"/>
            <a:ext cx="0" cy="49911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a:hlinkClick r:id="rId3" action="ppaction://hlinksldjump"/>
            <a:extLst>
              <a:ext uri="{FF2B5EF4-FFF2-40B4-BE49-F238E27FC236}">
                <a16:creationId xmlns:a16="http://schemas.microsoft.com/office/drawing/2014/main" id="{EF5A4079-E47F-4A6C-84C8-C6C69EB3D27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8662" y="460465"/>
            <a:ext cx="361460" cy="357974"/>
          </a:xfrm>
          <a:prstGeom prst="rect">
            <a:avLst/>
          </a:prstGeom>
        </p:spPr>
      </p:pic>
    </p:spTree>
    <p:extLst>
      <p:ext uri="{BB962C8B-B14F-4D97-AF65-F5344CB8AC3E}">
        <p14:creationId xmlns:p14="http://schemas.microsoft.com/office/powerpoint/2010/main" val="1254924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2" y="1330113"/>
            <a:ext cx="5795429" cy="4892821"/>
          </a:xfrm>
        </p:spPr>
        <p:txBody>
          <a:bodyPr/>
          <a:lstStyle/>
          <a:p>
            <a:pPr marL="0" indent="0">
              <a:buNone/>
            </a:pPr>
            <a:r>
              <a:rPr lang="en-US" sz="1800" b="1" dirty="0">
                <a:solidFill>
                  <a:schemeClr val="bg1"/>
                </a:solidFill>
                <a:highlight>
                  <a:srgbClr val="004A86"/>
                </a:highlight>
              </a:rPr>
              <a:t>RESULTS</a:t>
            </a:r>
          </a:p>
          <a:p>
            <a:r>
              <a:rPr lang="en-GB" sz="1800" dirty="0"/>
              <a:t>Patient demographics:</a:t>
            </a:r>
          </a:p>
          <a:p>
            <a:pPr lvl="1"/>
            <a:r>
              <a:rPr lang="en-GB" sz="1600" dirty="0"/>
              <a:t>73% male; 85% Asian; median age 45 years*;</a:t>
            </a:r>
            <a:br>
              <a:rPr lang="en-GB" sz="1600" dirty="0"/>
            </a:br>
            <a:r>
              <a:rPr lang="en-GB" sz="1600" dirty="0"/>
              <a:t>65% HBeAg-; 80% NA-experienced</a:t>
            </a:r>
          </a:p>
          <a:p>
            <a:r>
              <a:rPr lang="en-GB" sz="1800" dirty="0"/>
              <a:t>No deaths, treatment discontinuations or drug-related SAEs</a:t>
            </a:r>
          </a:p>
          <a:p>
            <a:pPr lvl="1"/>
            <a:r>
              <a:rPr lang="en-GB" sz="1600" dirty="0"/>
              <a:t>Most common drug-related AEs were mild injection site AEs (17.5%)</a:t>
            </a:r>
            <a:endParaRPr lang="en-US" sz="1600" dirty="0"/>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547048" cy="769620"/>
          </a:xfrm>
        </p:spPr>
        <p:txBody>
          <a:bodyPr>
            <a:noAutofit/>
          </a:bodyPr>
          <a:lstStyle/>
          <a:p>
            <a:r>
              <a:rPr lang="en-GB" sz="2000" dirty="0">
                <a:solidFill>
                  <a:srgbClr val="FFFFFF"/>
                </a:solidFill>
              </a:rPr>
              <a:t>Short-term treatment with RNAi therapy, JNJ-3989, results in sustained HBsAg suppression in patients with chronic hepatitis B receiving nucleos(t)ide analogue treatment</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da-DK" dirty="0"/>
              <a:t>*Range 26−66 years</a:t>
            </a:r>
          </a:p>
          <a:p>
            <a:r>
              <a:rPr lang="da-DK" dirty="0"/>
              <a:t>Gane EJ, et al. DILC 2020; GS10</a:t>
            </a:r>
          </a:p>
        </p:txBody>
      </p:sp>
      <p:sp>
        <p:nvSpPr>
          <p:cNvPr id="78" name="Content Placeholder 9">
            <a:extLst>
              <a:ext uri="{FF2B5EF4-FFF2-40B4-BE49-F238E27FC236}">
                <a16:creationId xmlns:a16="http://schemas.microsoft.com/office/drawing/2014/main" id="{B8629D75-F701-41DC-B3C9-499D64AF03AF}"/>
              </a:ext>
            </a:extLst>
          </p:cNvPr>
          <p:cNvSpPr>
            <a:spLocks noGrp="1"/>
          </p:cNvSpPr>
          <p:nvPr>
            <p:ph sz="half" idx="2"/>
          </p:nvPr>
        </p:nvSpPr>
        <p:spPr>
          <a:xfrm>
            <a:off x="424810" y="4923312"/>
            <a:ext cx="11162354" cy="1892531"/>
          </a:xfrm>
        </p:spPr>
        <p:txBody>
          <a:bodyPr/>
          <a:lstStyle/>
          <a:p>
            <a:pPr marL="0" indent="0">
              <a:buNone/>
            </a:pPr>
            <a:r>
              <a:rPr lang="en-GB" sz="1800" b="1" dirty="0">
                <a:solidFill>
                  <a:schemeClr val="bg1"/>
                </a:solidFill>
                <a:highlight>
                  <a:srgbClr val="004A86"/>
                </a:highlight>
              </a:rPr>
              <a:t>CONCLUSION</a:t>
            </a:r>
          </a:p>
          <a:p>
            <a:r>
              <a:rPr lang="en-GB" sz="1800" dirty="0"/>
              <a:t>JNJ-3989 (100–400 mg) with an NA was well tolerated in patients with CHB </a:t>
            </a:r>
          </a:p>
          <a:p>
            <a:r>
              <a:rPr lang="en-GB" sz="1800" dirty="0"/>
              <a:t>A ≥1.0 log</a:t>
            </a:r>
            <a:r>
              <a:rPr lang="en-GB" sz="1800" baseline="-25000" dirty="0"/>
              <a:t>10</a:t>
            </a:r>
            <a:r>
              <a:rPr lang="en-GB" sz="1800" dirty="0"/>
              <a:t> reduction in HBsAg at nadir was achieved in 98% of patients</a:t>
            </a:r>
          </a:p>
          <a:p>
            <a:r>
              <a:rPr lang="en-GB" sz="1800" dirty="0"/>
              <a:t>A subset of patients had sustained HBsAg suppression ~9 months after the last RNAi dose</a:t>
            </a:r>
          </a:p>
          <a:p>
            <a:pPr lvl="1"/>
            <a:r>
              <a:rPr lang="en-GB" sz="1600" dirty="0"/>
              <a:t>Studies of longer term dual therapy and triple therapy including a CAM are underway</a:t>
            </a:r>
          </a:p>
        </p:txBody>
      </p:sp>
      <p:graphicFrame>
        <p:nvGraphicFramePr>
          <p:cNvPr id="3" name="Table 5">
            <a:extLst>
              <a:ext uri="{FF2B5EF4-FFF2-40B4-BE49-F238E27FC236}">
                <a16:creationId xmlns:a16="http://schemas.microsoft.com/office/drawing/2014/main" id="{09F409A6-5302-4CE3-AE7B-900FAD2396BD}"/>
              </a:ext>
            </a:extLst>
          </p:cNvPr>
          <p:cNvGraphicFramePr>
            <a:graphicFrameLocks noGrp="1"/>
          </p:cNvGraphicFramePr>
          <p:nvPr/>
        </p:nvGraphicFramePr>
        <p:xfrm>
          <a:off x="471710" y="3849675"/>
          <a:ext cx="5424109" cy="914400"/>
        </p:xfrm>
        <a:graphic>
          <a:graphicData uri="http://schemas.openxmlformats.org/drawingml/2006/table">
            <a:tbl>
              <a:tblPr firstRow="1" bandRow="1">
                <a:tableStyleId>{5C22544A-7EE6-4342-B048-85BDC9FD1C3A}</a:tableStyleId>
              </a:tblPr>
              <a:tblGrid>
                <a:gridCol w="1814290">
                  <a:extLst>
                    <a:ext uri="{9D8B030D-6E8A-4147-A177-3AD203B41FA5}">
                      <a16:colId xmlns:a16="http://schemas.microsoft.com/office/drawing/2014/main" val="1029970358"/>
                    </a:ext>
                  </a:extLst>
                </a:gridCol>
                <a:gridCol w="866573">
                  <a:extLst>
                    <a:ext uri="{9D8B030D-6E8A-4147-A177-3AD203B41FA5}">
                      <a16:colId xmlns:a16="http://schemas.microsoft.com/office/drawing/2014/main" val="2538363613"/>
                    </a:ext>
                  </a:extLst>
                </a:gridCol>
                <a:gridCol w="1008184">
                  <a:extLst>
                    <a:ext uri="{9D8B030D-6E8A-4147-A177-3AD203B41FA5}">
                      <a16:colId xmlns:a16="http://schemas.microsoft.com/office/drawing/2014/main" val="3817032148"/>
                    </a:ext>
                  </a:extLst>
                </a:gridCol>
                <a:gridCol w="902677">
                  <a:extLst>
                    <a:ext uri="{9D8B030D-6E8A-4147-A177-3AD203B41FA5}">
                      <a16:colId xmlns:a16="http://schemas.microsoft.com/office/drawing/2014/main" val="2272952951"/>
                    </a:ext>
                  </a:extLst>
                </a:gridCol>
                <a:gridCol w="832385">
                  <a:extLst>
                    <a:ext uri="{9D8B030D-6E8A-4147-A177-3AD203B41FA5}">
                      <a16:colId xmlns:a16="http://schemas.microsoft.com/office/drawing/2014/main" val="2784353536"/>
                    </a:ext>
                  </a:extLst>
                </a:gridCol>
              </a:tblGrid>
              <a:tr h="207215">
                <a:tc>
                  <a:txBody>
                    <a:bodyPr/>
                    <a:lstStyle/>
                    <a:p>
                      <a:r>
                        <a:rPr lang="en-GB" sz="1050" dirty="0"/>
                        <a:t>JNJ-3989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050" dirty="0"/>
                        <a:t>100 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050" dirty="0"/>
                        <a:t>200 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050" dirty="0"/>
                        <a:t>300 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050" dirty="0"/>
                        <a:t>400 mg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822122172"/>
                  </a:ext>
                </a:extLst>
              </a:tr>
              <a:tr h="207215">
                <a:tc>
                  <a:txBody>
                    <a:bodyPr/>
                    <a:lstStyle/>
                    <a:p>
                      <a:r>
                        <a:rPr lang="en-GB" sz="1050" dirty="0"/>
                        <a:t>Mean (SE) HBsAg nadir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dirty="0"/>
                        <a:t>1.72 (0.18)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dirty="0"/>
                        <a:t>1.79 (0.14)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dirty="0"/>
                        <a:t>2.04 (0.20)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dirty="0"/>
                        <a:t>1.90 (0.18)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4440356"/>
                  </a:ext>
                </a:extLst>
              </a:tr>
              <a:tr h="287799">
                <a:tc>
                  <a:txBody>
                    <a:bodyPr/>
                    <a:lstStyle/>
                    <a:p>
                      <a:r>
                        <a:rPr lang="en-GB" sz="1050" dirty="0"/>
                        <a:t>≥1.0 log</a:t>
                      </a:r>
                      <a:r>
                        <a:rPr lang="en-GB" sz="1050" baseline="-25000" dirty="0"/>
                        <a:t>10</a:t>
                      </a:r>
                      <a:r>
                        <a:rPr lang="en-GB" sz="1050" dirty="0"/>
                        <a:t> HBsAg reduction at nadir from Day 1, 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GB" sz="1050" dirty="0"/>
                        <a:t>39 (98)</a:t>
                      </a:r>
                    </a:p>
                    <a:p>
                      <a:pPr algn="ctr"/>
                      <a:r>
                        <a:rPr lang="en-GB" sz="1050" dirty="0"/>
                        <a:t>(range 1.11–3.77)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679637690"/>
                  </a:ext>
                </a:extLst>
              </a:tr>
            </a:tbl>
          </a:graphicData>
        </a:graphic>
      </p:graphicFrame>
      <p:grpSp>
        <p:nvGrpSpPr>
          <p:cNvPr id="10" name="Group 9">
            <a:extLst>
              <a:ext uri="{FF2B5EF4-FFF2-40B4-BE49-F238E27FC236}">
                <a16:creationId xmlns:a16="http://schemas.microsoft.com/office/drawing/2014/main" id="{8109C89D-57BB-42B4-A641-2BF01FB71299}"/>
              </a:ext>
            </a:extLst>
          </p:cNvPr>
          <p:cNvGrpSpPr/>
          <p:nvPr/>
        </p:nvGrpSpPr>
        <p:grpSpPr>
          <a:xfrm>
            <a:off x="6449200" y="1304986"/>
            <a:ext cx="5376913" cy="2878002"/>
            <a:chOff x="6768837" y="1447995"/>
            <a:chExt cx="5560855" cy="3189320"/>
          </a:xfrm>
        </p:grpSpPr>
        <p:pic>
          <p:nvPicPr>
            <p:cNvPr id="12" name="Picture 11">
              <a:extLst>
                <a:ext uri="{FF2B5EF4-FFF2-40B4-BE49-F238E27FC236}">
                  <a16:creationId xmlns:a16="http://schemas.microsoft.com/office/drawing/2014/main" id="{EC002295-72C5-465E-9D0B-D49662647D9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768837" y="1447995"/>
              <a:ext cx="4203963" cy="3189320"/>
            </a:xfrm>
            <a:prstGeom prst="rect">
              <a:avLst/>
            </a:prstGeom>
            <a:noFill/>
          </p:spPr>
        </p:pic>
        <p:sp>
          <p:nvSpPr>
            <p:cNvPr id="7" name="TextBox 6">
              <a:extLst>
                <a:ext uri="{FF2B5EF4-FFF2-40B4-BE49-F238E27FC236}">
                  <a16:creationId xmlns:a16="http://schemas.microsoft.com/office/drawing/2014/main" id="{E3D46C20-7D97-4B72-9AAC-BA53727C116E}"/>
                </a:ext>
              </a:extLst>
            </p:cNvPr>
            <p:cNvSpPr txBox="1"/>
            <p:nvPr/>
          </p:nvSpPr>
          <p:spPr>
            <a:xfrm>
              <a:off x="10024923" y="3453758"/>
              <a:ext cx="2167077" cy="40928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a:ea typeface="+mn-ea"/>
                  <a:cs typeface="+mn-cs"/>
                </a:rPr>
                <a:t>Mean (SE; range) HBsAg decline: </a:t>
              </a:r>
              <a:br>
                <a:rPr kumimoji="0" lang="en-GB" sz="900" b="1"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900" b="1" i="0" u="none" strike="noStrike" kern="1200" cap="none" spc="0" normalizeH="0" baseline="0" noProof="0" dirty="0">
                  <a:ln>
                    <a:noFill/>
                  </a:ln>
                  <a:solidFill>
                    <a:prstClr val="black"/>
                  </a:solidFill>
                  <a:effectLst/>
                  <a:uLnTx/>
                  <a:uFillTx/>
                  <a:latin typeface="Arial" panose="020B0604020202020204"/>
                  <a:ea typeface="+mn-ea"/>
                  <a:cs typeface="+mn-cs"/>
                </a:rPr>
                <a:t>1.74 (0.77; 1.00–3.38)</a:t>
              </a:r>
            </a:p>
          </p:txBody>
        </p:sp>
        <p:sp>
          <p:nvSpPr>
            <p:cNvPr id="16" name="TextBox 15">
              <a:extLst>
                <a:ext uri="{FF2B5EF4-FFF2-40B4-BE49-F238E27FC236}">
                  <a16:creationId xmlns:a16="http://schemas.microsoft.com/office/drawing/2014/main" id="{7CE3DC33-4D94-4173-A91B-8DF210F7E5BB}"/>
                </a:ext>
              </a:extLst>
            </p:cNvPr>
            <p:cNvSpPr txBox="1"/>
            <p:nvPr/>
          </p:nvSpPr>
          <p:spPr>
            <a:xfrm>
              <a:off x="10162615" y="2487555"/>
              <a:ext cx="2167077" cy="40928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a:ea typeface="+mn-ea"/>
                  <a:cs typeface="+mn-cs"/>
                </a:rPr>
                <a:t>Mean (SE; range) HBsAg decline: </a:t>
              </a:r>
              <a:br>
                <a:rPr kumimoji="0" lang="en-GB" sz="900" b="1"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900" b="1" i="0" u="none" strike="noStrike" kern="1200" cap="none" spc="0" normalizeH="0" baseline="0" noProof="0" dirty="0">
                  <a:ln>
                    <a:noFill/>
                  </a:ln>
                  <a:solidFill>
                    <a:prstClr val="black"/>
                  </a:solidFill>
                  <a:effectLst/>
                  <a:uLnTx/>
                  <a:uFillTx/>
                  <a:latin typeface="Arial" panose="020B0604020202020204"/>
                  <a:ea typeface="+mn-ea"/>
                  <a:cs typeface="+mn-cs"/>
                </a:rPr>
                <a:t>0.61 (0.06; 0.15–0.96)</a:t>
              </a:r>
            </a:p>
          </p:txBody>
        </p:sp>
      </p:grpSp>
      <p:sp>
        <p:nvSpPr>
          <p:cNvPr id="8" name="Rectangle 7">
            <a:extLst>
              <a:ext uri="{FF2B5EF4-FFF2-40B4-BE49-F238E27FC236}">
                <a16:creationId xmlns:a16="http://schemas.microsoft.com/office/drawing/2014/main" id="{52D9D392-3ED5-4E95-81D6-558E05CF283C}"/>
              </a:ext>
            </a:extLst>
          </p:cNvPr>
          <p:cNvSpPr/>
          <p:nvPr/>
        </p:nvSpPr>
        <p:spPr>
          <a:xfrm>
            <a:off x="6095999" y="3996206"/>
            <a:ext cx="5624291" cy="92333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Sustained suppression of HBV RNA, HBeAg and HBcrAg was seen in 58%, 64% and 42% of patients with available data, respectively</a:t>
            </a:r>
          </a:p>
        </p:txBody>
      </p:sp>
      <p:cxnSp>
        <p:nvCxnSpPr>
          <p:cNvPr id="20" name="Straight Connector 19">
            <a:extLst>
              <a:ext uri="{FF2B5EF4-FFF2-40B4-BE49-F238E27FC236}">
                <a16:creationId xmlns:a16="http://schemas.microsoft.com/office/drawing/2014/main" id="{BB5F1F45-F7EB-4523-8765-87832E3C0CC8}"/>
              </a:ext>
            </a:extLst>
          </p:cNvPr>
          <p:cNvCxnSpPr>
            <a:cxnSpLocks/>
          </p:cNvCxnSpPr>
          <p:nvPr/>
        </p:nvCxnSpPr>
        <p:spPr>
          <a:xfrm>
            <a:off x="424810" y="4919536"/>
            <a:ext cx="1134268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38A1A3D-3E31-431A-8A69-6228E1BB2301}"/>
              </a:ext>
            </a:extLst>
          </p:cNvPr>
          <p:cNvSpPr txBox="1"/>
          <p:nvPr/>
        </p:nvSpPr>
        <p:spPr>
          <a:xfrm>
            <a:off x="7152286" y="1041489"/>
            <a:ext cx="3361818"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Mean change in HBsAg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by sustained suppression off therapy</a:t>
            </a:r>
          </a:p>
        </p:txBody>
      </p:sp>
      <p:pic>
        <p:nvPicPr>
          <p:cNvPr id="17" name="Picture 16">
            <a:hlinkClick r:id="rId4" action="ppaction://hlinksldjump"/>
            <a:extLst>
              <a:ext uri="{FF2B5EF4-FFF2-40B4-BE49-F238E27FC236}">
                <a16:creationId xmlns:a16="http://schemas.microsoft.com/office/drawing/2014/main" id="{77D3C46B-FED5-44AD-A3F0-FEACCF7B20BE}"/>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8662" y="460465"/>
            <a:ext cx="361460" cy="357974"/>
          </a:xfrm>
          <a:prstGeom prst="rect">
            <a:avLst/>
          </a:prstGeom>
        </p:spPr>
      </p:pic>
    </p:spTree>
    <p:extLst>
      <p:ext uri="{BB962C8B-B14F-4D97-AF65-F5344CB8AC3E}">
        <p14:creationId xmlns:p14="http://schemas.microsoft.com/office/powerpoint/2010/main" val="3557145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07D37E-AD84-4D62-B1E7-063D6CF0E040}"/>
              </a:ext>
            </a:extLst>
          </p:cNvPr>
          <p:cNvSpPr>
            <a:spLocks noGrp="1"/>
          </p:cNvSpPr>
          <p:nvPr>
            <p:ph type="title"/>
          </p:nvPr>
        </p:nvSpPr>
        <p:spPr/>
        <p:txBody>
          <a:bodyPr/>
          <a:lstStyle/>
          <a:p>
            <a:r>
              <a:rPr lang="en-GB" dirty="0"/>
              <a:t>Contents</a:t>
            </a:r>
          </a:p>
        </p:txBody>
      </p:sp>
      <p:sp>
        <p:nvSpPr>
          <p:cNvPr id="6" name="Text Placeholder 5">
            <a:extLst>
              <a:ext uri="{FF2B5EF4-FFF2-40B4-BE49-F238E27FC236}">
                <a16:creationId xmlns:a16="http://schemas.microsoft.com/office/drawing/2014/main" id="{6BAF401A-216F-4956-B1D7-28A56A19DDE3}"/>
              </a:ext>
            </a:extLst>
          </p:cNvPr>
          <p:cNvSpPr>
            <a:spLocks noGrp="1"/>
          </p:cNvSpPr>
          <p:nvPr>
            <p:ph type="body" sz="quarter" idx="10"/>
          </p:nvPr>
        </p:nvSpPr>
        <p:spPr/>
        <p:txBody>
          <a:bodyPr/>
          <a:lstStyle/>
          <a:p>
            <a:endParaRPr lang="en-GB" dirty="0"/>
          </a:p>
        </p:txBody>
      </p:sp>
      <p:graphicFrame>
        <p:nvGraphicFramePr>
          <p:cNvPr id="10" name="Content Placeholder 10">
            <a:extLst>
              <a:ext uri="{FF2B5EF4-FFF2-40B4-BE49-F238E27FC236}">
                <a16:creationId xmlns:a16="http://schemas.microsoft.com/office/drawing/2014/main" id="{40A0A34C-C012-44D6-AED4-BB1974E60A02}"/>
              </a:ext>
            </a:extLst>
          </p:cNvPr>
          <p:cNvGraphicFramePr>
            <a:graphicFrameLocks/>
          </p:cNvGraphicFramePr>
          <p:nvPr>
            <p:extLst>
              <p:ext uri="{D42A27DB-BD31-4B8C-83A1-F6EECF244321}">
                <p14:modId xmlns:p14="http://schemas.microsoft.com/office/powerpoint/2010/main" val="3698151221"/>
              </p:ext>
            </p:extLst>
          </p:nvPr>
        </p:nvGraphicFramePr>
        <p:xfrm>
          <a:off x="604837" y="1546129"/>
          <a:ext cx="10982325" cy="1198246"/>
        </p:xfrm>
        <a:graphic>
          <a:graphicData uri="http://schemas.openxmlformats.org/drawingml/2006/table">
            <a:tbl>
              <a:tblPr firstRow="1" bandRow="1">
                <a:tableStyleId>{5C22544A-7EE6-4342-B048-85BDC9FD1C3A}</a:tableStyleId>
              </a:tblPr>
              <a:tblGrid>
                <a:gridCol w="819776">
                  <a:extLst>
                    <a:ext uri="{9D8B030D-6E8A-4147-A177-3AD203B41FA5}">
                      <a16:colId xmlns:a16="http://schemas.microsoft.com/office/drawing/2014/main" val="20001"/>
                    </a:ext>
                  </a:extLst>
                </a:gridCol>
                <a:gridCol w="10162549">
                  <a:extLst>
                    <a:ext uri="{9D8B030D-6E8A-4147-A177-3AD203B41FA5}">
                      <a16:colId xmlns:a16="http://schemas.microsoft.com/office/drawing/2014/main" val="20002"/>
                    </a:ext>
                  </a:extLst>
                </a:gridCol>
              </a:tblGrid>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j-lt"/>
                          <a:cs typeface="Arial" panose="020B0604020202020204" pitchFamily="34" charset="0"/>
                        </a:rPr>
                        <a:t>5. HCV: long-term management</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06500">
                <a:tc>
                  <a:txBody>
                    <a:bodyPr/>
                    <a:lstStyle/>
                    <a:p>
                      <a:pPr marL="36000" algn="l" fontAlgn="t"/>
                      <a:r>
                        <a:rPr lang="en-GB" sz="1400" b="0" i="0" u="none" strike="noStrike" dirty="0">
                          <a:solidFill>
                            <a:srgbClr val="000000"/>
                          </a:solidFill>
                          <a:effectLst/>
                          <a:latin typeface="+mj-lt"/>
                        </a:rPr>
                        <a:t>GS13</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tx2">
                          <a:lumMod val="20000"/>
                          <a:lumOff val="80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Profiling of routine serum parameters and AFP evolution in cirrhosis following HCV eradication for stratification of HCC risk: a trajectory clustering analysis from the ANRS CO12 CirVir cohort</a:t>
                      </a:r>
                    </a:p>
                  </a:txBody>
                  <a:tcPr marL="4763" marR="4763" marT="4763" marB="0" anchor="ctr">
                    <a:lnL w="6350" cap="flat" cmpd="sng" algn="ctr">
                      <a:solidFill>
                        <a:schemeClr val="tx2">
                          <a:lumMod val="20000"/>
                          <a:lumOff val="80000"/>
                        </a:schemeClr>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310111515"/>
                  </a:ext>
                </a:extLst>
              </a:tr>
              <a:tr h="206500">
                <a:tc>
                  <a:txBody>
                    <a:bodyPr/>
                    <a:lstStyle/>
                    <a:p>
                      <a:pPr marL="36000" algn="l" fontAlgn="t"/>
                      <a:r>
                        <a:rPr lang="en-GB" sz="1400" b="0" i="0" u="none" strike="noStrike" dirty="0">
                          <a:solidFill>
                            <a:srgbClr val="000000"/>
                          </a:solidFill>
                          <a:effectLst/>
                          <a:latin typeface="+mj-lt"/>
                        </a:rPr>
                        <a:t>AS156</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Virological characterization of patients with chronic hepatitis C and failure to a </a:t>
                      </a:r>
                      <a:r>
                        <a:rPr lang="en-GB" sz="1400" b="0" i="0" u="none" strike="noStrike" dirty="0" err="1">
                          <a:solidFill>
                            <a:srgbClr val="000000"/>
                          </a:solidFill>
                          <a:effectLst/>
                          <a:latin typeface="+mj-lt"/>
                        </a:rPr>
                        <a:t>glecaprevir</a:t>
                      </a:r>
                      <a:r>
                        <a:rPr lang="en-GB" sz="1400" b="0" i="0" u="none" strike="noStrike" dirty="0">
                          <a:solidFill>
                            <a:srgbClr val="000000"/>
                          </a:solidFill>
                          <a:effectLst/>
                          <a:latin typeface="+mj-lt"/>
                        </a:rPr>
                        <a:t>/</a:t>
                      </a:r>
                      <a:r>
                        <a:rPr lang="en-GB" sz="1400" b="0" i="0" u="none" strike="noStrike" dirty="0" err="1">
                          <a:solidFill>
                            <a:srgbClr val="000000"/>
                          </a:solidFill>
                          <a:effectLst/>
                          <a:latin typeface="+mj-lt"/>
                        </a:rPr>
                        <a:t>pibrentasvir</a:t>
                      </a:r>
                      <a:r>
                        <a:rPr lang="en-GB" sz="1400" b="0" i="0" u="none" strike="noStrike" dirty="0">
                          <a:solidFill>
                            <a:srgbClr val="000000"/>
                          </a:solidFill>
                          <a:effectLst/>
                          <a:latin typeface="+mj-lt"/>
                        </a:rPr>
                        <a:t> or </a:t>
                      </a:r>
                      <a:r>
                        <a:rPr lang="en-GB" sz="1400" b="0" i="0" u="none" strike="noStrike" dirty="0" err="1">
                          <a:solidFill>
                            <a:srgbClr val="000000"/>
                          </a:solidFill>
                          <a:effectLst/>
                          <a:latin typeface="+mj-lt"/>
                        </a:rPr>
                        <a:t>voxilaprevir</a:t>
                      </a:r>
                      <a:r>
                        <a:rPr lang="en-GB" sz="1400" b="0" i="0" u="none" strike="noStrike" dirty="0">
                          <a:solidFill>
                            <a:srgbClr val="000000"/>
                          </a:solidFill>
                          <a:effectLst/>
                          <a:latin typeface="+mj-lt"/>
                        </a:rPr>
                        <a:t>/</a:t>
                      </a:r>
                      <a:r>
                        <a:rPr lang="en-GB" sz="1400" b="0" i="0" u="none" strike="noStrike" dirty="0" err="1">
                          <a:solidFill>
                            <a:srgbClr val="000000"/>
                          </a:solidFill>
                          <a:effectLst/>
                          <a:latin typeface="+mj-lt"/>
                        </a:rPr>
                        <a:t>velpatasvir</a:t>
                      </a:r>
                      <a:r>
                        <a:rPr lang="en-GB" sz="1400" b="0" i="0" u="none" strike="noStrike" dirty="0">
                          <a:solidFill>
                            <a:srgbClr val="000000"/>
                          </a:solidFill>
                          <a:effectLst/>
                          <a:latin typeface="+mj-lt"/>
                        </a:rPr>
                        <a:t>/sofosbuvir treatment in the international SHARED collaboration</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513826353"/>
                  </a:ext>
                </a:extLst>
              </a:tr>
            </a:tbl>
          </a:graphicData>
        </a:graphic>
      </p:graphicFrame>
      <p:sp>
        <p:nvSpPr>
          <p:cNvPr id="14" name="TextBox 8">
            <a:hlinkClick r:id="rId3" action="ppaction://hlinksldjump"/>
            <a:extLst>
              <a:ext uri="{FF2B5EF4-FFF2-40B4-BE49-F238E27FC236}">
                <a16:creationId xmlns:a16="http://schemas.microsoft.com/office/drawing/2014/main" id="{C44840FD-9450-40B8-875E-DBBD82A384DB}"/>
              </a:ext>
            </a:extLst>
          </p:cNvPr>
          <p:cNvSpPr txBox="1">
            <a:spLocks/>
          </p:cNvSpPr>
          <p:nvPr/>
        </p:nvSpPr>
        <p:spPr>
          <a:xfrm>
            <a:off x="4241317" y="5115348"/>
            <a:ext cx="3709361" cy="576000"/>
          </a:xfrm>
          <a:prstGeom prst="rect">
            <a:avLst/>
          </a:prstGeom>
          <a:noFill/>
          <a:ln w="28575">
            <a:solidFill>
              <a:srgbClr val="004A86"/>
            </a:solidFill>
          </a:ln>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ysClr val="windowText" lastClr="000000"/>
                </a:solidFill>
                <a:effectLst/>
                <a:uLnTx/>
                <a:uFillTx/>
                <a:latin typeface="Arial" panose="020B0604020202020204"/>
                <a:ea typeface="+mn-ea"/>
                <a:cs typeface="+mn-cs"/>
              </a:rPr>
              <a:t>Click here to skip to this section</a:t>
            </a:r>
          </a:p>
        </p:txBody>
      </p:sp>
      <p:sp>
        <p:nvSpPr>
          <p:cNvPr id="15" name="TextBox 8">
            <a:hlinkClick r:id="rId4" action="ppaction://hlinksldjump"/>
            <a:extLst>
              <a:ext uri="{FF2B5EF4-FFF2-40B4-BE49-F238E27FC236}">
                <a16:creationId xmlns:a16="http://schemas.microsoft.com/office/drawing/2014/main" id="{20F92DAC-2D7A-4E61-A883-233DF814FCA5}"/>
              </a:ext>
            </a:extLst>
          </p:cNvPr>
          <p:cNvSpPr txBox="1">
            <a:spLocks/>
          </p:cNvSpPr>
          <p:nvPr/>
        </p:nvSpPr>
        <p:spPr>
          <a:xfrm>
            <a:off x="4325190" y="2974506"/>
            <a:ext cx="3709361" cy="576000"/>
          </a:xfrm>
          <a:prstGeom prst="rect">
            <a:avLst/>
          </a:prstGeom>
          <a:noFill/>
          <a:ln w="28575">
            <a:solidFill>
              <a:srgbClr val="004A86"/>
            </a:solidFill>
          </a:ln>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ysClr val="windowText" lastClr="000000"/>
                </a:solidFill>
                <a:effectLst/>
                <a:uLnTx/>
                <a:uFillTx/>
                <a:latin typeface="Arial" panose="020B0604020202020204"/>
                <a:ea typeface="+mn-ea"/>
                <a:cs typeface="+mn-cs"/>
              </a:rPr>
              <a:t>Click here to skip to this section</a:t>
            </a:r>
          </a:p>
        </p:txBody>
      </p:sp>
      <p:graphicFrame>
        <p:nvGraphicFramePr>
          <p:cNvPr id="9" name="Content Placeholder 10">
            <a:extLst>
              <a:ext uri="{FF2B5EF4-FFF2-40B4-BE49-F238E27FC236}">
                <a16:creationId xmlns:a16="http://schemas.microsoft.com/office/drawing/2014/main" id="{F4578887-CB91-4946-A809-7E9885DE23F4}"/>
              </a:ext>
            </a:extLst>
          </p:cNvPr>
          <p:cNvGraphicFramePr>
            <a:graphicFrameLocks/>
          </p:cNvGraphicFramePr>
          <p:nvPr>
            <p:extLst>
              <p:ext uri="{D42A27DB-BD31-4B8C-83A1-F6EECF244321}">
                <p14:modId xmlns:p14="http://schemas.microsoft.com/office/powerpoint/2010/main" val="4033063820"/>
              </p:ext>
            </p:extLst>
          </p:nvPr>
        </p:nvGraphicFramePr>
        <p:xfrm>
          <a:off x="604836" y="3778000"/>
          <a:ext cx="10982325" cy="1145280"/>
        </p:xfrm>
        <a:graphic>
          <a:graphicData uri="http://schemas.openxmlformats.org/drawingml/2006/table">
            <a:tbl>
              <a:tblPr firstRow="1" bandRow="1">
                <a:tableStyleId>{5C22544A-7EE6-4342-B048-85BDC9FD1C3A}</a:tableStyleId>
              </a:tblPr>
              <a:tblGrid>
                <a:gridCol w="819776">
                  <a:extLst>
                    <a:ext uri="{9D8B030D-6E8A-4147-A177-3AD203B41FA5}">
                      <a16:colId xmlns:a16="http://schemas.microsoft.com/office/drawing/2014/main" val="20001"/>
                    </a:ext>
                  </a:extLst>
                </a:gridCol>
                <a:gridCol w="10162549">
                  <a:extLst>
                    <a:ext uri="{9D8B030D-6E8A-4147-A177-3AD203B41FA5}">
                      <a16:colId xmlns:a16="http://schemas.microsoft.com/office/drawing/2014/main" val="20002"/>
                    </a:ext>
                  </a:extLst>
                </a:gridCol>
              </a:tblGrid>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j-lt"/>
                          <a:cs typeface="Arial" panose="020B0604020202020204" pitchFamily="34" charset="0"/>
                        </a:rPr>
                        <a:t>6. Viral hepatitis A, B, C, D, E: virology</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70000">
                <a:tc>
                  <a:txBody>
                    <a:bodyPr/>
                    <a:lstStyle/>
                    <a:p>
                      <a:pPr marL="36000" algn="l" fontAlgn="t"/>
                      <a:r>
                        <a:rPr lang="en-GB" sz="1400" b="0" i="0" u="none" strike="noStrike" dirty="0">
                          <a:solidFill>
                            <a:srgbClr val="000000"/>
                          </a:solidFill>
                          <a:effectLst/>
                          <a:latin typeface="+mj-lt"/>
                        </a:rPr>
                        <a:t>SAT357</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Hepatitis B virus core protein variants observed in a first-in-human placebo-controlled study of a core protein inhibitor</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310111515"/>
                  </a:ext>
                </a:extLst>
              </a:tr>
              <a:tr h="270000">
                <a:tc>
                  <a:txBody>
                    <a:bodyPr/>
                    <a:lstStyle/>
                    <a:p>
                      <a:pPr marL="36000" algn="l" fontAlgn="t"/>
                      <a:r>
                        <a:rPr lang="en-GB" sz="1400" b="0" i="0" u="none" strike="noStrike" dirty="0">
                          <a:solidFill>
                            <a:srgbClr val="000000"/>
                          </a:solidFill>
                          <a:effectLst/>
                          <a:latin typeface="+mj-lt"/>
                        </a:rPr>
                        <a:t>SAT376</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Targeting hepatitis B virus with CRISPR/Cas9 approach</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513826353"/>
                  </a:ext>
                </a:extLst>
              </a:tr>
              <a:tr h="270000">
                <a:tc>
                  <a:txBody>
                    <a:bodyPr/>
                    <a:lstStyle/>
                    <a:p>
                      <a:pPr marL="36000" algn="l" fontAlgn="t"/>
                      <a:r>
                        <a:rPr lang="en-GB" sz="1400" b="0" i="0" u="none" strike="noStrike" dirty="0">
                          <a:solidFill>
                            <a:srgbClr val="000000"/>
                          </a:solidFill>
                          <a:effectLst/>
                          <a:latin typeface="+mj-lt"/>
                        </a:rPr>
                        <a:t>SAT379</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Delineating HBV transcripts from integrated viral DNA using target enrichment and long read sequencing</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664464548"/>
                  </a:ext>
                </a:extLst>
              </a:tr>
            </a:tbl>
          </a:graphicData>
        </a:graphic>
      </p:graphicFrame>
    </p:spTree>
    <p:extLst>
      <p:ext uri="{BB962C8B-B14F-4D97-AF65-F5344CB8AC3E}">
        <p14:creationId xmlns:p14="http://schemas.microsoft.com/office/powerpoint/2010/main" val="11237778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2" y="1340769"/>
            <a:ext cx="5545059" cy="4622400"/>
          </a:xfrm>
        </p:spPr>
        <p:txBody>
          <a:bodyPr/>
          <a:lstStyle/>
          <a:p>
            <a:pPr marL="0" indent="0">
              <a:buNone/>
            </a:pPr>
            <a:r>
              <a:rPr lang="en-US" b="1" dirty="0">
                <a:solidFill>
                  <a:schemeClr val="bg1"/>
                </a:solidFill>
                <a:highlight>
                  <a:srgbClr val="004A86"/>
                </a:highlight>
              </a:rPr>
              <a:t>BACKGROUND &amp; AIMS</a:t>
            </a:r>
            <a:r>
              <a:rPr lang="en-US" dirty="0"/>
              <a:t> </a:t>
            </a:r>
          </a:p>
          <a:p>
            <a:r>
              <a:rPr lang="en-GB" dirty="0"/>
              <a:t>HBsAg loss is considered the marker of functional cure in CHB</a:t>
            </a:r>
          </a:p>
          <a:p>
            <a:pPr lvl="1"/>
            <a:r>
              <a:rPr lang="en-GB" dirty="0"/>
              <a:t>Currently approved therapeutics lack direct mechanisms for HBsAg reduction</a:t>
            </a:r>
          </a:p>
          <a:p>
            <a:r>
              <a:rPr lang="en-GB" dirty="0"/>
              <a:t>STOPS reduce HBsAg </a:t>
            </a:r>
            <a:r>
              <a:rPr lang="en-GB" i="1" dirty="0"/>
              <a:t>in vitro </a:t>
            </a:r>
            <a:r>
              <a:rPr lang="en-GB" dirty="0"/>
              <a:t>and are structurally similar to NAPs</a:t>
            </a:r>
          </a:p>
          <a:p>
            <a:pPr lvl="1"/>
            <a:r>
              <a:rPr lang="en-GB" dirty="0"/>
              <a:t>Exhibit 20–100-fold improvements in potency over clinical stage NAPs </a:t>
            </a:r>
          </a:p>
          <a:p>
            <a:r>
              <a:rPr lang="en-GB" b="1" dirty="0"/>
              <a:t>AIM</a:t>
            </a:r>
            <a:r>
              <a:rPr lang="en-GB" dirty="0"/>
              <a:t>: to identify the mechanism for enhanced potency by investigating the structural features necessary for STOPS antiviral activity via modifications of sequence, length and chemistry</a:t>
            </a:r>
          </a:p>
        </p:txBody>
      </p:sp>
      <p:sp>
        <p:nvSpPr>
          <p:cNvPr id="10" name="Content Placeholder 9">
            <a:extLst>
              <a:ext uri="{FF2B5EF4-FFF2-40B4-BE49-F238E27FC236}">
                <a16:creationId xmlns:a16="http://schemas.microsoft.com/office/drawing/2014/main" id="{4CCE48D7-5BEF-410B-8984-D5FC7E81995E}"/>
              </a:ext>
            </a:extLst>
          </p:cNvPr>
          <p:cNvSpPr>
            <a:spLocks noGrp="1"/>
          </p:cNvSpPr>
          <p:nvPr>
            <p:ph sz="half" idx="2"/>
          </p:nvPr>
        </p:nvSpPr>
        <p:spPr>
          <a:xfrm>
            <a:off x="6054937" y="1337583"/>
            <a:ext cx="5365976" cy="5501582"/>
          </a:xfrm>
        </p:spPr>
        <p:txBody>
          <a:bodyPr/>
          <a:lstStyle/>
          <a:p>
            <a:pPr marL="0" indent="0">
              <a:buNone/>
            </a:pPr>
            <a:r>
              <a:rPr lang="en-GB" b="1" dirty="0">
                <a:solidFill>
                  <a:schemeClr val="bg1"/>
                </a:solidFill>
                <a:highlight>
                  <a:srgbClr val="004A86"/>
                </a:highlight>
              </a:rPr>
              <a:t>METHODS</a:t>
            </a:r>
          </a:p>
          <a:p>
            <a:r>
              <a:rPr lang="en-GB" dirty="0"/>
              <a:t>STOPS were transfected into HepG2.2.15 and HBV-infected HepG2-NTCP cells</a:t>
            </a:r>
          </a:p>
          <a:p>
            <a:r>
              <a:rPr lang="en-GB" dirty="0"/>
              <a:t>Assessments 6 days post-transfection in treated and untreated cells</a:t>
            </a:r>
          </a:p>
          <a:p>
            <a:pPr lvl="1"/>
            <a:r>
              <a:rPr lang="en-GB" dirty="0"/>
              <a:t>HBsAg levels via ELISA</a:t>
            </a:r>
          </a:p>
          <a:p>
            <a:pPr lvl="1"/>
            <a:r>
              <a:rPr lang="en-GB" dirty="0"/>
              <a:t>Cytotoxicity via CellTiter Glo</a:t>
            </a: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565333" cy="769620"/>
          </a:xfrm>
        </p:spPr>
        <p:txBody>
          <a:bodyPr>
            <a:noAutofit/>
          </a:bodyPr>
          <a:lstStyle/>
          <a:p>
            <a:r>
              <a:rPr lang="en-GB" sz="2400" dirty="0"/>
              <a:t>Structural requirements for S-antigen transport-inhibiting oligonucleotide polymer inhibition of hepatitis B surface antigen secretion</a:t>
            </a:r>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US" dirty="0"/>
              <a:t>*EC</a:t>
            </a:r>
            <a:r>
              <a:rPr lang="en-US" baseline="-25000" dirty="0"/>
              <a:t>50</a:t>
            </a:r>
            <a:r>
              <a:rPr lang="en-US" dirty="0"/>
              <a:t> values in HepG2.2.15 and infected HepG2-NTCP cells of 4.6 and 5.3 nM, respectively </a:t>
            </a:r>
            <a:endParaRPr lang="fr-FR" dirty="0"/>
          </a:p>
          <a:p>
            <a:r>
              <a:rPr lang="fr-FR" dirty="0"/>
              <a:t>Fitzgerald M, et al. DILC 2020; SAT449</a:t>
            </a:r>
          </a:p>
        </p:txBody>
      </p:sp>
      <p:cxnSp>
        <p:nvCxnSpPr>
          <p:cNvPr id="39" name="Straight Connector 38">
            <a:extLst>
              <a:ext uri="{FF2B5EF4-FFF2-40B4-BE49-F238E27FC236}">
                <a16:creationId xmlns:a16="http://schemas.microsoft.com/office/drawing/2014/main" id="{F302DD53-0F85-41B9-9BD1-FF09EDA0F149}"/>
              </a:ext>
            </a:extLst>
          </p:cNvPr>
          <p:cNvCxnSpPr>
            <a:cxnSpLocks/>
          </p:cNvCxnSpPr>
          <p:nvPr/>
        </p:nvCxnSpPr>
        <p:spPr>
          <a:xfrm>
            <a:off x="5944997" y="1337583"/>
            <a:ext cx="0" cy="49911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1">
            <a:extLst>
              <a:ext uri="{FF2B5EF4-FFF2-40B4-BE49-F238E27FC236}">
                <a16:creationId xmlns:a16="http://schemas.microsoft.com/office/drawing/2014/main" id="{E63ECE17-AE2E-46B4-B7F3-323E4DC24C9D}"/>
              </a:ext>
            </a:extLst>
          </p:cNvPr>
          <p:cNvSpPr txBox="1">
            <a:spLocks/>
          </p:cNvSpPr>
          <p:nvPr/>
        </p:nvSpPr>
        <p:spPr>
          <a:xfrm>
            <a:off x="6054937" y="3954876"/>
            <a:ext cx="5831475" cy="489282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mn-cs"/>
              </a:rPr>
              <a:t>RESULTS </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ALG-010000 is a potent inhibitor of HBsAg secretion*</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Antiviral activity was length-dependent:</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Potency maintained at lengths &gt;34 nucleotides</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Potency dramatically reduced at lengths &lt;30 nucleotides</a:t>
            </a:r>
          </a:p>
        </p:txBody>
      </p:sp>
      <p:cxnSp>
        <p:nvCxnSpPr>
          <p:cNvPr id="8" name="Straight Connector 7">
            <a:extLst>
              <a:ext uri="{FF2B5EF4-FFF2-40B4-BE49-F238E27FC236}">
                <a16:creationId xmlns:a16="http://schemas.microsoft.com/office/drawing/2014/main" id="{60BF6912-2D4D-489C-81AB-124150BB6CF3}"/>
              </a:ext>
            </a:extLst>
          </p:cNvPr>
          <p:cNvCxnSpPr>
            <a:cxnSpLocks/>
          </p:cNvCxnSpPr>
          <p:nvPr/>
        </p:nvCxnSpPr>
        <p:spPr>
          <a:xfrm>
            <a:off x="5970811" y="3823855"/>
            <a:ext cx="561635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a:hlinkClick r:id="rId3" action="ppaction://hlinksldjump"/>
            <a:extLst>
              <a:ext uri="{FF2B5EF4-FFF2-40B4-BE49-F238E27FC236}">
                <a16:creationId xmlns:a16="http://schemas.microsoft.com/office/drawing/2014/main" id="{7BEAA313-CCCA-4AB1-A9F8-7BA01070307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8662" y="460465"/>
            <a:ext cx="361460" cy="357974"/>
          </a:xfrm>
          <a:prstGeom prst="rect">
            <a:avLst/>
          </a:prstGeom>
        </p:spPr>
      </p:pic>
    </p:spTree>
    <p:extLst>
      <p:ext uri="{BB962C8B-B14F-4D97-AF65-F5344CB8AC3E}">
        <p14:creationId xmlns:p14="http://schemas.microsoft.com/office/powerpoint/2010/main" val="41499610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235151" y="1094435"/>
            <a:ext cx="8540546" cy="5201651"/>
          </a:xfrm>
        </p:spPr>
        <p:txBody>
          <a:bodyPr/>
          <a:lstStyle/>
          <a:p>
            <a:pPr marL="0" indent="0">
              <a:buNone/>
            </a:pPr>
            <a:r>
              <a:rPr lang="en-US" sz="1800" b="1" dirty="0">
                <a:solidFill>
                  <a:schemeClr val="bg1"/>
                </a:solidFill>
                <a:highlight>
                  <a:srgbClr val="004A86"/>
                </a:highlight>
              </a:rPr>
              <a:t>RESULTS (CONT.)</a:t>
            </a:r>
          </a:p>
          <a:p>
            <a:r>
              <a:rPr lang="en-GB" sz="1800" dirty="0"/>
              <a:t>Antiviral activity was dependent on A and C content:</a:t>
            </a:r>
          </a:p>
          <a:p>
            <a:pPr lvl="1"/>
            <a:r>
              <a:rPr lang="en-GB" sz="1600" dirty="0"/>
              <a:t>Non-AC repeated bases, </a:t>
            </a:r>
            <a:r>
              <a:rPr lang="en-GB" sz="1600" dirty="0" err="1"/>
              <a:t>polyA</a:t>
            </a:r>
            <a:r>
              <a:rPr lang="en-GB" sz="1600" dirty="0"/>
              <a:t> and </a:t>
            </a:r>
            <a:r>
              <a:rPr lang="en-GB" sz="1600" dirty="0" err="1"/>
              <a:t>polyC</a:t>
            </a:r>
            <a:r>
              <a:rPr lang="en-GB" sz="1600" dirty="0"/>
              <a:t> sequences were inactive, in contrast to the reported activity for NAPs</a:t>
            </a:r>
          </a:p>
          <a:p>
            <a:pPr lvl="1"/>
            <a:r>
              <a:rPr lang="en-GB" sz="1600" dirty="0" err="1"/>
              <a:t>PolyA</a:t>
            </a:r>
            <a:r>
              <a:rPr lang="en-GB" sz="1600" dirty="0"/>
              <a:t> stretches replacing 2−5 dinucleotide repeats at the flanks of the 40mer oligonucleotide were tolerated, while </a:t>
            </a:r>
            <a:r>
              <a:rPr lang="en-GB" sz="1600" dirty="0" err="1"/>
              <a:t>polyC</a:t>
            </a:r>
            <a:r>
              <a:rPr lang="en-GB" sz="1600" dirty="0"/>
              <a:t> stretches were detrimental</a:t>
            </a:r>
          </a:p>
          <a:p>
            <a:r>
              <a:rPr lang="en-GB" sz="1800" dirty="0"/>
              <a:t>Modification of backbone and sugar chemistry also impacted potency:</a:t>
            </a:r>
          </a:p>
          <a:p>
            <a:pPr lvl="1"/>
            <a:r>
              <a:rPr lang="en-GB" sz="1600" dirty="0"/>
              <a:t>Site-specific incorporation of backbone chemistries improved potency</a:t>
            </a:r>
            <a:r>
              <a:rPr lang="en-GB" sz="1600" baseline="30000" dirty="0"/>
              <a:t>*</a:t>
            </a:r>
            <a:endParaRPr lang="en-GB" sz="1400" baseline="30000" dirty="0"/>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547048" cy="769620"/>
          </a:xfrm>
        </p:spPr>
        <p:txBody>
          <a:bodyPr>
            <a:noAutofit/>
          </a:bodyPr>
          <a:lstStyle/>
          <a:p>
            <a:r>
              <a:rPr lang="en-GB" sz="2400" dirty="0">
                <a:solidFill>
                  <a:srgbClr val="FFFFFF"/>
                </a:solidFill>
              </a:rPr>
              <a:t>Structural requirements for S-antigen transport-inhibiting oligonucleotide polymer inhibition of hepatitis B surface antigen secretion</a:t>
            </a:r>
            <a:endParaRPr lang="en-GB" sz="32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a:xfrm>
            <a:off x="-19937" y="6479931"/>
            <a:ext cx="10025871" cy="376990"/>
          </a:xfrm>
        </p:spPr>
        <p:txBody>
          <a:bodyPr/>
          <a:lstStyle/>
          <a:p>
            <a:r>
              <a:rPr lang="da-DK" dirty="0"/>
              <a:t>*</a:t>
            </a:r>
            <a:r>
              <a:rPr lang="en-GB" dirty="0"/>
              <a:t>For example, a stereospecific </a:t>
            </a:r>
            <a:r>
              <a:rPr lang="en-GB" dirty="0" err="1"/>
              <a:t>phosphorothioate</a:t>
            </a:r>
            <a:r>
              <a:rPr lang="en-GB" dirty="0"/>
              <a:t> bond</a:t>
            </a:r>
          </a:p>
          <a:p>
            <a:r>
              <a:rPr lang="en-GB" dirty="0"/>
              <a:t>1. </a:t>
            </a:r>
            <a:r>
              <a:rPr lang="da-DK" dirty="0"/>
              <a:t>Vaillant A. Antiviral Res 2016;133:32–40</a:t>
            </a:r>
          </a:p>
          <a:p>
            <a:r>
              <a:rPr lang="da-DK" dirty="0"/>
              <a:t>Fitzgerald M, et al. DILC 2020; SAT449</a:t>
            </a:r>
          </a:p>
        </p:txBody>
      </p:sp>
      <p:sp>
        <p:nvSpPr>
          <p:cNvPr id="78" name="Content Placeholder 9">
            <a:extLst>
              <a:ext uri="{FF2B5EF4-FFF2-40B4-BE49-F238E27FC236}">
                <a16:creationId xmlns:a16="http://schemas.microsoft.com/office/drawing/2014/main" id="{B8629D75-F701-41DC-B3C9-499D64AF03AF}"/>
              </a:ext>
            </a:extLst>
          </p:cNvPr>
          <p:cNvSpPr>
            <a:spLocks noGrp="1"/>
          </p:cNvSpPr>
          <p:nvPr>
            <p:ph sz="half" idx="2"/>
          </p:nvPr>
        </p:nvSpPr>
        <p:spPr>
          <a:xfrm>
            <a:off x="8775705" y="1431758"/>
            <a:ext cx="3364043" cy="1179574"/>
          </a:xfrm>
        </p:spPr>
        <p:txBody>
          <a:bodyPr/>
          <a:lstStyle/>
          <a:p>
            <a:pPr marL="0" indent="0">
              <a:buNone/>
            </a:pPr>
            <a:r>
              <a:rPr lang="en-GB" sz="1800" b="1" dirty="0">
                <a:solidFill>
                  <a:schemeClr val="bg1"/>
                </a:solidFill>
                <a:highlight>
                  <a:srgbClr val="004A86"/>
                </a:highlight>
              </a:rPr>
              <a:t>CONCLUSION</a:t>
            </a:r>
          </a:p>
          <a:p>
            <a:r>
              <a:rPr lang="en-GB" sz="1800" dirty="0"/>
              <a:t>STOPS potency is dependent on length and AC content, with a steep decline below 34 nucleotides and a minimal AC dinucleotide composition of 50%</a:t>
            </a:r>
          </a:p>
          <a:p>
            <a:r>
              <a:rPr lang="en-GB" sz="1800" dirty="0"/>
              <a:t>Chemistries that improve antiviral activity have also been identified</a:t>
            </a:r>
          </a:p>
          <a:p>
            <a:r>
              <a:rPr lang="en-GB" sz="1800" dirty="0"/>
              <a:t>These defined structural elements provide a framework for STOPS design and are important for their advancement</a:t>
            </a:r>
          </a:p>
        </p:txBody>
      </p:sp>
      <p:cxnSp>
        <p:nvCxnSpPr>
          <p:cNvPr id="11" name="Straight Connector 10">
            <a:extLst>
              <a:ext uri="{FF2B5EF4-FFF2-40B4-BE49-F238E27FC236}">
                <a16:creationId xmlns:a16="http://schemas.microsoft.com/office/drawing/2014/main" id="{E4B4F892-3C36-45D4-855E-0A46B83CA80E}"/>
              </a:ext>
            </a:extLst>
          </p:cNvPr>
          <p:cNvCxnSpPr>
            <a:cxnSpLocks/>
          </p:cNvCxnSpPr>
          <p:nvPr/>
        </p:nvCxnSpPr>
        <p:spPr>
          <a:xfrm flipV="1">
            <a:off x="8775705" y="1431758"/>
            <a:ext cx="0" cy="495782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12" name="Table 12">
            <a:extLst>
              <a:ext uri="{FF2B5EF4-FFF2-40B4-BE49-F238E27FC236}">
                <a16:creationId xmlns:a16="http://schemas.microsoft.com/office/drawing/2014/main" id="{0DB86ED9-9106-4BFF-A0AD-A42403604663}"/>
              </a:ext>
            </a:extLst>
          </p:cNvPr>
          <p:cNvGraphicFramePr>
            <a:graphicFrameLocks noGrp="1"/>
          </p:cNvGraphicFramePr>
          <p:nvPr>
            <p:extLst>
              <p:ext uri="{D42A27DB-BD31-4B8C-83A1-F6EECF244321}">
                <p14:modId xmlns:p14="http://schemas.microsoft.com/office/powerpoint/2010/main" val="168967278"/>
              </p:ext>
            </p:extLst>
          </p:nvPr>
        </p:nvGraphicFramePr>
        <p:xfrm>
          <a:off x="425752" y="5240666"/>
          <a:ext cx="4280000" cy="1023850"/>
        </p:xfrm>
        <a:graphic>
          <a:graphicData uri="http://schemas.openxmlformats.org/drawingml/2006/table">
            <a:tbl>
              <a:tblPr firstRow="1" bandRow="1">
                <a:tableStyleId>{5940675A-B579-460E-94D1-54222C63F5DA}</a:tableStyleId>
              </a:tblPr>
              <a:tblGrid>
                <a:gridCol w="1098248">
                  <a:extLst>
                    <a:ext uri="{9D8B030D-6E8A-4147-A177-3AD203B41FA5}">
                      <a16:colId xmlns:a16="http://schemas.microsoft.com/office/drawing/2014/main" val="437307999"/>
                    </a:ext>
                  </a:extLst>
                </a:gridCol>
                <a:gridCol w="2264229">
                  <a:extLst>
                    <a:ext uri="{9D8B030D-6E8A-4147-A177-3AD203B41FA5}">
                      <a16:colId xmlns:a16="http://schemas.microsoft.com/office/drawing/2014/main" val="2575400755"/>
                    </a:ext>
                  </a:extLst>
                </a:gridCol>
                <a:gridCol w="917523">
                  <a:extLst>
                    <a:ext uri="{9D8B030D-6E8A-4147-A177-3AD203B41FA5}">
                      <a16:colId xmlns:a16="http://schemas.microsoft.com/office/drawing/2014/main" val="277003649"/>
                    </a:ext>
                  </a:extLst>
                </a:gridCol>
              </a:tblGrid>
              <a:tr h="332355">
                <a:tc>
                  <a:txBody>
                    <a:bodyPr/>
                    <a:lstStyle/>
                    <a:p>
                      <a:pPr algn="ctr"/>
                      <a:endParaRPr lang="en-US" sz="1100" dirty="0"/>
                    </a:p>
                  </a:txBody>
                  <a:tcPr/>
                </a:tc>
                <a:tc>
                  <a:txBody>
                    <a:bodyPr/>
                    <a:lstStyle/>
                    <a:p>
                      <a:pPr algn="ctr"/>
                      <a:r>
                        <a:rPr lang="en-US" sz="1100" dirty="0"/>
                        <a:t>Modification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EC</a:t>
                      </a:r>
                      <a:r>
                        <a:rPr lang="en-US" sz="1100" baseline="-25000" dirty="0"/>
                        <a:t>50</a:t>
                      </a:r>
                      <a:r>
                        <a:rPr lang="en-US" sz="1100" dirty="0"/>
                        <a:t> (</a:t>
                      </a:r>
                      <a:r>
                        <a:rPr lang="en-US" sz="1100" dirty="0" err="1"/>
                        <a:t>nM</a:t>
                      </a:r>
                      <a:r>
                        <a:rPr lang="en-US" sz="1100" dirty="0"/>
                        <a:t>)</a:t>
                      </a:r>
                    </a:p>
                  </a:txBody>
                  <a:tcPr/>
                </a:tc>
                <a:extLst>
                  <a:ext uri="{0D108BD9-81ED-4DB2-BD59-A6C34878D82A}">
                    <a16:rowId xmlns:a16="http://schemas.microsoft.com/office/drawing/2014/main" val="3577825882"/>
                  </a:ext>
                </a:extLst>
              </a:tr>
              <a:tr h="264775">
                <a:tc>
                  <a:txBody>
                    <a:bodyPr/>
                    <a:lstStyle/>
                    <a:p>
                      <a:pPr algn="ctr"/>
                      <a:r>
                        <a:rPr lang="en-US" sz="1100" dirty="0"/>
                        <a:t>ALG-010048</a:t>
                      </a:r>
                    </a:p>
                  </a:txBody>
                  <a:tcPr/>
                </a:tc>
                <a:tc>
                  <a:txBody>
                    <a:bodyPr/>
                    <a:lstStyle/>
                    <a:p>
                      <a:pPr algn="ctr"/>
                      <a:r>
                        <a:rPr lang="en-US" sz="1100" dirty="0"/>
                        <a:t>20R isomers </a:t>
                      </a:r>
                    </a:p>
                  </a:txBody>
                  <a:tcPr/>
                </a:tc>
                <a:tc>
                  <a:txBody>
                    <a:bodyPr/>
                    <a:lstStyle/>
                    <a:p>
                      <a:pPr algn="ctr"/>
                      <a:r>
                        <a:rPr lang="en-US" sz="1100" dirty="0"/>
                        <a:t>19.8</a:t>
                      </a:r>
                    </a:p>
                  </a:txBody>
                  <a:tcPr/>
                </a:tc>
                <a:extLst>
                  <a:ext uri="{0D108BD9-81ED-4DB2-BD59-A6C34878D82A}">
                    <a16:rowId xmlns:a16="http://schemas.microsoft.com/office/drawing/2014/main" val="3679924616"/>
                  </a:ext>
                </a:extLst>
              </a:tr>
              <a:tr h="264775">
                <a:tc>
                  <a:txBody>
                    <a:bodyPr/>
                    <a:lstStyle/>
                    <a:p>
                      <a:pPr algn="ctr"/>
                      <a:r>
                        <a:rPr lang="en-US" sz="1100" dirty="0">
                          <a:solidFill>
                            <a:schemeClr val="tx1"/>
                          </a:solidFill>
                        </a:rPr>
                        <a:t>REP 2139</a:t>
                      </a:r>
                      <a:r>
                        <a:rPr lang="en-GB" sz="1100" baseline="30000" dirty="0"/>
                        <a:t>1</a:t>
                      </a:r>
                      <a:endParaRPr lang="en-US" sz="1100" dirty="0"/>
                    </a:p>
                    <a:p>
                      <a:pPr algn="ctr"/>
                      <a:r>
                        <a:rPr lang="en-US" sz="1100" dirty="0"/>
                        <a:t>Reference </a:t>
                      </a:r>
                    </a:p>
                  </a:txBody>
                  <a:tcPr/>
                </a:tc>
                <a:tc>
                  <a:txBody>
                    <a:bodyPr/>
                    <a:lstStyle/>
                    <a:p>
                      <a:pPr algn="ctr"/>
                      <a:r>
                        <a:rPr lang="en-US" sz="1100" dirty="0"/>
                        <a:t>(AC)</a:t>
                      </a:r>
                      <a:r>
                        <a:rPr lang="en-US" sz="1100" baseline="-25000" dirty="0"/>
                        <a:t>20</a:t>
                      </a:r>
                    </a:p>
                    <a:p>
                      <a:pPr algn="ctr"/>
                      <a:r>
                        <a:rPr lang="en-US" sz="1100" dirty="0"/>
                        <a:t>[2’-OMe-A, 2’-OMe-5-MeC, all </a:t>
                      </a:r>
                      <a:r>
                        <a:rPr lang="en-US" sz="1100" dirty="0" err="1"/>
                        <a:t>ps</a:t>
                      </a:r>
                      <a:r>
                        <a:rPr lang="en-US" sz="1100" dirty="0"/>
                        <a:t>]</a:t>
                      </a:r>
                    </a:p>
                  </a:txBody>
                  <a:tcPr/>
                </a:tc>
                <a:tc>
                  <a:txBody>
                    <a:bodyPr/>
                    <a:lstStyle/>
                    <a:p>
                      <a:pPr algn="ctr"/>
                      <a:r>
                        <a:rPr lang="en-US" sz="1100" dirty="0"/>
                        <a:t>482</a:t>
                      </a:r>
                    </a:p>
                  </a:txBody>
                  <a:tcPr/>
                </a:tc>
                <a:extLst>
                  <a:ext uri="{0D108BD9-81ED-4DB2-BD59-A6C34878D82A}">
                    <a16:rowId xmlns:a16="http://schemas.microsoft.com/office/drawing/2014/main" val="3259218866"/>
                  </a:ext>
                </a:extLst>
              </a:tr>
            </a:tbl>
          </a:graphicData>
        </a:graphic>
      </p:graphicFrame>
      <p:graphicFrame>
        <p:nvGraphicFramePr>
          <p:cNvPr id="14" name="Table 14">
            <a:extLst>
              <a:ext uri="{FF2B5EF4-FFF2-40B4-BE49-F238E27FC236}">
                <a16:creationId xmlns:a16="http://schemas.microsoft.com/office/drawing/2014/main" id="{A6E8D226-E515-4691-AFBB-280D05E41F4A}"/>
              </a:ext>
            </a:extLst>
          </p:cNvPr>
          <p:cNvGraphicFramePr>
            <a:graphicFrameLocks noGrp="1"/>
          </p:cNvGraphicFramePr>
          <p:nvPr/>
        </p:nvGraphicFramePr>
        <p:xfrm>
          <a:off x="425752" y="3648236"/>
          <a:ext cx="4279998" cy="1371600"/>
        </p:xfrm>
        <a:graphic>
          <a:graphicData uri="http://schemas.openxmlformats.org/drawingml/2006/table">
            <a:tbl>
              <a:tblPr firstRow="1" bandRow="1">
                <a:tableStyleId>{5940675A-B579-460E-94D1-54222C63F5DA}</a:tableStyleId>
              </a:tblPr>
              <a:tblGrid>
                <a:gridCol w="1127277">
                  <a:extLst>
                    <a:ext uri="{9D8B030D-6E8A-4147-A177-3AD203B41FA5}">
                      <a16:colId xmlns:a16="http://schemas.microsoft.com/office/drawing/2014/main" val="3658227872"/>
                    </a:ext>
                  </a:extLst>
                </a:gridCol>
                <a:gridCol w="2235200">
                  <a:extLst>
                    <a:ext uri="{9D8B030D-6E8A-4147-A177-3AD203B41FA5}">
                      <a16:colId xmlns:a16="http://schemas.microsoft.com/office/drawing/2014/main" val="2092625366"/>
                    </a:ext>
                  </a:extLst>
                </a:gridCol>
                <a:gridCol w="917521">
                  <a:extLst>
                    <a:ext uri="{9D8B030D-6E8A-4147-A177-3AD203B41FA5}">
                      <a16:colId xmlns:a16="http://schemas.microsoft.com/office/drawing/2014/main" val="137088895"/>
                    </a:ext>
                  </a:extLst>
                </a:gridCol>
              </a:tblGrid>
              <a:tr h="220218">
                <a:tc>
                  <a:txBody>
                    <a:bodyPr/>
                    <a:lstStyle/>
                    <a:p>
                      <a:endParaRPr lang="en-US" sz="1100" dirty="0"/>
                    </a:p>
                  </a:txBody>
                  <a:tcPr/>
                </a:tc>
                <a:tc>
                  <a:txBody>
                    <a:bodyPr/>
                    <a:lstStyle/>
                    <a:p>
                      <a:pPr algn="ctr"/>
                      <a:r>
                        <a:rPr lang="en-US" sz="1100"/>
                        <a:t>Modification</a:t>
                      </a:r>
                      <a:endParaRPr 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EC</a:t>
                      </a:r>
                      <a:r>
                        <a:rPr lang="en-US" sz="1100" baseline="-25000"/>
                        <a:t>50</a:t>
                      </a:r>
                      <a:r>
                        <a:rPr lang="en-US" sz="1100"/>
                        <a:t> (nM)</a:t>
                      </a:r>
                      <a:endParaRPr lang="en-US" sz="1100" dirty="0"/>
                    </a:p>
                  </a:txBody>
                  <a:tcPr/>
                </a:tc>
                <a:extLst>
                  <a:ext uri="{0D108BD9-81ED-4DB2-BD59-A6C34878D82A}">
                    <a16:rowId xmlns:a16="http://schemas.microsoft.com/office/drawing/2014/main" val="431012024"/>
                  </a:ext>
                </a:extLst>
              </a:tr>
              <a:tr h="220218">
                <a:tc>
                  <a:txBody>
                    <a:bodyPr/>
                    <a:lstStyle/>
                    <a:p>
                      <a:pPr algn="ctr"/>
                      <a:r>
                        <a:rPr lang="en-US" sz="1100"/>
                        <a:t>ALG-010191</a:t>
                      </a:r>
                      <a:endParaRPr lang="en-US" sz="1100" dirty="0"/>
                    </a:p>
                  </a:txBody>
                  <a:tcPr/>
                </a:tc>
                <a:tc>
                  <a:txBody>
                    <a:bodyPr/>
                    <a:lstStyle/>
                    <a:p>
                      <a:pPr algn="ctr"/>
                      <a:r>
                        <a:rPr lang="en-US" sz="1100"/>
                        <a:t>10 x A stretch </a:t>
                      </a:r>
                    </a:p>
                    <a:p>
                      <a:pPr algn="ctr"/>
                      <a:r>
                        <a:rPr lang="en-US" sz="1100"/>
                        <a:t>(5’ and 3’ end)</a:t>
                      </a:r>
                      <a:endParaRPr lang="en-US" sz="1100" dirty="0"/>
                    </a:p>
                  </a:txBody>
                  <a:tcPr/>
                </a:tc>
                <a:tc>
                  <a:txBody>
                    <a:bodyPr/>
                    <a:lstStyle/>
                    <a:p>
                      <a:pPr algn="ctr"/>
                      <a:r>
                        <a:rPr lang="en-US" sz="1100"/>
                        <a:t>18.5</a:t>
                      </a:r>
                      <a:endParaRPr lang="en-US" sz="1100" dirty="0"/>
                    </a:p>
                  </a:txBody>
                  <a:tcPr/>
                </a:tc>
                <a:extLst>
                  <a:ext uri="{0D108BD9-81ED-4DB2-BD59-A6C34878D82A}">
                    <a16:rowId xmlns:a16="http://schemas.microsoft.com/office/drawing/2014/main" val="1328384207"/>
                  </a:ext>
                </a:extLst>
              </a:tr>
              <a:tr h="220218">
                <a:tc>
                  <a:txBody>
                    <a:bodyPr/>
                    <a:lstStyle/>
                    <a:p>
                      <a:pPr algn="ctr"/>
                      <a:r>
                        <a:rPr lang="en-US" sz="1100"/>
                        <a:t>ALG-010192</a:t>
                      </a:r>
                      <a:endParaRPr lang="en-US" sz="1100" dirty="0"/>
                    </a:p>
                  </a:txBody>
                  <a:tcPr/>
                </a:tc>
                <a:tc>
                  <a:txBody>
                    <a:bodyPr/>
                    <a:lstStyle/>
                    <a:p>
                      <a:pPr algn="ctr"/>
                      <a:r>
                        <a:rPr lang="en-US" sz="1100"/>
                        <a:t>10 x C stretch</a:t>
                      </a:r>
                    </a:p>
                    <a:p>
                      <a:pPr algn="ctr"/>
                      <a:r>
                        <a:rPr lang="en-US" sz="1100"/>
                        <a:t>(5’ and 3’ end)</a:t>
                      </a:r>
                      <a:endParaRPr lang="en-US" sz="1100" dirty="0"/>
                    </a:p>
                  </a:txBody>
                  <a:tcPr/>
                </a:tc>
                <a:tc>
                  <a:txBody>
                    <a:bodyPr/>
                    <a:lstStyle/>
                    <a:p>
                      <a:pPr algn="ctr"/>
                      <a:r>
                        <a:rPr lang="en-US" sz="1100"/>
                        <a:t>&gt; 500</a:t>
                      </a:r>
                      <a:endParaRPr lang="en-US" sz="1100" dirty="0"/>
                    </a:p>
                  </a:txBody>
                  <a:tcPr/>
                </a:tc>
                <a:extLst>
                  <a:ext uri="{0D108BD9-81ED-4DB2-BD59-A6C34878D82A}">
                    <a16:rowId xmlns:a16="http://schemas.microsoft.com/office/drawing/2014/main" val="667648609"/>
                  </a:ext>
                </a:extLst>
              </a:tr>
              <a:tr h="220218">
                <a:tc>
                  <a:txBody>
                    <a:bodyPr/>
                    <a:lstStyle/>
                    <a:p>
                      <a:pPr algn="ctr"/>
                      <a:r>
                        <a:rPr lang="en-US" sz="1100"/>
                        <a:t>ALG-010000</a:t>
                      </a:r>
                      <a:endParaRPr lang="en-US" sz="1100" dirty="0"/>
                    </a:p>
                  </a:txBody>
                  <a:tcPr/>
                </a:tc>
                <a:tc>
                  <a:txBody>
                    <a:bodyPr/>
                    <a:lstStyle/>
                    <a:p>
                      <a:pPr algn="ctr"/>
                      <a:endParaRPr lang="en-US" sz="1100" dirty="0"/>
                    </a:p>
                  </a:txBody>
                  <a:tcPr/>
                </a:tc>
                <a:tc>
                  <a:txBody>
                    <a:bodyPr/>
                    <a:lstStyle/>
                    <a:p>
                      <a:pPr algn="ctr"/>
                      <a:r>
                        <a:rPr lang="en-US" sz="1100" dirty="0"/>
                        <a:t>4.6</a:t>
                      </a:r>
                    </a:p>
                  </a:txBody>
                  <a:tcPr/>
                </a:tc>
                <a:extLst>
                  <a:ext uri="{0D108BD9-81ED-4DB2-BD59-A6C34878D82A}">
                    <a16:rowId xmlns:a16="http://schemas.microsoft.com/office/drawing/2014/main" val="2846627298"/>
                  </a:ext>
                </a:extLst>
              </a:tr>
            </a:tbl>
          </a:graphicData>
        </a:graphic>
      </p:graphicFrame>
      <p:graphicFrame>
        <p:nvGraphicFramePr>
          <p:cNvPr id="16" name="Object 15">
            <a:extLst>
              <a:ext uri="{FF2B5EF4-FFF2-40B4-BE49-F238E27FC236}">
                <a16:creationId xmlns:a16="http://schemas.microsoft.com/office/drawing/2014/main" id="{6C432715-35C4-4AEC-86E2-997633445093}"/>
              </a:ext>
            </a:extLst>
          </p:cNvPr>
          <p:cNvGraphicFramePr>
            <a:graphicFrameLocks noChangeAspect="1"/>
          </p:cNvGraphicFramePr>
          <p:nvPr/>
        </p:nvGraphicFramePr>
        <p:xfrm>
          <a:off x="5255305" y="3345585"/>
          <a:ext cx="3328987" cy="1849438"/>
        </p:xfrm>
        <a:graphic>
          <a:graphicData uri="http://schemas.openxmlformats.org/presentationml/2006/ole">
            <mc:AlternateContent xmlns:mc="http://schemas.openxmlformats.org/markup-compatibility/2006">
              <mc:Choice xmlns:v="urn:schemas-microsoft-com:vml" Requires="v">
                <p:oleObj spid="_x0000_s181251" name="Prism 8" r:id="rId4" imgW="4857150" imgH="2698634" progId="Prism8.Document">
                  <p:embed/>
                </p:oleObj>
              </mc:Choice>
              <mc:Fallback>
                <p:oleObj name="Prism 8" r:id="rId4" imgW="4857150" imgH="2698634" progId="Prism8.Document">
                  <p:embed/>
                  <p:pic>
                    <p:nvPicPr>
                      <p:cNvPr id="16" name="Object 15">
                        <a:extLst>
                          <a:ext uri="{FF2B5EF4-FFF2-40B4-BE49-F238E27FC236}">
                            <a16:creationId xmlns:a16="http://schemas.microsoft.com/office/drawing/2014/main" id="{6C432715-35C4-4AEC-86E2-997633445093}"/>
                          </a:ext>
                        </a:extLst>
                      </p:cNvPr>
                      <p:cNvPicPr/>
                      <p:nvPr/>
                    </p:nvPicPr>
                    <p:blipFill>
                      <a:blip r:embed="rId5"/>
                      <a:stretch>
                        <a:fillRect/>
                      </a:stretch>
                    </p:blipFill>
                    <p:spPr>
                      <a:xfrm>
                        <a:off x="5255305" y="3345585"/>
                        <a:ext cx="3328987" cy="1849438"/>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05639954-1B36-4A7A-B8B1-16EDA67F4571}"/>
              </a:ext>
            </a:extLst>
          </p:cNvPr>
          <p:cNvGraphicFramePr>
            <a:graphicFrameLocks noChangeAspect="1"/>
          </p:cNvGraphicFramePr>
          <p:nvPr/>
        </p:nvGraphicFramePr>
        <p:xfrm>
          <a:off x="5140184" y="4977105"/>
          <a:ext cx="3322320" cy="1834310"/>
        </p:xfrm>
        <a:graphic>
          <a:graphicData uri="http://schemas.openxmlformats.org/presentationml/2006/ole">
            <mc:AlternateContent xmlns:mc="http://schemas.openxmlformats.org/markup-compatibility/2006">
              <mc:Choice xmlns:v="urn:schemas-microsoft-com:vml" Requires="v">
                <p:oleObj spid="_x0000_s181252" name="Prism 8" r:id="rId6" imgW="4874077" imgH="2691071" progId="Prism8.Document">
                  <p:embed/>
                </p:oleObj>
              </mc:Choice>
              <mc:Fallback>
                <p:oleObj name="Prism 8" r:id="rId6" imgW="4874077" imgH="2691071" progId="Prism8.Document">
                  <p:embed/>
                  <p:pic>
                    <p:nvPicPr>
                      <p:cNvPr id="3" name="Object 2">
                        <a:extLst>
                          <a:ext uri="{FF2B5EF4-FFF2-40B4-BE49-F238E27FC236}">
                            <a16:creationId xmlns:a16="http://schemas.microsoft.com/office/drawing/2014/main" id="{05639954-1B36-4A7A-B8B1-16EDA67F4571}"/>
                          </a:ext>
                        </a:extLst>
                      </p:cNvPr>
                      <p:cNvPicPr/>
                      <p:nvPr/>
                    </p:nvPicPr>
                    <p:blipFill>
                      <a:blip r:embed="rId7"/>
                      <a:stretch>
                        <a:fillRect/>
                      </a:stretch>
                    </p:blipFill>
                    <p:spPr>
                      <a:xfrm>
                        <a:off x="5140184" y="4977105"/>
                        <a:ext cx="3322320" cy="1834310"/>
                      </a:xfrm>
                      <a:prstGeom prst="rect">
                        <a:avLst/>
                      </a:prstGeom>
                    </p:spPr>
                  </p:pic>
                </p:oleObj>
              </mc:Fallback>
            </mc:AlternateContent>
          </a:graphicData>
        </a:graphic>
      </p:graphicFrame>
      <p:pic>
        <p:nvPicPr>
          <p:cNvPr id="15" name="Picture 14">
            <a:hlinkClick r:id="rId8" action="ppaction://hlinksldjump"/>
            <a:extLst>
              <a:ext uri="{FF2B5EF4-FFF2-40B4-BE49-F238E27FC236}">
                <a16:creationId xmlns:a16="http://schemas.microsoft.com/office/drawing/2014/main" id="{0A3BF187-325C-440D-97A2-09D7C03DBFB2}"/>
              </a:ext>
            </a:extLst>
          </p:cNvPr>
          <p:cNvPicPr>
            <a:picLocks noChangeAspect="1"/>
          </p:cNvPicPr>
          <p:nvPr/>
        </p:nvPicPr>
        <p:blipFill rotWithShape="1">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8662" y="460465"/>
            <a:ext cx="361460" cy="357974"/>
          </a:xfrm>
          <a:prstGeom prst="rect">
            <a:avLst/>
          </a:prstGeom>
        </p:spPr>
      </p:pic>
    </p:spTree>
    <p:extLst>
      <p:ext uri="{BB962C8B-B14F-4D97-AF65-F5344CB8AC3E}">
        <p14:creationId xmlns:p14="http://schemas.microsoft.com/office/powerpoint/2010/main" val="2093598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07D37E-AD84-4D62-B1E7-063D6CF0E040}"/>
              </a:ext>
            </a:extLst>
          </p:cNvPr>
          <p:cNvSpPr>
            <a:spLocks noGrp="1"/>
          </p:cNvSpPr>
          <p:nvPr>
            <p:ph type="title"/>
          </p:nvPr>
        </p:nvSpPr>
        <p:spPr/>
        <p:txBody>
          <a:bodyPr/>
          <a:lstStyle/>
          <a:p>
            <a:r>
              <a:rPr lang="en-GB" dirty="0"/>
              <a:t>Contents</a:t>
            </a:r>
          </a:p>
        </p:txBody>
      </p:sp>
      <p:sp>
        <p:nvSpPr>
          <p:cNvPr id="6" name="Text Placeholder 5">
            <a:extLst>
              <a:ext uri="{FF2B5EF4-FFF2-40B4-BE49-F238E27FC236}">
                <a16:creationId xmlns:a16="http://schemas.microsoft.com/office/drawing/2014/main" id="{6BAF401A-216F-4956-B1D7-28A56A19DDE3}"/>
              </a:ext>
            </a:extLst>
          </p:cNvPr>
          <p:cNvSpPr>
            <a:spLocks noGrp="1"/>
          </p:cNvSpPr>
          <p:nvPr>
            <p:ph type="body" sz="quarter" idx="10"/>
          </p:nvPr>
        </p:nvSpPr>
        <p:spPr/>
        <p:txBody>
          <a:bodyPr/>
          <a:lstStyle/>
          <a:p>
            <a:endParaRPr lang="en-GB" dirty="0"/>
          </a:p>
        </p:txBody>
      </p:sp>
      <p:graphicFrame>
        <p:nvGraphicFramePr>
          <p:cNvPr id="10" name="Content Placeholder 10">
            <a:extLst>
              <a:ext uri="{FF2B5EF4-FFF2-40B4-BE49-F238E27FC236}">
                <a16:creationId xmlns:a16="http://schemas.microsoft.com/office/drawing/2014/main" id="{40A0A34C-C012-44D6-AED4-BB1974E60A02}"/>
              </a:ext>
            </a:extLst>
          </p:cNvPr>
          <p:cNvGraphicFramePr>
            <a:graphicFrameLocks/>
          </p:cNvGraphicFramePr>
          <p:nvPr>
            <p:extLst>
              <p:ext uri="{D42A27DB-BD31-4B8C-83A1-F6EECF244321}">
                <p14:modId xmlns:p14="http://schemas.microsoft.com/office/powerpoint/2010/main" val="4223045568"/>
              </p:ext>
            </p:extLst>
          </p:nvPr>
        </p:nvGraphicFramePr>
        <p:xfrm>
          <a:off x="604837" y="1546129"/>
          <a:ext cx="10982325" cy="2492695"/>
        </p:xfrm>
        <a:graphic>
          <a:graphicData uri="http://schemas.openxmlformats.org/drawingml/2006/table">
            <a:tbl>
              <a:tblPr firstRow="1" bandRow="1">
                <a:tableStyleId>{5C22544A-7EE6-4342-B048-85BDC9FD1C3A}</a:tableStyleId>
              </a:tblPr>
              <a:tblGrid>
                <a:gridCol w="819776">
                  <a:extLst>
                    <a:ext uri="{9D8B030D-6E8A-4147-A177-3AD203B41FA5}">
                      <a16:colId xmlns:a16="http://schemas.microsoft.com/office/drawing/2014/main" val="20001"/>
                    </a:ext>
                  </a:extLst>
                </a:gridCol>
                <a:gridCol w="10162549">
                  <a:extLst>
                    <a:ext uri="{9D8B030D-6E8A-4147-A177-3AD203B41FA5}">
                      <a16:colId xmlns:a16="http://schemas.microsoft.com/office/drawing/2014/main" val="20002"/>
                    </a:ext>
                  </a:extLst>
                </a:gridCol>
              </a:tblGrid>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j-lt"/>
                          <a:cs typeface="Arial" panose="020B0604020202020204" pitchFamily="34" charset="0"/>
                        </a:rPr>
                        <a:t>7. Viral hepatitis B/D: therapy</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06500">
                <a:tc>
                  <a:txBody>
                    <a:bodyPr/>
                    <a:lstStyle/>
                    <a:p>
                      <a:pPr marL="36000" algn="l" defTabSz="914400" rtl="0" eaLnBrk="1" fontAlgn="t" latinLnBrk="0" hangingPunct="1"/>
                      <a:r>
                        <a:rPr lang="en-GB" sz="1400" b="0" i="0" u="none" strike="noStrike" kern="1200" dirty="0">
                          <a:solidFill>
                            <a:srgbClr val="000000"/>
                          </a:solidFill>
                          <a:effectLst/>
                          <a:latin typeface="+mj-lt"/>
                          <a:ea typeface="+mn-ea"/>
                          <a:cs typeface="+mn-cs"/>
                        </a:rPr>
                        <a:t>LBO06</a:t>
                      </a:r>
                    </a:p>
                  </a:txBody>
                  <a:tcPr marL="4763" marR="4763" marT="4763" marB="0"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p>
                      <a:pPr marL="36000" algn="l" defTabSz="914400" rtl="0" eaLnBrk="1" fontAlgn="t" latinLnBrk="0" hangingPunct="1"/>
                      <a:r>
                        <a:rPr lang="en-GB" sz="1400" b="0" i="0" u="none" strike="noStrike" kern="1200" dirty="0">
                          <a:solidFill>
                            <a:srgbClr val="000000"/>
                          </a:solidFill>
                          <a:effectLst/>
                          <a:latin typeface="+mj-lt"/>
                          <a:ea typeface="+mn-ea"/>
                          <a:cs typeface="+mn-cs"/>
                        </a:rPr>
                        <a:t>Response to discontinuation of long-term nucleos(tide) analogue treatment in HBeAg negative patients: Results of the</a:t>
                      </a:r>
                      <a:br>
                        <a:rPr lang="en-GB" sz="1400" b="0" i="0" u="none" strike="noStrike" kern="1200" dirty="0">
                          <a:solidFill>
                            <a:srgbClr val="000000"/>
                          </a:solidFill>
                          <a:effectLst/>
                          <a:latin typeface="+mj-lt"/>
                          <a:ea typeface="+mn-ea"/>
                          <a:cs typeface="+mn-cs"/>
                        </a:rPr>
                      </a:br>
                      <a:r>
                        <a:rPr lang="en-GB" sz="1400" b="0" i="0" u="none" strike="noStrike" kern="1200" dirty="0">
                          <a:solidFill>
                            <a:srgbClr val="000000"/>
                          </a:solidFill>
                          <a:effectLst/>
                          <a:latin typeface="+mj-lt"/>
                          <a:ea typeface="+mn-ea"/>
                          <a:cs typeface="+mn-cs"/>
                        </a:rPr>
                        <a:t>Stop-NUC trial</a:t>
                      </a:r>
                    </a:p>
                  </a:txBody>
                  <a:tcPr marL="4763" marR="4763" marT="4763"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0111515"/>
                  </a:ext>
                </a:extLst>
              </a:tr>
              <a:tr h="206500">
                <a:tc>
                  <a:txBody>
                    <a:bodyPr/>
                    <a:lstStyle/>
                    <a:p>
                      <a:pPr marL="36000" algn="l" fontAlgn="t"/>
                      <a:r>
                        <a:rPr lang="en-GB" sz="1400" b="0" i="0" u="none" strike="noStrike" dirty="0">
                          <a:solidFill>
                            <a:srgbClr val="000000"/>
                          </a:solidFill>
                          <a:effectLst/>
                          <a:latin typeface="+mj-lt"/>
                        </a:rPr>
                        <a:t>LBP13</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A Phase 2 Study of Peginterferon Lambda, Lonafarnib and Ritonavir for 24 Weeks: End-of-Treatment Results from the</a:t>
                      </a:r>
                      <a:br>
                        <a:rPr lang="en-GB" sz="1400" b="0" i="0" u="none" strike="noStrike" dirty="0">
                          <a:solidFill>
                            <a:srgbClr val="000000"/>
                          </a:solidFill>
                          <a:effectLst/>
                          <a:latin typeface="+mj-lt"/>
                        </a:rPr>
                      </a:br>
                      <a:r>
                        <a:rPr lang="en-GB" sz="1400" b="0" i="0" u="none" strike="noStrike" dirty="0">
                          <a:solidFill>
                            <a:srgbClr val="000000"/>
                          </a:solidFill>
                          <a:effectLst/>
                          <a:latin typeface="+mj-lt"/>
                        </a:rPr>
                        <a:t>LIFT HDV Study</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513826353"/>
                  </a:ext>
                </a:extLst>
              </a:tr>
              <a:tr h="206500">
                <a:tc>
                  <a:txBody>
                    <a:bodyPr/>
                    <a:lstStyle/>
                    <a:p>
                      <a:pPr marL="36000" algn="l" fontAlgn="t"/>
                      <a:r>
                        <a:rPr lang="en-GB" sz="1400" b="0" i="0" u="none" strike="noStrike" dirty="0">
                          <a:solidFill>
                            <a:srgbClr val="000000"/>
                          </a:solidFill>
                          <a:effectLst/>
                          <a:latin typeface="+mj-lt"/>
                        </a:rPr>
                        <a:t>LBP33</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Analysis of HBsAg levels, HBsAg isoforms, HBsAg immune complexes, HBV pregenomic RNA and HBcrAg dynamics during and after NAP-based combination therapy in the REP 301-LTF and REP 401 studies</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980896682"/>
                  </a:ext>
                </a:extLst>
              </a:tr>
              <a:tr h="206500">
                <a:tc>
                  <a:txBody>
                    <a:bodyPr/>
                    <a:lstStyle/>
                    <a:p>
                      <a:pPr marL="36000" algn="l" fontAlgn="t"/>
                      <a:r>
                        <a:rPr lang="en-GB" sz="1400" b="0" i="0" u="none" strike="noStrike" dirty="0">
                          <a:solidFill>
                            <a:srgbClr val="000000"/>
                          </a:solidFill>
                          <a:effectLst/>
                          <a:latin typeface="+mj-lt"/>
                        </a:rPr>
                        <a:t>GS10</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Short-term treatment with RNA interference therapy, JNJ-3989, results in sustained hepatitis B surface antigen suppression in patients with chronic hepatitis B receiving nucleos(t)ide analogue treatment</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391985304"/>
                  </a:ext>
                </a:extLst>
              </a:tr>
              <a:tr h="206500">
                <a:tc>
                  <a:txBody>
                    <a:bodyPr/>
                    <a:lstStyle/>
                    <a:p>
                      <a:pPr marL="36000" algn="l" fontAlgn="t"/>
                      <a:r>
                        <a:rPr lang="en-GB" sz="1400" b="0" i="0" u="none" strike="noStrike" dirty="0">
                          <a:solidFill>
                            <a:srgbClr val="000000"/>
                          </a:solidFill>
                          <a:effectLst/>
                          <a:latin typeface="+mj-lt"/>
                        </a:rPr>
                        <a:t>SAT449</a:t>
                      </a:r>
                    </a:p>
                  </a:txBody>
                  <a:tcPr marL="4763" marR="4763" marT="4763" marB="0" anchor="ct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BEE5F5"/>
                    </a:solidFill>
                  </a:tcPr>
                </a:tc>
                <a:tc>
                  <a:txBody>
                    <a:bodyPr/>
                    <a:lstStyle/>
                    <a:p>
                      <a:pPr marL="36000" algn="l" fontAlgn="t"/>
                      <a:r>
                        <a:rPr lang="en-GB" sz="1400" b="0" i="0" u="none" strike="noStrike" dirty="0">
                          <a:solidFill>
                            <a:srgbClr val="000000"/>
                          </a:solidFill>
                          <a:effectLst/>
                          <a:latin typeface="+mj-lt"/>
                        </a:rPr>
                        <a:t>Structural requirements for S-antigen transport-inhibiting oligonucleotide polymer inhibition of hepatitis B surface</a:t>
                      </a:r>
                      <a:br>
                        <a:rPr lang="en-GB" sz="1400" b="0" i="0" u="none" strike="noStrike" dirty="0">
                          <a:solidFill>
                            <a:srgbClr val="000000"/>
                          </a:solidFill>
                          <a:effectLst/>
                          <a:latin typeface="+mj-lt"/>
                        </a:rPr>
                      </a:br>
                      <a:r>
                        <a:rPr lang="en-GB" sz="1400" b="0" i="0" u="none" strike="noStrike" dirty="0">
                          <a:solidFill>
                            <a:srgbClr val="000000"/>
                          </a:solidFill>
                          <a:effectLst/>
                          <a:latin typeface="+mj-lt"/>
                        </a:rPr>
                        <a:t>antigen secretion</a:t>
                      </a:r>
                    </a:p>
                  </a:txBody>
                  <a:tcPr marL="4763" marR="4763" marT="4763" marB="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625717467"/>
                  </a:ext>
                </a:extLst>
              </a:tr>
            </a:tbl>
          </a:graphicData>
        </a:graphic>
      </p:graphicFrame>
      <p:sp>
        <p:nvSpPr>
          <p:cNvPr id="15" name="TextBox 8">
            <a:hlinkClick r:id="rId3" action="ppaction://hlinksldjump"/>
            <a:extLst>
              <a:ext uri="{FF2B5EF4-FFF2-40B4-BE49-F238E27FC236}">
                <a16:creationId xmlns:a16="http://schemas.microsoft.com/office/drawing/2014/main" id="{20F92DAC-2D7A-4E61-A883-233DF814FCA5}"/>
              </a:ext>
            </a:extLst>
          </p:cNvPr>
          <p:cNvSpPr txBox="1">
            <a:spLocks/>
          </p:cNvSpPr>
          <p:nvPr/>
        </p:nvSpPr>
        <p:spPr>
          <a:xfrm>
            <a:off x="4241318" y="4314363"/>
            <a:ext cx="3709361" cy="576000"/>
          </a:xfrm>
          <a:prstGeom prst="rect">
            <a:avLst/>
          </a:prstGeom>
          <a:noFill/>
          <a:ln w="28575">
            <a:solidFill>
              <a:srgbClr val="004A86"/>
            </a:solidFill>
          </a:ln>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ysClr val="windowText" lastClr="000000"/>
                </a:solidFill>
                <a:effectLst/>
                <a:uLnTx/>
                <a:uFillTx/>
                <a:latin typeface="Arial" panose="020B0604020202020204"/>
                <a:ea typeface="+mn-ea"/>
                <a:cs typeface="+mn-cs"/>
              </a:rPr>
              <a:t>Click here to skip to this section</a:t>
            </a:r>
          </a:p>
        </p:txBody>
      </p:sp>
    </p:spTree>
    <p:extLst>
      <p:ext uri="{BB962C8B-B14F-4D97-AF65-F5344CB8AC3E}">
        <p14:creationId xmlns:p14="http://schemas.microsoft.com/office/powerpoint/2010/main" val="702029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A4BCB-AD34-4DE0-8968-23F75D1B4C85}"/>
              </a:ext>
            </a:extLst>
          </p:cNvPr>
          <p:cNvSpPr>
            <a:spLocks noGrp="1"/>
          </p:cNvSpPr>
          <p:nvPr>
            <p:ph type="title"/>
          </p:nvPr>
        </p:nvSpPr>
        <p:spPr/>
        <p:txBody>
          <a:bodyPr/>
          <a:lstStyle/>
          <a:p>
            <a:r>
              <a:rPr lang="en-GB" dirty="0"/>
              <a:t>1. Hepatitis B: translational </a:t>
            </a:r>
          </a:p>
        </p:txBody>
      </p:sp>
      <p:sp>
        <p:nvSpPr>
          <p:cNvPr id="3" name="Text Placeholder 2">
            <a:extLst>
              <a:ext uri="{FF2B5EF4-FFF2-40B4-BE49-F238E27FC236}">
                <a16:creationId xmlns:a16="http://schemas.microsoft.com/office/drawing/2014/main" id="{F9C7C608-2583-4EF2-A6EB-94C4F7F48CF0}"/>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3931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3" y="1340769"/>
            <a:ext cx="5482866" cy="4622400"/>
          </a:xfrm>
        </p:spPr>
        <p:txBody>
          <a:bodyPr/>
          <a:lstStyle/>
          <a:p>
            <a:pPr marL="0" indent="0">
              <a:buNone/>
            </a:pPr>
            <a:r>
              <a:rPr lang="en-US" b="1" dirty="0">
                <a:solidFill>
                  <a:schemeClr val="bg1"/>
                </a:solidFill>
                <a:highlight>
                  <a:srgbClr val="004A86"/>
                </a:highlight>
              </a:rPr>
              <a:t>BACKGROUND &amp; AIMS</a:t>
            </a:r>
            <a:r>
              <a:rPr lang="en-US" dirty="0"/>
              <a:t> </a:t>
            </a:r>
          </a:p>
          <a:p>
            <a:r>
              <a:rPr lang="en-GB" dirty="0"/>
              <a:t>CAMs that induce the formation of empty/aberrant HBV capsids in the hepatocyte are being developed </a:t>
            </a:r>
          </a:p>
          <a:p>
            <a:endParaRPr lang="en-GB" b="1" dirty="0"/>
          </a:p>
          <a:p>
            <a:r>
              <a:rPr lang="en-GB" b="1" dirty="0"/>
              <a:t>AIMS</a:t>
            </a:r>
            <a:r>
              <a:rPr lang="en-GB" dirty="0"/>
              <a:t>: to evaluate whether CAMs with different </a:t>
            </a:r>
            <a:r>
              <a:rPr lang="en-GB" i="1" dirty="0"/>
              <a:t>in vitro </a:t>
            </a:r>
            <a:r>
              <a:rPr lang="en-GB" dirty="0"/>
              <a:t>and</a:t>
            </a:r>
            <a:r>
              <a:rPr lang="en-GB" i="1" dirty="0"/>
              <a:t> in vivo </a:t>
            </a:r>
            <a:r>
              <a:rPr lang="en-GB" dirty="0"/>
              <a:t>potencies:</a:t>
            </a:r>
          </a:p>
          <a:p>
            <a:pPr lvl="1"/>
            <a:r>
              <a:rPr lang="en-GB" dirty="0"/>
              <a:t>Have differing effects on the intracellular distribution of HBcAg </a:t>
            </a:r>
            <a:r>
              <a:rPr lang="en-GB" i="1" dirty="0"/>
              <a:t>in vivo </a:t>
            </a:r>
            <a:endParaRPr lang="en-GB" dirty="0"/>
          </a:p>
          <a:p>
            <a:pPr marL="457200" lvl="1" indent="0">
              <a:buNone/>
            </a:pPr>
            <a:endParaRPr lang="en-GB" sz="800" u="sng" dirty="0"/>
          </a:p>
          <a:p>
            <a:pPr marL="2228850" lvl="1" indent="0">
              <a:buNone/>
            </a:pPr>
            <a:r>
              <a:rPr lang="en-GB" u="sng" dirty="0"/>
              <a:t>AND</a:t>
            </a:r>
          </a:p>
          <a:p>
            <a:pPr marL="2228850" lvl="1" indent="0">
              <a:buNone/>
            </a:pPr>
            <a:endParaRPr lang="en-GB" sz="800" u="sng" dirty="0"/>
          </a:p>
          <a:p>
            <a:pPr lvl="1"/>
            <a:r>
              <a:rPr lang="en-GB" dirty="0"/>
              <a:t>Whether any such differences have toxic and/or immuno-regulatory/-pathological consequences</a:t>
            </a:r>
          </a:p>
        </p:txBody>
      </p:sp>
      <p:sp>
        <p:nvSpPr>
          <p:cNvPr id="10" name="Content Placeholder 9">
            <a:extLst>
              <a:ext uri="{FF2B5EF4-FFF2-40B4-BE49-F238E27FC236}">
                <a16:creationId xmlns:a16="http://schemas.microsoft.com/office/drawing/2014/main" id="{4CCE48D7-5BEF-410B-8984-D5FC7E81995E}"/>
              </a:ext>
            </a:extLst>
          </p:cNvPr>
          <p:cNvSpPr>
            <a:spLocks noGrp="1"/>
          </p:cNvSpPr>
          <p:nvPr>
            <p:ph sz="half" idx="2"/>
          </p:nvPr>
        </p:nvSpPr>
        <p:spPr>
          <a:xfrm>
            <a:off x="6193447" y="1340769"/>
            <a:ext cx="5857031" cy="4622400"/>
          </a:xfrm>
        </p:spPr>
        <p:txBody>
          <a:bodyPr/>
          <a:lstStyle/>
          <a:p>
            <a:pPr marL="0" indent="0">
              <a:buNone/>
            </a:pPr>
            <a:r>
              <a:rPr lang="en-GB" b="1" dirty="0">
                <a:solidFill>
                  <a:schemeClr val="bg1"/>
                </a:solidFill>
                <a:highlight>
                  <a:srgbClr val="004A86"/>
                </a:highlight>
              </a:rPr>
              <a:t>METHODS</a:t>
            </a:r>
          </a:p>
          <a:p>
            <a:r>
              <a:rPr lang="en-GB" b="1" dirty="0"/>
              <a:t>4</a:t>
            </a:r>
            <a:r>
              <a:rPr lang="en-GB" dirty="0"/>
              <a:t> CAMs were studied</a:t>
            </a:r>
          </a:p>
          <a:p>
            <a:pPr lvl="1"/>
            <a:r>
              <a:rPr lang="en-GB" b="1" dirty="0"/>
              <a:t>1</a:t>
            </a:r>
            <a:r>
              <a:rPr lang="en-GB" dirty="0"/>
              <a:t> first-in-class: NVR3-778 </a:t>
            </a:r>
          </a:p>
          <a:p>
            <a:pPr lvl="1"/>
            <a:r>
              <a:rPr lang="en-GB" b="1" dirty="0"/>
              <a:t>3</a:t>
            </a:r>
            <a:r>
              <a:rPr lang="en-GB" dirty="0"/>
              <a:t> proprietary: M-1103, M-1407 and M-1428</a:t>
            </a:r>
            <a:r>
              <a:rPr lang="en-US" dirty="0"/>
              <a:t> </a:t>
            </a:r>
          </a:p>
          <a:p>
            <a:pPr lvl="1"/>
            <a:endParaRPr lang="en-GB" dirty="0"/>
          </a:p>
          <a:p>
            <a:r>
              <a:rPr lang="en-GB" dirty="0"/>
              <a:t>Evaluated in immunocompetent HBV-replicating transgenic mice (transferred or not with HBcAg-specific mouse naïve or effector CD8</a:t>
            </a:r>
            <a:r>
              <a:rPr lang="en-GB" baseline="30000" dirty="0"/>
              <a:t>+</a:t>
            </a:r>
            <a:r>
              <a:rPr lang="en-GB" dirty="0"/>
              <a:t> T cells) for:</a:t>
            </a:r>
          </a:p>
          <a:p>
            <a:pPr lvl="1"/>
            <a:r>
              <a:rPr lang="en-GB" dirty="0"/>
              <a:t>Relative antiviral potency</a:t>
            </a:r>
          </a:p>
          <a:p>
            <a:pPr lvl="1"/>
            <a:r>
              <a:rPr lang="en-GB" dirty="0"/>
              <a:t>Capsid/core protein distribution</a:t>
            </a:r>
          </a:p>
          <a:p>
            <a:pPr lvl="1"/>
            <a:r>
              <a:rPr lang="en-GB" dirty="0"/>
              <a:t>Direct or immune-mediated hepatocellular toxicity </a:t>
            </a:r>
          </a:p>
          <a:p>
            <a:pPr lvl="1"/>
            <a:r>
              <a:rPr lang="en-GB" dirty="0"/>
              <a:t>Immunoregulatory potential</a:t>
            </a: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Autofit/>
          </a:bodyPr>
          <a:lstStyle/>
          <a:p>
            <a:r>
              <a:rPr lang="en-GB" sz="1800" dirty="0"/>
              <a:t>Preclinical assessment of varyingly potent CAMs revealed a novel class of picomolar-acting CAMs inducing neither significant HBcAg cytoplasmic retention nor adverse interactions with HBcAg-specific adaptive immunity</a:t>
            </a:r>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a:xfrm>
            <a:off x="6568" y="6479931"/>
            <a:ext cx="2814604" cy="376990"/>
          </a:xfrm>
        </p:spPr>
        <p:txBody>
          <a:bodyPr/>
          <a:lstStyle/>
          <a:p>
            <a:r>
              <a:rPr lang="en-GB" dirty="0"/>
              <a:t>Di Fabio R, et al. DILC 2020; AS001</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39" name="Straight Connector 38">
            <a:extLst>
              <a:ext uri="{FF2B5EF4-FFF2-40B4-BE49-F238E27FC236}">
                <a16:creationId xmlns:a16="http://schemas.microsoft.com/office/drawing/2014/main" id="{F302DD53-0F85-41B9-9BD1-FF09EDA0F149}"/>
              </a:ext>
            </a:extLst>
          </p:cNvPr>
          <p:cNvCxnSpPr>
            <a:cxnSpLocks/>
          </p:cNvCxnSpPr>
          <p:nvPr/>
        </p:nvCxnSpPr>
        <p:spPr>
          <a:xfrm>
            <a:off x="6104564" y="1338263"/>
            <a:ext cx="0" cy="49911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hlinkClick r:id="rId3" action="ppaction://hlinksldjump"/>
            <a:extLst>
              <a:ext uri="{FF2B5EF4-FFF2-40B4-BE49-F238E27FC236}">
                <a16:creationId xmlns:a16="http://schemas.microsoft.com/office/drawing/2014/main" id="{6FD8522E-67C6-43AE-9CA6-0F2DFDBFF8E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8662" y="460465"/>
            <a:ext cx="361460" cy="357974"/>
          </a:xfrm>
          <a:prstGeom prst="rect">
            <a:avLst/>
          </a:prstGeom>
        </p:spPr>
      </p:pic>
    </p:spTree>
    <p:extLst>
      <p:ext uri="{BB962C8B-B14F-4D97-AF65-F5344CB8AC3E}">
        <p14:creationId xmlns:p14="http://schemas.microsoft.com/office/powerpoint/2010/main" val="3562231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
            <a:extLst>
              <a:ext uri="{FF2B5EF4-FFF2-40B4-BE49-F238E27FC236}">
                <a16:creationId xmlns:a16="http://schemas.microsoft.com/office/drawing/2014/main" id="{B43C3E1F-90C1-524C-952D-82E84D813078}"/>
              </a:ext>
            </a:extLst>
          </p:cNvPr>
          <p:cNvSpPr>
            <a:spLocks noGrp="1"/>
          </p:cNvSpPr>
          <p:nvPr>
            <p:ph type="title"/>
          </p:nvPr>
        </p:nvSpPr>
        <p:spPr>
          <a:xfrm>
            <a:off x="425752" y="140970"/>
            <a:ext cx="10182749" cy="769620"/>
          </a:xfrm>
        </p:spPr>
        <p:txBody>
          <a:bodyPr>
            <a:noAutofit/>
          </a:bodyPr>
          <a:lstStyle/>
          <a:p>
            <a:r>
              <a:rPr lang="en-GB" sz="1800" dirty="0"/>
              <a:t>Preclinical assessment of varyingly potent CAMs revealed a novel class of picomolar-acting CAMs inducing neither significant HBcAg cytoplasmic retention nor adverse interactions with HBcAg-specific adaptive immunity</a:t>
            </a:r>
          </a:p>
        </p:txBody>
      </p:sp>
      <p:sp>
        <p:nvSpPr>
          <p:cNvPr id="38" name="Text Placeholder 4">
            <a:extLst>
              <a:ext uri="{FF2B5EF4-FFF2-40B4-BE49-F238E27FC236}">
                <a16:creationId xmlns:a16="http://schemas.microsoft.com/office/drawing/2014/main" id="{81C786A3-B128-3E43-9CDC-D79DF51D6427}"/>
              </a:ext>
            </a:extLst>
          </p:cNvPr>
          <p:cNvSpPr>
            <a:spLocks noGrp="1"/>
          </p:cNvSpPr>
          <p:nvPr>
            <p:ph type="body" sz="quarter" idx="10"/>
          </p:nvPr>
        </p:nvSpPr>
        <p:spPr>
          <a:xfrm>
            <a:off x="0" y="6452025"/>
            <a:ext cx="10025871" cy="376990"/>
          </a:xfrm>
        </p:spPr>
        <p:txBody>
          <a:bodyPr/>
          <a:lstStyle/>
          <a:p>
            <a:r>
              <a:rPr lang="en-GB" dirty="0"/>
              <a:t>*EC50/EC90 evaluation in HepAD38 and HBV-infected HepG2-NTCP cells; </a:t>
            </a:r>
            <a:r>
              <a:rPr lang="en-US" baseline="30000" dirty="0"/>
              <a:t>†</a:t>
            </a:r>
            <a:r>
              <a:rPr lang="en-GB" dirty="0" err="1"/>
              <a:t>Viraemia</a:t>
            </a:r>
            <a:r>
              <a:rPr lang="en-GB" dirty="0"/>
              <a:t> evaluation in HBV-replication competent transgenic mice; </a:t>
            </a:r>
            <a:r>
              <a:rPr lang="en-US" baseline="30000" dirty="0"/>
              <a:t>‡</a:t>
            </a:r>
            <a:r>
              <a:rPr lang="en-US" dirty="0"/>
              <a:t>Starting by day 3 and continuously thereafter for at least 28 days after dosing at 50 mg/kg QD. 1. </a:t>
            </a:r>
            <a:r>
              <a:rPr lang="en-GB" dirty="0"/>
              <a:t>Bénéchet AP, et al. Nature 2019;574:200–5</a:t>
            </a:r>
            <a:endParaRPr lang="en-GB" sz="500" dirty="0"/>
          </a:p>
          <a:p>
            <a:r>
              <a:rPr lang="en-GB" dirty="0"/>
              <a:t>Di Fabio R, et al. DILC 2020; AS001</a:t>
            </a:r>
          </a:p>
        </p:txBody>
      </p:sp>
      <p:sp>
        <p:nvSpPr>
          <p:cNvPr id="40" name="Content Placeholder 9">
            <a:extLst>
              <a:ext uri="{FF2B5EF4-FFF2-40B4-BE49-F238E27FC236}">
                <a16:creationId xmlns:a16="http://schemas.microsoft.com/office/drawing/2014/main" id="{387EBDF3-C9E3-A24E-90A6-6FDA691DA61B}"/>
              </a:ext>
            </a:extLst>
          </p:cNvPr>
          <p:cNvSpPr>
            <a:spLocks noGrp="1"/>
          </p:cNvSpPr>
          <p:nvPr>
            <p:ph sz="half" idx="2"/>
          </p:nvPr>
        </p:nvSpPr>
        <p:spPr>
          <a:xfrm>
            <a:off x="7500650" y="3329393"/>
            <a:ext cx="4453670" cy="1730658"/>
          </a:xfrm>
        </p:spPr>
        <p:txBody>
          <a:bodyPr/>
          <a:lstStyle/>
          <a:p>
            <a:pPr marL="0" indent="0">
              <a:buNone/>
            </a:pPr>
            <a:r>
              <a:rPr lang="en-GB" b="1" dirty="0">
                <a:solidFill>
                  <a:schemeClr val="bg1"/>
                </a:solidFill>
                <a:highlight>
                  <a:srgbClr val="004A86"/>
                </a:highlight>
              </a:rPr>
              <a:t>CONCLUSION</a:t>
            </a:r>
          </a:p>
          <a:p>
            <a:r>
              <a:rPr lang="en-GB" sz="1600" dirty="0"/>
              <a:t>CAMs with highly diverse antiviral potency </a:t>
            </a:r>
            <a:br>
              <a:rPr lang="en-GB" sz="1600" dirty="0"/>
            </a:br>
            <a:r>
              <a:rPr lang="en-GB" sz="1600" i="1" dirty="0"/>
              <a:t>in vitro </a:t>
            </a:r>
            <a:r>
              <a:rPr lang="en-GB" sz="1600" dirty="0"/>
              <a:t>behave unpredictably </a:t>
            </a:r>
            <a:r>
              <a:rPr lang="en-GB" sz="1600" i="1" dirty="0"/>
              <a:t>in vivo </a:t>
            </a:r>
            <a:r>
              <a:rPr lang="en-GB" sz="1600" dirty="0"/>
              <a:t>regarding:</a:t>
            </a:r>
          </a:p>
          <a:p>
            <a:pPr lvl="1"/>
            <a:r>
              <a:rPr lang="en-GB" sz="1400" dirty="0"/>
              <a:t>Intrinsic capacity to retain cytoplasmic HBcAg </a:t>
            </a:r>
          </a:p>
          <a:p>
            <a:pPr lvl="1"/>
            <a:r>
              <a:rPr lang="en-GB" sz="1400" dirty="0"/>
              <a:t>Influence on the interaction of CAM-exposed HBV-expressing hepatocytes with adaptive </a:t>
            </a:r>
            <a:br>
              <a:rPr lang="en-GB" sz="1400" dirty="0"/>
            </a:br>
            <a:r>
              <a:rPr lang="en-GB" sz="1400" dirty="0"/>
              <a:t>immune responses</a:t>
            </a:r>
          </a:p>
        </p:txBody>
      </p:sp>
      <p:cxnSp>
        <p:nvCxnSpPr>
          <p:cNvPr id="44" name="Straight Connector 43">
            <a:extLst>
              <a:ext uri="{FF2B5EF4-FFF2-40B4-BE49-F238E27FC236}">
                <a16:creationId xmlns:a16="http://schemas.microsoft.com/office/drawing/2014/main" id="{06AEA275-2E03-2047-ACA5-B16631270A75}"/>
              </a:ext>
            </a:extLst>
          </p:cNvPr>
          <p:cNvCxnSpPr>
            <a:cxnSpLocks/>
          </p:cNvCxnSpPr>
          <p:nvPr/>
        </p:nvCxnSpPr>
        <p:spPr>
          <a:xfrm flipH="1">
            <a:off x="7466918" y="3211346"/>
            <a:ext cx="428217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5" name="Content Placeholder 9">
            <a:extLst>
              <a:ext uri="{FF2B5EF4-FFF2-40B4-BE49-F238E27FC236}">
                <a16:creationId xmlns:a16="http://schemas.microsoft.com/office/drawing/2014/main" id="{105C2B52-912E-BC4D-AEA7-59E14F6CA82D}"/>
              </a:ext>
            </a:extLst>
          </p:cNvPr>
          <p:cNvSpPr txBox="1">
            <a:spLocks/>
          </p:cNvSpPr>
          <p:nvPr/>
        </p:nvSpPr>
        <p:spPr>
          <a:xfrm>
            <a:off x="478234" y="1857531"/>
            <a:ext cx="5572800" cy="4622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47" name="Straight Connector 46">
            <a:extLst>
              <a:ext uri="{FF2B5EF4-FFF2-40B4-BE49-F238E27FC236}">
                <a16:creationId xmlns:a16="http://schemas.microsoft.com/office/drawing/2014/main" id="{66764EF5-A0F1-F54A-B3BF-383CAFE89E70}"/>
              </a:ext>
            </a:extLst>
          </p:cNvPr>
          <p:cNvCxnSpPr>
            <a:cxnSpLocks/>
          </p:cNvCxnSpPr>
          <p:nvPr/>
        </p:nvCxnSpPr>
        <p:spPr>
          <a:xfrm>
            <a:off x="7466919" y="2930013"/>
            <a:ext cx="0" cy="323896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4" name="Content Placeholder 1">
            <a:extLst>
              <a:ext uri="{FF2B5EF4-FFF2-40B4-BE49-F238E27FC236}">
                <a16:creationId xmlns:a16="http://schemas.microsoft.com/office/drawing/2014/main" id="{1BBD96E6-5B91-4148-BD99-838A0A6C1B21}"/>
              </a:ext>
            </a:extLst>
          </p:cNvPr>
          <p:cNvSpPr>
            <a:spLocks noGrp="1"/>
          </p:cNvSpPr>
          <p:nvPr>
            <p:ph sz="half" idx="1"/>
          </p:nvPr>
        </p:nvSpPr>
        <p:spPr>
          <a:xfrm>
            <a:off x="57454" y="1124869"/>
            <a:ext cx="7375734" cy="3408504"/>
          </a:xfrm>
        </p:spPr>
        <p:txBody>
          <a:bodyPr/>
          <a:lstStyle/>
          <a:p>
            <a:pPr marL="0" indent="0">
              <a:buNone/>
            </a:pPr>
            <a:r>
              <a:rPr lang="en-US" b="1" dirty="0">
                <a:solidFill>
                  <a:schemeClr val="bg1"/>
                </a:solidFill>
                <a:highlight>
                  <a:srgbClr val="004A86"/>
                </a:highlight>
              </a:rPr>
              <a:t>RESULTS</a:t>
            </a:r>
            <a:endParaRPr lang="en-US" b="1" dirty="0">
              <a:solidFill>
                <a:schemeClr val="bg1"/>
              </a:solidFill>
            </a:endParaRPr>
          </a:p>
          <a:p>
            <a:pPr marL="184150" indent="-184150"/>
            <a:r>
              <a:rPr lang="en-US" sz="1600" i="1" dirty="0"/>
              <a:t>In vitro</a:t>
            </a:r>
            <a:r>
              <a:rPr lang="en-US" sz="1600" dirty="0"/>
              <a:t>* and </a:t>
            </a:r>
            <a:r>
              <a:rPr lang="en-US" sz="1600" i="1" dirty="0"/>
              <a:t>in vivo</a:t>
            </a:r>
            <a:r>
              <a:rPr lang="en-US" sz="1600" baseline="30000" dirty="0"/>
              <a:t>†</a:t>
            </a:r>
            <a:r>
              <a:rPr lang="en-US" sz="1600" i="1" dirty="0"/>
              <a:t> </a:t>
            </a:r>
            <a:r>
              <a:rPr lang="en-US" sz="1600" dirty="0"/>
              <a:t>potencies of </a:t>
            </a:r>
            <a:r>
              <a:rPr lang="en-GB" sz="1600" dirty="0"/>
              <a:t>M-1103, M-1407 and M-1428 were greater </a:t>
            </a:r>
            <a:br>
              <a:rPr lang="en-GB" sz="1600" dirty="0"/>
            </a:br>
            <a:r>
              <a:rPr lang="en-GB" sz="1600" dirty="0"/>
              <a:t>than NVR3-778</a:t>
            </a:r>
          </a:p>
          <a:p>
            <a:pPr marL="536575" lvl="1" indent="-219075"/>
            <a:r>
              <a:rPr lang="en-GB" sz="1400" dirty="0"/>
              <a:t>M-1103: ~10- and ~30-fold greater (</a:t>
            </a:r>
            <a:r>
              <a:rPr lang="en-GB" sz="1400" i="1" dirty="0"/>
              <a:t>in vitro</a:t>
            </a:r>
            <a:r>
              <a:rPr lang="en-GB" sz="1400" dirty="0"/>
              <a:t> and </a:t>
            </a:r>
            <a:r>
              <a:rPr lang="en-GB" sz="1400" i="1" dirty="0"/>
              <a:t>in vivo, </a:t>
            </a:r>
            <a:r>
              <a:rPr lang="en-GB" sz="1400" dirty="0"/>
              <a:t>respectively)</a:t>
            </a:r>
          </a:p>
          <a:p>
            <a:pPr marL="536575" lvl="1" indent="-219075"/>
            <a:r>
              <a:rPr lang="en-GB" sz="1400" dirty="0"/>
              <a:t>M-1407: ~100-greater (</a:t>
            </a:r>
            <a:r>
              <a:rPr lang="en-GB" sz="1400" i="1" dirty="0"/>
              <a:t>in vitro</a:t>
            </a:r>
            <a:r>
              <a:rPr lang="en-GB" sz="1400" dirty="0"/>
              <a:t> and </a:t>
            </a:r>
            <a:r>
              <a:rPr lang="en-GB" sz="1400" i="1" dirty="0"/>
              <a:t>in vivo</a:t>
            </a:r>
            <a:r>
              <a:rPr lang="en-GB" sz="1400" dirty="0"/>
              <a:t>)</a:t>
            </a:r>
          </a:p>
          <a:p>
            <a:pPr marL="536575" lvl="1" indent="-219075"/>
            <a:r>
              <a:rPr lang="en-GB" sz="1400" b="1" dirty="0"/>
              <a:t>M-1428</a:t>
            </a:r>
            <a:r>
              <a:rPr lang="en-GB" sz="1400" dirty="0"/>
              <a:t>: ~500-fold greater (</a:t>
            </a:r>
            <a:r>
              <a:rPr lang="en-GB" sz="1400" i="1" dirty="0"/>
              <a:t>in vitro </a:t>
            </a:r>
            <a:r>
              <a:rPr lang="en-GB" sz="1400" dirty="0"/>
              <a:t>and</a:t>
            </a:r>
            <a:r>
              <a:rPr lang="en-GB" sz="1400" i="1" dirty="0"/>
              <a:t> in vivo</a:t>
            </a:r>
            <a:r>
              <a:rPr lang="en-GB" sz="1400" dirty="0"/>
              <a:t>) (</a:t>
            </a:r>
            <a:r>
              <a:rPr lang="en-GB" sz="1400" b="1" dirty="0"/>
              <a:t>picomolar-active </a:t>
            </a:r>
            <a:r>
              <a:rPr lang="en-GB" sz="1400" b="1" i="1" dirty="0"/>
              <a:t>in vitro</a:t>
            </a:r>
            <a:r>
              <a:rPr lang="en-GB" sz="1400" dirty="0"/>
              <a:t>)</a:t>
            </a:r>
          </a:p>
          <a:p>
            <a:pPr marL="228600" indent="-228600"/>
            <a:r>
              <a:rPr lang="en-US" sz="1600" dirty="0"/>
              <a:t>M-1428 quantitatively eliminated HBV replicative intermediates from </a:t>
            </a:r>
          </a:p>
          <a:p>
            <a:pPr marL="228600" indent="0">
              <a:buNone/>
            </a:pPr>
            <a:r>
              <a:rPr lang="en-US" sz="1600" dirty="0"/>
              <a:t>the liver of transgenic mice (reductions in HBV DNA, HBV RNA and </a:t>
            </a:r>
            <a:r>
              <a:rPr lang="en-US" sz="1600" dirty="0" err="1"/>
              <a:t>HBeAg</a:t>
            </a:r>
            <a:r>
              <a:rPr lang="en-US" sz="1600" dirty="0"/>
              <a:t>)</a:t>
            </a:r>
            <a:r>
              <a:rPr lang="en-US" sz="1600" baseline="30000" dirty="0"/>
              <a:t>‡</a:t>
            </a:r>
            <a:endParaRPr lang="en-US" sz="1600" dirty="0"/>
          </a:p>
          <a:p>
            <a:pPr marL="536575" lvl="1" indent="-219075"/>
            <a:r>
              <a:rPr lang="en-US" sz="1400" dirty="0"/>
              <a:t>Reductions in HBV DNA, HBV RNA and HBeAg</a:t>
            </a:r>
            <a:endParaRPr lang="en-GB" sz="1400" dirty="0"/>
          </a:p>
          <a:p>
            <a:pPr marL="228600" indent="-228600"/>
            <a:r>
              <a:rPr lang="en-GB" sz="1600" dirty="0"/>
              <a:t>No CAMs caused direct liver injury</a:t>
            </a:r>
          </a:p>
          <a:p>
            <a:pPr marL="228600" indent="-228600"/>
            <a:r>
              <a:rPr lang="en-GB" sz="1600" dirty="0"/>
              <a:t>NVR3-778</a:t>
            </a:r>
            <a:r>
              <a:rPr lang="en-US" sz="1600" dirty="0"/>
              <a:t>, </a:t>
            </a:r>
            <a:r>
              <a:rPr lang="en-GB" sz="1600" dirty="0"/>
              <a:t>M-1103 and M-1407 induced HBcAg cytoplasmic retention </a:t>
            </a:r>
            <a:br>
              <a:rPr lang="en-GB" sz="1600" dirty="0"/>
            </a:br>
            <a:r>
              <a:rPr lang="en-GB" sz="1600" dirty="0"/>
              <a:t>(n</a:t>
            </a:r>
            <a:r>
              <a:rPr lang="en-US" sz="1600" dirty="0"/>
              <a:t>ot seen with M-1428 and structurally-related analogues</a:t>
            </a:r>
            <a:r>
              <a:rPr lang="en-GB" sz="1600" dirty="0"/>
              <a:t>)</a:t>
            </a:r>
          </a:p>
          <a:p>
            <a:pPr marL="228600" indent="-228600"/>
            <a:endParaRPr lang="en-GB" sz="1500" dirty="0"/>
          </a:p>
        </p:txBody>
      </p:sp>
      <p:pic>
        <p:nvPicPr>
          <p:cNvPr id="56" name="Picture 55">
            <a:extLst>
              <a:ext uri="{FF2B5EF4-FFF2-40B4-BE49-F238E27FC236}">
                <a16:creationId xmlns:a16="http://schemas.microsoft.com/office/drawing/2014/main" id="{CADE195D-E3BE-D54C-8EE1-332E82D6FE7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flipH="1">
            <a:off x="1025433" y="4747652"/>
            <a:ext cx="4521089" cy="1503190"/>
          </a:xfrm>
          <a:prstGeom prst="rect">
            <a:avLst/>
          </a:prstGeom>
        </p:spPr>
      </p:pic>
      <p:sp>
        <p:nvSpPr>
          <p:cNvPr id="57" name="TextBox 56">
            <a:extLst>
              <a:ext uri="{FF2B5EF4-FFF2-40B4-BE49-F238E27FC236}">
                <a16:creationId xmlns:a16="http://schemas.microsoft.com/office/drawing/2014/main" id="{DC3B5327-C841-CC49-A22D-F85C4543057E}"/>
              </a:ext>
            </a:extLst>
          </p:cNvPr>
          <p:cNvSpPr txBox="1"/>
          <p:nvPr/>
        </p:nvSpPr>
        <p:spPr>
          <a:xfrm>
            <a:off x="4404619" y="4457676"/>
            <a:ext cx="796416" cy="276999"/>
          </a:xfrm>
          <a:prstGeom prst="rect">
            <a:avLst/>
          </a:prstGeom>
          <a:solidFill>
            <a:schemeClr val="bg1"/>
          </a:solidFill>
          <a:ln>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M-1428</a:t>
            </a:r>
          </a:p>
        </p:txBody>
      </p:sp>
      <p:sp>
        <p:nvSpPr>
          <p:cNvPr id="58" name="TextBox 57">
            <a:extLst>
              <a:ext uri="{FF2B5EF4-FFF2-40B4-BE49-F238E27FC236}">
                <a16:creationId xmlns:a16="http://schemas.microsoft.com/office/drawing/2014/main" id="{4E52D227-53EA-7247-B9C6-D29A68A78EBC}"/>
              </a:ext>
            </a:extLst>
          </p:cNvPr>
          <p:cNvSpPr txBox="1"/>
          <p:nvPr/>
        </p:nvSpPr>
        <p:spPr>
          <a:xfrm>
            <a:off x="2819942" y="4457676"/>
            <a:ext cx="950551" cy="276999"/>
          </a:xfrm>
          <a:prstGeom prst="rect">
            <a:avLst/>
          </a:prstGeom>
          <a:solidFill>
            <a:schemeClr val="bg1"/>
          </a:solidFill>
          <a:ln>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NVR3-778</a:t>
            </a:r>
          </a:p>
        </p:txBody>
      </p:sp>
      <p:sp>
        <p:nvSpPr>
          <p:cNvPr id="59" name="TextBox 58">
            <a:extLst>
              <a:ext uri="{FF2B5EF4-FFF2-40B4-BE49-F238E27FC236}">
                <a16:creationId xmlns:a16="http://schemas.microsoft.com/office/drawing/2014/main" id="{1C925729-1BD1-6F4A-A215-C359DE27D22E}"/>
              </a:ext>
            </a:extLst>
          </p:cNvPr>
          <p:cNvSpPr txBox="1"/>
          <p:nvPr/>
        </p:nvSpPr>
        <p:spPr>
          <a:xfrm>
            <a:off x="5591888" y="5982102"/>
            <a:ext cx="658603" cy="246221"/>
          </a:xfrm>
          <a:prstGeom prst="rect">
            <a:avLst/>
          </a:prstGeom>
          <a:solidFill>
            <a:schemeClr val="bg1"/>
          </a:solidFill>
          <a:ln>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E1F1E"/>
                </a:solidFill>
                <a:effectLst/>
                <a:uLnTx/>
                <a:uFillTx/>
                <a:latin typeface="Arial" panose="020B0604020202020204"/>
                <a:ea typeface="+mn-ea"/>
                <a:cs typeface="+mn-cs"/>
              </a:rPr>
              <a:t>HBcAg</a:t>
            </a:r>
          </a:p>
        </p:txBody>
      </p:sp>
      <p:sp>
        <p:nvSpPr>
          <p:cNvPr id="60" name="TextBox 59">
            <a:extLst>
              <a:ext uri="{FF2B5EF4-FFF2-40B4-BE49-F238E27FC236}">
                <a16:creationId xmlns:a16="http://schemas.microsoft.com/office/drawing/2014/main" id="{C125865C-688B-3E43-8BA2-3FF3A9E12C79}"/>
              </a:ext>
            </a:extLst>
          </p:cNvPr>
          <p:cNvSpPr txBox="1"/>
          <p:nvPr/>
        </p:nvSpPr>
        <p:spPr>
          <a:xfrm>
            <a:off x="1400808" y="4457676"/>
            <a:ext cx="766896" cy="276999"/>
          </a:xfrm>
          <a:prstGeom prst="rect">
            <a:avLst/>
          </a:prstGeom>
          <a:solidFill>
            <a:schemeClr val="bg1"/>
          </a:solidFill>
          <a:ln>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Vehicle</a:t>
            </a:r>
          </a:p>
        </p:txBody>
      </p:sp>
      <p:sp>
        <p:nvSpPr>
          <p:cNvPr id="18" name="Content Placeholder 9">
            <a:extLst>
              <a:ext uri="{FF2B5EF4-FFF2-40B4-BE49-F238E27FC236}">
                <a16:creationId xmlns:a16="http://schemas.microsoft.com/office/drawing/2014/main" id="{50090CD8-9F2A-42D6-ADDC-7A1FA01BDD23}"/>
              </a:ext>
            </a:extLst>
          </p:cNvPr>
          <p:cNvSpPr txBox="1">
            <a:spLocks/>
          </p:cNvSpPr>
          <p:nvPr/>
        </p:nvSpPr>
        <p:spPr>
          <a:xfrm>
            <a:off x="7500650" y="1479435"/>
            <a:ext cx="4453670" cy="17306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M-1428 and structurally-related analogues:</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Did not sensitize hepatocytes to HBcAg-specific effector CD8+ T-cell-mediated killing </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Did not interfere with an IL-2-based therapeutic strategy</a:t>
            </a:r>
            <a:r>
              <a:rPr kumimoji="0" lang="en-US" sz="1400" b="0" i="0" u="none" strike="noStrike" kern="1200" cap="none" spc="0" normalizeH="0" baseline="30000" noProof="0" dirty="0">
                <a:ln>
                  <a:noFill/>
                </a:ln>
                <a:solidFill>
                  <a:prstClr val="black"/>
                </a:solidFill>
                <a:effectLst/>
                <a:uLnTx/>
                <a:uFillTx/>
                <a:latin typeface="Arial" panose="020B0604020202020204"/>
                <a:ea typeface="+mn-ea"/>
                <a:cs typeface="+mn-cs"/>
              </a:rPr>
              <a:t>1</a:t>
            </a: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 capable of reverting </a:t>
            </a:r>
            <a:b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T-cell tolerance in the same animal model</a:t>
            </a:r>
          </a:p>
        </p:txBody>
      </p:sp>
      <p:pic>
        <p:nvPicPr>
          <p:cNvPr id="16" name="Picture 15">
            <a:hlinkClick r:id="rId4" action="ppaction://hlinksldjump"/>
            <a:extLst>
              <a:ext uri="{FF2B5EF4-FFF2-40B4-BE49-F238E27FC236}">
                <a16:creationId xmlns:a16="http://schemas.microsoft.com/office/drawing/2014/main" id="{86B30206-7076-4B1A-A676-F115690E1192}"/>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78662" y="460465"/>
            <a:ext cx="361460" cy="357974"/>
          </a:xfrm>
          <a:prstGeom prst="rect">
            <a:avLst/>
          </a:prstGeom>
        </p:spPr>
      </p:pic>
    </p:spTree>
    <p:extLst>
      <p:ext uri="{BB962C8B-B14F-4D97-AF65-F5344CB8AC3E}">
        <p14:creationId xmlns:p14="http://schemas.microsoft.com/office/powerpoint/2010/main" val="20639322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8693f058-ae25-4086-a3cd-35169a08f853"/>
</p:tagLst>
</file>

<file path=ppt/theme/theme1.xml><?xml version="1.0" encoding="utf-8"?>
<a:theme xmlns:a="http://schemas.openxmlformats.org/drawingml/2006/main" name="4_blank">
  <a:themeElements>
    <a:clrScheme name="ILC 19 Viral Hepatitis">
      <a:dk1>
        <a:sysClr val="windowText" lastClr="000000"/>
      </a:dk1>
      <a:lt1>
        <a:srgbClr val="FFFFFF"/>
      </a:lt1>
      <a:dk2>
        <a:srgbClr val="004B87"/>
      </a:dk2>
      <a:lt2>
        <a:srgbClr val="FFFFFF"/>
      </a:lt2>
      <a:accent1>
        <a:srgbClr val="F8BF3E"/>
      </a:accent1>
      <a:accent2>
        <a:srgbClr val="FBDE9E"/>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blank">
  <a:themeElements>
    <a:clrScheme name="ILC 19 Liver tumours">
      <a:dk1>
        <a:sysClr val="windowText" lastClr="000000"/>
      </a:dk1>
      <a:lt1>
        <a:srgbClr val="FFFFFF"/>
      </a:lt1>
      <a:dk2>
        <a:srgbClr val="004B87"/>
      </a:dk2>
      <a:lt2>
        <a:srgbClr val="FFFFFF"/>
      </a:lt2>
      <a:accent1>
        <a:srgbClr val="DC214E"/>
      </a:accent1>
      <a:accent2>
        <a:srgbClr val="ED8FA6"/>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2"/>
          </a:solidFill>
        </a:ln>
      </a:spPr>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defPPr algn="ctr" defTabSz="457200">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blank">
  <a:themeElements>
    <a:clrScheme name="ILC 19 Metabolic">
      <a:dk1>
        <a:sysClr val="windowText" lastClr="000000"/>
      </a:dk1>
      <a:lt1>
        <a:srgbClr val="FFFFFF"/>
      </a:lt1>
      <a:dk2>
        <a:srgbClr val="004B87"/>
      </a:dk2>
      <a:lt2>
        <a:srgbClr val="FFFFFF"/>
      </a:lt2>
      <a:accent1>
        <a:srgbClr val="0B9490"/>
      </a:accent1>
      <a:accent2>
        <a:srgbClr val="84C9C7"/>
      </a:accent2>
      <a:accent3>
        <a:srgbClr val="004B87"/>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blank">
  <a:themeElements>
    <a:clrScheme name="ILC 19 Viral Hepatitis">
      <a:dk1>
        <a:sysClr val="windowText" lastClr="000000"/>
      </a:dk1>
      <a:lt1>
        <a:srgbClr val="FFFFFF"/>
      </a:lt1>
      <a:dk2>
        <a:srgbClr val="004B87"/>
      </a:dk2>
      <a:lt2>
        <a:srgbClr val="FFFFFF"/>
      </a:lt2>
      <a:accent1>
        <a:srgbClr val="F8BF3E"/>
      </a:accent1>
      <a:accent2>
        <a:srgbClr val="FBDE9E"/>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6_blank">
  <a:themeElements>
    <a:clrScheme name="ILC 19 Viral Hepatitis">
      <a:dk1>
        <a:sysClr val="windowText" lastClr="000000"/>
      </a:dk1>
      <a:lt1>
        <a:srgbClr val="FFFFFF"/>
      </a:lt1>
      <a:dk2>
        <a:srgbClr val="004B87"/>
      </a:dk2>
      <a:lt2>
        <a:srgbClr val="FFFFFF"/>
      </a:lt2>
      <a:accent1>
        <a:srgbClr val="F8BF3E"/>
      </a:accent1>
      <a:accent2>
        <a:srgbClr val="FBDE9E"/>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7_blank">
  <a:themeElements>
    <a:clrScheme name="ILC 19 Viral Hepatitis">
      <a:dk1>
        <a:sysClr val="windowText" lastClr="000000"/>
      </a:dk1>
      <a:lt1>
        <a:srgbClr val="FFFFFF"/>
      </a:lt1>
      <a:dk2>
        <a:srgbClr val="004B87"/>
      </a:dk2>
      <a:lt2>
        <a:srgbClr val="FFFFFF"/>
      </a:lt2>
      <a:accent1>
        <a:srgbClr val="F8BF3E"/>
      </a:accent1>
      <a:accent2>
        <a:srgbClr val="FBDE9E"/>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8_blank">
  <a:themeElements>
    <a:clrScheme name="ILC 19 Viral Hepatitis">
      <a:dk1>
        <a:sysClr val="windowText" lastClr="000000"/>
      </a:dk1>
      <a:lt1>
        <a:srgbClr val="FFFFFF"/>
      </a:lt1>
      <a:dk2>
        <a:srgbClr val="004B87"/>
      </a:dk2>
      <a:lt2>
        <a:srgbClr val="FFFFFF"/>
      </a:lt2>
      <a:accent1>
        <a:srgbClr val="F8BF3E"/>
      </a:accent1>
      <a:accent2>
        <a:srgbClr val="FBDE9E"/>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9.xml><?xml version="1.0" encoding="utf-8"?>
<a:theme xmlns:a="http://schemas.openxmlformats.org/drawingml/2006/main" name="9_blank">
  <a:themeElements>
    <a:clrScheme name="ILC 19 Viral Hepatitis">
      <a:dk1>
        <a:sysClr val="windowText" lastClr="000000"/>
      </a:dk1>
      <a:lt1>
        <a:srgbClr val="FFFFFF"/>
      </a:lt1>
      <a:dk2>
        <a:srgbClr val="004B87"/>
      </a:dk2>
      <a:lt2>
        <a:srgbClr val="FFFFFF"/>
      </a:lt2>
      <a:accent1>
        <a:srgbClr val="F8BF3E"/>
      </a:accent1>
      <a:accent2>
        <a:srgbClr val="FBDE9E"/>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1C146104FD2B43B3AB0F7892A0F721" ma:contentTypeVersion="12" ma:contentTypeDescription="Create a new document." ma:contentTypeScope="" ma:versionID="da1c241b758010bc2a17796fe8de206a">
  <xsd:schema xmlns:xsd="http://www.w3.org/2001/XMLSchema" xmlns:xs="http://www.w3.org/2001/XMLSchema" xmlns:p="http://schemas.microsoft.com/office/2006/metadata/properties" xmlns:ns2="7a3f0d49-cb9d-4d28-b6b4-cb24b886583f" xmlns:ns3="8b4f0aa6-f811-4d6e-9450-92a67e22359a" targetNamespace="http://schemas.microsoft.com/office/2006/metadata/properties" ma:root="true" ma:fieldsID="fdc2e42c6862da533f6de81bb7893bbb" ns2:_="" ns3:_="">
    <xsd:import namespace="7a3f0d49-cb9d-4d28-b6b4-cb24b886583f"/>
    <xsd:import namespace="8b4f0aa6-f811-4d6e-9450-92a67e2235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f0d49-cb9d-4d28-b6b4-cb24b88658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f0aa6-f811-4d6e-9450-92a67e2235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586664-A9E0-4210-BCA4-7D63C63E64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3f0d49-cb9d-4d28-b6b4-cb24b886583f"/>
    <ds:schemaRef ds:uri="8b4f0aa6-f811-4d6e-9450-92a67e2235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655285-0295-4DC9-BB3C-AA4FB57D4246}">
  <ds:schemaRefs>
    <ds:schemaRef ds:uri="http://schemas.microsoft.com/office/2006/documentManagement/types"/>
    <ds:schemaRef ds:uri="http://purl.org/dc/dcmitype/"/>
    <ds:schemaRef ds:uri="http://www.w3.org/XML/1998/namespace"/>
    <ds:schemaRef ds:uri="http://schemas.openxmlformats.org/package/2006/metadata/core-properties"/>
    <ds:schemaRef ds:uri="http://purl.org/dc/elements/1.1/"/>
    <ds:schemaRef ds:uri="http://schemas.microsoft.com/office/2006/metadata/properties"/>
    <ds:schemaRef ds:uri="http://purl.org/dc/terms/"/>
    <ds:schemaRef ds:uri="http://schemas.microsoft.com/office/infopath/2007/PartnerControls"/>
    <ds:schemaRef ds:uri="8b4f0aa6-f811-4d6e-9450-92a67e22359a"/>
    <ds:schemaRef ds:uri="7a3f0d49-cb9d-4d28-b6b4-cb24b886583f"/>
  </ds:schemaRefs>
</ds:datastoreItem>
</file>

<file path=customXml/itemProps3.xml><?xml version="1.0" encoding="utf-8"?>
<ds:datastoreItem xmlns:ds="http://schemas.openxmlformats.org/officeDocument/2006/customXml" ds:itemID="{1C89176F-A8AE-45EE-BEE8-50C3F078B6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6745</TotalTime>
  <Words>33370</Words>
  <Application>Microsoft Office PowerPoint</Application>
  <PresentationFormat>Grand écran</PresentationFormat>
  <Paragraphs>1743</Paragraphs>
  <Slides>51</Slides>
  <Notes>51</Notes>
  <HiddenSlides>0</HiddenSlides>
  <MMClips>0</MMClips>
  <ScaleCrop>false</ScaleCrop>
  <HeadingPairs>
    <vt:vector size="8" baseType="variant">
      <vt:variant>
        <vt:lpstr>Polices utilisées</vt:lpstr>
      </vt:variant>
      <vt:variant>
        <vt:i4>5</vt:i4>
      </vt:variant>
      <vt:variant>
        <vt:lpstr>Thème</vt:lpstr>
      </vt:variant>
      <vt:variant>
        <vt:i4>9</vt:i4>
      </vt:variant>
      <vt:variant>
        <vt:lpstr>Serveurs OLE incorporés</vt:lpstr>
      </vt:variant>
      <vt:variant>
        <vt:i4>1</vt:i4>
      </vt:variant>
      <vt:variant>
        <vt:lpstr>Titres des diapositives</vt:lpstr>
      </vt:variant>
      <vt:variant>
        <vt:i4>51</vt:i4>
      </vt:variant>
    </vt:vector>
  </HeadingPairs>
  <TitlesOfParts>
    <vt:vector size="66" baseType="lpstr">
      <vt:lpstr>Arial</vt:lpstr>
      <vt:lpstr>Calibri</vt:lpstr>
      <vt:lpstr>Segoe UI</vt:lpstr>
      <vt:lpstr>Symbol</vt:lpstr>
      <vt:lpstr>Times New Roman</vt:lpstr>
      <vt:lpstr>4_blank</vt:lpstr>
      <vt:lpstr>3_blank</vt:lpstr>
      <vt:lpstr>2_blank</vt:lpstr>
      <vt:lpstr>1_blank</vt:lpstr>
      <vt:lpstr>5_blank</vt:lpstr>
      <vt:lpstr>6_blank</vt:lpstr>
      <vt:lpstr>7_blank</vt:lpstr>
      <vt:lpstr>8_blank</vt:lpstr>
      <vt:lpstr>9_blank</vt:lpstr>
      <vt:lpstr>Prism 8</vt:lpstr>
      <vt:lpstr>Viral hepatitis</vt:lpstr>
      <vt:lpstr>About these slides</vt:lpstr>
      <vt:lpstr>Contents</vt:lpstr>
      <vt:lpstr>Contents</vt:lpstr>
      <vt:lpstr>Contents</vt:lpstr>
      <vt:lpstr>Contents</vt:lpstr>
      <vt:lpstr>1. Hepatitis B: translational </vt:lpstr>
      <vt:lpstr>Preclinical assessment of varyingly potent CAMs revealed a novel class of picomolar-acting CAMs inducing neither significant HBcAg cytoplasmic retention nor adverse interactions with HBcAg-specific adaptive immunity</vt:lpstr>
      <vt:lpstr>Preclinical assessment of varyingly potent CAMs revealed a novel class of picomolar-acting CAMs inducing neither significant HBcAg cytoplasmic retention nor adverse interactions with HBcAg-specific adaptive immunity</vt:lpstr>
      <vt:lpstr>Serum and intrahepatic HBV markers and HBV-specific CD8 T cell responses after NA therapy discontinuation in HBeAg-negative chronic hepatitis B patients</vt:lpstr>
      <vt:lpstr>Serum and intrahepatic HBV markers and HBV-specific CD8 T cell responses after NA therapy discontinuation in HBeAg-negative chronic hepatitis B patients</vt:lpstr>
      <vt:lpstr>Targeted long read sequencing reveals the comprehensive architecture and expression patterns of integrated HBV DNA in CHB liver biopsies</vt:lpstr>
      <vt:lpstr>Targeted long read sequencing reveals the comprehensive architecture and expression patterns of integrated HBV DNA in CHB liver biopsies</vt:lpstr>
      <vt:lpstr>2. Hepatitis C elimination</vt:lpstr>
      <vt:lpstr>Population-level hepatitis C cascade of care among MSM  in British Columbia, Canada</vt:lpstr>
      <vt:lpstr>Population-level hepatitis C cascade of care among MSM  in British Columbia, Canada</vt:lpstr>
      <vt:lpstr>Hepatitis C infection in the Spanish prison system Elimination is a dream at our fingertips</vt:lpstr>
      <vt:lpstr>Hepatitis C infection in the Spanish prison system Elimination is a dream at our fingertips</vt:lpstr>
      <vt:lpstr>3. Hepatitis B and D: drug development</vt:lpstr>
      <vt:lpstr>Preliminary safety and antiviral activity of VIR-2218, an X-targeting HBV RNAi therapeutic, in chronic hepatitis B patients</vt:lpstr>
      <vt:lpstr>Preliminary safety and antiviral activity of VIR-2218, an X-targeting HBV RNAi therapeutic, in chronic hepatitis B patients</vt:lpstr>
      <vt:lpstr>RO7062931 antisense oligonucleotide phase 1 study demonstrates target engagement in patients with chronic hepatitis B on established nucleos(t)ide therapy</vt:lpstr>
      <vt:lpstr>RO7062931 antisense oligonucleotide phase 1 study demonstrates target engagement in patients with chronic hepatitis B on established nucleos(t)ide therapy</vt:lpstr>
      <vt:lpstr>Antiviral activity and safety of the hepatitis B core inhibitor ABI-H0731 administered with a nucleos(t)ide reverse transcriptase inhibitor in patients with HBeAg-negative CHB infection</vt:lpstr>
      <vt:lpstr>Antiviral activity and safety of the hepatitis B core inhibitor ABI-H0731 administered with a nucleos(t)ide reverse transcriptase inhibitor in patients with HBeAg-negative CHB infection</vt:lpstr>
      <vt:lpstr>4. HBV: clinical</vt:lpstr>
      <vt:lpstr>Tenofovir vs entecavir on post-operative recurrence-free and overall survival of patients with hepatitis B virus-related hepatocellular carcinoma</vt:lpstr>
      <vt:lpstr>Tenofovir vs entecavir on post-operative recurrence-free and overall survival of patients with hepatitis B virus-related hepatocellular carcinoma</vt:lpstr>
      <vt:lpstr>5. HCV: long-term management</vt:lpstr>
      <vt:lpstr>Profiling of routine serum parameters and AFP evolution in cirrhosis following HCV eradication for stratification of HCC risk: a trajectory clustering analysis from the ANRS CO12 CirVir cohort</vt:lpstr>
      <vt:lpstr>Profiling of routine serum parameters and AFP evolution in cirrhosis following HCV eradication for stratification of HCC risk: a trajectory clustering analysis from the ANRS CO12 CirVir cohort</vt:lpstr>
      <vt:lpstr>Virological characterization of patients with CHC and failure on G/P or VVS treatment in the international SHARED collaboration</vt:lpstr>
      <vt:lpstr>Virological characterization of patients with CHC and failure on G/P or VVS treatment in the international SHARED collaboration</vt:lpstr>
      <vt:lpstr>6. Viral hepatitis A, B, C, D, E: virology</vt:lpstr>
      <vt:lpstr>Hepatitis B virus core protein variants observed in a first-in-human placebo-controlled study of a core protein inhibitor</vt:lpstr>
      <vt:lpstr>Hepatitis B virus core protein variants observed in a first-in-human placebo-controlled study of a core protein inhibitor</vt:lpstr>
      <vt:lpstr>Targeting hepatitis B virus with CRISPR/Cas9 approach</vt:lpstr>
      <vt:lpstr>Targeting hepatitis B virus with CRISPR/Cas9 approach</vt:lpstr>
      <vt:lpstr>Delineating HBV transcripts from integrated viral DNA using target enrichment and long-read sequencing</vt:lpstr>
      <vt:lpstr>Delineating HBV transcripts from integrated viral DNA using target enrichment and long-read sequencing</vt:lpstr>
      <vt:lpstr>7. Viral hepatitis B/D: therapy</vt:lpstr>
      <vt:lpstr>Response to discontinuation of long-term nucleos(t)ide analogue treatment in HBeAg-negative patients: Results of the Stop-NUC trial</vt:lpstr>
      <vt:lpstr>Response to discontinuation of long-term nucleos(t)ide analogue treatment in HBeAg-negative patients: Results of the Stop-NUC trial</vt:lpstr>
      <vt:lpstr>A Phase 2 study of peginterferon lambda, lonafarnib and ritonavir for  24 weeks: end-of-treatment results from the LIFT HDV study</vt:lpstr>
      <vt:lpstr>A Phase 2 study of peginterferon lambda, lonafarnib and ritonavir for  24 weeks: end-of-treatment results from the LIFT HDV study</vt:lpstr>
      <vt:lpstr>Analysis of HBsAg levels, isoforms, and immune complexes, HBV pregenomic RNA and HBcrAg dynamics during and after NAP-based combination therapy in the REP 301-LTF and REP 401 studies</vt:lpstr>
      <vt:lpstr>Analysis of HBsAg levels, isoforms, and immune complexes, HBV pregenomic RNA and HBcrAg dynamics during and after NAP-based combination therapy in the REP 301-LTF and REP 401 studies</vt:lpstr>
      <vt:lpstr>Short-term treatment with RNAi therapy, JNJ-3989, results in sustained HBsAg suppression in patients with chronic hepatitis B receiving nucleos(t)ide analogue treatment</vt:lpstr>
      <vt:lpstr>Short-term treatment with RNAi therapy, JNJ-3989, results in sustained HBsAg suppression in patients with chronic hepatitis B receiving nucleos(t)ide analogue treatment</vt:lpstr>
      <vt:lpstr>Structural requirements for S-antigen transport-inhibiting oligonucleotide polymer inhibition of hepatitis B surface antigen secretion</vt:lpstr>
      <vt:lpstr>Structural requirements for S-antigen transport-inhibiting oligonucleotide polymer inhibition of hepatitis B surface antigen secretion</vt:lpstr>
    </vt:vector>
  </TitlesOfParts>
  <Company>Elements Communications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Jenkins</dc:creator>
  <cp:lastModifiedBy>g-sat-ohepasc6</cp:lastModifiedBy>
  <cp:revision>546</cp:revision>
  <cp:lastPrinted>2019-03-28T17:41:27Z</cp:lastPrinted>
  <dcterms:created xsi:type="dcterms:W3CDTF">2016-10-10T16:35:57Z</dcterms:created>
  <dcterms:modified xsi:type="dcterms:W3CDTF">2020-09-02T14:00:30Z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0x010100B21C146104FD2B43B3AB0F7892A0F721</vt:lpwstr>
  </property>
</Properties>
</file>